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1.jpeg" ContentType="image/jpeg"/>
  <Override PartName="/ppt/media/image2.jpeg" ContentType="image/jpeg"/>
  <Override PartName="/ppt/media/media2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ime Silveira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–Jaime Silveira</a:t>
            </a:r>
          </a:p>
        </p:txBody>
      </p:sp>
      <p:sp>
        <p:nvSpPr>
          <p:cNvPr id="94" name="“Digite uma citação aqui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“Digite uma citação aqui.” </a:t>
            </a:r>
          </a:p>
        </p:txBody>
      </p:sp>
      <p:sp>
        <p:nvSpPr>
          <p:cNvPr id="9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o do Título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do Título</a:t>
            </a:r>
          </a:p>
        </p:txBody>
      </p:sp>
      <p:sp>
        <p:nvSpPr>
          <p:cNvPr id="118" name="Nível de Corpo Um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19" name="Número do Slide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/>
          <p:nvPr>
            <p:ph type="pic" sz="half" idx="13"/>
          </p:nvPr>
        </p:nvSpPr>
        <p:spPr>
          <a:xfrm>
            <a:off x="5334000" y="946546"/>
            <a:ext cx="1371600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o Título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do Título</a:t>
            </a:r>
          </a:p>
        </p:txBody>
      </p:sp>
      <p:sp>
        <p:nvSpPr>
          <p:cNvPr id="22" name="Nível de Corpo Um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o Título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Texto do Título</a:t>
            </a:r>
          </a:p>
        </p:txBody>
      </p:sp>
      <p:sp>
        <p:nvSpPr>
          <p:cNvPr id="40" name="Nível de Corpo Um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7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67" name="Nível de Corpo Um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m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m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D56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erpro-branco2.png" descr="serpro-branco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81248" y="4751165"/>
            <a:ext cx="6021504" cy="169907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erviços de Informação"/>
          <p:cNvSpPr txBox="1"/>
          <p:nvPr/>
        </p:nvSpPr>
        <p:spPr>
          <a:xfrm>
            <a:off x="9168433" y="6696696"/>
            <a:ext cx="8227442" cy="1035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b="0" sz="6000">
                <a:solidFill>
                  <a:srgbClr val="FFFFFF"/>
                </a:solidFill>
              </a:defRPr>
            </a:lvl1pPr>
          </a:lstStyle>
          <a:p>
            <a:pPr/>
            <a:r>
              <a:t>Serviços de Informação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Quem Somos…"/>
          <p:cNvSpPr txBox="1"/>
          <p:nvPr/>
        </p:nvSpPr>
        <p:spPr>
          <a:xfrm>
            <a:off x="8373706" y="4931535"/>
            <a:ext cx="7636588" cy="3852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220000"/>
              </a:lnSpc>
            </a:pPr>
            <a:r>
              <a:t>Quem Somos</a:t>
            </a:r>
          </a:p>
          <a:p>
            <a:pPr algn="l">
              <a:lnSpc>
                <a:spcPct val="220000"/>
              </a:lnSpc>
            </a:pPr>
            <a:r>
              <a:t>Legislação</a:t>
            </a:r>
          </a:p>
          <a:p>
            <a:pPr algn="l">
              <a:lnSpc>
                <a:spcPct val="220000"/>
              </a:lnSpc>
            </a:pPr>
            <a:r>
              <a:t>Arquitetura de Acesso aos dados RFB</a:t>
            </a:r>
          </a:p>
          <a:p>
            <a:pPr algn="l">
              <a:lnSpc>
                <a:spcPct val="220000"/>
              </a:lnSpc>
            </a:pPr>
            <a:r>
              <a:t>Público-alvo</a:t>
            </a:r>
          </a:p>
        </p:txBody>
      </p:sp>
      <p:pic>
        <p:nvPicPr>
          <p:cNvPr id="132" name="Imagem" descr="Imagem"/>
          <p:cNvPicPr>
            <a:picLocks noChangeAspect="1"/>
          </p:cNvPicPr>
          <p:nvPr/>
        </p:nvPicPr>
        <p:blipFill>
          <a:blip r:embed="rId2">
            <a:extLst/>
          </a:blip>
          <a:srcRect l="0" t="10461" r="0" b="1804"/>
          <a:stretch>
            <a:fillRect/>
          </a:stretch>
        </p:blipFill>
        <p:spPr>
          <a:xfrm>
            <a:off x="-1" y="-60035"/>
            <a:ext cx="24384001" cy="1383607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Retângulo"/>
          <p:cNvSpPr/>
          <p:nvPr/>
        </p:nvSpPr>
        <p:spPr>
          <a:xfrm>
            <a:off x="-236847" y="-82561"/>
            <a:ext cx="24857694" cy="13972816"/>
          </a:xfrm>
          <a:prstGeom prst="rect">
            <a:avLst/>
          </a:prstGeom>
          <a:solidFill>
            <a:srgbClr val="FFFFFF">
              <a:alpha val="88679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4" name="Agenda"/>
          <p:cNvSpPr txBox="1"/>
          <p:nvPr/>
        </p:nvSpPr>
        <p:spPr>
          <a:xfrm>
            <a:off x="3310108" y="1763721"/>
            <a:ext cx="3398648" cy="1196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000">
                <a:solidFill>
                  <a:srgbClr val="5E5E5E"/>
                </a:solidFill>
              </a:defRPr>
            </a:lvl1pPr>
          </a:lstStyle>
          <a:p>
            <a:pPr/>
            <a:r>
              <a:t>Agenda</a:t>
            </a:r>
          </a:p>
        </p:txBody>
      </p:sp>
      <p:sp>
        <p:nvSpPr>
          <p:cNvPr id="135" name="52,2%"/>
          <p:cNvSpPr txBox="1"/>
          <p:nvPr/>
        </p:nvSpPr>
        <p:spPr>
          <a:xfrm>
            <a:off x="14648923" y="4143931"/>
            <a:ext cx="1203173" cy="56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52,2%</a:t>
            </a:r>
          </a:p>
        </p:txBody>
      </p:sp>
      <p:sp>
        <p:nvSpPr>
          <p:cNvPr id="136" name="74,6%"/>
          <p:cNvSpPr txBox="1"/>
          <p:nvPr/>
        </p:nvSpPr>
        <p:spPr>
          <a:xfrm>
            <a:off x="16909715" y="2969684"/>
            <a:ext cx="1203173" cy="56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74,6%</a:t>
            </a:r>
          </a:p>
        </p:txBody>
      </p:sp>
      <p:sp>
        <p:nvSpPr>
          <p:cNvPr id="137" name="80,4%"/>
          <p:cNvSpPr txBox="1"/>
          <p:nvPr/>
        </p:nvSpPr>
        <p:spPr>
          <a:xfrm>
            <a:off x="19112371" y="2606480"/>
            <a:ext cx="1203174" cy="564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/>
            <a:r>
              <a:t>80,4%</a:t>
            </a:r>
          </a:p>
        </p:txBody>
      </p:sp>
      <p:sp>
        <p:nvSpPr>
          <p:cNvPr id="138" name="Seta"/>
          <p:cNvSpPr/>
          <p:nvPr/>
        </p:nvSpPr>
        <p:spPr>
          <a:xfrm>
            <a:off x="3655415" y="4143931"/>
            <a:ext cx="564362" cy="56436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C0D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9" name="Quem Somos"/>
          <p:cNvSpPr txBox="1"/>
          <p:nvPr/>
        </p:nvSpPr>
        <p:spPr>
          <a:xfrm>
            <a:off x="4471442" y="4112918"/>
            <a:ext cx="2774011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Quem Somos</a:t>
            </a:r>
          </a:p>
        </p:txBody>
      </p:sp>
      <p:sp>
        <p:nvSpPr>
          <p:cNvPr id="140" name="Seta"/>
          <p:cNvSpPr/>
          <p:nvPr/>
        </p:nvSpPr>
        <p:spPr>
          <a:xfrm>
            <a:off x="3655415" y="5601860"/>
            <a:ext cx="564362" cy="56436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C0D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1" name="Seta"/>
          <p:cNvSpPr/>
          <p:nvPr/>
        </p:nvSpPr>
        <p:spPr>
          <a:xfrm>
            <a:off x="3655415" y="7059790"/>
            <a:ext cx="564362" cy="56436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C0D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2" name="Serviços de Informação"/>
          <p:cNvSpPr txBox="1"/>
          <p:nvPr/>
        </p:nvSpPr>
        <p:spPr>
          <a:xfrm>
            <a:off x="4471442" y="5570847"/>
            <a:ext cx="4753179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Serviços de Informação</a:t>
            </a:r>
          </a:p>
        </p:txBody>
      </p:sp>
      <p:sp>
        <p:nvSpPr>
          <p:cNvPr id="143" name="Acesso à informação"/>
          <p:cNvSpPr txBox="1"/>
          <p:nvPr/>
        </p:nvSpPr>
        <p:spPr>
          <a:xfrm>
            <a:off x="4471442" y="7028777"/>
            <a:ext cx="4248430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Acesso à informação</a:t>
            </a:r>
          </a:p>
        </p:txBody>
      </p:sp>
      <p:sp>
        <p:nvSpPr>
          <p:cNvPr id="144" name="Seta"/>
          <p:cNvSpPr/>
          <p:nvPr/>
        </p:nvSpPr>
        <p:spPr>
          <a:xfrm>
            <a:off x="3655415" y="8517719"/>
            <a:ext cx="564362" cy="56436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C0D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5" name="Legislação"/>
          <p:cNvSpPr txBox="1"/>
          <p:nvPr/>
        </p:nvSpPr>
        <p:spPr>
          <a:xfrm>
            <a:off x="4471442" y="8486706"/>
            <a:ext cx="2254225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Legislação</a:t>
            </a:r>
          </a:p>
        </p:txBody>
      </p:sp>
      <p:sp>
        <p:nvSpPr>
          <p:cNvPr id="146" name="Seta"/>
          <p:cNvSpPr/>
          <p:nvPr/>
        </p:nvSpPr>
        <p:spPr>
          <a:xfrm>
            <a:off x="3655415" y="9975648"/>
            <a:ext cx="564362" cy="56436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C0D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7" name="Transformação Digital"/>
          <p:cNvSpPr txBox="1"/>
          <p:nvPr/>
        </p:nvSpPr>
        <p:spPr>
          <a:xfrm>
            <a:off x="4471442" y="9944635"/>
            <a:ext cx="4428465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Transformação Digital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video-institucional.mp4" descr="video-institucional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66000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Stock-861122890.jpg" descr="iStock-861122890.jpg"/>
          <p:cNvPicPr>
            <a:picLocks noChangeAspect="1"/>
          </p:cNvPicPr>
          <p:nvPr/>
        </p:nvPicPr>
        <p:blipFill>
          <a:blip r:embed="rId2">
            <a:extLst/>
          </a:blip>
          <a:srcRect l="0" t="26337" r="0" b="42418"/>
          <a:stretch>
            <a:fillRect/>
          </a:stretch>
        </p:blipFill>
        <p:spPr>
          <a:xfrm>
            <a:off x="-28575" y="25353"/>
            <a:ext cx="24441220" cy="448080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tângulo"/>
          <p:cNvSpPr/>
          <p:nvPr/>
        </p:nvSpPr>
        <p:spPr>
          <a:xfrm>
            <a:off x="-48638" y="-61812"/>
            <a:ext cx="24481276" cy="4655049"/>
          </a:xfrm>
          <a:prstGeom prst="rect">
            <a:avLst/>
          </a:prstGeom>
          <a:solidFill>
            <a:srgbClr val="009CFF">
              <a:alpha val="5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009C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3" name="Serviços de Informação"/>
          <p:cNvSpPr txBox="1"/>
          <p:nvPr/>
        </p:nvSpPr>
        <p:spPr>
          <a:xfrm>
            <a:off x="1689732" y="1667418"/>
            <a:ext cx="10212833" cy="1196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Serviços de Informação</a:t>
            </a:r>
          </a:p>
        </p:txBody>
      </p:sp>
      <p:pic>
        <p:nvPicPr>
          <p:cNvPr id="154" name="marca-serpro-logo-azul.pdf" descr="marca-serpro-logo-azu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4407" y="5317999"/>
            <a:ext cx="3583352" cy="101122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Disponibiliza o meio de acesso ao dado de acordo com a determinação do órgão gestor da informação"/>
          <p:cNvSpPr txBox="1"/>
          <p:nvPr/>
        </p:nvSpPr>
        <p:spPr>
          <a:xfrm>
            <a:off x="1105451" y="6814996"/>
            <a:ext cx="9640806" cy="1295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lnSpc>
                <a:spcPct val="130000"/>
              </a:lnSpc>
              <a:defRPr b="0" sz="33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Disponibiliza o meio de acesso ao dado de acordo com a determinação do órgão gestor da informação</a:t>
            </a:r>
          </a:p>
        </p:txBody>
      </p:sp>
      <p:sp>
        <p:nvSpPr>
          <p:cNvPr id="156" name="Banco"/>
          <p:cNvSpPr/>
          <p:nvPr/>
        </p:nvSpPr>
        <p:spPr>
          <a:xfrm>
            <a:off x="13156013" y="5317999"/>
            <a:ext cx="1065854" cy="1011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7" name="Órgão Gestor"/>
          <p:cNvSpPr txBox="1"/>
          <p:nvPr/>
        </p:nvSpPr>
        <p:spPr>
          <a:xfrm>
            <a:off x="14662751" y="5448393"/>
            <a:ext cx="3424556" cy="750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000">
                <a:solidFill>
                  <a:srgbClr val="5E5E5E"/>
                </a:solidFill>
              </a:defRPr>
            </a:lvl1pPr>
          </a:lstStyle>
          <a:p>
            <a:pPr/>
            <a:r>
              <a:t>Órgão Gestor</a:t>
            </a:r>
          </a:p>
        </p:txBody>
      </p:sp>
      <p:sp>
        <p:nvSpPr>
          <p:cNvPr id="158" name="Autoriza:…"/>
          <p:cNvSpPr txBox="1"/>
          <p:nvPr/>
        </p:nvSpPr>
        <p:spPr>
          <a:xfrm>
            <a:off x="13127632" y="6860587"/>
            <a:ext cx="10647920" cy="4654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200000"/>
              </a:lnSpc>
              <a:defRPr b="0" sz="33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Autoriza:</a:t>
            </a:r>
          </a:p>
          <a:p>
            <a:pPr algn="l">
              <a:lnSpc>
                <a:spcPct val="200000"/>
              </a:lnSpc>
              <a:defRPr b="0" sz="33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- quais informações devem ser disponibilizadas</a:t>
            </a:r>
          </a:p>
          <a:p>
            <a:pPr algn="l">
              <a:lnSpc>
                <a:spcPct val="200000"/>
              </a:lnSpc>
              <a:defRPr b="0" sz="33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- qual o meio de acesso a ser utilizado</a:t>
            </a:r>
          </a:p>
          <a:p>
            <a:pPr algn="l">
              <a:lnSpc>
                <a:spcPct val="200000"/>
              </a:lnSpc>
              <a:defRPr b="0" sz="33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- qual o ente que pode celebrar contrato com o Serpro</a:t>
            </a:r>
          </a:p>
          <a:p>
            <a:pPr algn="l">
              <a:lnSpc>
                <a:spcPct val="200000"/>
              </a:lnSpc>
              <a:defRPr b="0" sz="33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- qual a finalidade de uso daquela informação</a:t>
            </a:r>
          </a:p>
        </p:txBody>
      </p:sp>
      <p:sp>
        <p:nvSpPr>
          <p:cNvPr id="159" name="Linha"/>
          <p:cNvSpPr/>
          <p:nvPr/>
        </p:nvSpPr>
        <p:spPr>
          <a:xfrm flipV="1">
            <a:off x="12192000" y="5158835"/>
            <a:ext cx="1" cy="7565352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0" name="Banco"/>
          <p:cNvSpPr/>
          <p:nvPr/>
        </p:nvSpPr>
        <p:spPr>
          <a:xfrm>
            <a:off x="1362432" y="10006780"/>
            <a:ext cx="1065854" cy="1011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1" name="Linha"/>
          <p:cNvSpPr/>
          <p:nvPr/>
        </p:nvSpPr>
        <p:spPr>
          <a:xfrm>
            <a:off x="3697548" y="9788038"/>
            <a:ext cx="1270001" cy="1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2" name="Linha"/>
          <p:cNvSpPr/>
          <p:nvPr/>
        </p:nvSpPr>
        <p:spPr>
          <a:xfrm flipV="1">
            <a:off x="3697548" y="9791476"/>
            <a:ext cx="1" cy="1441838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3" name="Linha"/>
          <p:cNvSpPr/>
          <p:nvPr/>
        </p:nvSpPr>
        <p:spPr>
          <a:xfrm>
            <a:off x="2633119" y="10512394"/>
            <a:ext cx="1065854" cy="1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4" name="Linha"/>
          <p:cNvSpPr/>
          <p:nvPr/>
        </p:nvSpPr>
        <p:spPr>
          <a:xfrm>
            <a:off x="3697548" y="11245813"/>
            <a:ext cx="1270001" cy="1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5" name="Computador"/>
          <p:cNvSpPr/>
          <p:nvPr/>
        </p:nvSpPr>
        <p:spPr>
          <a:xfrm>
            <a:off x="5033471" y="10914011"/>
            <a:ext cx="822328" cy="663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6" name="Cilindro"/>
          <p:cNvSpPr/>
          <p:nvPr/>
        </p:nvSpPr>
        <p:spPr>
          <a:xfrm>
            <a:off x="5048933" y="9379364"/>
            <a:ext cx="619141" cy="81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fill="norm" stroke="1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7" name="Cópia de base"/>
          <p:cNvSpPr txBox="1"/>
          <p:nvPr/>
        </p:nvSpPr>
        <p:spPr>
          <a:xfrm>
            <a:off x="5988644" y="9474845"/>
            <a:ext cx="2707768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Cópia de base</a:t>
            </a:r>
          </a:p>
        </p:txBody>
      </p:sp>
      <p:sp>
        <p:nvSpPr>
          <p:cNvPr id="168" name="Automatizada"/>
          <p:cNvSpPr txBox="1"/>
          <p:nvPr/>
        </p:nvSpPr>
        <p:spPr>
          <a:xfrm>
            <a:off x="6003884" y="10865634"/>
            <a:ext cx="2677288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Automatizada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rupo"/>
          <p:cNvGrpSpPr/>
          <p:nvPr/>
        </p:nvGrpSpPr>
        <p:grpSpPr>
          <a:xfrm>
            <a:off x="7624235" y="4035932"/>
            <a:ext cx="630578" cy="769672"/>
            <a:chOff x="0" y="0"/>
            <a:chExt cx="630577" cy="769671"/>
          </a:xfrm>
        </p:grpSpPr>
        <p:sp>
          <p:nvSpPr>
            <p:cNvPr id="170" name="Retângulo"/>
            <p:cNvSpPr/>
            <p:nvPr/>
          </p:nvSpPr>
          <p:spPr>
            <a:xfrm>
              <a:off x="0" y="0"/>
              <a:ext cx="630578" cy="76967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1" name="Retângulo Arredondado"/>
            <p:cNvSpPr/>
            <p:nvPr/>
          </p:nvSpPr>
          <p:spPr>
            <a:xfrm>
              <a:off x="123970" y="60265"/>
              <a:ext cx="382637" cy="6111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77" name="Grupo"/>
          <p:cNvGrpSpPr/>
          <p:nvPr/>
        </p:nvGrpSpPr>
        <p:grpSpPr>
          <a:xfrm>
            <a:off x="7964686" y="4243852"/>
            <a:ext cx="577303" cy="671344"/>
            <a:chOff x="0" y="0"/>
            <a:chExt cx="577302" cy="671343"/>
          </a:xfrm>
        </p:grpSpPr>
        <p:sp>
          <p:nvSpPr>
            <p:cNvPr id="173" name="Retângulo"/>
            <p:cNvSpPr/>
            <p:nvPr/>
          </p:nvSpPr>
          <p:spPr>
            <a:xfrm>
              <a:off x="0" y="56777"/>
              <a:ext cx="471336" cy="61456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9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4" name="Retângulo"/>
            <p:cNvSpPr/>
            <p:nvPr/>
          </p:nvSpPr>
          <p:spPr>
            <a:xfrm>
              <a:off x="288954" y="30213"/>
              <a:ext cx="288349" cy="567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5" name="Retângulo"/>
            <p:cNvSpPr/>
            <p:nvPr/>
          </p:nvSpPr>
          <p:spPr>
            <a:xfrm rot="16200000">
              <a:off x="351173" y="92049"/>
              <a:ext cx="241797" cy="576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6" name="Triângulo"/>
            <p:cNvSpPr/>
            <p:nvPr/>
          </p:nvSpPr>
          <p:spPr>
            <a:xfrm>
              <a:off x="312988" y="94213"/>
              <a:ext cx="126825" cy="13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009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78" name="Banco"/>
          <p:cNvSpPr/>
          <p:nvPr/>
        </p:nvSpPr>
        <p:spPr>
          <a:xfrm>
            <a:off x="2771378" y="7317867"/>
            <a:ext cx="1741774" cy="1652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85" name="Grupo"/>
          <p:cNvGrpSpPr/>
          <p:nvPr/>
        </p:nvGrpSpPr>
        <p:grpSpPr>
          <a:xfrm>
            <a:off x="10078838" y="4249280"/>
            <a:ext cx="635392" cy="879263"/>
            <a:chOff x="0" y="0"/>
            <a:chExt cx="635391" cy="879262"/>
          </a:xfrm>
        </p:grpSpPr>
        <p:sp>
          <p:nvSpPr>
            <p:cNvPr id="179" name="Retângulo"/>
            <p:cNvSpPr/>
            <p:nvPr/>
          </p:nvSpPr>
          <p:spPr>
            <a:xfrm>
              <a:off x="0" y="0"/>
              <a:ext cx="635392" cy="879263"/>
            </a:xfrm>
            <a:prstGeom prst="rect">
              <a:avLst/>
            </a:prstGeom>
            <a:noFill/>
            <a:ln w="63500" cap="flat">
              <a:solidFill>
                <a:srgbClr val="009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0" name="Linha"/>
            <p:cNvSpPr/>
            <p:nvPr/>
          </p:nvSpPr>
          <p:spPr>
            <a:xfrm>
              <a:off x="78088" y="210874"/>
              <a:ext cx="479216" cy="1"/>
            </a:xfrm>
            <a:prstGeom prst="line">
              <a:avLst/>
            </a:prstGeom>
            <a:noFill/>
            <a:ln w="12700" cap="flat">
              <a:solidFill>
                <a:srgbClr val="009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1" name="Linha"/>
            <p:cNvSpPr/>
            <p:nvPr/>
          </p:nvSpPr>
          <p:spPr>
            <a:xfrm>
              <a:off x="78088" y="354847"/>
              <a:ext cx="479216" cy="1"/>
            </a:xfrm>
            <a:prstGeom prst="line">
              <a:avLst/>
            </a:prstGeom>
            <a:noFill/>
            <a:ln w="12700" cap="flat">
              <a:solidFill>
                <a:srgbClr val="009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2" name="Linha"/>
            <p:cNvSpPr/>
            <p:nvPr/>
          </p:nvSpPr>
          <p:spPr>
            <a:xfrm>
              <a:off x="78088" y="498819"/>
              <a:ext cx="479216" cy="1"/>
            </a:xfrm>
            <a:prstGeom prst="line">
              <a:avLst/>
            </a:prstGeom>
            <a:noFill/>
            <a:ln w="12700" cap="flat">
              <a:solidFill>
                <a:srgbClr val="009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3" name="Linha"/>
            <p:cNvSpPr/>
            <p:nvPr/>
          </p:nvSpPr>
          <p:spPr>
            <a:xfrm>
              <a:off x="78088" y="642791"/>
              <a:ext cx="479216" cy="1"/>
            </a:xfrm>
            <a:prstGeom prst="line">
              <a:avLst/>
            </a:prstGeom>
            <a:noFill/>
            <a:ln w="12700" cap="flat">
              <a:solidFill>
                <a:srgbClr val="009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4" name="Linha"/>
            <p:cNvSpPr/>
            <p:nvPr/>
          </p:nvSpPr>
          <p:spPr>
            <a:xfrm>
              <a:off x="222984" y="786763"/>
              <a:ext cx="189423" cy="1"/>
            </a:xfrm>
            <a:prstGeom prst="line">
              <a:avLst/>
            </a:prstGeom>
            <a:noFill/>
            <a:ln w="12700" cap="flat">
              <a:solidFill>
                <a:srgbClr val="009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86" name="Edifício de Apartamentos"/>
          <p:cNvSpPr/>
          <p:nvPr/>
        </p:nvSpPr>
        <p:spPr>
          <a:xfrm>
            <a:off x="8372084" y="2125984"/>
            <a:ext cx="1876659" cy="148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535"/>
                </a:lnTo>
                <a:lnTo>
                  <a:pt x="651" y="1535"/>
                </a:lnTo>
                <a:lnTo>
                  <a:pt x="651" y="18128"/>
                </a:lnTo>
                <a:lnTo>
                  <a:pt x="7648" y="18128"/>
                </a:lnTo>
                <a:lnTo>
                  <a:pt x="7648" y="18831"/>
                </a:lnTo>
                <a:lnTo>
                  <a:pt x="651" y="18831"/>
                </a:lnTo>
                <a:lnTo>
                  <a:pt x="651" y="21600"/>
                </a:lnTo>
                <a:lnTo>
                  <a:pt x="6775" y="21600"/>
                </a:lnTo>
                <a:lnTo>
                  <a:pt x="8773" y="21600"/>
                </a:lnTo>
                <a:lnTo>
                  <a:pt x="9152" y="21600"/>
                </a:lnTo>
                <a:lnTo>
                  <a:pt x="9152" y="18128"/>
                </a:lnTo>
                <a:lnTo>
                  <a:pt x="10545" y="18128"/>
                </a:lnTo>
                <a:lnTo>
                  <a:pt x="10545" y="21600"/>
                </a:lnTo>
                <a:lnTo>
                  <a:pt x="11148" y="21600"/>
                </a:lnTo>
                <a:lnTo>
                  <a:pt x="11148" y="18128"/>
                </a:lnTo>
                <a:lnTo>
                  <a:pt x="12549" y="18128"/>
                </a:lnTo>
                <a:lnTo>
                  <a:pt x="12549" y="21600"/>
                </a:lnTo>
                <a:lnTo>
                  <a:pt x="12829" y="21600"/>
                </a:lnTo>
                <a:lnTo>
                  <a:pt x="14896" y="21600"/>
                </a:lnTo>
                <a:lnTo>
                  <a:pt x="20950" y="21600"/>
                </a:lnTo>
                <a:lnTo>
                  <a:pt x="20950" y="18831"/>
                </a:lnTo>
                <a:lnTo>
                  <a:pt x="13969" y="18831"/>
                </a:lnTo>
                <a:lnTo>
                  <a:pt x="13969" y="18128"/>
                </a:lnTo>
                <a:lnTo>
                  <a:pt x="20950" y="18128"/>
                </a:lnTo>
                <a:lnTo>
                  <a:pt x="20950" y="1535"/>
                </a:lnTo>
                <a:lnTo>
                  <a:pt x="21600" y="1535"/>
                </a:lnTo>
                <a:lnTo>
                  <a:pt x="21600" y="0"/>
                </a:lnTo>
                <a:lnTo>
                  <a:pt x="12178" y="0"/>
                </a:lnTo>
                <a:lnTo>
                  <a:pt x="12178" y="1535"/>
                </a:lnTo>
                <a:lnTo>
                  <a:pt x="12829" y="1535"/>
                </a:lnTo>
                <a:lnTo>
                  <a:pt x="12829" y="4086"/>
                </a:lnTo>
                <a:lnTo>
                  <a:pt x="8773" y="4086"/>
                </a:lnTo>
                <a:lnTo>
                  <a:pt x="8773" y="1535"/>
                </a:lnTo>
                <a:lnTo>
                  <a:pt x="9424" y="1535"/>
                </a:lnTo>
                <a:lnTo>
                  <a:pt x="9424" y="0"/>
                </a:lnTo>
                <a:lnTo>
                  <a:pt x="0" y="0"/>
                </a:lnTo>
                <a:close/>
                <a:moveTo>
                  <a:pt x="1764" y="1535"/>
                </a:moveTo>
                <a:lnTo>
                  <a:pt x="2746" y="1535"/>
                </a:lnTo>
                <a:lnTo>
                  <a:pt x="2746" y="3819"/>
                </a:lnTo>
                <a:lnTo>
                  <a:pt x="1764" y="3819"/>
                </a:lnTo>
                <a:lnTo>
                  <a:pt x="1764" y="1535"/>
                </a:lnTo>
                <a:close/>
                <a:moveTo>
                  <a:pt x="4216" y="1535"/>
                </a:moveTo>
                <a:lnTo>
                  <a:pt x="5196" y="1535"/>
                </a:lnTo>
                <a:lnTo>
                  <a:pt x="5196" y="3819"/>
                </a:lnTo>
                <a:lnTo>
                  <a:pt x="4216" y="3819"/>
                </a:lnTo>
                <a:lnTo>
                  <a:pt x="4216" y="1535"/>
                </a:lnTo>
                <a:close/>
                <a:moveTo>
                  <a:pt x="6666" y="1535"/>
                </a:moveTo>
                <a:lnTo>
                  <a:pt x="7648" y="1535"/>
                </a:lnTo>
                <a:lnTo>
                  <a:pt x="7648" y="3819"/>
                </a:lnTo>
                <a:lnTo>
                  <a:pt x="6666" y="3819"/>
                </a:lnTo>
                <a:lnTo>
                  <a:pt x="6666" y="1535"/>
                </a:lnTo>
                <a:close/>
                <a:moveTo>
                  <a:pt x="13967" y="1535"/>
                </a:moveTo>
                <a:lnTo>
                  <a:pt x="14949" y="1535"/>
                </a:lnTo>
                <a:lnTo>
                  <a:pt x="14949" y="3819"/>
                </a:lnTo>
                <a:lnTo>
                  <a:pt x="13967" y="3819"/>
                </a:lnTo>
                <a:lnTo>
                  <a:pt x="13967" y="1535"/>
                </a:lnTo>
                <a:close/>
                <a:moveTo>
                  <a:pt x="16419" y="1535"/>
                </a:moveTo>
                <a:lnTo>
                  <a:pt x="17399" y="1535"/>
                </a:lnTo>
                <a:lnTo>
                  <a:pt x="17399" y="3819"/>
                </a:lnTo>
                <a:lnTo>
                  <a:pt x="16419" y="3819"/>
                </a:lnTo>
                <a:lnTo>
                  <a:pt x="16419" y="1535"/>
                </a:lnTo>
                <a:close/>
                <a:moveTo>
                  <a:pt x="18870" y="1535"/>
                </a:moveTo>
                <a:lnTo>
                  <a:pt x="19852" y="1535"/>
                </a:lnTo>
                <a:lnTo>
                  <a:pt x="19852" y="3819"/>
                </a:lnTo>
                <a:lnTo>
                  <a:pt x="18870" y="3819"/>
                </a:lnTo>
                <a:lnTo>
                  <a:pt x="18870" y="1535"/>
                </a:lnTo>
                <a:close/>
                <a:moveTo>
                  <a:pt x="1764" y="5829"/>
                </a:moveTo>
                <a:lnTo>
                  <a:pt x="2746" y="5829"/>
                </a:lnTo>
                <a:lnTo>
                  <a:pt x="2746" y="8112"/>
                </a:lnTo>
                <a:lnTo>
                  <a:pt x="1764" y="8112"/>
                </a:lnTo>
                <a:lnTo>
                  <a:pt x="1764" y="5829"/>
                </a:lnTo>
                <a:close/>
                <a:moveTo>
                  <a:pt x="4216" y="5829"/>
                </a:moveTo>
                <a:lnTo>
                  <a:pt x="5196" y="5829"/>
                </a:lnTo>
                <a:lnTo>
                  <a:pt x="5196" y="8112"/>
                </a:lnTo>
                <a:lnTo>
                  <a:pt x="4216" y="8112"/>
                </a:lnTo>
                <a:lnTo>
                  <a:pt x="4216" y="5829"/>
                </a:lnTo>
                <a:close/>
                <a:moveTo>
                  <a:pt x="6666" y="5829"/>
                </a:moveTo>
                <a:lnTo>
                  <a:pt x="7648" y="5829"/>
                </a:lnTo>
                <a:lnTo>
                  <a:pt x="7648" y="8112"/>
                </a:lnTo>
                <a:lnTo>
                  <a:pt x="6666" y="8112"/>
                </a:lnTo>
                <a:lnTo>
                  <a:pt x="6666" y="5829"/>
                </a:lnTo>
                <a:close/>
                <a:moveTo>
                  <a:pt x="9152" y="5829"/>
                </a:moveTo>
                <a:lnTo>
                  <a:pt x="10134" y="5829"/>
                </a:lnTo>
                <a:lnTo>
                  <a:pt x="10134" y="8112"/>
                </a:lnTo>
                <a:lnTo>
                  <a:pt x="9152" y="8112"/>
                </a:lnTo>
                <a:lnTo>
                  <a:pt x="9152" y="5829"/>
                </a:lnTo>
                <a:close/>
                <a:moveTo>
                  <a:pt x="11567" y="5829"/>
                </a:moveTo>
                <a:lnTo>
                  <a:pt x="12549" y="5829"/>
                </a:lnTo>
                <a:lnTo>
                  <a:pt x="12549" y="8112"/>
                </a:lnTo>
                <a:lnTo>
                  <a:pt x="11567" y="8112"/>
                </a:lnTo>
                <a:lnTo>
                  <a:pt x="11567" y="5829"/>
                </a:lnTo>
                <a:close/>
                <a:moveTo>
                  <a:pt x="13967" y="5829"/>
                </a:moveTo>
                <a:lnTo>
                  <a:pt x="14949" y="5829"/>
                </a:lnTo>
                <a:lnTo>
                  <a:pt x="14949" y="8112"/>
                </a:lnTo>
                <a:lnTo>
                  <a:pt x="13967" y="8112"/>
                </a:lnTo>
                <a:lnTo>
                  <a:pt x="13967" y="5829"/>
                </a:lnTo>
                <a:close/>
                <a:moveTo>
                  <a:pt x="16419" y="5829"/>
                </a:moveTo>
                <a:lnTo>
                  <a:pt x="17399" y="5829"/>
                </a:lnTo>
                <a:lnTo>
                  <a:pt x="17399" y="8112"/>
                </a:lnTo>
                <a:lnTo>
                  <a:pt x="16419" y="8112"/>
                </a:lnTo>
                <a:lnTo>
                  <a:pt x="16419" y="5829"/>
                </a:lnTo>
                <a:close/>
                <a:moveTo>
                  <a:pt x="18870" y="5829"/>
                </a:moveTo>
                <a:lnTo>
                  <a:pt x="19852" y="5829"/>
                </a:lnTo>
                <a:lnTo>
                  <a:pt x="19852" y="8112"/>
                </a:lnTo>
                <a:lnTo>
                  <a:pt x="18870" y="8112"/>
                </a:lnTo>
                <a:lnTo>
                  <a:pt x="18870" y="5829"/>
                </a:lnTo>
                <a:close/>
                <a:moveTo>
                  <a:pt x="1764" y="10122"/>
                </a:moveTo>
                <a:lnTo>
                  <a:pt x="2746" y="10122"/>
                </a:lnTo>
                <a:lnTo>
                  <a:pt x="2746" y="12408"/>
                </a:lnTo>
                <a:lnTo>
                  <a:pt x="1764" y="12408"/>
                </a:lnTo>
                <a:lnTo>
                  <a:pt x="1764" y="10122"/>
                </a:lnTo>
                <a:close/>
                <a:moveTo>
                  <a:pt x="4216" y="10122"/>
                </a:moveTo>
                <a:lnTo>
                  <a:pt x="5196" y="10122"/>
                </a:lnTo>
                <a:lnTo>
                  <a:pt x="5196" y="12408"/>
                </a:lnTo>
                <a:lnTo>
                  <a:pt x="4216" y="12408"/>
                </a:lnTo>
                <a:lnTo>
                  <a:pt x="4216" y="10122"/>
                </a:lnTo>
                <a:close/>
                <a:moveTo>
                  <a:pt x="6666" y="10122"/>
                </a:moveTo>
                <a:lnTo>
                  <a:pt x="7648" y="10122"/>
                </a:lnTo>
                <a:lnTo>
                  <a:pt x="7648" y="12408"/>
                </a:lnTo>
                <a:lnTo>
                  <a:pt x="6666" y="12408"/>
                </a:lnTo>
                <a:lnTo>
                  <a:pt x="6666" y="10122"/>
                </a:lnTo>
                <a:close/>
                <a:moveTo>
                  <a:pt x="9152" y="10122"/>
                </a:moveTo>
                <a:lnTo>
                  <a:pt x="10134" y="10122"/>
                </a:lnTo>
                <a:lnTo>
                  <a:pt x="10134" y="12408"/>
                </a:lnTo>
                <a:lnTo>
                  <a:pt x="9152" y="12408"/>
                </a:lnTo>
                <a:lnTo>
                  <a:pt x="9152" y="10122"/>
                </a:lnTo>
                <a:close/>
                <a:moveTo>
                  <a:pt x="11567" y="10122"/>
                </a:moveTo>
                <a:lnTo>
                  <a:pt x="12549" y="10122"/>
                </a:lnTo>
                <a:lnTo>
                  <a:pt x="12549" y="12408"/>
                </a:lnTo>
                <a:lnTo>
                  <a:pt x="11567" y="12408"/>
                </a:lnTo>
                <a:lnTo>
                  <a:pt x="11567" y="10122"/>
                </a:lnTo>
                <a:close/>
                <a:moveTo>
                  <a:pt x="13967" y="10122"/>
                </a:moveTo>
                <a:lnTo>
                  <a:pt x="14949" y="10122"/>
                </a:lnTo>
                <a:lnTo>
                  <a:pt x="14949" y="12408"/>
                </a:lnTo>
                <a:lnTo>
                  <a:pt x="13967" y="12408"/>
                </a:lnTo>
                <a:lnTo>
                  <a:pt x="13967" y="10122"/>
                </a:lnTo>
                <a:close/>
                <a:moveTo>
                  <a:pt x="16419" y="10122"/>
                </a:moveTo>
                <a:lnTo>
                  <a:pt x="17399" y="10122"/>
                </a:lnTo>
                <a:lnTo>
                  <a:pt x="17399" y="12408"/>
                </a:lnTo>
                <a:lnTo>
                  <a:pt x="16419" y="12408"/>
                </a:lnTo>
                <a:lnTo>
                  <a:pt x="16419" y="10122"/>
                </a:lnTo>
                <a:close/>
                <a:moveTo>
                  <a:pt x="18870" y="10122"/>
                </a:moveTo>
                <a:lnTo>
                  <a:pt x="19852" y="10122"/>
                </a:lnTo>
                <a:lnTo>
                  <a:pt x="19852" y="12408"/>
                </a:lnTo>
                <a:lnTo>
                  <a:pt x="18870" y="12408"/>
                </a:lnTo>
                <a:lnTo>
                  <a:pt x="18870" y="10122"/>
                </a:lnTo>
                <a:close/>
                <a:moveTo>
                  <a:pt x="1764" y="14418"/>
                </a:moveTo>
                <a:lnTo>
                  <a:pt x="2746" y="14418"/>
                </a:lnTo>
                <a:lnTo>
                  <a:pt x="2746" y="16701"/>
                </a:lnTo>
                <a:lnTo>
                  <a:pt x="1764" y="16701"/>
                </a:lnTo>
                <a:lnTo>
                  <a:pt x="1764" y="14418"/>
                </a:lnTo>
                <a:close/>
                <a:moveTo>
                  <a:pt x="4216" y="14418"/>
                </a:moveTo>
                <a:lnTo>
                  <a:pt x="5196" y="14418"/>
                </a:lnTo>
                <a:lnTo>
                  <a:pt x="5196" y="16701"/>
                </a:lnTo>
                <a:lnTo>
                  <a:pt x="4216" y="16701"/>
                </a:lnTo>
                <a:lnTo>
                  <a:pt x="4216" y="14418"/>
                </a:lnTo>
                <a:close/>
                <a:moveTo>
                  <a:pt x="6666" y="14418"/>
                </a:moveTo>
                <a:lnTo>
                  <a:pt x="7648" y="14418"/>
                </a:lnTo>
                <a:lnTo>
                  <a:pt x="7648" y="16701"/>
                </a:lnTo>
                <a:lnTo>
                  <a:pt x="6666" y="16701"/>
                </a:lnTo>
                <a:lnTo>
                  <a:pt x="6666" y="14418"/>
                </a:lnTo>
                <a:close/>
                <a:moveTo>
                  <a:pt x="9152" y="14418"/>
                </a:moveTo>
                <a:lnTo>
                  <a:pt x="10134" y="14418"/>
                </a:lnTo>
                <a:lnTo>
                  <a:pt x="10134" y="16701"/>
                </a:lnTo>
                <a:lnTo>
                  <a:pt x="9152" y="16701"/>
                </a:lnTo>
                <a:lnTo>
                  <a:pt x="9152" y="14418"/>
                </a:lnTo>
                <a:close/>
                <a:moveTo>
                  <a:pt x="11567" y="14418"/>
                </a:moveTo>
                <a:lnTo>
                  <a:pt x="12549" y="14418"/>
                </a:lnTo>
                <a:lnTo>
                  <a:pt x="12549" y="16701"/>
                </a:lnTo>
                <a:lnTo>
                  <a:pt x="11567" y="16701"/>
                </a:lnTo>
                <a:lnTo>
                  <a:pt x="11567" y="14418"/>
                </a:lnTo>
                <a:close/>
                <a:moveTo>
                  <a:pt x="13967" y="14418"/>
                </a:moveTo>
                <a:lnTo>
                  <a:pt x="14949" y="14418"/>
                </a:lnTo>
                <a:lnTo>
                  <a:pt x="14949" y="16701"/>
                </a:lnTo>
                <a:lnTo>
                  <a:pt x="13967" y="16701"/>
                </a:lnTo>
                <a:lnTo>
                  <a:pt x="13967" y="14418"/>
                </a:lnTo>
                <a:close/>
                <a:moveTo>
                  <a:pt x="16419" y="14418"/>
                </a:moveTo>
                <a:lnTo>
                  <a:pt x="17399" y="14418"/>
                </a:lnTo>
                <a:lnTo>
                  <a:pt x="17399" y="16701"/>
                </a:lnTo>
                <a:lnTo>
                  <a:pt x="16419" y="16701"/>
                </a:lnTo>
                <a:lnTo>
                  <a:pt x="16419" y="14418"/>
                </a:lnTo>
                <a:close/>
                <a:moveTo>
                  <a:pt x="18870" y="14418"/>
                </a:moveTo>
                <a:lnTo>
                  <a:pt x="19852" y="14418"/>
                </a:lnTo>
                <a:lnTo>
                  <a:pt x="19852" y="16701"/>
                </a:lnTo>
                <a:lnTo>
                  <a:pt x="18870" y="16701"/>
                </a:lnTo>
                <a:lnTo>
                  <a:pt x="18870" y="14418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7" name="Órgão Gestor da Informação"/>
          <p:cNvSpPr txBox="1"/>
          <p:nvPr/>
        </p:nvSpPr>
        <p:spPr>
          <a:xfrm>
            <a:off x="10362594" y="2154012"/>
            <a:ext cx="3224041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Órgão Gestor da Informação</a:t>
            </a:r>
          </a:p>
        </p:txBody>
      </p:sp>
      <p:sp>
        <p:nvSpPr>
          <p:cNvPr id="188" name="Convênio"/>
          <p:cNvSpPr txBox="1"/>
          <p:nvPr/>
        </p:nvSpPr>
        <p:spPr>
          <a:xfrm>
            <a:off x="7332065" y="5271977"/>
            <a:ext cx="1502094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2500">
                <a:solidFill>
                  <a:srgbClr val="5E5E5E"/>
                </a:solidFill>
              </a:defRPr>
            </a:lvl1pPr>
          </a:lstStyle>
          <a:p>
            <a:pPr/>
            <a:r>
              <a:t>Convênio</a:t>
            </a:r>
          </a:p>
        </p:txBody>
      </p:sp>
      <p:sp>
        <p:nvSpPr>
          <p:cNvPr id="189" name="Decreto"/>
          <p:cNvSpPr txBox="1"/>
          <p:nvPr/>
        </p:nvSpPr>
        <p:spPr>
          <a:xfrm>
            <a:off x="9760104" y="5271977"/>
            <a:ext cx="1272859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2500">
                <a:solidFill>
                  <a:srgbClr val="5E5E5E"/>
                </a:solidFill>
              </a:defRPr>
            </a:lvl1pPr>
          </a:lstStyle>
          <a:p>
            <a:pPr/>
            <a:r>
              <a:t>Decreto</a:t>
            </a:r>
          </a:p>
        </p:txBody>
      </p:sp>
      <p:sp>
        <p:nvSpPr>
          <p:cNvPr id="190" name="Linha"/>
          <p:cNvSpPr/>
          <p:nvPr/>
        </p:nvSpPr>
        <p:spPr>
          <a:xfrm flipV="1">
            <a:off x="9310413" y="3801506"/>
            <a:ext cx="1" cy="879263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1" name="Linha"/>
          <p:cNvSpPr/>
          <p:nvPr/>
        </p:nvSpPr>
        <p:spPr>
          <a:xfrm>
            <a:off x="8743032" y="4688911"/>
            <a:ext cx="1134763" cy="1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2" name="Linha"/>
          <p:cNvSpPr/>
          <p:nvPr/>
        </p:nvSpPr>
        <p:spPr>
          <a:xfrm flipV="1">
            <a:off x="3642265" y="3115306"/>
            <a:ext cx="1" cy="3399391"/>
          </a:xfrm>
          <a:prstGeom prst="line">
            <a:avLst/>
          </a:prstGeom>
          <a:ln w="12700">
            <a:solidFill>
              <a:srgbClr val="5E5E5E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3" name="Linha"/>
          <p:cNvSpPr/>
          <p:nvPr/>
        </p:nvSpPr>
        <p:spPr>
          <a:xfrm>
            <a:off x="3610177" y="11918496"/>
            <a:ext cx="2821641" cy="1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4" name="Mundo"/>
          <p:cNvSpPr/>
          <p:nvPr/>
        </p:nvSpPr>
        <p:spPr>
          <a:xfrm>
            <a:off x="8523013" y="7594019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1993" y="938"/>
                </a:moveTo>
                <a:cubicBezTo>
                  <a:pt x="14122" y="1194"/>
                  <a:pt x="16044" y="2125"/>
                  <a:pt x="17542" y="3512"/>
                </a:cubicBezTo>
                <a:cubicBezTo>
                  <a:pt x="16898" y="4108"/>
                  <a:pt x="16188" y="4611"/>
                  <a:pt x="15429" y="5012"/>
                </a:cubicBezTo>
                <a:cubicBezTo>
                  <a:pt x="15343" y="4850"/>
                  <a:pt x="15255" y="4689"/>
                  <a:pt x="15162" y="4531"/>
                </a:cubicBezTo>
                <a:cubicBezTo>
                  <a:pt x="14347" y="3140"/>
                  <a:pt x="13267" y="1918"/>
                  <a:pt x="11993" y="938"/>
                </a:cubicBezTo>
                <a:close/>
                <a:moveTo>
                  <a:pt x="9560" y="943"/>
                </a:moveTo>
                <a:cubicBezTo>
                  <a:pt x="8289" y="1922"/>
                  <a:pt x="7211" y="3142"/>
                  <a:pt x="6397" y="4531"/>
                </a:cubicBezTo>
                <a:cubicBezTo>
                  <a:pt x="6308" y="4684"/>
                  <a:pt x="6222" y="4839"/>
                  <a:pt x="6139" y="4995"/>
                </a:cubicBezTo>
                <a:cubicBezTo>
                  <a:pt x="5392" y="4597"/>
                  <a:pt x="4693" y="4100"/>
                  <a:pt x="4058" y="3512"/>
                </a:cubicBezTo>
                <a:cubicBezTo>
                  <a:pt x="5545" y="2136"/>
                  <a:pt x="7450" y="1207"/>
                  <a:pt x="9560" y="943"/>
                </a:cubicBezTo>
                <a:close/>
                <a:moveTo>
                  <a:pt x="10366" y="1421"/>
                </a:moveTo>
                <a:lnTo>
                  <a:pt x="10366" y="6141"/>
                </a:lnTo>
                <a:cubicBezTo>
                  <a:pt x="9165" y="6090"/>
                  <a:pt x="8002" y="5827"/>
                  <a:pt x="6920" y="5368"/>
                </a:cubicBezTo>
                <a:cubicBezTo>
                  <a:pt x="6992" y="5234"/>
                  <a:pt x="7066" y="5100"/>
                  <a:pt x="7143" y="4968"/>
                </a:cubicBezTo>
                <a:cubicBezTo>
                  <a:pt x="7960" y="3575"/>
                  <a:pt x="9062" y="2365"/>
                  <a:pt x="10366" y="1421"/>
                </a:cubicBezTo>
                <a:close/>
                <a:moveTo>
                  <a:pt x="11234" y="1451"/>
                </a:moveTo>
                <a:cubicBezTo>
                  <a:pt x="12520" y="2391"/>
                  <a:pt x="13607" y="3589"/>
                  <a:pt x="14415" y="4968"/>
                </a:cubicBezTo>
                <a:cubicBezTo>
                  <a:pt x="14495" y="5104"/>
                  <a:pt x="14572" y="5244"/>
                  <a:pt x="14646" y="5383"/>
                </a:cubicBezTo>
                <a:cubicBezTo>
                  <a:pt x="13574" y="5833"/>
                  <a:pt x="12424" y="6090"/>
                  <a:pt x="11234" y="6141"/>
                </a:cubicBezTo>
                <a:lnTo>
                  <a:pt x="11234" y="1451"/>
                </a:lnTo>
                <a:close/>
                <a:moveTo>
                  <a:pt x="3448" y="4128"/>
                </a:moveTo>
                <a:cubicBezTo>
                  <a:pt x="4152" y="4783"/>
                  <a:pt x="4928" y="5335"/>
                  <a:pt x="5759" y="5775"/>
                </a:cubicBezTo>
                <a:cubicBezTo>
                  <a:pt x="5120" y="7219"/>
                  <a:pt x="4759" y="8779"/>
                  <a:pt x="4701" y="10368"/>
                </a:cubicBezTo>
                <a:lnTo>
                  <a:pt x="876" y="10368"/>
                </a:lnTo>
                <a:cubicBezTo>
                  <a:pt x="979" y="7972"/>
                  <a:pt x="1935" y="5793"/>
                  <a:pt x="3448" y="4128"/>
                </a:cubicBezTo>
                <a:close/>
                <a:moveTo>
                  <a:pt x="18152" y="4128"/>
                </a:moveTo>
                <a:cubicBezTo>
                  <a:pt x="19665" y="5793"/>
                  <a:pt x="20621" y="7972"/>
                  <a:pt x="20724" y="10368"/>
                </a:cubicBezTo>
                <a:lnTo>
                  <a:pt x="16858" y="10368"/>
                </a:lnTo>
                <a:cubicBezTo>
                  <a:pt x="16800" y="8785"/>
                  <a:pt x="16441" y="7231"/>
                  <a:pt x="15807" y="5792"/>
                </a:cubicBezTo>
                <a:cubicBezTo>
                  <a:pt x="16650" y="5349"/>
                  <a:pt x="17439" y="4792"/>
                  <a:pt x="18152" y="4128"/>
                </a:cubicBezTo>
                <a:close/>
                <a:moveTo>
                  <a:pt x="6541" y="6148"/>
                </a:moveTo>
                <a:cubicBezTo>
                  <a:pt x="7739" y="6662"/>
                  <a:pt x="9031" y="6956"/>
                  <a:pt x="10366" y="7008"/>
                </a:cubicBezTo>
                <a:lnTo>
                  <a:pt x="10366" y="10368"/>
                </a:lnTo>
                <a:lnTo>
                  <a:pt x="5569" y="10368"/>
                </a:lnTo>
                <a:cubicBezTo>
                  <a:pt x="5626" y="8908"/>
                  <a:pt x="5956" y="7475"/>
                  <a:pt x="6541" y="6148"/>
                </a:cubicBezTo>
                <a:close/>
                <a:moveTo>
                  <a:pt x="15024" y="6163"/>
                </a:moveTo>
                <a:cubicBezTo>
                  <a:pt x="15604" y="7486"/>
                  <a:pt x="15934" y="8914"/>
                  <a:pt x="15991" y="10368"/>
                </a:cubicBezTo>
                <a:lnTo>
                  <a:pt x="11234" y="10368"/>
                </a:lnTo>
                <a:lnTo>
                  <a:pt x="11234" y="7008"/>
                </a:lnTo>
                <a:cubicBezTo>
                  <a:pt x="12557" y="6956"/>
                  <a:pt x="13835" y="6668"/>
                  <a:pt x="15024" y="6163"/>
                </a:cubicBezTo>
                <a:close/>
                <a:moveTo>
                  <a:pt x="876" y="11234"/>
                </a:moveTo>
                <a:lnTo>
                  <a:pt x="4700" y="11234"/>
                </a:lnTo>
                <a:cubicBezTo>
                  <a:pt x="4753" y="12849"/>
                  <a:pt x="5119" y="14437"/>
                  <a:pt x="5773" y="15903"/>
                </a:cubicBezTo>
                <a:cubicBezTo>
                  <a:pt x="4953" y="16335"/>
                  <a:pt x="4185" y="16876"/>
                  <a:pt x="3488" y="17518"/>
                </a:cubicBezTo>
                <a:cubicBezTo>
                  <a:pt x="1952" y="15847"/>
                  <a:pt x="980" y="13652"/>
                  <a:pt x="876" y="11234"/>
                </a:cubicBezTo>
                <a:close/>
                <a:moveTo>
                  <a:pt x="5567" y="11234"/>
                </a:moveTo>
                <a:lnTo>
                  <a:pt x="10366" y="11234"/>
                </a:lnTo>
                <a:lnTo>
                  <a:pt x="10366" y="14676"/>
                </a:lnTo>
                <a:cubicBezTo>
                  <a:pt x="9036" y="14728"/>
                  <a:pt x="7749" y="15021"/>
                  <a:pt x="6554" y="15532"/>
                </a:cubicBezTo>
                <a:cubicBezTo>
                  <a:pt x="5955" y="14182"/>
                  <a:pt x="5619" y="12720"/>
                  <a:pt x="5567" y="11234"/>
                </a:cubicBezTo>
                <a:close/>
                <a:moveTo>
                  <a:pt x="11234" y="11234"/>
                </a:moveTo>
                <a:lnTo>
                  <a:pt x="15992" y="11234"/>
                </a:lnTo>
                <a:cubicBezTo>
                  <a:pt x="15940" y="12714"/>
                  <a:pt x="15605" y="14169"/>
                  <a:pt x="15010" y="15515"/>
                </a:cubicBezTo>
                <a:cubicBezTo>
                  <a:pt x="13825" y="15013"/>
                  <a:pt x="12552" y="14728"/>
                  <a:pt x="11234" y="14676"/>
                </a:cubicBezTo>
                <a:lnTo>
                  <a:pt x="11234" y="11234"/>
                </a:lnTo>
                <a:close/>
                <a:moveTo>
                  <a:pt x="16860" y="11234"/>
                </a:moveTo>
                <a:lnTo>
                  <a:pt x="20724" y="11234"/>
                </a:lnTo>
                <a:cubicBezTo>
                  <a:pt x="20620" y="13652"/>
                  <a:pt x="19648" y="15847"/>
                  <a:pt x="18112" y="17518"/>
                </a:cubicBezTo>
                <a:cubicBezTo>
                  <a:pt x="17406" y="16867"/>
                  <a:pt x="16627" y="16321"/>
                  <a:pt x="15795" y="15886"/>
                </a:cubicBezTo>
                <a:cubicBezTo>
                  <a:pt x="16444" y="14425"/>
                  <a:pt x="16807" y="12842"/>
                  <a:pt x="16860" y="11234"/>
                </a:cubicBezTo>
                <a:close/>
                <a:moveTo>
                  <a:pt x="10366" y="15544"/>
                </a:moveTo>
                <a:lnTo>
                  <a:pt x="10366" y="20226"/>
                </a:lnTo>
                <a:cubicBezTo>
                  <a:pt x="9026" y="19256"/>
                  <a:pt x="7899" y="18005"/>
                  <a:pt x="7077" y="16566"/>
                </a:cubicBezTo>
                <a:cubicBezTo>
                  <a:pt x="7029" y="16481"/>
                  <a:pt x="6982" y="16396"/>
                  <a:pt x="6936" y="16310"/>
                </a:cubicBezTo>
                <a:cubicBezTo>
                  <a:pt x="8013" y="15855"/>
                  <a:pt x="9170" y="15594"/>
                  <a:pt x="10366" y="15544"/>
                </a:cubicBezTo>
                <a:close/>
                <a:moveTo>
                  <a:pt x="11234" y="15544"/>
                </a:moveTo>
                <a:cubicBezTo>
                  <a:pt x="12418" y="15594"/>
                  <a:pt x="13563" y="15849"/>
                  <a:pt x="14631" y="16295"/>
                </a:cubicBezTo>
                <a:cubicBezTo>
                  <a:pt x="14582" y="16386"/>
                  <a:pt x="14532" y="16476"/>
                  <a:pt x="14480" y="16566"/>
                </a:cubicBezTo>
                <a:cubicBezTo>
                  <a:pt x="13667" y="17990"/>
                  <a:pt x="12556" y="19230"/>
                  <a:pt x="11234" y="20196"/>
                </a:cubicBezTo>
                <a:lnTo>
                  <a:pt x="11234" y="15544"/>
                </a:lnTo>
                <a:close/>
                <a:moveTo>
                  <a:pt x="15415" y="16666"/>
                </a:moveTo>
                <a:cubicBezTo>
                  <a:pt x="16162" y="17059"/>
                  <a:pt x="16861" y="17548"/>
                  <a:pt x="17498" y="18131"/>
                </a:cubicBezTo>
                <a:cubicBezTo>
                  <a:pt x="16023" y="19479"/>
                  <a:pt x="14143" y="20390"/>
                  <a:pt x="12062" y="20655"/>
                </a:cubicBezTo>
                <a:cubicBezTo>
                  <a:pt x="13343" y="19655"/>
                  <a:pt x="14426" y="18410"/>
                  <a:pt x="15233" y="16997"/>
                </a:cubicBezTo>
                <a:cubicBezTo>
                  <a:pt x="15295" y="16887"/>
                  <a:pt x="15356" y="16777"/>
                  <a:pt x="15415" y="16666"/>
                </a:cubicBezTo>
                <a:close/>
                <a:moveTo>
                  <a:pt x="6153" y="16683"/>
                </a:moveTo>
                <a:cubicBezTo>
                  <a:pt x="6209" y="16788"/>
                  <a:pt x="6267" y="16893"/>
                  <a:pt x="6326" y="16997"/>
                </a:cubicBezTo>
                <a:cubicBezTo>
                  <a:pt x="7132" y="18407"/>
                  <a:pt x="8212" y="19649"/>
                  <a:pt x="9489" y="20648"/>
                </a:cubicBezTo>
                <a:cubicBezTo>
                  <a:pt x="7428" y="20375"/>
                  <a:pt x="5565" y="19468"/>
                  <a:pt x="4102" y="18131"/>
                </a:cubicBezTo>
                <a:cubicBezTo>
                  <a:pt x="4730" y="17557"/>
                  <a:pt x="5418" y="17073"/>
                  <a:pt x="6153" y="16683"/>
                </a:cubicBez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5" name="Órgãos  Interessados"/>
          <p:cNvSpPr txBox="1"/>
          <p:nvPr/>
        </p:nvSpPr>
        <p:spPr>
          <a:xfrm>
            <a:off x="2227122" y="9196958"/>
            <a:ext cx="2804886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Órgãos  Interessados</a:t>
            </a:r>
          </a:p>
        </p:txBody>
      </p:sp>
      <p:sp>
        <p:nvSpPr>
          <p:cNvPr id="196" name="Hotel"/>
          <p:cNvSpPr/>
          <p:nvPr/>
        </p:nvSpPr>
        <p:spPr>
          <a:xfrm>
            <a:off x="8695611" y="11613189"/>
            <a:ext cx="1229605" cy="14884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45" y="0"/>
                </a:moveTo>
                <a:lnTo>
                  <a:pt x="3845" y="21600"/>
                </a:lnTo>
                <a:lnTo>
                  <a:pt x="9622" y="21600"/>
                </a:lnTo>
                <a:lnTo>
                  <a:pt x="9622" y="17888"/>
                </a:lnTo>
                <a:lnTo>
                  <a:pt x="11892" y="17888"/>
                </a:lnTo>
                <a:lnTo>
                  <a:pt x="11892" y="21600"/>
                </a:lnTo>
                <a:lnTo>
                  <a:pt x="13548" y="21600"/>
                </a:lnTo>
                <a:lnTo>
                  <a:pt x="13548" y="17888"/>
                </a:lnTo>
                <a:lnTo>
                  <a:pt x="15817" y="17888"/>
                </a:lnTo>
                <a:lnTo>
                  <a:pt x="15817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3845" y="0"/>
                </a:lnTo>
                <a:close/>
                <a:moveTo>
                  <a:pt x="0" y="1697"/>
                </a:moveTo>
                <a:lnTo>
                  <a:pt x="0" y="11543"/>
                </a:lnTo>
                <a:lnTo>
                  <a:pt x="2976" y="11543"/>
                </a:lnTo>
                <a:lnTo>
                  <a:pt x="2976" y="1697"/>
                </a:lnTo>
                <a:lnTo>
                  <a:pt x="0" y="1697"/>
                </a:lnTo>
                <a:close/>
                <a:moveTo>
                  <a:pt x="5704" y="1707"/>
                </a:moveTo>
                <a:lnTo>
                  <a:pt x="7975" y="1707"/>
                </a:lnTo>
                <a:lnTo>
                  <a:pt x="7975" y="3582"/>
                </a:lnTo>
                <a:lnTo>
                  <a:pt x="5704" y="3582"/>
                </a:lnTo>
                <a:lnTo>
                  <a:pt x="5704" y="1707"/>
                </a:lnTo>
                <a:close/>
                <a:moveTo>
                  <a:pt x="9622" y="1707"/>
                </a:moveTo>
                <a:lnTo>
                  <a:pt x="11892" y="1707"/>
                </a:lnTo>
                <a:lnTo>
                  <a:pt x="11892" y="3582"/>
                </a:lnTo>
                <a:lnTo>
                  <a:pt x="9622" y="3582"/>
                </a:lnTo>
                <a:lnTo>
                  <a:pt x="9622" y="1707"/>
                </a:lnTo>
                <a:close/>
                <a:moveTo>
                  <a:pt x="13548" y="1707"/>
                </a:moveTo>
                <a:lnTo>
                  <a:pt x="15817" y="1707"/>
                </a:lnTo>
                <a:lnTo>
                  <a:pt x="15817" y="3582"/>
                </a:lnTo>
                <a:lnTo>
                  <a:pt x="13548" y="3582"/>
                </a:lnTo>
                <a:lnTo>
                  <a:pt x="13548" y="1707"/>
                </a:lnTo>
                <a:close/>
                <a:moveTo>
                  <a:pt x="17473" y="1707"/>
                </a:moveTo>
                <a:lnTo>
                  <a:pt x="19742" y="1707"/>
                </a:lnTo>
                <a:lnTo>
                  <a:pt x="19742" y="3582"/>
                </a:lnTo>
                <a:lnTo>
                  <a:pt x="17473" y="3582"/>
                </a:lnTo>
                <a:lnTo>
                  <a:pt x="17473" y="1707"/>
                </a:lnTo>
                <a:close/>
                <a:moveTo>
                  <a:pt x="1490" y="2307"/>
                </a:moveTo>
                <a:lnTo>
                  <a:pt x="1727" y="2906"/>
                </a:lnTo>
                <a:lnTo>
                  <a:pt x="2486" y="2906"/>
                </a:lnTo>
                <a:lnTo>
                  <a:pt x="1871" y="3275"/>
                </a:lnTo>
                <a:lnTo>
                  <a:pt x="2106" y="3874"/>
                </a:lnTo>
                <a:lnTo>
                  <a:pt x="1490" y="3508"/>
                </a:lnTo>
                <a:lnTo>
                  <a:pt x="877" y="3874"/>
                </a:lnTo>
                <a:lnTo>
                  <a:pt x="1112" y="3275"/>
                </a:lnTo>
                <a:lnTo>
                  <a:pt x="497" y="2906"/>
                </a:lnTo>
                <a:lnTo>
                  <a:pt x="1255" y="2906"/>
                </a:lnTo>
                <a:lnTo>
                  <a:pt x="1490" y="2307"/>
                </a:lnTo>
                <a:close/>
                <a:moveTo>
                  <a:pt x="1490" y="4528"/>
                </a:moveTo>
                <a:lnTo>
                  <a:pt x="1727" y="5129"/>
                </a:lnTo>
                <a:lnTo>
                  <a:pt x="2486" y="5129"/>
                </a:lnTo>
                <a:lnTo>
                  <a:pt x="1871" y="5495"/>
                </a:lnTo>
                <a:lnTo>
                  <a:pt x="2106" y="6095"/>
                </a:lnTo>
                <a:lnTo>
                  <a:pt x="1490" y="5728"/>
                </a:lnTo>
                <a:lnTo>
                  <a:pt x="877" y="6095"/>
                </a:lnTo>
                <a:lnTo>
                  <a:pt x="1112" y="5495"/>
                </a:lnTo>
                <a:lnTo>
                  <a:pt x="497" y="5129"/>
                </a:lnTo>
                <a:lnTo>
                  <a:pt x="1255" y="5129"/>
                </a:lnTo>
                <a:lnTo>
                  <a:pt x="1490" y="4528"/>
                </a:lnTo>
                <a:close/>
                <a:moveTo>
                  <a:pt x="5704" y="4987"/>
                </a:moveTo>
                <a:lnTo>
                  <a:pt x="7975" y="4987"/>
                </a:lnTo>
                <a:lnTo>
                  <a:pt x="7975" y="6863"/>
                </a:lnTo>
                <a:lnTo>
                  <a:pt x="5704" y="6863"/>
                </a:lnTo>
                <a:lnTo>
                  <a:pt x="5704" y="4987"/>
                </a:lnTo>
                <a:close/>
                <a:moveTo>
                  <a:pt x="9622" y="4987"/>
                </a:moveTo>
                <a:lnTo>
                  <a:pt x="11892" y="4987"/>
                </a:lnTo>
                <a:lnTo>
                  <a:pt x="11892" y="6863"/>
                </a:lnTo>
                <a:lnTo>
                  <a:pt x="9622" y="6863"/>
                </a:lnTo>
                <a:lnTo>
                  <a:pt x="9622" y="4987"/>
                </a:lnTo>
                <a:close/>
                <a:moveTo>
                  <a:pt x="13548" y="4987"/>
                </a:moveTo>
                <a:lnTo>
                  <a:pt x="15817" y="4987"/>
                </a:lnTo>
                <a:lnTo>
                  <a:pt x="15817" y="6863"/>
                </a:lnTo>
                <a:lnTo>
                  <a:pt x="13548" y="6863"/>
                </a:lnTo>
                <a:lnTo>
                  <a:pt x="13548" y="4987"/>
                </a:lnTo>
                <a:close/>
                <a:moveTo>
                  <a:pt x="17473" y="4987"/>
                </a:moveTo>
                <a:lnTo>
                  <a:pt x="19742" y="4987"/>
                </a:lnTo>
                <a:lnTo>
                  <a:pt x="19742" y="6863"/>
                </a:lnTo>
                <a:lnTo>
                  <a:pt x="17473" y="6863"/>
                </a:lnTo>
                <a:lnTo>
                  <a:pt x="17473" y="4987"/>
                </a:lnTo>
                <a:close/>
                <a:moveTo>
                  <a:pt x="1490" y="6939"/>
                </a:moveTo>
                <a:lnTo>
                  <a:pt x="1727" y="7539"/>
                </a:lnTo>
                <a:lnTo>
                  <a:pt x="2486" y="7539"/>
                </a:lnTo>
                <a:lnTo>
                  <a:pt x="1871" y="7905"/>
                </a:lnTo>
                <a:lnTo>
                  <a:pt x="2106" y="8507"/>
                </a:lnTo>
                <a:lnTo>
                  <a:pt x="1490" y="8138"/>
                </a:lnTo>
                <a:lnTo>
                  <a:pt x="877" y="8507"/>
                </a:lnTo>
                <a:lnTo>
                  <a:pt x="1112" y="7905"/>
                </a:lnTo>
                <a:lnTo>
                  <a:pt x="497" y="7539"/>
                </a:lnTo>
                <a:lnTo>
                  <a:pt x="1255" y="7539"/>
                </a:lnTo>
                <a:lnTo>
                  <a:pt x="1490" y="6939"/>
                </a:lnTo>
                <a:close/>
                <a:moveTo>
                  <a:pt x="5704" y="8274"/>
                </a:moveTo>
                <a:lnTo>
                  <a:pt x="7975" y="8274"/>
                </a:lnTo>
                <a:lnTo>
                  <a:pt x="7975" y="10148"/>
                </a:lnTo>
                <a:lnTo>
                  <a:pt x="5704" y="10148"/>
                </a:lnTo>
                <a:lnTo>
                  <a:pt x="5704" y="8274"/>
                </a:lnTo>
                <a:close/>
                <a:moveTo>
                  <a:pt x="9622" y="8274"/>
                </a:moveTo>
                <a:lnTo>
                  <a:pt x="11892" y="8274"/>
                </a:lnTo>
                <a:lnTo>
                  <a:pt x="11892" y="10148"/>
                </a:lnTo>
                <a:lnTo>
                  <a:pt x="9622" y="10148"/>
                </a:lnTo>
                <a:lnTo>
                  <a:pt x="9622" y="8274"/>
                </a:lnTo>
                <a:close/>
                <a:moveTo>
                  <a:pt x="13548" y="8274"/>
                </a:moveTo>
                <a:lnTo>
                  <a:pt x="15817" y="8274"/>
                </a:lnTo>
                <a:lnTo>
                  <a:pt x="15817" y="10148"/>
                </a:lnTo>
                <a:lnTo>
                  <a:pt x="13548" y="10148"/>
                </a:lnTo>
                <a:lnTo>
                  <a:pt x="13548" y="8274"/>
                </a:lnTo>
                <a:close/>
                <a:moveTo>
                  <a:pt x="17473" y="8274"/>
                </a:moveTo>
                <a:lnTo>
                  <a:pt x="19742" y="8274"/>
                </a:lnTo>
                <a:lnTo>
                  <a:pt x="19742" y="10148"/>
                </a:lnTo>
                <a:lnTo>
                  <a:pt x="17473" y="10148"/>
                </a:lnTo>
                <a:lnTo>
                  <a:pt x="17473" y="8274"/>
                </a:lnTo>
                <a:close/>
                <a:moveTo>
                  <a:pt x="1490" y="9224"/>
                </a:moveTo>
                <a:lnTo>
                  <a:pt x="1727" y="9824"/>
                </a:lnTo>
                <a:lnTo>
                  <a:pt x="2486" y="9824"/>
                </a:lnTo>
                <a:lnTo>
                  <a:pt x="1871" y="10192"/>
                </a:lnTo>
                <a:lnTo>
                  <a:pt x="2106" y="10792"/>
                </a:lnTo>
                <a:lnTo>
                  <a:pt x="1490" y="10425"/>
                </a:lnTo>
                <a:lnTo>
                  <a:pt x="877" y="10792"/>
                </a:lnTo>
                <a:lnTo>
                  <a:pt x="1112" y="10192"/>
                </a:lnTo>
                <a:lnTo>
                  <a:pt x="497" y="9824"/>
                </a:lnTo>
                <a:lnTo>
                  <a:pt x="1255" y="9824"/>
                </a:lnTo>
                <a:lnTo>
                  <a:pt x="1490" y="9224"/>
                </a:lnTo>
                <a:close/>
                <a:moveTo>
                  <a:pt x="5704" y="11553"/>
                </a:moveTo>
                <a:lnTo>
                  <a:pt x="7975" y="11553"/>
                </a:lnTo>
                <a:lnTo>
                  <a:pt x="7975" y="13429"/>
                </a:lnTo>
                <a:lnTo>
                  <a:pt x="5704" y="13429"/>
                </a:lnTo>
                <a:lnTo>
                  <a:pt x="5704" y="11553"/>
                </a:lnTo>
                <a:close/>
                <a:moveTo>
                  <a:pt x="9622" y="11553"/>
                </a:moveTo>
                <a:lnTo>
                  <a:pt x="11892" y="11553"/>
                </a:lnTo>
                <a:lnTo>
                  <a:pt x="11892" y="13429"/>
                </a:lnTo>
                <a:lnTo>
                  <a:pt x="9622" y="13429"/>
                </a:lnTo>
                <a:lnTo>
                  <a:pt x="9622" y="11553"/>
                </a:lnTo>
                <a:close/>
                <a:moveTo>
                  <a:pt x="13548" y="11553"/>
                </a:moveTo>
                <a:lnTo>
                  <a:pt x="15817" y="11553"/>
                </a:lnTo>
                <a:lnTo>
                  <a:pt x="15817" y="13429"/>
                </a:lnTo>
                <a:lnTo>
                  <a:pt x="13548" y="13429"/>
                </a:lnTo>
                <a:lnTo>
                  <a:pt x="13548" y="11553"/>
                </a:lnTo>
                <a:close/>
                <a:moveTo>
                  <a:pt x="17473" y="11553"/>
                </a:moveTo>
                <a:lnTo>
                  <a:pt x="19742" y="11553"/>
                </a:lnTo>
                <a:lnTo>
                  <a:pt x="19742" y="13429"/>
                </a:lnTo>
                <a:lnTo>
                  <a:pt x="17473" y="13429"/>
                </a:lnTo>
                <a:lnTo>
                  <a:pt x="17473" y="11553"/>
                </a:lnTo>
                <a:close/>
                <a:moveTo>
                  <a:pt x="5704" y="14840"/>
                </a:moveTo>
                <a:lnTo>
                  <a:pt x="7975" y="14840"/>
                </a:lnTo>
                <a:lnTo>
                  <a:pt x="7975" y="16714"/>
                </a:lnTo>
                <a:lnTo>
                  <a:pt x="5704" y="16714"/>
                </a:lnTo>
                <a:lnTo>
                  <a:pt x="5704" y="14840"/>
                </a:lnTo>
                <a:close/>
                <a:moveTo>
                  <a:pt x="9622" y="14840"/>
                </a:moveTo>
                <a:lnTo>
                  <a:pt x="11892" y="14840"/>
                </a:lnTo>
                <a:lnTo>
                  <a:pt x="11892" y="16714"/>
                </a:lnTo>
                <a:lnTo>
                  <a:pt x="9622" y="16714"/>
                </a:lnTo>
                <a:lnTo>
                  <a:pt x="9622" y="14840"/>
                </a:lnTo>
                <a:close/>
                <a:moveTo>
                  <a:pt x="13548" y="14840"/>
                </a:moveTo>
                <a:lnTo>
                  <a:pt x="15817" y="14840"/>
                </a:lnTo>
                <a:lnTo>
                  <a:pt x="15817" y="16714"/>
                </a:lnTo>
                <a:lnTo>
                  <a:pt x="13548" y="16714"/>
                </a:lnTo>
                <a:lnTo>
                  <a:pt x="13548" y="14840"/>
                </a:lnTo>
                <a:close/>
                <a:moveTo>
                  <a:pt x="17473" y="14840"/>
                </a:moveTo>
                <a:lnTo>
                  <a:pt x="19742" y="14840"/>
                </a:lnTo>
                <a:lnTo>
                  <a:pt x="19742" y="16714"/>
                </a:lnTo>
                <a:lnTo>
                  <a:pt x="17473" y="16714"/>
                </a:lnTo>
                <a:lnTo>
                  <a:pt x="17473" y="14840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Serpro"/>
          <p:cNvSpPr txBox="1"/>
          <p:nvPr/>
        </p:nvSpPr>
        <p:spPr>
          <a:xfrm>
            <a:off x="8997720" y="12056905"/>
            <a:ext cx="3446145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Serpro</a:t>
            </a:r>
          </a:p>
        </p:txBody>
      </p:sp>
      <p:sp>
        <p:nvSpPr>
          <p:cNvPr id="198" name="Retângulo"/>
          <p:cNvSpPr/>
          <p:nvPr/>
        </p:nvSpPr>
        <p:spPr>
          <a:xfrm>
            <a:off x="8484006" y="11483424"/>
            <a:ext cx="383066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9" name="Prancheta"/>
          <p:cNvSpPr/>
          <p:nvPr/>
        </p:nvSpPr>
        <p:spPr>
          <a:xfrm>
            <a:off x="6655373" y="11012447"/>
            <a:ext cx="635392" cy="91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9801" y="0"/>
                  <a:pt x="9330" y="294"/>
                  <a:pt x="8865" y="898"/>
                </a:cubicBezTo>
                <a:cubicBezTo>
                  <a:pt x="8394" y="1511"/>
                  <a:pt x="7651" y="1943"/>
                  <a:pt x="7089" y="1943"/>
                </a:cubicBezTo>
                <a:cubicBezTo>
                  <a:pt x="6826" y="1943"/>
                  <a:pt x="6299" y="1922"/>
                  <a:pt x="6037" y="1943"/>
                </a:cubicBezTo>
                <a:cubicBezTo>
                  <a:pt x="5104" y="2016"/>
                  <a:pt x="4553" y="2318"/>
                  <a:pt x="4308" y="2794"/>
                </a:cubicBezTo>
                <a:lnTo>
                  <a:pt x="1139" y="2794"/>
                </a:lnTo>
                <a:cubicBezTo>
                  <a:pt x="510" y="2794"/>
                  <a:pt x="0" y="3149"/>
                  <a:pt x="0" y="3587"/>
                </a:cubicBezTo>
                <a:lnTo>
                  <a:pt x="0" y="20807"/>
                </a:lnTo>
                <a:cubicBezTo>
                  <a:pt x="0" y="21245"/>
                  <a:pt x="510" y="21600"/>
                  <a:pt x="1139" y="21600"/>
                </a:cubicBezTo>
                <a:lnTo>
                  <a:pt x="20461" y="21600"/>
                </a:lnTo>
                <a:cubicBezTo>
                  <a:pt x="21090" y="21600"/>
                  <a:pt x="21600" y="21245"/>
                  <a:pt x="21600" y="20807"/>
                </a:cubicBezTo>
                <a:lnTo>
                  <a:pt x="21600" y="3587"/>
                </a:lnTo>
                <a:cubicBezTo>
                  <a:pt x="21600" y="3149"/>
                  <a:pt x="21090" y="2794"/>
                  <a:pt x="20461" y="2794"/>
                </a:cubicBezTo>
                <a:lnTo>
                  <a:pt x="17292" y="2794"/>
                </a:lnTo>
                <a:cubicBezTo>
                  <a:pt x="17047" y="2318"/>
                  <a:pt x="16496" y="2016"/>
                  <a:pt x="15563" y="1943"/>
                </a:cubicBezTo>
                <a:cubicBezTo>
                  <a:pt x="15301" y="1922"/>
                  <a:pt x="14774" y="1943"/>
                  <a:pt x="14511" y="1943"/>
                </a:cubicBezTo>
                <a:cubicBezTo>
                  <a:pt x="13949" y="1943"/>
                  <a:pt x="13209" y="1511"/>
                  <a:pt x="12738" y="898"/>
                </a:cubicBezTo>
                <a:cubicBezTo>
                  <a:pt x="12273" y="294"/>
                  <a:pt x="11802" y="0"/>
                  <a:pt x="10801" y="0"/>
                </a:cubicBezTo>
                <a:close/>
                <a:moveTo>
                  <a:pt x="10799" y="593"/>
                </a:moveTo>
                <a:cubicBezTo>
                  <a:pt x="11264" y="593"/>
                  <a:pt x="11644" y="857"/>
                  <a:pt x="11644" y="1181"/>
                </a:cubicBezTo>
                <a:cubicBezTo>
                  <a:pt x="11644" y="1506"/>
                  <a:pt x="11265" y="1767"/>
                  <a:pt x="10799" y="1767"/>
                </a:cubicBezTo>
                <a:cubicBezTo>
                  <a:pt x="10332" y="1767"/>
                  <a:pt x="9956" y="1506"/>
                  <a:pt x="9956" y="1181"/>
                </a:cubicBezTo>
                <a:cubicBezTo>
                  <a:pt x="9956" y="857"/>
                  <a:pt x="10333" y="593"/>
                  <a:pt x="10799" y="593"/>
                </a:cubicBezTo>
                <a:close/>
                <a:moveTo>
                  <a:pt x="1619" y="3923"/>
                </a:moveTo>
                <a:lnTo>
                  <a:pt x="4207" y="3923"/>
                </a:lnTo>
                <a:cubicBezTo>
                  <a:pt x="4263" y="4130"/>
                  <a:pt x="4364" y="4392"/>
                  <a:pt x="4364" y="4392"/>
                </a:cubicBezTo>
                <a:lnTo>
                  <a:pt x="10799" y="4392"/>
                </a:lnTo>
                <a:lnTo>
                  <a:pt x="17236" y="4392"/>
                </a:lnTo>
                <a:cubicBezTo>
                  <a:pt x="17236" y="4392"/>
                  <a:pt x="17337" y="4130"/>
                  <a:pt x="17393" y="3923"/>
                </a:cubicBezTo>
                <a:lnTo>
                  <a:pt x="19981" y="3923"/>
                </a:lnTo>
                <a:lnTo>
                  <a:pt x="19981" y="20471"/>
                </a:lnTo>
                <a:lnTo>
                  <a:pt x="1619" y="20471"/>
                </a:lnTo>
                <a:lnTo>
                  <a:pt x="1619" y="392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0" name="Contrato de prestação de serviço"/>
          <p:cNvSpPr txBox="1"/>
          <p:nvPr/>
        </p:nvSpPr>
        <p:spPr>
          <a:xfrm>
            <a:off x="5342314" y="11922106"/>
            <a:ext cx="3224040" cy="895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sz="2500">
                <a:solidFill>
                  <a:srgbClr val="5E5E5E"/>
                </a:solidFill>
              </a:defRPr>
            </a:lvl1pPr>
          </a:lstStyle>
          <a:p>
            <a:pPr/>
            <a:r>
              <a:t>Contrato de prestação de serviço</a:t>
            </a:r>
          </a:p>
        </p:txBody>
      </p:sp>
      <p:sp>
        <p:nvSpPr>
          <p:cNvPr id="201" name="Linha"/>
          <p:cNvSpPr/>
          <p:nvPr/>
        </p:nvSpPr>
        <p:spPr>
          <a:xfrm>
            <a:off x="7705309" y="11918496"/>
            <a:ext cx="1096057" cy="1"/>
          </a:xfrm>
          <a:prstGeom prst="line">
            <a:avLst/>
          </a:prstGeom>
          <a:ln w="12700">
            <a:solidFill>
              <a:srgbClr val="5E5E5E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2" name="Linha"/>
          <p:cNvSpPr/>
          <p:nvPr/>
        </p:nvSpPr>
        <p:spPr>
          <a:xfrm>
            <a:off x="3631860" y="3111493"/>
            <a:ext cx="4461426" cy="1"/>
          </a:xfrm>
          <a:prstGeom prst="line">
            <a:avLst/>
          </a:prstGeom>
          <a:ln w="12700">
            <a:solidFill>
              <a:srgbClr val="5E5E5E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3" name="Linha"/>
          <p:cNvSpPr/>
          <p:nvPr/>
        </p:nvSpPr>
        <p:spPr>
          <a:xfrm flipV="1">
            <a:off x="3616865" y="10392829"/>
            <a:ext cx="1" cy="1535755"/>
          </a:xfrm>
          <a:prstGeom prst="line">
            <a:avLst/>
          </a:prstGeom>
          <a:ln w="12700">
            <a:solidFill>
              <a:srgbClr val="5E5E5E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04" name="bg-datalake.png" descr="bg-datalake.png"/>
          <p:cNvPicPr>
            <a:picLocks noChangeAspect="1"/>
          </p:cNvPicPr>
          <p:nvPr/>
        </p:nvPicPr>
        <p:blipFill>
          <a:blip r:embed="rId2">
            <a:extLst/>
          </a:blip>
          <a:srcRect l="61097" t="5483" r="3470" b="5483"/>
          <a:stretch>
            <a:fillRect/>
          </a:stretch>
        </p:blipFill>
        <p:spPr>
          <a:xfrm>
            <a:off x="18691149" y="5344115"/>
            <a:ext cx="4771680" cy="674450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Retângulo Arredondado"/>
          <p:cNvSpPr/>
          <p:nvPr/>
        </p:nvSpPr>
        <p:spPr>
          <a:xfrm>
            <a:off x="13325075" y="3840563"/>
            <a:ext cx="10347261" cy="8696366"/>
          </a:xfrm>
          <a:prstGeom prst="roundRect">
            <a:avLst>
              <a:gd name="adj" fmla="val 2191"/>
            </a:avLst>
          </a:prstGeom>
          <a:ln w="25400">
            <a:solidFill>
              <a:srgbClr val="0940A3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6" name="Retângulo"/>
          <p:cNvSpPr/>
          <p:nvPr/>
        </p:nvSpPr>
        <p:spPr>
          <a:xfrm>
            <a:off x="19321751" y="11247554"/>
            <a:ext cx="3781576" cy="4157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7" name="Retângulo Arredondado"/>
          <p:cNvSpPr/>
          <p:nvPr/>
        </p:nvSpPr>
        <p:spPr>
          <a:xfrm>
            <a:off x="13321294" y="3840563"/>
            <a:ext cx="10329423" cy="1121688"/>
          </a:xfrm>
          <a:prstGeom prst="roundRect">
            <a:avLst>
              <a:gd name="adj" fmla="val 16983"/>
            </a:avLst>
          </a:prstGeom>
          <a:solidFill>
            <a:srgbClr val="0940A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08" name="serpro-branco2.png" descr="serpro-branco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31087" y="3987293"/>
            <a:ext cx="2935237" cy="828228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Círculo"/>
          <p:cNvSpPr/>
          <p:nvPr/>
        </p:nvSpPr>
        <p:spPr>
          <a:xfrm>
            <a:off x="3308275" y="4154274"/>
            <a:ext cx="642580" cy="642580"/>
          </a:xfrm>
          <a:prstGeom prst="ellipse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0" name="1"/>
          <p:cNvSpPr txBox="1"/>
          <p:nvPr/>
        </p:nvSpPr>
        <p:spPr>
          <a:xfrm>
            <a:off x="3438798" y="4162370"/>
            <a:ext cx="381534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1" name="Círculo"/>
          <p:cNvSpPr/>
          <p:nvPr/>
        </p:nvSpPr>
        <p:spPr>
          <a:xfrm>
            <a:off x="3308275" y="10861312"/>
            <a:ext cx="642580" cy="642580"/>
          </a:xfrm>
          <a:prstGeom prst="ellipse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2" name="3"/>
          <p:cNvSpPr txBox="1"/>
          <p:nvPr/>
        </p:nvSpPr>
        <p:spPr>
          <a:xfrm>
            <a:off x="3438798" y="10869408"/>
            <a:ext cx="381534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13" name="Internet"/>
          <p:cNvSpPr txBox="1"/>
          <p:nvPr/>
        </p:nvSpPr>
        <p:spPr>
          <a:xfrm>
            <a:off x="8536348" y="8967677"/>
            <a:ext cx="1243331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2500">
                <a:solidFill>
                  <a:srgbClr val="5E5E5E"/>
                </a:solidFill>
              </a:defRPr>
            </a:lvl1pPr>
          </a:lstStyle>
          <a:p>
            <a:pPr/>
            <a:r>
              <a:t>Internet</a:t>
            </a:r>
          </a:p>
        </p:txBody>
      </p:sp>
      <p:pic>
        <p:nvPicPr>
          <p:cNvPr id="214" name="Imagem" descr="Imagem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01441" y="6011994"/>
            <a:ext cx="1014414" cy="1014414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eguro"/>
          <p:cNvSpPr txBox="1"/>
          <p:nvPr/>
        </p:nvSpPr>
        <p:spPr>
          <a:xfrm>
            <a:off x="15217220" y="6451355"/>
            <a:ext cx="1172846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2500">
                <a:solidFill>
                  <a:srgbClr val="5E5E5E"/>
                </a:solidFill>
              </a:defRPr>
            </a:lvl1pPr>
          </a:lstStyle>
          <a:p>
            <a:pPr/>
            <a:r>
              <a:t>Seguro</a:t>
            </a:r>
          </a:p>
        </p:txBody>
      </p:sp>
      <p:sp>
        <p:nvSpPr>
          <p:cNvPr id="216" name="Buscar"/>
          <p:cNvSpPr/>
          <p:nvPr/>
        </p:nvSpPr>
        <p:spPr>
          <a:xfrm>
            <a:off x="14278252" y="9259544"/>
            <a:ext cx="635392" cy="744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33333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7" name="Monitorado"/>
          <p:cNvSpPr txBox="1"/>
          <p:nvPr/>
        </p:nvSpPr>
        <p:spPr>
          <a:xfrm>
            <a:off x="15271722" y="7912882"/>
            <a:ext cx="1790383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2500">
                <a:solidFill>
                  <a:srgbClr val="5E5E5E"/>
                </a:solidFill>
              </a:defRPr>
            </a:lvl1pPr>
          </a:lstStyle>
          <a:p>
            <a:pPr/>
            <a:r>
              <a:t>Monitorado</a:t>
            </a:r>
          </a:p>
        </p:txBody>
      </p:sp>
      <p:sp>
        <p:nvSpPr>
          <p:cNvPr id="218" name="Computador"/>
          <p:cNvSpPr/>
          <p:nvPr/>
        </p:nvSpPr>
        <p:spPr>
          <a:xfrm>
            <a:off x="14200501" y="7825002"/>
            <a:ext cx="790894" cy="638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464" y="0"/>
                </a:moveTo>
                <a:cubicBezTo>
                  <a:pt x="210" y="0"/>
                  <a:pt x="0" y="261"/>
                  <a:pt x="0" y="575"/>
                </a:cubicBezTo>
                <a:lnTo>
                  <a:pt x="0" y="17777"/>
                </a:lnTo>
                <a:cubicBezTo>
                  <a:pt x="0" y="18091"/>
                  <a:pt x="210" y="18354"/>
                  <a:pt x="464" y="18354"/>
                </a:cubicBezTo>
                <a:lnTo>
                  <a:pt x="9148" y="18354"/>
                </a:lnTo>
                <a:lnTo>
                  <a:pt x="9116" y="18513"/>
                </a:lnTo>
                <a:lnTo>
                  <a:pt x="8753" y="20763"/>
                </a:lnTo>
                <a:lnTo>
                  <a:pt x="7690" y="20763"/>
                </a:lnTo>
                <a:lnTo>
                  <a:pt x="7690" y="21600"/>
                </a:lnTo>
                <a:lnTo>
                  <a:pt x="10486" y="21600"/>
                </a:lnTo>
                <a:lnTo>
                  <a:pt x="11107" y="21600"/>
                </a:lnTo>
                <a:lnTo>
                  <a:pt x="13905" y="21600"/>
                </a:lnTo>
                <a:lnTo>
                  <a:pt x="13905" y="20763"/>
                </a:lnTo>
                <a:lnTo>
                  <a:pt x="12842" y="20763"/>
                </a:lnTo>
                <a:lnTo>
                  <a:pt x="12479" y="18513"/>
                </a:lnTo>
                <a:lnTo>
                  <a:pt x="12452" y="18354"/>
                </a:lnTo>
                <a:lnTo>
                  <a:pt x="21131" y="18354"/>
                </a:lnTo>
                <a:cubicBezTo>
                  <a:pt x="21384" y="18354"/>
                  <a:pt x="21595" y="18091"/>
                  <a:pt x="21595" y="17777"/>
                </a:cubicBezTo>
                <a:lnTo>
                  <a:pt x="21595" y="575"/>
                </a:lnTo>
                <a:cubicBezTo>
                  <a:pt x="21600" y="261"/>
                  <a:pt x="21389" y="0"/>
                  <a:pt x="21136" y="0"/>
                </a:cubicBezTo>
                <a:lnTo>
                  <a:pt x="464" y="0"/>
                </a:lnTo>
                <a:close/>
                <a:moveTo>
                  <a:pt x="10800" y="542"/>
                </a:moveTo>
                <a:cubicBezTo>
                  <a:pt x="10913" y="542"/>
                  <a:pt x="11006" y="650"/>
                  <a:pt x="11006" y="797"/>
                </a:cubicBezTo>
                <a:cubicBezTo>
                  <a:pt x="11006" y="937"/>
                  <a:pt x="10913" y="1052"/>
                  <a:pt x="10800" y="1052"/>
                </a:cubicBezTo>
                <a:cubicBezTo>
                  <a:pt x="10686" y="1052"/>
                  <a:pt x="10594" y="937"/>
                  <a:pt x="10594" y="797"/>
                </a:cubicBezTo>
                <a:cubicBezTo>
                  <a:pt x="10594" y="656"/>
                  <a:pt x="10686" y="542"/>
                  <a:pt x="10800" y="542"/>
                </a:cubicBezTo>
                <a:close/>
                <a:moveTo>
                  <a:pt x="1242" y="1734"/>
                </a:moveTo>
                <a:lnTo>
                  <a:pt x="20358" y="1734"/>
                </a:lnTo>
                <a:lnTo>
                  <a:pt x="20358" y="15233"/>
                </a:lnTo>
                <a:lnTo>
                  <a:pt x="1242" y="15233"/>
                </a:lnTo>
                <a:lnTo>
                  <a:pt x="1242" y="1734"/>
                </a:lnTo>
                <a:close/>
              </a:path>
            </a:pathLst>
          </a:custGeom>
          <a:solidFill>
            <a:srgbClr val="33333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9" name="Crescimento"/>
          <p:cNvSpPr/>
          <p:nvPr/>
        </p:nvSpPr>
        <p:spPr>
          <a:xfrm>
            <a:off x="14379015" y="7891846"/>
            <a:ext cx="383066" cy="296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6" h="21598" fill="norm" stroke="1" extrusionOk="0">
                <a:moveTo>
                  <a:pt x="21464" y="6"/>
                </a:moveTo>
                <a:cubicBezTo>
                  <a:pt x="21442" y="-2"/>
                  <a:pt x="21417" y="-2"/>
                  <a:pt x="21392" y="8"/>
                </a:cubicBezTo>
                <a:lnTo>
                  <a:pt x="18267" y="1242"/>
                </a:lnTo>
                <a:cubicBezTo>
                  <a:pt x="18161" y="1283"/>
                  <a:pt x="18132" y="1450"/>
                  <a:pt x="18212" y="1547"/>
                </a:cubicBezTo>
                <a:lnTo>
                  <a:pt x="18753" y="2202"/>
                </a:lnTo>
                <a:cubicBezTo>
                  <a:pt x="18809" y="2274"/>
                  <a:pt x="18815" y="2386"/>
                  <a:pt x="18759" y="2459"/>
                </a:cubicBezTo>
                <a:lnTo>
                  <a:pt x="13208" y="10155"/>
                </a:lnTo>
                <a:cubicBezTo>
                  <a:pt x="13152" y="10227"/>
                  <a:pt x="13058" y="10235"/>
                  <a:pt x="13002" y="10155"/>
                </a:cubicBezTo>
                <a:lnTo>
                  <a:pt x="9056" y="4932"/>
                </a:lnTo>
                <a:cubicBezTo>
                  <a:pt x="9000" y="4859"/>
                  <a:pt x="8907" y="4859"/>
                  <a:pt x="8851" y="4932"/>
                </a:cubicBezTo>
                <a:lnTo>
                  <a:pt x="39" y="17166"/>
                </a:lnTo>
                <a:cubicBezTo>
                  <a:pt x="-17" y="17238"/>
                  <a:pt x="-11" y="17350"/>
                  <a:pt x="45" y="17423"/>
                </a:cubicBezTo>
                <a:lnTo>
                  <a:pt x="941" y="18503"/>
                </a:lnTo>
                <a:cubicBezTo>
                  <a:pt x="997" y="18576"/>
                  <a:pt x="1084" y="18568"/>
                  <a:pt x="1140" y="18495"/>
                </a:cubicBezTo>
                <a:lnTo>
                  <a:pt x="8877" y="7770"/>
                </a:lnTo>
                <a:cubicBezTo>
                  <a:pt x="8933" y="7697"/>
                  <a:pt x="9025" y="7689"/>
                  <a:pt x="9081" y="7770"/>
                </a:cubicBezTo>
                <a:lnTo>
                  <a:pt x="13047" y="13016"/>
                </a:lnTo>
                <a:cubicBezTo>
                  <a:pt x="13103" y="13096"/>
                  <a:pt x="13201" y="13089"/>
                  <a:pt x="13251" y="13008"/>
                </a:cubicBezTo>
                <a:lnTo>
                  <a:pt x="13706" y="12315"/>
                </a:lnTo>
                <a:lnTo>
                  <a:pt x="19848" y="3796"/>
                </a:lnTo>
                <a:cubicBezTo>
                  <a:pt x="19904" y="3723"/>
                  <a:pt x="19992" y="3716"/>
                  <a:pt x="20048" y="3788"/>
                </a:cubicBezTo>
                <a:lnTo>
                  <a:pt x="20589" y="4441"/>
                </a:lnTo>
                <a:cubicBezTo>
                  <a:pt x="20670" y="4537"/>
                  <a:pt x="20802" y="4490"/>
                  <a:pt x="20826" y="4353"/>
                </a:cubicBezTo>
                <a:lnTo>
                  <a:pt x="21560" y="235"/>
                </a:lnTo>
                <a:cubicBezTo>
                  <a:pt x="21583" y="126"/>
                  <a:pt x="21533" y="30"/>
                  <a:pt x="21464" y="6"/>
                </a:cubicBezTo>
                <a:close/>
                <a:moveTo>
                  <a:pt x="20260" y="5385"/>
                </a:moveTo>
                <a:cubicBezTo>
                  <a:pt x="20232" y="5392"/>
                  <a:pt x="20204" y="5410"/>
                  <a:pt x="20179" y="5440"/>
                </a:cubicBezTo>
                <a:lnTo>
                  <a:pt x="17857" y="8656"/>
                </a:lnTo>
                <a:lnTo>
                  <a:pt x="17347" y="9429"/>
                </a:lnTo>
                <a:cubicBezTo>
                  <a:pt x="17328" y="9462"/>
                  <a:pt x="17316" y="9510"/>
                  <a:pt x="17316" y="9550"/>
                </a:cubicBezTo>
                <a:lnTo>
                  <a:pt x="17316" y="21412"/>
                </a:lnTo>
                <a:cubicBezTo>
                  <a:pt x="17316" y="21516"/>
                  <a:pt x="17377" y="21598"/>
                  <a:pt x="17458" y="21598"/>
                </a:cubicBezTo>
                <a:lnTo>
                  <a:pt x="20290" y="21598"/>
                </a:lnTo>
                <a:cubicBezTo>
                  <a:pt x="20371" y="21598"/>
                  <a:pt x="20434" y="21516"/>
                  <a:pt x="20434" y="21412"/>
                </a:cubicBezTo>
                <a:lnTo>
                  <a:pt x="20434" y="5561"/>
                </a:lnTo>
                <a:cubicBezTo>
                  <a:pt x="20434" y="5440"/>
                  <a:pt x="20346" y="5364"/>
                  <a:pt x="20260" y="5385"/>
                </a:cubicBezTo>
                <a:close/>
                <a:moveTo>
                  <a:pt x="9174" y="9548"/>
                </a:moveTo>
                <a:cubicBezTo>
                  <a:pt x="9094" y="9530"/>
                  <a:pt x="9007" y="9606"/>
                  <a:pt x="9007" y="9727"/>
                </a:cubicBezTo>
                <a:lnTo>
                  <a:pt x="9007" y="21412"/>
                </a:lnTo>
                <a:cubicBezTo>
                  <a:pt x="9007" y="21516"/>
                  <a:pt x="9068" y="21598"/>
                  <a:pt x="9149" y="21598"/>
                </a:cubicBezTo>
                <a:lnTo>
                  <a:pt x="11981" y="21598"/>
                </a:lnTo>
                <a:cubicBezTo>
                  <a:pt x="12062" y="21598"/>
                  <a:pt x="12125" y="21516"/>
                  <a:pt x="12125" y="21412"/>
                </a:cubicBezTo>
                <a:lnTo>
                  <a:pt x="12125" y="13474"/>
                </a:lnTo>
                <a:cubicBezTo>
                  <a:pt x="12125" y="13426"/>
                  <a:pt x="12113" y="13386"/>
                  <a:pt x="12082" y="13345"/>
                </a:cubicBezTo>
                <a:lnTo>
                  <a:pt x="9250" y="9598"/>
                </a:lnTo>
                <a:cubicBezTo>
                  <a:pt x="9228" y="9570"/>
                  <a:pt x="9201" y="9554"/>
                  <a:pt x="9174" y="9548"/>
                </a:cubicBezTo>
                <a:close/>
                <a:moveTo>
                  <a:pt x="16102" y="10653"/>
                </a:moveTo>
                <a:cubicBezTo>
                  <a:pt x="16074" y="10659"/>
                  <a:pt x="16045" y="10676"/>
                  <a:pt x="16021" y="10704"/>
                </a:cubicBezTo>
                <a:lnTo>
                  <a:pt x="13700" y="13917"/>
                </a:lnTo>
                <a:lnTo>
                  <a:pt x="13189" y="14693"/>
                </a:lnTo>
                <a:cubicBezTo>
                  <a:pt x="13170" y="14725"/>
                  <a:pt x="13158" y="14773"/>
                  <a:pt x="13158" y="14814"/>
                </a:cubicBezTo>
                <a:lnTo>
                  <a:pt x="13158" y="21412"/>
                </a:lnTo>
                <a:cubicBezTo>
                  <a:pt x="13158" y="21516"/>
                  <a:pt x="13221" y="21598"/>
                  <a:pt x="13301" y="21598"/>
                </a:cubicBezTo>
                <a:lnTo>
                  <a:pt x="16133" y="21598"/>
                </a:lnTo>
                <a:cubicBezTo>
                  <a:pt x="16214" y="21598"/>
                  <a:pt x="16275" y="21516"/>
                  <a:pt x="16275" y="21412"/>
                </a:cubicBezTo>
                <a:lnTo>
                  <a:pt x="16275" y="10832"/>
                </a:lnTo>
                <a:cubicBezTo>
                  <a:pt x="16275" y="10711"/>
                  <a:pt x="16188" y="10636"/>
                  <a:pt x="16102" y="10653"/>
                </a:cubicBezTo>
                <a:close/>
                <a:moveTo>
                  <a:pt x="7801" y="10923"/>
                </a:moveTo>
                <a:cubicBezTo>
                  <a:pt x="7774" y="10930"/>
                  <a:pt x="7747" y="10946"/>
                  <a:pt x="7725" y="10976"/>
                </a:cubicBezTo>
                <a:lnTo>
                  <a:pt x="4894" y="14902"/>
                </a:lnTo>
                <a:cubicBezTo>
                  <a:pt x="4869" y="14934"/>
                  <a:pt x="4855" y="14974"/>
                  <a:pt x="4855" y="15023"/>
                </a:cubicBezTo>
                <a:lnTo>
                  <a:pt x="4855" y="21412"/>
                </a:lnTo>
                <a:cubicBezTo>
                  <a:pt x="4855" y="21516"/>
                  <a:pt x="4918" y="21598"/>
                  <a:pt x="4999" y="21598"/>
                </a:cubicBezTo>
                <a:lnTo>
                  <a:pt x="7830" y="21598"/>
                </a:lnTo>
                <a:cubicBezTo>
                  <a:pt x="7911" y="21598"/>
                  <a:pt x="7974" y="21516"/>
                  <a:pt x="7974" y="21412"/>
                </a:cubicBezTo>
                <a:lnTo>
                  <a:pt x="7974" y="11097"/>
                </a:lnTo>
                <a:cubicBezTo>
                  <a:pt x="7974" y="10976"/>
                  <a:pt x="7884" y="10902"/>
                  <a:pt x="7801" y="10923"/>
                </a:cubicBezTo>
                <a:close/>
                <a:moveTo>
                  <a:pt x="3680" y="16498"/>
                </a:moveTo>
                <a:cubicBezTo>
                  <a:pt x="3652" y="16505"/>
                  <a:pt x="3626" y="16524"/>
                  <a:pt x="3604" y="16554"/>
                </a:cubicBezTo>
                <a:lnTo>
                  <a:pt x="772" y="20477"/>
                </a:lnTo>
                <a:cubicBezTo>
                  <a:pt x="747" y="20510"/>
                  <a:pt x="735" y="20550"/>
                  <a:pt x="735" y="20598"/>
                </a:cubicBezTo>
                <a:lnTo>
                  <a:pt x="735" y="21412"/>
                </a:lnTo>
                <a:cubicBezTo>
                  <a:pt x="735" y="21516"/>
                  <a:pt x="798" y="21598"/>
                  <a:pt x="879" y="21598"/>
                </a:cubicBezTo>
                <a:lnTo>
                  <a:pt x="3711" y="21598"/>
                </a:lnTo>
                <a:cubicBezTo>
                  <a:pt x="3792" y="21598"/>
                  <a:pt x="3853" y="21516"/>
                  <a:pt x="3853" y="21412"/>
                </a:cubicBezTo>
                <a:lnTo>
                  <a:pt x="3853" y="16682"/>
                </a:lnTo>
                <a:cubicBezTo>
                  <a:pt x="3853" y="16555"/>
                  <a:pt x="3762" y="16478"/>
                  <a:pt x="3680" y="16498"/>
                </a:cubicBezTo>
                <a:close/>
              </a:path>
            </a:pathLst>
          </a:custGeom>
          <a:solidFill>
            <a:srgbClr val="33333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0" name="Auditado"/>
          <p:cNvSpPr txBox="1"/>
          <p:nvPr/>
        </p:nvSpPr>
        <p:spPr>
          <a:xfrm>
            <a:off x="15250164" y="9374408"/>
            <a:ext cx="1437641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2500">
                <a:solidFill>
                  <a:srgbClr val="5E5E5E"/>
                </a:solidFill>
              </a:defRPr>
            </a:lvl1pPr>
          </a:lstStyle>
          <a:p>
            <a:pPr/>
            <a:r>
              <a:t>Auditado</a:t>
            </a:r>
          </a:p>
        </p:txBody>
      </p:sp>
      <p:sp>
        <p:nvSpPr>
          <p:cNvPr id="221" name="Acesso controlado"/>
          <p:cNvSpPr txBox="1"/>
          <p:nvPr/>
        </p:nvSpPr>
        <p:spPr>
          <a:xfrm>
            <a:off x="15178080" y="11042914"/>
            <a:ext cx="2813369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2500">
                <a:solidFill>
                  <a:srgbClr val="5E5E5E"/>
                </a:solidFill>
              </a:defRPr>
            </a:lvl1pPr>
          </a:lstStyle>
          <a:p>
            <a:pPr/>
            <a:r>
              <a:t>Acesso controlado</a:t>
            </a:r>
          </a:p>
        </p:txBody>
      </p:sp>
      <p:sp>
        <p:nvSpPr>
          <p:cNvPr id="222" name="Impressão Digital"/>
          <p:cNvSpPr/>
          <p:nvPr/>
        </p:nvSpPr>
        <p:spPr>
          <a:xfrm>
            <a:off x="14259179" y="10800562"/>
            <a:ext cx="698938" cy="999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4" h="21588" fill="norm" stroke="1" extrusionOk="0">
                <a:moveTo>
                  <a:pt x="11315" y="2"/>
                </a:moveTo>
                <a:cubicBezTo>
                  <a:pt x="10522" y="-12"/>
                  <a:pt x="9695" y="42"/>
                  <a:pt x="8757" y="162"/>
                </a:cubicBezTo>
                <a:cubicBezTo>
                  <a:pt x="8531" y="191"/>
                  <a:pt x="8383" y="343"/>
                  <a:pt x="8425" y="502"/>
                </a:cubicBezTo>
                <a:cubicBezTo>
                  <a:pt x="8466" y="660"/>
                  <a:pt x="8683" y="764"/>
                  <a:pt x="8909" y="735"/>
                </a:cubicBezTo>
                <a:cubicBezTo>
                  <a:pt x="10384" y="545"/>
                  <a:pt x="11723" y="487"/>
                  <a:pt x="13464" y="815"/>
                </a:cubicBezTo>
                <a:cubicBezTo>
                  <a:pt x="13500" y="821"/>
                  <a:pt x="13535" y="825"/>
                  <a:pt x="13571" y="825"/>
                </a:cubicBezTo>
                <a:cubicBezTo>
                  <a:pt x="13754" y="825"/>
                  <a:pt x="13923" y="738"/>
                  <a:pt x="13973" y="608"/>
                </a:cubicBezTo>
                <a:cubicBezTo>
                  <a:pt x="14032" y="452"/>
                  <a:pt x="13902" y="293"/>
                  <a:pt x="13680" y="251"/>
                </a:cubicBezTo>
                <a:cubicBezTo>
                  <a:pt x="12871" y="99"/>
                  <a:pt x="12109" y="17"/>
                  <a:pt x="11315" y="2"/>
                </a:cubicBezTo>
                <a:close/>
                <a:moveTo>
                  <a:pt x="10489" y="1122"/>
                </a:moveTo>
                <a:cubicBezTo>
                  <a:pt x="10183" y="1126"/>
                  <a:pt x="9883" y="1138"/>
                  <a:pt x="9591" y="1159"/>
                </a:cubicBezTo>
                <a:cubicBezTo>
                  <a:pt x="7232" y="1324"/>
                  <a:pt x="5639" y="1854"/>
                  <a:pt x="4718" y="2268"/>
                </a:cubicBezTo>
                <a:cubicBezTo>
                  <a:pt x="4525" y="2355"/>
                  <a:pt x="4469" y="2535"/>
                  <a:pt x="4594" y="2670"/>
                </a:cubicBezTo>
                <a:cubicBezTo>
                  <a:pt x="4673" y="2757"/>
                  <a:pt x="4807" y="2804"/>
                  <a:pt x="4943" y="2804"/>
                </a:cubicBezTo>
                <a:cubicBezTo>
                  <a:pt x="5020" y="2804"/>
                  <a:pt x="5097" y="2790"/>
                  <a:pt x="5167" y="2759"/>
                </a:cubicBezTo>
                <a:cubicBezTo>
                  <a:pt x="6011" y="2378"/>
                  <a:pt x="7480" y="1892"/>
                  <a:pt x="9675" y="1738"/>
                </a:cubicBezTo>
                <a:cubicBezTo>
                  <a:pt x="11543" y="1607"/>
                  <a:pt x="14445" y="1888"/>
                  <a:pt x="15791" y="2514"/>
                </a:cubicBezTo>
                <a:cubicBezTo>
                  <a:pt x="15983" y="2603"/>
                  <a:pt x="16243" y="2564"/>
                  <a:pt x="16370" y="2430"/>
                </a:cubicBezTo>
                <a:cubicBezTo>
                  <a:pt x="16497" y="2296"/>
                  <a:pt x="16444" y="2116"/>
                  <a:pt x="16253" y="2027"/>
                </a:cubicBezTo>
                <a:cubicBezTo>
                  <a:pt x="15027" y="1457"/>
                  <a:pt x="12632" y="1095"/>
                  <a:pt x="10489" y="1122"/>
                </a:cubicBezTo>
                <a:close/>
                <a:moveTo>
                  <a:pt x="11050" y="2357"/>
                </a:moveTo>
                <a:cubicBezTo>
                  <a:pt x="10754" y="2349"/>
                  <a:pt x="10457" y="2350"/>
                  <a:pt x="10162" y="2361"/>
                </a:cubicBezTo>
                <a:cubicBezTo>
                  <a:pt x="9824" y="2373"/>
                  <a:pt x="9488" y="2399"/>
                  <a:pt x="9154" y="2437"/>
                </a:cubicBezTo>
                <a:cubicBezTo>
                  <a:pt x="6182" y="2777"/>
                  <a:pt x="4138" y="3394"/>
                  <a:pt x="1847" y="5679"/>
                </a:cubicBezTo>
                <a:cubicBezTo>
                  <a:pt x="1715" y="5810"/>
                  <a:pt x="1761" y="5992"/>
                  <a:pt x="1949" y="6084"/>
                </a:cubicBezTo>
                <a:cubicBezTo>
                  <a:pt x="2136" y="6177"/>
                  <a:pt x="2395" y="6146"/>
                  <a:pt x="2527" y="6014"/>
                </a:cubicBezTo>
                <a:cubicBezTo>
                  <a:pt x="4661" y="3886"/>
                  <a:pt x="6478" y="3333"/>
                  <a:pt x="9288" y="3011"/>
                </a:cubicBezTo>
                <a:cubicBezTo>
                  <a:pt x="11727" y="2732"/>
                  <a:pt x="14345" y="3216"/>
                  <a:pt x="16290" y="4307"/>
                </a:cubicBezTo>
                <a:cubicBezTo>
                  <a:pt x="17860" y="5186"/>
                  <a:pt x="19546" y="7126"/>
                  <a:pt x="18665" y="11366"/>
                </a:cubicBezTo>
                <a:cubicBezTo>
                  <a:pt x="18632" y="11525"/>
                  <a:pt x="18787" y="11673"/>
                  <a:pt x="19015" y="11696"/>
                </a:cubicBezTo>
                <a:cubicBezTo>
                  <a:pt x="19035" y="11698"/>
                  <a:pt x="19057" y="11698"/>
                  <a:pt x="19077" y="11698"/>
                </a:cubicBezTo>
                <a:cubicBezTo>
                  <a:pt x="19280" y="11698"/>
                  <a:pt x="19456" y="11594"/>
                  <a:pt x="19486" y="11449"/>
                </a:cubicBezTo>
                <a:cubicBezTo>
                  <a:pt x="20004" y="8958"/>
                  <a:pt x="19960" y="5619"/>
                  <a:pt x="16809" y="3853"/>
                </a:cubicBezTo>
                <a:cubicBezTo>
                  <a:pt x="15181" y="2940"/>
                  <a:pt x="13123" y="2416"/>
                  <a:pt x="11050" y="2357"/>
                </a:cubicBezTo>
                <a:close/>
                <a:moveTo>
                  <a:pt x="17948" y="3011"/>
                </a:moveTo>
                <a:cubicBezTo>
                  <a:pt x="17842" y="3016"/>
                  <a:pt x="17738" y="3049"/>
                  <a:pt x="17662" y="3110"/>
                </a:cubicBezTo>
                <a:cubicBezTo>
                  <a:pt x="17512" y="3231"/>
                  <a:pt x="17531" y="3417"/>
                  <a:pt x="17705" y="3522"/>
                </a:cubicBezTo>
                <a:cubicBezTo>
                  <a:pt x="19030" y="4332"/>
                  <a:pt x="19901" y="5435"/>
                  <a:pt x="20295" y="6804"/>
                </a:cubicBezTo>
                <a:cubicBezTo>
                  <a:pt x="20335" y="6942"/>
                  <a:pt x="20508" y="7039"/>
                  <a:pt x="20702" y="7039"/>
                </a:cubicBezTo>
                <a:cubicBezTo>
                  <a:pt x="20729" y="7039"/>
                  <a:pt x="20756" y="7036"/>
                  <a:pt x="20784" y="7032"/>
                </a:cubicBezTo>
                <a:cubicBezTo>
                  <a:pt x="21009" y="7000"/>
                  <a:pt x="21154" y="6847"/>
                  <a:pt x="21109" y="6689"/>
                </a:cubicBezTo>
                <a:cubicBezTo>
                  <a:pt x="20677" y="5192"/>
                  <a:pt x="19717" y="3978"/>
                  <a:pt x="18250" y="3082"/>
                </a:cubicBezTo>
                <a:cubicBezTo>
                  <a:pt x="18164" y="3030"/>
                  <a:pt x="18054" y="3006"/>
                  <a:pt x="17948" y="3011"/>
                </a:cubicBezTo>
                <a:close/>
                <a:moveTo>
                  <a:pt x="11154" y="3788"/>
                </a:moveTo>
                <a:cubicBezTo>
                  <a:pt x="10635" y="3792"/>
                  <a:pt x="10208" y="3802"/>
                  <a:pt x="9814" y="3823"/>
                </a:cubicBezTo>
                <a:cubicBezTo>
                  <a:pt x="9585" y="3835"/>
                  <a:pt x="9412" y="3976"/>
                  <a:pt x="9430" y="4136"/>
                </a:cubicBezTo>
                <a:cubicBezTo>
                  <a:pt x="9447" y="4297"/>
                  <a:pt x="9648" y="4415"/>
                  <a:pt x="9876" y="4404"/>
                </a:cubicBezTo>
                <a:cubicBezTo>
                  <a:pt x="10252" y="4384"/>
                  <a:pt x="10661" y="4374"/>
                  <a:pt x="11161" y="4371"/>
                </a:cubicBezTo>
                <a:cubicBezTo>
                  <a:pt x="14113" y="4354"/>
                  <a:pt x="15680" y="5594"/>
                  <a:pt x="16476" y="6641"/>
                </a:cubicBezTo>
                <a:cubicBezTo>
                  <a:pt x="16846" y="7126"/>
                  <a:pt x="17053" y="7891"/>
                  <a:pt x="17079" y="8851"/>
                </a:cubicBezTo>
                <a:cubicBezTo>
                  <a:pt x="17100" y="9607"/>
                  <a:pt x="17002" y="10370"/>
                  <a:pt x="16903" y="10833"/>
                </a:cubicBezTo>
                <a:cubicBezTo>
                  <a:pt x="16869" y="10993"/>
                  <a:pt x="17026" y="11142"/>
                  <a:pt x="17253" y="11166"/>
                </a:cubicBezTo>
                <a:cubicBezTo>
                  <a:pt x="17274" y="11168"/>
                  <a:pt x="17295" y="11169"/>
                  <a:pt x="17315" y="11169"/>
                </a:cubicBezTo>
                <a:cubicBezTo>
                  <a:pt x="17517" y="11169"/>
                  <a:pt x="17693" y="11065"/>
                  <a:pt x="17724" y="10920"/>
                </a:cubicBezTo>
                <a:cubicBezTo>
                  <a:pt x="17791" y="10611"/>
                  <a:pt x="18341" y="7853"/>
                  <a:pt x="17211" y="6367"/>
                </a:cubicBezTo>
                <a:cubicBezTo>
                  <a:pt x="16476" y="5401"/>
                  <a:pt x="14723" y="3788"/>
                  <a:pt x="11226" y="3788"/>
                </a:cubicBezTo>
                <a:cubicBezTo>
                  <a:pt x="11202" y="3788"/>
                  <a:pt x="11179" y="3788"/>
                  <a:pt x="11154" y="3788"/>
                </a:cubicBezTo>
                <a:close/>
                <a:moveTo>
                  <a:pt x="7747" y="4101"/>
                </a:moveTo>
                <a:cubicBezTo>
                  <a:pt x="7693" y="4099"/>
                  <a:pt x="7638" y="4103"/>
                  <a:pt x="7584" y="4115"/>
                </a:cubicBezTo>
                <a:cubicBezTo>
                  <a:pt x="6328" y="4411"/>
                  <a:pt x="5310" y="4929"/>
                  <a:pt x="4383" y="5747"/>
                </a:cubicBezTo>
                <a:cubicBezTo>
                  <a:pt x="2175" y="7694"/>
                  <a:pt x="2672" y="10159"/>
                  <a:pt x="2988" y="11129"/>
                </a:cubicBezTo>
                <a:cubicBezTo>
                  <a:pt x="3488" y="12660"/>
                  <a:pt x="5288" y="15181"/>
                  <a:pt x="7328" y="16583"/>
                </a:cubicBezTo>
                <a:cubicBezTo>
                  <a:pt x="9933" y="18374"/>
                  <a:pt x="12638" y="19625"/>
                  <a:pt x="17375" y="19905"/>
                </a:cubicBezTo>
                <a:cubicBezTo>
                  <a:pt x="17386" y="19905"/>
                  <a:pt x="17400" y="19905"/>
                  <a:pt x="17412" y="19905"/>
                </a:cubicBezTo>
                <a:cubicBezTo>
                  <a:pt x="17625" y="19905"/>
                  <a:pt x="17805" y="19790"/>
                  <a:pt x="17824" y="19638"/>
                </a:cubicBezTo>
                <a:cubicBezTo>
                  <a:pt x="17843" y="19478"/>
                  <a:pt x="17675" y="19337"/>
                  <a:pt x="17446" y="19324"/>
                </a:cubicBezTo>
                <a:cubicBezTo>
                  <a:pt x="12958" y="19058"/>
                  <a:pt x="10388" y="17870"/>
                  <a:pt x="7911" y="16167"/>
                </a:cubicBezTo>
                <a:cubicBezTo>
                  <a:pt x="5979" y="14839"/>
                  <a:pt x="4273" y="12450"/>
                  <a:pt x="3800" y="10999"/>
                </a:cubicBezTo>
                <a:cubicBezTo>
                  <a:pt x="3510" y="10111"/>
                  <a:pt x="3049" y="7859"/>
                  <a:pt x="5033" y="6110"/>
                </a:cubicBezTo>
                <a:cubicBezTo>
                  <a:pt x="5856" y="5384"/>
                  <a:pt x="6750" y="4926"/>
                  <a:pt x="7847" y="4668"/>
                </a:cubicBezTo>
                <a:cubicBezTo>
                  <a:pt x="8064" y="4617"/>
                  <a:pt x="8183" y="4452"/>
                  <a:pt x="8110" y="4300"/>
                </a:cubicBezTo>
                <a:cubicBezTo>
                  <a:pt x="8055" y="4185"/>
                  <a:pt x="7909" y="4110"/>
                  <a:pt x="7747" y="4101"/>
                </a:cubicBezTo>
                <a:close/>
                <a:moveTo>
                  <a:pt x="10497" y="5117"/>
                </a:moveTo>
                <a:cubicBezTo>
                  <a:pt x="9985" y="5127"/>
                  <a:pt x="9469" y="5180"/>
                  <a:pt x="8963" y="5279"/>
                </a:cubicBezTo>
                <a:cubicBezTo>
                  <a:pt x="7537" y="5556"/>
                  <a:pt x="6334" y="6162"/>
                  <a:pt x="5579" y="6987"/>
                </a:cubicBezTo>
                <a:cubicBezTo>
                  <a:pt x="4716" y="7928"/>
                  <a:pt x="4459" y="9116"/>
                  <a:pt x="4837" y="10425"/>
                </a:cubicBezTo>
                <a:cubicBezTo>
                  <a:pt x="5102" y="11342"/>
                  <a:pt x="5659" y="12347"/>
                  <a:pt x="6402" y="13254"/>
                </a:cubicBezTo>
                <a:cubicBezTo>
                  <a:pt x="6479" y="13348"/>
                  <a:pt x="6618" y="13400"/>
                  <a:pt x="6762" y="13400"/>
                </a:cubicBezTo>
                <a:cubicBezTo>
                  <a:pt x="6833" y="13400"/>
                  <a:pt x="6903" y="13388"/>
                  <a:pt x="6968" y="13362"/>
                </a:cubicBezTo>
                <a:cubicBezTo>
                  <a:pt x="7167" y="13282"/>
                  <a:pt x="7236" y="13103"/>
                  <a:pt x="7122" y="12964"/>
                </a:cubicBezTo>
                <a:cubicBezTo>
                  <a:pt x="6432" y="12122"/>
                  <a:pt x="5897" y="11155"/>
                  <a:pt x="5653" y="10310"/>
                </a:cubicBezTo>
                <a:cubicBezTo>
                  <a:pt x="4890" y="7666"/>
                  <a:pt x="7078" y="6250"/>
                  <a:pt x="9184" y="5841"/>
                </a:cubicBezTo>
                <a:cubicBezTo>
                  <a:pt x="12083" y="5277"/>
                  <a:pt x="14296" y="6355"/>
                  <a:pt x="14983" y="7710"/>
                </a:cubicBezTo>
                <a:cubicBezTo>
                  <a:pt x="15376" y="8486"/>
                  <a:pt x="15321" y="9279"/>
                  <a:pt x="15206" y="9807"/>
                </a:cubicBezTo>
                <a:cubicBezTo>
                  <a:pt x="15171" y="9967"/>
                  <a:pt x="15326" y="10115"/>
                  <a:pt x="15553" y="10140"/>
                </a:cubicBezTo>
                <a:cubicBezTo>
                  <a:pt x="15780" y="10164"/>
                  <a:pt x="15993" y="10055"/>
                  <a:pt x="16027" y="9896"/>
                </a:cubicBezTo>
                <a:cubicBezTo>
                  <a:pt x="16156" y="9302"/>
                  <a:pt x="16215" y="8405"/>
                  <a:pt x="15764" y="7515"/>
                </a:cubicBezTo>
                <a:cubicBezTo>
                  <a:pt x="15274" y="6547"/>
                  <a:pt x="14301" y="5825"/>
                  <a:pt x="12950" y="5428"/>
                </a:cubicBezTo>
                <a:cubicBezTo>
                  <a:pt x="12187" y="5204"/>
                  <a:pt x="11348" y="5100"/>
                  <a:pt x="10497" y="5117"/>
                </a:cubicBezTo>
                <a:close/>
                <a:moveTo>
                  <a:pt x="10248" y="6470"/>
                </a:moveTo>
                <a:cubicBezTo>
                  <a:pt x="9713" y="6493"/>
                  <a:pt x="9194" y="6588"/>
                  <a:pt x="8722" y="6755"/>
                </a:cubicBezTo>
                <a:cubicBezTo>
                  <a:pt x="7320" y="7253"/>
                  <a:pt x="6114" y="8504"/>
                  <a:pt x="6936" y="10524"/>
                </a:cubicBezTo>
                <a:cubicBezTo>
                  <a:pt x="8635" y="14696"/>
                  <a:pt x="12975" y="16231"/>
                  <a:pt x="13159" y="16294"/>
                </a:cubicBezTo>
                <a:cubicBezTo>
                  <a:pt x="13218" y="16314"/>
                  <a:pt x="13281" y="16326"/>
                  <a:pt x="13343" y="16326"/>
                </a:cubicBezTo>
                <a:cubicBezTo>
                  <a:pt x="13496" y="16326"/>
                  <a:pt x="13642" y="16265"/>
                  <a:pt x="13715" y="16162"/>
                </a:cubicBezTo>
                <a:cubicBezTo>
                  <a:pt x="13816" y="16018"/>
                  <a:pt x="13732" y="15844"/>
                  <a:pt x="13526" y="15772"/>
                </a:cubicBezTo>
                <a:cubicBezTo>
                  <a:pt x="13516" y="15769"/>
                  <a:pt x="12465" y="15398"/>
                  <a:pt x="11231" y="14548"/>
                </a:cubicBezTo>
                <a:cubicBezTo>
                  <a:pt x="10096" y="13767"/>
                  <a:pt x="8569" y="12407"/>
                  <a:pt x="7737" y="10364"/>
                </a:cubicBezTo>
                <a:cubicBezTo>
                  <a:pt x="7157" y="8938"/>
                  <a:pt x="7664" y="7783"/>
                  <a:pt x="9097" y="7275"/>
                </a:cubicBezTo>
                <a:cubicBezTo>
                  <a:pt x="10284" y="6854"/>
                  <a:pt x="12161" y="6945"/>
                  <a:pt x="13479" y="8138"/>
                </a:cubicBezTo>
                <a:cubicBezTo>
                  <a:pt x="13620" y="8265"/>
                  <a:pt x="13880" y="8289"/>
                  <a:pt x="14062" y="8190"/>
                </a:cubicBezTo>
                <a:cubicBezTo>
                  <a:pt x="14244" y="8091"/>
                  <a:pt x="14277" y="7909"/>
                  <a:pt x="14137" y="7781"/>
                </a:cubicBezTo>
                <a:cubicBezTo>
                  <a:pt x="13443" y="7154"/>
                  <a:pt x="12536" y="6728"/>
                  <a:pt x="11514" y="6552"/>
                </a:cubicBezTo>
                <a:cubicBezTo>
                  <a:pt x="11273" y="6510"/>
                  <a:pt x="11031" y="6484"/>
                  <a:pt x="10789" y="6472"/>
                </a:cubicBezTo>
                <a:cubicBezTo>
                  <a:pt x="10608" y="6463"/>
                  <a:pt x="10427" y="6463"/>
                  <a:pt x="10248" y="6470"/>
                </a:cubicBezTo>
                <a:close/>
                <a:moveTo>
                  <a:pt x="1512" y="6625"/>
                </a:moveTo>
                <a:cubicBezTo>
                  <a:pt x="1351" y="6634"/>
                  <a:pt x="1203" y="6710"/>
                  <a:pt x="1150" y="6825"/>
                </a:cubicBezTo>
                <a:cubicBezTo>
                  <a:pt x="839" y="7491"/>
                  <a:pt x="639" y="8405"/>
                  <a:pt x="639" y="9153"/>
                </a:cubicBezTo>
                <a:cubicBezTo>
                  <a:pt x="639" y="9314"/>
                  <a:pt x="826" y="9444"/>
                  <a:pt x="1055" y="9444"/>
                </a:cubicBezTo>
                <a:cubicBezTo>
                  <a:pt x="1285" y="9444"/>
                  <a:pt x="1470" y="9314"/>
                  <a:pt x="1470" y="9153"/>
                </a:cubicBezTo>
                <a:cubicBezTo>
                  <a:pt x="1470" y="8461"/>
                  <a:pt x="1656" y="7618"/>
                  <a:pt x="1941" y="7006"/>
                </a:cubicBezTo>
                <a:cubicBezTo>
                  <a:pt x="2012" y="6853"/>
                  <a:pt x="1894" y="6687"/>
                  <a:pt x="1676" y="6637"/>
                </a:cubicBezTo>
                <a:cubicBezTo>
                  <a:pt x="1621" y="6625"/>
                  <a:pt x="1566" y="6622"/>
                  <a:pt x="1512" y="6625"/>
                </a:cubicBezTo>
                <a:close/>
                <a:moveTo>
                  <a:pt x="11102" y="7922"/>
                </a:moveTo>
                <a:cubicBezTo>
                  <a:pt x="10771" y="7915"/>
                  <a:pt x="10417" y="7967"/>
                  <a:pt x="10042" y="8101"/>
                </a:cubicBezTo>
                <a:cubicBezTo>
                  <a:pt x="8587" y="8624"/>
                  <a:pt x="8194" y="9727"/>
                  <a:pt x="8993" y="11053"/>
                </a:cubicBezTo>
                <a:cubicBezTo>
                  <a:pt x="9788" y="12373"/>
                  <a:pt x="11391" y="13857"/>
                  <a:pt x="12891" y="14663"/>
                </a:cubicBezTo>
                <a:cubicBezTo>
                  <a:pt x="15646" y="16143"/>
                  <a:pt x="19243" y="16329"/>
                  <a:pt x="19394" y="16336"/>
                </a:cubicBezTo>
                <a:cubicBezTo>
                  <a:pt x="19404" y="16336"/>
                  <a:pt x="19412" y="16336"/>
                  <a:pt x="19422" y="16336"/>
                </a:cubicBezTo>
                <a:cubicBezTo>
                  <a:pt x="19638" y="16336"/>
                  <a:pt x="19821" y="16219"/>
                  <a:pt x="19836" y="16065"/>
                </a:cubicBezTo>
                <a:cubicBezTo>
                  <a:pt x="19851" y="15904"/>
                  <a:pt x="19678" y="15764"/>
                  <a:pt x="19449" y="15753"/>
                </a:cubicBezTo>
                <a:cubicBezTo>
                  <a:pt x="19414" y="15752"/>
                  <a:pt x="15948" y="15571"/>
                  <a:pt x="13397" y="14200"/>
                </a:cubicBezTo>
                <a:cubicBezTo>
                  <a:pt x="12022" y="13462"/>
                  <a:pt x="10493" y="12042"/>
                  <a:pt x="9760" y="10825"/>
                </a:cubicBezTo>
                <a:cubicBezTo>
                  <a:pt x="9140" y="9796"/>
                  <a:pt x="9382" y="8993"/>
                  <a:pt x="10422" y="8620"/>
                </a:cubicBezTo>
                <a:cubicBezTo>
                  <a:pt x="10781" y="8491"/>
                  <a:pt x="11732" y="8149"/>
                  <a:pt x="13216" y="9844"/>
                </a:cubicBezTo>
                <a:cubicBezTo>
                  <a:pt x="13657" y="10347"/>
                  <a:pt x="14785" y="11410"/>
                  <a:pt x="15342" y="11767"/>
                </a:cubicBezTo>
                <a:cubicBezTo>
                  <a:pt x="15512" y="11876"/>
                  <a:pt x="15773" y="11867"/>
                  <a:pt x="15928" y="11748"/>
                </a:cubicBezTo>
                <a:cubicBezTo>
                  <a:pt x="16083" y="11630"/>
                  <a:pt x="16072" y="11446"/>
                  <a:pt x="15903" y="11338"/>
                </a:cubicBezTo>
                <a:cubicBezTo>
                  <a:pt x="15437" y="11038"/>
                  <a:pt x="14376" y="10055"/>
                  <a:pt x="13926" y="9540"/>
                </a:cubicBezTo>
                <a:cubicBezTo>
                  <a:pt x="13547" y="9107"/>
                  <a:pt x="12538" y="7955"/>
                  <a:pt x="11102" y="7922"/>
                </a:cubicBezTo>
                <a:close/>
                <a:moveTo>
                  <a:pt x="21077" y="8390"/>
                </a:moveTo>
                <a:cubicBezTo>
                  <a:pt x="20847" y="8397"/>
                  <a:pt x="20669" y="8534"/>
                  <a:pt x="20680" y="8694"/>
                </a:cubicBezTo>
                <a:cubicBezTo>
                  <a:pt x="20740" y="9617"/>
                  <a:pt x="20680" y="10537"/>
                  <a:pt x="20496" y="11506"/>
                </a:cubicBezTo>
                <a:cubicBezTo>
                  <a:pt x="20466" y="11666"/>
                  <a:pt x="20626" y="11812"/>
                  <a:pt x="20853" y="11833"/>
                </a:cubicBezTo>
                <a:cubicBezTo>
                  <a:pt x="20872" y="11835"/>
                  <a:pt x="20890" y="11835"/>
                  <a:pt x="20908" y="11835"/>
                </a:cubicBezTo>
                <a:cubicBezTo>
                  <a:pt x="21113" y="11835"/>
                  <a:pt x="21292" y="11730"/>
                  <a:pt x="21320" y="11583"/>
                </a:cubicBezTo>
                <a:cubicBezTo>
                  <a:pt x="21510" y="10579"/>
                  <a:pt x="21573" y="9626"/>
                  <a:pt x="21511" y="8668"/>
                </a:cubicBezTo>
                <a:cubicBezTo>
                  <a:pt x="21500" y="8508"/>
                  <a:pt x="21307" y="8385"/>
                  <a:pt x="21077" y="8390"/>
                </a:cubicBezTo>
                <a:close/>
                <a:moveTo>
                  <a:pt x="11308" y="9289"/>
                </a:moveTo>
                <a:cubicBezTo>
                  <a:pt x="11114" y="9271"/>
                  <a:pt x="10939" y="9303"/>
                  <a:pt x="10799" y="9347"/>
                </a:cubicBezTo>
                <a:cubicBezTo>
                  <a:pt x="10472" y="9448"/>
                  <a:pt x="10334" y="9609"/>
                  <a:pt x="10276" y="9727"/>
                </a:cubicBezTo>
                <a:cubicBezTo>
                  <a:pt x="10099" y="10088"/>
                  <a:pt x="10395" y="10523"/>
                  <a:pt x="10769" y="11013"/>
                </a:cubicBezTo>
                <a:cubicBezTo>
                  <a:pt x="11153" y="11514"/>
                  <a:pt x="12114" y="12574"/>
                  <a:pt x="13280" y="13371"/>
                </a:cubicBezTo>
                <a:cubicBezTo>
                  <a:pt x="13445" y="13483"/>
                  <a:pt x="13708" y="13481"/>
                  <a:pt x="13869" y="13366"/>
                </a:cubicBezTo>
                <a:cubicBezTo>
                  <a:pt x="14029" y="13250"/>
                  <a:pt x="14025" y="13066"/>
                  <a:pt x="13861" y="12953"/>
                </a:cubicBezTo>
                <a:cubicBezTo>
                  <a:pt x="12765" y="12204"/>
                  <a:pt x="11838" y="11175"/>
                  <a:pt x="11501" y="10736"/>
                </a:cubicBezTo>
                <a:cubicBezTo>
                  <a:pt x="11361" y="10553"/>
                  <a:pt x="10989" y="10066"/>
                  <a:pt x="11062" y="9917"/>
                </a:cubicBezTo>
                <a:cubicBezTo>
                  <a:pt x="11064" y="9912"/>
                  <a:pt x="11070" y="9898"/>
                  <a:pt x="11134" y="9879"/>
                </a:cubicBezTo>
                <a:cubicBezTo>
                  <a:pt x="11194" y="9860"/>
                  <a:pt x="11223" y="9852"/>
                  <a:pt x="11338" y="9934"/>
                </a:cubicBezTo>
                <a:cubicBezTo>
                  <a:pt x="11513" y="10060"/>
                  <a:pt x="11726" y="10312"/>
                  <a:pt x="11975" y="10604"/>
                </a:cubicBezTo>
                <a:cubicBezTo>
                  <a:pt x="12508" y="11228"/>
                  <a:pt x="13501" y="12390"/>
                  <a:pt x="15439" y="13160"/>
                </a:cubicBezTo>
                <a:cubicBezTo>
                  <a:pt x="17682" y="14052"/>
                  <a:pt x="20201" y="14171"/>
                  <a:pt x="20307" y="14176"/>
                </a:cubicBezTo>
                <a:cubicBezTo>
                  <a:pt x="20316" y="14176"/>
                  <a:pt x="20326" y="14176"/>
                  <a:pt x="20335" y="14176"/>
                </a:cubicBezTo>
                <a:cubicBezTo>
                  <a:pt x="20552" y="14176"/>
                  <a:pt x="20735" y="14057"/>
                  <a:pt x="20749" y="13903"/>
                </a:cubicBezTo>
                <a:cubicBezTo>
                  <a:pt x="20763" y="13742"/>
                  <a:pt x="20588" y="13604"/>
                  <a:pt x="20359" y="13593"/>
                </a:cubicBezTo>
                <a:cubicBezTo>
                  <a:pt x="20335" y="13592"/>
                  <a:pt x="17920" y="13476"/>
                  <a:pt x="15849" y="12653"/>
                </a:cubicBezTo>
                <a:cubicBezTo>
                  <a:pt x="14101" y="11958"/>
                  <a:pt x="13183" y="10883"/>
                  <a:pt x="12690" y="10305"/>
                </a:cubicBezTo>
                <a:cubicBezTo>
                  <a:pt x="12403" y="9968"/>
                  <a:pt x="12175" y="9700"/>
                  <a:pt x="11931" y="9526"/>
                </a:cubicBezTo>
                <a:cubicBezTo>
                  <a:pt x="11717" y="9373"/>
                  <a:pt x="11502" y="9307"/>
                  <a:pt x="11308" y="9289"/>
                </a:cubicBezTo>
                <a:close/>
                <a:moveTo>
                  <a:pt x="1214" y="10075"/>
                </a:moveTo>
                <a:cubicBezTo>
                  <a:pt x="985" y="10089"/>
                  <a:pt x="817" y="10231"/>
                  <a:pt x="837" y="10392"/>
                </a:cubicBezTo>
                <a:cubicBezTo>
                  <a:pt x="997" y="11678"/>
                  <a:pt x="2204" y="14433"/>
                  <a:pt x="3968" y="16049"/>
                </a:cubicBezTo>
                <a:cubicBezTo>
                  <a:pt x="4762" y="16776"/>
                  <a:pt x="5614" y="17435"/>
                  <a:pt x="6499" y="18009"/>
                </a:cubicBezTo>
                <a:cubicBezTo>
                  <a:pt x="6579" y="18061"/>
                  <a:pt x="6681" y="18087"/>
                  <a:pt x="6782" y="18087"/>
                </a:cubicBezTo>
                <a:cubicBezTo>
                  <a:pt x="6894" y="18087"/>
                  <a:pt x="7005" y="18055"/>
                  <a:pt x="7087" y="17993"/>
                </a:cubicBezTo>
                <a:cubicBezTo>
                  <a:pt x="7243" y="17875"/>
                  <a:pt x="7231" y="17690"/>
                  <a:pt x="7062" y="17581"/>
                </a:cubicBezTo>
                <a:cubicBezTo>
                  <a:pt x="6212" y="17030"/>
                  <a:pt x="5393" y="16395"/>
                  <a:pt x="4628" y="15694"/>
                </a:cubicBezTo>
                <a:cubicBezTo>
                  <a:pt x="2959" y="14165"/>
                  <a:pt x="1815" y="11559"/>
                  <a:pt x="1663" y="10341"/>
                </a:cubicBezTo>
                <a:cubicBezTo>
                  <a:pt x="1643" y="10181"/>
                  <a:pt x="1443" y="10061"/>
                  <a:pt x="1214" y="10075"/>
                </a:cubicBezTo>
                <a:close/>
                <a:moveTo>
                  <a:pt x="17037" y="11823"/>
                </a:moveTo>
                <a:cubicBezTo>
                  <a:pt x="16875" y="11823"/>
                  <a:pt x="16720" y="11889"/>
                  <a:pt x="16652" y="12000"/>
                </a:cubicBezTo>
                <a:cubicBezTo>
                  <a:pt x="16563" y="12148"/>
                  <a:pt x="16662" y="12320"/>
                  <a:pt x="16873" y="12383"/>
                </a:cubicBezTo>
                <a:cubicBezTo>
                  <a:pt x="18934" y="12996"/>
                  <a:pt x="20622" y="13006"/>
                  <a:pt x="20707" y="13006"/>
                </a:cubicBezTo>
                <a:cubicBezTo>
                  <a:pt x="20936" y="13005"/>
                  <a:pt x="21122" y="12874"/>
                  <a:pt x="21121" y="12713"/>
                </a:cubicBezTo>
                <a:cubicBezTo>
                  <a:pt x="21121" y="12553"/>
                  <a:pt x="20937" y="12423"/>
                  <a:pt x="20707" y="12423"/>
                </a:cubicBezTo>
                <a:cubicBezTo>
                  <a:pt x="20687" y="12423"/>
                  <a:pt x="19112" y="12417"/>
                  <a:pt x="17198" y="11847"/>
                </a:cubicBezTo>
                <a:cubicBezTo>
                  <a:pt x="17146" y="11832"/>
                  <a:pt x="17091" y="11823"/>
                  <a:pt x="17037" y="11823"/>
                </a:cubicBezTo>
                <a:close/>
                <a:moveTo>
                  <a:pt x="361" y="12860"/>
                </a:moveTo>
                <a:cubicBezTo>
                  <a:pt x="133" y="12881"/>
                  <a:pt x="-27" y="13027"/>
                  <a:pt x="3" y="13186"/>
                </a:cubicBezTo>
                <a:cubicBezTo>
                  <a:pt x="130" y="13851"/>
                  <a:pt x="640" y="14606"/>
                  <a:pt x="976" y="15105"/>
                </a:cubicBezTo>
                <a:cubicBezTo>
                  <a:pt x="1063" y="15235"/>
                  <a:pt x="1138" y="15347"/>
                  <a:pt x="1189" y="15432"/>
                </a:cubicBezTo>
                <a:cubicBezTo>
                  <a:pt x="1257" y="15543"/>
                  <a:pt x="1410" y="15609"/>
                  <a:pt x="1571" y="15609"/>
                </a:cubicBezTo>
                <a:cubicBezTo>
                  <a:pt x="1626" y="15609"/>
                  <a:pt x="1682" y="15602"/>
                  <a:pt x="1735" y="15586"/>
                </a:cubicBezTo>
                <a:cubicBezTo>
                  <a:pt x="1947" y="15523"/>
                  <a:pt x="2043" y="15352"/>
                  <a:pt x="1954" y="15204"/>
                </a:cubicBezTo>
                <a:cubicBezTo>
                  <a:pt x="1896" y="15108"/>
                  <a:pt x="1819" y="14991"/>
                  <a:pt x="1728" y="14856"/>
                </a:cubicBezTo>
                <a:cubicBezTo>
                  <a:pt x="1414" y="14390"/>
                  <a:pt x="939" y="13685"/>
                  <a:pt x="830" y="13110"/>
                </a:cubicBezTo>
                <a:cubicBezTo>
                  <a:pt x="799" y="12950"/>
                  <a:pt x="588" y="12838"/>
                  <a:pt x="361" y="12860"/>
                </a:cubicBezTo>
                <a:close/>
                <a:moveTo>
                  <a:pt x="15129" y="13701"/>
                </a:moveTo>
                <a:cubicBezTo>
                  <a:pt x="14967" y="13694"/>
                  <a:pt x="14807" y="13753"/>
                  <a:pt x="14730" y="13861"/>
                </a:cubicBezTo>
                <a:cubicBezTo>
                  <a:pt x="14627" y="14005"/>
                  <a:pt x="14711" y="14180"/>
                  <a:pt x="14916" y="14253"/>
                </a:cubicBezTo>
                <a:cubicBezTo>
                  <a:pt x="17269" y="15080"/>
                  <a:pt x="19720" y="15239"/>
                  <a:pt x="19824" y="15246"/>
                </a:cubicBezTo>
                <a:cubicBezTo>
                  <a:pt x="19836" y="15246"/>
                  <a:pt x="19849" y="15247"/>
                  <a:pt x="19861" y="15247"/>
                </a:cubicBezTo>
                <a:cubicBezTo>
                  <a:pt x="20074" y="15247"/>
                  <a:pt x="20254" y="15133"/>
                  <a:pt x="20273" y="14981"/>
                </a:cubicBezTo>
                <a:cubicBezTo>
                  <a:pt x="20293" y="14821"/>
                  <a:pt x="20124" y="14679"/>
                  <a:pt x="19895" y="14665"/>
                </a:cubicBezTo>
                <a:cubicBezTo>
                  <a:pt x="19872" y="14663"/>
                  <a:pt x="17494" y="14508"/>
                  <a:pt x="15288" y="13733"/>
                </a:cubicBezTo>
                <a:cubicBezTo>
                  <a:pt x="15236" y="13714"/>
                  <a:pt x="15183" y="13704"/>
                  <a:pt x="15129" y="13701"/>
                </a:cubicBezTo>
                <a:close/>
                <a:moveTo>
                  <a:pt x="7941" y="14159"/>
                </a:moveTo>
                <a:cubicBezTo>
                  <a:pt x="7888" y="14166"/>
                  <a:pt x="7837" y="14180"/>
                  <a:pt x="7789" y="14202"/>
                </a:cubicBezTo>
                <a:cubicBezTo>
                  <a:pt x="7599" y="14292"/>
                  <a:pt x="7547" y="14474"/>
                  <a:pt x="7675" y="14607"/>
                </a:cubicBezTo>
                <a:cubicBezTo>
                  <a:pt x="8981" y="15969"/>
                  <a:pt x="10833" y="17022"/>
                  <a:pt x="13179" y="17738"/>
                </a:cubicBezTo>
                <a:cubicBezTo>
                  <a:pt x="15328" y="18393"/>
                  <a:pt x="17275" y="18577"/>
                  <a:pt x="18243" y="18628"/>
                </a:cubicBezTo>
                <a:cubicBezTo>
                  <a:pt x="18254" y="18629"/>
                  <a:pt x="18262" y="18628"/>
                  <a:pt x="18273" y="18628"/>
                </a:cubicBezTo>
                <a:cubicBezTo>
                  <a:pt x="18488" y="18628"/>
                  <a:pt x="18671" y="18512"/>
                  <a:pt x="18687" y="18359"/>
                </a:cubicBezTo>
                <a:cubicBezTo>
                  <a:pt x="18704" y="18198"/>
                  <a:pt x="18534" y="18058"/>
                  <a:pt x="18305" y="18045"/>
                </a:cubicBezTo>
                <a:cubicBezTo>
                  <a:pt x="17568" y="18007"/>
                  <a:pt x="15624" y="17848"/>
                  <a:pt x="13511" y="17204"/>
                </a:cubicBezTo>
                <a:cubicBezTo>
                  <a:pt x="11313" y="16533"/>
                  <a:pt x="9581" y="15550"/>
                  <a:pt x="8365" y="14282"/>
                </a:cubicBezTo>
                <a:cubicBezTo>
                  <a:pt x="8269" y="14182"/>
                  <a:pt x="8100" y="14137"/>
                  <a:pt x="7941" y="14159"/>
                </a:cubicBezTo>
                <a:close/>
                <a:moveTo>
                  <a:pt x="2435" y="16226"/>
                </a:moveTo>
                <a:cubicBezTo>
                  <a:pt x="2329" y="16217"/>
                  <a:pt x="2218" y="16236"/>
                  <a:pt x="2127" y="16286"/>
                </a:cubicBezTo>
                <a:cubicBezTo>
                  <a:pt x="1946" y="16384"/>
                  <a:pt x="1915" y="16567"/>
                  <a:pt x="2055" y="16694"/>
                </a:cubicBezTo>
                <a:cubicBezTo>
                  <a:pt x="4640" y="19029"/>
                  <a:pt x="6844" y="20424"/>
                  <a:pt x="11722" y="21572"/>
                </a:cubicBezTo>
                <a:cubicBezTo>
                  <a:pt x="11766" y="21583"/>
                  <a:pt x="11810" y="21588"/>
                  <a:pt x="11854" y="21588"/>
                </a:cubicBezTo>
                <a:cubicBezTo>
                  <a:pt x="12027" y="21588"/>
                  <a:pt x="12190" y="21512"/>
                  <a:pt x="12248" y="21390"/>
                </a:cubicBezTo>
                <a:cubicBezTo>
                  <a:pt x="12321" y="21237"/>
                  <a:pt x="12205" y="21072"/>
                  <a:pt x="11988" y="21021"/>
                </a:cubicBezTo>
                <a:cubicBezTo>
                  <a:pt x="7283" y="19913"/>
                  <a:pt x="5249" y="18627"/>
                  <a:pt x="2713" y="16336"/>
                </a:cubicBezTo>
                <a:cubicBezTo>
                  <a:pt x="2642" y="16272"/>
                  <a:pt x="2541" y="16236"/>
                  <a:pt x="2435" y="16226"/>
                </a:cubicBezTo>
                <a:close/>
                <a:moveTo>
                  <a:pt x="15586" y="16372"/>
                </a:moveTo>
                <a:cubicBezTo>
                  <a:pt x="15424" y="16378"/>
                  <a:pt x="15275" y="16450"/>
                  <a:pt x="15216" y="16564"/>
                </a:cubicBezTo>
                <a:cubicBezTo>
                  <a:pt x="15137" y="16715"/>
                  <a:pt x="15246" y="16882"/>
                  <a:pt x="15461" y="16938"/>
                </a:cubicBezTo>
                <a:cubicBezTo>
                  <a:pt x="17305" y="17412"/>
                  <a:pt x="18763" y="17461"/>
                  <a:pt x="18824" y="17463"/>
                </a:cubicBezTo>
                <a:cubicBezTo>
                  <a:pt x="18830" y="17463"/>
                  <a:pt x="18837" y="17463"/>
                  <a:pt x="18843" y="17463"/>
                </a:cubicBezTo>
                <a:cubicBezTo>
                  <a:pt x="19065" y="17463"/>
                  <a:pt x="19248" y="17341"/>
                  <a:pt x="19258" y="17185"/>
                </a:cubicBezTo>
                <a:cubicBezTo>
                  <a:pt x="19268" y="17024"/>
                  <a:pt x="19090" y="16889"/>
                  <a:pt x="18861" y="16882"/>
                </a:cubicBezTo>
                <a:cubicBezTo>
                  <a:pt x="18847" y="16882"/>
                  <a:pt x="17473" y="16833"/>
                  <a:pt x="15749" y="16390"/>
                </a:cubicBezTo>
                <a:cubicBezTo>
                  <a:pt x="15695" y="16376"/>
                  <a:pt x="15639" y="16371"/>
                  <a:pt x="15586" y="16372"/>
                </a:cubicBezTo>
                <a:close/>
                <a:moveTo>
                  <a:pt x="3038" y="18536"/>
                </a:moveTo>
                <a:cubicBezTo>
                  <a:pt x="2932" y="18530"/>
                  <a:pt x="2822" y="18553"/>
                  <a:pt x="2735" y="18605"/>
                </a:cubicBezTo>
                <a:cubicBezTo>
                  <a:pt x="2561" y="18710"/>
                  <a:pt x="2539" y="18894"/>
                  <a:pt x="2688" y="19016"/>
                </a:cubicBezTo>
                <a:cubicBezTo>
                  <a:pt x="3629" y="19787"/>
                  <a:pt x="4952" y="20590"/>
                  <a:pt x="6224" y="21164"/>
                </a:cubicBezTo>
                <a:cubicBezTo>
                  <a:pt x="6293" y="21195"/>
                  <a:pt x="6370" y="21209"/>
                  <a:pt x="6447" y="21209"/>
                </a:cubicBezTo>
                <a:cubicBezTo>
                  <a:pt x="6584" y="21209"/>
                  <a:pt x="6718" y="21162"/>
                  <a:pt x="6797" y="21075"/>
                </a:cubicBezTo>
                <a:cubicBezTo>
                  <a:pt x="6921" y="20940"/>
                  <a:pt x="6866" y="20760"/>
                  <a:pt x="6673" y="20673"/>
                </a:cubicBezTo>
                <a:cubicBezTo>
                  <a:pt x="5741" y="20253"/>
                  <a:pt x="4370" y="19497"/>
                  <a:pt x="3321" y="18637"/>
                </a:cubicBezTo>
                <a:cubicBezTo>
                  <a:pt x="3246" y="18576"/>
                  <a:pt x="3144" y="18542"/>
                  <a:pt x="3038" y="18536"/>
                </a:cubicBezTo>
                <a:close/>
                <a:moveTo>
                  <a:pt x="8531" y="18541"/>
                </a:moveTo>
                <a:cubicBezTo>
                  <a:pt x="8427" y="18554"/>
                  <a:pt x="8329" y="18595"/>
                  <a:pt x="8263" y="18661"/>
                </a:cubicBezTo>
                <a:cubicBezTo>
                  <a:pt x="8132" y="18793"/>
                  <a:pt x="8179" y="18974"/>
                  <a:pt x="8368" y="19066"/>
                </a:cubicBezTo>
                <a:cubicBezTo>
                  <a:pt x="11665" y="20673"/>
                  <a:pt x="15613" y="21036"/>
                  <a:pt x="15779" y="21051"/>
                </a:cubicBezTo>
                <a:cubicBezTo>
                  <a:pt x="15797" y="21052"/>
                  <a:pt x="15814" y="21052"/>
                  <a:pt x="15831" y="21052"/>
                </a:cubicBezTo>
                <a:cubicBezTo>
                  <a:pt x="16038" y="21052"/>
                  <a:pt x="16217" y="20946"/>
                  <a:pt x="16243" y="20798"/>
                </a:cubicBezTo>
                <a:cubicBezTo>
                  <a:pt x="16272" y="20639"/>
                  <a:pt x="16111" y="20492"/>
                  <a:pt x="15883" y="20472"/>
                </a:cubicBezTo>
                <a:cubicBezTo>
                  <a:pt x="15845" y="20468"/>
                  <a:pt x="11972" y="20114"/>
                  <a:pt x="8842" y="18588"/>
                </a:cubicBezTo>
                <a:cubicBezTo>
                  <a:pt x="8747" y="18542"/>
                  <a:pt x="8636" y="18528"/>
                  <a:pt x="8531" y="18541"/>
                </a:cubicBezTo>
                <a:close/>
              </a:path>
            </a:pathLst>
          </a:custGeom>
          <a:solidFill>
            <a:srgbClr val="333333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3" name="Ambiente:"/>
          <p:cNvSpPr txBox="1"/>
          <p:nvPr/>
        </p:nvSpPr>
        <p:spPr>
          <a:xfrm>
            <a:off x="13976958" y="5097729"/>
            <a:ext cx="2118895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/>
            <a:r>
              <a:t>Ambiente:</a:t>
            </a:r>
          </a:p>
        </p:txBody>
      </p:sp>
      <p:sp>
        <p:nvSpPr>
          <p:cNvPr id="224" name="Retângulo"/>
          <p:cNvSpPr/>
          <p:nvPr/>
        </p:nvSpPr>
        <p:spPr>
          <a:xfrm>
            <a:off x="19043023" y="5728700"/>
            <a:ext cx="3781576" cy="4157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5" name="Centro de Dados Serpro"/>
          <p:cNvSpPr txBox="1"/>
          <p:nvPr/>
        </p:nvSpPr>
        <p:spPr>
          <a:xfrm>
            <a:off x="19167200" y="5629817"/>
            <a:ext cx="3819526" cy="51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500">
                <a:solidFill>
                  <a:srgbClr val="1A30A5"/>
                </a:solidFill>
              </a:defRPr>
            </a:lvl1pPr>
          </a:lstStyle>
          <a:p>
            <a:pPr/>
            <a:r>
              <a:t>Centro de Dados Serpro</a:t>
            </a:r>
          </a:p>
        </p:txBody>
      </p:sp>
      <p:sp>
        <p:nvSpPr>
          <p:cNvPr id="226" name="Linha"/>
          <p:cNvSpPr/>
          <p:nvPr/>
        </p:nvSpPr>
        <p:spPr>
          <a:xfrm flipV="1">
            <a:off x="1551639" y="2351617"/>
            <a:ext cx="1" cy="10679390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7" name="Linha"/>
          <p:cNvSpPr/>
          <p:nvPr/>
        </p:nvSpPr>
        <p:spPr>
          <a:xfrm>
            <a:off x="1552681" y="2349966"/>
            <a:ext cx="4771629" cy="1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8" name="Linha"/>
          <p:cNvSpPr/>
          <p:nvPr/>
        </p:nvSpPr>
        <p:spPr>
          <a:xfrm>
            <a:off x="1549026" y="13039007"/>
            <a:ext cx="7028448" cy="1"/>
          </a:xfrm>
          <a:prstGeom prst="line">
            <a:avLst/>
          </a:prstGeom>
          <a:ln w="12700">
            <a:solidFill>
              <a:srgbClr val="5E5E5E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9" name="Círculo"/>
          <p:cNvSpPr/>
          <p:nvPr/>
        </p:nvSpPr>
        <p:spPr>
          <a:xfrm>
            <a:off x="4643747" y="2028677"/>
            <a:ext cx="642580" cy="642580"/>
          </a:xfrm>
          <a:prstGeom prst="ellipse">
            <a:avLst/>
          </a:prstGeom>
          <a:solidFill>
            <a:srgbClr val="D6D5D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0" name="2"/>
          <p:cNvSpPr txBox="1"/>
          <p:nvPr/>
        </p:nvSpPr>
        <p:spPr>
          <a:xfrm>
            <a:off x="4774270" y="2036773"/>
            <a:ext cx="381534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2</a:t>
            </a:r>
          </a:p>
        </p:txBody>
      </p:sp>
      <p:grpSp>
        <p:nvGrpSpPr>
          <p:cNvPr id="235" name="Grupo"/>
          <p:cNvGrpSpPr/>
          <p:nvPr/>
        </p:nvGrpSpPr>
        <p:grpSpPr>
          <a:xfrm>
            <a:off x="6657780" y="1816631"/>
            <a:ext cx="630578" cy="733297"/>
            <a:chOff x="0" y="0"/>
            <a:chExt cx="630577" cy="733295"/>
          </a:xfrm>
        </p:grpSpPr>
        <p:sp>
          <p:nvSpPr>
            <p:cNvPr id="231" name="Retângulo"/>
            <p:cNvSpPr/>
            <p:nvPr/>
          </p:nvSpPr>
          <p:spPr>
            <a:xfrm>
              <a:off x="0" y="62017"/>
              <a:ext cx="514832" cy="67127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009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2" name="Retângulo"/>
            <p:cNvSpPr/>
            <p:nvPr/>
          </p:nvSpPr>
          <p:spPr>
            <a:xfrm>
              <a:off x="315620" y="33001"/>
              <a:ext cx="314958" cy="620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3" name="Retângulo"/>
            <p:cNvSpPr/>
            <p:nvPr/>
          </p:nvSpPr>
          <p:spPr>
            <a:xfrm rot="16200000">
              <a:off x="383580" y="100543"/>
              <a:ext cx="264110" cy="630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4" name="Triângulo"/>
            <p:cNvSpPr/>
            <p:nvPr/>
          </p:nvSpPr>
          <p:spPr>
            <a:xfrm>
              <a:off x="341872" y="102908"/>
              <a:ext cx="138528" cy="143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009C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36" name="Linha"/>
          <p:cNvSpPr/>
          <p:nvPr/>
        </p:nvSpPr>
        <p:spPr>
          <a:xfrm>
            <a:off x="7621828" y="2349966"/>
            <a:ext cx="635392" cy="1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7" name="Demanda"/>
          <p:cNvSpPr txBox="1"/>
          <p:nvPr/>
        </p:nvSpPr>
        <p:spPr>
          <a:xfrm>
            <a:off x="6066094" y="2457362"/>
            <a:ext cx="1526223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2500">
                <a:solidFill>
                  <a:srgbClr val="5E5E5E"/>
                </a:solidFill>
              </a:defRPr>
            </a:lvl1pPr>
          </a:lstStyle>
          <a:p>
            <a:pPr/>
            <a:r>
              <a:t>Demanda</a:t>
            </a:r>
          </a:p>
        </p:txBody>
      </p:sp>
      <p:sp>
        <p:nvSpPr>
          <p:cNvPr id="238" name="Retângulo Arredondado"/>
          <p:cNvSpPr/>
          <p:nvPr/>
        </p:nvSpPr>
        <p:spPr>
          <a:xfrm>
            <a:off x="12918611" y="7151492"/>
            <a:ext cx="404884" cy="2146842"/>
          </a:xfrm>
          <a:prstGeom prst="roundRect">
            <a:avLst>
              <a:gd name="adj" fmla="val 47051"/>
            </a:avLst>
          </a:prstGeom>
          <a:solidFill>
            <a:srgbClr val="1A30A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9" name="Retângulo"/>
          <p:cNvSpPr/>
          <p:nvPr/>
        </p:nvSpPr>
        <p:spPr>
          <a:xfrm>
            <a:off x="13068456" y="7151762"/>
            <a:ext cx="255038" cy="2146301"/>
          </a:xfrm>
          <a:prstGeom prst="rect">
            <a:avLst/>
          </a:prstGeom>
          <a:solidFill>
            <a:srgbClr val="1A30A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0" name="Linha"/>
          <p:cNvSpPr/>
          <p:nvPr/>
        </p:nvSpPr>
        <p:spPr>
          <a:xfrm>
            <a:off x="10329894" y="8224912"/>
            <a:ext cx="2647502" cy="1"/>
          </a:xfrm>
          <a:prstGeom prst="line">
            <a:avLst/>
          </a:prstGeom>
          <a:ln w="50800">
            <a:solidFill>
              <a:srgbClr val="1A30A5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1" name="Linha"/>
          <p:cNvSpPr/>
          <p:nvPr/>
        </p:nvSpPr>
        <p:spPr>
          <a:xfrm>
            <a:off x="5357184" y="8224912"/>
            <a:ext cx="2647502" cy="1"/>
          </a:xfrm>
          <a:prstGeom prst="line">
            <a:avLst/>
          </a:prstGeom>
          <a:ln w="50800">
            <a:solidFill>
              <a:srgbClr val="1A30A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2" name="Círculo"/>
          <p:cNvSpPr/>
          <p:nvPr/>
        </p:nvSpPr>
        <p:spPr>
          <a:xfrm>
            <a:off x="6349577" y="7886331"/>
            <a:ext cx="642580" cy="642580"/>
          </a:xfrm>
          <a:prstGeom prst="ellipse">
            <a:avLst/>
          </a:prstGeom>
          <a:solidFill>
            <a:srgbClr val="1A30A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3" name="4"/>
          <p:cNvSpPr txBox="1"/>
          <p:nvPr/>
        </p:nvSpPr>
        <p:spPr>
          <a:xfrm>
            <a:off x="6480099" y="7894427"/>
            <a:ext cx="381535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244" name="Linha"/>
          <p:cNvSpPr/>
          <p:nvPr/>
        </p:nvSpPr>
        <p:spPr>
          <a:xfrm>
            <a:off x="11064527" y="8224912"/>
            <a:ext cx="917755" cy="1"/>
          </a:xfrm>
          <a:prstGeom prst="line">
            <a:avLst/>
          </a:prstGeom>
          <a:ln w="50800">
            <a:solidFill>
              <a:srgbClr val="1A30A5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45" name="iStock-861122890.jpg" descr="iStock-861122890.jpg"/>
          <p:cNvPicPr>
            <a:picLocks noChangeAspect="1"/>
          </p:cNvPicPr>
          <p:nvPr/>
        </p:nvPicPr>
        <p:blipFill>
          <a:blip r:embed="rId5">
            <a:extLst/>
          </a:blip>
          <a:srcRect l="0" t="26337" r="0" b="62471"/>
          <a:stretch>
            <a:fillRect/>
          </a:stretch>
        </p:blipFill>
        <p:spPr>
          <a:xfrm>
            <a:off x="-28575" y="25353"/>
            <a:ext cx="24441220" cy="160503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Retângulo"/>
          <p:cNvSpPr/>
          <p:nvPr/>
        </p:nvSpPr>
        <p:spPr>
          <a:xfrm>
            <a:off x="-48638" y="-61812"/>
            <a:ext cx="24481276" cy="1700225"/>
          </a:xfrm>
          <a:prstGeom prst="rect">
            <a:avLst/>
          </a:prstGeom>
          <a:solidFill>
            <a:srgbClr val="009CFF">
              <a:alpha val="5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009C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7" name="Acesso à Informação"/>
          <p:cNvSpPr txBox="1"/>
          <p:nvPr/>
        </p:nvSpPr>
        <p:spPr>
          <a:xfrm>
            <a:off x="1363539" y="96347"/>
            <a:ext cx="9141588" cy="1196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Acesso à Informação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Stock-844319742.jpg" descr="iStock-844319742.jpg"/>
          <p:cNvPicPr>
            <a:picLocks noChangeAspect="1"/>
          </p:cNvPicPr>
          <p:nvPr/>
        </p:nvPicPr>
        <p:blipFill>
          <a:blip r:embed="rId2">
            <a:extLst/>
          </a:blip>
          <a:srcRect l="30623" t="43451" r="8958" b="39040"/>
          <a:stretch>
            <a:fillRect/>
          </a:stretch>
        </p:blipFill>
        <p:spPr>
          <a:xfrm>
            <a:off x="-67072" y="13261"/>
            <a:ext cx="24518312" cy="4564403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Retângulo"/>
          <p:cNvSpPr/>
          <p:nvPr/>
        </p:nvSpPr>
        <p:spPr>
          <a:xfrm>
            <a:off x="-48638" y="-61812"/>
            <a:ext cx="24481276" cy="4655049"/>
          </a:xfrm>
          <a:prstGeom prst="rect">
            <a:avLst/>
          </a:prstGeom>
          <a:solidFill>
            <a:srgbClr val="009CFF">
              <a:alpha val="5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009C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1" name="Instrução Normativa SRF nº 19 de 17 de fevereiro de 1998…"/>
          <p:cNvSpPr txBox="1"/>
          <p:nvPr/>
        </p:nvSpPr>
        <p:spPr>
          <a:xfrm>
            <a:off x="593849" y="4866084"/>
            <a:ext cx="11547757" cy="8150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rPr b="1"/>
              <a:t>Instrução Normativa SRF nº 19</a:t>
            </a:r>
            <a:r>
              <a:t> de 17 de fevereiro de 1998</a:t>
            </a:r>
          </a:p>
          <a:p>
            <a:pPr lvl="2"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t>Abrangência: Administração pública em todas as esferas;</a:t>
            </a:r>
          </a:p>
          <a:p>
            <a:pPr lvl="2"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t>Regula fornecimento de dados cadastrais e sócio-econômicos.</a:t>
            </a:r>
          </a:p>
          <a:p>
            <a:pPr lvl="2"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</a:p>
          <a:p>
            <a:pPr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rPr b="1"/>
              <a:t>Instrução Normativa</a:t>
            </a:r>
            <a:r>
              <a:t> </a:t>
            </a:r>
            <a:r>
              <a:rPr b="1"/>
              <a:t>SRF nº 20</a:t>
            </a:r>
            <a:r>
              <a:t> de 17 de fevereiro de 1998</a:t>
            </a:r>
          </a:p>
          <a:p>
            <a:pPr lvl="2"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t>Abrangência: Fazenda Pública em todas as esferas;</a:t>
            </a:r>
          </a:p>
          <a:p>
            <a:pPr lvl="2"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t>Regula fornecimento de dados cadastrais e sócio-econômicos. </a:t>
            </a:r>
          </a:p>
          <a:p>
            <a:pPr lvl="2"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</a:p>
          <a:p>
            <a:pPr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rPr b="1"/>
              <a:t>DECRETO nº 8.789</a:t>
            </a:r>
            <a:r>
              <a:t> de 29 de junho de 2016</a:t>
            </a:r>
          </a:p>
          <a:p>
            <a:pPr lvl="2"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t>Abrangência:  Administração pública federal direta, autárquica e fundacional</a:t>
            </a:r>
          </a:p>
        </p:txBody>
      </p:sp>
      <p:sp>
        <p:nvSpPr>
          <p:cNvPr id="252" name="Legislações vigentes que amparam os órgãos interessados no acesso às bases da Receita Federal"/>
          <p:cNvSpPr txBox="1"/>
          <p:nvPr/>
        </p:nvSpPr>
        <p:spPr>
          <a:xfrm>
            <a:off x="7409792" y="1621565"/>
            <a:ext cx="12103902" cy="134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b="0" sz="4000">
                <a:solidFill>
                  <a:srgbClr val="FFFFFF"/>
                </a:solidFill>
              </a:defRPr>
            </a:lvl1pPr>
          </a:lstStyle>
          <a:p>
            <a:pPr/>
            <a:r>
              <a:t>Legislações vigentes que amparam os órgãos interessados no acesso às bases da Receita Federal</a:t>
            </a:r>
          </a:p>
        </p:txBody>
      </p:sp>
      <p:sp>
        <p:nvSpPr>
          <p:cNvPr id="253" name="Legislação"/>
          <p:cNvSpPr txBox="1"/>
          <p:nvPr/>
        </p:nvSpPr>
        <p:spPr>
          <a:xfrm>
            <a:off x="1689732" y="1667418"/>
            <a:ext cx="4746372" cy="1196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7000">
                <a:solidFill>
                  <a:srgbClr val="FFFFFF"/>
                </a:solidFill>
              </a:defRPr>
            </a:lvl1pPr>
          </a:lstStyle>
          <a:p>
            <a:pPr/>
            <a:r>
              <a:t>Legislação</a:t>
            </a:r>
          </a:p>
        </p:txBody>
      </p:sp>
      <p:sp>
        <p:nvSpPr>
          <p:cNvPr id="254" name="Portaria RFB nº 1.384 de 09 de setembro de 2016…"/>
          <p:cNvSpPr txBox="1"/>
          <p:nvPr/>
        </p:nvSpPr>
        <p:spPr>
          <a:xfrm>
            <a:off x="12520160" y="4933982"/>
            <a:ext cx="11376705" cy="4390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rPr b="1"/>
              <a:t>Portaria RFB nº 1.384</a:t>
            </a:r>
            <a:r>
              <a:t> de 09 de setembro de 2016</a:t>
            </a:r>
          </a:p>
          <a:p>
            <a:pPr lvl="2"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t>Regula Decreto 8789 e define sistemas e campos no âmbito da RFB.</a:t>
            </a:r>
          </a:p>
          <a:p>
            <a:pPr lvl="2"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</a:p>
          <a:p>
            <a:pPr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rPr b="1"/>
              <a:t>Portaria RFB/SUCOR/COTEC nº 54</a:t>
            </a:r>
            <a:r>
              <a:t> de 08 de junho de 2017</a:t>
            </a:r>
          </a:p>
          <a:p>
            <a:pPr lvl="2" algn="l">
              <a:lnSpc>
                <a:spcPct val="130000"/>
              </a:lnSpc>
              <a:defRPr b="0">
                <a:solidFill>
                  <a:srgbClr val="5E5E5E"/>
                </a:solidFill>
              </a:defRPr>
            </a:pPr>
            <a:r>
              <a:t>Define modelo tecnológico aplicado ao fornecimento de informações da RFB.</a:t>
            </a:r>
          </a:p>
        </p:txBody>
      </p:sp>
      <p:pic>
        <p:nvPicPr>
          <p:cNvPr id="255" name="marca-serpro-logo-azul.pdf" descr="marca-serpro-logo-azul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72825" y="11728283"/>
            <a:ext cx="3583351" cy="1011229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Linha"/>
          <p:cNvSpPr/>
          <p:nvPr/>
        </p:nvSpPr>
        <p:spPr>
          <a:xfrm flipV="1">
            <a:off x="12192000" y="5158834"/>
            <a:ext cx="1" cy="7565353"/>
          </a:xfrm>
          <a:prstGeom prst="line">
            <a:avLst/>
          </a:prstGeom>
          <a:ln w="12700">
            <a:solidFill>
              <a:srgbClr val="5E5E5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7" name="Linha"/>
          <p:cNvSpPr/>
          <p:nvPr/>
        </p:nvSpPr>
        <p:spPr>
          <a:xfrm flipV="1">
            <a:off x="6922947" y="1364430"/>
            <a:ext cx="1" cy="1862122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tecnologia.mp4" descr="tecnologia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ransformação Digital"/>
          <p:cNvSpPr txBox="1"/>
          <p:nvPr/>
        </p:nvSpPr>
        <p:spPr>
          <a:xfrm>
            <a:off x="760209" y="1810447"/>
            <a:ext cx="7463024" cy="197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5900">
                <a:solidFill>
                  <a:srgbClr val="FFFFFF"/>
                </a:solidFill>
              </a:defRPr>
            </a:lvl1pPr>
          </a:lstStyle>
          <a:p>
            <a:pPr/>
            <a:r>
              <a:t>Transformação Digital</a:t>
            </a:r>
          </a:p>
        </p:txBody>
      </p:sp>
      <p:sp>
        <p:nvSpPr>
          <p:cNvPr id="261" name="A informação é um dos principais ativos para a transformação digital e o seu compartilhamento responsável é fundamental para impulsionar esse processo"/>
          <p:cNvSpPr txBox="1"/>
          <p:nvPr/>
        </p:nvSpPr>
        <p:spPr>
          <a:xfrm>
            <a:off x="882020" y="4436147"/>
            <a:ext cx="8167245" cy="4843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lnSpc>
                <a:spcPct val="170000"/>
              </a:lnSpc>
              <a:defRPr b="0" sz="4000">
                <a:solidFill>
                  <a:srgbClr val="FFFFFF"/>
                </a:solidFill>
              </a:defRPr>
            </a:lvl1pPr>
          </a:lstStyle>
          <a:p>
            <a:pPr/>
            <a:r>
              <a:t>A informação é um dos principais ativos para a transformação digital e o seu compartilhamento responsável é fundamental para impulsionar esse processo</a:t>
            </a:r>
          </a:p>
        </p:txBody>
      </p:sp>
      <p:pic>
        <p:nvPicPr>
          <p:cNvPr id="262" name="serpro-branco2.png" descr="serpro-branco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93555" y="11804885"/>
            <a:ext cx="3144175" cy="887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4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D57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erpro-branco2.png" descr="serpro-branco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4815" y="11428462"/>
            <a:ext cx="3314370" cy="93520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Obrigada!"/>
          <p:cNvSpPr txBox="1"/>
          <p:nvPr/>
        </p:nvSpPr>
        <p:spPr>
          <a:xfrm>
            <a:off x="1559117" y="1742079"/>
            <a:ext cx="4059710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0" sz="7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Obrigada!</a:t>
            </a:r>
          </a:p>
        </p:txBody>
      </p:sp>
      <p:sp>
        <p:nvSpPr>
          <p:cNvPr id="266" name="Glória Guimarães…"/>
          <p:cNvSpPr txBox="1"/>
          <p:nvPr/>
        </p:nvSpPr>
        <p:spPr>
          <a:xfrm>
            <a:off x="1581324" y="6527548"/>
            <a:ext cx="5052760" cy="3084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110000"/>
              </a:lnSpc>
              <a:defRPr sz="4500">
                <a:solidFill>
                  <a:srgbClr val="FFFFFF"/>
                </a:solidFill>
              </a:defRPr>
            </a:pPr>
            <a:r>
              <a:t>Glória Guimarães</a:t>
            </a:r>
          </a:p>
          <a:p>
            <a:pPr algn="l">
              <a:lnSpc>
                <a:spcPct val="110000"/>
              </a:lnSpc>
              <a:defRPr b="0" i="1" sz="4500">
                <a:solidFill>
                  <a:srgbClr val="FFFFFF"/>
                </a:solidFill>
              </a:defRPr>
            </a:pPr>
            <a:r>
              <a:t>Presidente</a:t>
            </a:r>
          </a:p>
          <a:p>
            <a:pPr algn="l">
              <a:lnSpc>
                <a:spcPct val="110000"/>
              </a:lnSpc>
              <a:defRPr b="0" i="1" sz="4500">
                <a:solidFill>
                  <a:srgbClr val="FFFFFF"/>
                </a:solidFill>
              </a:defRPr>
            </a:pPr>
          </a:p>
        </p:txBody>
      </p:sp>
      <p:sp>
        <p:nvSpPr>
          <p:cNvPr id="267" name="Retângulo"/>
          <p:cNvSpPr/>
          <p:nvPr/>
        </p:nvSpPr>
        <p:spPr>
          <a:xfrm>
            <a:off x="-210435" y="6512707"/>
            <a:ext cx="9338862" cy="325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