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0" r:id="rId3"/>
    <p:sldId id="280" r:id="rId4"/>
    <p:sldId id="281" r:id="rId5"/>
    <p:sldId id="258" r:id="rId6"/>
    <p:sldId id="272" r:id="rId7"/>
    <p:sldId id="273" r:id="rId8"/>
    <p:sldId id="266" r:id="rId9"/>
    <p:sldId id="261" r:id="rId10"/>
    <p:sldId id="259" r:id="rId11"/>
    <p:sldId id="275" r:id="rId12"/>
    <p:sldId id="267" r:id="rId13"/>
    <p:sldId id="277" r:id="rId14"/>
    <p:sldId id="262" r:id="rId15"/>
    <p:sldId id="271" r:id="rId16"/>
    <p:sldId id="263" r:id="rId17"/>
    <p:sldId id="283" r:id="rId18"/>
    <p:sldId id="284" r:id="rId19"/>
    <p:sldId id="285" r:id="rId20"/>
    <p:sldId id="286" r:id="rId21"/>
    <p:sldId id="268" r:id="rId22"/>
    <p:sldId id="287" r:id="rId23"/>
    <p:sldId id="257" r:id="rId24"/>
    <p:sldId id="278" r:id="rId25"/>
    <p:sldId id="282" r:id="rId26"/>
    <p:sldId id="289" r:id="rId27"/>
    <p:sldId id="279" r:id="rId28"/>
    <p:sldId id="288" r:id="rId29"/>
    <p:sldId id="290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3034C-E2B1-2A4D-B760-C18D2B1D77B2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3A14-B300-314C-BB92-4217FBF8E6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3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71FA5-26FE-E64F-A157-D9F4951BAB5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EC48-9D1E-8B45-9C39-767EF62309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8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95C-1CF8-9540-B128-13BA865F4A93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CA57-D59A-0844-BC64-0FFDF6175263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0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ADEA-B3D3-D94C-A61B-AD16F5E0D0C9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FBF9-BF0E-B549-8A1B-13AA0B45DC24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7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BC09-7CEE-6A40-951E-C84813FADA2C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6A2F-3C49-3548-87B4-435B88249448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4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8D6D-33A1-DA4A-B3D5-EF78292B5427}" type="datetime1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F6C4-6B47-3E4E-8FE0-0AAC15F58F65}" type="datetime1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F69E-79AA-DA40-A676-EA3530522AE3}" type="datetime1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9175-F297-C348-83EB-16E0B74EB70F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FD5-AB07-E24C-A9A4-214093FE0EBF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757E0-6BAE-9D4F-ADFD-6032864FCD02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D7F98-3B7A-904A-A66D-726E8DD3C4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Documento_do_Microsoft_Word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Prof. Mercedes Bustamante</a:t>
            </a:r>
          </a:p>
          <a:p>
            <a:r>
              <a:rPr lang="en-US" sz="2800" i="1" dirty="0" err="1" smtClean="0"/>
              <a:t>Ciclo</a:t>
            </a:r>
            <a:r>
              <a:rPr lang="en-US" sz="2800" i="1" dirty="0" smtClean="0"/>
              <a:t> de </a:t>
            </a:r>
            <a:r>
              <a:rPr lang="en-US" sz="2800" i="1" dirty="0" err="1" smtClean="0"/>
              <a:t>palestras</a:t>
            </a:r>
            <a:r>
              <a:rPr lang="en-US" sz="2800" i="1" dirty="0" smtClean="0"/>
              <a:t> </a:t>
            </a:r>
            <a:r>
              <a:rPr lang="mr-IN" sz="2800" i="1" dirty="0" smtClean="0"/>
              <a:t>–</a:t>
            </a:r>
            <a:r>
              <a:rPr lang="en-US" sz="2800" i="1" dirty="0" smtClean="0"/>
              <a:t> 2022, O </a:t>
            </a:r>
            <a:r>
              <a:rPr lang="en-US" sz="2800" i="1" dirty="0" err="1" smtClean="0"/>
              <a:t>Brasil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queremos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8" y="368504"/>
            <a:ext cx="4200941" cy="81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nado-federal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0" y="5907756"/>
            <a:ext cx="2349600" cy="6424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Abordagens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Quatro</a:t>
            </a:r>
            <a:r>
              <a:rPr lang="en-US" dirty="0" smtClean="0"/>
              <a:t> </a:t>
            </a:r>
            <a:r>
              <a:rPr lang="en-US" dirty="0" err="1" smtClean="0"/>
              <a:t>abordagens</a:t>
            </a:r>
            <a:r>
              <a:rPr lang="en-US" dirty="0" smtClean="0"/>
              <a:t> </a:t>
            </a:r>
            <a:r>
              <a:rPr lang="en-US" dirty="0" err="1" smtClean="0"/>
              <a:t>estratégicas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</a:t>
            </a:r>
            <a:r>
              <a:rPr lang="en-US" dirty="0" err="1" smtClean="0"/>
              <a:t>brasileiras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1930: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		1) a </a:t>
            </a:r>
            <a:r>
              <a:rPr lang="en-US" dirty="0" err="1" smtClean="0"/>
              <a:t>administração</a:t>
            </a:r>
            <a:r>
              <a:rPr lang="en-US" dirty="0" smtClean="0"/>
              <a:t> dos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en-US" dirty="0" smtClean="0"/>
              <a:t>,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		2) o </a:t>
            </a:r>
            <a:r>
              <a:rPr lang="en-US" dirty="0" err="1" smtClean="0"/>
              <a:t>controle</a:t>
            </a:r>
            <a:r>
              <a:rPr lang="en-US" dirty="0" smtClean="0"/>
              <a:t> de </a:t>
            </a:r>
            <a:r>
              <a:rPr lang="en-US" dirty="0" err="1" smtClean="0"/>
              <a:t>poluição</a:t>
            </a:r>
            <a:r>
              <a:rPr lang="en-US" dirty="0" smtClean="0"/>
              <a:t> industrial,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		3) o </a:t>
            </a:r>
            <a:r>
              <a:rPr lang="en-US" dirty="0" err="1" smtClean="0"/>
              <a:t>planejamento</a:t>
            </a:r>
            <a:r>
              <a:rPr lang="en-US" dirty="0" smtClean="0"/>
              <a:t> territorial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		4) a </a:t>
            </a:r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do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.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err="1" smtClean="0"/>
              <a:t>Monosowski</a:t>
            </a:r>
            <a:r>
              <a:rPr lang="en-US" sz="2400" dirty="0" smtClean="0"/>
              <a:t> (1989)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Agrupar 36">
            <a:extLst>
              <a:ext uri="{FF2B5EF4-FFF2-40B4-BE49-F238E27FC236}">
                <a16:creationId xmlns:a16="http://schemas.microsoft.com/office/drawing/2014/main" xmlns="" id="{A3B165EA-17D4-449B-A473-302F81098E2E}"/>
              </a:ext>
            </a:extLst>
          </p:cNvPr>
          <p:cNvGrpSpPr/>
          <p:nvPr/>
        </p:nvGrpSpPr>
        <p:grpSpPr>
          <a:xfrm>
            <a:off x="6274449" y="1800112"/>
            <a:ext cx="1365746" cy="5579041"/>
            <a:chOff x="24072754" y="2486493"/>
            <a:chExt cx="6392764" cy="31946345"/>
          </a:xfrm>
        </p:grpSpPr>
        <p:sp>
          <p:nvSpPr>
            <p:cNvPr id="232" name="Retângulo: Cantos Superiores Arredondados 38">
              <a:extLst>
                <a:ext uri="{FF2B5EF4-FFF2-40B4-BE49-F238E27FC236}">
                  <a16:creationId xmlns:a16="http://schemas.microsoft.com/office/drawing/2014/main" xmlns="" id="{CA3699C6-08B2-4611-AA3A-6967C4869FA5}"/>
                </a:ext>
              </a:extLst>
            </p:cNvPr>
            <p:cNvSpPr/>
            <p:nvPr/>
          </p:nvSpPr>
          <p:spPr>
            <a:xfrm>
              <a:off x="24072754" y="2486493"/>
              <a:ext cx="6392764" cy="28799800"/>
            </a:xfrm>
            <a:prstGeom prst="round2Same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500" dirty="0">
                <a:solidFill>
                  <a:schemeClr val="tx1"/>
                </a:solidFill>
              </a:endParaRPr>
            </a:p>
          </p:txBody>
        </p:sp>
        <p:sp>
          <p:nvSpPr>
            <p:cNvPr id="233" name="CaixaDeTexto 232">
              <a:extLst>
                <a:ext uri="{FF2B5EF4-FFF2-40B4-BE49-F238E27FC236}">
                  <a16:creationId xmlns:a16="http://schemas.microsoft.com/office/drawing/2014/main" xmlns="" id="{4A7980C2-0900-4892-98E7-90A2AAC84BAF}"/>
                </a:ext>
              </a:extLst>
            </p:cNvPr>
            <p:cNvSpPr txBox="1"/>
            <p:nvPr/>
          </p:nvSpPr>
          <p:spPr>
            <a:xfrm>
              <a:off x="24308864" y="4690741"/>
              <a:ext cx="5769531" cy="29742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AGÊNCIA NACIONAL DE ÁGUAS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9.984/00)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SISTEMA NACIONAL DE UNIDADES DE CONSERVAÇÃO DA NATUREZA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9.985/00)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MEDIDA PROVISÓRIA DISPÕE SOBRE ACESSO AO PATRIMÔNIO GENÉTICO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(n° 2.186-16 /01)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CRIAÇÃO DO MINISTÉRIO DAS CIDADES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 n° 4665/03)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POLÍTICA NACIONAL DE BIOSSEGURANÇA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11.105/05)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INCLUSÃO NA ESTRUTURA DO MMA, O SERVIÇO FLORESTAL BRASILEIRO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11.284/06)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INSTITUTO CHICO MENDES PARA CONSERVAÇÃO DA BIODIVERSIDADE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9.605/07) 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POLÍTICA NACIONAL DE SANEAMENTO BÁSICO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11.445/07)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POLÍTICA NACIONAL SOBRE MUDANÇA DO CLIMA (PNMC)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12.187/09)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CRIAÇÃO DO MINISTÉRIO DA PESCA E AQUICULTURA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nº 11.958/09) 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POLÍTICA NACIONAL DE RESÍDUOS SÓLIDOS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12.305/10)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4" name="Agrupar 40">
              <a:extLst>
                <a:ext uri="{FF2B5EF4-FFF2-40B4-BE49-F238E27FC236}">
                  <a16:creationId xmlns:a16="http://schemas.microsoft.com/office/drawing/2014/main" xmlns="" id="{2B3E0C17-6B76-4D33-8C54-C491B8F73186}"/>
                </a:ext>
              </a:extLst>
            </p:cNvPr>
            <p:cNvGrpSpPr/>
            <p:nvPr/>
          </p:nvGrpSpPr>
          <p:grpSpPr>
            <a:xfrm>
              <a:off x="24949788" y="3760244"/>
              <a:ext cx="4679139" cy="166721"/>
              <a:chOff x="736022" y="1821371"/>
              <a:chExt cx="4679139" cy="166721"/>
            </a:xfrm>
          </p:grpSpPr>
          <p:cxnSp>
            <p:nvCxnSpPr>
              <p:cNvPr id="235" name="Conector reto 234">
                <a:extLst>
                  <a:ext uri="{FF2B5EF4-FFF2-40B4-BE49-F238E27FC236}">
                    <a16:creationId xmlns:a16="http://schemas.microsoft.com/office/drawing/2014/main" xmlns="" id="{EBED9944-4101-4AA7-A2A0-7E0DEC945719}"/>
                  </a:ext>
                </a:extLst>
              </p:cNvPr>
              <p:cNvCxnSpPr/>
              <p:nvPr/>
            </p:nvCxnSpPr>
            <p:spPr>
              <a:xfrm>
                <a:off x="736022" y="1901581"/>
                <a:ext cx="199208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ector reto 235">
                <a:extLst>
                  <a:ext uri="{FF2B5EF4-FFF2-40B4-BE49-F238E27FC236}">
                    <a16:creationId xmlns:a16="http://schemas.microsoft.com/office/drawing/2014/main" xmlns="" id="{5AED5A16-F950-41D5-AD70-0814F7F64DBE}"/>
                  </a:ext>
                </a:extLst>
              </p:cNvPr>
              <p:cNvCxnSpPr/>
              <p:nvPr/>
            </p:nvCxnSpPr>
            <p:spPr>
              <a:xfrm>
                <a:off x="3423075" y="1909603"/>
                <a:ext cx="199208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Elipse 236">
                <a:extLst>
                  <a:ext uri="{FF2B5EF4-FFF2-40B4-BE49-F238E27FC236}">
                    <a16:creationId xmlns:a16="http://schemas.microsoft.com/office/drawing/2014/main" xmlns="" id="{5D26CBAB-34FD-4AB0-AC26-EB05633F2497}"/>
                  </a:ext>
                </a:extLst>
              </p:cNvPr>
              <p:cNvSpPr/>
              <p:nvPr/>
            </p:nvSpPr>
            <p:spPr>
              <a:xfrm>
                <a:off x="3006553" y="1821371"/>
                <a:ext cx="146098" cy="166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sz="5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8" name="CaixaDeTexto 237">
            <a:extLst>
              <a:ext uri="{FF2B5EF4-FFF2-40B4-BE49-F238E27FC236}">
                <a16:creationId xmlns:a16="http://schemas.microsoft.com/office/drawing/2014/main" xmlns="" id="{49BFDC6D-BEB7-4445-8C5F-8891F085BFC0}"/>
              </a:ext>
            </a:extLst>
          </p:cNvPr>
          <p:cNvSpPr txBox="1"/>
          <p:nvPr/>
        </p:nvSpPr>
        <p:spPr>
          <a:xfrm>
            <a:off x="6292972" y="1835482"/>
            <a:ext cx="1241299" cy="183640"/>
          </a:xfrm>
          <a:prstGeom prst="rect">
            <a:avLst/>
          </a:prstGeom>
          <a:noFill/>
        </p:spPr>
        <p:txBody>
          <a:bodyPr wrap="square" lIns="14225" tIns="7112" rIns="14225" bIns="7112" rtlCol="0">
            <a:spAutoFit/>
          </a:bodyPr>
          <a:lstStyle/>
          <a:p>
            <a:pPr algn="ctr"/>
            <a:r>
              <a:rPr lang="pt-BR" sz="1100" b="1" dirty="0">
                <a:latin typeface="Monotype Corsiva" panose="03010101010201010101" pitchFamily="66" charset="0"/>
              </a:rPr>
              <a:t>2000</a:t>
            </a:r>
          </a:p>
        </p:txBody>
      </p:sp>
      <p:cxnSp>
        <p:nvCxnSpPr>
          <p:cNvPr id="239" name="Conector reto 238">
            <a:extLst>
              <a:ext uri="{FF2B5EF4-FFF2-40B4-BE49-F238E27FC236}">
                <a16:creationId xmlns:a16="http://schemas.microsoft.com/office/drawing/2014/main" xmlns="" id="{7BF13B71-2059-42D2-AFAA-145ACCCD585F}"/>
              </a:ext>
            </a:extLst>
          </p:cNvPr>
          <p:cNvCxnSpPr>
            <a:cxnSpLocks/>
          </p:cNvCxnSpPr>
          <p:nvPr/>
        </p:nvCxnSpPr>
        <p:spPr>
          <a:xfrm flipV="1">
            <a:off x="6918448" y="850428"/>
            <a:ext cx="479" cy="970212"/>
          </a:xfrm>
          <a:prstGeom prst="line">
            <a:avLst/>
          </a:prstGeom>
          <a:ln w="5715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to 239">
            <a:extLst>
              <a:ext uri="{FF2B5EF4-FFF2-40B4-BE49-F238E27FC236}">
                <a16:creationId xmlns:a16="http://schemas.microsoft.com/office/drawing/2014/main" xmlns="" id="{6D3AD5E9-FD9E-4AA4-8EDC-7CC610AA098E}"/>
              </a:ext>
            </a:extLst>
          </p:cNvPr>
          <p:cNvCxnSpPr>
            <a:cxnSpLocks/>
            <a:stCxn id="269" idx="2"/>
          </p:cNvCxnSpPr>
          <p:nvPr/>
        </p:nvCxnSpPr>
        <p:spPr>
          <a:xfrm flipV="1">
            <a:off x="5631979" y="1591081"/>
            <a:ext cx="6807" cy="1914414"/>
          </a:xfrm>
          <a:prstGeom prst="line">
            <a:avLst/>
          </a:prstGeom>
          <a:ln w="5715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reto 240">
            <a:extLst>
              <a:ext uri="{FF2B5EF4-FFF2-40B4-BE49-F238E27FC236}">
                <a16:creationId xmlns:a16="http://schemas.microsoft.com/office/drawing/2014/main" xmlns="" id="{7542E68E-AA52-46D6-80E7-09F071A57990}"/>
              </a:ext>
            </a:extLst>
          </p:cNvPr>
          <p:cNvCxnSpPr>
            <a:cxnSpLocks/>
          </p:cNvCxnSpPr>
          <p:nvPr/>
        </p:nvCxnSpPr>
        <p:spPr>
          <a:xfrm flipV="1">
            <a:off x="4371105" y="3001210"/>
            <a:ext cx="14152" cy="100988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to 241">
            <a:extLst>
              <a:ext uri="{FF2B5EF4-FFF2-40B4-BE49-F238E27FC236}">
                <a16:creationId xmlns:a16="http://schemas.microsoft.com/office/drawing/2014/main" xmlns="" id="{6B56DA35-C7B4-43C6-8C7C-36FA6DB01F88}"/>
              </a:ext>
            </a:extLst>
          </p:cNvPr>
          <p:cNvCxnSpPr>
            <a:cxnSpLocks/>
          </p:cNvCxnSpPr>
          <p:nvPr/>
        </p:nvCxnSpPr>
        <p:spPr>
          <a:xfrm flipV="1">
            <a:off x="3174872" y="3753827"/>
            <a:ext cx="1433" cy="68552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Agrupar 3">
            <a:extLst>
              <a:ext uri="{FF2B5EF4-FFF2-40B4-BE49-F238E27FC236}">
                <a16:creationId xmlns:a16="http://schemas.microsoft.com/office/drawing/2014/main" xmlns="" id="{71BD8ED5-BC63-45C2-86E8-8A26EBBBDC7F}"/>
              </a:ext>
            </a:extLst>
          </p:cNvPr>
          <p:cNvGrpSpPr/>
          <p:nvPr/>
        </p:nvGrpSpPr>
        <p:grpSpPr>
          <a:xfrm>
            <a:off x="1281555" y="4756422"/>
            <a:ext cx="1199895" cy="2136704"/>
            <a:chOff x="-185414" y="1741256"/>
            <a:chExt cx="5995664" cy="11124514"/>
          </a:xfrm>
          <a:noFill/>
        </p:grpSpPr>
        <p:sp>
          <p:nvSpPr>
            <p:cNvPr id="244" name="Retângulo: Cantos Superiores Arredondados 4">
              <a:extLst>
                <a:ext uri="{FF2B5EF4-FFF2-40B4-BE49-F238E27FC236}">
                  <a16:creationId xmlns:a16="http://schemas.microsoft.com/office/drawing/2014/main" xmlns="" id="{59B897C2-7644-443A-A8AE-16629FF57A00}"/>
                </a:ext>
              </a:extLst>
            </p:cNvPr>
            <p:cNvSpPr/>
            <p:nvPr/>
          </p:nvSpPr>
          <p:spPr>
            <a:xfrm>
              <a:off x="1" y="1741256"/>
              <a:ext cx="5635337" cy="1067814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500" dirty="0"/>
            </a:p>
          </p:txBody>
        </p:sp>
        <p:sp>
          <p:nvSpPr>
            <p:cNvPr id="245" name="CaixaDeTexto 244">
              <a:extLst>
                <a:ext uri="{FF2B5EF4-FFF2-40B4-BE49-F238E27FC236}">
                  <a16:creationId xmlns:a16="http://schemas.microsoft.com/office/drawing/2014/main" xmlns="" id="{6E4DFCC2-82C6-4641-A4E1-E806A83A10E2}"/>
                </a:ext>
              </a:extLst>
            </p:cNvPr>
            <p:cNvSpPr txBox="1"/>
            <p:nvPr/>
          </p:nvSpPr>
          <p:spPr>
            <a:xfrm>
              <a:off x="-185414" y="1831045"/>
              <a:ext cx="5810252" cy="13620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latin typeface="Monotype Corsiva" panose="03010101010201010101" pitchFamily="66" charset="0"/>
                </a:rPr>
                <a:t>1930 - 1940</a:t>
              </a:r>
            </a:p>
          </p:txBody>
        </p:sp>
        <p:sp>
          <p:nvSpPr>
            <p:cNvPr id="246" name="CaixaDeTexto 245">
              <a:extLst>
                <a:ext uri="{FF2B5EF4-FFF2-40B4-BE49-F238E27FC236}">
                  <a16:creationId xmlns:a16="http://schemas.microsoft.com/office/drawing/2014/main" xmlns="" id="{BBE2E710-584E-4680-890F-0F697B910A0F}"/>
                </a:ext>
              </a:extLst>
            </p:cNvPr>
            <p:cNvSpPr txBox="1"/>
            <p:nvPr/>
          </p:nvSpPr>
          <p:spPr>
            <a:xfrm>
              <a:off x="-2" y="3251343"/>
              <a:ext cx="5810252" cy="96144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1° CÓDIGO FLORESTAL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 n° 23.793/34) </a:t>
              </a:r>
            </a:p>
            <a:p>
              <a:pPr marL="52926" indent="-52926" algn="ctr">
                <a:buFont typeface="Arial" panose="020B0604020202020204" pitchFamily="34" charset="0"/>
                <a:buChar char="•"/>
              </a:pPr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CÓDIGO DE ÁGUAS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  n° 24.643/34)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CONSTITUIÇÃO DE 1934  Reponsabilidade dos governos em relação ao meio ambiente.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CÓDIGO DE PESCA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(Decreto-Lei n° 794/38)</a:t>
              </a:r>
            </a:p>
            <a:p>
              <a:pPr marL="52926" indent="-52926" algn="ctr">
                <a:buFont typeface="Arial" panose="020B0604020202020204" pitchFamily="34" charset="0"/>
                <a:buChar char="•"/>
              </a:pPr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CÓDIGO DE MINAS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(Decreto-Lei n° 1.985/40)</a:t>
              </a:r>
            </a:p>
            <a:p>
              <a:pPr marL="52926" indent="-52926" algn="ctr">
                <a:buFont typeface="Arial" panose="020B0604020202020204" pitchFamily="34" charset="0"/>
                <a:buChar char="•"/>
              </a:pPr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CÓDIGO DA CAÇA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 n° 5.894/43)</a:t>
              </a:r>
            </a:p>
            <a:p>
              <a:pPr marL="52926" indent="-52926" algn="ctr">
                <a:buFont typeface="Arial" panose="020B0604020202020204" pitchFamily="34" charset="0"/>
                <a:buChar char="•"/>
              </a:pPr>
              <a:endParaRPr lang="pt-BR" sz="600" dirty="0"/>
            </a:p>
          </p:txBody>
        </p:sp>
        <p:grpSp>
          <p:nvGrpSpPr>
            <p:cNvPr id="247" name="Agrupar 7">
              <a:extLst>
                <a:ext uri="{FF2B5EF4-FFF2-40B4-BE49-F238E27FC236}">
                  <a16:creationId xmlns:a16="http://schemas.microsoft.com/office/drawing/2014/main" xmlns="" id="{16BE5CD8-302C-4485-89F3-CDF210552FE5}"/>
                </a:ext>
              </a:extLst>
            </p:cNvPr>
            <p:cNvGrpSpPr/>
            <p:nvPr/>
          </p:nvGrpSpPr>
          <p:grpSpPr>
            <a:xfrm>
              <a:off x="271489" y="2743214"/>
              <a:ext cx="5190410" cy="166721"/>
              <a:chOff x="130478" y="2881273"/>
              <a:chExt cx="5190410" cy="166721"/>
            </a:xfrm>
            <a:grpFill/>
          </p:grpSpPr>
          <p:cxnSp>
            <p:nvCxnSpPr>
              <p:cNvPr id="248" name="Conector reto 247">
                <a:extLst>
                  <a:ext uri="{FF2B5EF4-FFF2-40B4-BE49-F238E27FC236}">
                    <a16:creationId xmlns:a16="http://schemas.microsoft.com/office/drawing/2014/main" xmlns="" id="{FEAA8F5B-6D8C-40C8-811D-4D993BE879EA}"/>
                  </a:ext>
                </a:extLst>
              </p:cNvPr>
              <p:cNvCxnSpPr/>
              <p:nvPr/>
            </p:nvCxnSpPr>
            <p:spPr>
              <a:xfrm>
                <a:off x="130478" y="2961483"/>
                <a:ext cx="1992087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ector reto 248">
                <a:extLst>
                  <a:ext uri="{FF2B5EF4-FFF2-40B4-BE49-F238E27FC236}">
                    <a16:creationId xmlns:a16="http://schemas.microsoft.com/office/drawing/2014/main" xmlns="" id="{02ECFD58-594E-4F9B-A8A3-8C00951AA6EC}"/>
                  </a:ext>
                </a:extLst>
              </p:cNvPr>
              <p:cNvCxnSpPr/>
              <p:nvPr/>
            </p:nvCxnSpPr>
            <p:spPr>
              <a:xfrm>
                <a:off x="3328801" y="2969506"/>
                <a:ext cx="1992087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xmlns="" id="{0E878575-D29A-41E2-8554-670795E2376A}"/>
                  </a:ext>
                </a:extLst>
              </p:cNvPr>
              <p:cNvSpPr/>
              <p:nvPr/>
            </p:nvSpPr>
            <p:spPr>
              <a:xfrm>
                <a:off x="2695074" y="2881273"/>
                <a:ext cx="146098" cy="166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sz="500" dirty="0"/>
              </a:p>
            </p:txBody>
          </p:sp>
        </p:grpSp>
      </p:grpSp>
      <p:grpSp>
        <p:nvGrpSpPr>
          <p:cNvPr id="251" name="Agrupar 11">
            <a:extLst>
              <a:ext uri="{FF2B5EF4-FFF2-40B4-BE49-F238E27FC236}">
                <a16:creationId xmlns:a16="http://schemas.microsoft.com/office/drawing/2014/main" xmlns="" id="{2428869B-A1C9-4260-87D7-96EB89C75C07}"/>
              </a:ext>
            </a:extLst>
          </p:cNvPr>
          <p:cNvGrpSpPr/>
          <p:nvPr/>
        </p:nvGrpSpPr>
        <p:grpSpPr>
          <a:xfrm>
            <a:off x="2531218" y="4347350"/>
            <a:ext cx="1176941" cy="2483171"/>
            <a:chOff x="6083294" y="326691"/>
            <a:chExt cx="5880964" cy="13301179"/>
          </a:xfrm>
        </p:grpSpPr>
        <p:sp>
          <p:nvSpPr>
            <p:cNvPr id="252" name="Retângulo: Cantos Superiores Arredondados 12">
              <a:extLst>
                <a:ext uri="{FF2B5EF4-FFF2-40B4-BE49-F238E27FC236}">
                  <a16:creationId xmlns:a16="http://schemas.microsoft.com/office/drawing/2014/main" xmlns="" id="{E10489FC-D039-4A4A-ABFE-686ACD0AC140}"/>
                </a:ext>
              </a:extLst>
            </p:cNvPr>
            <p:cNvSpPr/>
            <p:nvPr/>
          </p:nvSpPr>
          <p:spPr>
            <a:xfrm>
              <a:off x="6083294" y="326691"/>
              <a:ext cx="5810250" cy="13301179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500" dirty="0">
                <a:solidFill>
                  <a:schemeClr val="tx1"/>
                </a:solidFill>
              </a:endParaRPr>
            </a:p>
          </p:txBody>
        </p:sp>
        <p:sp>
          <p:nvSpPr>
            <p:cNvPr id="253" name="CaixaDeTexto 252">
              <a:extLst>
                <a:ext uri="{FF2B5EF4-FFF2-40B4-BE49-F238E27FC236}">
                  <a16:creationId xmlns:a16="http://schemas.microsoft.com/office/drawing/2014/main" xmlns="" id="{57253A45-7BB0-49CC-A9A6-F8905759FD18}"/>
                </a:ext>
              </a:extLst>
            </p:cNvPr>
            <p:cNvSpPr txBox="1"/>
            <p:nvPr/>
          </p:nvSpPr>
          <p:spPr>
            <a:xfrm>
              <a:off x="6084968" y="603388"/>
              <a:ext cx="5810249" cy="140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latin typeface="Monotype Corsiva" panose="03010101010201010101" pitchFamily="66" charset="0"/>
                </a:rPr>
                <a:t>1960 - 1970</a:t>
              </a:r>
            </a:p>
          </p:txBody>
        </p:sp>
        <p:sp>
          <p:nvSpPr>
            <p:cNvPr id="254" name="CaixaDeTexto 253">
              <a:extLst>
                <a:ext uri="{FF2B5EF4-FFF2-40B4-BE49-F238E27FC236}">
                  <a16:creationId xmlns:a16="http://schemas.microsoft.com/office/drawing/2014/main" xmlns="" id="{AFD70F66-3996-4437-9715-79FF52C70DB9}"/>
                </a:ext>
              </a:extLst>
            </p:cNvPr>
            <p:cNvSpPr txBox="1"/>
            <p:nvPr/>
          </p:nvSpPr>
          <p:spPr>
            <a:xfrm>
              <a:off x="6154009" y="2181041"/>
              <a:ext cx="5810249" cy="1137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2° CÓDIGO FLORESTAL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4.771/65)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LEI DE PROTEÇÃO À FAUNA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n°5.197/67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           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Criação da FUNAI 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nº 5.371/67)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CRIAÇÃO DA SECRETARIA ESPECIAL DO MEIO AMBIENTE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 n° 73.030/73)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ESTATUTO DO ÍNDIO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n°6001/73)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CONTROLE DA POLUIÇÃO PROVOCADA POR ATIVIDADES INDUSTRIAIS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(Decreto-Lei n° 1.413/75)</a:t>
              </a:r>
              <a:endParaRPr lang="pt-BR" sz="600" dirty="0"/>
            </a:p>
          </p:txBody>
        </p:sp>
        <p:grpSp>
          <p:nvGrpSpPr>
            <p:cNvPr id="255" name="Agrupar 15">
              <a:extLst>
                <a:ext uri="{FF2B5EF4-FFF2-40B4-BE49-F238E27FC236}">
                  <a16:creationId xmlns:a16="http://schemas.microsoft.com/office/drawing/2014/main" xmlns="" id="{6CBB53CD-AF0F-459D-A2D7-5873498F65DA}"/>
                </a:ext>
              </a:extLst>
            </p:cNvPr>
            <p:cNvGrpSpPr/>
            <p:nvPr/>
          </p:nvGrpSpPr>
          <p:grpSpPr>
            <a:xfrm>
              <a:off x="6507419" y="1707161"/>
              <a:ext cx="5032712" cy="166721"/>
              <a:chOff x="212399" y="1846621"/>
              <a:chExt cx="5032712" cy="166721"/>
            </a:xfrm>
          </p:grpSpPr>
          <p:cxnSp>
            <p:nvCxnSpPr>
              <p:cNvPr id="256" name="Conector reto 255">
                <a:extLst>
                  <a:ext uri="{FF2B5EF4-FFF2-40B4-BE49-F238E27FC236}">
                    <a16:creationId xmlns:a16="http://schemas.microsoft.com/office/drawing/2014/main" xmlns="" id="{4B962358-A7FA-42FB-9062-87839DDC89A6}"/>
                  </a:ext>
                </a:extLst>
              </p:cNvPr>
              <p:cNvCxnSpPr/>
              <p:nvPr/>
            </p:nvCxnSpPr>
            <p:spPr>
              <a:xfrm>
                <a:off x="212399" y="1926831"/>
                <a:ext cx="199208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ector reto 17">
                <a:extLst>
                  <a:ext uri="{FF2B5EF4-FFF2-40B4-BE49-F238E27FC236}">
                    <a16:creationId xmlns:a16="http://schemas.microsoft.com/office/drawing/2014/main" xmlns="" id="{2FD6F3AF-A175-4E9E-87CF-8374CD453D57}"/>
                  </a:ext>
                </a:extLst>
              </p:cNvPr>
              <p:cNvCxnSpPr/>
              <p:nvPr/>
            </p:nvCxnSpPr>
            <p:spPr>
              <a:xfrm>
                <a:off x="3253025" y="1934853"/>
                <a:ext cx="199208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Elipse 257">
                <a:extLst>
                  <a:ext uri="{FF2B5EF4-FFF2-40B4-BE49-F238E27FC236}">
                    <a16:creationId xmlns:a16="http://schemas.microsoft.com/office/drawing/2014/main" xmlns="" id="{1250E1D7-C1CA-4ABE-BFD7-5B2B9E135443}"/>
                  </a:ext>
                </a:extLst>
              </p:cNvPr>
              <p:cNvSpPr/>
              <p:nvPr/>
            </p:nvSpPr>
            <p:spPr>
              <a:xfrm>
                <a:off x="2695074" y="1846621"/>
                <a:ext cx="146098" cy="166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sz="5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9" name="Agrupar 19">
            <a:extLst>
              <a:ext uri="{FF2B5EF4-FFF2-40B4-BE49-F238E27FC236}">
                <a16:creationId xmlns:a16="http://schemas.microsoft.com/office/drawing/2014/main" xmlns="" id="{73608773-3670-48FF-9FA0-9A4571BAD39D}"/>
              </a:ext>
            </a:extLst>
          </p:cNvPr>
          <p:cNvGrpSpPr/>
          <p:nvPr/>
        </p:nvGrpSpPr>
        <p:grpSpPr>
          <a:xfrm>
            <a:off x="3750401" y="3950153"/>
            <a:ext cx="1201942" cy="2886131"/>
            <a:chOff x="11800971" y="-523440"/>
            <a:chExt cx="5879290" cy="14727337"/>
          </a:xfrm>
          <a:noFill/>
        </p:grpSpPr>
        <p:sp>
          <p:nvSpPr>
            <p:cNvPr id="260" name="Retângulo: Cantos Superiores Arredondados 20">
              <a:extLst>
                <a:ext uri="{FF2B5EF4-FFF2-40B4-BE49-F238E27FC236}">
                  <a16:creationId xmlns:a16="http://schemas.microsoft.com/office/drawing/2014/main" xmlns="" id="{8184413E-8414-4DB8-B34B-5F32F353B1BA}"/>
                </a:ext>
              </a:extLst>
            </p:cNvPr>
            <p:cNvSpPr/>
            <p:nvPr/>
          </p:nvSpPr>
          <p:spPr>
            <a:xfrm>
              <a:off x="11870011" y="-523440"/>
              <a:ext cx="5810250" cy="14695064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500" dirty="0">
                <a:solidFill>
                  <a:schemeClr val="tx1"/>
                </a:solidFill>
              </a:endParaRPr>
            </a:p>
          </p:txBody>
        </p:sp>
        <p:sp>
          <p:nvSpPr>
            <p:cNvPr id="261" name="CaixaDeTexto 260">
              <a:extLst>
                <a:ext uri="{FF2B5EF4-FFF2-40B4-BE49-F238E27FC236}">
                  <a16:creationId xmlns:a16="http://schemas.microsoft.com/office/drawing/2014/main" xmlns="" id="{DDDFE782-EACD-4ECC-AEFD-69D5E8401E6D}"/>
                </a:ext>
              </a:extLst>
            </p:cNvPr>
            <p:cNvSpPr txBox="1"/>
            <p:nvPr/>
          </p:nvSpPr>
          <p:spPr>
            <a:xfrm>
              <a:off x="11800971" y="-289181"/>
              <a:ext cx="5810247" cy="13349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latin typeface="Monotype Corsiva" panose="03010101010201010101" pitchFamily="66" charset="0"/>
                </a:rPr>
                <a:t>1980</a:t>
              </a:r>
            </a:p>
          </p:txBody>
        </p:sp>
        <p:sp>
          <p:nvSpPr>
            <p:cNvPr id="262" name="CaixaDeTexto 261">
              <a:extLst>
                <a:ext uri="{FF2B5EF4-FFF2-40B4-BE49-F238E27FC236}">
                  <a16:creationId xmlns:a16="http://schemas.microsoft.com/office/drawing/2014/main" xmlns="" id="{0832F05E-8174-475D-890C-D0C15FD82FF6}"/>
                </a:ext>
              </a:extLst>
            </p:cNvPr>
            <p:cNvSpPr txBox="1"/>
            <p:nvPr/>
          </p:nvSpPr>
          <p:spPr>
            <a:xfrm>
              <a:off x="11841654" y="1482678"/>
              <a:ext cx="5810247" cy="12721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POLÍTICA NACIONAL DO MEIO AMBIENTE – PNMA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6.938/81) 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CONSELHO NACIONAL DO MEIO AMBIENTE – CONAMA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(Decreto n° 88.351/83)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CONSTITUIÇÃO DE 1988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 Primeira a dedicar capítulo exclusivo ao meio ambiente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PLANO NACIONAL DE GERENCIAMENTO COSTEIRO 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(Lei n° 7.661/88)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RESTRIÇÕES AO USO DE AGROTÓXICOS</a:t>
              </a: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( Lei n° 7.802/89)</a:t>
              </a:r>
            </a:p>
            <a:p>
              <a:pPr algn="ctr"/>
              <a:endParaRPr lang="pt-BR" sz="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itchFamily="18" charset="0"/>
                  <a:cs typeface="Times New Roman" pitchFamily="18" charset="0"/>
                </a:rPr>
                <a:t>INSTITUTO BRASILEIRO DE MEIO AMBIENTE E DOS RECURSOS NATURAIS - IBAMA (Lei n° 7.735/89)</a:t>
              </a:r>
            </a:p>
          </p:txBody>
        </p:sp>
        <p:grpSp>
          <p:nvGrpSpPr>
            <p:cNvPr id="263" name="Agrupar 23">
              <a:extLst>
                <a:ext uri="{FF2B5EF4-FFF2-40B4-BE49-F238E27FC236}">
                  <a16:creationId xmlns:a16="http://schemas.microsoft.com/office/drawing/2014/main" xmlns="" id="{DEC5B7E8-31AF-4783-85A0-C15B7D00BE6B}"/>
                </a:ext>
              </a:extLst>
            </p:cNvPr>
            <p:cNvGrpSpPr/>
            <p:nvPr/>
          </p:nvGrpSpPr>
          <p:grpSpPr>
            <a:xfrm>
              <a:off x="12194334" y="857031"/>
              <a:ext cx="5176899" cy="166721"/>
              <a:chOff x="183311" y="1922811"/>
              <a:chExt cx="5176899" cy="166721"/>
            </a:xfrm>
            <a:grpFill/>
          </p:grpSpPr>
          <p:cxnSp>
            <p:nvCxnSpPr>
              <p:cNvPr id="264" name="Conector reto 263">
                <a:extLst>
                  <a:ext uri="{FF2B5EF4-FFF2-40B4-BE49-F238E27FC236}">
                    <a16:creationId xmlns:a16="http://schemas.microsoft.com/office/drawing/2014/main" xmlns="" id="{798637FB-A138-4191-854C-EDD07618062D}"/>
                  </a:ext>
                </a:extLst>
              </p:cNvPr>
              <p:cNvCxnSpPr/>
              <p:nvPr/>
            </p:nvCxnSpPr>
            <p:spPr>
              <a:xfrm>
                <a:off x="183311" y="2003021"/>
                <a:ext cx="1992087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ector reto 25">
                <a:extLst>
                  <a:ext uri="{FF2B5EF4-FFF2-40B4-BE49-F238E27FC236}">
                    <a16:creationId xmlns:a16="http://schemas.microsoft.com/office/drawing/2014/main" xmlns="" id="{14FA0605-4FF2-4546-A703-484A4C2DC7BF}"/>
                  </a:ext>
                </a:extLst>
              </p:cNvPr>
              <p:cNvCxnSpPr/>
              <p:nvPr/>
            </p:nvCxnSpPr>
            <p:spPr>
              <a:xfrm>
                <a:off x="3368123" y="2011044"/>
                <a:ext cx="1992087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Elipse 265">
                <a:extLst>
                  <a:ext uri="{FF2B5EF4-FFF2-40B4-BE49-F238E27FC236}">
                    <a16:creationId xmlns:a16="http://schemas.microsoft.com/office/drawing/2014/main" xmlns="" id="{72918777-F5DC-421C-B6E7-4B1736400EB1}"/>
                  </a:ext>
                </a:extLst>
              </p:cNvPr>
              <p:cNvSpPr/>
              <p:nvPr/>
            </p:nvSpPr>
            <p:spPr>
              <a:xfrm>
                <a:off x="2695074" y="1922811"/>
                <a:ext cx="146098" cy="166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sz="5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7" name="Agrupar 27">
            <a:extLst>
              <a:ext uri="{FF2B5EF4-FFF2-40B4-BE49-F238E27FC236}">
                <a16:creationId xmlns:a16="http://schemas.microsoft.com/office/drawing/2014/main" xmlns="" id="{E928358C-7444-4D80-BE68-BA7C4D50620C}"/>
              </a:ext>
            </a:extLst>
          </p:cNvPr>
          <p:cNvGrpSpPr/>
          <p:nvPr/>
        </p:nvGrpSpPr>
        <p:grpSpPr>
          <a:xfrm>
            <a:off x="5017439" y="3170939"/>
            <a:ext cx="1201808" cy="3659582"/>
            <a:chOff x="17575662" y="-1476384"/>
            <a:chExt cx="6005222" cy="19602659"/>
          </a:xfrm>
        </p:grpSpPr>
        <p:sp>
          <p:nvSpPr>
            <p:cNvPr id="268" name="Retângulo: Cantos Superiores Arredondados 28">
              <a:extLst>
                <a:ext uri="{FF2B5EF4-FFF2-40B4-BE49-F238E27FC236}">
                  <a16:creationId xmlns:a16="http://schemas.microsoft.com/office/drawing/2014/main" xmlns="" id="{94FC5403-526C-461A-8644-AD0A7FD86C69}"/>
                </a:ext>
              </a:extLst>
            </p:cNvPr>
            <p:cNvSpPr/>
            <p:nvPr/>
          </p:nvSpPr>
          <p:spPr>
            <a:xfrm>
              <a:off x="17575662" y="-1476384"/>
              <a:ext cx="6005222" cy="19602659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500" dirty="0">
                <a:solidFill>
                  <a:schemeClr val="tx1"/>
                </a:solidFill>
              </a:endParaRPr>
            </a:p>
          </p:txBody>
        </p:sp>
        <p:sp>
          <p:nvSpPr>
            <p:cNvPr id="269" name="CaixaDeTexto 268">
              <a:extLst>
                <a:ext uri="{FF2B5EF4-FFF2-40B4-BE49-F238E27FC236}">
                  <a16:creationId xmlns:a16="http://schemas.microsoft.com/office/drawing/2014/main" xmlns="" id="{39CADE17-578D-4BA7-A918-178F0503E5BB}"/>
                </a:ext>
              </a:extLst>
            </p:cNvPr>
            <p:cNvSpPr txBox="1"/>
            <p:nvPr/>
          </p:nvSpPr>
          <p:spPr>
            <a:xfrm>
              <a:off x="17741282" y="-1085647"/>
              <a:ext cx="5810251" cy="140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latin typeface="Monotype Corsiva" panose="03010101010201010101" pitchFamily="66" charset="0"/>
                </a:rPr>
                <a:t>1990</a:t>
              </a:r>
            </a:p>
          </p:txBody>
        </p:sp>
        <p:sp>
          <p:nvSpPr>
            <p:cNvPr id="270" name="CaixaDeTexto 269">
              <a:extLst>
                <a:ext uri="{FF2B5EF4-FFF2-40B4-BE49-F238E27FC236}">
                  <a16:creationId xmlns:a16="http://schemas.microsoft.com/office/drawing/2014/main" xmlns="" id="{93495C4D-EA20-48AB-8A7A-5DE7672590AD}"/>
                </a:ext>
              </a:extLst>
            </p:cNvPr>
            <p:cNvSpPr txBox="1"/>
            <p:nvPr/>
          </p:nvSpPr>
          <p:spPr>
            <a:xfrm>
              <a:off x="17653644" y="789595"/>
              <a:ext cx="5810250" cy="1727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SECRETARIA DO MEIO AMBIENTE VINCULADA À PRESIDÊNCIA DA REPÚBLICA </a:t>
              </a: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(Lei n° 8.028/90)</a:t>
              </a:r>
            </a:p>
            <a:p>
              <a:pPr algn="ctr"/>
              <a:endParaRPr lang="pt-BR" sz="6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POLÍTICA AGRÍCOLA</a:t>
              </a: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(Lei n° 8.171/91)</a:t>
              </a:r>
            </a:p>
            <a:p>
              <a:pPr algn="ctr"/>
              <a:endParaRPr lang="pt-BR" sz="6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MINISTÉRIO DO MEIO AMBIENTE - MMA </a:t>
              </a: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(Lei n° 8.490/92) </a:t>
              </a:r>
            </a:p>
            <a:p>
              <a:pPr algn="ctr"/>
              <a:endParaRPr lang="pt-BR" sz="6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REGRAS PARA O USO DE ORGANISMOS GENETICAMENTE MODIFICADOS E CRIAÇÃO DA COMISSÃO TÉCNICA NACIONAL DE BIOSSEGURANÇA</a:t>
              </a: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(Lei n° 8.974/95)</a:t>
              </a:r>
            </a:p>
            <a:p>
              <a:pPr algn="ctr"/>
              <a:endParaRPr lang="pt-BR" sz="6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POLÍTICA NACIONAL DE RECURSOS HÍDRICOS</a:t>
              </a: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(Lei n° 9.433/97)</a:t>
              </a:r>
            </a:p>
            <a:p>
              <a:pPr algn="ctr"/>
              <a:endParaRPr lang="pt-BR" sz="6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LEI DE CRIMES AMBIENTAIS </a:t>
              </a: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(Lei n° 9.605/98)</a:t>
              </a:r>
            </a:p>
            <a:p>
              <a:pPr algn="ctr"/>
              <a:endParaRPr lang="pt-BR" sz="600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POLÍTICA NACIONAL DE EDUCAÇÃO AMBIENTAL – PNEA </a:t>
              </a:r>
            </a:p>
            <a:p>
              <a:pPr algn="ctr"/>
              <a:r>
                <a:rPr lang="pt-BR" sz="600" dirty="0">
                  <a:latin typeface="Times New Roman" panose="02020603050405020304" pitchFamily="18" charset="0"/>
                  <a:cs typeface="Times New Roman" pitchFamily="18" charset="0"/>
                </a:rPr>
                <a:t>(Lei n° 9.795/99)</a:t>
              </a:r>
            </a:p>
          </p:txBody>
        </p:sp>
        <p:grpSp>
          <p:nvGrpSpPr>
            <p:cNvPr id="271" name="Agrupar 31">
              <a:extLst>
                <a:ext uri="{FF2B5EF4-FFF2-40B4-BE49-F238E27FC236}">
                  <a16:creationId xmlns:a16="http://schemas.microsoft.com/office/drawing/2014/main" xmlns="" id="{BB535846-823C-4F6E-86CC-63527A62A0BB}"/>
                </a:ext>
              </a:extLst>
            </p:cNvPr>
            <p:cNvGrpSpPr/>
            <p:nvPr/>
          </p:nvGrpSpPr>
          <p:grpSpPr>
            <a:xfrm>
              <a:off x="18375873" y="53137"/>
              <a:ext cx="4679138" cy="166721"/>
              <a:chOff x="424542" y="835337"/>
              <a:chExt cx="4679138" cy="166721"/>
            </a:xfrm>
          </p:grpSpPr>
          <p:cxnSp>
            <p:nvCxnSpPr>
              <p:cNvPr id="272" name="Conector reto 271">
                <a:extLst>
                  <a:ext uri="{FF2B5EF4-FFF2-40B4-BE49-F238E27FC236}">
                    <a16:creationId xmlns:a16="http://schemas.microsoft.com/office/drawing/2014/main" xmlns="" id="{C5156AC8-DA69-44E7-BF18-D64BC4A7AFBC}"/>
                  </a:ext>
                </a:extLst>
              </p:cNvPr>
              <p:cNvCxnSpPr/>
              <p:nvPr/>
            </p:nvCxnSpPr>
            <p:spPr>
              <a:xfrm>
                <a:off x="424542" y="915547"/>
                <a:ext cx="199208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ector reto 33">
                <a:extLst>
                  <a:ext uri="{FF2B5EF4-FFF2-40B4-BE49-F238E27FC236}">
                    <a16:creationId xmlns:a16="http://schemas.microsoft.com/office/drawing/2014/main" xmlns="" id="{7D79E4E9-5D8A-4C77-B3AC-CACBB9403D6A}"/>
                  </a:ext>
                </a:extLst>
              </p:cNvPr>
              <p:cNvCxnSpPr/>
              <p:nvPr/>
            </p:nvCxnSpPr>
            <p:spPr>
              <a:xfrm>
                <a:off x="3111594" y="923569"/>
                <a:ext cx="199208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Elipse 273">
                <a:extLst>
                  <a:ext uri="{FF2B5EF4-FFF2-40B4-BE49-F238E27FC236}">
                    <a16:creationId xmlns:a16="http://schemas.microsoft.com/office/drawing/2014/main" xmlns="" id="{EA567B01-AD1D-4A31-90DF-0C49CE189B64}"/>
                  </a:ext>
                </a:extLst>
              </p:cNvPr>
              <p:cNvSpPr/>
              <p:nvPr/>
            </p:nvSpPr>
            <p:spPr>
              <a:xfrm>
                <a:off x="2695073" y="835337"/>
                <a:ext cx="146098" cy="166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sz="5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5" name="Agrupar 44">
            <a:extLst>
              <a:ext uri="{FF2B5EF4-FFF2-40B4-BE49-F238E27FC236}">
                <a16:creationId xmlns:a16="http://schemas.microsoft.com/office/drawing/2014/main" xmlns="" id="{4A400A1D-110C-40AD-B93C-6999992DCD7A}"/>
              </a:ext>
            </a:extLst>
          </p:cNvPr>
          <p:cNvGrpSpPr/>
          <p:nvPr/>
        </p:nvGrpSpPr>
        <p:grpSpPr>
          <a:xfrm>
            <a:off x="7712746" y="4581129"/>
            <a:ext cx="1248313" cy="2249393"/>
            <a:chOff x="30284468" y="3267255"/>
            <a:chExt cx="6237601" cy="10888713"/>
          </a:xfrm>
        </p:grpSpPr>
        <p:grpSp>
          <p:nvGrpSpPr>
            <p:cNvPr id="276" name="Agrupar 45">
              <a:extLst>
                <a:ext uri="{FF2B5EF4-FFF2-40B4-BE49-F238E27FC236}">
                  <a16:creationId xmlns:a16="http://schemas.microsoft.com/office/drawing/2014/main" xmlns="" id="{A6F4A089-D368-495B-88B8-207CD1B64D9C}"/>
                </a:ext>
              </a:extLst>
            </p:cNvPr>
            <p:cNvGrpSpPr/>
            <p:nvPr/>
          </p:nvGrpSpPr>
          <p:grpSpPr>
            <a:xfrm>
              <a:off x="30284468" y="3267255"/>
              <a:ext cx="6237601" cy="10888713"/>
              <a:chOff x="30284468" y="3267255"/>
              <a:chExt cx="6237601" cy="10888713"/>
            </a:xfrm>
          </p:grpSpPr>
          <p:grpSp>
            <p:nvGrpSpPr>
              <p:cNvPr id="281" name="Agrupar 50">
                <a:extLst>
                  <a:ext uri="{FF2B5EF4-FFF2-40B4-BE49-F238E27FC236}">
                    <a16:creationId xmlns:a16="http://schemas.microsoft.com/office/drawing/2014/main" xmlns="" id="{B2B6DFC6-8271-4D98-8EB6-BF9F4BBEB9FA}"/>
                  </a:ext>
                </a:extLst>
              </p:cNvPr>
              <p:cNvGrpSpPr/>
              <p:nvPr/>
            </p:nvGrpSpPr>
            <p:grpSpPr>
              <a:xfrm>
                <a:off x="30284468" y="3267255"/>
                <a:ext cx="6237601" cy="10888713"/>
                <a:chOff x="30284468" y="3267255"/>
                <a:chExt cx="6237601" cy="10888713"/>
              </a:xfrm>
            </p:grpSpPr>
            <p:sp>
              <p:nvSpPr>
                <p:cNvPr id="283" name="Retângulo: Cantos Superiores Arredondados 52">
                  <a:extLst>
                    <a:ext uri="{FF2B5EF4-FFF2-40B4-BE49-F238E27FC236}">
                      <a16:creationId xmlns:a16="http://schemas.microsoft.com/office/drawing/2014/main" xmlns="" id="{80D357EE-3783-4D88-A5F7-1258C1D63E3F}"/>
                    </a:ext>
                  </a:extLst>
                </p:cNvPr>
                <p:cNvSpPr/>
                <p:nvPr/>
              </p:nvSpPr>
              <p:spPr>
                <a:xfrm>
                  <a:off x="30284468" y="3267255"/>
                  <a:ext cx="6237601" cy="10888713"/>
                </a:xfrm>
                <a:prstGeom prst="round2Same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pt-BR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CaixaDeTexto 283">
                  <a:extLst>
                    <a:ext uri="{FF2B5EF4-FFF2-40B4-BE49-F238E27FC236}">
                      <a16:creationId xmlns:a16="http://schemas.microsoft.com/office/drawing/2014/main" xmlns="" id="{0F747539-00E5-4254-8D9F-E57A09877D36}"/>
                    </a:ext>
                  </a:extLst>
                </p:cNvPr>
                <p:cNvSpPr txBox="1"/>
                <p:nvPr/>
              </p:nvSpPr>
              <p:spPr>
                <a:xfrm>
                  <a:off x="30426618" y="5116629"/>
                  <a:ext cx="5810248" cy="8492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NOVO CÓDIGO FLORESTAL</a:t>
                  </a:r>
                </a:p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(Lei n° 12.651/12) </a:t>
                  </a:r>
                </a:p>
                <a:p>
                  <a:pPr algn="ctr"/>
                  <a:endParaRPr lang="pt-BR" sz="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POLÍTICA NACIONAL DE COMBATE À DESERTIFICAÇÃO E MITIGAÇÃO DOS EFEITOS DA SECA E SEUS INSTRUMENTOS </a:t>
                  </a:r>
                </a:p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(Lei n° 13.153/15)</a:t>
                  </a:r>
                </a:p>
                <a:p>
                  <a:pPr algn="ctr"/>
                  <a:endParaRPr lang="pt-BR" sz="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LEI DE ACESSO AO PATRIMÔNIO GENÉTICO</a:t>
                  </a:r>
                </a:p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(Lei 13.123/15)</a:t>
                  </a:r>
                </a:p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</a:p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CONSELHO NACIONAL DE POLÍTICA INDIGENISTA</a:t>
                  </a:r>
                </a:p>
                <a:p>
                  <a:pPr algn="ctr"/>
                  <a:r>
                    <a:rPr lang="pt-BR" sz="600" dirty="0">
                      <a:latin typeface="Times New Roman" pitchFamily="18" charset="0"/>
                      <a:cs typeface="Times New Roman" pitchFamily="18" charset="0"/>
                    </a:rPr>
                    <a:t>(Decreto nº 8.593/15)</a:t>
                  </a:r>
                </a:p>
              </p:txBody>
            </p:sp>
          </p:grpSp>
          <p:sp>
            <p:nvSpPr>
              <p:cNvPr id="282" name="CaixaDeTexto 51">
                <a:extLst>
                  <a:ext uri="{FF2B5EF4-FFF2-40B4-BE49-F238E27FC236}">
                    <a16:creationId xmlns:a16="http://schemas.microsoft.com/office/drawing/2014/main" xmlns="" id="{FFA379B7-0D13-413A-9E02-E95B2433C76E}"/>
                  </a:ext>
                </a:extLst>
              </p:cNvPr>
              <p:cNvSpPr txBox="1"/>
              <p:nvPr/>
            </p:nvSpPr>
            <p:spPr>
              <a:xfrm>
                <a:off x="30356857" y="3657767"/>
                <a:ext cx="5810248" cy="126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>
                    <a:latin typeface="Monotype Corsiva" panose="03010101010201010101" pitchFamily="66" charset="0"/>
                  </a:rPr>
                  <a:t>2011-2017</a:t>
                </a:r>
              </a:p>
            </p:txBody>
          </p:sp>
        </p:grpSp>
        <p:grpSp>
          <p:nvGrpSpPr>
            <p:cNvPr id="277" name="Agrupar 46">
              <a:extLst>
                <a:ext uri="{FF2B5EF4-FFF2-40B4-BE49-F238E27FC236}">
                  <a16:creationId xmlns:a16="http://schemas.microsoft.com/office/drawing/2014/main" xmlns="" id="{E9619F33-9D42-4C76-8770-02F9487568E3}"/>
                </a:ext>
              </a:extLst>
            </p:cNvPr>
            <p:cNvGrpSpPr/>
            <p:nvPr/>
          </p:nvGrpSpPr>
          <p:grpSpPr>
            <a:xfrm>
              <a:off x="30991451" y="4532976"/>
              <a:ext cx="4679139" cy="166721"/>
              <a:chOff x="424543" y="2303761"/>
              <a:chExt cx="4679139" cy="166721"/>
            </a:xfrm>
          </p:grpSpPr>
          <p:cxnSp>
            <p:nvCxnSpPr>
              <p:cNvPr id="278" name="Conector reto 47">
                <a:extLst>
                  <a:ext uri="{FF2B5EF4-FFF2-40B4-BE49-F238E27FC236}">
                    <a16:creationId xmlns:a16="http://schemas.microsoft.com/office/drawing/2014/main" xmlns="" id="{13671893-86DA-4EDA-8772-E2832662125C}"/>
                  </a:ext>
                </a:extLst>
              </p:cNvPr>
              <p:cNvCxnSpPr/>
              <p:nvPr/>
            </p:nvCxnSpPr>
            <p:spPr>
              <a:xfrm>
                <a:off x="424543" y="2383971"/>
                <a:ext cx="199208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Conector reto 278">
                <a:extLst>
                  <a:ext uri="{FF2B5EF4-FFF2-40B4-BE49-F238E27FC236}">
                    <a16:creationId xmlns:a16="http://schemas.microsoft.com/office/drawing/2014/main" xmlns="" id="{AFEBD345-13CA-462B-9D68-BE3A26779F5F}"/>
                  </a:ext>
                </a:extLst>
              </p:cNvPr>
              <p:cNvCxnSpPr/>
              <p:nvPr/>
            </p:nvCxnSpPr>
            <p:spPr>
              <a:xfrm>
                <a:off x="3111596" y="2391993"/>
                <a:ext cx="199208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Elipse 279">
                <a:extLst>
                  <a:ext uri="{FF2B5EF4-FFF2-40B4-BE49-F238E27FC236}">
                    <a16:creationId xmlns:a16="http://schemas.microsoft.com/office/drawing/2014/main" xmlns="" id="{074174CA-A4EA-4DA0-B42C-791E5A21C736}"/>
                  </a:ext>
                </a:extLst>
              </p:cNvPr>
              <p:cNvSpPr/>
              <p:nvPr/>
            </p:nvSpPr>
            <p:spPr>
              <a:xfrm>
                <a:off x="2695074" y="2303761"/>
                <a:ext cx="146098" cy="166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 sz="5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85" name="Retângulo: Cantos Arredondados 56">
            <a:extLst>
              <a:ext uri="{FF2B5EF4-FFF2-40B4-BE49-F238E27FC236}">
                <a16:creationId xmlns:a16="http://schemas.microsoft.com/office/drawing/2014/main" xmlns="" id="{E92D6C89-76EC-4542-A846-CBA5B8A5F4CE}"/>
              </a:ext>
            </a:extLst>
          </p:cNvPr>
          <p:cNvSpPr/>
          <p:nvPr/>
        </p:nvSpPr>
        <p:spPr>
          <a:xfrm>
            <a:off x="150682" y="3844784"/>
            <a:ext cx="2350056" cy="73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45" tIns="8473" rIns="16945" bIns="8473" rtlCol="0" anchor="ctr"/>
          <a:lstStyle/>
          <a:p>
            <a:pPr algn="ctr"/>
            <a:r>
              <a:rPr lang="pt-BR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INÍCIO DA IMPOSIÇÕES LEGAIS SOBRE O USO DOS RECURSOS NATURAIS</a:t>
            </a:r>
          </a:p>
        </p:txBody>
      </p:sp>
      <p:cxnSp>
        <p:nvCxnSpPr>
          <p:cNvPr id="286" name="Conector reto 285">
            <a:extLst>
              <a:ext uri="{FF2B5EF4-FFF2-40B4-BE49-F238E27FC236}">
                <a16:creationId xmlns:a16="http://schemas.microsoft.com/office/drawing/2014/main" xmlns="" id="{351BA94E-F591-40F4-B9BB-249FD9724ACD}"/>
              </a:ext>
            </a:extLst>
          </p:cNvPr>
          <p:cNvCxnSpPr>
            <a:cxnSpLocks/>
          </p:cNvCxnSpPr>
          <p:nvPr/>
        </p:nvCxnSpPr>
        <p:spPr>
          <a:xfrm flipV="1">
            <a:off x="1908673" y="3840411"/>
            <a:ext cx="14152" cy="938767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Retângulo: Cantos Arredondados 62">
            <a:extLst>
              <a:ext uri="{FF2B5EF4-FFF2-40B4-BE49-F238E27FC236}">
                <a16:creationId xmlns:a16="http://schemas.microsoft.com/office/drawing/2014/main" xmlns="" id="{E321DE74-F72F-4DF5-B41C-B857FAD66DD7}"/>
              </a:ext>
            </a:extLst>
          </p:cNvPr>
          <p:cNvSpPr/>
          <p:nvPr/>
        </p:nvSpPr>
        <p:spPr>
          <a:xfrm>
            <a:off x="1948063" y="3074995"/>
            <a:ext cx="2350056" cy="738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45" tIns="8473" rIns="16945" bIns="8473" rtlCol="0" anchor="ctr"/>
          <a:lstStyle/>
          <a:p>
            <a:pPr algn="ctr"/>
            <a:r>
              <a:rPr lang="pt-BR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VERSÃO DO CÓDIGO FLORESTAL E AMPLIAÇÃO DE POLÍTICAS DE PROTEÇÃO E CONSERVAÇÃO DA FLORA. CRIAÇÃO DO PRIMEIRO ÓRGÃO FEDERAL PARA TRATAR DE QUESTÕES AMBIENTAIS</a:t>
            </a:r>
          </a:p>
        </p:txBody>
      </p:sp>
      <p:sp>
        <p:nvSpPr>
          <p:cNvPr id="288" name="Retângulo: Cantos Arredondados 64">
            <a:extLst>
              <a:ext uri="{FF2B5EF4-FFF2-40B4-BE49-F238E27FC236}">
                <a16:creationId xmlns:a16="http://schemas.microsoft.com/office/drawing/2014/main" xmlns="" id="{DB271C84-2C51-4530-AFB1-59C418B9E09F}"/>
              </a:ext>
            </a:extLst>
          </p:cNvPr>
          <p:cNvSpPr/>
          <p:nvPr/>
        </p:nvSpPr>
        <p:spPr>
          <a:xfrm>
            <a:off x="2796734" y="2326116"/>
            <a:ext cx="2332719" cy="7188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45" tIns="8473" rIns="16945" bIns="8473" rtlCol="0" anchor="ctr"/>
          <a:lstStyle/>
          <a:p>
            <a:pPr algn="ctr"/>
            <a:r>
              <a:rPr lang="pt-BR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CRIAÇÃO DE IMPORTANTES INSTITUIÇÕES E INSTRUMENTOS LEGAIS</a:t>
            </a:r>
          </a:p>
        </p:txBody>
      </p:sp>
      <p:sp>
        <p:nvSpPr>
          <p:cNvPr id="289" name="Retângulo: Cantos Arredondados 67">
            <a:extLst>
              <a:ext uri="{FF2B5EF4-FFF2-40B4-BE49-F238E27FC236}">
                <a16:creationId xmlns:a16="http://schemas.microsoft.com/office/drawing/2014/main" xmlns="" id="{66FF5AE2-AA4B-4427-9BC1-503BE89AFE9D}"/>
              </a:ext>
            </a:extLst>
          </p:cNvPr>
          <p:cNvSpPr/>
          <p:nvPr/>
        </p:nvSpPr>
        <p:spPr>
          <a:xfrm>
            <a:off x="3864980" y="1557874"/>
            <a:ext cx="2353909" cy="7189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45" tIns="8473" rIns="16945" bIns="8473" rtlCol="0" anchor="ctr"/>
          <a:lstStyle/>
          <a:p>
            <a:pPr algn="ctr"/>
            <a:r>
              <a:rPr lang="pt-BR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BIODIVERSIDADE BRASILEIRA EM FOCO DEVIDO A CRIAÇÃO MINISTÉRIO DO MEIO AMBIENTE. APRIMORAMENTO DA LEGISLAÇÃO NA QUESTÃO DE PENALIDADES PELA LEI DE CRIMES AMBIENTAIS</a:t>
            </a:r>
          </a:p>
        </p:txBody>
      </p:sp>
      <p:sp>
        <p:nvSpPr>
          <p:cNvPr id="290" name="Retângulo: Cantos Arredondados 69">
            <a:extLst>
              <a:ext uri="{FF2B5EF4-FFF2-40B4-BE49-F238E27FC236}">
                <a16:creationId xmlns:a16="http://schemas.microsoft.com/office/drawing/2014/main" xmlns="" id="{D574C0AC-4578-49A9-BCD7-80D0F373504F}"/>
              </a:ext>
            </a:extLst>
          </p:cNvPr>
          <p:cNvSpPr/>
          <p:nvPr/>
        </p:nvSpPr>
        <p:spPr>
          <a:xfrm>
            <a:off x="5318833" y="795193"/>
            <a:ext cx="2375413" cy="741026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45" tIns="8473" rIns="16945" bIns="8473" rtlCol="0" anchor="ctr"/>
          <a:lstStyle/>
          <a:p>
            <a:pPr algn="ctr"/>
            <a:r>
              <a:rPr lang="pt-BR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INÍCIO DO SÉCULO MARCADO PELA CRIAÇÃO DO SISTEMA NACIONAL DE UNIDADES DE CONSERVAÇÃO DA NATUREZA (SNUC). O BRASIL É UM DOS PRIMEIROS PAÍSES  A APROVAR A SUA POLÍTICA NACIONAL SOBRE MUDANÇA DO CLIMA</a:t>
            </a:r>
            <a:endParaRPr lang="pt-B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Retângulo: Cantos Arredondados 72">
            <a:extLst>
              <a:ext uri="{FF2B5EF4-FFF2-40B4-BE49-F238E27FC236}">
                <a16:creationId xmlns:a16="http://schemas.microsoft.com/office/drawing/2014/main" xmlns="" id="{8216C45E-D747-4278-AE12-D22AF641AB16}"/>
              </a:ext>
            </a:extLst>
          </p:cNvPr>
          <p:cNvSpPr/>
          <p:nvPr/>
        </p:nvSpPr>
        <p:spPr>
          <a:xfrm>
            <a:off x="6563397" y="28140"/>
            <a:ext cx="2373663" cy="739993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45" tIns="8473" rIns="16945" bIns="8473" rtlCol="0" anchor="ctr"/>
          <a:lstStyle/>
          <a:p>
            <a:pPr algn="ctr"/>
            <a:r>
              <a:rPr lang="pt-BR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PUBLICAÇÃO DO NOVO CÓDIGO FLORESTAL COLOCOU A CONSERVAÇÃO DA BIODIVERSIDADE NO CENTRO DA DISCUSSÃO DA POLÍTICA AMBIENTAL BRASILEIRA</a:t>
            </a:r>
          </a:p>
        </p:txBody>
      </p:sp>
      <p:cxnSp>
        <p:nvCxnSpPr>
          <p:cNvPr id="292" name="Conector reto 291">
            <a:extLst>
              <a:ext uri="{FF2B5EF4-FFF2-40B4-BE49-F238E27FC236}">
                <a16:creationId xmlns:a16="http://schemas.microsoft.com/office/drawing/2014/main" xmlns="" id="{85F0ADE3-F3C2-4FA7-9F57-DB0284D39CFF}"/>
              </a:ext>
            </a:extLst>
          </p:cNvPr>
          <p:cNvCxnSpPr>
            <a:cxnSpLocks/>
          </p:cNvCxnSpPr>
          <p:nvPr/>
        </p:nvCxnSpPr>
        <p:spPr>
          <a:xfrm flipV="1">
            <a:off x="8283514" y="700708"/>
            <a:ext cx="12938" cy="3982591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Obstáculaos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da </a:t>
            </a:r>
            <a:r>
              <a:rPr lang="en-US" dirty="0" err="1" smtClean="0"/>
              <a:t>história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, tem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observada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distância</a:t>
            </a:r>
            <a:r>
              <a:rPr lang="en-US" dirty="0" smtClean="0"/>
              <a:t> entre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as </a:t>
            </a:r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ambientais</a:t>
            </a:r>
            <a:r>
              <a:rPr lang="en-US" b="1" dirty="0" smtClean="0"/>
              <a:t> </a:t>
            </a:r>
            <a:r>
              <a:rPr lang="en-US" b="1" dirty="0" err="1" smtClean="0"/>
              <a:t>regulatórias</a:t>
            </a:r>
            <a:r>
              <a:rPr lang="en-US" dirty="0" smtClean="0"/>
              <a:t>,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 as </a:t>
            </a:r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ambientais</a:t>
            </a:r>
            <a:r>
              <a:rPr lang="en-US" b="1" dirty="0" smtClean="0"/>
              <a:t> </a:t>
            </a:r>
            <a:r>
              <a:rPr lang="en-US" b="1" dirty="0" err="1" smtClean="0"/>
              <a:t>estruturadoras</a:t>
            </a:r>
            <a:r>
              <a:rPr lang="en-US" b="1" dirty="0" smtClean="0"/>
              <a:t> e </a:t>
            </a:r>
            <a:r>
              <a:rPr lang="en-US" b="1" dirty="0" err="1" smtClean="0"/>
              <a:t>indutoras</a:t>
            </a:r>
            <a:endParaRPr lang="en-US" b="1" dirty="0" smtClean="0"/>
          </a:p>
          <a:p>
            <a:pPr lvl="1">
              <a:lnSpc>
                <a:spcPct val="130000"/>
              </a:lnSpc>
            </a:pPr>
            <a:endParaRPr lang="en-US" b="1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Além</a:t>
            </a:r>
            <a:r>
              <a:rPr lang="en-US" dirty="0" smtClean="0"/>
              <a:t> de um </a:t>
            </a:r>
            <a:r>
              <a:rPr lang="en-US" b="1" dirty="0" err="1" smtClean="0"/>
              <a:t>conjunto</a:t>
            </a:r>
            <a:r>
              <a:rPr lang="en-US" b="1" dirty="0" smtClean="0"/>
              <a:t> de </a:t>
            </a:r>
            <a:r>
              <a:rPr lang="en-US" b="1" dirty="0" err="1" smtClean="0"/>
              <a:t>obstáculos</a:t>
            </a:r>
            <a:r>
              <a:rPr lang="en-US" b="1" dirty="0" smtClean="0"/>
              <a:t> </a:t>
            </a:r>
            <a:r>
              <a:rPr lang="en-US" dirty="0" err="1" smtClean="0"/>
              <a:t>culturais</a:t>
            </a:r>
            <a:r>
              <a:rPr lang="en-US" dirty="0" smtClean="0"/>
              <a:t> e </a:t>
            </a:r>
            <a:r>
              <a:rPr lang="en-US" dirty="0" err="1" smtClean="0"/>
              <a:t>institucionais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articulação</a:t>
            </a:r>
            <a:r>
              <a:rPr lang="en-US" dirty="0" smtClean="0"/>
              <a:t> </a:t>
            </a:r>
            <a:r>
              <a:rPr lang="en-US" dirty="0" err="1" smtClean="0"/>
              <a:t>dessas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Obstáculos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Destacam</a:t>
            </a:r>
            <a:r>
              <a:rPr lang="en-US" dirty="0" smtClean="0"/>
              <a:t>-se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obstáculos</a:t>
            </a:r>
            <a:r>
              <a:rPr lang="en-US" dirty="0" smtClean="0"/>
              <a:t>: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a) </a:t>
            </a:r>
            <a:r>
              <a:rPr lang="en-US" b="1" dirty="0" err="1" smtClean="0"/>
              <a:t>gestão</a:t>
            </a:r>
            <a:r>
              <a:rPr lang="en-US" b="1" dirty="0" smtClean="0"/>
              <a:t> de </a:t>
            </a:r>
            <a:r>
              <a:rPr lang="en-US" b="1" dirty="0" err="1" smtClean="0"/>
              <a:t>áreas</a:t>
            </a:r>
            <a:r>
              <a:rPr lang="en-US" b="1" dirty="0" smtClean="0"/>
              <a:t> </a:t>
            </a:r>
            <a:r>
              <a:rPr lang="en-US" dirty="0" err="1" smtClean="0"/>
              <a:t>intermunicipais</a:t>
            </a:r>
            <a:r>
              <a:rPr lang="en-US" dirty="0" smtClean="0"/>
              <a:t>, </a:t>
            </a:r>
            <a:r>
              <a:rPr lang="en-US" dirty="0" err="1" smtClean="0"/>
              <a:t>interestaduais</a:t>
            </a:r>
            <a:r>
              <a:rPr lang="en-US" dirty="0" smtClean="0"/>
              <a:t> e </a:t>
            </a:r>
            <a:r>
              <a:rPr lang="en-US" dirty="0" err="1" smtClean="0"/>
              <a:t>internacionais</a:t>
            </a:r>
            <a:r>
              <a:rPr lang="en-US" dirty="0" smtClean="0"/>
              <a:t>;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b) </a:t>
            </a:r>
            <a:r>
              <a:rPr lang="en-US" b="1" dirty="0" err="1" smtClean="0"/>
              <a:t>continuidade</a:t>
            </a:r>
            <a:r>
              <a:rPr lang="en-US" b="1" dirty="0" smtClean="0"/>
              <a:t> de </a:t>
            </a:r>
            <a:r>
              <a:rPr lang="en-US" b="1" dirty="0" err="1" smtClean="0"/>
              <a:t>gestão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de </a:t>
            </a:r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gestões</a:t>
            </a:r>
            <a:r>
              <a:rPr lang="en-US" dirty="0" smtClean="0"/>
              <a:t> </a:t>
            </a:r>
            <a:r>
              <a:rPr lang="en-US" dirty="0" err="1" smtClean="0"/>
              <a:t>governamentais</a:t>
            </a:r>
            <a:r>
              <a:rPr lang="en-US" dirty="0" smtClean="0"/>
              <a:t>;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c) </a:t>
            </a:r>
            <a:r>
              <a:rPr lang="en-US" b="1" dirty="0" err="1" smtClean="0"/>
              <a:t>articulação</a:t>
            </a:r>
            <a:r>
              <a:rPr lang="en-US" b="1" dirty="0" smtClean="0"/>
              <a:t> </a:t>
            </a:r>
            <a:r>
              <a:rPr lang="en-US" b="1" dirty="0" err="1" smtClean="0"/>
              <a:t>interinstitucional</a:t>
            </a:r>
            <a:r>
              <a:rPr lang="en-US" b="1" dirty="0" smtClean="0"/>
              <a:t> </a:t>
            </a:r>
            <a:r>
              <a:rPr lang="en-US" dirty="0" smtClean="0"/>
              <a:t>vertical (entre as </a:t>
            </a:r>
            <a:r>
              <a:rPr lang="en-US" dirty="0" err="1" smtClean="0"/>
              <a:t>instâncias</a:t>
            </a:r>
            <a:r>
              <a:rPr lang="en-US" dirty="0" smtClean="0"/>
              <a:t> </a:t>
            </a:r>
            <a:r>
              <a:rPr lang="en-US" dirty="0" err="1" smtClean="0"/>
              <a:t>municipais</a:t>
            </a:r>
            <a:r>
              <a:rPr lang="en-US" dirty="0" smtClean="0"/>
              <a:t>, </a:t>
            </a:r>
            <a:r>
              <a:rPr lang="en-US" dirty="0" err="1" smtClean="0"/>
              <a:t>estaduais</a:t>
            </a:r>
            <a:r>
              <a:rPr lang="en-US" dirty="0" smtClean="0"/>
              <a:t> e </a:t>
            </a:r>
            <a:r>
              <a:rPr lang="en-US" dirty="0" err="1" smtClean="0"/>
              <a:t>nacionais</a:t>
            </a:r>
            <a:r>
              <a:rPr lang="en-US" dirty="0" smtClean="0"/>
              <a:t>) e horizontal (entre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instâncias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atores</a:t>
            </a:r>
            <a:r>
              <a:rPr lang="en-US" dirty="0" smtClean="0"/>
              <a:t> da </a:t>
            </a:r>
            <a:r>
              <a:rPr lang="en-US" dirty="0" err="1" smtClean="0"/>
              <a:t>sociedade</a:t>
            </a:r>
            <a:r>
              <a:rPr lang="en-US" dirty="0" smtClean="0"/>
              <a:t> civil e do </a:t>
            </a:r>
            <a:r>
              <a:rPr lang="en-US" dirty="0" err="1" smtClean="0"/>
              <a:t>empresariado</a:t>
            </a:r>
            <a:r>
              <a:rPr lang="en-US" dirty="0" smtClean="0"/>
              <a:t>). </a:t>
            </a:r>
          </a:p>
          <a:p>
            <a:pPr>
              <a:lnSpc>
                <a:spcPct val="130000"/>
              </a:lnSpc>
            </a:pPr>
            <a:endParaRPr lang="en-US" b="1" dirty="0" smtClean="0"/>
          </a:p>
          <a:p>
            <a:pPr>
              <a:lnSpc>
                <a:spcPct val="130000"/>
              </a:lnSpc>
            </a:pP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obstáculos</a:t>
            </a:r>
            <a:r>
              <a:rPr lang="en-US" b="1" dirty="0" smtClean="0"/>
              <a:t> </a:t>
            </a:r>
            <a:r>
              <a:rPr lang="en-US" b="1" dirty="0" err="1" smtClean="0"/>
              <a:t>gerenciais</a:t>
            </a:r>
            <a:r>
              <a:rPr lang="en-US" b="1" dirty="0" smtClean="0"/>
              <a:t> </a:t>
            </a:r>
            <a:r>
              <a:rPr lang="en-US" b="1" dirty="0" err="1" smtClean="0"/>
              <a:t>fundamentais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, </a:t>
            </a:r>
            <a:r>
              <a:rPr lang="en-US" b="1" dirty="0" err="1" smtClean="0"/>
              <a:t>portanto</a:t>
            </a:r>
            <a:r>
              <a:rPr lang="en-US" b="1" dirty="0" smtClean="0"/>
              <a:t>, de </a:t>
            </a:r>
            <a:r>
              <a:rPr lang="en-US" b="1" dirty="0" err="1" smtClean="0"/>
              <a:t>três</a:t>
            </a:r>
            <a:r>
              <a:rPr lang="en-US" b="1" dirty="0" smtClean="0"/>
              <a:t> </a:t>
            </a:r>
            <a:r>
              <a:rPr lang="en-US" b="1" dirty="0" err="1" smtClean="0"/>
              <a:t>tipos</a:t>
            </a:r>
            <a:r>
              <a:rPr lang="en-US" b="1" dirty="0" smtClean="0"/>
              <a:t> de </a:t>
            </a:r>
            <a:r>
              <a:rPr lang="en-US" b="1" dirty="0" err="1" smtClean="0"/>
              <a:t>escala</a:t>
            </a:r>
            <a:r>
              <a:rPr lang="en-US" b="1" dirty="0" smtClean="0"/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espacial</a:t>
            </a:r>
            <a:r>
              <a:rPr lang="en-US" b="1" dirty="0" smtClean="0">
                <a:solidFill>
                  <a:srgbClr val="FF0000"/>
                </a:solidFill>
              </a:rPr>
              <a:t>, temporal e </a:t>
            </a:r>
            <a:r>
              <a:rPr lang="en-US" b="1" dirty="0" err="1" smtClean="0">
                <a:solidFill>
                  <a:srgbClr val="FF0000"/>
                </a:solidFill>
              </a:rPr>
              <a:t>interinstitucional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Governança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compreende</a:t>
            </a:r>
            <a:r>
              <a:rPr lang="en-US" dirty="0" smtClean="0"/>
              <a:t> a </a:t>
            </a:r>
            <a:r>
              <a:rPr lang="en-US" dirty="0" err="1" smtClean="0"/>
              <a:t>multiplicidade</a:t>
            </a:r>
            <a:r>
              <a:rPr lang="en-US" dirty="0" smtClean="0"/>
              <a:t> dos </a:t>
            </a:r>
            <a:r>
              <a:rPr lang="en-US" dirty="0" err="1" smtClean="0"/>
              <a:t>atores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, e </a:t>
            </a:r>
            <a:r>
              <a:rPr lang="en-US" dirty="0" err="1" smtClean="0"/>
              <a:t>abarcam</a:t>
            </a:r>
            <a:r>
              <a:rPr lang="en-US" dirty="0" smtClean="0"/>
              <a:t>, </a:t>
            </a:r>
            <a:r>
              <a:rPr lang="en-US" dirty="0" err="1" smtClean="0"/>
              <a:t>além</a:t>
            </a:r>
            <a:r>
              <a:rPr lang="en-US" dirty="0" smtClean="0"/>
              <a:t> dos </a:t>
            </a:r>
            <a:r>
              <a:rPr lang="en-US" dirty="0" err="1" smtClean="0"/>
              <a:t>governos</a:t>
            </a:r>
            <a:r>
              <a:rPr lang="en-US" dirty="0" smtClean="0"/>
              <a:t> e </a:t>
            </a:r>
            <a:r>
              <a:rPr lang="en-US" dirty="0" err="1" smtClean="0"/>
              <a:t>instituições</a:t>
            </a:r>
            <a:r>
              <a:rPr lang="en-US" dirty="0" smtClean="0"/>
              <a:t> </a:t>
            </a:r>
            <a:r>
              <a:rPr lang="en-US" dirty="0" err="1" smtClean="0"/>
              <a:t>formais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compõem</a:t>
            </a:r>
            <a:r>
              <a:rPr lang="en-US" dirty="0" smtClean="0"/>
              <a:t> o Estado, </a:t>
            </a:r>
            <a:r>
              <a:rPr lang="en-US" dirty="0" err="1" smtClean="0"/>
              <a:t>organizações</a:t>
            </a:r>
            <a:r>
              <a:rPr lang="en-US" dirty="0" smtClean="0"/>
              <a:t> e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indivíduos</a:t>
            </a:r>
            <a:r>
              <a:rPr lang="en-US" dirty="0" smtClean="0"/>
              <a:t>,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 </a:t>
            </a:r>
            <a:r>
              <a:rPr lang="en-US" dirty="0" err="1" smtClean="0"/>
              <a:t>setor</a:t>
            </a:r>
            <a:r>
              <a:rPr lang="en-US" dirty="0" smtClean="0"/>
              <a:t> </a:t>
            </a:r>
            <a:r>
              <a:rPr lang="en-US" dirty="0" err="1" smtClean="0"/>
              <a:t>privado</a:t>
            </a:r>
            <a:r>
              <a:rPr lang="en-US" dirty="0" smtClean="0"/>
              <a:t>, </a:t>
            </a:r>
            <a:r>
              <a:rPr lang="en-US" dirty="0" err="1" smtClean="0"/>
              <a:t>organizações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governamentais</a:t>
            </a:r>
            <a:r>
              <a:rPr lang="en-US" dirty="0" smtClean="0"/>
              <a:t> (ONGs), </a:t>
            </a:r>
            <a:r>
              <a:rPr lang="en-US" dirty="0" err="1" smtClean="0"/>
              <a:t>instituições</a:t>
            </a:r>
            <a:r>
              <a:rPr lang="en-US" dirty="0" smtClean="0"/>
              <a:t> de </a:t>
            </a:r>
            <a:r>
              <a:rPr lang="en-US" dirty="0" err="1" smtClean="0"/>
              <a:t>financiamento</a:t>
            </a:r>
            <a:r>
              <a:rPr lang="en-US" dirty="0" smtClean="0"/>
              <a:t> e </a:t>
            </a:r>
            <a:r>
              <a:rPr lang="en-US" dirty="0" err="1" smtClean="0"/>
              <a:t>consumidores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referenciais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boa </a:t>
            </a: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complementares</a:t>
            </a:r>
            <a:r>
              <a:rPr lang="en-US" dirty="0" smtClean="0"/>
              <a:t> entre </a:t>
            </a:r>
            <a:r>
              <a:rPr lang="en-US" dirty="0" err="1" smtClean="0"/>
              <a:t>si</a:t>
            </a:r>
            <a:r>
              <a:rPr lang="en-US" dirty="0" smtClean="0"/>
              <a:t> e </a:t>
            </a:r>
            <a:r>
              <a:rPr lang="en-US" dirty="0" err="1" smtClean="0"/>
              <a:t>incluem</a:t>
            </a:r>
            <a:r>
              <a:rPr lang="en-US" dirty="0" smtClean="0"/>
              <a:t>, entre outros:</a:t>
            </a:r>
          </a:p>
          <a:p>
            <a:pPr lvl="1">
              <a:lnSpc>
                <a:spcPct val="130000"/>
              </a:lnSpc>
            </a:pPr>
            <a:r>
              <a:rPr lang="en-US" i="1" dirty="0" smtClean="0"/>
              <a:t>accountability</a:t>
            </a:r>
            <a:r>
              <a:rPr lang="en-US" dirty="0" smtClean="0"/>
              <a:t> (</a:t>
            </a:r>
            <a:r>
              <a:rPr lang="en-US" dirty="0" err="1" smtClean="0"/>
              <a:t>responsabilização</a:t>
            </a:r>
            <a:r>
              <a:rPr lang="en-US" dirty="0" smtClean="0"/>
              <a:t>, </a:t>
            </a:r>
            <a:r>
              <a:rPr lang="en-US" dirty="0" err="1" smtClean="0"/>
              <a:t>transparência</a:t>
            </a:r>
            <a:r>
              <a:rPr lang="en-US" dirty="0" smtClean="0"/>
              <a:t> e </a:t>
            </a:r>
            <a:r>
              <a:rPr lang="en-US" dirty="0" err="1" smtClean="0"/>
              <a:t>prestação</a:t>
            </a:r>
            <a:r>
              <a:rPr lang="en-US" dirty="0" smtClean="0"/>
              <a:t> de </a:t>
            </a:r>
            <a:r>
              <a:rPr lang="en-US" dirty="0" err="1" smtClean="0"/>
              <a:t>contas</a:t>
            </a:r>
            <a:r>
              <a:rPr lang="en-US" dirty="0" smtClean="0"/>
              <a:t>),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legalidade</a:t>
            </a:r>
            <a:r>
              <a:rPr lang="en-US" dirty="0" smtClean="0"/>
              <a:t>, 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equidade</a:t>
            </a:r>
            <a:r>
              <a:rPr lang="en-US" dirty="0" smtClean="0"/>
              <a:t> e </a:t>
            </a:r>
            <a:r>
              <a:rPr lang="en-US" dirty="0" err="1" smtClean="0"/>
              <a:t>inclusão</a:t>
            </a:r>
            <a:r>
              <a:rPr lang="en-US" dirty="0" smtClean="0"/>
              <a:t>, 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decisório</a:t>
            </a:r>
            <a:r>
              <a:rPr lang="en-US" dirty="0" smtClean="0"/>
              <a:t> </a:t>
            </a:r>
            <a:r>
              <a:rPr lang="en-US" dirty="0" err="1" smtClean="0"/>
              <a:t>participativo</a:t>
            </a:r>
            <a:r>
              <a:rPr lang="en-US" dirty="0" smtClean="0"/>
              <a:t> 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 	</a:t>
            </a:r>
            <a:r>
              <a:rPr lang="en-US" dirty="0" err="1" smtClean="0"/>
              <a:t>tríade</a:t>
            </a:r>
            <a:r>
              <a:rPr lang="en-US" dirty="0" smtClean="0"/>
              <a:t> (</a:t>
            </a:r>
            <a:r>
              <a:rPr lang="en-US" dirty="0" err="1" smtClean="0"/>
              <a:t>eficiência</a:t>
            </a:r>
            <a:r>
              <a:rPr lang="en-US" dirty="0" smtClean="0"/>
              <a:t>, </a:t>
            </a:r>
            <a:r>
              <a:rPr lang="en-US" dirty="0" err="1" smtClean="0"/>
              <a:t>efetividade</a:t>
            </a:r>
            <a:r>
              <a:rPr lang="en-US" dirty="0" smtClean="0"/>
              <a:t> e </a:t>
            </a:r>
            <a:r>
              <a:rPr lang="en-US" dirty="0" err="1" smtClean="0"/>
              <a:t>eficácia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Governança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Estes </a:t>
            </a:r>
            <a:r>
              <a:rPr lang="en-US" dirty="0" err="1" smtClean="0"/>
              <a:t>princípios</a:t>
            </a:r>
            <a:r>
              <a:rPr lang="en-US" dirty="0" smtClean="0"/>
              <a:t> </a:t>
            </a:r>
            <a:r>
              <a:rPr lang="en-US" dirty="0" err="1" smtClean="0"/>
              <a:t>aplicam</a:t>
            </a:r>
            <a:r>
              <a:rPr lang="en-US" dirty="0" smtClean="0"/>
              <a:t>-se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governança</a:t>
            </a:r>
            <a:r>
              <a:rPr lang="en-US" dirty="0" smtClean="0"/>
              <a:t> das </a:t>
            </a:r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estatais</a:t>
            </a:r>
            <a:r>
              <a:rPr lang="en-US" dirty="0" smtClean="0"/>
              <a:t> e das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todo</a:t>
            </a:r>
            <a:r>
              <a:rPr lang="en-US" dirty="0" smtClean="0"/>
              <a:t>. 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o </a:t>
            </a:r>
            <a:r>
              <a:rPr lang="en-US" dirty="0" err="1" smtClean="0"/>
              <a:t>avanço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um deles </a:t>
            </a:r>
            <a:r>
              <a:rPr lang="en-US" dirty="0" err="1" smtClean="0"/>
              <a:t>tende</a:t>
            </a:r>
            <a:r>
              <a:rPr lang="en-US" dirty="0" smtClean="0"/>
              <a:t> a se </a:t>
            </a:r>
            <a:r>
              <a:rPr lang="en-US" dirty="0" err="1" smtClean="0"/>
              <a:t>refletir</a:t>
            </a:r>
            <a:r>
              <a:rPr lang="en-US" dirty="0" smtClean="0"/>
              <a:t> de forma </a:t>
            </a:r>
            <a:r>
              <a:rPr lang="en-US" dirty="0" err="1" smtClean="0"/>
              <a:t>simultânea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responsividade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parte dos </a:t>
            </a:r>
            <a:r>
              <a:rPr lang="en-US" b="1" dirty="0" err="1" smtClean="0"/>
              <a:t>governos</a:t>
            </a:r>
            <a:endParaRPr lang="en-US" b="1" dirty="0" smtClean="0"/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err="1" smtClean="0"/>
              <a:t>capacidade</a:t>
            </a:r>
            <a:r>
              <a:rPr lang="en-US" dirty="0" smtClean="0"/>
              <a:t> de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e </a:t>
            </a:r>
            <a:r>
              <a:rPr lang="en-US" dirty="0" err="1" smtClean="0"/>
              <a:t>prover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bens </a:t>
            </a:r>
            <a:r>
              <a:rPr lang="en-US" dirty="0" err="1" smtClean="0"/>
              <a:t>públicos</a:t>
            </a:r>
            <a:r>
              <a:rPr lang="en-US" dirty="0" smtClean="0"/>
              <a:t> </a:t>
            </a:r>
            <a:r>
              <a:rPr lang="en-US" dirty="0" err="1" smtClean="0"/>
              <a:t>necessários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sociedade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97776" y="4579483"/>
            <a:ext cx="484632" cy="525935"/>
          </a:xfrm>
          <a:prstGeom prst="downArrow">
            <a:avLst>
              <a:gd name="adj1" fmla="val 50000"/>
              <a:gd name="adj2" fmla="val 47353"/>
            </a:avLst>
          </a:prstGeom>
          <a:solidFill>
            <a:schemeClr val="tx2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Governança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Uma </a:t>
            </a: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bem-sucedida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/>
              <a:t> </a:t>
            </a:r>
            <a:r>
              <a:rPr lang="en-US" dirty="0" err="1" smtClean="0"/>
              <a:t>cumprir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r>
              <a:rPr lang="en-US" dirty="0" smtClean="0"/>
              <a:t>: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o </a:t>
            </a:r>
            <a:r>
              <a:rPr lang="en-US" dirty="0" err="1" smtClean="0"/>
              <a:t>estabelecimento</a:t>
            </a:r>
            <a:r>
              <a:rPr lang="en-US" dirty="0" smtClean="0"/>
              <a:t> de </a:t>
            </a:r>
            <a:r>
              <a:rPr lang="en-US" dirty="0" err="1" smtClean="0"/>
              <a:t>objetivos</a:t>
            </a:r>
            <a:r>
              <a:rPr lang="en-US" dirty="0" smtClean="0"/>
              <a:t> e </a:t>
            </a:r>
            <a:r>
              <a:rPr lang="en-US" dirty="0" err="1" smtClean="0"/>
              <a:t>metas</a:t>
            </a:r>
            <a:r>
              <a:rPr lang="en-US" dirty="0" smtClean="0"/>
              <a:t>,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 a </a:t>
            </a:r>
            <a:r>
              <a:rPr lang="en-US" dirty="0" err="1" smtClean="0"/>
              <a:t>coordenação</a:t>
            </a:r>
            <a:r>
              <a:rPr lang="en-US" dirty="0" smtClean="0"/>
              <a:t> das </a:t>
            </a:r>
            <a:r>
              <a:rPr lang="en-US" dirty="0" err="1" smtClean="0"/>
              <a:t>metas</a:t>
            </a:r>
            <a:r>
              <a:rPr lang="en-US" dirty="0" smtClean="0"/>
              <a:t>,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implementação</a:t>
            </a:r>
            <a:r>
              <a:rPr lang="en-US" dirty="0" smtClean="0"/>
              <a:t> das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necessárias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atingir</a:t>
            </a:r>
            <a:r>
              <a:rPr lang="en-US" dirty="0" smtClean="0"/>
              <a:t> as </a:t>
            </a:r>
            <a:r>
              <a:rPr lang="en-US" dirty="0" err="1" smtClean="0"/>
              <a:t>metas</a:t>
            </a:r>
            <a:r>
              <a:rPr lang="en-US" dirty="0"/>
              <a:t> </a:t>
            </a:r>
            <a:r>
              <a:rPr lang="en-US" dirty="0" smtClean="0"/>
              <a:t>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avaliação</a:t>
            </a:r>
            <a:r>
              <a:rPr lang="en-US" dirty="0" smtClean="0"/>
              <a:t>.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identificação</a:t>
            </a:r>
            <a:r>
              <a:rPr lang="en-US" dirty="0" smtClean="0"/>
              <a:t> </a:t>
            </a:r>
            <a:r>
              <a:rPr lang="en-US" dirty="0" err="1" smtClean="0"/>
              <a:t>destas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compreender</a:t>
            </a:r>
            <a:r>
              <a:rPr lang="en-US" dirty="0" smtClean="0"/>
              <a:t> as </a:t>
            </a:r>
            <a:r>
              <a:rPr lang="en-US" dirty="0" err="1" smtClean="0"/>
              <a:t>origens</a:t>
            </a:r>
            <a:r>
              <a:rPr lang="en-US" dirty="0" smtClean="0"/>
              <a:t> de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falhas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e </a:t>
            </a:r>
            <a:r>
              <a:rPr lang="en-US" dirty="0" err="1" smtClean="0"/>
              <a:t>orientar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mecanismos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aperfeiçoar</a:t>
            </a:r>
            <a:r>
              <a:rPr lang="en-US" dirty="0" smtClean="0"/>
              <a:t> a </a:t>
            </a:r>
            <a:r>
              <a:rPr lang="en-US" dirty="0" err="1" smtClean="0"/>
              <a:t>qualidade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desempenho</a:t>
            </a:r>
            <a:r>
              <a:rPr lang="en-US" dirty="0" smtClean="0"/>
              <a:t> da </a:t>
            </a:r>
            <a:r>
              <a:rPr lang="en-US" dirty="0" err="1" smtClean="0"/>
              <a:t>governança</a:t>
            </a:r>
            <a:r>
              <a:rPr lang="en-US" dirty="0" smtClean="0"/>
              <a:t> (Peters, 2013).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4712962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Impactos</a:t>
            </a:r>
            <a:r>
              <a:rPr lang="en-US" sz="3600" dirty="0" smtClean="0"/>
              <a:t> </a:t>
            </a:r>
            <a:r>
              <a:rPr lang="en-US" sz="3600" dirty="0" err="1" smtClean="0"/>
              <a:t>além</a:t>
            </a:r>
            <a:r>
              <a:rPr lang="en-US" sz="3600" dirty="0"/>
              <a:t> </a:t>
            </a:r>
            <a:r>
              <a:rPr lang="en-US" sz="3600" dirty="0" smtClean="0"/>
              <a:t>das </a:t>
            </a:r>
            <a:r>
              <a:rPr lang="en-US" sz="3600" dirty="0" err="1" smtClean="0"/>
              <a:t>fronteiras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813" r="-94813"/>
          <a:stretch>
            <a:fillRect/>
          </a:stretch>
        </p:blipFill>
        <p:spPr>
          <a:xfrm>
            <a:off x="1584271" y="714790"/>
            <a:ext cx="11170255" cy="61432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55" y="2916238"/>
            <a:ext cx="3797300" cy="1498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708" r="7708"/>
          <a:stretch>
            <a:fillRect/>
          </a:stretch>
        </p:blipFill>
        <p:spPr>
          <a:xfrm>
            <a:off x="57314" y="1680427"/>
            <a:ext cx="9086686" cy="499732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Impactos</a:t>
            </a:r>
            <a:r>
              <a:rPr lang="en-US" sz="3600" dirty="0" smtClean="0"/>
              <a:t> </a:t>
            </a:r>
            <a:r>
              <a:rPr lang="en-US" sz="3600" dirty="0" err="1" smtClean="0"/>
              <a:t>além</a:t>
            </a:r>
            <a:r>
              <a:rPr lang="en-US" sz="3600" dirty="0"/>
              <a:t> </a:t>
            </a:r>
            <a:r>
              <a:rPr lang="en-US" sz="3600" dirty="0" smtClean="0"/>
              <a:t>das </a:t>
            </a:r>
            <a:r>
              <a:rPr lang="en-US" sz="3600" dirty="0" err="1" smtClean="0"/>
              <a:t>fronteiras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215" b="5215"/>
          <a:stretch>
            <a:fillRect/>
          </a:stretch>
        </p:blipFill>
        <p:spPr>
          <a:xfrm>
            <a:off x="292026" y="1738330"/>
            <a:ext cx="8561554" cy="470852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Impactos</a:t>
            </a:r>
            <a:r>
              <a:rPr lang="en-US" sz="3600" dirty="0" smtClean="0"/>
              <a:t> </a:t>
            </a:r>
            <a:r>
              <a:rPr lang="en-US" sz="3600" dirty="0" err="1" smtClean="0"/>
              <a:t>além</a:t>
            </a:r>
            <a:r>
              <a:rPr lang="en-US" sz="3600" dirty="0"/>
              <a:t> </a:t>
            </a:r>
            <a:r>
              <a:rPr lang="en-US" sz="3600" dirty="0" smtClean="0"/>
              <a:t>das </a:t>
            </a:r>
            <a:r>
              <a:rPr lang="en-US" sz="3600" dirty="0" err="1" smtClean="0"/>
              <a:t>fronteiras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Contexto</a:t>
            </a:r>
            <a:r>
              <a:rPr lang="en-US" dirty="0" smtClean="0"/>
              <a:t>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planeta</a:t>
            </a:r>
            <a:r>
              <a:rPr lang="en-US" dirty="0" smtClean="0"/>
              <a:t> </a:t>
            </a:r>
            <a:r>
              <a:rPr lang="en-US" dirty="0" err="1" smtClean="0"/>
              <a:t>enfrenta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destroem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en-US" dirty="0" smtClean="0"/>
              <a:t> e </a:t>
            </a:r>
            <a:r>
              <a:rPr lang="en-US" dirty="0" err="1" smtClean="0"/>
              <a:t>sobrecarregam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meios</a:t>
            </a:r>
            <a:r>
              <a:rPr lang="en-US" dirty="0" smtClean="0"/>
              <a:t> de </a:t>
            </a:r>
            <a:r>
              <a:rPr lang="en-US" dirty="0" err="1" smtClean="0"/>
              <a:t>subsistência</a:t>
            </a:r>
            <a:r>
              <a:rPr lang="en-US" dirty="0" smtClean="0"/>
              <a:t>, </a:t>
            </a:r>
            <a:r>
              <a:rPr lang="en-US" dirty="0" err="1" smtClean="0"/>
              <a:t>muitos</a:t>
            </a:r>
            <a:r>
              <a:rPr lang="en-US" dirty="0" smtClean="0"/>
              <a:t> dos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exacerbados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r>
              <a:rPr lang="en-US" dirty="0" smtClean="0"/>
              <a:t> </a:t>
            </a:r>
            <a:r>
              <a:rPr lang="en-US" dirty="0" err="1" smtClean="0"/>
              <a:t>precárias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forem</a:t>
            </a:r>
            <a:r>
              <a:rPr lang="en-US" dirty="0" smtClean="0"/>
              <a:t> </a:t>
            </a:r>
            <a:r>
              <a:rPr lang="en-US" dirty="0" err="1" smtClean="0"/>
              <a:t>controlados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</a:t>
            </a:r>
            <a:r>
              <a:rPr lang="en-US" dirty="0" err="1" smtClean="0"/>
              <a:t>afetarão</a:t>
            </a:r>
            <a:r>
              <a:rPr lang="en-US" dirty="0" smtClean="0"/>
              <a:t> </a:t>
            </a:r>
            <a:r>
              <a:rPr lang="en-US" dirty="0" err="1" smtClean="0"/>
              <a:t>negativamente</a:t>
            </a:r>
            <a:r>
              <a:rPr lang="en-US" dirty="0" smtClean="0"/>
              <a:t> a 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diretamente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distúrbios</a:t>
            </a:r>
            <a:r>
              <a:rPr lang="en-US" dirty="0" smtClean="0"/>
              <a:t> da </a:t>
            </a:r>
            <a:r>
              <a:rPr lang="en-US" dirty="0" err="1" smtClean="0"/>
              <a:t>cadeia</a:t>
            </a:r>
            <a:r>
              <a:rPr lang="en-US" dirty="0" smtClean="0"/>
              <a:t> de </a:t>
            </a:r>
            <a:r>
              <a:rPr lang="en-US" dirty="0" err="1" smtClean="0"/>
              <a:t>suprimentos</a:t>
            </a:r>
            <a:r>
              <a:rPr lang="en-US" dirty="0" smtClean="0"/>
              <a:t>,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indiretamente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riscos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levam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de </a:t>
            </a:r>
            <a:r>
              <a:rPr lang="en-US" dirty="0" err="1" smtClean="0"/>
              <a:t>horas</a:t>
            </a:r>
            <a:r>
              <a:rPr lang="en-US" dirty="0" smtClean="0"/>
              <a:t> de </a:t>
            </a:r>
            <a:r>
              <a:rPr lang="en-US" dirty="0" err="1" smtClean="0"/>
              <a:t>trabalho</a:t>
            </a:r>
            <a:r>
              <a:rPr lang="en-US" dirty="0" smtClean="0"/>
              <a:t> 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eficiência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3657" r="-73657"/>
          <a:stretch>
            <a:fillRect/>
          </a:stretch>
        </p:blipFill>
        <p:spPr>
          <a:xfrm>
            <a:off x="898043" y="663779"/>
            <a:ext cx="10713812" cy="589218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3993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Impactos</a:t>
            </a:r>
            <a:r>
              <a:rPr lang="en-US" sz="3600" dirty="0" smtClean="0"/>
              <a:t> </a:t>
            </a:r>
            <a:r>
              <a:rPr lang="en-US" sz="3600" dirty="0" err="1" smtClean="0"/>
              <a:t>além</a:t>
            </a:r>
            <a:r>
              <a:rPr lang="en-US" sz="3600" dirty="0"/>
              <a:t> </a:t>
            </a:r>
            <a:r>
              <a:rPr lang="en-US" sz="3600" dirty="0" smtClean="0"/>
              <a:t>das </a:t>
            </a:r>
            <a:r>
              <a:rPr lang="en-US" sz="3600" dirty="0" err="1" smtClean="0"/>
              <a:t>fronteiras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9947" y="2655330"/>
            <a:ext cx="2912224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Concentração</a:t>
            </a:r>
            <a:r>
              <a:rPr lang="en-US" dirty="0" smtClean="0"/>
              <a:t> de </a:t>
            </a:r>
            <a:r>
              <a:rPr lang="en-US" dirty="0" err="1" smtClean="0"/>
              <a:t>detritos</a:t>
            </a:r>
            <a:r>
              <a:rPr lang="en-US" dirty="0" smtClean="0"/>
              <a:t> </a:t>
            </a:r>
            <a:r>
              <a:rPr lang="en-US" dirty="0" err="1" smtClean="0"/>
              <a:t>plásticos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cinzas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r>
              <a:rPr lang="en-US" dirty="0" err="1" smtClean="0"/>
              <a:t>previstas</a:t>
            </a:r>
            <a:r>
              <a:rPr lang="en-US" dirty="0" smtClean="0"/>
              <a:t> de </a:t>
            </a:r>
            <a:r>
              <a:rPr lang="en-US" dirty="0" err="1" smtClean="0"/>
              <a:t>acumulação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107367" y="3732856"/>
            <a:ext cx="1744769" cy="101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desafios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As </a:t>
            </a:r>
            <a:r>
              <a:rPr lang="en-US" b="1" dirty="0" err="1" smtClean="0"/>
              <a:t>políticas</a:t>
            </a:r>
            <a:r>
              <a:rPr lang="en-US" b="1" dirty="0" smtClean="0"/>
              <a:t> </a:t>
            </a:r>
            <a:r>
              <a:rPr lang="en-US" b="1" dirty="0" err="1" smtClean="0"/>
              <a:t>indutoras</a:t>
            </a:r>
            <a:r>
              <a:rPr lang="en-US" b="1" dirty="0" smtClean="0"/>
              <a:t> e </a:t>
            </a:r>
            <a:r>
              <a:rPr lang="en-US" b="1" dirty="0" err="1" smtClean="0"/>
              <a:t>estruturadoras</a:t>
            </a:r>
            <a:r>
              <a:rPr lang="en-US" b="1" dirty="0" smtClean="0"/>
              <a:t>, </a:t>
            </a:r>
            <a:r>
              <a:rPr lang="en-US" b="1" dirty="0" err="1" smtClean="0"/>
              <a:t>menos</a:t>
            </a:r>
            <a:r>
              <a:rPr lang="en-US" b="1" dirty="0" smtClean="0"/>
              <a:t> </a:t>
            </a:r>
            <a:r>
              <a:rPr lang="en-US" b="1" dirty="0" err="1" smtClean="0"/>
              <a:t>subordinadas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dirty="0" err="1" smtClean="0"/>
              <a:t>busca</a:t>
            </a:r>
            <a:r>
              <a:rPr lang="en-US" b="1" dirty="0" smtClean="0"/>
              <a:t> de </a:t>
            </a:r>
            <a:r>
              <a:rPr lang="en-US" b="1" dirty="0" err="1" smtClean="0"/>
              <a:t>resultados</a:t>
            </a:r>
            <a:r>
              <a:rPr lang="en-US" b="1" dirty="0" smtClean="0"/>
              <a:t> </a:t>
            </a:r>
            <a:r>
              <a:rPr lang="en-US" b="1" dirty="0" err="1" smtClean="0"/>
              <a:t>superficiais</a:t>
            </a:r>
            <a:r>
              <a:rPr lang="en-US" b="1" dirty="0" smtClean="0"/>
              <a:t> de </a:t>
            </a:r>
            <a:r>
              <a:rPr lang="en-US" b="1" dirty="0" err="1" smtClean="0"/>
              <a:t>curto</a:t>
            </a:r>
            <a:r>
              <a:rPr lang="en-US" b="1" dirty="0" smtClean="0"/>
              <a:t> </a:t>
            </a:r>
            <a:r>
              <a:rPr lang="en-US" b="1" dirty="0" err="1" smtClean="0"/>
              <a:t>prazo</a:t>
            </a:r>
            <a:r>
              <a:rPr lang="en-US" b="1" dirty="0" smtClean="0"/>
              <a:t> e </a:t>
            </a:r>
            <a:r>
              <a:rPr lang="en-US" b="1" dirty="0" err="1" smtClean="0"/>
              <a:t>mais</a:t>
            </a:r>
            <a:r>
              <a:rPr lang="en-US" b="1" dirty="0" smtClean="0"/>
              <a:t> </a:t>
            </a:r>
            <a:r>
              <a:rPr lang="en-US" b="1" dirty="0" err="1" smtClean="0"/>
              <a:t>voltadas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as </a:t>
            </a:r>
            <a:r>
              <a:rPr lang="en-US" b="1" dirty="0" err="1" smtClean="0"/>
              <a:t>articulações</a:t>
            </a:r>
            <a:r>
              <a:rPr lang="en-US" b="1" dirty="0" smtClean="0"/>
              <a:t> inter e </a:t>
            </a:r>
            <a:r>
              <a:rPr lang="en-US" b="1" dirty="0" err="1" smtClean="0"/>
              <a:t>transetoriais</a:t>
            </a:r>
            <a:r>
              <a:rPr lang="en-US" b="1" dirty="0" smtClean="0"/>
              <a:t>, </a:t>
            </a:r>
            <a:r>
              <a:rPr lang="en-US" b="1" dirty="0" err="1" smtClean="0"/>
              <a:t>capazes</a:t>
            </a:r>
            <a:r>
              <a:rPr lang="en-US" b="1" dirty="0" smtClean="0"/>
              <a:t> de </a:t>
            </a:r>
            <a:r>
              <a:rPr lang="en-US" b="1" dirty="0" err="1" smtClean="0"/>
              <a:t>incluir</a:t>
            </a:r>
            <a:r>
              <a:rPr lang="en-US" b="1" dirty="0" smtClean="0"/>
              <a:t> </a:t>
            </a:r>
            <a:r>
              <a:rPr lang="en-US" b="1" dirty="0" err="1" smtClean="0"/>
              <a:t>diversos</a:t>
            </a:r>
            <a:r>
              <a:rPr lang="en-US" b="1" dirty="0" smtClean="0"/>
              <a:t> </a:t>
            </a:r>
            <a:r>
              <a:rPr lang="en-US" b="1" dirty="0" err="1" smtClean="0"/>
              <a:t>grupos</a:t>
            </a:r>
            <a:r>
              <a:rPr lang="en-US" b="1" dirty="0" smtClean="0"/>
              <a:t> de </a:t>
            </a:r>
            <a:r>
              <a:rPr lang="en-US" b="1" dirty="0" err="1" smtClean="0"/>
              <a:t>interesse</a:t>
            </a:r>
            <a:r>
              <a:rPr lang="en-US" b="1" dirty="0" smtClean="0"/>
              <a:t>. 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Importante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Papel</a:t>
            </a:r>
            <a:r>
              <a:rPr lang="en-US" dirty="0" smtClean="0">
                <a:solidFill>
                  <a:srgbClr val="FF0000"/>
                </a:solidFill>
              </a:rPr>
              <a:t> das </a:t>
            </a:r>
            <a:r>
              <a:rPr lang="en-US" dirty="0" err="1" smtClean="0">
                <a:solidFill>
                  <a:srgbClr val="FF0000"/>
                </a:solidFill>
              </a:rPr>
              <a:t>lideranças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políticas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superar</a:t>
            </a:r>
            <a:r>
              <a:rPr lang="en-US" dirty="0" smtClean="0"/>
              <a:t> </a:t>
            </a:r>
            <a:r>
              <a:rPr lang="en-US" dirty="0" err="1" smtClean="0"/>
              <a:t>barreiras</a:t>
            </a:r>
            <a:r>
              <a:rPr lang="en-US" dirty="0" smtClean="0"/>
              <a:t> </a:t>
            </a:r>
            <a:r>
              <a:rPr lang="en-US" dirty="0" err="1" smtClean="0"/>
              <a:t>institucionais</a:t>
            </a:r>
            <a:r>
              <a:rPr lang="en-US" dirty="0" smtClean="0"/>
              <a:t> </a:t>
            </a:r>
            <a:r>
              <a:rPr lang="en-US" dirty="0" err="1" smtClean="0"/>
              <a:t>representadas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culturas</a:t>
            </a:r>
            <a:r>
              <a:rPr lang="en-US" dirty="0" smtClean="0"/>
              <a:t> </a:t>
            </a:r>
            <a:r>
              <a:rPr lang="en-US" dirty="0" err="1" smtClean="0"/>
              <a:t>burocráticas</a:t>
            </a:r>
            <a:r>
              <a:rPr lang="en-US" dirty="0" smtClean="0"/>
              <a:t> 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Exemplo</a:t>
            </a:r>
            <a:r>
              <a:rPr lang="en-US" dirty="0" smtClean="0"/>
              <a:t>: “</a:t>
            </a:r>
            <a:r>
              <a:rPr lang="en-US" dirty="0" err="1"/>
              <a:t>L</a:t>
            </a:r>
            <a:r>
              <a:rPr lang="en-US" dirty="0" err="1" smtClean="0"/>
              <a:t>icenciamento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” </a:t>
            </a:r>
            <a:r>
              <a:rPr lang="en-US" dirty="0" err="1" smtClean="0"/>
              <a:t>como</a:t>
            </a:r>
            <a:r>
              <a:rPr lang="en-US" dirty="0" smtClean="0"/>
              <a:t> principal </a:t>
            </a:r>
            <a:r>
              <a:rPr lang="en-US" dirty="0" err="1" smtClean="0"/>
              <a:t>mecanismo</a:t>
            </a:r>
            <a:r>
              <a:rPr lang="en-US" dirty="0" smtClean="0"/>
              <a:t> </a:t>
            </a:r>
            <a:r>
              <a:rPr lang="en-US" dirty="0" err="1" smtClean="0"/>
              <a:t>mediador</a:t>
            </a:r>
            <a:r>
              <a:rPr lang="en-US" dirty="0" smtClean="0"/>
              <a:t> das </a:t>
            </a:r>
            <a:r>
              <a:rPr lang="en-US" dirty="0" err="1" smtClean="0"/>
              <a:t>relações</a:t>
            </a:r>
            <a:r>
              <a:rPr lang="en-US" dirty="0" smtClean="0"/>
              <a:t> entre a </a:t>
            </a:r>
            <a:r>
              <a:rPr lang="en-US" dirty="0" err="1" smtClean="0"/>
              <a:t>produção</a:t>
            </a:r>
            <a:r>
              <a:rPr lang="en-US" dirty="0" smtClean="0"/>
              <a:t> e a </a:t>
            </a:r>
            <a:r>
              <a:rPr lang="en-US" dirty="0" err="1" smtClean="0"/>
              <a:t>prevenção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mitigação</a:t>
            </a:r>
            <a:r>
              <a:rPr lang="en-US" dirty="0" smtClean="0"/>
              <a:t>, de </a:t>
            </a:r>
            <a:r>
              <a:rPr lang="en-US" dirty="0" err="1" smtClean="0"/>
              <a:t>impactos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30" y="274638"/>
            <a:ext cx="4759626" cy="1864914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/>
              <a:t>Barragens</a:t>
            </a:r>
            <a:r>
              <a:rPr lang="en-US" sz="3600" dirty="0" smtClean="0"/>
              <a:t> </a:t>
            </a:r>
            <a:r>
              <a:rPr lang="en-US" sz="3600" dirty="0" err="1" smtClean="0"/>
              <a:t>existentes</a:t>
            </a:r>
            <a:r>
              <a:rPr lang="en-US" sz="3600" dirty="0" smtClean="0"/>
              <a:t>,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construção</a:t>
            </a:r>
            <a:r>
              <a:rPr lang="en-US" sz="3600" dirty="0" smtClean="0"/>
              <a:t> e </a:t>
            </a:r>
            <a:r>
              <a:rPr lang="en-US" sz="3600" dirty="0" err="1" smtClean="0"/>
              <a:t>previstas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6713" r="-126713"/>
          <a:stretch>
            <a:fillRect/>
          </a:stretch>
        </p:blipFill>
        <p:spPr>
          <a:xfrm>
            <a:off x="-192437" y="42950"/>
            <a:ext cx="14898616" cy="6815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41056" y="4778593"/>
            <a:ext cx="473442" cy="33140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Construção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uma</a:t>
            </a:r>
            <a:r>
              <a:rPr lang="en-US" sz="3200" dirty="0" smtClean="0"/>
              <a:t> agenda </a:t>
            </a:r>
            <a:r>
              <a:rPr lang="en-US" sz="3200" dirty="0" err="1" smtClean="0"/>
              <a:t>nacional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o </a:t>
            </a:r>
            <a:r>
              <a:rPr lang="en-US" sz="3200" dirty="0" err="1" smtClean="0"/>
              <a:t>meio</a:t>
            </a:r>
            <a:r>
              <a:rPr lang="en-US" sz="3200" dirty="0" smtClean="0"/>
              <a:t> </a:t>
            </a:r>
            <a:r>
              <a:rPr lang="en-US" sz="3200" dirty="0" err="1" smtClean="0"/>
              <a:t>ambiente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meio</a:t>
            </a:r>
            <a:r>
              <a:rPr lang="en-US" sz="3200" dirty="0" smtClean="0"/>
              <a:t> de </a:t>
            </a:r>
            <a:r>
              <a:rPr lang="en-US" sz="3200" dirty="0" err="1" smtClean="0"/>
              <a:t>desenvolvimento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b="1" dirty="0" smtClean="0"/>
              <a:t>Desafios globais </a:t>
            </a:r>
            <a:r>
              <a:rPr lang="pt-BR" dirty="0" smtClean="0"/>
              <a:t>(aumento da população global, aumento da demanda e consumo, pressões sobre os recursos naturais, ambiente em transformação).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dirty="0" smtClean="0"/>
              <a:t>Aos </a:t>
            </a:r>
            <a:r>
              <a:rPr lang="pt-BR" b="1" dirty="0" smtClean="0"/>
              <a:t>desafios globais somam-se os desafios nacionais </a:t>
            </a:r>
            <a:r>
              <a:rPr lang="pt-BR" dirty="0" smtClean="0"/>
              <a:t>(economia dependente de recursos naturais </a:t>
            </a:r>
            <a:r>
              <a:rPr lang="mr-IN" dirty="0" smtClean="0"/>
              <a:t>–</a:t>
            </a:r>
            <a:r>
              <a:rPr lang="pt-BR" dirty="0" smtClean="0"/>
              <a:t> p.ex. Geração de energia e agricultura, desigualdade social, conservação de sua </a:t>
            </a:r>
            <a:r>
              <a:rPr lang="pt-BR" dirty="0" err="1" smtClean="0"/>
              <a:t>megadiversidade</a:t>
            </a:r>
            <a:r>
              <a:rPr lang="pt-BR" dirty="0" smtClean="0"/>
              <a:t>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pt-BR" b="1" dirty="0" smtClean="0"/>
              <a:t>Biodiversidade e ecossistemas são elementos para a preparação do Brasil para a transformação dos riscos associados a tais desafios em novas oportunidades para desenvolvimento econômico e social</a:t>
            </a:r>
            <a:r>
              <a:rPr lang="pt-BR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 startAt="4"/>
            </a:pPr>
            <a:r>
              <a:rPr lang="pt-BR" b="1" dirty="0" smtClean="0"/>
              <a:t>Biodiversidade e ecossistemas como base ganho de competitividade </a:t>
            </a:r>
            <a:r>
              <a:rPr lang="pt-BR" dirty="0" smtClean="0"/>
              <a:t>em um ambiente global onde os sistemas de produção estarão ancorados em </a:t>
            </a:r>
            <a:r>
              <a:rPr lang="pt-BR" b="1" dirty="0" smtClean="0"/>
              <a:t>práticas inclusivas e sustentáveis</a:t>
            </a:r>
            <a:r>
              <a:rPr lang="pt-BR" dirty="0" smtClean="0"/>
              <a:t>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4"/>
            </a:pPr>
            <a:endParaRPr lang="pt-BR" b="1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 startAt="4"/>
            </a:pPr>
            <a:r>
              <a:rPr lang="pt-BR" b="1" dirty="0" smtClean="0"/>
              <a:t>Conservação no presente é garantia de transição para uma nova ordem econômica</a:t>
            </a:r>
            <a:r>
              <a:rPr lang="pt-BR" dirty="0" smtClean="0"/>
              <a:t> bem como fator de mitigação e adaptação às mudanças ambientais em curso que já comprometem a segurança hídrica, energética e alimentar bem como os investimentos em infraestrutura.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4"/>
            </a:pPr>
            <a:endParaRPr lang="pt-BR" b="1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 startAt="4"/>
            </a:pPr>
            <a:r>
              <a:rPr lang="pt-BR" b="1" dirty="0" smtClean="0"/>
              <a:t>O uso e acesso com equidade ao capital natural é um elemento fundamental para superação da desigualdade </a:t>
            </a:r>
            <a:r>
              <a:rPr lang="pt-BR" dirty="0" smtClean="0"/>
              <a:t>no Brasil com garantia dos múltiplos modos de vida e sistemas </a:t>
            </a:r>
            <a:r>
              <a:rPr lang="pt-BR" dirty="0" err="1" smtClean="0"/>
              <a:t>socio</a:t>
            </a:r>
            <a:r>
              <a:rPr lang="pt-BR" dirty="0" smtClean="0"/>
              <a:t>-ecológicos.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Construção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uma</a:t>
            </a:r>
            <a:r>
              <a:rPr lang="en-US" sz="3200" dirty="0" smtClean="0"/>
              <a:t> agenda </a:t>
            </a:r>
            <a:r>
              <a:rPr lang="en-US" sz="3200" dirty="0" err="1" smtClean="0"/>
              <a:t>nacional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o </a:t>
            </a:r>
            <a:r>
              <a:rPr lang="en-US" sz="3200" dirty="0" err="1" smtClean="0"/>
              <a:t>meio</a:t>
            </a:r>
            <a:r>
              <a:rPr lang="en-US" sz="3200" dirty="0" smtClean="0"/>
              <a:t> </a:t>
            </a:r>
            <a:r>
              <a:rPr lang="en-US" sz="3200" dirty="0" err="1" smtClean="0"/>
              <a:t>ambiente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meio</a:t>
            </a:r>
            <a:r>
              <a:rPr lang="en-US" sz="3200" dirty="0" smtClean="0"/>
              <a:t> de </a:t>
            </a:r>
            <a:r>
              <a:rPr lang="en-US" sz="3200" dirty="0" err="1" smtClean="0"/>
              <a:t>desenvolvimento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6408" r="-66408"/>
          <a:stretch>
            <a:fillRect/>
          </a:stretch>
        </p:blipFill>
        <p:spPr>
          <a:xfrm>
            <a:off x="-154088" y="146362"/>
            <a:ext cx="12367308" cy="6801543"/>
          </a:xfrm>
        </p:spPr>
      </p:pic>
      <p:sp>
        <p:nvSpPr>
          <p:cNvPr id="5" name="Rectangle 4"/>
          <p:cNvSpPr/>
          <p:nvPr/>
        </p:nvSpPr>
        <p:spPr>
          <a:xfrm>
            <a:off x="3439665" y="1513666"/>
            <a:ext cx="5157331" cy="3206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2242" y="2604020"/>
            <a:ext cx="2886566" cy="15696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Desafio</a:t>
            </a:r>
            <a:r>
              <a:rPr lang="en-US" sz="3200" dirty="0" smtClean="0"/>
              <a:t> da </a:t>
            </a:r>
            <a:r>
              <a:rPr lang="en-US" sz="3200" dirty="0" err="1" smtClean="0"/>
              <a:t>superação</a:t>
            </a:r>
            <a:r>
              <a:rPr lang="en-US" sz="3200" dirty="0" smtClean="0"/>
              <a:t> da </a:t>
            </a:r>
            <a:r>
              <a:rPr lang="en-US" sz="3200" dirty="0" err="1" smtClean="0"/>
              <a:t>desigualdade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63263" cy="1816275"/>
          </a:xfrm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Futura</a:t>
            </a:r>
            <a:r>
              <a:rPr lang="en-US" dirty="0" smtClean="0"/>
              <a:t> </a:t>
            </a:r>
            <a:r>
              <a:rPr lang="en-US" dirty="0" err="1" smtClean="0"/>
              <a:t>adequação</a:t>
            </a:r>
            <a:r>
              <a:rPr lang="en-US" dirty="0" smtClean="0"/>
              <a:t> </a:t>
            </a:r>
            <a:r>
              <a:rPr lang="en-US" dirty="0" err="1" smtClean="0"/>
              <a:t>agrícola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693" r="-63693"/>
          <a:stretch>
            <a:fillRect/>
          </a:stretch>
        </p:blipFill>
        <p:spPr>
          <a:xfrm>
            <a:off x="908776" y="141106"/>
            <a:ext cx="10882686" cy="59850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70829" y="5046761"/>
            <a:ext cx="406400" cy="284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2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r>
              <a:rPr lang="pt-BR" dirty="0" smtClean="0"/>
              <a:t>No entanto, </a:t>
            </a:r>
            <a:r>
              <a:rPr lang="pt-BR" b="1" dirty="0" smtClean="0"/>
              <a:t>o papel da Biodiversidade </a:t>
            </a:r>
            <a:r>
              <a:rPr lang="pt-BR" dirty="0" smtClean="0"/>
              <a:t>em alavancar o desenvolvimento social e econômico tem sido </a:t>
            </a:r>
            <a:r>
              <a:rPr lang="pt-BR" b="1" dirty="0" smtClean="0"/>
              <a:t>seriamente comprometido por múltiplos vetores  de pressão e suas interações</a:t>
            </a:r>
            <a:r>
              <a:rPr lang="pt-BR" dirty="0" smtClean="0"/>
              <a:t>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r>
              <a:rPr lang="pt-BR" b="1" dirty="0" smtClean="0"/>
              <a:t>O conhecimento científico e tradicional sobre a Biodiversidade, ecossistemas</a:t>
            </a:r>
            <a:r>
              <a:rPr lang="pt-BR" dirty="0" smtClean="0"/>
              <a:t>, processos e funções associados são </a:t>
            </a:r>
            <a:r>
              <a:rPr lang="pt-BR" b="1" dirty="0" smtClean="0"/>
              <a:t>cruciais para apoiar as escolhas sociais na preparação e transformação do país </a:t>
            </a:r>
            <a:r>
              <a:rPr lang="pt-BR" dirty="0" smtClean="0"/>
              <a:t>frente a seus múltiplos desafios.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Construção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uma</a:t>
            </a:r>
            <a:r>
              <a:rPr lang="en-US" sz="3200" dirty="0" smtClean="0"/>
              <a:t> agenda </a:t>
            </a:r>
            <a:r>
              <a:rPr lang="en-US" sz="3200" dirty="0" err="1" smtClean="0"/>
              <a:t>nacional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o </a:t>
            </a:r>
            <a:r>
              <a:rPr lang="en-US" sz="3200" dirty="0" err="1" smtClean="0"/>
              <a:t>meio</a:t>
            </a:r>
            <a:r>
              <a:rPr lang="en-US" sz="3200" dirty="0" smtClean="0"/>
              <a:t> </a:t>
            </a:r>
            <a:r>
              <a:rPr lang="en-US" sz="3200" dirty="0" err="1" smtClean="0"/>
              <a:t>ambiente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meio</a:t>
            </a:r>
            <a:r>
              <a:rPr lang="en-US" sz="3200" dirty="0" smtClean="0"/>
              <a:t> de </a:t>
            </a:r>
            <a:r>
              <a:rPr lang="en-US" sz="3200" dirty="0" err="1" smtClean="0"/>
              <a:t>desenvolvimento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5" y="731178"/>
            <a:ext cx="3211946" cy="1539322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r>
              <a:rPr lang="en-US" sz="3200" dirty="0" err="1" smtClean="0"/>
              <a:t>Integridade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da </a:t>
            </a:r>
            <a:r>
              <a:rPr lang="en-US" sz="3200" dirty="0" err="1" smtClean="0"/>
              <a:t>riqueza</a:t>
            </a:r>
            <a:r>
              <a:rPr lang="en-US" sz="3200" dirty="0" smtClean="0"/>
              <a:t> de</a:t>
            </a:r>
            <a:br>
              <a:rPr lang="en-US" sz="3200" dirty="0" smtClean="0"/>
            </a:br>
            <a:r>
              <a:rPr lang="en-US" sz="3200" dirty="0" err="1" smtClean="0"/>
              <a:t>espécies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810" r="-51810"/>
          <a:stretch>
            <a:fillRect/>
          </a:stretch>
        </p:blipFill>
        <p:spPr>
          <a:xfrm>
            <a:off x="1488185" y="102621"/>
            <a:ext cx="9770598" cy="56217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856019"/>
            <a:ext cx="76073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02661" y="4778593"/>
            <a:ext cx="473442" cy="33140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pt-BR" b="1" dirty="0" smtClean="0"/>
              <a:t>A redução das pressões e mitigação de seus impactos depende de </a:t>
            </a:r>
          </a:p>
          <a:p>
            <a:pPr lvl="1">
              <a:lnSpc>
                <a:spcPct val="130000"/>
              </a:lnSpc>
            </a:pPr>
            <a:r>
              <a:rPr lang="pt-BR" b="1" dirty="0" smtClean="0"/>
              <a:t>políticas públicas integradas, </a:t>
            </a:r>
          </a:p>
          <a:p>
            <a:pPr lvl="1">
              <a:lnSpc>
                <a:spcPct val="130000"/>
              </a:lnSpc>
            </a:pPr>
            <a:r>
              <a:rPr lang="pt-BR" b="1" dirty="0" smtClean="0"/>
              <a:t>da responsabilidade corporativa com a manutenção do capital natural do Brasil e</a:t>
            </a:r>
          </a:p>
          <a:p>
            <a:pPr lvl="1">
              <a:lnSpc>
                <a:spcPct val="130000"/>
              </a:lnSpc>
            </a:pPr>
            <a:r>
              <a:rPr lang="pt-BR" b="1" dirty="0" smtClean="0"/>
              <a:t>da representatividade dos vários atores da sociedade civil na governança dos recursos naturais e no desenho de novas opções de desenvolvimento.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Construção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uma</a:t>
            </a:r>
            <a:r>
              <a:rPr lang="en-US" sz="3200" dirty="0" smtClean="0"/>
              <a:t> agenda </a:t>
            </a:r>
            <a:r>
              <a:rPr lang="en-US" sz="3200" dirty="0" err="1" smtClean="0"/>
              <a:t>nacional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o </a:t>
            </a:r>
            <a:r>
              <a:rPr lang="en-US" sz="3200" dirty="0" err="1" smtClean="0"/>
              <a:t>meio</a:t>
            </a:r>
            <a:r>
              <a:rPr lang="en-US" sz="3200" dirty="0" smtClean="0"/>
              <a:t> </a:t>
            </a:r>
            <a:r>
              <a:rPr lang="en-US" sz="3200" dirty="0" err="1" smtClean="0"/>
              <a:t>ambiente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meio</a:t>
            </a:r>
            <a:r>
              <a:rPr lang="en-US" sz="3200" dirty="0" smtClean="0"/>
              <a:t> de </a:t>
            </a:r>
            <a:r>
              <a:rPr lang="en-US" sz="3200" dirty="0" err="1" smtClean="0"/>
              <a:t>desenvolvimento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569" r="-38569"/>
          <a:stretch>
            <a:fillRect/>
          </a:stretch>
        </p:blipFill>
        <p:spPr>
          <a:xfrm>
            <a:off x="1905156" y="274638"/>
            <a:ext cx="9018915" cy="5831471"/>
          </a:xfrm>
        </p:spPr>
      </p:pic>
      <p:sp>
        <p:nvSpPr>
          <p:cNvPr id="5" name="TextBox 4"/>
          <p:cNvSpPr txBox="1"/>
          <p:nvPr/>
        </p:nvSpPr>
        <p:spPr>
          <a:xfrm>
            <a:off x="457199" y="1417638"/>
            <a:ext cx="4381295" cy="2308324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Panorama </a:t>
            </a:r>
            <a:r>
              <a:rPr lang="en-US" sz="3600" dirty="0" err="1" smtClean="0"/>
              <a:t>ambiental</a:t>
            </a:r>
            <a:r>
              <a:rPr lang="en-US" sz="3600" dirty="0" smtClean="0"/>
              <a:t> global GEO-6</a:t>
            </a:r>
          </a:p>
          <a:p>
            <a:r>
              <a:rPr lang="en-US" sz="3600" dirty="0" err="1" smtClean="0"/>
              <a:t>Região</a:t>
            </a:r>
            <a:r>
              <a:rPr lang="en-US" sz="3600" dirty="0" smtClean="0"/>
              <a:t> </a:t>
            </a:r>
            <a:r>
              <a:rPr lang="en-US" sz="3600" dirty="0" err="1" smtClean="0"/>
              <a:t>América</a:t>
            </a:r>
            <a:r>
              <a:rPr lang="en-US" sz="3600" dirty="0" smtClean="0"/>
              <a:t> Latina e Caribe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Obrigada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mercedes@unb.br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8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856" r="-55856"/>
          <a:stretch>
            <a:fillRect/>
          </a:stretch>
        </p:blipFill>
        <p:spPr>
          <a:xfrm>
            <a:off x="-102632" y="274638"/>
            <a:ext cx="11815676" cy="6091502"/>
          </a:xfrm>
        </p:spPr>
      </p:pic>
      <p:sp>
        <p:nvSpPr>
          <p:cNvPr id="5" name="TextBox 4"/>
          <p:cNvSpPr txBox="1"/>
          <p:nvPr/>
        </p:nvSpPr>
        <p:spPr>
          <a:xfrm>
            <a:off x="218096" y="2501398"/>
            <a:ext cx="2578666" cy="1754327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Impactos</a:t>
            </a:r>
            <a:r>
              <a:rPr lang="en-US" sz="3600" dirty="0" smtClean="0"/>
              <a:t> de </a:t>
            </a:r>
            <a:r>
              <a:rPr lang="en-US" sz="3600" dirty="0" err="1" smtClean="0"/>
              <a:t>mudanças</a:t>
            </a:r>
            <a:r>
              <a:rPr lang="en-US" sz="3600" dirty="0" smtClean="0"/>
              <a:t> </a:t>
            </a:r>
            <a:r>
              <a:rPr lang="en-US" sz="3600" dirty="0" err="1" smtClean="0"/>
              <a:t>climática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 </a:t>
            </a:r>
            <a:r>
              <a:rPr lang="en-US" dirty="0" err="1" smtClean="0"/>
              <a:t>praticada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 o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utilizados</a:t>
            </a:r>
            <a:r>
              <a:rPr lang="en-US" dirty="0" smtClean="0"/>
              <a:t> e </a:t>
            </a:r>
            <a:r>
              <a:rPr lang="en-US" dirty="0" err="1" smtClean="0"/>
              <a:t>adequados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econômicas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geram</a:t>
            </a:r>
            <a:r>
              <a:rPr lang="en-US" dirty="0" smtClean="0"/>
              <a:t> </a:t>
            </a:r>
            <a:r>
              <a:rPr lang="en-US" dirty="0" err="1" smtClean="0"/>
              <a:t>impactos</a:t>
            </a:r>
            <a:r>
              <a:rPr lang="en-US" dirty="0" smtClean="0"/>
              <a:t> </a:t>
            </a:r>
            <a:r>
              <a:rPr lang="en-US" dirty="0" err="1" smtClean="0"/>
              <a:t>potenciais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Sabe</a:t>
            </a:r>
            <a:r>
              <a:rPr lang="en-US" dirty="0" smtClean="0"/>
              <a:t>-se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questão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agenda </a:t>
            </a:r>
            <a:r>
              <a:rPr lang="en-US" dirty="0" err="1" smtClean="0"/>
              <a:t>internacional</a:t>
            </a:r>
            <a:r>
              <a:rPr lang="en-US" dirty="0" smtClean="0"/>
              <a:t> e </a:t>
            </a:r>
            <a:r>
              <a:rPr lang="en-US" dirty="0" err="1" smtClean="0"/>
              <a:t>nas</a:t>
            </a:r>
            <a:r>
              <a:rPr lang="en-US" dirty="0" smtClean="0"/>
              <a:t> agendas </a:t>
            </a:r>
            <a:r>
              <a:rPr lang="en-US" dirty="0" err="1" smtClean="0"/>
              <a:t>multilaterais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Sob a </a:t>
            </a:r>
            <a:r>
              <a:rPr lang="en-US" dirty="0" err="1" smtClean="0"/>
              <a:t>égide</a:t>
            </a:r>
            <a:r>
              <a:rPr lang="en-US" dirty="0" smtClean="0"/>
              <a:t> da ONU, o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entrou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fortemente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da </a:t>
            </a:r>
            <a:r>
              <a:rPr lang="en-US" dirty="0" err="1" smtClean="0"/>
              <a:t>década</a:t>
            </a:r>
            <a:r>
              <a:rPr lang="en-US" dirty="0" smtClean="0"/>
              <a:t> de 1970.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 </a:t>
            </a:r>
            <a:r>
              <a:rPr lang="en-US" b="1" dirty="0" err="1" smtClean="0"/>
              <a:t>Constituição</a:t>
            </a:r>
            <a:r>
              <a:rPr lang="en-US" b="1" dirty="0" smtClean="0"/>
              <a:t> Federal </a:t>
            </a:r>
            <a:r>
              <a:rPr lang="en-US" b="1" dirty="0" err="1" smtClean="0"/>
              <a:t>brasileira</a:t>
            </a:r>
            <a:r>
              <a:rPr lang="en-US" b="1" dirty="0" smtClean="0"/>
              <a:t> </a:t>
            </a:r>
            <a:r>
              <a:rPr lang="en-US" dirty="0" err="1" smtClean="0"/>
              <a:t>reconhece</a:t>
            </a:r>
            <a:r>
              <a:rPr lang="en-US" dirty="0" smtClean="0"/>
              <a:t> a </a:t>
            </a:r>
            <a:r>
              <a:rPr lang="en-US" dirty="0" err="1" smtClean="0"/>
              <a:t>preservação</a:t>
            </a:r>
            <a:r>
              <a:rPr lang="en-US" dirty="0" smtClean="0"/>
              <a:t> do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questão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da </a:t>
            </a:r>
            <a:r>
              <a:rPr lang="en-US" dirty="0" err="1" smtClean="0"/>
              <a:t>atuação</a:t>
            </a:r>
            <a:r>
              <a:rPr lang="en-US" dirty="0" smtClean="0"/>
              <a:t> do Estado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equacionamento</a:t>
            </a:r>
            <a:r>
              <a:rPr lang="en-US" dirty="0" smtClean="0"/>
              <a:t>: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 smtClean="0">
                <a:solidFill>
                  <a:srgbClr val="000090"/>
                </a:solidFill>
              </a:rPr>
              <a:t>“</a:t>
            </a:r>
            <a:r>
              <a:rPr lang="en-US" i="1" dirty="0" err="1" smtClean="0">
                <a:solidFill>
                  <a:srgbClr val="000090"/>
                </a:solidFill>
              </a:rPr>
              <a:t>Todos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têm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direito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ao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meio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ambiente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ecologicamente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equilibrado</a:t>
            </a:r>
            <a:r>
              <a:rPr lang="en-US" i="1" dirty="0" smtClean="0">
                <a:solidFill>
                  <a:srgbClr val="000090"/>
                </a:solidFill>
              </a:rPr>
              <a:t>, </a:t>
            </a:r>
            <a:r>
              <a:rPr lang="en-US" i="1" dirty="0" err="1" smtClean="0">
                <a:solidFill>
                  <a:srgbClr val="000090"/>
                </a:solidFill>
              </a:rPr>
              <a:t>bem</a:t>
            </a:r>
            <a:r>
              <a:rPr lang="en-US" i="1" dirty="0" smtClean="0">
                <a:solidFill>
                  <a:srgbClr val="000090"/>
                </a:solidFill>
              </a:rPr>
              <a:t> de </a:t>
            </a:r>
            <a:r>
              <a:rPr lang="en-US" i="1" dirty="0" err="1" smtClean="0">
                <a:solidFill>
                  <a:srgbClr val="000090"/>
                </a:solidFill>
              </a:rPr>
              <a:t>uso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comum</a:t>
            </a:r>
            <a:r>
              <a:rPr lang="en-US" i="1" dirty="0" smtClean="0">
                <a:solidFill>
                  <a:srgbClr val="000090"/>
                </a:solidFill>
              </a:rPr>
              <a:t> do </a:t>
            </a:r>
            <a:r>
              <a:rPr lang="en-US" i="1" dirty="0" err="1" smtClean="0">
                <a:solidFill>
                  <a:srgbClr val="000090"/>
                </a:solidFill>
              </a:rPr>
              <a:t>povo</a:t>
            </a:r>
            <a:r>
              <a:rPr lang="en-US" i="1" dirty="0" smtClean="0">
                <a:solidFill>
                  <a:srgbClr val="000090"/>
                </a:solidFill>
              </a:rPr>
              <a:t> e </a:t>
            </a:r>
            <a:r>
              <a:rPr lang="en-US" i="1" dirty="0" err="1" smtClean="0">
                <a:solidFill>
                  <a:srgbClr val="000090"/>
                </a:solidFill>
              </a:rPr>
              <a:t>essencial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à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sadia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qualidade</a:t>
            </a:r>
            <a:r>
              <a:rPr lang="en-US" i="1" dirty="0" smtClean="0">
                <a:solidFill>
                  <a:srgbClr val="000090"/>
                </a:solidFill>
              </a:rPr>
              <a:t> de </a:t>
            </a:r>
            <a:r>
              <a:rPr lang="en-US" i="1" dirty="0" err="1" smtClean="0">
                <a:solidFill>
                  <a:srgbClr val="000090"/>
                </a:solidFill>
              </a:rPr>
              <a:t>vida</a:t>
            </a:r>
            <a:r>
              <a:rPr lang="en-US" i="1" dirty="0" smtClean="0">
                <a:solidFill>
                  <a:srgbClr val="000090"/>
                </a:solidFill>
              </a:rPr>
              <a:t>, </a:t>
            </a:r>
            <a:r>
              <a:rPr lang="en-US" i="1" dirty="0" err="1" smtClean="0">
                <a:solidFill>
                  <a:srgbClr val="000090"/>
                </a:solidFill>
              </a:rPr>
              <a:t>impondo</a:t>
            </a:r>
            <a:r>
              <a:rPr lang="en-US" i="1" dirty="0" smtClean="0">
                <a:solidFill>
                  <a:srgbClr val="000090"/>
                </a:solidFill>
              </a:rPr>
              <a:t>-se </a:t>
            </a:r>
            <a:r>
              <a:rPr lang="en-US" i="1" dirty="0" err="1" smtClean="0">
                <a:solidFill>
                  <a:srgbClr val="000090"/>
                </a:solidFill>
              </a:rPr>
              <a:t>ao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b="1" i="1" dirty="0" err="1" smtClean="0">
                <a:solidFill>
                  <a:srgbClr val="000090"/>
                </a:solidFill>
              </a:rPr>
              <a:t>Poder</a:t>
            </a:r>
            <a:r>
              <a:rPr lang="en-US" b="1" i="1" dirty="0" smtClean="0">
                <a:solidFill>
                  <a:srgbClr val="000090"/>
                </a:solidFill>
              </a:rPr>
              <a:t> </a:t>
            </a:r>
            <a:r>
              <a:rPr lang="en-US" b="1" i="1" dirty="0" err="1" smtClean="0">
                <a:solidFill>
                  <a:srgbClr val="000090"/>
                </a:solidFill>
              </a:rPr>
              <a:t>Público</a:t>
            </a:r>
            <a:r>
              <a:rPr lang="en-US" b="1" i="1" dirty="0" smtClean="0">
                <a:solidFill>
                  <a:srgbClr val="000090"/>
                </a:solidFill>
              </a:rPr>
              <a:t> e </a:t>
            </a:r>
            <a:r>
              <a:rPr lang="en-US" b="1" i="1" dirty="0" err="1" smtClean="0">
                <a:solidFill>
                  <a:srgbClr val="000090"/>
                </a:solidFill>
              </a:rPr>
              <a:t>à</a:t>
            </a:r>
            <a:r>
              <a:rPr lang="en-US" b="1" i="1" dirty="0" smtClean="0">
                <a:solidFill>
                  <a:srgbClr val="000090"/>
                </a:solidFill>
              </a:rPr>
              <a:t> </a:t>
            </a:r>
            <a:r>
              <a:rPr lang="en-US" b="1" i="1" dirty="0" err="1" smtClean="0">
                <a:solidFill>
                  <a:srgbClr val="000090"/>
                </a:solidFill>
              </a:rPr>
              <a:t>coletividade</a:t>
            </a:r>
            <a:r>
              <a:rPr lang="en-US" i="1" dirty="0" smtClean="0">
                <a:solidFill>
                  <a:srgbClr val="000090"/>
                </a:solidFill>
              </a:rPr>
              <a:t> o </a:t>
            </a:r>
            <a:r>
              <a:rPr lang="en-US" i="1" dirty="0" err="1" smtClean="0">
                <a:solidFill>
                  <a:srgbClr val="000090"/>
                </a:solidFill>
              </a:rPr>
              <a:t>dever</a:t>
            </a:r>
            <a:r>
              <a:rPr lang="en-US" i="1" dirty="0" smtClean="0">
                <a:solidFill>
                  <a:srgbClr val="000090"/>
                </a:solidFill>
              </a:rPr>
              <a:t> de </a:t>
            </a:r>
            <a:r>
              <a:rPr lang="en-US" i="1" dirty="0" err="1" smtClean="0">
                <a:solidFill>
                  <a:srgbClr val="000090"/>
                </a:solidFill>
              </a:rPr>
              <a:t>defendê</a:t>
            </a:r>
            <a:r>
              <a:rPr lang="en-US" i="1" dirty="0" smtClean="0">
                <a:solidFill>
                  <a:srgbClr val="000090"/>
                </a:solidFill>
              </a:rPr>
              <a:t>-lo e </a:t>
            </a:r>
            <a:r>
              <a:rPr lang="en-US" i="1" dirty="0" err="1" smtClean="0">
                <a:solidFill>
                  <a:srgbClr val="000090"/>
                </a:solidFill>
              </a:rPr>
              <a:t>preservá</a:t>
            </a:r>
            <a:r>
              <a:rPr lang="en-US" i="1" dirty="0" smtClean="0">
                <a:solidFill>
                  <a:srgbClr val="000090"/>
                </a:solidFill>
              </a:rPr>
              <a:t>-lo </a:t>
            </a:r>
            <a:r>
              <a:rPr lang="en-US" i="1" dirty="0" err="1" smtClean="0">
                <a:solidFill>
                  <a:srgbClr val="000090"/>
                </a:solidFill>
              </a:rPr>
              <a:t>para</a:t>
            </a:r>
            <a:r>
              <a:rPr lang="en-US" i="1" dirty="0" smtClean="0">
                <a:solidFill>
                  <a:srgbClr val="000090"/>
                </a:solidFill>
              </a:rPr>
              <a:t> as </a:t>
            </a:r>
            <a:r>
              <a:rPr lang="en-US" i="1" dirty="0" err="1" smtClean="0">
                <a:solidFill>
                  <a:srgbClr val="000090"/>
                </a:solidFill>
              </a:rPr>
              <a:t>presentes</a:t>
            </a:r>
            <a:r>
              <a:rPr lang="en-US" i="1" dirty="0" smtClean="0">
                <a:solidFill>
                  <a:srgbClr val="000090"/>
                </a:solidFill>
              </a:rPr>
              <a:t> e </a:t>
            </a:r>
            <a:r>
              <a:rPr lang="en-US" i="1" dirty="0" err="1" smtClean="0">
                <a:solidFill>
                  <a:srgbClr val="000090"/>
                </a:solidFill>
              </a:rPr>
              <a:t>futuras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 smtClean="0">
                <a:solidFill>
                  <a:srgbClr val="000090"/>
                </a:solidFill>
              </a:rPr>
              <a:t>gerações</a:t>
            </a:r>
            <a:r>
              <a:rPr lang="en-US" i="1" dirty="0" smtClean="0">
                <a:solidFill>
                  <a:srgbClr val="000090"/>
                </a:solidFill>
              </a:rPr>
              <a:t>” </a:t>
            </a:r>
          </a:p>
          <a:p>
            <a:pPr marL="0" indent="0" algn="r">
              <a:lnSpc>
                <a:spcPct val="130000"/>
              </a:lnSpc>
              <a:buNone/>
            </a:pPr>
            <a:r>
              <a:rPr lang="en-US" dirty="0" smtClean="0"/>
              <a:t>(</a:t>
            </a:r>
            <a:r>
              <a:rPr lang="en-US" dirty="0" err="1" smtClean="0"/>
              <a:t>Capítulo</a:t>
            </a:r>
            <a:r>
              <a:rPr lang="en-US" dirty="0" smtClean="0"/>
              <a:t> do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, Art. 225, caput).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42353"/>
              </p:ext>
            </p:extLst>
          </p:nvPr>
        </p:nvGraphicFramePr>
        <p:xfrm>
          <a:off x="911957" y="274638"/>
          <a:ext cx="7458507" cy="6724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4" imgW="5549900" imgH="5003800" progId="Word.Document.12">
                  <p:embed/>
                </p:oleObj>
              </mc:Choice>
              <mc:Fallback>
                <p:oleObj name="Document" r:id="rId4" imgW="5549900" imgH="500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957" y="274638"/>
                        <a:ext cx="7458507" cy="6724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dirty="0" err="1" smtClean="0"/>
              <a:t>questão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 </a:t>
            </a:r>
            <a:r>
              <a:rPr lang="en-US" dirty="0" err="1" smtClean="0"/>
              <a:t>marca</a:t>
            </a:r>
            <a:r>
              <a:rPr lang="en-US" dirty="0" smtClean="0"/>
              <a:t> a </a:t>
            </a:r>
            <a:r>
              <a:rPr lang="en-US" dirty="0" err="1" smtClean="0"/>
              <a:t>história</a:t>
            </a:r>
            <a:r>
              <a:rPr lang="en-US" dirty="0" smtClean="0"/>
              <a:t> do País </a:t>
            </a:r>
            <a:r>
              <a:rPr lang="en-US" dirty="0" err="1" smtClean="0"/>
              <a:t>desde</a:t>
            </a:r>
            <a:r>
              <a:rPr lang="en-US" dirty="0" smtClean="0"/>
              <a:t> o </a:t>
            </a:r>
            <a:r>
              <a:rPr lang="en-US" dirty="0" err="1" smtClean="0"/>
              <a:t>período</a:t>
            </a:r>
            <a:r>
              <a:rPr lang="en-US" dirty="0" smtClean="0"/>
              <a:t> colonial.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 </a:t>
            </a:r>
            <a:r>
              <a:rPr lang="en-US" dirty="0" err="1" smtClean="0"/>
              <a:t>nome</a:t>
            </a:r>
            <a:r>
              <a:rPr lang="en-US" dirty="0" smtClean="0"/>
              <a:t> “</a:t>
            </a:r>
            <a:r>
              <a:rPr lang="en-US" dirty="0" err="1" smtClean="0"/>
              <a:t>Brasil</a:t>
            </a:r>
            <a:r>
              <a:rPr lang="en-US" dirty="0" smtClean="0"/>
              <a:t>” </a:t>
            </a:r>
            <a:r>
              <a:rPr lang="en-US" dirty="0" err="1" smtClean="0"/>
              <a:t>resultou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mercantilista</a:t>
            </a:r>
            <a:r>
              <a:rPr lang="en-US" dirty="0" smtClean="0"/>
              <a:t> de </a:t>
            </a:r>
            <a:r>
              <a:rPr lang="en-US" dirty="0" err="1" smtClean="0"/>
              <a:t>exploração</a:t>
            </a:r>
            <a:r>
              <a:rPr lang="en-US" dirty="0" smtClean="0"/>
              <a:t> da </a:t>
            </a:r>
            <a:r>
              <a:rPr lang="en-US" dirty="0" err="1" smtClean="0"/>
              <a:t>árvore</a:t>
            </a:r>
            <a:r>
              <a:rPr lang="en-US" dirty="0" smtClean="0"/>
              <a:t> “</a:t>
            </a:r>
            <a:r>
              <a:rPr lang="en-US" dirty="0" err="1" smtClean="0"/>
              <a:t>pau-brasil</a:t>
            </a:r>
            <a:r>
              <a:rPr lang="en-US" dirty="0" smtClean="0"/>
              <a:t>”.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ciclos</a:t>
            </a:r>
            <a:r>
              <a:rPr lang="en-US" dirty="0" smtClean="0"/>
              <a:t> </a:t>
            </a:r>
            <a:r>
              <a:rPr lang="en-US" dirty="0" err="1" smtClean="0"/>
              <a:t>econômicos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, de </a:t>
            </a:r>
            <a:r>
              <a:rPr lang="en-US" dirty="0" err="1" smtClean="0"/>
              <a:t>certa</a:t>
            </a:r>
            <a:r>
              <a:rPr lang="en-US" dirty="0" smtClean="0"/>
              <a:t> forma, “</a:t>
            </a:r>
            <a:r>
              <a:rPr lang="en-US" dirty="0" err="1" smtClean="0"/>
              <a:t>desastres</a:t>
            </a:r>
            <a:r>
              <a:rPr lang="en-US" dirty="0" smtClean="0"/>
              <a:t> </a:t>
            </a:r>
            <a:r>
              <a:rPr lang="en-US" dirty="0" err="1" smtClean="0"/>
              <a:t>ecológicos</a:t>
            </a:r>
            <a:r>
              <a:rPr lang="en-US" dirty="0" smtClean="0"/>
              <a:t>”, </a:t>
            </a:r>
            <a:r>
              <a:rPr lang="en-US" dirty="0" err="1" smtClean="0"/>
              <a:t>pois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de </a:t>
            </a:r>
            <a:r>
              <a:rPr lang="en-US" dirty="0" err="1" smtClean="0"/>
              <a:t>intensa</a:t>
            </a:r>
            <a:r>
              <a:rPr lang="en-US" dirty="0" smtClean="0"/>
              <a:t> </a:t>
            </a:r>
            <a:r>
              <a:rPr lang="en-US" dirty="0" err="1" smtClean="0"/>
              <a:t>exploração</a:t>
            </a:r>
            <a:r>
              <a:rPr lang="en-US" dirty="0" smtClean="0"/>
              <a:t> e </a:t>
            </a:r>
            <a:r>
              <a:rPr lang="en-US" dirty="0" err="1" smtClean="0"/>
              <a:t>prosperidade</a:t>
            </a:r>
            <a:r>
              <a:rPr lang="en-US" dirty="0" smtClean="0"/>
              <a:t> </a:t>
            </a:r>
            <a:r>
              <a:rPr lang="en-US" dirty="0" err="1" smtClean="0"/>
              <a:t>seguiu</a:t>
            </a:r>
            <a:r>
              <a:rPr lang="en-US" dirty="0" smtClean="0"/>
              <a:t>-se </a:t>
            </a:r>
            <a:r>
              <a:rPr lang="en-US" dirty="0" err="1" smtClean="0"/>
              <a:t>outra</a:t>
            </a:r>
            <a:r>
              <a:rPr lang="en-US" dirty="0" smtClean="0"/>
              <a:t> de </a:t>
            </a:r>
            <a:r>
              <a:rPr lang="en-US" dirty="0" err="1" smtClean="0"/>
              <a:t>estagnação</a:t>
            </a:r>
            <a:r>
              <a:rPr lang="en-US" dirty="0" smtClean="0"/>
              <a:t> e </a:t>
            </a:r>
            <a:r>
              <a:rPr lang="en-US" dirty="0" err="1" smtClean="0"/>
              <a:t>decadência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A </a:t>
            </a:r>
            <a:r>
              <a:rPr lang="en-US" b="1" dirty="0" err="1" smtClean="0"/>
              <a:t>política</a:t>
            </a:r>
            <a:r>
              <a:rPr lang="en-US" b="1" dirty="0" smtClean="0"/>
              <a:t> </a:t>
            </a:r>
            <a:r>
              <a:rPr lang="en-US" b="1" dirty="0" err="1" smtClean="0"/>
              <a:t>ambiental</a:t>
            </a:r>
            <a:r>
              <a:rPr lang="en-US" b="1" dirty="0" smtClean="0"/>
              <a:t> </a:t>
            </a:r>
            <a:r>
              <a:rPr lang="en-US" b="1" dirty="0" err="1" smtClean="0"/>
              <a:t>brasileira</a:t>
            </a:r>
            <a:r>
              <a:rPr lang="en-US" b="1" dirty="0" smtClean="0"/>
              <a:t> </a:t>
            </a:r>
            <a:r>
              <a:rPr lang="en-US" b="1" dirty="0" err="1" smtClean="0"/>
              <a:t>iniciou</a:t>
            </a:r>
            <a:r>
              <a:rPr lang="en-US" b="1" dirty="0" smtClean="0"/>
              <a:t> </a:t>
            </a:r>
            <a:r>
              <a:rPr lang="en-US" b="1" dirty="0" err="1" smtClean="0"/>
              <a:t>sua</a:t>
            </a:r>
            <a:r>
              <a:rPr lang="en-US" b="1" dirty="0" smtClean="0"/>
              <a:t> </a:t>
            </a:r>
            <a:r>
              <a:rPr lang="en-US" b="1" dirty="0" err="1" smtClean="0"/>
              <a:t>trajetória</a:t>
            </a:r>
            <a:r>
              <a:rPr lang="en-US" b="1" dirty="0" smtClean="0"/>
              <a:t> a </a:t>
            </a:r>
            <a:r>
              <a:rPr lang="en-US" b="1" dirty="0" err="1" smtClean="0"/>
              <a:t>partir</a:t>
            </a:r>
            <a:r>
              <a:rPr lang="en-US" b="1" dirty="0" smtClean="0"/>
              <a:t> da </a:t>
            </a:r>
            <a:r>
              <a:rPr lang="en-US" b="1" dirty="0" err="1" smtClean="0"/>
              <a:t>década</a:t>
            </a:r>
            <a:r>
              <a:rPr lang="en-US" b="1" dirty="0" smtClean="0"/>
              <a:t> de 1930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Primeiros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elaboração</a:t>
            </a:r>
            <a:r>
              <a:rPr lang="en-US" dirty="0" smtClean="0"/>
              <a:t> de </a:t>
            </a:r>
            <a:r>
              <a:rPr lang="en-US" dirty="0" err="1" smtClean="0"/>
              <a:t>normativos</a:t>
            </a:r>
            <a:r>
              <a:rPr lang="en-US" dirty="0" smtClean="0"/>
              <a:t> </a:t>
            </a:r>
            <a:r>
              <a:rPr lang="en-US" dirty="0" err="1" smtClean="0"/>
              <a:t>pioneiros</a:t>
            </a:r>
            <a:r>
              <a:rPr lang="en-US" dirty="0" smtClean="0"/>
              <a:t> </a:t>
            </a:r>
            <a:r>
              <a:rPr lang="en-US" dirty="0" err="1" smtClean="0"/>
              <a:t>afetos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gestão</a:t>
            </a:r>
            <a:r>
              <a:rPr lang="en-US" dirty="0" smtClean="0"/>
              <a:t> dos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en-US" dirty="0" smtClean="0"/>
              <a:t>,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Código</a:t>
            </a:r>
            <a:r>
              <a:rPr lang="en-US" dirty="0" smtClean="0"/>
              <a:t> de </a:t>
            </a:r>
            <a:r>
              <a:rPr lang="en-US" dirty="0" err="1" smtClean="0"/>
              <a:t>Águas</a:t>
            </a:r>
            <a:r>
              <a:rPr lang="en-US" dirty="0" smtClean="0"/>
              <a:t> e o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Florestal</a:t>
            </a:r>
            <a:r>
              <a:rPr lang="en-US" dirty="0" smtClean="0"/>
              <a:t>, ambos </a:t>
            </a:r>
            <a:r>
              <a:rPr lang="en-US" dirty="0" err="1" smtClean="0"/>
              <a:t>instituídos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1934.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então</a:t>
            </a:r>
            <a:r>
              <a:rPr lang="en-US" dirty="0" smtClean="0"/>
              <a:t>, o </a:t>
            </a:r>
            <a:r>
              <a:rPr lang="en-US" dirty="0" err="1" smtClean="0"/>
              <a:t>país</a:t>
            </a:r>
            <a:r>
              <a:rPr lang="en-US" dirty="0" smtClean="0"/>
              <a:t> tem </a:t>
            </a:r>
            <a:r>
              <a:rPr lang="en-US" dirty="0" err="1" smtClean="0"/>
              <a:t>avançando</a:t>
            </a:r>
            <a:r>
              <a:rPr lang="en-US" dirty="0" smtClean="0"/>
              <a:t> </a:t>
            </a:r>
            <a:r>
              <a:rPr lang="en-US" dirty="0" err="1" smtClean="0"/>
              <a:t>gradualmente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no </a:t>
            </a:r>
            <a:r>
              <a:rPr lang="en-US" dirty="0" err="1" smtClean="0"/>
              <a:t>estabelecimento</a:t>
            </a:r>
            <a:r>
              <a:rPr lang="en-US" dirty="0" smtClean="0"/>
              <a:t> de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marcos</a:t>
            </a:r>
            <a:r>
              <a:rPr lang="en-US" dirty="0" smtClean="0"/>
              <a:t> </a:t>
            </a:r>
            <a:r>
              <a:rPr lang="en-US" dirty="0" err="1" smtClean="0"/>
              <a:t>legais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temática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institucionalização</a:t>
            </a:r>
            <a:r>
              <a:rPr lang="en-US" dirty="0" smtClean="0"/>
              <a:t> das </a:t>
            </a:r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de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75541" y="2313769"/>
            <a:ext cx="484632" cy="578443"/>
          </a:xfrm>
          <a:prstGeom prst="downArrow">
            <a:avLst/>
          </a:prstGeom>
          <a:solidFill>
            <a:schemeClr val="accent1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7F98-3B7A-904A-A66D-726E8DD3C4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1797</Words>
  <Application>Microsoft Office PowerPoint</Application>
  <PresentationFormat>Apresentação na tela (4:3)</PresentationFormat>
  <Paragraphs>265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Mangal</vt:lpstr>
      <vt:lpstr>Monotype Corsiva</vt:lpstr>
      <vt:lpstr>Times New Roman</vt:lpstr>
      <vt:lpstr>Office Theme</vt:lpstr>
      <vt:lpstr>Document</vt:lpstr>
      <vt:lpstr> Políticas ambientais </vt:lpstr>
      <vt:lpstr>Contexto Global</vt:lpstr>
      <vt:lpstr>Apresentação do PowerPoint</vt:lpstr>
      <vt:lpstr>Apresentação do PowerPoint</vt:lpstr>
      <vt:lpstr>Políticas ambientais</vt:lpstr>
      <vt:lpstr>Contexto Nacional</vt:lpstr>
      <vt:lpstr>Apresentação do PowerPoint</vt:lpstr>
      <vt:lpstr>Políticas ambientais no Brasil</vt:lpstr>
      <vt:lpstr>Políticas ambientais no Brasil </vt:lpstr>
      <vt:lpstr>Abordagens Políticas ambientais no Brasil</vt:lpstr>
      <vt:lpstr>Apresentação do PowerPoint</vt:lpstr>
      <vt:lpstr>Obstáculaos  Políticas ambientais no Brasil</vt:lpstr>
      <vt:lpstr>Obstáculos  Políticas ambientais no Brasil</vt:lpstr>
      <vt:lpstr>Governança</vt:lpstr>
      <vt:lpstr>Governança</vt:lpstr>
      <vt:lpstr>Governança</vt:lpstr>
      <vt:lpstr>Impactos além das fronteiras</vt:lpstr>
      <vt:lpstr>Impactos além das fronteiras</vt:lpstr>
      <vt:lpstr>Impactos além das fronteiras</vt:lpstr>
      <vt:lpstr>Impactos além das fronteiras</vt:lpstr>
      <vt:lpstr>Demanda frente aos desafios</vt:lpstr>
      <vt:lpstr>Barragens existentes, em construção e previstas</vt:lpstr>
      <vt:lpstr>Construção de uma agenda nacional – o meio ambiente como meio de desenvolvimento</vt:lpstr>
      <vt:lpstr>Construção de uma agenda nacional – o meio ambiente como meio de desenvolvimento</vt:lpstr>
      <vt:lpstr>Apresentação do PowerPoint</vt:lpstr>
      <vt:lpstr>Futura adequação agrícola</vt:lpstr>
      <vt:lpstr>Construção de uma agenda nacional – o meio ambiente como meio de desenvolvimento</vt:lpstr>
      <vt:lpstr>Integridade da riqueza de espécies </vt:lpstr>
      <vt:lpstr>Construção de uma agenda nacional – o meio ambiente como meio de desenvolvimento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ambientais</dc:title>
  <dc:creator>Mercedes Bustamante</dc:creator>
  <cp:lastModifiedBy>Raymundo Franco Diniz</cp:lastModifiedBy>
  <cp:revision>27</cp:revision>
  <dcterms:created xsi:type="dcterms:W3CDTF">2018-05-14T01:27:40Z</dcterms:created>
  <dcterms:modified xsi:type="dcterms:W3CDTF">2018-05-14T19:28:35Z</dcterms:modified>
</cp:coreProperties>
</file>