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BR" sz="52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9666733F-E68C-4067-8CF6-54BC6058B5A7}" type="slidenum">
              <a:rPr lang="pt-BR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‹nº›</a:t>
            </a:fld>
            <a:endParaRPr lang="pt-BR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54;p13"/>
          <p:cNvPicPr/>
          <p:nvPr/>
        </p:nvPicPr>
        <p:blipFill>
          <a:blip r:embed="rId3"/>
          <a:stretch/>
        </p:blipFill>
        <p:spPr>
          <a:xfrm>
            <a:off x="1696320" y="801720"/>
            <a:ext cx="5751000" cy="1254960"/>
          </a:xfrm>
          <a:prstGeom prst="rect">
            <a:avLst/>
          </a:prstGeom>
          <a:ln w="0">
            <a:noFill/>
          </a:ln>
        </p:spPr>
      </p:pic>
      <p:sp>
        <p:nvSpPr>
          <p:cNvPr id="40" name="Google Shape;55;p13"/>
          <p:cNvSpPr/>
          <p:nvPr/>
        </p:nvSpPr>
        <p:spPr>
          <a:xfrm>
            <a:off x="1134360" y="2752560"/>
            <a:ext cx="6966720" cy="20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Arial"/>
              </a:rPr>
              <a:t>PLANOS DE SAÚDE :  CANCELAMENTOS DOS CONTRATOS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latin typeface="Arial"/>
                <a:ea typeface="Arial"/>
              </a:rPr>
              <a:t>Agosto 2024</a:t>
            </a: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400" b="0" strike="noStrike" spc="-1">
              <a:latin typeface="Arial"/>
            </a:endParaRPr>
          </a:p>
        </p:txBody>
      </p:sp>
      <p:pic>
        <p:nvPicPr>
          <p:cNvPr id="41" name="Imagem 3"/>
          <p:cNvPicPr/>
          <p:nvPr/>
        </p:nvPicPr>
        <p:blipFill>
          <a:blip r:embed="rId4"/>
          <a:stretch/>
        </p:blipFill>
        <p:spPr>
          <a:xfrm>
            <a:off x="3211920" y="4246920"/>
            <a:ext cx="2189880" cy="89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54;p13"/>
          <p:cNvPicPr/>
          <p:nvPr/>
        </p:nvPicPr>
        <p:blipFill>
          <a:blip r:embed="rId2"/>
          <a:stretch/>
        </p:blipFill>
        <p:spPr>
          <a:xfrm>
            <a:off x="1696320" y="801720"/>
            <a:ext cx="5751000" cy="1254960"/>
          </a:xfrm>
          <a:prstGeom prst="rect">
            <a:avLst/>
          </a:prstGeom>
          <a:ln w="0">
            <a:noFill/>
          </a:ln>
        </p:spPr>
      </p:pic>
      <p:sp>
        <p:nvSpPr>
          <p:cNvPr id="112" name="Google Shape;55;p13"/>
          <p:cNvSpPr/>
          <p:nvPr/>
        </p:nvSpPr>
        <p:spPr>
          <a:xfrm>
            <a:off x="1193760" y="2752560"/>
            <a:ext cx="6966720" cy="182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Arial"/>
              </a:rPr>
              <a:t>OBRIGADO !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Arial"/>
              </a:rPr>
              <a:t>Robson Santos Campos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Arial"/>
              </a:rPr>
              <a:t>Diretor de Assuntos Jurídicos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13" name="Imagem 3"/>
          <p:cNvPicPr/>
          <p:nvPr/>
        </p:nvPicPr>
        <p:blipFill>
          <a:blip r:embed="rId3"/>
          <a:stretch/>
        </p:blipFill>
        <p:spPr>
          <a:xfrm>
            <a:off x="3211920" y="4246920"/>
            <a:ext cx="2189880" cy="89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60;p14"/>
          <p:cNvPicPr/>
          <p:nvPr/>
        </p:nvPicPr>
        <p:blipFill>
          <a:blip r:embed="rId2"/>
          <a:stretch/>
        </p:blipFill>
        <p:spPr>
          <a:xfrm>
            <a:off x="171720" y="4799160"/>
            <a:ext cx="1011960" cy="222120"/>
          </a:xfrm>
          <a:prstGeom prst="rect">
            <a:avLst/>
          </a:prstGeom>
          <a:ln w="0">
            <a:noFill/>
          </a:ln>
        </p:spPr>
      </p:pic>
      <p:sp>
        <p:nvSpPr>
          <p:cNvPr id="43" name="Google Shape;62;p14"/>
          <p:cNvSpPr/>
          <p:nvPr/>
        </p:nvSpPr>
        <p:spPr>
          <a:xfrm>
            <a:off x="336960" y="414360"/>
            <a:ext cx="844272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Imagem 1"/>
          <p:cNvPicPr/>
          <p:nvPr/>
        </p:nvPicPr>
        <p:blipFill>
          <a:blip r:embed="rId3"/>
          <a:stretch/>
        </p:blipFill>
        <p:spPr>
          <a:xfrm>
            <a:off x="7598160" y="4581000"/>
            <a:ext cx="1608480" cy="658080"/>
          </a:xfrm>
          <a:prstGeom prst="rect">
            <a:avLst/>
          </a:prstGeom>
          <a:ln w="0">
            <a:noFill/>
          </a:ln>
        </p:spPr>
      </p:pic>
      <p:sp>
        <p:nvSpPr>
          <p:cNvPr id="45" name="Retângulo 2"/>
          <p:cNvSpPr/>
          <p:nvPr/>
        </p:nvSpPr>
        <p:spPr>
          <a:xfrm>
            <a:off x="792000" y="347400"/>
            <a:ext cx="7533360" cy="350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CANCELAMENTOS UNILATERAIS DOS CONTRATOS DE PLANOS DE SAÚDE COLETIVOS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46" name="Retângulo 3"/>
          <p:cNvSpPr/>
          <p:nvPr/>
        </p:nvSpPr>
        <p:spPr>
          <a:xfrm>
            <a:off x="171720" y="1251360"/>
            <a:ext cx="8524440" cy="29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5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Atualmente mais de 80% do mercado de Saúde Suplementar -  Planos de Saúde Coletivos.</a:t>
            </a:r>
            <a:endParaRPr lang="pt-BR" sz="1600" b="0" strike="noStrike" spc="-1">
              <a:latin typeface="Arial"/>
            </a:endParaRPr>
          </a:p>
          <a:p>
            <a:pPr marL="285840" indent="-285480" algn="just">
              <a:lnSpc>
                <a:spcPct val="15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Lei 9656/98 e regulação existentes não protegem consumidores da prática abusiva de cancelamentos unilaterais do contrato.</a:t>
            </a:r>
            <a:endParaRPr lang="pt-BR" sz="1600" b="0" strike="noStrike" spc="-1">
              <a:latin typeface="Arial"/>
            </a:endParaRPr>
          </a:p>
          <a:p>
            <a:pPr marL="285840" indent="-285480" algn="just">
              <a:lnSpc>
                <a:spcPct val="15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Pelo contrário, a Resolução Normativa da ANS 557/2022 permite a rescisão unilateral do contrato, após 12 meses de contratação (data aniversário do contrato), desde que comunicado com 60 dias de antecedência</a:t>
            </a: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799"/>
              </a:spcAft>
            </a:pP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60;p14"/>
          <p:cNvPicPr/>
          <p:nvPr/>
        </p:nvPicPr>
        <p:blipFill>
          <a:blip r:embed="rId2"/>
          <a:stretch/>
        </p:blipFill>
        <p:spPr>
          <a:xfrm>
            <a:off x="171720" y="4799160"/>
            <a:ext cx="1011960" cy="222120"/>
          </a:xfrm>
          <a:prstGeom prst="rect">
            <a:avLst/>
          </a:prstGeom>
          <a:ln w="0">
            <a:noFill/>
          </a:ln>
        </p:spPr>
      </p:pic>
      <p:sp>
        <p:nvSpPr>
          <p:cNvPr id="48" name="Google Shape;62;p14"/>
          <p:cNvSpPr/>
          <p:nvPr/>
        </p:nvSpPr>
        <p:spPr>
          <a:xfrm>
            <a:off x="336960" y="414360"/>
            <a:ext cx="844272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Imagem 1"/>
          <p:cNvPicPr/>
          <p:nvPr/>
        </p:nvPicPr>
        <p:blipFill>
          <a:blip r:embed="rId3"/>
          <a:stretch/>
        </p:blipFill>
        <p:spPr>
          <a:xfrm>
            <a:off x="7598160" y="4581000"/>
            <a:ext cx="1608480" cy="658080"/>
          </a:xfrm>
          <a:prstGeom prst="rect">
            <a:avLst/>
          </a:prstGeom>
          <a:ln w="0">
            <a:noFill/>
          </a:ln>
        </p:spPr>
      </p:pic>
      <p:sp>
        <p:nvSpPr>
          <p:cNvPr id="50" name="Retângulo 2"/>
          <p:cNvSpPr/>
          <p:nvPr/>
        </p:nvSpPr>
        <p:spPr>
          <a:xfrm>
            <a:off x="809280" y="134280"/>
            <a:ext cx="7785720" cy="3182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“CALVÁRIO” DO CONSUMIDOR   FACE CANCELAMENTOS UNILATERAIS  PLANOS DE SAÚDE COLETIVOS</a:t>
            </a:r>
            <a:endParaRPr lang="pt-BR" sz="1400" b="0" strike="noStrike" spc="-1">
              <a:latin typeface="Arial"/>
            </a:endParaRPr>
          </a:p>
        </p:txBody>
      </p:sp>
      <p:pic>
        <p:nvPicPr>
          <p:cNvPr id="51" name="Imagem 3"/>
          <p:cNvPicPr/>
          <p:nvPr/>
        </p:nvPicPr>
        <p:blipFill>
          <a:blip r:embed="rId4"/>
          <a:stretch/>
        </p:blipFill>
        <p:spPr>
          <a:xfrm>
            <a:off x="3431520" y="783720"/>
            <a:ext cx="3503160" cy="1190520"/>
          </a:xfrm>
          <a:prstGeom prst="rect">
            <a:avLst/>
          </a:prstGeom>
          <a:ln w="0">
            <a:noFill/>
          </a:ln>
        </p:spPr>
      </p:pic>
      <p:sp>
        <p:nvSpPr>
          <p:cNvPr id="52" name="Retângulo 4"/>
          <p:cNvSpPr/>
          <p:nvPr/>
        </p:nvSpPr>
        <p:spPr>
          <a:xfrm>
            <a:off x="2977200" y="1849320"/>
            <a:ext cx="4821120" cy="15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" b="0" strike="noStrike" spc="-1">
                <a:solidFill>
                  <a:srgbClr val="000000"/>
                </a:solidFill>
                <a:latin typeface="Arial"/>
                <a:ea typeface="Arial"/>
              </a:rPr>
              <a:t>https://www1.folha.uol.com.br/equilibrioesaude/2024/04/aos-102-anos-idosa-recebe-aviso-de-cancelamento-unilateral-de-plano-de-saude.shtml</a:t>
            </a:r>
            <a:endParaRPr lang="pt-BR" sz="400" b="0" strike="noStrike" spc="-1">
              <a:latin typeface="Arial"/>
            </a:endParaRPr>
          </a:p>
        </p:txBody>
      </p:sp>
      <p:pic>
        <p:nvPicPr>
          <p:cNvPr id="53" name="Imagem 7"/>
          <p:cNvPicPr/>
          <p:nvPr/>
        </p:nvPicPr>
        <p:blipFill>
          <a:blip r:embed="rId5"/>
          <a:stretch/>
        </p:blipFill>
        <p:spPr>
          <a:xfrm>
            <a:off x="-35280" y="751320"/>
            <a:ext cx="3466440" cy="141192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8"/>
          <p:cNvSpPr/>
          <p:nvPr/>
        </p:nvSpPr>
        <p:spPr>
          <a:xfrm>
            <a:off x="-23400" y="2068920"/>
            <a:ext cx="206640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" b="0" strike="noStrike" spc="-1">
                <a:solidFill>
                  <a:srgbClr val="000000"/>
                </a:solidFill>
                <a:latin typeface="Arial"/>
                <a:ea typeface="Arial"/>
              </a:rPr>
              <a:t>https://www.bbc.com/portuguese/articles/c6pyq27v5pvo</a:t>
            </a:r>
            <a:endParaRPr lang="pt-BR" sz="600" b="0" strike="noStrike" spc="-1">
              <a:latin typeface="Arial"/>
            </a:endParaRPr>
          </a:p>
        </p:txBody>
      </p:sp>
      <p:pic>
        <p:nvPicPr>
          <p:cNvPr id="55" name="Imagem 9"/>
          <p:cNvPicPr/>
          <p:nvPr/>
        </p:nvPicPr>
        <p:blipFill>
          <a:blip r:embed="rId6"/>
          <a:stretch/>
        </p:blipFill>
        <p:spPr>
          <a:xfrm>
            <a:off x="2072160" y="2082240"/>
            <a:ext cx="509400" cy="169560"/>
          </a:xfrm>
          <a:prstGeom prst="rect">
            <a:avLst/>
          </a:prstGeom>
          <a:ln w="0">
            <a:noFill/>
          </a:ln>
        </p:spPr>
      </p:pic>
      <p:pic>
        <p:nvPicPr>
          <p:cNvPr id="56" name="Imagem 10"/>
          <p:cNvPicPr/>
          <p:nvPr/>
        </p:nvPicPr>
        <p:blipFill>
          <a:blip r:embed="rId7"/>
          <a:stretch/>
        </p:blipFill>
        <p:spPr>
          <a:xfrm>
            <a:off x="254880" y="2308680"/>
            <a:ext cx="4143960" cy="1330920"/>
          </a:xfrm>
          <a:prstGeom prst="rect">
            <a:avLst/>
          </a:prstGeom>
          <a:ln w="0">
            <a:noFill/>
          </a:ln>
        </p:spPr>
      </p:pic>
      <p:sp>
        <p:nvSpPr>
          <p:cNvPr id="57" name="Retângulo 5"/>
          <p:cNvSpPr/>
          <p:nvPr/>
        </p:nvSpPr>
        <p:spPr>
          <a:xfrm>
            <a:off x="254880" y="3651480"/>
            <a:ext cx="5038200" cy="15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" b="0" strike="noStrike" spc="-1">
                <a:solidFill>
                  <a:srgbClr val="000000"/>
                </a:solidFill>
                <a:latin typeface="Arial"/>
                <a:ea typeface="Arial"/>
              </a:rPr>
              <a:t>https://g1.globo.com/sp/santos-regiao/mais-saude/noticia/2024/05/08/plano-de-saude-alega-prejuizo-e-cancela-atendimento-a-criancas-autistas-maes-entram-na-justica.ghtml</a:t>
            </a:r>
            <a:endParaRPr lang="pt-BR" sz="400" b="0" strike="noStrike" spc="-1">
              <a:latin typeface="Arial"/>
            </a:endParaRPr>
          </a:p>
        </p:txBody>
      </p:sp>
      <p:pic>
        <p:nvPicPr>
          <p:cNvPr id="58" name="Imagem 12"/>
          <p:cNvPicPr/>
          <p:nvPr/>
        </p:nvPicPr>
        <p:blipFill>
          <a:blip r:embed="rId8"/>
          <a:stretch/>
        </p:blipFill>
        <p:spPr>
          <a:xfrm>
            <a:off x="1261080" y="3817440"/>
            <a:ext cx="3025800" cy="120744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6"/>
          <p:cNvSpPr/>
          <p:nvPr/>
        </p:nvSpPr>
        <p:spPr>
          <a:xfrm>
            <a:off x="5604480" y="3588480"/>
            <a:ext cx="4653720" cy="15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" b="0" strike="noStrike" spc="-1">
                <a:solidFill>
                  <a:srgbClr val="000000"/>
                </a:solidFill>
                <a:latin typeface="Arial"/>
                <a:ea typeface="Arial"/>
              </a:rPr>
              <a:t>https://www1.folha.uol.com.br/mercado/2023/05/em-crise-planos-de-saude-rescindem-contratos-e-deixam-criancas-sem-tratamento.shtml</a:t>
            </a:r>
            <a:endParaRPr lang="pt-BR" sz="400" b="0" strike="noStrike" spc="-1">
              <a:latin typeface="Arial"/>
            </a:endParaRPr>
          </a:p>
        </p:txBody>
      </p:sp>
      <p:pic>
        <p:nvPicPr>
          <p:cNvPr id="60" name="Imagem 14"/>
          <p:cNvPicPr/>
          <p:nvPr/>
        </p:nvPicPr>
        <p:blipFill>
          <a:blip r:embed="rId9"/>
          <a:stretch/>
        </p:blipFill>
        <p:spPr>
          <a:xfrm>
            <a:off x="4580280" y="2146320"/>
            <a:ext cx="3821760" cy="1376640"/>
          </a:xfrm>
          <a:prstGeom prst="rect">
            <a:avLst/>
          </a:prstGeom>
          <a:ln w="0">
            <a:noFill/>
          </a:ln>
        </p:spPr>
      </p:pic>
      <p:sp>
        <p:nvSpPr>
          <p:cNvPr id="61" name="Retângulo 16"/>
          <p:cNvSpPr/>
          <p:nvPr/>
        </p:nvSpPr>
        <p:spPr>
          <a:xfrm>
            <a:off x="4598280" y="3742200"/>
            <a:ext cx="4571640" cy="12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latin typeface="Arial"/>
                <a:ea typeface="Arial"/>
              </a:rPr>
              <a:t>Espectro autista e doenças raras: Amil e Unimed cancelam contratos </a:t>
            </a:r>
            <a:endParaRPr lang="pt-B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latin typeface="Arial"/>
                <a:ea typeface="Arial"/>
              </a:rPr>
              <a:t>Contratos vencem no final do mês e os cancelamentos têm gerado uma onda de ações judiciais; operadoras dizem que estão dentro da lei; entenda</a:t>
            </a:r>
            <a:endParaRPr lang="pt-B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600" b="0" strike="noStrike" spc="-1">
                <a:solidFill>
                  <a:srgbClr val="262626"/>
                </a:solidFill>
                <a:latin typeface="-apple-system"/>
                <a:ea typeface="Arial"/>
              </a:rPr>
              <a:t>https://revistaforum.com.br/saude/2024/5/14/espectro-autista-doenas-raras-amil-unimed-cancelam-contratos-158775.html</a:t>
            </a:r>
            <a:r>
              <a:t/>
            </a:r>
            <a:br/>
            <a:endParaRPr lang="pt-BR" sz="600" b="0" strike="noStrike" spc="-1">
              <a:latin typeface="Arial"/>
            </a:endParaRPr>
          </a:p>
        </p:txBody>
      </p:sp>
      <p:sp>
        <p:nvSpPr>
          <p:cNvPr id="62" name="Retângulo 17"/>
          <p:cNvSpPr/>
          <p:nvPr/>
        </p:nvSpPr>
        <p:spPr>
          <a:xfrm>
            <a:off x="6683760" y="630000"/>
            <a:ext cx="2229840" cy="13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212529"/>
                </a:solidFill>
                <a:latin typeface="Noto Serif"/>
                <a:ea typeface="Arial"/>
              </a:rPr>
              <a:t>Operadora de planos de saúde cancela contratos coletivos de crianças autistas e com doenças raras; </a:t>
            </a:r>
            <a:r>
              <a:rPr lang="pt-BR" sz="400" b="1" strike="noStrike" spc="-1">
                <a:solidFill>
                  <a:srgbClr val="212529"/>
                </a:solidFill>
                <a:latin typeface="Noto Serif"/>
                <a:ea typeface="Arial"/>
              </a:rPr>
              <a:t>https://www.bnews.com.br/noticias/saude/operadora-de-planos-de-saude-cancela-contratos-coletivos-de-criancas-autistas-e-com-doencas-raras-saiba-detalhes.html </a:t>
            </a:r>
            <a:endParaRPr lang="pt-BR" sz="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0;p14"/>
          <p:cNvPicPr/>
          <p:nvPr/>
        </p:nvPicPr>
        <p:blipFill>
          <a:blip r:embed="rId2"/>
          <a:stretch/>
        </p:blipFill>
        <p:spPr>
          <a:xfrm>
            <a:off x="171720" y="4799160"/>
            <a:ext cx="1011960" cy="222120"/>
          </a:xfrm>
          <a:prstGeom prst="rect">
            <a:avLst/>
          </a:prstGeom>
          <a:ln w="0">
            <a:noFill/>
          </a:ln>
        </p:spPr>
      </p:pic>
      <p:sp>
        <p:nvSpPr>
          <p:cNvPr id="64" name="Google Shape;62;p14"/>
          <p:cNvSpPr/>
          <p:nvPr/>
        </p:nvSpPr>
        <p:spPr>
          <a:xfrm>
            <a:off x="336960" y="414360"/>
            <a:ext cx="844272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Imagem 1"/>
          <p:cNvPicPr/>
          <p:nvPr/>
        </p:nvPicPr>
        <p:blipFill>
          <a:blip r:embed="rId3"/>
          <a:stretch/>
        </p:blipFill>
        <p:spPr>
          <a:xfrm>
            <a:off x="7598160" y="4581000"/>
            <a:ext cx="1608480" cy="658080"/>
          </a:xfrm>
          <a:prstGeom prst="rect">
            <a:avLst/>
          </a:prstGeom>
          <a:ln w="0">
            <a:noFill/>
          </a:ln>
        </p:spPr>
      </p:pic>
      <p:sp>
        <p:nvSpPr>
          <p:cNvPr id="66" name="Retângulo 2"/>
          <p:cNvSpPr/>
          <p:nvPr/>
        </p:nvSpPr>
        <p:spPr>
          <a:xfrm>
            <a:off x="809280" y="134280"/>
            <a:ext cx="7785720" cy="3182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“CALVÁRIO” DO CONSUMIDOR   FACE CANCELAMENTOS UNILATERAIS  PLANOS DE SAÚDE COLETIVOS</a:t>
            </a:r>
            <a:endParaRPr lang="pt-BR" sz="1400" b="0" strike="noStrike" spc="-1">
              <a:latin typeface="Arial"/>
            </a:endParaRPr>
          </a:p>
        </p:txBody>
      </p:sp>
      <p:pic>
        <p:nvPicPr>
          <p:cNvPr id="67" name="Imagem 13"/>
          <p:cNvPicPr/>
          <p:nvPr/>
        </p:nvPicPr>
        <p:blipFill>
          <a:blip r:embed="rId4"/>
          <a:stretch/>
        </p:blipFill>
        <p:spPr>
          <a:xfrm>
            <a:off x="231840" y="737280"/>
            <a:ext cx="4121280" cy="2399040"/>
          </a:xfrm>
          <a:prstGeom prst="rect">
            <a:avLst/>
          </a:prstGeom>
          <a:ln w="0">
            <a:noFill/>
          </a:ln>
        </p:spPr>
      </p:pic>
      <p:sp>
        <p:nvSpPr>
          <p:cNvPr id="68" name="Retângulo 15"/>
          <p:cNvSpPr/>
          <p:nvPr/>
        </p:nvSpPr>
        <p:spPr>
          <a:xfrm>
            <a:off x="231840" y="3247200"/>
            <a:ext cx="2490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" b="0" strike="noStrike" spc="-1">
                <a:solidFill>
                  <a:srgbClr val="000000"/>
                </a:solidFill>
                <a:latin typeface="Arial"/>
                <a:ea typeface="Arial"/>
              </a:rPr>
              <a:t>https://extra.globo.com/economia/noticia/2024/06/idoso-com-cancer-ve-fatura-do-plano-de-saude-passar-de-r-27-mil-para-r-11-mil-fiquei-desesperado.ghtml</a:t>
            </a:r>
            <a:endParaRPr lang="pt-BR" sz="600" b="0" strike="noStrike" spc="-1">
              <a:latin typeface="Arial"/>
            </a:endParaRPr>
          </a:p>
        </p:txBody>
      </p:sp>
      <p:sp>
        <p:nvSpPr>
          <p:cNvPr id="69" name="Retângulo 19"/>
          <p:cNvSpPr/>
          <p:nvPr/>
        </p:nvSpPr>
        <p:spPr>
          <a:xfrm>
            <a:off x="2726640" y="3324240"/>
            <a:ext cx="83340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" b="0" strike="noStrike" spc="-1">
                <a:solidFill>
                  <a:srgbClr val="000000"/>
                </a:solidFill>
                <a:latin typeface="Arial"/>
                <a:ea typeface="Arial"/>
              </a:rPr>
              <a:t>notícia de 26/06/24</a:t>
            </a:r>
            <a:endParaRPr lang="pt-BR" sz="600" b="0" strike="noStrike" spc="-1">
              <a:latin typeface="Arial"/>
            </a:endParaRPr>
          </a:p>
        </p:txBody>
      </p:sp>
      <p:sp>
        <p:nvSpPr>
          <p:cNvPr id="70" name="Retângulo 20"/>
          <p:cNvSpPr/>
          <p:nvPr/>
        </p:nvSpPr>
        <p:spPr>
          <a:xfrm>
            <a:off x="303120" y="3792240"/>
            <a:ext cx="4050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Arial"/>
              </a:rPr>
              <a:t>300% de aumento! Qual a justificativa? 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71" name="Imagem 23"/>
          <p:cNvPicPr/>
          <p:nvPr/>
        </p:nvPicPr>
        <p:blipFill>
          <a:blip r:embed="rId5"/>
          <a:stretch/>
        </p:blipFill>
        <p:spPr>
          <a:xfrm>
            <a:off x="4558680" y="671040"/>
            <a:ext cx="4141440" cy="1641960"/>
          </a:xfrm>
          <a:prstGeom prst="rect">
            <a:avLst/>
          </a:prstGeom>
          <a:ln w="0">
            <a:noFill/>
          </a:ln>
        </p:spPr>
      </p:pic>
      <p:pic>
        <p:nvPicPr>
          <p:cNvPr id="72" name="Imagem 21"/>
          <p:cNvPicPr/>
          <p:nvPr/>
        </p:nvPicPr>
        <p:blipFill>
          <a:blip r:embed="rId6"/>
          <a:stretch/>
        </p:blipFill>
        <p:spPr>
          <a:xfrm>
            <a:off x="4610160" y="2344320"/>
            <a:ext cx="4038480" cy="1164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60;p14"/>
          <p:cNvPicPr/>
          <p:nvPr/>
        </p:nvPicPr>
        <p:blipFill>
          <a:blip r:embed="rId2"/>
          <a:stretch/>
        </p:blipFill>
        <p:spPr>
          <a:xfrm>
            <a:off x="171720" y="4799160"/>
            <a:ext cx="1011960" cy="222120"/>
          </a:xfrm>
          <a:prstGeom prst="rect">
            <a:avLst/>
          </a:prstGeom>
          <a:ln w="0">
            <a:noFill/>
          </a:ln>
        </p:spPr>
      </p:pic>
      <p:sp>
        <p:nvSpPr>
          <p:cNvPr id="74" name="Google Shape;62;p14"/>
          <p:cNvSpPr/>
          <p:nvPr/>
        </p:nvSpPr>
        <p:spPr>
          <a:xfrm>
            <a:off x="336960" y="414360"/>
            <a:ext cx="844272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m 1"/>
          <p:cNvPicPr/>
          <p:nvPr/>
        </p:nvPicPr>
        <p:blipFill>
          <a:blip r:embed="rId3"/>
          <a:stretch/>
        </p:blipFill>
        <p:spPr>
          <a:xfrm>
            <a:off x="7598160" y="4581000"/>
            <a:ext cx="1608480" cy="658080"/>
          </a:xfrm>
          <a:prstGeom prst="rect">
            <a:avLst/>
          </a:prstGeom>
          <a:ln w="0">
            <a:noFill/>
          </a:ln>
        </p:spPr>
      </p:pic>
      <p:sp>
        <p:nvSpPr>
          <p:cNvPr id="76" name="Retângulo 2"/>
          <p:cNvSpPr/>
          <p:nvPr/>
        </p:nvSpPr>
        <p:spPr>
          <a:xfrm>
            <a:off x="809280" y="134280"/>
            <a:ext cx="7785720" cy="3182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“CALVÁRIO” DO CONSUMIDOR   FACE CANCELAMENTOS UNILATERAIS  PLANOS DE SAÚDE COLETIVOS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77" name="Retângulo 5"/>
          <p:cNvSpPr/>
          <p:nvPr/>
        </p:nvSpPr>
        <p:spPr>
          <a:xfrm>
            <a:off x="677880" y="3968280"/>
            <a:ext cx="378324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" b="0" strike="noStrike" spc="-1">
                <a:solidFill>
                  <a:srgbClr val="000000"/>
                </a:solidFill>
                <a:latin typeface="Arial"/>
                <a:ea typeface="Arial"/>
              </a:rPr>
              <a:t>https://g1.globo.com/politica/noticia/2024/05/28/apos-reuniao-lira-diz-ter-firmado-acordo-com-planos-de-saude-para-suspender-ruptura-de-contratos.ghtml</a:t>
            </a:r>
            <a:endParaRPr lang="pt-BR" sz="600" b="0" strike="noStrike" spc="-1">
              <a:latin typeface="Arial"/>
            </a:endParaRPr>
          </a:p>
        </p:txBody>
      </p:sp>
      <p:pic>
        <p:nvPicPr>
          <p:cNvPr id="78" name="Imagem 6"/>
          <p:cNvPicPr/>
          <p:nvPr/>
        </p:nvPicPr>
        <p:blipFill>
          <a:blip r:embed="rId4"/>
          <a:stretch/>
        </p:blipFill>
        <p:spPr>
          <a:xfrm>
            <a:off x="598680" y="1019880"/>
            <a:ext cx="4119120" cy="2905200"/>
          </a:xfrm>
          <a:prstGeom prst="rect">
            <a:avLst/>
          </a:prstGeom>
          <a:ln w="0">
            <a:noFill/>
          </a:ln>
        </p:spPr>
      </p:pic>
      <p:pic>
        <p:nvPicPr>
          <p:cNvPr id="79" name="Imagem 14"/>
          <p:cNvPicPr/>
          <p:nvPr/>
        </p:nvPicPr>
        <p:blipFill>
          <a:blip r:embed="rId5"/>
          <a:stretch/>
        </p:blipFill>
        <p:spPr>
          <a:xfrm>
            <a:off x="5077080" y="834480"/>
            <a:ext cx="3206880" cy="925560"/>
          </a:xfrm>
          <a:prstGeom prst="rect">
            <a:avLst/>
          </a:prstGeom>
          <a:ln w="0">
            <a:noFill/>
          </a:ln>
        </p:spPr>
      </p:pic>
      <p:pic>
        <p:nvPicPr>
          <p:cNvPr id="80" name="Imagem 16"/>
          <p:cNvPicPr/>
          <p:nvPr/>
        </p:nvPicPr>
        <p:blipFill>
          <a:blip r:embed="rId6"/>
          <a:stretch/>
        </p:blipFill>
        <p:spPr>
          <a:xfrm>
            <a:off x="4926960" y="1894680"/>
            <a:ext cx="3459240" cy="2236320"/>
          </a:xfrm>
          <a:prstGeom prst="rect">
            <a:avLst/>
          </a:prstGeom>
          <a:ln w="0">
            <a:noFill/>
          </a:ln>
        </p:spPr>
      </p:pic>
      <p:sp>
        <p:nvSpPr>
          <p:cNvPr id="81" name="Retângulo 18"/>
          <p:cNvSpPr/>
          <p:nvPr/>
        </p:nvSpPr>
        <p:spPr>
          <a:xfrm>
            <a:off x="4981320" y="4080600"/>
            <a:ext cx="361332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" b="0" strike="noStrike" spc="-1">
                <a:solidFill>
                  <a:srgbClr val="000000"/>
                </a:solidFill>
                <a:latin typeface="Arial"/>
                <a:ea typeface="Arial"/>
              </a:rPr>
              <a:t>https://noticias.uol.com.br/politica/ultimas-noticias/2024/06/12/planos-de-saude-ignoram-acordo-com-lira-e-mantem-cancelamentos-de-contratos.htm</a:t>
            </a:r>
            <a:endParaRPr lang="pt-BR" sz="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60;p14"/>
          <p:cNvPicPr/>
          <p:nvPr/>
        </p:nvPicPr>
        <p:blipFill>
          <a:blip r:embed="rId2"/>
          <a:stretch/>
        </p:blipFill>
        <p:spPr>
          <a:xfrm>
            <a:off x="171720" y="4799160"/>
            <a:ext cx="1011960" cy="222120"/>
          </a:xfrm>
          <a:prstGeom prst="rect">
            <a:avLst/>
          </a:prstGeom>
          <a:ln w="0">
            <a:noFill/>
          </a:ln>
        </p:spPr>
      </p:pic>
      <p:sp>
        <p:nvSpPr>
          <p:cNvPr id="83" name="Google Shape;62;p14"/>
          <p:cNvSpPr/>
          <p:nvPr/>
        </p:nvSpPr>
        <p:spPr>
          <a:xfrm>
            <a:off x="416160" y="163440"/>
            <a:ext cx="844272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Imagem 1"/>
          <p:cNvPicPr/>
          <p:nvPr/>
        </p:nvPicPr>
        <p:blipFill>
          <a:blip r:embed="rId3"/>
          <a:stretch/>
        </p:blipFill>
        <p:spPr>
          <a:xfrm>
            <a:off x="7598160" y="4581000"/>
            <a:ext cx="1608480" cy="658080"/>
          </a:xfrm>
          <a:prstGeom prst="rect">
            <a:avLst/>
          </a:prstGeom>
          <a:ln w="0">
            <a:noFill/>
          </a:ln>
        </p:spPr>
      </p:pic>
      <p:sp>
        <p:nvSpPr>
          <p:cNvPr id="85" name="Retângulo 3"/>
          <p:cNvSpPr/>
          <p:nvPr/>
        </p:nvSpPr>
        <p:spPr>
          <a:xfrm>
            <a:off x="1000080" y="671760"/>
            <a:ext cx="762516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86" name="Retângulo 6"/>
          <p:cNvSpPr/>
          <p:nvPr/>
        </p:nvSpPr>
        <p:spPr>
          <a:xfrm>
            <a:off x="839520" y="178920"/>
            <a:ext cx="7785720" cy="3182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“CALVÁRIO” DO CONSUMIDOR   FACE CANCELAMENTOS UNILATERAIS  PLANOS DE SAÚDE COLETIVOS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87" name="Retângulo 2"/>
          <p:cNvSpPr/>
          <p:nvPr/>
        </p:nvSpPr>
        <p:spPr>
          <a:xfrm>
            <a:off x="180000" y="937800"/>
            <a:ext cx="9000000" cy="77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SUBSEGMENTAÇÃO? 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PONTO DE MUITA ATENÇÃO PARA PROTEÇÃO DOS CONSUMIDORES DE PLANOS DE SAÚDE 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88" name="Retângulo 4"/>
          <p:cNvSpPr/>
          <p:nvPr/>
        </p:nvSpPr>
        <p:spPr>
          <a:xfrm>
            <a:off x="839520" y="2076840"/>
            <a:ext cx="7785720" cy="21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A 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subsegmentação um dos maiores retrocessos da história da saúde suplementar no Brasil.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Voltaremos ao  cenário anterior a Lei 9656/98. Possíveis limitações de coberturas que comprometem à assistência integral à saúde, um dos maiores direitos conquistados pelos consumidores.</a:t>
            </a:r>
            <a:endParaRPr lang="pt-B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Perda da garantia de procedimentos ambulatoriais como: hemodiálise, quimioterapia, procedimentos cirúrgicos ambulatoriais, cobertura de medicamentos antineoplásicos domiciliares de uso oral.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60;p14"/>
          <p:cNvPicPr/>
          <p:nvPr/>
        </p:nvPicPr>
        <p:blipFill>
          <a:blip r:embed="rId2"/>
          <a:stretch/>
        </p:blipFill>
        <p:spPr>
          <a:xfrm>
            <a:off x="171720" y="4799160"/>
            <a:ext cx="1011960" cy="22212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62;p14"/>
          <p:cNvSpPr/>
          <p:nvPr/>
        </p:nvSpPr>
        <p:spPr>
          <a:xfrm>
            <a:off x="416160" y="163440"/>
            <a:ext cx="844272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Imagem 1"/>
          <p:cNvPicPr/>
          <p:nvPr/>
        </p:nvPicPr>
        <p:blipFill>
          <a:blip r:embed="rId3"/>
          <a:stretch/>
        </p:blipFill>
        <p:spPr>
          <a:xfrm>
            <a:off x="7598160" y="4581000"/>
            <a:ext cx="1608480" cy="658080"/>
          </a:xfrm>
          <a:prstGeom prst="rect">
            <a:avLst/>
          </a:prstGeom>
          <a:ln w="0">
            <a:noFill/>
          </a:ln>
        </p:spPr>
      </p:pic>
      <p:sp>
        <p:nvSpPr>
          <p:cNvPr id="92" name="Retângulo 3"/>
          <p:cNvSpPr/>
          <p:nvPr/>
        </p:nvSpPr>
        <p:spPr>
          <a:xfrm>
            <a:off x="1000080" y="671760"/>
            <a:ext cx="762516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3" name="Retângulo 6"/>
          <p:cNvSpPr/>
          <p:nvPr/>
        </p:nvSpPr>
        <p:spPr>
          <a:xfrm>
            <a:off x="839520" y="178920"/>
            <a:ext cx="7785720" cy="3182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“CALVÁRIO” DO CONSUMIDOR   FACE CANCELAMENTOS UNILATERAIS  PLANOS DE SAÚDE COLETIVOS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94" name="Retângulo 5"/>
          <p:cNvSpPr/>
          <p:nvPr/>
        </p:nvSpPr>
        <p:spPr>
          <a:xfrm>
            <a:off x="538920" y="4131360"/>
            <a:ext cx="3459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" b="0" strike="noStrike" spc="-1">
                <a:solidFill>
                  <a:srgbClr val="000000"/>
                </a:solidFill>
                <a:latin typeface="Arial"/>
                <a:ea typeface="Arial"/>
              </a:rPr>
              <a:t>https://oglobo.globo.com/blogs/miriam-leitao/post/2024/06/planos-de-saude-querem-entrar-em-mercado-de-40-milhoes-de-pessoas-que-hoje-usam-cartoes-de-desconto-para-consultas-e-exames.ghtml</a:t>
            </a:r>
            <a:endParaRPr lang="pt-BR" sz="600" b="0" strike="noStrike" spc="-1">
              <a:latin typeface="Arial"/>
            </a:endParaRPr>
          </a:p>
        </p:txBody>
      </p:sp>
      <p:pic>
        <p:nvPicPr>
          <p:cNvPr id="95" name="Imagem 7"/>
          <p:cNvPicPr/>
          <p:nvPr/>
        </p:nvPicPr>
        <p:blipFill>
          <a:blip r:embed="rId4"/>
          <a:stretch/>
        </p:blipFill>
        <p:spPr>
          <a:xfrm>
            <a:off x="839520" y="715680"/>
            <a:ext cx="3668040" cy="1342800"/>
          </a:xfrm>
          <a:prstGeom prst="rect">
            <a:avLst/>
          </a:prstGeom>
          <a:ln w="0">
            <a:noFill/>
          </a:ln>
        </p:spPr>
      </p:pic>
      <p:pic>
        <p:nvPicPr>
          <p:cNvPr id="96" name="Imagem 8"/>
          <p:cNvPicPr/>
          <p:nvPr/>
        </p:nvPicPr>
        <p:blipFill>
          <a:blip r:embed="rId5"/>
          <a:stretch/>
        </p:blipFill>
        <p:spPr>
          <a:xfrm>
            <a:off x="597240" y="1982880"/>
            <a:ext cx="4801320" cy="2224080"/>
          </a:xfrm>
          <a:prstGeom prst="rect">
            <a:avLst/>
          </a:prstGeom>
          <a:ln w="0">
            <a:noFill/>
          </a:ln>
        </p:spPr>
      </p:pic>
      <p:pic>
        <p:nvPicPr>
          <p:cNvPr id="97" name="Imagem 9"/>
          <p:cNvPicPr/>
          <p:nvPr/>
        </p:nvPicPr>
        <p:blipFill>
          <a:blip r:embed="rId6"/>
          <a:stretch/>
        </p:blipFill>
        <p:spPr>
          <a:xfrm>
            <a:off x="5213520" y="850320"/>
            <a:ext cx="3747600" cy="2487600"/>
          </a:xfrm>
          <a:prstGeom prst="rect">
            <a:avLst/>
          </a:prstGeom>
          <a:ln w="0">
            <a:noFill/>
          </a:ln>
        </p:spPr>
      </p:pic>
      <p:sp>
        <p:nvSpPr>
          <p:cNvPr id="98" name="Retângulo 11"/>
          <p:cNvSpPr/>
          <p:nvPr/>
        </p:nvSpPr>
        <p:spPr>
          <a:xfrm>
            <a:off x="5619240" y="2849400"/>
            <a:ext cx="3239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" b="0" strike="noStrike" spc="-1">
                <a:solidFill>
                  <a:srgbClr val="000000"/>
                </a:solidFill>
                <a:latin typeface="Arial"/>
                <a:ea typeface="Arial"/>
              </a:rPr>
              <a:t>https://oglobo.globo.com/economia/defesa-do-consumidor/noticia/2024/06/06/cobertura-limitada-prontuario-unificado-e-outras-mudancas-na-lei-o-que-os-planos-de-saude-pedem-e-os-deputados-querem-em-troca.ghtml</a:t>
            </a:r>
            <a:endParaRPr lang="pt-BR" sz="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60;p14"/>
          <p:cNvPicPr/>
          <p:nvPr/>
        </p:nvPicPr>
        <p:blipFill>
          <a:blip r:embed="rId2"/>
          <a:stretch/>
        </p:blipFill>
        <p:spPr>
          <a:xfrm>
            <a:off x="171720" y="4799160"/>
            <a:ext cx="1011960" cy="22212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62;p14"/>
          <p:cNvSpPr/>
          <p:nvPr/>
        </p:nvSpPr>
        <p:spPr>
          <a:xfrm>
            <a:off x="416160" y="163440"/>
            <a:ext cx="8442720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1" name="Imagem 1"/>
          <p:cNvPicPr/>
          <p:nvPr/>
        </p:nvPicPr>
        <p:blipFill>
          <a:blip r:embed="rId3"/>
          <a:stretch/>
        </p:blipFill>
        <p:spPr>
          <a:xfrm>
            <a:off x="7598160" y="4581000"/>
            <a:ext cx="1608480" cy="658080"/>
          </a:xfrm>
          <a:prstGeom prst="rect">
            <a:avLst/>
          </a:prstGeom>
          <a:ln w="0">
            <a:noFill/>
          </a:ln>
        </p:spPr>
      </p:pic>
      <p:sp>
        <p:nvSpPr>
          <p:cNvPr id="102" name="Retângulo 3"/>
          <p:cNvSpPr/>
          <p:nvPr/>
        </p:nvSpPr>
        <p:spPr>
          <a:xfrm>
            <a:off x="1000080" y="671760"/>
            <a:ext cx="762516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latin typeface="Arial"/>
                <a:ea typeface="Arial"/>
              </a:rPr>
              <a:t>ANS divulga dados econômico-financeiros relativos ao 1º trimestre de 2024</a:t>
            </a:r>
            <a:endParaRPr lang="pt-B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</p:txBody>
      </p:sp>
      <p:sp>
        <p:nvSpPr>
          <p:cNvPr id="103" name="Retângulo 6"/>
          <p:cNvSpPr/>
          <p:nvPr/>
        </p:nvSpPr>
        <p:spPr>
          <a:xfrm>
            <a:off x="839520" y="178920"/>
            <a:ext cx="7785720" cy="3182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“CALVÁRIO” DO CONSUMIDOR   FACE CANCELAMENTOS UNILATERAIS  PLANOS DE SAÚDE COLETIVOS</a:t>
            </a:r>
            <a:endParaRPr lang="pt-BR" sz="1400" b="0" strike="noStrike" spc="-1">
              <a:latin typeface="Arial"/>
            </a:endParaRPr>
          </a:p>
        </p:txBody>
      </p:sp>
      <p:pic>
        <p:nvPicPr>
          <p:cNvPr id="104" name="Imagem 4"/>
          <p:cNvPicPr/>
          <p:nvPr/>
        </p:nvPicPr>
        <p:blipFill>
          <a:blip r:embed="rId4"/>
          <a:stretch/>
        </p:blipFill>
        <p:spPr>
          <a:xfrm>
            <a:off x="1132920" y="1627560"/>
            <a:ext cx="6775920" cy="286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60;p14"/>
          <p:cNvPicPr/>
          <p:nvPr/>
        </p:nvPicPr>
        <p:blipFill>
          <a:blip r:embed="rId2"/>
          <a:stretch/>
        </p:blipFill>
        <p:spPr>
          <a:xfrm>
            <a:off x="171720" y="4799160"/>
            <a:ext cx="1011960" cy="222120"/>
          </a:xfrm>
          <a:prstGeom prst="rect">
            <a:avLst/>
          </a:prstGeom>
          <a:ln w="0">
            <a:noFill/>
          </a:ln>
        </p:spPr>
      </p:pic>
      <p:sp>
        <p:nvSpPr>
          <p:cNvPr id="106" name="Google Shape;62;p14"/>
          <p:cNvSpPr/>
          <p:nvPr/>
        </p:nvSpPr>
        <p:spPr>
          <a:xfrm>
            <a:off x="171720" y="414360"/>
            <a:ext cx="86824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 algn="just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A proteção ao consumidor é assegurada pela CF e Código do Consumidor, entretanto, buscar o Judiciário passou a ser necessário para manutenção destes contratos, como garantir outros direitos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107" name="Imagem 1"/>
          <p:cNvPicPr/>
          <p:nvPr/>
        </p:nvPicPr>
        <p:blipFill>
          <a:blip r:embed="rId3"/>
          <a:stretch/>
        </p:blipFill>
        <p:spPr>
          <a:xfrm>
            <a:off x="7598160" y="4581000"/>
            <a:ext cx="1608480" cy="658080"/>
          </a:xfrm>
          <a:prstGeom prst="rect">
            <a:avLst/>
          </a:prstGeom>
          <a:ln w="0">
            <a:noFill/>
          </a:ln>
        </p:spPr>
      </p:pic>
      <p:sp>
        <p:nvSpPr>
          <p:cNvPr id="108" name="Retângulo 2"/>
          <p:cNvSpPr/>
          <p:nvPr/>
        </p:nvSpPr>
        <p:spPr>
          <a:xfrm>
            <a:off x="581760" y="105840"/>
            <a:ext cx="7959240" cy="350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t-BR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“O CALVÁRIO” DO CONSUMIDOR FRENTE AOS PLANOS DE SAÚDE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109" name="Retângulo 4"/>
          <p:cNvSpPr/>
          <p:nvPr/>
        </p:nvSpPr>
        <p:spPr>
          <a:xfrm>
            <a:off x="792000" y="4242600"/>
            <a:ext cx="457164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800" b="0" strike="noStrike" spc="-1">
                <a:solidFill>
                  <a:srgbClr val="000000"/>
                </a:solidFill>
                <a:latin typeface="Arial"/>
                <a:ea typeface="Arial"/>
              </a:rPr>
              <a:t>https://paineisanalytics.</a:t>
            </a:r>
            <a:r>
              <a:rPr lang="pt-BR" sz="800" b="1" strike="noStrike" spc="-1">
                <a:solidFill>
                  <a:srgbClr val="000000"/>
                </a:solidFill>
                <a:latin typeface="Arial"/>
                <a:ea typeface="Arial"/>
              </a:rPr>
              <a:t>cnj.jus.b</a:t>
            </a:r>
            <a:r>
              <a:rPr lang="pt-BR" sz="800" b="0" strike="noStrike" spc="-1">
                <a:solidFill>
                  <a:srgbClr val="000000"/>
                </a:solidFill>
                <a:latin typeface="Arial"/>
                <a:ea typeface="Arial"/>
              </a:rPr>
              <a:t>r/single/?appid=a6dfbee4-bcad-4861-98ea-4b5183e29247&amp;sheet=87ff247a-22e0-4a66-ae83-24fa5d92175a&amp;opt=ctxmenu,currsel</a:t>
            </a:r>
            <a:endParaRPr lang="pt-BR" sz="800" b="0" strike="noStrike" spc="-1">
              <a:latin typeface="Arial"/>
            </a:endParaRPr>
          </a:p>
        </p:txBody>
      </p:sp>
      <p:pic>
        <p:nvPicPr>
          <p:cNvPr id="110" name="Imagem 6"/>
          <p:cNvPicPr/>
          <p:nvPr/>
        </p:nvPicPr>
        <p:blipFill>
          <a:blip r:embed="rId4"/>
          <a:stretch/>
        </p:blipFill>
        <p:spPr>
          <a:xfrm>
            <a:off x="581760" y="1555560"/>
            <a:ext cx="8181360" cy="2532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405</Words>
  <Application>Microsoft Office PowerPoint</Application>
  <PresentationFormat>Apresentação na tela (16:9)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-apple-system</vt:lpstr>
      <vt:lpstr>Arial</vt:lpstr>
      <vt:lpstr>Calibri</vt:lpstr>
      <vt:lpstr>DejaVu Sans</vt:lpstr>
      <vt:lpstr>Noto Serif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Maria Feitosa Lacerda</dc:creator>
  <dc:description/>
  <cp:lastModifiedBy>Ronaldo Alves de Carvalho</cp:lastModifiedBy>
  <cp:revision>145</cp:revision>
  <cp:lastPrinted>2024-06-26T12:34:57Z</cp:lastPrinted>
  <dcterms:modified xsi:type="dcterms:W3CDTF">2024-08-21T12:09:42Z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Apresentação na tela (16:9)</vt:lpwstr>
  </property>
  <property fmtid="{D5CDD505-2E9C-101B-9397-08002B2CF9AE}" pid="4" name="Slides">
    <vt:i4>11</vt:i4>
  </property>
</Properties>
</file>