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9" r:id="rId3"/>
    <p:sldId id="265" r:id="rId4"/>
    <p:sldId id="260" r:id="rId5"/>
    <p:sldId id="261" r:id="rId6"/>
    <p:sldId id="267" r:id="rId7"/>
    <p:sldId id="266" r:id="rId8"/>
    <p:sldId id="268" r:id="rId9"/>
    <p:sldId id="269" r:id="rId10"/>
    <p:sldId id="270" r:id="rId11"/>
    <p:sldId id="263" r:id="rId1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F71793-497D-4AC2-B94B-DF4456737D1C}" type="datetimeFigureOut">
              <a:rPr lang="pt-BR" smtClean="0"/>
              <a:t>22/08/2019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28E852-B8A3-4DC6-BD6D-A77E704678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1905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28E852-B8A3-4DC6-BD6D-A77E704678EE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2857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B7CC0-3C50-4BDB-8AFF-0462CCD1FEE8}" type="datetimeFigureOut">
              <a:rPr lang="pt-BR" smtClean="0"/>
              <a:t>22/08/2019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0EFB8-8E15-4AF0-9656-9AA8264673B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0236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B7CC0-3C50-4BDB-8AFF-0462CCD1FEE8}" type="datetimeFigureOut">
              <a:rPr lang="pt-BR" smtClean="0"/>
              <a:t>22/08/2019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0EFB8-8E15-4AF0-9656-9AA8264673B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6320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B7CC0-3C50-4BDB-8AFF-0462CCD1FEE8}" type="datetimeFigureOut">
              <a:rPr lang="pt-BR" smtClean="0"/>
              <a:t>22/08/2019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0EFB8-8E15-4AF0-9656-9AA8264673B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1755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B7CC0-3C50-4BDB-8AFF-0462CCD1FEE8}" type="datetimeFigureOut">
              <a:rPr lang="pt-BR" smtClean="0"/>
              <a:t>22/08/2019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0EFB8-8E15-4AF0-9656-9AA8264673B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4064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B7CC0-3C50-4BDB-8AFF-0462CCD1FEE8}" type="datetimeFigureOut">
              <a:rPr lang="pt-BR" smtClean="0"/>
              <a:t>22/08/2019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0EFB8-8E15-4AF0-9656-9AA8264673B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433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B7CC0-3C50-4BDB-8AFF-0462CCD1FEE8}" type="datetimeFigureOut">
              <a:rPr lang="pt-BR" smtClean="0"/>
              <a:t>22/08/2019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0EFB8-8E15-4AF0-9656-9AA8264673B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8549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B7CC0-3C50-4BDB-8AFF-0462CCD1FEE8}" type="datetimeFigureOut">
              <a:rPr lang="pt-BR" smtClean="0"/>
              <a:t>22/08/2019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0EFB8-8E15-4AF0-9656-9AA8264673B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2490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B7CC0-3C50-4BDB-8AFF-0462CCD1FEE8}" type="datetimeFigureOut">
              <a:rPr lang="pt-BR" smtClean="0"/>
              <a:t>22/08/2019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0EFB8-8E15-4AF0-9656-9AA8264673B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7665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B7CC0-3C50-4BDB-8AFF-0462CCD1FEE8}" type="datetimeFigureOut">
              <a:rPr lang="pt-BR" smtClean="0"/>
              <a:t>22/08/2019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0EFB8-8E15-4AF0-9656-9AA8264673B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2757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B7CC0-3C50-4BDB-8AFF-0462CCD1FEE8}" type="datetimeFigureOut">
              <a:rPr lang="pt-BR" smtClean="0"/>
              <a:t>22/08/2019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0EFB8-8E15-4AF0-9656-9AA8264673B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6576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B7CC0-3C50-4BDB-8AFF-0462CCD1FEE8}" type="datetimeFigureOut">
              <a:rPr lang="pt-BR" smtClean="0"/>
              <a:t>22/08/2019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0EFB8-8E15-4AF0-9656-9AA8264673B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2493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B7CC0-3C50-4BDB-8AFF-0462CCD1FEE8}" type="datetimeFigureOut">
              <a:rPr lang="pt-BR" smtClean="0"/>
              <a:t>22/08/2019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40EFB8-8E15-4AF0-9656-9AA8264673B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9551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95536" y="332656"/>
            <a:ext cx="8424936" cy="5976664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pt-BR" sz="3100" b="1" dirty="0">
                <a:solidFill>
                  <a:schemeClr val="tx1"/>
                </a:solidFill>
              </a:rPr>
              <a:t>Art. </a:t>
            </a:r>
            <a:r>
              <a:rPr lang="pt-BR" sz="3100" b="1" dirty="0" smtClean="0">
                <a:solidFill>
                  <a:schemeClr val="tx1"/>
                </a:solidFill>
              </a:rPr>
              <a:t>19</a:t>
            </a:r>
            <a:r>
              <a:rPr lang="pt-BR" sz="3100" b="1" dirty="0">
                <a:solidFill>
                  <a:schemeClr val="tx1"/>
                </a:solidFill>
              </a:rPr>
              <a:t> </a:t>
            </a:r>
            <a:r>
              <a:rPr lang="pt-BR" sz="3100" b="1" dirty="0" smtClean="0">
                <a:solidFill>
                  <a:schemeClr val="tx1"/>
                </a:solidFill>
              </a:rPr>
              <a:t>– PEC 06/2019</a:t>
            </a:r>
          </a:p>
          <a:p>
            <a:pPr algn="just"/>
            <a:r>
              <a:rPr lang="pt-BR" sz="3100" b="1" dirty="0" smtClean="0">
                <a:solidFill>
                  <a:schemeClr val="tx1"/>
                </a:solidFill>
              </a:rPr>
              <a:t>I - </a:t>
            </a:r>
            <a:r>
              <a:rPr lang="pt-BR" sz="3100" b="1" dirty="0">
                <a:solidFill>
                  <a:schemeClr val="tx1"/>
                </a:solidFill>
              </a:rPr>
              <a:t>aos segurados que comprovem o exercício de</a:t>
            </a:r>
          </a:p>
          <a:p>
            <a:pPr algn="just"/>
            <a:r>
              <a:rPr lang="pt-BR" sz="3100" b="1" dirty="0">
                <a:solidFill>
                  <a:schemeClr val="tx1"/>
                </a:solidFill>
              </a:rPr>
              <a:t>atividades com efetiva exposição a agentes nocivos químicos,</a:t>
            </a:r>
          </a:p>
          <a:p>
            <a:pPr algn="just"/>
            <a:r>
              <a:rPr lang="pt-BR" sz="3100" b="1" dirty="0">
                <a:solidFill>
                  <a:schemeClr val="tx1"/>
                </a:solidFill>
              </a:rPr>
              <a:t>físicos e biológicos prejudiciais à saúde, ou associação desses</a:t>
            </a:r>
          </a:p>
          <a:p>
            <a:pPr algn="just"/>
            <a:r>
              <a:rPr lang="pt-BR" sz="3100" b="1" dirty="0">
                <a:solidFill>
                  <a:schemeClr val="tx1"/>
                </a:solidFill>
              </a:rPr>
              <a:t>agentes, </a:t>
            </a:r>
            <a:r>
              <a:rPr lang="pt-BR" sz="3100" dirty="0">
                <a:solidFill>
                  <a:schemeClr val="tx1"/>
                </a:solidFill>
              </a:rPr>
              <a:t>vedados</a:t>
            </a:r>
            <a:r>
              <a:rPr lang="pt-BR" sz="3100" b="1" dirty="0">
                <a:solidFill>
                  <a:schemeClr val="tx1"/>
                </a:solidFill>
              </a:rPr>
              <a:t> a caracterização </a:t>
            </a:r>
            <a:r>
              <a:rPr lang="pt-BR" sz="3100" dirty="0">
                <a:solidFill>
                  <a:schemeClr val="tx1"/>
                </a:solidFill>
              </a:rPr>
              <a:t>por</a:t>
            </a:r>
            <a:r>
              <a:rPr lang="pt-BR" sz="3100" b="1" dirty="0">
                <a:solidFill>
                  <a:schemeClr val="tx1"/>
                </a:solidFill>
              </a:rPr>
              <a:t> categoria profissional</a:t>
            </a:r>
          </a:p>
          <a:p>
            <a:pPr algn="just"/>
            <a:r>
              <a:rPr lang="pt-BR" sz="3100" b="1" dirty="0">
                <a:solidFill>
                  <a:schemeClr val="tx1"/>
                </a:solidFill>
              </a:rPr>
              <a:t>ou ocupação e o enquadramento por </a:t>
            </a:r>
            <a:r>
              <a:rPr lang="pt-BR" sz="3100" dirty="0">
                <a:solidFill>
                  <a:schemeClr val="tx1"/>
                </a:solidFill>
              </a:rPr>
              <a:t>periculosidade</a:t>
            </a:r>
            <a:r>
              <a:rPr lang="pt-BR" sz="3100" b="1" dirty="0">
                <a:solidFill>
                  <a:schemeClr val="tx1"/>
                </a:solidFill>
              </a:rPr>
              <a:t>, durante</a:t>
            </a:r>
          </a:p>
          <a:p>
            <a:pPr algn="just"/>
            <a:r>
              <a:rPr lang="pt-BR" sz="3100" b="1" dirty="0">
                <a:solidFill>
                  <a:schemeClr val="tx1"/>
                </a:solidFill>
              </a:rPr>
              <a:t>quinze, vinte ou vinte e cinco anos, nos termos do disposto</a:t>
            </a:r>
          </a:p>
          <a:p>
            <a:pPr algn="just"/>
            <a:r>
              <a:rPr lang="pt-BR" sz="3100" b="1" dirty="0">
                <a:solidFill>
                  <a:schemeClr val="tx1"/>
                </a:solidFill>
              </a:rPr>
              <a:t>nos </a:t>
            </a:r>
            <a:r>
              <a:rPr lang="pt-BR" sz="3100" b="1" dirty="0" err="1">
                <a:solidFill>
                  <a:schemeClr val="tx1"/>
                </a:solidFill>
              </a:rPr>
              <a:t>arts</a:t>
            </a:r>
            <a:r>
              <a:rPr lang="pt-BR" sz="3100" b="1" dirty="0">
                <a:solidFill>
                  <a:schemeClr val="tx1"/>
                </a:solidFill>
              </a:rPr>
              <a:t>. 57 e 58 da Lei nº 8.213, de 24 de julho de 1991,</a:t>
            </a:r>
          </a:p>
          <a:p>
            <a:pPr algn="just"/>
            <a:r>
              <a:rPr lang="pt-BR" sz="3100" b="1" dirty="0">
                <a:solidFill>
                  <a:schemeClr val="tx1"/>
                </a:solidFill>
              </a:rPr>
              <a:t>quando cumpridos</a:t>
            </a:r>
            <a:r>
              <a:rPr lang="pt-BR" sz="3100" b="1" dirty="0" smtClean="0">
                <a:solidFill>
                  <a:schemeClr val="tx1"/>
                </a:solidFill>
              </a:rPr>
              <a:t>:</a:t>
            </a:r>
            <a:endParaRPr lang="pt-BR" sz="3100" b="1" dirty="0">
              <a:solidFill>
                <a:schemeClr val="tx1"/>
              </a:solidFill>
            </a:endParaRPr>
          </a:p>
          <a:p>
            <a:pPr algn="l"/>
            <a:r>
              <a:rPr lang="pt-BR" b="1" dirty="0">
                <a:solidFill>
                  <a:schemeClr val="tx1"/>
                </a:solidFill>
              </a:rPr>
              <a:t>a) </a:t>
            </a:r>
            <a:r>
              <a:rPr lang="pt-BR" b="1" dirty="0">
                <a:solidFill>
                  <a:srgbClr val="FF0000"/>
                </a:solidFill>
              </a:rPr>
              <a:t>cinquenta e cinco anos</a:t>
            </a:r>
            <a:r>
              <a:rPr lang="pt-BR" b="1" dirty="0">
                <a:solidFill>
                  <a:schemeClr val="tx1"/>
                </a:solidFill>
              </a:rPr>
              <a:t> de idade, quando se tratar</a:t>
            </a:r>
          </a:p>
          <a:p>
            <a:pPr algn="l"/>
            <a:r>
              <a:rPr lang="pt-BR" b="1" dirty="0">
                <a:solidFill>
                  <a:schemeClr val="tx1"/>
                </a:solidFill>
              </a:rPr>
              <a:t>de atividade especial de </a:t>
            </a:r>
            <a:r>
              <a:rPr lang="pt-BR" b="1" dirty="0">
                <a:solidFill>
                  <a:srgbClr val="FF0000"/>
                </a:solidFill>
              </a:rPr>
              <a:t>quinze anos</a:t>
            </a:r>
            <a:r>
              <a:rPr lang="pt-BR" b="1" dirty="0">
                <a:solidFill>
                  <a:schemeClr val="tx1"/>
                </a:solidFill>
              </a:rPr>
              <a:t> de contribuição</a:t>
            </a:r>
            <a:r>
              <a:rPr lang="pt-BR" b="1" dirty="0" smtClean="0">
                <a:solidFill>
                  <a:schemeClr val="tx1"/>
                </a:solidFill>
              </a:rPr>
              <a:t>;</a:t>
            </a:r>
            <a:endParaRPr lang="pt-BR" b="1" dirty="0">
              <a:solidFill>
                <a:schemeClr val="tx1"/>
              </a:solidFill>
            </a:endParaRPr>
          </a:p>
          <a:p>
            <a:pPr algn="l"/>
            <a:r>
              <a:rPr lang="pt-BR" b="1" dirty="0">
                <a:solidFill>
                  <a:schemeClr val="tx1"/>
                </a:solidFill>
              </a:rPr>
              <a:t>b) </a:t>
            </a:r>
            <a:r>
              <a:rPr lang="pt-BR" b="1" dirty="0">
                <a:solidFill>
                  <a:srgbClr val="FF0000"/>
                </a:solidFill>
              </a:rPr>
              <a:t>cinquenta e oito anos</a:t>
            </a:r>
            <a:r>
              <a:rPr lang="pt-BR" b="1" dirty="0">
                <a:solidFill>
                  <a:schemeClr val="tx1"/>
                </a:solidFill>
              </a:rPr>
              <a:t> de idade, quando se tratar</a:t>
            </a:r>
          </a:p>
          <a:p>
            <a:pPr algn="l"/>
            <a:r>
              <a:rPr lang="pt-BR" b="1" dirty="0">
                <a:solidFill>
                  <a:schemeClr val="tx1"/>
                </a:solidFill>
              </a:rPr>
              <a:t>de atividade especial de </a:t>
            </a:r>
            <a:r>
              <a:rPr lang="pt-BR" b="1" dirty="0">
                <a:solidFill>
                  <a:srgbClr val="FF0000"/>
                </a:solidFill>
              </a:rPr>
              <a:t>vinte anos</a:t>
            </a:r>
            <a:r>
              <a:rPr lang="pt-BR" b="1" dirty="0">
                <a:solidFill>
                  <a:schemeClr val="tx1"/>
                </a:solidFill>
              </a:rPr>
              <a:t> de contribuição; </a:t>
            </a:r>
            <a:r>
              <a:rPr lang="pt-BR" b="1" dirty="0" smtClean="0">
                <a:solidFill>
                  <a:schemeClr val="tx1"/>
                </a:solidFill>
              </a:rPr>
              <a:t>ou</a:t>
            </a:r>
          </a:p>
          <a:p>
            <a:pPr algn="l"/>
            <a:r>
              <a:rPr lang="pt-BR" b="1" dirty="0" smtClean="0">
                <a:solidFill>
                  <a:schemeClr val="tx1"/>
                </a:solidFill>
              </a:rPr>
              <a:t>c) </a:t>
            </a:r>
            <a:r>
              <a:rPr lang="pt-BR" b="1" dirty="0" smtClean="0">
                <a:solidFill>
                  <a:srgbClr val="FF0000"/>
                </a:solidFill>
              </a:rPr>
              <a:t>sessenta anos</a:t>
            </a:r>
            <a:r>
              <a:rPr lang="pt-BR" b="1" dirty="0" smtClean="0">
                <a:solidFill>
                  <a:schemeClr val="tx1"/>
                </a:solidFill>
              </a:rPr>
              <a:t> de idade, quando se tratar de</a:t>
            </a:r>
          </a:p>
          <a:p>
            <a:pPr algn="l"/>
            <a:r>
              <a:rPr lang="pt-BR" b="1" dirty="0" smtClean="0">
                <a:solidFill>
                  <a:schemeClr val="tx1"/>
                </a:solidFill>
              </a:rPr>
              <a:t>atividade </a:t>
            </a:r>
            <a:r>
              <a:rPr lang="pt-BR" b="1" dirty="0">
                <a:solidFill>
                  <a:schemeClr val="tx1"/>
                </a:solidFill>
              </a:rPr>
              <a:t>especial de </a:t>
            </a:r>
            <a:r>
              <a:rPr lang="pt-BR" b="1" dirty="0">
                <a:solidFill>
                  <a:srgbClr val="FF0000"/>
                </a:solidFill>
              </a:rPr>
              <a:t>vinte e cinco anos</a:t>
            </a:r>
            <a:r>
              <a:rPr lang="pt-BR" b="1" dirty="0">
                <a:solidFill>
                  <a:schemeClr val="tx1"/>
                </a:solidFill>
              </a:rPr>
              <a:t> de contribuição;</a:t>
            </a:r>
          </a:p>
        </p:txBody>
      </p:sp>
    </p:spTree>
    <p:extLst>
      <p:ext uri="{BB962C8B-B14F-4D97-AF65-F5344CB8AC3E}">
        <p14:creationId xmlns:p14="http://schemas.microsoft.com/office/powerpoint/2010/main" val="3420602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268" y="260648"/>
            <a:ext cx="6913463" cy="604867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890184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467544" y="1025789"/>
            <a:ext cx="813690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 smtClean="0">
                <a:solidFill>
                  <a:srgbClr val="FF0000"/>
                </a:solidFill>
              </a:rPr>
              <a:t>PEC 287 DE 2016</a:t>
            </a:r>
          </a:p>
          <a:p>
            <a:r>
              <a:rPr lang="pt-BR" sz="2400" dirty="0" smtClean="0"/>
              <a:t>Art. 15. Até que entrem em vigor as leis complementares previstas no § 4º do art. 40 e no § 1º do art. 201, ambos da Constituição, será concedida aposentadoria, </a:t>
            </a:r>
            <a:r>
              <a:rPr lang="pt-BR" sz="2400" b="1" dirty="0" smtClean="0">
                <a:solidFill>
                  <a:srgbClr val="FF0000"/>
                </a:solidFill>
              </a:rPr>
              <a:t>independentemente de idade:</a:t>
            </a:r>
            <a:r>
              <a:rPr lang="pt-BR" sz="2400" dirty="0" smtClean="0"/>
              <a:t> </a:t>
            </a:r>
          </a:p>
          <a:p>
            <a:endParaRPr lang="pt-BR" sz="2400" dirty="0" smtClean="0"/>
          </a:p>
          <a:p>
            <a:r>
              <a:rPr lang="pt-BR" sz="2400" dirty="0" smtClean="0"/>
              <a:t>I - aos servidores e segurados que comprovem o exercício de </a:t>
            </a:r>
            <a:r>
              <a:rPr lang="pt-BR" sz="2400" dirty="0" smtClean="0">
                <a:solidFill>
                  <a:srgbClr val="FF0000"/>
                </a:solidFill>
              </a:rPr>
              <a:t>atividades em condições especiais que prejudiquem a saúde</a:t>
            </a:r>
            <a:r>
              <a:rPr lang="pt-BR" sz="2400" dirty="0" smtClean="0"/>
              <a:t>, quando cumpridos os requisitos de tempo de contribuição fixados nos </a:t>
            </a:r>
            <a:r>
              <a:rPr lang="pt-BR" sz="2400" dirty="0" err="1" smtClean="0"/>
              <a:t>arts</a:t>
            </a:r>
            <a:r>
              <a:rPr lang="pt-BR" sz="2400" dirty="0" smtClean="0"/>
              <a:t>. 57 e 58 da Lei nº 8.213, de 24 de julho de 1991, calculando-se o benefício na forma estabelecida no inciso I do § 3º do art. 40 da Constituição e no inciso I do § 8º-B do art. 201 da Constituição; </a:t>
            </a:r>
          </a:p>
        </p:txBody>
      </p:sp>
    </p:spTree>
    <p:extLst>
      <p:ext uri="{BB962C8B-B14F-4D97-AF65-F5344CB8AC3E}">
        <p14:creationId xmlns:p14="http://schemas.microsoft.com/office/powerpoint/2010/main" val="3686600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t-BR" b="1" dirty="0" smtClean="0"/>
              <a:t>Art. 21-  PEC 06/2019</a:t>
            </a:r>
          </a:p>
          <a:p>
            <a:pPr marL="0" indent="0">
              <a:buNone/>
            </a:pPr>
            <a:endParaRPr lang="pt-BR" b="1" dirty="0" smtClean="0"/>
          </a:p>
          <a:p>
            <a:pPr marL="0" indent="0">
              <a:buNone/>
            </a:pPr>
            <a:r>
              <a:rPr lang="pt-BR" b="1" dirty="0" smtClean="0"/>
              <a:t>I </a:t>
            </a:r>
            <a:r>
              <a:rPr lang="pt-BR" b="1" dirty="0"/>
              <a:t>- sessenta e seis pontos e quinze anos de efetiva exposição; </a:t>
            </a:r>
            <a:endParaRPr lang="pt-BR" dirty="0"/>
          </a:p>
          <a:p>
            <a:endParaRPr lang="pt-BR" dirty="0"/>
          </a:p>
          <a:p>
            <a:pPr marL="0" indent="0">
              <a:buNone/>
            </a:pPr>
            <a:r>
              <a:rPr lang="pt-BR" b="1" dirty="0"/>
              <a:t>II - setenta e seis pontos e vinte anos de efetiva exposição; e </a:t>
            </a:r>
            <a:endParaRPr lang="pt-BR" dirty="0"/>
          </a:p>
          <a:p>
            <a:endParaRPr lang="pt-BR" dirty="0"/>
          </a:p>
          <a:p>
            <a:pPr marL="0" indent="0">
              <a:buNone/>
            </a:pPr>
            <a:r>
              <a:rPr lang="pt-BR" b="1" dirty="0"/>
              <a:t>III - oitenta e seis pontos e vinte e cinco anos de efetiva exposição. </a:t>
            </a:r>
            <a:endParaRPr lang="pt-BR" dirty="0"/>
          </a:p>
          <a:p>
            <a:endParaRPr lang="pt-BR" dirty="0" smtClean="0">
              <a:solidFill>
                <a:srgbClr val="FF0000"/>
              </a:solidFill>
            </a:endParaRPr>
          </a:p>
          <a:p>
            <a:r>
              <a:rPr lang="pt-BR" b="1" dirty="0" smtClean="0">
                <a:solidFill>
                  <a:srgbClr val="FF0000"/>
                </a:solidFill>
              </a:rPr>
              <a:t>§ </a:t>
            </a:r>
            <a:r>
              <a:rPr lang="pt-BR" b="1" dirty="0">
                <a:solidFill>
                  <a:srgbClr val="FF0000"/>
                </a:solidFill>
              </a:rPr>
              <a:t>1º A partir de 1º de janeiro de 2020, </a:t>
            </a:r>
            <a:r>
              <a:rPr lang="pt-BR" b="1" dirty="0"/>
              <a:t>as pontuações a que se referem os incisos I a III do </a:t>
            </a:r>
            <a:r>
              <a:rPr lang="pt-BR" b="1" i="1" dirty="0"/>
              <a:t>caput </a:t>
            </a:r>
            <a:r>
              <a:rPr lang="pt-BR" b="1" dirty="0"/>
              <a:t>serão acrescidas de um ponto a cada ano</a:t>
            </a:r>
            <a:r>
              <a:rPr lang="pt-BR" dirty="0"/>
              <a:t> para o homem e para a mulher, até atingir, respectivamente, </a:t>
            </a:r>
            <a:r>
              <a:rPr lang="pt-BR" b="1" dirty="0">
                <a:solidFill>
                  <a:srgbClr val="FF0000"/>
                </a:solidFill>
              </a:rPr>
              <a:t>oitenta e um pontos</a:t>
            </a:r>
            <a:r>
              <a:rPr lang="pt-BR" dirty="0"/>
              <a:t>, </a:t>
            </a:r>
            <a:r>
              <a:rPr lang="pt-BR" b="1" dirty="0">
                <a:solidFill>
                  <a:srgbClr val="FF0000"/>
                </a:solidFill>
              </a:rPr>
              <a:t>noventa e um pontos e noventa e seis pontos</a:t>
            </a:r>
            <a:r>
              <a:rPr lang="pt-BR" dirty="0"/>
              <a:t>, para ambos os sexos. </a:t>
            </a:r>
          </a:p>
          <a:p>
            <a:r>
              <a:rPr lang="pt-BR" dirty="0" smtClean="0"/>
              <a:t>2034 – As pontuações serão = 81/91 e 2029 -96 para 25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60678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pt-BR" dirty="0"/>
              <a:t> </a:t>
            </a:r>
            <a:r>
              <a:rPr lang="pt-BR" sz="2400" b="1" u="sng" dirty="0"/>
              <a:t>INICIOU NO SUBSOLO NA FRENTE DE SERVIÇO COM </a:t>
            </a:r>
            <a:r>
              <a:rPr lang="pt-BR" sz="2400" b="1" u="sng" dirty="0" smtClean="0"/>
              <a:t>21 </a:t>
            </a:r>
            <a:r>
              <a:rPr lang="pt-BR" sz="2400" b="1" u="sng" dirty="0"/>
              <a:t>ANOS DE IDADE </a:t>
            </a:r>
            <a:r>
              <a:rPr lang="pt-BR" sz="2400" b="1" u="sng" dirty="0" smtClean="0"/>
              <a:t>(</a:t>
            </a:r>
            <a:r>
              <a:rPr lang="pt-BR" sz="2400" b="1" u="sng" dirty="0" err="1" smtClean="0"/>
              <a:t>Art</a:t>
            </a:r>
            <a:r>
              <a:rPr lang="pt-BR" sz="2400" b="1" u="sng" dirty="0" smtClean="0"/>
              <a:t> 301 CLT)</a:t>
            </a:r>
            <a:endParaRPr lang="pt-BR" sz="2400" b="1" u="sng" dirty="0"/>
          </a:p>
          <a:p>
            <a:pPr marL="0" indent="0">
              <a:buNone/>
            </a:pPr>
            <a:endParaRPr lang="pt-BR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pt-BR" dirty="0" smtClean="0">
                <a:solidFill>
                  <a:srgbClr val="0070C0"/>
                </a:solidFill>
              </a:rPr>
              <a:t>2010 </a:t>
            </a:r>
            <a:r>
              <a:rPr lang="pt-BR" dirty="0">
                <a:solidFill>
                  <a:srgbClr val="0070C0"/>
                </a:solidFill>
              </a:rPr>
              <a:t>a </a:t>
            </a:r>
            <a:r>
              <a:rPr lang="pt-BR" dirty="0" smtClean="0">
                <a:solidFill>
                  <a:srgbClr val="0070C0"/>
                </a:solidFill>
              </a:rPr>
              <a:t>2025 </a:t>
            </a:r>
            <a:r>
              <a:rPr lang="pt-BR" dirty="0">
                <a:solidFill>
                  <a:srgbClr val="0070C0"/>
                </a:solidFill>
              </a:rPr>
              <a:t>- TEMPO TRABALHADO = 15 </a:t>
            </a:r>
            <a:r>
              <a:rPr lang="pt-BR" dirty="0" smtClean="0">
                <a:solidFill>
                  <a:srgbClr val="0070C0"/>
                </a:solidFill>
              </a:rPr>
              <a:t>ANOS  (</a:t>
            </a:r>
            <a:r>
              <a:rPr lang="pt-BR" dirty="0" err="1" smtClean="0">
                <a:solidFill>
                  <a:srgbClr val="0070C0"/>
                </a:solidFill>
              </a:rPr>
              <a:t>Ex</a:t>
            </a:r>
            <a:r>
              <a:rPr lang="pt-BR" dirty="0" smtClean="0">
                <a:solidFill>
                  <a:srgbClr val="0070C0"/>
                </a:solidFill>
              </a:rPr>
              <a:t> janeiro de 2025)</a:t>
            </a:r>
            <a:endParaRPr lang="pt-BR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pt-BR" dirty="0" smtClean="0">
                <a:solidFill>
                  <a:srgbClr val="0070C0"/>
                </a:solidFill>
              </a:rPr>
              <a:t>36 ANOS </a:t>
            </a:r>
            <a:r>
              <a:rPr lang="pt-BR" dirty="0">
                <a:solidFill>
                  <a:srgbClr val="0070C0"/>
                </a:solidFill>
              </a:rPr>
              <a:t>DE IDADE + 15 TRABALHADO = 51 PONTOS</a:t>
            </a:r>
          </a:p>
          <a:p>
            <a:pPr marL="0" indent="0">
              <a:buNone/>
            </a:pPr>
            <a:endParaRPr lang="pt-BR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pt-BR" dirty="0">
                <a:solidFill>
                  <a:srgbClr val="FF0000"/>
                </a:solidFill>
              </a:rPr>
              <a:t>NÃO APOSENTA NO ANO DE </a:t>
            </a:r>
            <a:r>
              <a:rPr lang="pt-BR" dirty="0" smtClean="0">
                <a:solidFill>
                  <a:srgbClr val="FF0000"/>
                </a:solidFill>
              </a:rPr>
              <a:t>2025  </a:t>
            </a:r>
            <a:r>
              <a:rPr lang="pt-BR" dirty="0">
                <a:solidFill>
                  <a:srgbClr val="FF0000"/>
                </a:solidFill>
              </a:rPr>
              <a:t>- PRECISA  </a:t>
            </a:r>
            <a:r>
              <a:rPr lang="pt-BR" dirty="0" smtClean="0">
                <a:solidFill>
                  <a:srgbClr val="FF0000"/>
                </a:solidFill>
              </a:rPr>
              <a:t>72 </a:t>
            </a:r>
            <a:r>
              <a:rPr lang="pt-BR" dirty="0">
                <a:solidFill>
                  <a:srgbClr val="FF0000"/>
                </a:solidFill>
              </a:rPr>
              <a:t>PONTOS </a:t>
            </a:r>
            <a:endParaRPr lang="pt-BR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pt-BR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pt-BR" dirty="0" smtClean="0">
                <a:solidFill>
                  <a:srgbClr val="FF0000"/>
                </a:solidFill>
              </a:rPr>
              <a:t>(</a:t>
            </a:r>
            <a:r>
              <a:rPr lang="pt-BR" dirty="0">
                <a:solidFill>
                  <a:srgbClr val="FF0000"/>
                </a:solidFill>
              </a:rPr>
              <a:t>2025 – 72 </a:t>
            </a:r>
            <a:r>
              <a:rPr lang="pt-BR" dirty="0" smtClean="0">
                <a:solidFill>
                  <a:srgbClr val="FF0000"/>
                </a:solidFill>
              </a:rPr>
              <a:t>PONTOS - </a:t>
            </a:r>
            <a:r>
              <a:rPr lang="pt-BR" dirty="0" smtClean="0"/>
              <a:t>51</a:t>
            </a:r>
            <a:r>
              <a:rPr lang="pt-BR" dirty="0" smtClean="0">
                <a:solidFill>
                  <a:srgbClr val="FF0000"/>
                </a:solidFill>
              </a:rPr>
              <a:t>) ; (</a:t>
            </a:r>
            <a:r>
              <a:rPr lang="pt-BR" dirty="0">
                <a:solidFill>
                  <a:srgbClr val="FF0000"/>
                </a:solidFill>
              </a:rPr>
              <a:t>2026 – 73 PONTOS - </a:t>
            </a:r>
            <a:r>
              <a:rPr lang="pt-BR" dirty="0" smtClean="0"/>
              <a:t>53</a:t>
            </a:r>
            <a:r>
              <a:rPr lang="pt-BR" dirty="0" smtClean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r>
              <a:rPr lang="pt-BR" dirty="0" smtClean="0">
                <a:solidFill>
                  <a:srgbClr val="FF0000"/>
                </a:solidFill>
              </a:rPr>
              <a:t>(</a:t>
            </a:r>
            <a:r>
              <a:rPr lang="pt-BR" dirty="0">
                <a:solidFill>
                  <a:srgbClr val="FF0000"/>
                </a:solidFill>
              </a:rPr>
              <a:t>2027 – 74 PONTOS </a:t>
            </a:r>
            <a:r>
              <a:rPr lang="pt-BR" dirty="0" smtClean="0">
                <a:solidFill>
                  <a:srgbClr val="FF0000"/>
                </a:solidFill>
              </a:rPr>
              <a:t>– </a:t>
            </a:r>
            <a:r>
              <a:rPr lang="pt-BR" dirty="0" smtClean="0"/>
              <a:t>55</a:t>
            </a:r>
            <a:r>
              <a:rPr lang="pt-BR" dirty="0" smtClean="0">
                <a:solidFill>
                  <a:srgbClr val="FF0000"/>
                </a:solidFill>
              </a:rPr>
              <a:t>) ; (</a:t>
            </a:r>
            <a:r>
              <a:rPr lang="pt-BR" dirty="0">
                <a:solidFill>
                  <a:srgbClr val="FF0000"/>
                </a:solidFill>
              </a:rPr>
              <a:t>2028 – 75 PONTOS – </a:t>
            </a:r>
            <a:r>
              <a:rPr lang="pt-BR" dirty="0" smtClean="0"/>
              <a:t>57</a:t>
            </a:r>
            <a:r>
              <a:rPr lang="pt-BR" dirty="0" smtClean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r>
              <a:rPr lang="pt-BR" dirty="0" smtClean="0">
                <a:solidFill>
                  <a:srgbClr val="FF0000"/>
                </a:solidFill>
              </a:rPr>
              <a:t>(</a:t>
            </a:r>
            <a:r>
              <a:rPr lang="pt-BR" dirty="0">
                <a:solidFill>
                  <a:srgbClr val="FF0000"/>
                </a:solidFill>
              </a:rPr>
              <a:t>2029 – 76 PONTOS </a:t>
            </a:r>
            <a:r>
              <a:rPr lang="pt-BR" dirty="0" smtClean="0">
                <a:solidFill>
                  <a:srgbClr val="FF0000"/>
                </a:solidFill>
              </a:rPr>
              <a:t>- </a:t>
            </a:r>
            <a:r>
              <a:rPr lang="pt-BR" dirty="0" smtClean="0"/>
              <a:t>59</a:t>
            </a:r>
            <a:r>
              <a:rPr lang="pt-BR" dirty="0" smtClean="0">
                <a:solidFill>
                  <a:srgbClr val="FF0000"/>
                </a:solidFill>
              </a:rPr>
              <a:t>) ; (2030 – 77 PONTOS – </a:t>
            </a:r>
            <a:r>
              <a:rPr lang="pt-BR" dirty="0" smtClean="0"/>
              <a:t>61</a:t>
            </a:r>
            <a:r>
              <a:rPr lang="pt-BR" dirty="0" smtClean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r>
              <a:rPr lang="pt-BR" dirty="0" smtClean="0">
                <a:solidFill>
                  <a:srgbClr val="FF0000"/>
                </a:solidFill>
              </a:rPr>
              <a:t>(</a:t>
            </a:r>
            <a:r>
              <a:rPr lang="pt-BR" dirty="0">
                <a:solidFill>
                  <a:srgbClr val="FF0000"/>
                </a:solidFill>
              </a:rPr>
              <a:t>2031 – 78 PONTOS - </a:t>
            </a:r>
            <a:r>
              <a:rPr lang="pt-BR" dirty="0" smtClean="0"/>
              <a:t>63</a:t>
            </a:r>
            <a:r>
              <a:rPr lang="pt-BR" dirty="0" smtClean="0">
                <a:solidFill>
                  <a:srgbClr val="FF0000"/>
                </a:solidFill>
              </a:rPr>
              <a:t>) ; (</a:t>
            </a:r>
            <a:r>
              <a:rPr lang="pt-BR" dirty="0">
                <a:solidFill>
                  <a:srgbClr val="FF0000"/>
                </a:solidFill>
              </a:rPr>
              <a:t>2032 – 79 PONTOS – </a:t>
            </a:r>
            <a:r>
              <a:rPr lang="pt-BR" dirty="0" smtClean="0"/>
              <a:t>65</a:t>
            </a:r>
            <a:r>
              <a:rPr lang="pt-BR" dirty="0" smtClean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r>
              <a:rPr lang="pt-BR" dirty="0" smtClean="0">
                <a:solidFill>
                  <a:srgbClr val="FF0000"/>
                </a:solidFill>
              </a:rPr>
              <a:t>(</a:t>
            </a:r>
            <a:r>
              <a:rPr lang="pt-BR" dirty="0">
                <a:solidFill>
                  <a:srgbClr val="FF0000"/>
                </a:solidFill>
              </a:rPr>
              <a:t>2033 – 80 PONTOS </a:t>
            </a:r>
            <a:r>
              <a:rPr lang="pt-BR" dirty="0" smtClean="0">
                <a:solidFill>
                  <a:srgbClr val="FF0000"/>
                </a:solidFill>
              </a:rPr>
              <a:t>– </a:t>
            </a:r>
            <a:r>
              <a:rPr lang="pt-BR" dirty="0" smtClean="0"/>
              <a:t>67</a:t>
            </a:r>
            <a:r>
              <a:rPr lang="pt-BR" dirty="0" smtClean="0">
                <a:solidFill>
                  <a:srgbClr val="FF0000"/>
                </a:solidFill>
              </a:rPr>
              <a:t>) ; (</a:t>
            </a:r>
            <a:r>
              <a:rPr lang="pt-BR" dirty="0">
                <a:solidFill>
                  <a:srgbClr val="FF0000"/>
                </a:solidFill>
              </a:rPr>
              <a:t>2034 – 81 PONTOS – </a:t>
            </a:r>
            <a:r>
              <a:rPr lang="pt-BR" dirty="0" smtClean="0"/>
              <a:t>69</a:t>
            </a:r>
            <a:r>
              <a:rPr lang="pt-BR" dirty="0" smtClean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r>
              <a:rPr lang="pt-BR" dirty="0" smtClean="0">
                <a:solidFill>
                  <a:srgbClr val="FF0000"/>
                </a:solidFill>
              </a:rPr>
              <a:t>(</a:t>
            </a:r>
            <a:r>
              <a:rPr lang="pt-BR" dirty="0">
                <a:solidFill>
                  <a:srgbClr val="FF0000"/>
                </a:solidFill>
              </a:rPr>
              <a:t>2035 – 81 PONTOS </a:t>
            </a:r>
            <a:r>
              <a:rPr lang="pt-BR" dirty="0" smtClean="0">
                <a:solidFill>
                  <a:srgbClr val="FF0000"/>
                </a:solidFill>
              </a:rPr>
              <a:t>- </a:t>
            </a:r>
            <a:r>
              <a:rPr lang="pt-BR" dirty="0" smtClean="0"/>
              <a:t>71</a:t>
            </a:r>
            <a:r>
              <a:rPr lang="pt-BR" dirty="0" smtClean="0">
                <a:solidFill>
                  <a:srgbClr val="FF0000"/>
                </a:solidFill>
              </a:rPr>
              <a:t>) ; (2036 </a:t>
            </a:r>
            <a:r>
              <a:rPr lang="pt-BR" dirty="0">
                <a:solidFill>
                  <a:srgbClr val="FF0000"/>
                </a:solidFill>
              </a:rPr>
              <a:t>– 81 PONTOS – </a:t>
            </a:r>
            <a:r>
              <a:rPr lang="pt-BR" dirty="0" smtClean="0"/>
              <a:t>73</a:t>
            </a:r>
            <a:r>
              <a:rPr lang="pt-BR" dirty="0" smtClean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r>
              <a:rPr lang="pt-BR" dirty="0" smtClean="0">
                <a:solidFill>
                  <a:srgbClr val="FF0000"/>
                </a:solidFill>
              </a:rPr>
              <a:t>(2037 </a:t>
            </a:r>
            <a:r>
              <a:rPr lang="pt-BR" dirty="0">
                <a:solidFill>
                  <a:srgbClr val="FF0000"/>
                </a:solidFill>
              </a:rPr>
              <a:t>– 81 PONTOS - </a:t>
            </a:r>
            <a:r>
              <a:rPr lang="pt-BR" dirty="0" smtClean="0"/>
              <a:t>75</a:t>
            </a:r>
            <a:r>
              <a:rPr lang="pt-BR" dirty="0" smtClean="0">
                <a:solidFill>
                  <a:srgbClr val="FF0000"/>
                </a:solidFill>
              </a:rPr>
              <a:t>) </a:t>
            </a:r>
            <a:r>
              <a:rPr lang="pt-BR" dirty="0">
                <a:solidFill>
                  <a:srgbClr val="FF0000"/>
                </a:solidFill>
              </a:rPr>
              <a:t>; (</a:t>
            </a:r>
            <a:r>
              <a:rPr lang="pt-BR" dirty="0" smtClean="0">
                <a:solidFill>
                  <a:srgbClr val="FF0000"/>
                </a:solidFill>
              </a:rPr>
              <a:t>2038 </a:t>
            </a:r>
            <a:r>
              <a:rPr lang="pt-BR" dirty="0">
                <a:solidFill>
                  <a:srgbClr val="FF0000"/>
                </a:solidFill>
              </a:rPr>
              <a:t>– 81 PONTOS – </a:t>
            </a:r>
            <a:r>
              <a:rPr lang="pt-BR" dirty="0" smtClean="0"/>
              <a:t>77</a:t>
            </a:r>
            <a:r>
              <a:rPr lang="pt-BR" dirty="0" smtClean="0">
                <a:solidFill>
                  <a:srgbClr val="FF0000"/>
                </a:solidFill>
              </a:rPr>
              <a:t>)</a:t>
            </a:r>
            <a:endParaRPr lang="pt-BR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pt-BR" dirty="0">
                <a:solidFill>
                  <a:srgbClr val="FF0000"/>
                </a:solidFill>
              </a:rPr>
              <a:t>(</a:t>
            </a:r>
            <a:r>
              <a:rPr lang="pt-BR" dirty="0" smtClean="0">
                <a:solidFill>
                  <a:srgbClr val="FF0000"/>
                </a:solidFill>
              </a:rPr>
              <a:t>2039 </a:t>
            </a:r>
            <a:r>
              <a:rPr lang="pt-BR" dirty="0">
                <a:solidFill>
                  <a:srgbClr val="FF0000"/>
                </a:solidFill>
              </a:rPr>
              <a:t>– 81 PONTOS - </a:t>
            </a:r>
            <a:r>
              <a:rPr lang="pt-BR" dirty="0" smtClean="0"/>
              <a:t>79</a:t>
            </a:r>
            <a:r>
              <a:rPr lang="pt-BR" dirty="0" smtClean="0">
                <a:solidFill>
                  <a:srgbClr val="FF0000"/>
                </a:solidFill>
              </a:rPr>
              <a:t>) </a:t>
            </a:r>
            <a:r>
              <a:rPr lang="pt-BR" dirty="0">
                <a:solidFill>
                  <a:srgbClr val="FF0000"/>
                </a:solidFill>
              </a:rPr>
              <a:t>; (</a:t>
            </a:r>
            <a:r>
              <a:rPr lang="pt-BR" dirty="0" smtClean="0">
                <a:solidFill>
                  <a:srgbClr val="FF0000"/>
                </a:solidFill>
              </a:rPr>
              <a:t>2040 </a:t>
            </a:r>
            <a:r>
              <a:rPr lang="pt-BR" dirty="0">
                <a:solidFill>
                  <a:srgbClr val="FF0000"/>
                </a:solidFill>
              </a:rPr>
              <a:t>– 81 PONTOS – </a:t>
            </a:r>
            <a:r>
              <a:rPr lang="pt-BR" dirty="0" smtClean="0"/>
              <a:t>81</a:t>
            </a:r>
            <a:r>
              <a:rPr lang="pt-BR" dirty="0" smtClean="0">
                <a:solidFill>
                  <a:srgbClr val="FF0000"/>
                </a:solidFill>
              </a:rPr>
              <a:t>)</a:t>
            </a:r>
            <a:endParaRPr lang="pt-BR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pt-BR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pt-BR" sz="2800" dirty="0" smtClean="0"/>
              <a:t>2010 </a:t>
            </a:r>
            <a:r>
              <a:rPr lang="pt-BR" sz="2800" dirty="0"/>
              <a:t>A </a:t>
            </a:r>
            <a:r>
              <a:rPr lang="pt-BR" sz="2800" dirty="0" smtClean="0"/>
              <a:t>2040  </a:t>
            </a:r>
            <a:r>
              <a:rPr lang="pt-BR" sz="2800" dirty="0"/>
              <a:t>– TEMPO TRABALHADO DE </a:t>
            </a:r>
            <a:r>
              <a:rPr lang="pt-BR" sz="2800" dirty="0">
                <a:solidFill>
                  <a:srgbClr val="FF0000"/>
                </a:solidFill>
              </a:rPr>
              <a:t> 30 </a:t>
            </a:r>
            <a:r>
              <a:rPr lang="pt-BR" sz="2800" dirty="0"/>
              <a:t>ANOS + </a:t>
            </a:r>
            <a:r>
              <a:rPr lang="pt-BR" sz="2800" dirty="0">
                <a:solidFill>
                  <a:srgbClr val="FF0000"/>
                </a:solidFill>
              </a:rPr>
              <a:t>51</a:t>
            </a:r>
            <a:r>
              <a:rPr lang="pt-BR" sz="2800" dirty="0"/>
              <a:t> DE IDADE = 81 PONTOS</a:t>
            </a:r>
          </a:p>
          <a:p>
            <a:pPr marL="0" indent="0">
              <a:buNone/>
            </a:pPr>
            <a:r>
              <a:rPr lang="pt-BR" sz="2800" dirty="0">
                <a:solidFill>
                  <a:srgbClr val="0070C0"/>
                </a:solidFill>
              </a:rPr>
              <a:t>APOSENTA COM 90 % DA MEDIA SALARIAL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74094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548680"/>
            <a:ext cx="8229600" cy="576064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pt-BR" dirty="0"/>
              <a:t> </a:t>
            </a:r>
            <a:r>
              <a:rPr lang="pt-BR" sz="2400" b="1" u="sng" dirty="0"/>
              <a:t>INICIOU NO SUBSOLO NA FRENTE DE SERVIÇO COM 21 ANOS DE IDADE (</a:t>
            </a:r>
            <a:r>
              <a:rPr lang="pt-BR" sz="2400" b="1" u="sng" dirty="0" err="1"/>
              <a:t>Art</a:t>
            </a:r>
            <a:r>
              <a:rPr lang="pt-BR" sz="2400" b="1" u="sng" dirty="0"/>
              <a:t> 301 CLT)</a:t>
            </a:r>
          </a:p>
          <a:p>
            <a:pPr marL="0" indent="0">
              <a:buNone/>
            </a:pPr>
            <a:endParaRPr lang="pt-BR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pt-BR" dirty="0">
                <a:solidFill>
                  <a:srgbClr val="0070C0"/>
                </a:solidFill>
              </a:rPr>
              <a:t>2005 a 2020 - TEMPO TRABALHADO = 15 ANOS</a:t>
            </a:r>
          </a:p>
          <a:p>
            <a:pPr marL="0" indent="0">
              <a:buNone/>
            </a:pPr>
            <a:r>
              <a:rPr lang="pt-BR" dirty="0">
                <a:solidFill>
                  <a:srgbClr val="0070C0"/>
                </a:solidFill>
              </a:rPr>
              <a:t>36 ANOS DE IDADE + 15 TRABALHADO = 51 PONTOS</a:t>
            </a:r>
          </a:p>
          <a:p>
            <a:pPr marL="0" indent="0">
              <a:buNone/>
            </a:pPr>
            <a:endParaRPr lang="pt-BR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pt-BR" dirty="0">
                <a:solidFill>
                  <a:srgbClr val="FF0000"/>
                </a:solidFill>
              </a:rPr>
              <a:t>NÃO APOSENTA NO ANO DE 2020  - PRECISA  67 </a:t>
            </a:r>
            <a:r>
              <a:rPr lang="pt-BR" dirty="0" smtClean="0">
                <a:solidFill>
                  <a:srgbClr val="FF0000"/>
                </a:solidFill>
              </a:rPr>
              <a:t>PONTOS </a:t>
            </a:r>
            <a:endParaRPr lang="pt-BR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pt-BR" dirty="0">
                <a:solidFill>
                  <a:srgbClr val="FF0000"/>
                </a:solidFill>
              </a:rPr>
              <a:t>(2021- 68 </a:t>
            </a:r>
            <a:r>
              <a:rPr lang="pt-BR" dirty="0" smtClean="0">
                <a:solidFill>
                  <a:srgbClr val="FF0000"/>
                </a:solidFill>
              </a:rPr>
              <a:t>PONTOS-</a:t>
            </a:r>
            <a:r>
              <a:rPr lang="pt-BR" dirty="0" smtClean="0"/>
              <a:t>53</a:t>
            </a:r>
            <a:r>
              <a:rPr lang="pt-BR" dirty="0" smtClean="0">
                <a:solidFill>
                  <a:srgbClr val="FF0000"/>
                </a:solidFill>
              </a:rPr>
              <a:t>); </a:t>
            </a:r>
            <a:r>
              <a:rPr lang="pt-BR" dirty="0">
                <a:solidFill>
                  <a:srgbClr val="FF0000"/>
                </a:solidFill>
              </a:rPr>
              <a:t>(2022 -69 PONTOS - </a:t>
            </a:r>
            <a:r>
              <a:rPr lang="pt-BR" dirty="0" smtClean="0"/>
              <a:t>55</a:t>
            </a:r>
            <a:r>
              <a:rPr lang="pt-BR" dirty="0" smtClean="0">
                <a:solidFill>
                  <a:srgbClr val="FF0000"/>
                </a:solidFill>
              </a:rPr>
              <a:t>); </a:t>
            </a:r>
            <a:endParaRPr lang="pt-BR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pt-BR" dirty="0">
                <a:solidFill>
                  <a:srgbClr val="FF0000"/>
                </a:solidFill>
              </a:rPr>
              <a:t>(2023 – 70 </a:t>
            </a:r>
            <a:r>
              <a:rPr lang="pt-BR" dirty="0" smtClean="0">
                <a:solidFill>
                  <a:srgbClr val="FF0000"/>
                </a:solidFill>
              </a:rPr>
              <a:t>PONTOS-</a:t>
            </a:r>
            <a:r>
              <a:rPr lang="pt-BR" dirty="0" smtClean="0"/>
              <a:t>57</a:t>
            </a:r>
            <a:r>
              <a:rPr lang="pt-BR" dirty="0" smtClean="0">
                <a:solidFill>
                  <a:srgbClr val="FF0000"/>
                </a:solidFill>
              </a:rPr>
              <a:t>); </a:t>
            </a:r>
            <a:r>
              <a:rPr lang="pt-BR" dirty="0">
                <a:solidFill>
                  <a:srgbClr val="FF0000"/>
                </a:solidFill>
              </a:rPr>
              <a:t>(2024 – 71 PONTOS - </a:t>
            </a:r>
            <a:r>
              <a:rPr lang="pt-BR" dirty="0" smtClean="0"/>
              <a:t>59</a:t>
            </a:r>
            <a:r>
              <a:rPr lang="pt-BR" dirty="0" smtClean="0">
                <a:solidFill>
                  <a:srgbClr val="FF0000"/>
                </a:solidFill>
              </a:rPr>
              <a:t>) </a:t>
            </a:r>
            <a:endParaRPr lang="pt-BR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pt-BR" dirty="0">
                <a:solidFill>
                  <a:srgbClr val="FF0000"/>
                </a:solidFill>
              </a:rPr>
              <a:t>(2025 – 72 </a:t>
            </a:r>
            <a:r>
              <a:rPr lang="pt-BR" dirty="0" smtClean="0">
                <a:solidFill>
                  <a:srgbClr val="FF0000"/>
                </a:solidFill>
              </a:rPr>
              <a:t>PONTOS-</a:t>
            </a:r>
            <a:r>
              <a:rPr lang="pt-BR" dirty="0" smtClean="0"/>
              <a:t>61</a:t>
            </a:r>
            <a:r>
              <a:rPr lang="pt-BR" dirty="0" smtClean="0">
                <a:solidFill>
                  <a:srgbClr val="FF0000"/>
                </a:solidFill>
              </a:rPr>
              <a:t>); </a:t>
            </a:r>
            <a:r>
              <a:rPr lang="pt-BR" dirty="0">
                <a:solidFill>
                  <a:srgbClr val="FF0000"/>
                </a:solidFill>
              </a:rPr>
              <a:t>(2026 – 73 PONTOS - </a:t>
            </a:r>
            <a:r>
              <a:rPr lang="pt-BR" dirty="0" smtClean="0"/>
              <a:t>63</a:t>
            </a:r>
            <a:r>
              <a:rPr lang="pt-BR" dirty="0" smtClean="0">
                <a:solidFill>
                  <a:srgbClr val="FF0000"/>
                </a:solidFill>
              </a:rPr>
              <a:t>)</a:t>
            </a:r>
            <a:endParaRPr lang="pt-BR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pt-BR" dirty="0">
                <a:solidFill>
                  <a:srgbClr val="FF0000"/>
                </a:solidFill>
              </a:rPr>
              <a:t>(2027 – 74 PONTOS - </a:t>
            </a:r>
            <a:r>
              <a:rPr lang="pt-BR" dirty="0" smtClean="0"/>
              <a:t>65</a:t>
            </a:r>
            <a:r>
              <a:rPr lang="pt-BR" dirty="0" smtClean="0">
                <a:solidFill>
                  <a:srgbClr val="FF0000"/>
                </a:solidFill>
              </a:rPr>
              <a:t>); </a:t>
            </a:r>
            <a:r>
              <a:rPr lang="pt-BR" dirty="0">
                <a:solidFill>
                  <a:srgbClr val="FF0000"/>
                </a:solidFill>
              </a:rPr>
              <a:t>(2028 – 75 PONTOS – </a:t>
            </a:r>
            <a:r>
              <a:rPr lang="pt-BR" dirty="0" smtClean="0"/>
              <a:t>67</a:t>
            </a:r>
            <a:r>
              <a:rPr lang="pt-BR" dirty="0" smtClean="0">
                <a:solidFill>
                  <a:srgbClr val="FF0000"/>
                </a:solidFill>
              </a:rPr>
              <a:t>)</a:t>
            </a:r>
            <a:endParaRPr lang="pt-BR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pt-BR" dirty="0">
                <a:solidFill>
                  <a:srgbClr val="FF0000"/>
                </a:solidFill>
              </a:rPr>
              <a:t>(2029 – 76 PONTOS - </a:t>
            </a:r>
            <a:r>
              <a:rPr lang="pt-BR" dirty="0" smtClean="0"/>
              <a:t>69</a:t>
            </a:r>
            <a:r>
              <a:rPr lang="pt-BR" dirty="0" smtClean="0">
                <a:solidFill>
                  <a:srgbClr val="FF0000"/>
                </a:solidFill>
              </a:rPr>
              <a:t>); </a:t>
            </a:r>
            <a:r>
              <a:rPr lang="pt-BR" dirty="0">
                <a:solidFill>
                  <a:srgbClr val="FF0000"/>
                </a:solidFill>
              </a:rPr>
              <a:t>(2030 – 77 PONTOS – </a:t>
            </a:r>
            <a:r>
              <a:rPr lang="pt-BR" dirty="0" smtClean="0"/>
              <a:t>71</a:t>
            </a:r>
            <a:r>
              <a:rPr lang="pt-BR" dirty="0" smtClean="0">
                <a:solidFill>
                  <a:srgbClr val="FF0000"/>
                </a:solidFill>
              </a:rPr>
              <a:t>)</a:t>
            </a:r>
            <a:endParaRPr lang="pt-BR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pt-BR" dirty="0">
                <a:solidFill>
                  <a:srgbClr val="FF0000"/>
                </a:solidFill>
              </a:rPr>
              <a:t>(2031 – 78 PONTOS - </a:t>
            </a:r>
            <a:r>
              <a:rPr lang="pt-BR" dirty="0" smtClean="0"/>
              <a:t>73</a:t>
            </a:r>
            <a:r>
              <a:rPr lang="pt-BR" dirty="0" smtClean="0">
                <a:solidFill>
                  <a:srgbClr val="FF0000"/>
                </a:solidFill>
              </a:rPr>
              <a:t>); </a:t>
            </a:r>
            <a:r>
              <a:rPr lang="pt-BR" dirty="0">
                <a:solidFill>
                  <a:srgbClr val="FF0000"/>
                </a:solidFill>
              </a:rPr>
              <a:t>(2032 – 79 PONTOS – </a:t>
            </a:r>
            <a:r>
              <a:rPr lang="pt-BR" dirty="0" smtClean="0"/>
              <a:t>75</a:t>
            </a:r>
            <a:r>
              <a:rPr lang="pt-BR" dirty="0" smtClean="0">
                <a:solidFill>
                  <a:srgbClr val="FF0000"/>
                </a:solidFill>
              </a:rPr>
              <a:t>)</a:t>
            </a:r>
            <a:endParaRPr lang="pt-BR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pt-BR" dirty="0">
                <a:solidFill>
                  <a:srgbClr val="FF0000"/>
                </a:solidFill>
              </a:rPr>
              <a:t>(2033 – 80 PONTOS - </a:t>
            </a:r>
            <a:r>
              <a:rPr lang="pt-BR" dirty="0" smtClean="0"/>
              <a:t>77</a:t>
            </a:r>
            <a:r>
              <a:rPr lang="pt-BR" dirty="0" smtClean="0">
                <a:solidFill>
                  <a:srgbClr val="FF0000"/>
                </a:solidFill>
              </a:rPr>
              <a:t>); </a:t>
            </a:r>
            <a:r>
              <a:rPr lang="pt-BR" dirty="0">
                <a:solidFill>
                  <a:srgbClr val="FF0000"/>
                </a:solidFill>
              </a:rPr>
              <a:t>(2034 – 81 PONTOS – </a:t>
            </a:r>
            <a:r>
              <a:rPr lang="pt-BR" dirty="0" smtClean="0"/>
              <a:t>79</a:t>
            </a:r>
            <a:r>
              <a:rPr lang="pt-BR" dirty="0" smtClean="0">
                <a:solidFill>
                  <a:srgbClr val="FF0000"/>
                </a:solidFill>
              </a:rPr>
              <a:t>)</a:t>
            </a:r>
            <a:endParaRPr lang="pt-BR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pt-BR" dirty="0">
                <a:solidFill>
                  <a:srgbClr val="FF0000"/>
                </a:solidFill>
              </a:rPr>
              <a:t>(2035 – 81 PONTOS - </a:t>
            </a:r>
            <a:r>
              <a:rPr lang="pt-BR" dirty="0" smtClean="0"/>
              <a:t>81</a:t>
            </a:r>
            <a:r>
              <a:rPr lang="pt-BR" dirty="0" smtClean="0">
                <a:solidFill>
                  <a:srgbClr val="FF0000"/>
                </a:solidFill>
              </a:rPr>
              <a:t>) </a:t>
            </a:r>
            <a:endParaRPr lang="pt-BR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pt-BR" dirty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r>
              <a:rPr lang="pt-BR" sz="2800" dirty="0"/>
              <a:t>2005 A 2035  – TEMPO TRABALHADO DE </a:t>
            </a:r>
            <a:r>
              <a:rPr lang="pt-BR" sz="2800" dirty="0">
                <a:solidFill>
                  <a:srgbClr val="FF0000"/>
                </a:solidFill>
              </a:rPr>
              <a:t> 30 </a:t>
            </a:r>
            <a:r>
              <a:rPr lang="pt-BR" sz="2800" dirty="0"/>
              <a:t>ANOS + </a:t>
            </a:r>
            <a:r>
              <a:rPr lang="pt-BR" sz="2800" dirty="0">
                <a:solidFill>
                  <a:srgbClr val="FF0000"/>
                </a:solidFill>
              </a:rPr>
              <a:t>51</a:t>
            </a:r>
            <a:r>
              <a:rPr lang="pt-BR" sz="2800" dirty="0"/>
              <a:t> DE IDADE = 81 PONTOS</a:t>
            </a:r>
          </a:p>
          <a:p>
            <a:pPr marL="0" indent="0">
              <a:buNone/>
            </a:pPr>
            <a:r>
              <a:rPr lang="pt-BR" sz="2800" dirty="0">
                <a:solidFill>
                  <a:srgbClr val="0070C0"/>
                </a:solidFill>
              </a:rPr>
              <a:t>APOSENTA COM 90 % DA MEDIA SALARIAL</a:t>
            </a:r>
          </a:p>
        </p:txBody>
      </p:sp>
    </p:spTree>
    <p:extLst>
      <p:ext uri="{BB962C8B-B14F-4D97-AF65-F5344CB8AC3E}">
        <p14:creationId xmlns:p14="http://schemas.microsoft.com/office/powerpoint/2010/main" val="3422614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332656"/>
            <a:ext cx="8363272" cy="579350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t-BR" sz="2800" u="sng" dirty="0" smtClean="0">
                <a:solidFill>
                  <a:srgbClr val="FF0000"/>
                </a:solidFill>
              </a:rPr>
              <a:t>INICIOU NO SUBSOLO NA FRENTE DE SERVIÇO COM 30 ANOS DE IDADE</a:t>
            </a:r>
          </a:p>
          <a:p>
            <a:pPr marL="0" indent="0">
              <a:buNone/>
            </a:pPr>
            <a:endParaRPr lang="pt-BR" sz="2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pt-BR" sz="3600" dirty="0" smtClean="0">
                <a:solidFill>
                  <a:srgbClr val="0070C0"/>
                </a:solidFill>
              </a:rPr>
              <a:t>2005 a 2020 - TEMPO TRABALHADO = 15 ANOS</a:t>
            </a:r>
          </a:p>
          <a:p>
            <a:pPr marL="0" indent="0">
              <a:buNone/>
            </a:pPr>
            <a:r>
              <a:rPr lang="pt-BR" dirty="0" smtClean="0">
                <a:solidFill>
                  <a:srgbClr val="0070C0"/>
                </a:solidFill>
              </a:rPr>
              <a:t>45 ANOS DE IDADE + 15 TRABALHADO = 60 PONTOS</a:t>
            </a:r>
          </a:p>
          <a:p>
            <a:pPr marL="0" indent="0">
              <a:buNone/>
            </a:pPr>
            <a:endParaRPr lang="pt-BR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pt-BR" dirty="0" smtClean="0">
                <a:solidFill>
                  <a:srgbClr val="FF0000"/>
                </a:solidFill>
              </a:rPr>
              <a:t>NÃO APOSENTA NO ANO DE 2020  - PRECISA  67 PONTOS</a:t>
            </a:r>
          </a:p>
          <a:p>
            <a:pPr marL="0" indent="0">
              <a:buNone/>
            </a:pPr>
            <a:r>
              <a:rPr lang="pt-BR" sz="4000" dirty="0" smtClean="0">
                <a:solidFill>
                  <a:srgbClr val="FF0000"/>
                </a:solidFill>
              </a:rPr>
              <a:t>(2021 - 68 PONTOS-</a:t>
            </a:r>
            <a:r>
              <a:rPr lang="pt-BR" sz="4000" dirty="0" smtClean="0"/>
              <a:t>62</a:t>
            </a:r>
            <a:r>
              <a:rPr lang="pt-BR" sz="4000" dirty="0" smtClean="0">
                <a:solidFill>
                  <a:srgbClr val="FF0000"/>
                </a:solidFill>
              </a:rPr>
              <a:t>); (2022 - 69 PONTOS-</a:t>
            </a:r>
            <a:r>
              <a:rPr lang="pt-BR" sz="4000" dirty="0" smtClean="0"/>
              <a:t>64</a:t>
            </a:r>
            <a:r>
              <a:rPr lang="pt-BR" sz="4000" dirty="0" smtClean="0">
                <a:solidFill>
                  <a:srgbClr val="FF0000"/>
                </a:solidFill>
              </a:rPr>
              <a:t>); </a:t>
            </a:r>
          </a:p>
          <a:p>
            <a:pPr marL="0" indent="0">
              <a:buNone/>
            </a:pPr>
            <a:r>
              <a:rPr lang="pt-BR" sz="4000" dirty="0" smtClean="0">
                <a:solidFill>
                  <a:srgbClr val="FF0000"/>
                </a:solidFill>
              </a:rPr>
              <a:t>(2023 – 70 PONTOS-</a:t>
            </a:r>
            <a:r>
              <a:rPr lang="pt-BR" sz="4000" dirty="0" smtClean="0"/>
              <a:t>66</a:t>
            </a:r>
            <a:r>
              <a:rPr lang="pt-BR" sz="4000" dirty="0" smtClean="0">
                <a:solidFill>
                  <a:srgbClr val="FF0000"/>
                </a:solidFill>
              </a:rPr>
              <a:t>); (2024 – 71 PONTOS-</a:t>
            </a:r>
            <a:r>
              <a:rPr lang="pt-BR" sz="4000" dirty="0" smtClean="0"/>
              <a:t>68</a:t>
            </a:r>
            <a:r>
              <a:rPr lang="pt-BR" sz="4000" dirty="0" smtClean="0">
                <a:solidFill>
                  <a:srgbClr val="FF0000"/>
                </a:solidFill>
              </a:rPr>
              <a:t>) </a:t>
            </a:r>
          </a:p>
          <a:p>
            <a:pPr marL="0" indent="0">
              <a:buNone/>
            </a:pPr>
            <a:r>
              <a:rPr lang="pt-BR" sz="4000" dirty="0" smtClean="0">
                <a:solidFill>
                  <a:srgbClr val="FF0000"/>
                </a:solidFill>
              </a:rPr>
              <a:t>(2025 – 72 PONTOS-</a:t>
            </a:r>
            <a:r>
              <a:rPr lang="pt-BR" sz="4000" dirty="0" smtClean="0"/>
              <a:t>70</a:t>
            </a:r>
            <a:r>
              <a:rPr lang="pt-BR" sz="4000" dirty="0" smtClean="0">
                <a:solidFill>
                  <a:srgbClr val="FF0000"/>
                </a:solidFill>
              </a:rPr>
              <a:t>); (2026 – 73 PONTOS-</a:t>
            </a:r>
            <a:r>
              <a:rPr lang="pt-BR" sz="4000" dirty="0" smtClean="0"/>
              <a:t>72</a:t>
            </a:r>
            <a:r>
              <a:rPr lang="pt-BR" sz="4000" dirty="0" smtClean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r>
              <a:rPr lang="pt-BR" sz="4000" dirty="0" smtClean="0"/>
              <a:t>(2027 – 74 PONTOS)</a:t>
            </a:r>
          </a:p>
          <a:p>
            <a:pPr marL="0" indent="0">
              <a:buNone/>
            </a:pPr>
            <a:r>
              <a:rPr lang="pt-BR" sz="3600" dirty="0" smtClean="0"/>
              <a:t>2005 A 2027  – TEMPO TRABALHADO DE </a:t>
            </a:r>
            <a:r>
              <a:rPr lang="pt-BR" sz="3600" dirty="0" smtClean="0">
                <a:solidFill>
                  <a:srgbClr val="FF0000"/>
                </a:solidFill>
              </a:rPr>
              <a:t>22</a:t>
            </a:r>
            <a:r>
              <a:rPr lang="pt-BR" sz="3600" dirty="0" smtClean="0"/>
              <a:t> ANOS + </a:t>
            </a:r>
            <a:r>
              <a:rPr lang="pt-BR" sz="3600" dirty="0" smtClean="0">
                <a:solidFill>
                  <a:srgbClr val="FF0000"/>
                </a:solidFill>
              </a:rPr>
              <a:t>52</a:t>
            </a:r>
            <a:r>
              <a:rPr lang="pt-BR" sz="3600" dirty="0" smtClean="0"/>
              <a:t> DE IDADE = 74 PONTOS</a:t>
            </a:r>
          </a:p>
          <a:p>
            <a:pPr marL="0" indent="0">
              <a:buNone/>
            </a:pPr>
            <a:r>
              <a:rPr lang="pt-BR" sz="4000" dirty="0" smtClean="0">
                <a:solidFill>
                  <a:srgbClr val="0070C0"/>
                </a:solidFill>
              </a:rPr>
              <a:t>APOSENTA COM 74% DA MEDIA SALARIAL</a:t>
            </a:r>
          </a:p>
          <a:p>
            <a:r>
              <a:rPr lang="pt-BR" dirty="0" smtClean="0"/>
              <a:t>Vai trabalhar quase 50% todo tempo necessário aposentar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6760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539552" y="692696"/>
            <a:ext cx="8280920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 smtClean="0">
                <a:solidFill>
                  <a:srgbClr val="FF0000"/>
                </a:solidFill>
              </a:rPr>
              <a:t>INICIOU </a:t>
            </a:r>
            <a:r>
              <a:rPr lang="pt-BR" sz="2400" dirty="0">
                <a:solidFill>
                  <a:srgbClr val="FF0000"/>
                </a:solidFill>
              </a:rPr>
              <a:t>NO SUBSOLO AFASTADO  (NOS 20) COM </a:t>
            </a:r>
            <a:r>
              <a:rPr lang="pt-BR" sz="2400" dirty="0" smtClean="0">
                <a:solidFill>
                  <a:srgbClr val="FF0000"/>
                </a:solidFill>
              </a:rPr>
              <a:t>21 </a:t>
            </a:r>
            <a:r>
              <a:rPr lang="pt-BR" sz="2400" dirty="0">
                <a:solidFill>
                  <a:srgbClr val="FF0000"/>
                </a:solidFill>
              </a:rPr>
              <a:t>DE IDADE</a:t>
            </a:r>
          </a:p>
          <a:p>
            <a:endParaRPr lang="pt-BR" sz="2400" dirty="0">
              <a:solidFill>
                <a:srgbClr val="0070C0"/>
              </a:solidFill>
            </a:endParaRPr>
          </a:p>
          <a:p>
            <a:r>
              <a:rPr lang="pt-BR" sz="2400" dirty="0">
                <a:solidFill>
                  <a:srgbClr val="0070C0"/>
                </a:solidFill>
              </a:rPr>
              <a:t>2000 a 2020 - TEMPO TRABALHADO = 20 ANOS</a:t>
            </a:r>
          </a:p>
          <a:p>
            <a:r>
              <a:rPr lang="pt-BR" sz="2400" dirty="0" smtClean="0">
                <a:solidFill>
                  <a:srgbClr val="0070C0"/>
                </a:solidFill>
              </a:rPr>
              <a:t>41 </a:t>
            </a:r>
            <a:r>
              <a:rPr lang="pt-BR" sz="2400" dirty="0">
                <a:solidFill>
                  <a:srgbClr val="0070C0"/>
                </a:solidFill>
              </a:rPr>
              <a:t>ANOS DE IDADE + 20 TRABALHADO = </a:t>
            </a:r>
            <a:r>
              <a:rPr lang="pt-BR" sz="2400" dirty="0" smtClean="0">
                <a:solidFill>
                  <a:srgbClr val="0070C0"/>
                </a:solidFill>
              </a:rPr>
              <a:t>61 </a:t>
            </a:r>
            <a:r>
              <a:rPr lang="pt-BR" sz="2400" dirty="0">
                <a:solidFill>
                  <a:srgbClr val="0070C0"/>
                </a:solidFill>
              </a:rPr>
              <a:t>PONTOS</a:t>
            </a:r>
          </a:p>
          <a:p>
            <a:endParaRPr lang="pt-BR" sz="2400" dirty="0" smtClean="0">
              <a:solidFill>
                <a:srgbClr val="FF0000"/>
              </a:solidFill>
            </a:endParaRPr>
          </a:p>
          <a:p>
            <a:r>
              <a:rPr lang="pt-BR" sz="2400" dirty="0" smtClean="0">
                <a:solidFill>
                  <a:srgbClr val="FF0000"/>
                </a:solidFill>
              </a:rPr>
              <a:t>NÃO </a:t>
            </a:r>
            <a:r>
              <a:rPr lang="pt-BR" sz="2400" dirty="0">
                <a:solidFill>
                  <a:srgbClr val="FF0000"/>
                </a:solidFill>
              </a:rPr>
              <a:t>APOSENTA NO ANO DE 2020  - PRECISA  77 PONTOS</a:t>
            </a:r>
          </a:p>
          <a:p>
            <a:r>
              <a:rPr lang="pt-BR" sz="2400" dirty="0" smtClean="0">
                <a:solidFill>
                  <a:srgbClr val="FF0000"/>
                </a:solidFill>
              </a:rPr>
              <a:t>(</a:t>
            </a:r>
            <a:r>
              <a:rPr lang="pt-BR" sz="2400" dirty="0">
                <a:solidFill>
                  <a:srgbClr val="FF0000"/>
                </a:solidFill>
              </a:rPr>
              <a:t>2021- 78 </a:t>
            </a:r>
            <a:r>
              <a:rPr lang="pt-BR" sz="2400" dirty="0" smtClean="0">
                <a:solidFill>
                  <a:srgbClr val="FF0000"/>
                </a:solidFill>
              </a:rPr>
              <a:t>PONTOS - </a:t>
            </a:r>
            <a:r>
              <a:rPr lang="pt-BR" sz="2400" dirty="0" smtClean="0"/>
              <a:t>63</a:t>
            </a:r>
            <a:r>
              <a:rPr lang="pt-BR" sz="2400" dirty="0" smtClean="0">
                <a:solidFill>
                  <a:srgbClr val="FF0000"/>
                </a:solidFill>
              </a:rPr>
              <a:t>); </a:t>
            </a:r>
            <a:r>
              <a:rPr lang="pt-BR" sz="2400" dirty="0">
                <a:solidFill>
                  <a:srgbClr val="FF0000"/>
                </a:solidFill>
              </a:rPr>
              <a:t>(2022 -79 </a:t>
            </a:r>
            <a:r>
              <a:rPr lang="pt-BR" sz="2400" dirty="0" smtClean="0">
                <a:solidFill>
                  <a:srgbClr val="FF0000"/>
                </a:solidFill>
              </a:rPr>
              <a:t>PONTOS - </a:t>
            </a:r>
            <a:r>
              <a:rPr lang="pt-BR" sz="2400" dirty="0" smtClean="0"/>
              <a:t>65</a:t>
            </a:r>
            <a:r>
              <a:rPr lang="pt-BR" sz="2400" dirty="0" smtClean="0">
                <a:solidFill>
                  <a:srgbClr val="FF0000"/>
                </a:solidFill>
              </a:rPr>
              <a:t>); </a:t>
            </a:r>
            <a:endParaRPr lang="pt-BR" sz="2400" dirty="0">
              <a:solidFill>
                <a:srgbClr val="FF0000"/>
              </a:solidFill>
            </a:endParaRPr>
          </a:p>
          <a:p>
            <a:r>
              <a:rPr lang="pt-BR" sz="2400" dirty="0">
                <a:solidFill>
                  <a:srgbClr val="FF0000"/>
                </a:solidFill>
              </a:rPr>
              <a:t>(2023 – 80 </a:t>
            </a:r>
            <a:r>
              <a:rPr lang="pt-BR" sz="2400" dirty="0" smtClean="0">
                <a:solidFill>
                  <a:srgbClr val="FF0000"/>
                </a:solidFill>
              </a:rPr>
              <a:t>PONTOS -</a:t>
            </a:r>
            <a:r>
              <a:rPr lang="pt-BR" sz="2400" dirty="0" smtClean="0"/>
              <a:t>67</a:t>
            </a:r>
            <a:r>
              <a:rPr lang="pt-BR" sz="2400" dirty="0" smtClean="0">
                <a:solidFill>
                  <a:srgbClr val="FF0000"/>
                </a:solidFill>
              </a:rPr>
              <a:t>); </a:t>
            </a:r>
            <a:r>
              <a:rPr lang="pt-BR" sz="2400" dirty="0">
                <a:solidFill>
                  <a:srgbClr val="FF0000"/>
                </a:solidFill>
              </a:rPr>
              <a:t>(2024 – 81 PONTOS </a:t>
            </a:r>
            <a:r>
              <a:rPr lang="pt-BR" sz="2400" dirty="0" smtClean="0">
                <a:solidFill>
                  <a:srgbClr val="FF0000"/>
                </a:solidFill>
              </a:rPr>
              <a:t>- </a:t>
            </a:r>
            <a:r>
              <a:rPr lang="pt-BR" sz="2400" dirty="0" smtClean="0"/>
              <a:t>69</a:t>
            </a:r>
            <a:r>
              <a:rPr lang="pt-BR" sz="2400" dirty="0" smtClean="0">
                <a:solidFill>
                  <a:srgbClr val="FF0000"/>
                </a:solidFill>
              </a:rPr>
              <a:t>) </a:t>
            </a:r>
            <a:endParaRPr lang="pt-BR" sz="2400" dirty="0">
              <a:solidFill>
                <a:srgbClr val="FF0000"/>
              </a:solidFill>
            </a:endParaRPr>
          </a:p>
          <a:p>
            <a:r>
              <a:rPr lang="pt-BR" sz="2400" dirty="0">
                <a:solidFill>
                  <a:srgbClr val="FF0000"/>
                </a:solidFill>
              </a:rPr>
              <a:t> (2025 – 82 </a:t>
            </a:r>
            <a:r>
              <a:rPr lang="pt-BR" sz="2400" dirty="0" smtClean="0">
                <a:solidFill>
                  <a:srgbClr val="FF0000"/>
                </a:solidFill>
              </a:rPr>
              <a:t>PONTOS -</a:t>
            </a:r>
            <a:r>
              <a:rPr lang="pt-BR" sz="2400" dirty="0" smtClean="0"/>
              <a:t>71</a:t>
            </a:r>
            <a:r>
              <a:rPr lang="pt-BR" sz="2400" dirty="0" smtClean="0">
                <a:solidFill>
                  <a:srgbClr val="FF0000"/>
                </a:solidFill>
              </a:rPr>
              <a:t>); </a:t>
            </a:r>
            <a:r>
              <a:rPr lang="pt-BR" sz="2400" dirty="0">
                <a:solidFill>
                  <a:srgbClr val="FF0000"/>
                </a:solidFill>
              </a:rPr>
              <a:t>(2026 – 83 </a:t>
            </a:r>
            <a:r>
              <a:rPr lang="pt-BR" sz="2400" dirty="0" smtClean="0">
                <a:solidFill>
                  <a:srgbClr val="FF0000"/>
                </a:solidFill>
              </a:rPr>
              <a:t>PONTOS -</a:t>
            </a:r>
            <a:r>
              <a:rPr lang="pt-BR" sz="2400" dirty="0" smtClean="0"/>
              <a:t>73</a:t>
            </a:r>
            <a:r>
              <a:rPr lang="pt-BR" sz="2400" dirty="0" smtClean="0">
                <a:solidFill>
                  <a:srgbClr val="FF0000"/>
                </a:solidFill>
              </a:rPr>
              <a:t>)</a:t>
            </a:r>
            <a:endParaRPr lang="pt-BR" sz="2400" dirty="0">
              <a:solidFill>
                <a:srgbClr val="FF0000"/>
              </a:solidFill>
            </a:endParaRPr>
          </a:p>
          <a:p>
            <a:r>
              <a:rPr lang="pt-BR" sz="2400" dirty="0">
                <a:solidFill>
                  <a:srgbClr val="0070C0"/>
                </a:solidFill>
              </a:rPr>
              <a:t> </a:t>
            </a:r>
            <a:r>
              <a:rPr lang="pt-BR" sz="2400" dirty="0">
                <a:solidFill>
                  <a:srgbClr val="FF0000"/>
                </a:solidFill>
              </a:rPr>
              <a:t>(2027 – 84 </a:t>
            </a:r>
            <a:r>
              <a:rPr lang="pt-BR" sz="2400" dirty="0" smtClean="0">
                <a:solidFill>
                  <a:srgbClr val="FF0000"/>
                </a:solidFill>
              </a:rPr>
              <a:t>PONTOS - 75);</a:t>
            </a:r>
            <a:r>
              <a:rPr lang="pt-BR" sz="2400" dirty="0" smtClean="0"/>
              <a:t> </a:t>
            </a:r>
            <a:r>
              <a:rPr lang="pt-BR" sz="2400" dirty="0">
                <a:solidFill>
                  <a:srgbClr val="FF0000"/>
                </a:solidFill>
              </a:rPr>
              <a:t>(</a:t>
            </a:r>
            <a:r>
              <a:rPr lang="pt-BR" sz="2400" dirty="0" smtClean="0">
                <a:solidFill>
                  <a:srgbClr val="FF0000"/>
                </a:solidFill>
              </a:rPr>
              <a:t>2028 </a:t>
            </a:r>
            <a:r>
              <a:rPr lang="pt-BR" sz="2400" dirty="0">
                <a:solidFill>
                  <a:srgbClr val="FF0000"/>
                </a:solidFill>
              </a:rPr>
              <a:t>– </a:t>
            </a:r>
            <a:r>
              <a:rPr lang="pt-BR" sz="2400" dirty="0" smtClean="0">
                <a:solidFill>
                  <a:srgbClr val="FF0000"/>
                </a:solidFill>
              </a:rPr>
              <a:t>85 PONTOS -</a:t>
            </a:r>
            <a:r>
              <a:rPr lang="pt-BR" sz="2400" dirty="0" smtClean="0"/>
              <a:t>77</a:t>
            </a:r>
            <a:r>
              <a:rPr lang="pt-BR" sz="2400" dirty="0" smtClean="0">
                <a:solidFill>
                  <a:srgbClr val="FF0000"/>
                </a:solidFill>
              </a:rPr>
              <a:t>)</a:t>
            </a:r>
            <a:endParaRPr lang="pt-BR" sz="2400" dirty="0"/>
          </a:p>
          <a:p>
            <a:r>
              <a:rPr lang="pt-BR" sz="2400" dirty="0">
                <a:solidFill>
                  <a:srgbClr val="FF0000"/>
                </a:solidFill>
              </a:rPr>
              <a:t>(</a:t>
            </a:r>
            <a:r>
              <a:rPr lang="pt-BR" sz="2400" dirty="0" smtClean="0">
                <a:solidFill>
                  <a:srgbClr val="FF0000"/>
                </a:solidFill>
              </a:rPr>
              <a:t>2029 </a:t>
            </a:r>
            <a:r>
              <a:rPr lang="pt-BR" sz="2400" dirty="0">
                <a:solidFill>
                  <a:srgbClr val="FF0000"/>
                </a:solidFill>
              </a:rPr>
              <a:t>– </a:t>
            </a:r>
            <a:r>
              <a:rPr lang="pt-BR" sz="2400" dirty="0" smtClean="0">
                <a:solidFill>
                  <a:srgbClr val="FF0000"/>
                </a:solidFill>
              </a:rPr>
              <a:t>86 PONTOS -</a:t>
            </a:r>
            <a:r>
              <a:rPr lang="pt-BR" sz="2400" dirty="0" smtClean="0"/>
              <a:t>79</a:t>
            </a:r>
            <a:r>
              <a:rPr lang="pt-BR" sz="2400" dirty="0" smtClean="0">
                <a:solidFill>
                  <a:srgbClr val="FF0000"/>
                </a:solidFill>
              </a:rPr>
              <a:t>); </a:t>
            </a:r>
            <a:r>
              <a:rPr lang="pt-BR" sz="2400" dirty="0">
                <a:solidFill>
                  <a:srgbClr val="FF0000"/>
                </a:solidFill>
              </a:rPr>
              <a:t>(</a:t>
            </a:r>
            <a:r>
              <a:rPr lang="pt-BR" sz="2400" dirty="0" smtClean="0">
                <a:solidFill>
                  <a:srgbClr val="FF0000"/>
                </a:solidFill>
              </a:rPr>
              <a:t>2030 </a:t>
            </a:r>
            <a:r>
              <a:rPr lang="pt-BR" sz="2400" dirty="0">
                <a:solidFill>
                  <a:srgbClr val="FF0000"/>
                </a:solidFill>
              </a:rPr>
              <a:t>– </a:t>
            </a:r>
            <a:r>
              <a:rPr lang="pt-BR" sz="2400" dirty="0" smtClean="0">
                <a:solidFill>
                  <a:srgbClr val="FF0000"/>
                </a:solidFill>
              </a:rPr>
              <a:t>87 PONTOS - </a:t>
            </a:r>
            <a:r>
              <a:rPr lang="pt-BR" sz="2400" dirty="0" smtClean="0"/>
              <a:t>81</a:t>
            </a:r>
            <a:r>
              <a:rPr lang="pt-BR" sz="2400" dirty="0" smtClean="0">
                <a:solidFill>
                  <a:srgbClr val="FF0000"/>
                </a:solidFill>
              </a:rPr>
              <a:t>)</a:t>
            </a:r>
          </a:p>
          <a:p>
            <a:r>
              <a:rPr lang="pt-BR" sz="2400" dirty="0">
                <a:solidFill>
                  <a:srgbClr val="FF0000"/>
                </a:solidFill>
              </a:rPr>
              <a:t>(2026 – </a:t>
            </a:r>
            <a:r>
              <a:rPr lang="pt-BR" sz="2400" dirty="0" smtClean="0">
                <a:solidFill>
                  <a:srgbClr val="FF0000"/>
                </a:solidFill>
              </a:rPr>
              <a:t>88 PONTOS -</a:t>
            </a:r>
            <a:r>
              <a:rPr lang="pt-BR" sz="2400" dirty="0" smtClean="0"/>
              <a:t>83</a:t>
            </a:r>
            <a:r>
              <a:rPr lang="pt-BR" sz="2400" dirty="0" smtClean="0">
                <a:solidFill>
                  <a:srgbClr val="FF0000"/>
                </a:solidFill>
              </a:rPr>
              <a:t>)</a:t>
            </a:r>
            <a:r>
              <a:rPr lang="pt-BR" sz="2400" dirty="0">
                <a:solidFill>
                  <a:srgbClr val="FF0000"/>
                </a:solidFill>
              </a:rPr>
              <a:t> </a:t>
            </a:r>
            <a:r>
              <a:rPr lang="pt-BR" sz="2400" dirty="0" smtClean="0">
                <a:solidFill>
                  <a:srgbClr val="FF0000"/>
                </a:solidFill>
              </a:rPr>
              <a:t>; (</a:t>
            </a:r>
            <a:r>
              <a:rPr lang="pt-BR" sz="2400" dirty="0">
                <a:solidFill>
                  <a:srgbClr val="FF0000"/>
                </a:solidFill>
              </a:rPr>
              <a:t>2026 – </a:t>
            </a:r>
            <a:r>
              <a:rPr lang="pt-BR" sz="2400" dirty="0" smtClean="0">
                <a:solidFill>
                  <a:srgbClr val="FF0000"/>
                </a:solidFill>
              </a:rPr>
              <a:t>89 PONTOS -</a:t>
            </a:r>
            <a:r>
              <a:rPr lang="pt-BR" sz="2400" dirty="0" smtClean="0"/>
              <a:t>85</a:t>
            </a:r>
            <a:r>
              <a:rPr lang="pt-BR" sz="2400" dirty="0" smtClean="0">
                <a:solidFill>
                  <a:srgbClr val="FF0000"/>
                </a:solidFill>
              </a:rPr>
              <a:t>)</a:t>
            </a:r>
          </a:p>
          <a:p>
            <a:r>
              <a:rPr lang="pt-BR" sz="2400" dirty="0" smtClean="0">
                <a:solidFill>
                  <a:srgbClr val="FF0000"/>
                </a:solidFill>
              </a:rPr>
              <a:t> </a:t>
            </a:r>
            <a:r>
              <a:rPr lang="pt-BR" sz="2400" dirty="0">
                <a:solidFill>
                  <a:srgbClr val="FF0000"/>
                </a:solidFill>
              </a:rPr>
              <a:t>(</a:t>
            </a:r>
            <a:r>
              <a:rPr lang="pt-BR" sz="2400" dirty="0" smtClean="0">
                <a:solidFill>
                  <a:srgbClr val="FF0000"/>
                </a:solidFill>
              </a:rPr>
              <a:t>2027 </a:t>
            </a:r>
            <a:r>
              <a:rPr lang="pt-BR" sz="2400" dirty="0">
                <a:solidFill>
                  <a:srgbClr val="FF0000"/>
                </a:solidFill>
              </a:rPr>
              <a:t>– </a:t>
            </a:r>
            <a:r>
              <a:rPr lang="pt-BR" sz="2400" dirty="0" smtClean="0">
                <a:solidFill>
                  <a:srgbClr val="FF0000"/>
                </a:solidFill>
              </a:rPr>
              <a:t>90 PONTOS -</a:t>
            </a:r>
            <a:r>
              <a:rPr lang="pt-BR" sz="2400" dirty="0" smtClean="0"/>
              <a:t>87</a:t>
            </a:r>
            <a:r>
              <a:rPr lang="pt-BR" sz="2400" dirty="0" smtClean="0">
                <a:solidFill>
                  <a:srgbClr val="FF0000"/>
                </a:solidFill>
              </a:rPr>
              <a:t>) ; (2028 </a:t>
            </a:r>
            <a:r>
              <a:rPr lang="pt-BR" sz="2400" dirty="0">
                <a:solidFill>
                  <a:srgbClr val="FF0000"/>
                </a:solidFill>
              </a:rPr>
              <a:t>– </a:t>
            </a:r>
            <a:r>
              <a:rPr lang="pt-BR" sz="2400" dirty="0" smtClean="0">
                <a:solidFill>
                  <a:srgbClr val="FF0000"/>
                </a:solidFill>
              </a:rPr>
              <a:t>91 PONTOS -</a:t>
            </a:r>
            <a:r>
              <a:rPr lang="pt-BR" sz="2400" dirty="0" smtClean="0"/>
              <a:t>89</a:t>
            </a:r>
            <a:r>
              <a:rPr lang="pt-BR" sz="2400" dirty="0" smtClean="0">
                <a:solidFill>
                  <a:srgbClr val="FF0000"/>
                </a:solidFill>
              </a:rPr>
              <a:t>)</a:t>
            </a:r>
          </a:p>
          <a:p>
            <a:r>
              <a:rPr lang="pt-BR" sz="2400" dirty="0">
                <a:solidFill>
                  <a:srgbClr val="FF0000"/>
                </a:solidFill>
              </a:rPr>
              <a:t>(</a:t>
            </a:r>
            <a:r>
              <a:rPr lang="pt-BR" sz="2400" dirty="0" smtClean="0">
                <a:solidFill>
                  <a:srgbClr val="FF0000"/>
                </a:solidFill>
              </a:rPr>
              <a:t>2030 </a:t>
            </a:r>
            <a:r>
              <a:rPr lang="pt-BR" sz="2400" dirty="0">
                <a:solidFill>
                  <a:srgbClr val="FF0000"/>
                </a:solidFill>
              </a:rPr>
              <a:t>– </a:t>
            </a:r>
            <a:r>
              <a:rPr lang="pt-BR" sz="2400" dirty="0" smtClean="0">
                <a:solidFill>
                  <a:srgbClr val="FF0000"/>
                </a:solidFill>
              </a:rPr>
              <a:t>91 PONTOS-</a:t>
            </a:r>
            <a:r>
              <a:rPr lang="pt-BR" sz="2400" dirty="0" smtClean="0"/>
              <a:t>91</a:t>
            </a:r>
            <a:r>
              <a:rPr lang="pt-BR" sz="2400" dirty="0" smtClean="0">
                <a:solidFill>
                  <a:srgbClr val="FF0000"/>
                </a:solidFill>
              </a:rPr>
              <a:t>)</a:t>
            </a:r>
            <a:endParaRPr lang="pt-BR" sz="2400" dirty="0">
              <a:solidFill>
                <a:srgbClr val="FF0000"/>
              </a:solidFill>
            </a:endParaRPr>
          </a:p>
          <a:p>
            <a:r>
              <a:rPr lang="pt-BR" dirty="0" smtClean="0"/>
              <a:t>2000 </a:t>
            </a:r>
            <a:r>
              <a:rPr lang="pt-BR" dirty="0"/>
              <a:t>A 2027  – TEMPO TRABALHADO DE </a:t>
            </a:r>
            <a:r>
              <a:rPr lang="pt-BR" dirty="0" smtClean="0"/>
              <a:t>35 </a:t>
            </a:r>
            <a:r>
              <a:rPr lang="pt-BR" dirty="0"/>
              <a:t>ANOS </a:t>
            </a:r>
            <a:r>
              <a:rPr lang="pt-BR"/>
              <a:t>+ </a:t>
            </a:r>
            <a:r>
              <a:rPr lang="pt-BR" smtClean="0"/>
              <a:t>56 </a:t>
            </a:r>
            <a:r>
              <a:rPr lang="pt-BR" dirty="0"/>
              <a:t>DE IDADE </a:t>
            </a:r>
            <a:r>
              <a:rPr lang="pt-BR"/>
              <a:t>= </a:t>
            </a:r>
            <a:r>
              <a:rPr lang="pt-BR" smtClean="0"/>
              <a:t>91 </a:t>
            </a:r>
            <a:r>
              <a:rPr lang="pt-BR" dirty="0"/>
              <a:t>PONTOS</a:t>
            </a:r>
          </a:p>
          <a:p>
            <a:r>
              <a:rPr lang="pt-BR" sz="2000" dirty="0">
                <a:solidFill>
                  <a:srgbClr val="0070C0"/>
                </a:solidFill>
              </a:rPr>
              <a:t>APOSENTA COM 74% DA MEDIA SALARIAL</a:t>
            </a:r>
          </a:p>
        </p:txBody>
      </p:sp>
    </p:spTree>
    <p:extLst>
      <p:ext uri="{BB962C8B-B14F-4D97-AF65-F5344CB8AC3E}">
        <p14:creationId xmlns:p14="http://schemas.microsoft.com/office/powerpoint/2010/main" val="1102009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62500" lnSpcReduction="20000"/>
          </a:bodyPr>
          <a:lstStyle/>
          <a:p>
            <a:r>
              <a:rPr lang="pt-BR" dirty="0">
                <a:solidFill>
                  <a:srgbClr val="FF0000"/>
                </a:solidFill>
              </a:rPr>
              <a:t>INICIOU NA SUPERFICIE  ATIVIDADE DE (25) COM 20 DE IDADE</a:t>
            </a:r>
          </a:p>
          <a:p>
            <a:pPr marL="0" indent="0">
              <a:buNone/>
            </a:pPr>
            <a:endParaRPr lang="pt-BR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pt-BR" dirty="0">
                <a:solidFill>
                  <a:srgbClr val="0070C0"/>
                </a:solidFill>
              </a:rPr>
              <a:t>1995 a 2020 - TEMPO TRABALHADO = 25 ANOS (APÓS A PEC)</a:t>
            </a:r>
          </a:p>
          <a:p>
            <a:pPr marL="0" indent="0">
              <a:buNone/>
            </a:pPr>
            <a:r>
              <a:rPr lang="pt-BR" dirty="0">
                <a:solidFill>
                  <a:srgbClr val="0070C0"/>
                </a:solidFill>
              </a:rPr>
              <a:t>45 ANOS DE IDADE + 25 TRABALHADO = 70 PONTOS</a:t>
            </a:r>
          </a:p>
          <a:p>
            <a:pPr marL="0" indent="0">
              <a:buNone/>
            </a:pPr>
            <a:r>
              <a:rPr lang="pt-BR" sz="3600" dirty="0">
                <a:solidFill>
                  <a:srgbClr val="FF0000"/>
                </a:solidFill>
              </a:rPr>
              <a:t>NÃO APOSENTA NO ANO DE 2020  - PRECISA  87 PONTOS</a:t>
            </a:r>
          </a:p>
          <a:p>
            <a:pPr marL="0" indent="0">
              <a:buNone/>
            </a:pPr>
            <a:endParaRPr lang="pt-BR" sz="36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pt-BR" sz="3600" dirty="0">
                <a:solidFill>
                  <a:srgbClr val="FF0000"/>
                </a:solidFill>
              </a:rPr>
              <a:t>(2021 - 88 PONTOS -</a:t>
            </a:r>
            <a:r>
              <a:rPr lang="pt-BR" sz="3600" dirty="0"/>
              <a:t>72</a:t>
            </a:r>
            <a:r>
              <a:rPr lang="pt-BR" sz="3600" dirty="0">
                <a:solidFill>
                  <a:srgbClr val="FF0000"/>
                </a:solidFill>
              </a:rPr>
              <a:t>); (2022 – 89 PONTOS-</a:t>
            </a:r>
            <a:r>
              <a:rPr lang="pt-BR" sz="3600" dirty="0"/>
              <a:t>74</a:t>
            </a:r>
            <a:r>
              <a:rPr lang="pt-BR" sz="3600" dirty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r>
              <a:rPr lang="pt-BR" sz="3600" dirty="0">
                <a:solidFill>
                  <a:srgbClr val="FF0000"/>
                </a:solidFill>
              </a:rPr>
              <a:t>(2023 – 90 PONTOS -</a:t>
            </a:r>
            <a:r>
              <a:rPr lang="pt-BR" sz="3600" dirty="0"/>
              <a:t>76</a:t>
            </a:r>
            <a:r>
              <a:rPr lang="pt-BR" sz="3600" dirty="0">
                <a:solidFill>
                  <a:srgbClr val="FF0000"/>
                </a:solidFill>
              </a:rPr>
              <a:t>) ; (2024 – 91 PONTOS-</a:t>
            </a:r>
            <a:r>
              <a:rPr lang="pt-BR" sz="3600" dirty="0"/>
              <a:t>78</a:t>
            </a:r>
            <a:r>
              <a:rPr lang="pt-BR" sz="3600" dirty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r>
              <a:rPr lang="pt-BR" sz="3600" dirty="0">
                <a:solidFill>
                  <a:srgbClr val="FF0000"/>
                </a:solidFill>
              </a:rPr>
              <a:t>(2025 – 92 PONTOS - </a:t>
            </a:r>
            <a:r>
              <a:rPr lang="pt-BR" sz="3600" dirty="0"/>
              <a:t>80</a:t>
            </a:r>
            <a:r>
              <a:rPr lang="pt-BR" sz="3600" dirty="0">
                <a:solidFill>
                  <a:srgbClr val="FF0000"/>
                </a:solidFill>
              </a:rPr>
              <a:t>) ; (2026 – 93 PONTOS -</a:t>
            </a:r>
            <a:r>
              <a:rPr lang="pt-BR" sz="3600" dirty="0"/>
              <a:t>82</a:t>
            </a:r>
            <a:r>
              <a:rPr lang="pt-BR" sz="3600" dirty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r>
              <a:rPr lang="pt-BR" sz="3600" dirty="0">
                <a:solidFill>
                  <a:srgbClr val="FF0000"/>
                </a:solidFill>
              </a:rPr>
              <a:t>(2027 – 94 PONTOS – </a:t>
            </a:r>
            <a:r>
              <a:rPr lang="pt-BR" sz="3600" dirty="0"/>
              <a:t>84)</a:t>
            </a:r>
            <a:r>
              <a:rPr lang="pt-BR" sz="3600" dirty="0">
                <a:solidFill>
                  <a:srgbClr val="FF0000"/>
                </a:solidFill>
              </a:rPr>
              <a:t> ; (2028 – 95 PONTOS – </a:t>
            </a:r>
            <a:r>
              <a:rPr lang="pt-BR" sz="3600" dirty="0"/>
              <a:t>86)</a:t>
            </a:r>
          </a:p>
          <a:p>
            <a:pPr marL="0" indent="0">
              <a:buNone/>
            </a:pPr>
            <a:r>
              <a:rPr lang="pt-BR" sz="3600" dirty="0">
                <a:solidFill>
                  <a:srgbClr val="FF0000"/>
                </a:solidFill>
              </a:rPr>
              <a:t>(2029 – 96 PONTOS – </a:t>
            </a:r>
            <a:r>
              <a:rPr lang="pt-BR" sz="3600" dirty="0"/>
              <a:t>88)</a:t>
            </a:r>
            <a:r>
              <a:rPr lang="pt-BR" sz="3600" dirty="0">
                <a:solidFill>
                  <a:srgbClr val="FF0000"/>
                </a:solidFill>
              </a:rPr>
              <a:t> ; (2030 – 96 PONTOS – </a:t>
            </a:r>
            <a:r>
              <a:rPr lang="pt-BR" sz="3600" dirty="0"/>
              <a:t>90)</a:t>
            </a:r>
          </a:p>
          <a:p>
            <a:pPr marL="0" indent="0">
              <a:buNone/>
            </a:pPr>
            <a:r>
              <a:rPr lang="pt-BR" sz="3600" dirty="0">
                <a:solidFill>
                  <a:srgbClr val="FF0000"/>
                </a:solidFill>
              </a:rPr>
              <a:t>(2031 – 96 PONTOS – </a:t>
            </a:r>
            <a:r>
              <a:rPr lang="pt-BR" sz="3600" dirty="0"/>
              <a:t>92) ;</a:t>
            </a:r>
            <a:r>
              <a:rPr lang="pt-BR" sz="3600" dirty="0">
                <a:solidFill>
                  <a:srgbClr val="FF0000"/>
                </a:solidFill>
              </a:rPr>
              <a:t> (2032 – 96 PONTOS – </a:t>
            </a:r>
            <a:r>
              <a:rPr lang="pt-BR" sz="3600" dirty="0"/>
              <a:t>94)</a:t>
            </a:r>
          </a:p>
          <a:p>
            <a:pPr marL="0" indent="0">
              <a:buNone/>
            </a:pPr>
            <a:r>
              <a:rPr lang="pt-BR" sz="3600" dirty="0">
                <a:solidFill>
                  <a:srgbClr val="FF0000"/>
                </a:solidFill>
              </a:rPr>
              <a:t>(2033 – 96 PONTOS – </a:t>
            </a:r>
            <a:r>
              <a:rPr lang="pt-BR" sz="3600" dirty="0"/>
              <a:t>96)</a:t>
            </a:r>
          </a:p>
          <a:p>
            <a:pPr marL="0" indent="0">
              <a:buNone/>
            </a:pPr>
            <a:r>
              <a:rPr lang="pt-BR" dirty="0"/>
              <a:t>95 A 2029 – Tempo trabalhado 38 anos + 58 de idade = 96 pontos</a:t>
            </a:r>
          </a:p>
          <a:p>
            <a:pPr marL="0" indent="0">
              <a:buNone/>
            </a:pPr>
            <a:r>
              <a:rPr lang="pt-BR" sz="3600" dirty="0">
                <a:solidFill>
                  <a:srgbClr val="0070C0"/>
                </a:solidFill>
              </a:rPr>
              <a:t>Aposenta com 96% da media salarial de contribuição</a:t>
            </a:r>
          </a:p>
          <a:p>
            <a:r>
              <a:rPr lang="pt-BR" dirty="0" smtClean="0"/>
              <a:t>ACRESCIMO DE 13 ANOS, MAIS DE 50% DO TEMPO NECESSARIO ATUAL.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057719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 marL="0" indent="0">
              <a:buNone/>
            </a:pPr>
            <a:r>
              <a:rPr lang="pt-BR" sz="2000" u="sng" dirty="0">
                <a:solidFill>
                  <a:srgbClr val="FF0000"/>
                </a:solidFill>
              </a:rPr>
              <a:t>INICIOU NO SUBSOLO NA FRENTE DE SERVIÇO COM 30 ANOS DE IDADE</a:t>
            </a:r>
          </a:p>
          <a:p>
            <a:pPr marL="0" indent="0">
              <a:buNone/>
            </a:pPr>
            <a:r>
              <a:rPr lang="pt-BR" sz="2400" dirty="0">
                <a:solidFill>
                  <a:srgbClr val="FF0000"/>
                </a:solidFill>
              </a:rPr>
              <a:t>EX : TRABALHOU 7 ANOS ANTES DE IR PRA MINA </a:t>
            </a:r>
          </a:p>
          <a:p>
            <a:pPr marL="0" indent="0">
              <a:buNone/>
            </a:pPr>
            <a:r>
              <a:rPr lang="pt-BR" dirty="0">
                <a:solidFill>
                  <a:srgbClr val="0070C0"/>
                </a:solidFill>
              </a:rPr>
              <a:t>2005 a 2020 - TEMPO TRABALHADO = 15 ANOS</a:t>
            </a:r>
          </a:p>
          <a:p>
            <a:pPr marL="0" indent="0">
              <a:buNone/>
            </a:pPr>
            <a:r>
              <a:rPr lang="pt-BR" sz="2400" dirty="0">
                <a:solidFill>
                  <a:srgbClr val="0070C0"/>
                </a:solidFill>
              </a:rPr>
              <a:t>45 ANOS DE IDADE + 15 NA MINA + 7 FORA = 67 PONTOS</a:t>
            </a:r>
          </a:p>
          <a:p>
            <a:pPr marL="0" indent="0">
              <a:buNone/>
            </a:pPr>
            <a:endParaRPr lang="pt-BR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pt-BR" dirty="0">
                <a:solidFill>
                  <a:srgbClr val="FF0000"/>
                </a:solidFill>
              </a:rPr>
              <a:t>APOSENTA NO ANO DE 2020  - FEZ  67 PONTOS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>
                <a:solidFill>
                  <a:srgbClr val="0070C0"/>
                </a:solidFill>
              </a:rPr>
              <a:t>APOSENTA COM 74% DA MEDIA SALARIAL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856876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r>
              <a:rPr lang="pt-BR" dirty="0" smtClean="0"/>
              <a:t>Art. 25</a:t>
            </a:r>
          </a:p>
          <a:p>
            <a:r>
              <a:rPr lang="pt-BR" dirty="0" smtClean="0"/>
              <a:t>§ </a:t>
            </a:r>
            <a:r>
              <a:rPr lang="pt-BR" dirty="0"/>
              <a:t>2º Será reconhecida a conversão de tempo </a:t>
            </a:r>
            <a:r>
              <a:rPr lang="pt-BR" dirty="0" smtClean="0"/>
              <a:t>especial em </a:t>
            </a:r>
            <a:r>
              <a:rPr lang="pt-BR" dirty="0"/>
              <a:t>comum, na forma prevista na Lei nº 8.213, de 24 de julho </a:t>
            </a:r>
            <a:r>
              <a:rPr lang="pt-BR" dirty="0" smtClean="0"/>
              <a:t>de 1991</a:t>
            </a:r>
            <a:r>
              <a:rPr lang="pt-BR" dirty="0"/>
              <a:t>, ao segurado do Regime Geral de </a:t>
            </a:r>
            <a:r>
              <a:rPr lang="pt-BR" dirty="0" smtClean="0"/>
              <a:t>Previdência Social que comprovar </a:t>
            </a:r>
            <a:r>
              <a:rPr lang="pt-BR" dirty="0"/>
              <a:t>tempo de efetivo exercício de atividade sujeita </a:t>
            </a:r>
            <a:r>
              <a:rPr lang="pt-BR" dirty="0" smtClean="0"/>
              <a:t>a condições </a:t>
            </a:r>
            <a:r>
              <a:rPr lang="pt-BR" dirty="0"/>
              <a:t>especiais que efetivamente prejudiquem a saúde</a:t>
            </a:r>
            <a:r>
              <a:rPr lang="pt-BR" dirty="0" smtClean="0"/>
              <a:t>, cumprido </a:t>
            </a:r>
            <a:r>
              <a:rPr lang="pt-BR" dirty="0"/>
              <a:t>até a data de entrada em vigor desta </a:t>
            </a:r>
            <a:r>
              <a:rPr lang="pt-BR" dirty="0" smtClean="0"/>
              <a:t>Emenda Constitucional</a:t>
            </a:r>
            <a:r>
              <a:rPr lang="pt-BR" dirty="0"/>
              <a:t>, </a:t>
            </a:r>
            <a:r>
              <a:rPr lang="pt-BR" dirty="0">
                <a:solidFill>
                  <a:srgbClr val="FF0000"/>
                </a:solidFill>
              </a:rPr>
              <a:t>vedada a conversão para o tempo cumprido </a:t>
            </a:r>
            <a:r>
              <a:rPr lang="pt-BR" dirty="0" smtClean="0">
                <a:solidFill>
                  <a:srgbClr val="FF0000"/>
                </a:solidFill>
              </a:rPr>
              <a:t>após esta data.</a:t>
            </a:r>
            <a:endParaRPr lang="pt-B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109290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658</TotalTime>
  <Words>1029</Words>
  <Application>Microsoft Office PowerPoint</Application>
  <PresentationFormat>Apresentação na tela (4:3)</PresentationFormat>
  <Paragraphs>120</Paragraphs>
  <Slides>11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4" baseType="lpstr">
      <vt:lpstr>Arial</vt:lpstr>
      <vt:lpstr>Calibri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Usuario</dc:creator>
  <cp:lastModifiedBy>Leandro Martins Zingaro</cp:lastModifiedBy>
  <cp:revision>34</cp:revision>
  <dcterms:created xsi:type="dcterms:W3CDTF">2019-06-15T22:32:01Z</dcterms:created>
  <dcterms:modified xsi:type="dcterms:W3CDTF">2019-08-22T13:06:14Z</dcterms:modified>
</cp:coreProperties>
</file>