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3"/>
  </p:notesMasterIdLst>
  <p:sldIdLst>
    <p:sldId id="256" r:id="rId5"/>
    <p:sldId id="305" r:id="rId6"/>
    <p:sldId id="340" r:id="rId7"/>
    <p:sldId id="350" r:id="rId8"/>
    <p:sldId id="341" r:id="rId9"/>
    <p:sldId id="293" r:id="rId10"/>
    <p:sldId id="342" r:id="rId11"/>
    <p:sldId id="345" r:id="rId12"/>
    <p:sldId id="346" r:id="rId13"/>
    <p:sldId id="353" r:id="rId14"/>
    <p:sldId id="354" r:id="rId15"/>
    <p:sldId id="357" r:id="rId16"/>
    <p:sldId id="359" r:id="rId17"/>
    <p:sldId id="360" r:id="rId18"/>
    <p:sldId id="358" r:id="rId19"/>
    <p:sldId id="347" r:id="rId20"/>
    <p:sldId id="352" r:id="rId21"/>
    <p:sldId id="339" r:id="rId2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8A1F"/>
    <a:srgbClr val="BE7C1C"/>
    <a:srgbClr val="AA8316"/>
    <a:srgbClr val="E19A31"/>
    <a:srgbClr val="005000"/>
    <a:srgbClr val="003300"/>
    <a:srgbClr val="0066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322" autoAdjust="0"/>
  </p:normalViewPr>
  <p:slideViewPr>
    <p:cSldViewPr>
      <p:cViewPr varScale="1">
        <p:scale>
          <a:sx n="73" d="100"/>
          <a:sy n="73" d="100"/>
        </p:scale>
        <p:origin x="148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6FF593-D32F-4C47-9472-3A967F63D176}" type="datetimeFigureOut">
              <a:rPr lang="pt-BR" smtClean="0"/>
              <a:t>27/04/2017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344BB7-51C1-4147-AE55-45DFF6DCEF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6012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44BB7-51C1-4147-AE55-45DFF6DCEF92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43615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44BB7-51C1-4147-AE55-45DFF6DCEF92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93410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44BB7-51C1-4147-AE55-45DFF6DCEF92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65091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44BB7-51C1-4147-AE55-45DFF6DCEF92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4378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44BB7-51C1-4147-AE55-45DFF6DCEF92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01845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44BB7-51C1-4147-AE55-45DFF6DCEF92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00577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44BB7-51C1-4147-AE55-45DFF6DCEF92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3804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44BB7-51C1-4147-AE55-45DFF6DCEF92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40672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44BB7-51C1-4147-AE55-45DFF6DCEF92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9346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44BB7-51C1-4147-AE55-45DFF6DCEF92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44358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44BB7-51C1-4147-AE55-45DFF6DCEF92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73201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44BB7-51C1-4147-AE55-45DFF6DCEF92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35554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44BB7-51C1-4147-AE55-45DFF6DCEF92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01508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44BB7-51C1-4147-AE55-45DFF6DCEF92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54442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44BB7-51C1-4147-AE55-45DFF6DCEF92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2426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a (Anatel Verde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972618" y="2073274"/>
            <a:ext cx="7271790" cy="1362075"/>
          </a:xfrm>
        </p:spPr>
        <p:txBody>
          <a:bodyPr anchor="t"/>
          <a:lstStyle>
            <a:lvl1pPr algn="ctr">
              <a:defRPr sz="4000" b="1" cap="all" baseline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t-BR" sz="4800" dirty="0" smtClean="0"/>
              <a:t>Clique Aqui Para Adicionar Seu Título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A75A0-55FE-4604-A2D3-6D6E2D1DA31B}" type="datetime1">
              <a:rPr lang="pt-BR" smtClean="0"/>
              <a:t>27/04/2017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1" name="Espaço Reservado para Texto 2"/>
          <p:cNvSpPr>
            <a:spLocks noGrp="1"/>
          </p:cNvSpPr>
          <p:nvPr>
            <p:ph type="body" idx="14" hasCustomPrompt="1"/>
          </p:nvPr>
        </p:nvSpPr>
        <p:spPr>
          <a:xfrm>
            <a:off x="980879" y="5182207"/>
            <a:ext cx="7269754" cy="1127113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 b="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z="2000" dirty="0" smtClean="0"/>
              <a:t>CLIQUE AQUI PARA ADICIONAR SEU NOME – XXX (SUA ÁREA)</a:t>
            </a:r>
          </a:p>
        </p:txBody>
      </p:sp>
      <p:sp>
        <p:nvSpPr>
          <p:cNvPr id="12" name="Espaço Reservado para Texto 2"/>
          <p:cNvSpPr>
            <a:spLocks noGrp="1"/>
          </p:cNvSpPr>
          <p:nvPr>
            <p:ph type="body" idx="13" hasCustomPrompt="1"/>
          </p:nvPr>
        </p:nvSpPr>
        <p:spPr>
          <a:xfrm>
            <a:off x="994918" y="3501008"/>
            <a:ext cx="7269754" cy="1127113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 b="1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Clique aqui para adicionar seu subtítulo</a:t>
            </a:r>
          </a:p>
        </p:txBody>
      </p:sp>
    </p:spTree>
    <p:extLst>
      <p:ext uri="{BB962C8B-B14F-4D97-AF65-F5344CB8AC3E}">
        <p14:creationId xmlns:p14="http://schemas.microsoft.com/office/powerpoint/2010/main" val="459359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 (Anatel Ver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3CD2-AB20-4E94-A421-A4FBD9735E43}" type="datetime1">
              <a:rPr lang="pt-BR" smtClean="0"/>
              <a:t>27/04/2017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9822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 (Anatel Verde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BE7C1C"/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CCF1B-9458-4844-9E1D-3CF66675281F}" type="datetime1">
              <a:rPr lang="pt-BR" smtClean="0"/>
              <a:t>27/04/2017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67827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 (Anatel Verde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rgbClr val="BE7C1C"/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8D43-5763-449C-BA6A-F1FE2E531189}" type="datetime1">
              <a:rPr lang="pt-BR" smtClean="0"/>
              <a:t>27/04/2017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878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m/Agradecimen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DBCE-2821-4314-B8A0-8E42A3DCAE03}" type="datetime1">
              <a:rPr lang="pt-BR" smtClean="0"/>
              <a:t>27/04/2017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1" name="Espaço Reservado para Texto 2"/>
          <p:cNvSpPr>
            <a:spLocks noGrp="1"/>
          </p:cNvSpPr>
          <p:nvPr>
            <p:ph type="body" idx="14" hasCustomPrompt="1"/>
          </p:nvPr>
        </p:nvSpPr>
        <p:spPr>
          <a:xfrm>
            <a:off x="980879" y="5182207"/>
            <a:ext cx="7269754" cy="1127113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 b="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z="2000" dirty="0" smtClean="0"/>
              <a:t>CLIQUE AQUI PARA ADICIONAR SEU NOME – XXX (SUA ÁREA)</a:t>
            </a:r>
          </a:p>
        </p:txBody>
      </p:sp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107504" y="2852936"/>
            <a:ext cx="9002018" cy="1146051"/>
          </a:xfrm>
        </p:spPr>
        <p:txBody>
          <a:bodyPr anchor="t"/>
          <a:lstStyle>
            <a:lvl1pPr algn="ctr">
              <a:defRPr sz="4000" b="1" cap="all" baseline="0">
                <a:solidFill>
                  <a:srgbClr val="FFC000"/>
                </a:solidFill>
                <a:effectLst/>
              </a:defRPr>
            </a:lvl1pPr>
          </a:lstStyle>
          <a:p>
            <a:r>
              <a:rPr lang="pt-BR" sz="4800" dirty="0" smtClean="0"/>
              <a:t>“OBRIGADO” </a:t>
            </a:r>
            <a:br>
              <a:rPr lang="pt-BR" sz="4800" dirty="0" smtClean="0"/>
            </a:br>
            <a:r>
              <a:rPr lang="pt-BR" sz="4800" dirty="0" smtClean="0"/>
              <a:t>(Escreva seu Agradecimento)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28077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 (Anatel Ver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>
                <a:solidFill>
                  <a:srgbClr val="BE7C1C"/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223B2-76F2-41BF-9A9A-2E346BA971E6}" type="datetime1">
              <a:rPr lang="pt-BR" smtClean="0"/>
              <a:t>27/04/2017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17237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 (Anatel Verde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22313" y="306896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>
                    <a:lumMod val="75000"/>
                  </a:schemeClr>
                </a:solidFill>
                <a:effectLst/>
              </a:defRPr>
            </a:lvl1pPr>
          </a:lstStyle>
          <a:p>
            <a:r>
              <a:rPr lang="pt-BR" dirty="0" smtClean="0"/>
              <a:t>Clique para editar o </a:t>
            </a:r>
            <a:br>
              <a:rPr lang="pt-BR" dirty="0" smtClean="0"/>
            </a:br>
            <a:r>
              <a:rPr lang="pt-BR" dirty="0" smtClean="0"/>
              <a:t>Cabeçalho da Seção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722313" y="1556792"/>
            <a:ext cx="7772400" cy="1500187"/>
          </a:xfrm>
        </p:spPr>
        <p:txBody>
          <a:bodyPr anchor="b"/>
          <a:lstStyle>
            <a:lvl1pPr marL="0" indent="0">
              <a:buNone/>
              <a:defRPr sz="2000" b="1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Adicionar numeração de seção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B3D2-B08D-4FA9-B37C-256A9630EE29}" type="datetime1">
              <a:rPr lang="pt-BR" smtClean="0"/>
              <a:t>27/04/2017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tângulo 6"/>
          <p:cNvSpPr/>
          <p:nvPr userDrawn="1"/>
        </p:nvSpPr>
        <p:spPr>
          <a:xfrm>
            <a:off x="755576" y="3068960"/>
            <a:ext cx="7776864" cy="45719"/>
          </a:xfrm>
          <a:prstGeom prst="rect">
            <a:avLst/>
          </a:prstGeom>
          <a:solidFill>
            <a:srgbClr val="E19A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38285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itação (Anatel Verde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22313" y="2924944"/>
            <a:ext cx="7772400" cy="1362075"/>
          </a:xfrm>
        </p:spPr>
        <p:txBody>
          <a:bodyPr anchor="t"/>
          <a:lstStyle>
            <a:lvl1pPr algn="ctr">
              <a:defRPr sz="4000" b="1" cap="none" baseline="0">
                <a:solidFill>
                  <a:srgbClr val="BE7C1C"/>
                </a:solidFill>
                <a:effectLst/>
              </a:defRPr>
            </a:lvl1pPr>
          </a:lstStyle>
          <a:p>
            <a:r>
              <a:rPr lang="pt-BR" dirty="0" smtClean="0"/>
              <a:t>“Adicione aqui uma citação”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722313" y="4293096"/>
            <a:ext cx="7772400" cy="852115"/>
          </a:xfrm>
        </p:spPr>
        <p:txBody>
          <a:bodyPr anchor="t"/>
          <a:lstStyle>
            <a:lvl1pPr marL="0" indent="0" algn="r">
              <a:buNone/>
              <a:defRPr sz="2000" b="1" i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Adicione Aqui o Autor da Citação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2F547-4DC3-4B50-BFEE-6CF0413E08B9}" type="datetime1">
              <a:rPr lang="pt-BR" smtClean="0"/>
              <a:t>27/04/2017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17838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 (Anatel Ver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BE7C1C"/>
                </a:solidFill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55A0-D1A7-4886-8B28-8BFFEE835801}" type="datetime1">
              <a:rPr lang="pt-BR" smtClean="0"/>
              <a:t>27/04/2017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8279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 (Anatel Ver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BE7C1C"/>
                </a:solidFill>
              </a:defRPr>
            </a:lvl1pPr>
            <a:lvl2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BE7C1C"/>
                </a:solidFill>
              </a:defRPr>
            </a:lvl1pPr>
            <a:lvl2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60808-AF14-41DA-BC7E-7966490F19B0}" type="datetime1">
              <a:rPr lang="pt-BR" smtClean="0"/>
              <a:t>27/04/2017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0870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 (Anatel Ver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BE7C1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BE7C1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9E647-4AE7-4EEA-8FF8-4DBACFFAA6CB}" type="datetime1">
              <a:rPr lang="pt-BR" smtClean="0"/>
              <a:t>27/04/2017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34540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 (Anatel Ver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43A66-7720-4E94-B590-DB6AA736E71A}" type="datetime1">
              <a:rPr lang="pt-BR" smtClean="0"/>
              <a:t>27/04/2017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6437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 (Anatel Ver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A6E9-AA14-4FAE-80A1-BECE09037153}" type="datetime1">
              <a:rPr lang="pt-BR" smtClean="0"/>
              <a:t>27/04/2017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6507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</a:t>
            </a:r>
            <a:br>
              <a:rPr lang="pt-BR" dirty="0" smtClean="0"/>
            </a:br>
            <a:r>
              <a:rPr lang="pt-BR" dirty="0" smtClean="0"/>
              <a:t>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23528" y="6522830"/>
            <a:ext cx="10184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bg1"/>
                </a:solidFill>
              </a:defRPr>
            </a:lvl1pPr>
          </a:lstStyle>
          <a:p>
            <a:fld id="{6C78E61C-D8FB-4F91-A5A2-083B067BAA80}" type="datetime1">
              <a:rPr lang="pt-BR" smtClean="0"/>
              <a:t>27/04/2017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475656" y="6522830"/>
            <a:ext cx="540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bg1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65296" y="0"/>
            <a:ext cx="8640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4732A424-5D5A-431E-9798-B7222BE0FF16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48531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1" r:id="rId3"/>
    <p:sldLayoutId id="2147483661" r:id="rId4"/>
    <p:sldLayoutId id="2147483657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8" r:id="rId11"/>
    <p:sldLayoutId id="2147483659" r:id="rId12"/>
    <p:sldLayoutId id="2147483662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1" kern="1200">
          <a:solidFill>
            <a:srgbClr val="BE7C1C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539552" y="1556792"/>
            <a:ext cx="7920880" cy="1362075"/>
          </a:xfrm>
        </p:spPr>
        <p:txBody>
          <a:bodyPr>
            <a:normAutofit/>
          </a:bodyPr>
          <a:lstStyle/>
          <a:p>
            <a:r>
              <a:rPr lang="pt-BR" dirty="0" err="1" smtClean="0"/>
              <a:t>SITUAÇÃo</a:t>
            </a:r>
            <a:r>
              <a:rPr lang="pt-BR" dirty="0" smtClean="0"/>
              <a:t> </a:t>
            </a:r>
            <a:r>
              <a:rPr lang="pt-BR" dirty="0" smtClean="0"/>
              <a:t>ATUAL DAS </a:t>
            </a:r>
            <a:br>
              <a:rPr lang="pt-BR" dirty="0" smtClean="0"/>
            </a:br>
            <a:r>
              <a:rPr lang="pt-BR" dirty="0" smtClean="0"/>
              <a:t>RADIOS COMUNITÁRIAS NO BRASIL</a:t>
            </a:r>
            <a:endParaRPr lang="pt-BR" dirty="0"/>
          </a:p>
        </p:txBody>
      </p:sp>
      <p:sp>
        <p:nvSpPr>
          <p:cNvPr id="11" name="Espaço Reservado para Texto 10"/>
          <p:cNvSpPr>
            <a:spLocks noGrp="1"/>
          </p:cNvSpPr>
          <p:nvPr>
            <p:ph type="body" idx="14"/>
          </p:nvPr>
        </p:nvSpPr>
        <p:spPr>
          <a:xfrm>
            <a:off x="1009131" y="6046303"/>
            <a:ext cx="7269754" cy="479041"/>
          </a:xfrm>
        </p:spPr>
        <p:txBody>
          <a:bodyPr/>
          <a:lstStyle/>
          <a:p>
            <a:r>
              <a:rPr lang="pt-BR" dirty="0" smtClean="0"/>
              <a:t>Abril 2017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467544" y="3976028"/>
            <a:ext cx="8352928" cy="163121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299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6461" algn="l" defTabSz="91299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2994" algn="l" defTabSz="91299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9482" algn="l" defTabSz="91299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5988" algn="l" defTabSz="91299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2453" algn="l" defTabSz="91299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38973" algn="l" defTabSz="91299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5467" algn="l" defTabSz="91299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1974" algn="l" defTabSz="912994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chemeClr val="accent2">
                  <a:lumMod val="75000"/>
                </a:schemeClr>
              </a:buClr>
            </a:pPr>
            <a:r>
              <a:rPr lang="pt-BR" altLang="pt-BR" sz="2000" b="1" dirty="0">
                <a:solidFill>
                  <a:srgbClr val="FFC000"/>
                </a:solidFill>
                <a:latin typeface="Calibri" pitchFamily="34" charset="0"/>
              </a:rPr>
              <a:t>Audiência </a:t>
            </a:r>
            <a:r>
              <a:rPr lang="pt-BR" altLang="pt-BR" sz="2000" b="1" dirty="0" smtClean="0">
                <a:solidFill>
                  <a:srgbClr val="FFC000"/>
                </a:solidFill>
                <a:latin typeface="Calibri" pitchFamily="34" charset="0"/>
              </a:rPr>
              <a:t>Pública</a:t>
            </a:r>
          </a:p>
          <a:p>
            <a:pPr algn="ctr">
              <a:buClr>
                <a:schemeClr val="accent2">
                  <a:lumMod val="75000"/>
                </a:schemeClr>
              </a:buClr>
            </a:pPr>
            <a:r>
              <a:rPr lang="pt-BR" altLang="pt-BR" sz="2000" b="1" dirty="0" smtClean="0">
                <a:solidFill>
                  <a:srgbClr val="FFC000"/>
                </a:solidFill>
                <a:latin typeface="Calibri" pitchFamily="34" charset="0"/>
              </a:rPr>
              <a:t>Comissão de Ciência, Tecnologia, Inovação, </a:t>
            </a:r>
          </a:p>
          <a:p>
            <a:pPr algn="ctr">
              <a:buClr>
                <a:schemeClr val="accent2">
                  <a:lumMod val="75000"/>
                </a:schemeClr>
              </a:buClr>
            </a:pPr>
            <a:r>
              <a:rPr lang="pt-BR" altLang="pt-BR" sz="2000" b="1" dirty="0" smtClean="0">
                <a:solidFill>
                  <a:srgbClr val="FFC000"/>
                </a:solidFill>
                <a:latin typeface="Calibri" pitchFamily="34" charset="0"/>
              </a:rPr>
              <a:t>Comunicação e Informática (CCT)</a:t>
            </a:r>
          </a:p>
          <a:p>
            <a:pPr algn="ctr">
              <a:buClr>
                <a:schemeClr val="accent2">
                  <a:lumMod val="75000"/>
                </a:schemeClr>
              </a:buClr>
            </a:pPr>
            <a:endParaRPr lang="pt-BR" altLang="pt-BR" sz="2000" b="1" dirty="0">
              <a:solidFill>
                <a:srgbClr val="FFC000"/>
              </a:solidFill>
              <a:latin typeface="Calibri" pitchFamily="34" charset="0"/>
            </a:endParaRPr>
          </a:p>
          <a:p>
            <a:pPr algn="ctr">
              <a:buClr>
                <a:schemeClr val="accent2">
                  <a:lumMod val="75000"/>
                </a:schemeClr>
              </a:buClr>
            </a:pPr>
            <a:r>
              <a:rPr lang="pt-BR" altLang="pt-BR" sz="2000" b="1" dirty="0">
                <a:solidFill>
                  <a:srgbClr val="FFC000"/>
                </a:solidFill>
                <a:latin typeface="Calibri" pitchFamily="34" charset="0"/>
              </a:rPr>
              <a:t>Senado Federal</a:t>
            </a:r>
          </a:p>
        </p:txBody>
      </p:sp>
    </p:spTree>
    <p:extLst>
      <p:ext uri="{BB962C8B-B14F-4D97-AF65-F5344CB8AC3E}">
        <p14:creationId xmlns:p14="http://schemas.microsoft.com/office/powerpoint/2010/main" val="351965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ítulo 3"/>
          <p:cNvSpPr>
            <a:spLocks noGrp="1"/>
          </p:cNvSpPr>
          <p:nvPr>
            <p:ph type="title"/>
          </p:nvPr>
        </p:nvSpPr>
        <p:spPr>
          <a:xfrm>
            <a:off x="467544" y="-27384"/>
            <a:ext cx="8229600" cy="94096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BR" sz="4000" dirty="0" smtClean="0">
                <a:ea typeface="ＭＳ Ｐゴシック" pitchFamily="34" charset="-128"/>
              </a:rPr>
              <a:t>Atuação da Anatel</a:t>
            </a:r>
            <a:endParaRPr lang="pt-BR" sz="4000" dirty="0">
              <a:ea typeface="ＭＳ Ｐゴシック" pitchFamily="34" charset="-128"/>
            </a:endParaRPr>
          </a:p>
        </p:txBody>
      </p:sp>
      <p:sp>
        <p:nvSpPr>
          <p:cNvPr id="7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04056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pt-BR" sz="2600" dirty="0">
                <a:solidFill>
                  <a:schemeClr val="tx1"/>
                </a:solidFill>
              </a:rPr>
              <a:t>Uso </a:t>
            </a:r>
            <a:r>
              <a:rPr lang="pt-BR" sz="2600" dirty="0" smtClean="0">
                <a:solidFill>
                  <a:schemeClr val="tx1"/>
                </a:solidFill>
              </a:rPr>
              <a:t>irregular </a:t>
            </a:r>
            <a:r>
              <a:rPr lang="pt-BR" sz="2600" dirty="0">
                <a:solidFill>
                  <a:schemeClr val="tx1"/>
                </a:solidFill>
              </a:rPr>
              <a:t>e Uso não autorizado de </a:t>
            </a:r>
            <a:r>
              <a:rPr lang="pt-BR" sz="2600" dirty="0" smtClean="0">
                <a:solidFill>
                  <a:schemeClr val="tx1"/>
                </a:solidFill>
              </a:rPr>
              <a:t>RF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400" b="0" dirty="0" smtClean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pt-BR" sz="2400" b="0" dirty="0" smtClean="0">
                <a:solidFill>
                  <a:schemeClr val="tx1"/>
                </a:solidFill>
              </a:rPr>
              <a:t>	</a:t>
            </a:r>
            <a:r>
              <a:rPr lang="pt-BR" sz="3000" b="0" dirty="0" smtClean="0">
                <a:solidFill>
                  <a:schemeClr val="tx1"/>
                </a:solidFill>
              </a:rPr>
              <a:t>Conceitos novos no Regulamento </a:t>
            </a:r>
            <a:r>
              <a:rPr lang="pt-BR" sz="3000" b="0" dirty="0">
                <a:solidFill>
                  <a:schemeClr val="tx1"/>
                </a:solidFill>
              </a:rPr>
              <a:t>de Uso do Espectro de </a:t>
            </a:r>
            <a:r>
              <a:rPr lang="pt-BR" sz="3000" b="0" dirty="0" smtClean="0">
                <a:solidFill>
                  <a:schemeClr val="tx1"/>
                </a:solidFill>
              </a:rPr>
              <a:t>Radiofrequências (RUE), aprovado pela Resolução nº 671/2016 em </a:t>
            </a:r>
            <a:r>
              <a:rPr lang="pt-BR" sz="3000" b="0" dirty="0">
                <a:solidFill>
                  <a:schemeClr val="tx1"/>
                </a:solidFill>
              </a:rPr>
              <a:t>relação ao Regulamento </a:t>
            </a:r>
            <a:r>
              <a:rPr lang="pt-BR" sz="3000" b="0" dirty="0" smtClean="0">
                <a:solidFill>
                  <a:schemeClr val="tx1"/>
                </a:solidFill>
              </a:rPr>
              <a:t>anterior, aprovado pela Resolução nº 259/2001.</a:t>
            </a:r>
            <a:endParaRPr lang="pt-BR" sz="3000" b="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pt-BR" sz="2000" b="0" dirty="0" smtClean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pt-BR" sz="2000" b="0" dirty="0" smtClean="0">
              <a:solidFill>
                <a:schemeClr val="tx1"/>
              </a:solidFill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930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ítulo 3"/>
          <p:cNvSpPr>
            <a:spLocks noGrp="1"/>
          </p:cNvSpPr>
          <p:nvPr>
            <p:ph type="title"/>
          </p:nvPr>
        </p:nvSpPr>
        <p:spPr>
          <a:xfrm>
            <a:off x="467544" y="-27384"/>
            <a:ext cx="8229600" cy="94096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BR" sz="4000" dirty="0" smtClean="0">
                <a:ea typeface="ＭＳ Ｐゴシック" pitchFamily="34" charset="-128"/>
              </a:rPr>
              <a:t>Atuação da Anatel</a:t>
            </a:r>
            <a:endParaRPr lang="pt-BR" sz="4000" dirty="0">
              <a:ea typeface="ＭＳ Ｐゴシック" pitchFamily="34" charset="-128"/>
            </a:endParaRPr>
          </a:p>
        </p:txBody>
      </p:sp>
      <p:sp>
        <p:nvSpPr>
          <p:cNvPr id="7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04056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pt-BR" sz="2600" dirty="0" smtClean="0">
                <a:solidFill>
                  <a:schemeClr val="tx1"/>
                </a:solidFill>
              </a:rPr>
              <a:t>Uso </a:t>
            </a:r>
            <a:r>
              <a:rPr lang="pt-BR" sz="2600" dirty="0">
                <a:solidFill>
                  <a:schemeClr val="tx1"/>
                </a:solidFill>
              </a:rPr>
              <a:t>irregular de </a:t>
            </a:r>
            <a:r>
              <a:rPr lang="pt-BR" sz="2600" dirty="0" smtClean="0">
                <a:solidFill>
                  <a:schemeClr val="tx1"/>
                </a:solidFill>
              </a:rPr>
              <a:t>RF</a:t>
            </a:r>
          </a:p>
          <a:p>
            <a:pPr marL="0" indent="0" algn="ctr">
              <a:spcBef>
                <a:spcPts val="0"/>
              </a:spcBef>
              <a:buNone/>
            </a:pPr>
            <a:endParaRPr lang="pt-BR" sz="2400" b="0" dirty="0" smtClean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pt-BR" sz="2200" b="0" dirty="0" smtClean="0">
                <a:solidFill>
                  <a:schemeClr val="tx1"/>
                </a:solidFill>
              </a:rPr>
              <a:t>	o </a:t>
            </a:r>
            <a:r>
              <a:rPr lang="pt-BR" sz="2200" b="0" dirty="0">
                <a:solidFill>
                  <a:schemeClr val="tx1"/>
                </a:solidFill>
              </a:rPr>
              <a:t>uso de radiofrequência, faixa ou canal de radiofrequências </a:t>
            </a:r>
            <a:r>
              <a:rPr lang="pt-BR" sz="2200" dirty="0">
                <a:solidFill>
                  <a:schemeClr val="tx1"/>
                </a:solidFill>
              </a:rPr>
              <a:t>diverso do autorizado</a:t>
            </a:r>
            <a:r>
              <a:rPr lang="pt-BR" sz="2200" b="0" dirty="0">
                <a:solidFill>
                  <a:schemeClr val="tx1"/>
                </a:solidFill>
              </a:rPr>
              <a:t>, desde que </a:t>
            </a:r>
            <a:r>
              <a:rPr lang="pt-BR" sz="2200" dirty="0">
                <a:solidFill>
                  <a:schemeClr val="tx1"/>
                </a:solidFill>
              </a:rPr>
              <a:t>respeitados</a:t>
            </a:r>
            <a:r>
              <a:rPr lang="pt-BR" sz="2200" b="0" dirty="0">
                <a:solidFill>
                  <a:schemeClr val="tx1"/>
                </a:solidFill>
              </a:rPr>
              <a:t> os parâmetros previstos nos incisos </a:t>
            </a:r>
            <a:r>
              <a:rPr lang="pt-BR" sz="2200" dirty="0">
                <a:solidFill>
                  <a:schemeClr val="tx1"/>
                </a:solidFill>
              </a:rPr>
              <a:t>IV</a:t>
            </a:r>
            <a:r>
              <a:rPr lang="pt-BR" sz="2200" b="0" dirty="0">
                <a:solidFill>
                  <a:schemeClr val="tx1"/>
                </a:solidFill>
              </a:rPr>
              <a:t> e </a:t>
            </a:r>
            <a:r>
              <a:rPr lang="pt-BR" sz="2200" dirty="0">
                <a:solidFill>
                  <a:schemeClr val="tx1"/>
                </a:solidFill>
              </a:rPr>
              <a:t>VII</a:t>
            </a:r>
            <a:r>
              <a:rPr lang="pt-BR" sz="2200" b="0" dirty="0">
                <a:solidFill>
                  <a:schemeClr val="tx1"/>
                </a:solidFill>
              </a:rPr>
              <a:t> do art. 40; 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1000" b="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pt-BR" sz="1900" b="0" dirty="0" smtClean="0">
                <a:solidFill>
                  <a:schemeClr val="tx1"/>
                </a:solidFill>
              </a:rPr>
              <a:t>	Art</a:t>
            </a:r>
            <a:r>
              <a:rPr lang="pt-BR" sz="1900" b="0" dirty="0">
                <a:solidFill>
                  <a:schemeClr val="tx1"/>
                </a:solidFill>
              </a:rPr>
              <a:t>. 40. Da autorização devem constar, no mínimo, os seguintes parâmetros: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t-BR" sz="1900" b="0" dirty="0" smtClean="0">
                <a:solidFill>
                  <a:schemeClr val="tx1"/>
                </a:solidFill>
              </a:rPr>
              <a:t>	IV </a:t>
            </a:r>
            <a:r>
              <a:rPr lang="pt-BR" sz="1900" b="0" dirty="0">
                <a:solidFill>
                  <a:schemeClr val="tx1"/>
                </a:solidFill>
              </a:rPr>
              <a:t>- </a:t>
            </a:r>
            <a:r>
              <a:rPr lang="pt-BR" sz="1900" dirty="0">
                <a:solidFill>
                  <a:schemeClr val="tx1"/>
                </a:solidFill>
              </a:rPr>
              <a:t>área geográfica da autorização de uso de radiofrequências ou a localização da estação </a:t>
            </a:r>
            <a:r>
              <a:rPr lang="pt-BR" sz="1900" b="0" dirty="0">
                <a:solidFill>
                  <a:schemeClr val="tx1"/>
                </a:solidFill>
              </a:rPr>
              <a:t>(latitude, longitude e um determinado raio em torno das coordenadas, ou área geográfica definida para exploração do serviço de telecomunicações prestado em regime público ou em regime privado ou do serviço de radiodifusão);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t-BR" sz="1900" b="0" dirty="0" smtClean="0">
                <a:solidFill>
                  <a:schemeClr val="tx1"/>
                </a:solidFill>
              </a:rPr>
              <a:t>	VII </a:t>
            </a:r>
            <a:r>
              <a:rPr lang="pt-BR" sz="1900" b="0" dirty="0">
                <a:solidFill>
                  <a:schemeClr val="tx1"/>
                </a:solidFill>
              </a:rPr>
              <a:t>- indicação do </a:t>
            </a:r>
            <a:r>
              <a:rPr lang="pt-BR" sz="1900" dirty="0">
                <a:solidFill>
                  <a:schemeClr val="tx1"/>
                </a:solidFill>
              </a:rPr>
              <a:t>serviço</a:t>
            </a:r>
            <a:r>
              <a:rPr lang="pt-BR" sz="1900" b="0" dirty="0">
                <a:solidFill>
                  <a:schemeClr val="tx1"/>
                </a:solidFill>
              </a:rPr>
              <a:t> ao qual se associa a autorização de uso das radiofrequências</a:t>
            </a:r>
            <a:r>
              <a:rPr lang="pt-BR" sz="1900" b="0" dirty="0" smtClean="0">
                <a:solidFill>
                  <a:schemeClr val="tx1"/>
                </a:solidFill>
              </a:rPr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1900" b="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pt-BR" sz="2000" b="0" dirty="0">
                <a:solidFill>
                  <a:schemeClr val="accent1">
                    <a:lumMod val="50000"/>
                  </a:schemeClr>
                </a:solidFill>
              </a:rPr>
              <a:t>inciso </a:t>
            </a:r>
            <a:r>
              <a:rPr lang="pt-BR" sz="2000" b="0" dirty="0" smtClean="0">
                <a:solidFill>
                  <a:schemeClr val="accent1">
                    <a:lumMod val="50000"/>
                  </a:schemeClr>
                </a:solidFill>
              </a:rPr>
              <a:t>I do Art</a:t>
            </a:r>
            <a:r>
              <a:rPr lang="pt-BR" sz="2000" b="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pt-BR" sz="2000" b="0" dirty="0" smtClean="0">
                <a:solidFill>
                  <a:schemeClr val="accent1">
                    <a:lumMod val="50000"/>
                  </a:schemeClr>
                </a:solidFill>
              </a:rPr>
              <a:t>58 do RUE, aprovado pela Resolução nº 671/2016</a:t>
            </a:r>
            <a:endParaRPr lang="pt-BR" sz="2000" b="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pt-BR" sz="2000" b="0" dirty="0" smtClean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pt-BR" sz="2000" b="0" dirty="0" smtClean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pt-BR" sz="2000" b="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930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ítulo 3"/>
          <p:cNvSpPr>
            <a:spLocks noGrp="1"/>
          </p:cNvSpPr>
          <p:nvPr>
            <p:ph type="title"/>
          </p:nvPr>
        </p:nvSpPr>
        <p:spPr>
          <a:xfrm>
            <a:off x="467544" y="-27384"/>
            <a:ext cx="8229600" cy="94096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BR" sz="4000" dirty="0" smtClean="0">
                <a:ea typeface="ＭＳ Ｐゴシック" pitchFamily="34" charset="-128"/>
              </a:rPr>
              <a:t>Atuação da Anatel</a:t>
            </a:r>
            <a:endParaRPr lang="pt-BR" sz="4000" dirty="0">
              <a:ea typeface="ＭＳ Ｐゴシック" pitchFamily="34" charset="-128"/>
            </a:endParaRPr>
          </a:p>
        </p:txBody>
      </p:sp>
      <p:sp>
        <p:nvSpPr>
          <p:cNvPr id="7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04056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pt-BR" sz="2600" dirty="0" smtClean="0">
                <a:solidFill>
                  <a:schemeClr val="tx1"/>
                </a:solidFill>
              </a:rPr>
              <a:t>Uso </a:t>
            </a:r>
            <a:r>
              <a:rPr lang="pt-BR" sz="2600" dirty="0">
                <a:solidFill>
                  <a:schemeClr val="tx1"/>
                </a:solidFill>
              </a:rPr>
              <a:t>irregular de </a:t>
            </a:r>
            <a:r>
              <a:rPr lang="pt-BR" sz="2600" dirty="0" smtClean="0">
                <a:solidFill>
                  <a:schemeClr val="tx1"/>
                </a:solidFill>
              </a:rPr>
              <a:t>RF</a:t>
            </a:r>
            <a:endParaRPr lang="pt-BR" sz="26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pt-BR" sz="2400" b="0" dirty="0" smtClean="0">
              <a:solidFill>
                <a:schemeClr val="tx1"/>
              </a:solidFill>
            </a:endParaRPr>
          </a:p>
          <a:p>
            <a:pPr marL="0" indent="0" algn="just" fontAlgn="base">
              <a:buNone/>
            </a:pPr>
            <a:r>
              <a:rPr lang="pt-BR" sz="2400" b="0" dirty="0" smtClean="0">
                <a:solidFill>
                  <a:schemeClr val="tx1"/>
                </a:solidFill>
              </a:rPr>
              <a:t>	o </a:t>
            </a:r>
            <a:r>
              <a:rPr lang="pt-BR" sz="2400" b="0" dirty="0">
                <a:solidFill>
                  <a:schemeClr val="tx1"/>
                </a:solidFill>
              </a:rPr>
              <a:t>uso de radiofrequência, faixa ou canal de radiofrequências </a:t>
            </a:r>
            <a:r>
              <a:rPr lang="pt-BR" sz="2400" dirty="0">
                <a:solidFill>
                  <a:schemeClr val="tx1"/>
                </a:solidFill>
              </a:rPr>
              <a:t>em conformidade com os parâmetros da autorização</a:t>
            </a:r>
            <a:r>
              <a:rPr lang="pt-BR" sz="2400" b="0" dirty="0">
                <a:solidFill>
                  <a:schemeClr val="tx1"/>
                </a:solidFill>
              </a:rPr>
              <a:t>, mas em </a:t>
            </a:r>
            <a:r>
              <a:rPr lang="pt-BR" sz="2400" dirty="0">
                <a:solidFill>
                  <a:schemeClr val="tx1"/>
                </a:solidFill>
              </a:rPr>
              <a:t>desacordo com as características técnicas </a:t>
            </a:r>
            <a:r>
              <a:rPr lang="pt-BR" sz="2400" b="0" dirty="0">
                <a:solidFill>
                  <a:schemeClr val="tx1"/>
                </a:solidFill>
              </a:rPr>
              <a:t>aprovadas para o funcionamento de estação.</a:t>
            </a:r>
          </a:p>
          <a:p>
            <a:pPr marL="0" indent="0" algn="just" fontAlgn="base">
              <a:buNone/>
            </a:pPr>
            <a:endParaRPr lang="pt-BR" sz="2400" b="0" dirty="0" smtClean="0">
              <a:solidFill>
                <a:schemeClr val="tx1"/>
              </a:solidFill>
            </a:endParaRPr>
          </a:p>
          <a:p>
            <a:pPr marL="0" indent="0" algn="just" fontAlgn="base">
              <a:buNone/>
            </a:pPr>
            <a:endParaRPr lang="pt-BR" sz="2400" b="0" dirty="0">
              <a:solidFill>
                <a:schemeClr val="tx1"/>
              </a:solidFill>
            </a:endParaRPr>
          </a:p>
          <a:p>
            <a:pPr marL="0" indent="0" algn="just" fontAlgn="base">
              <a:buNone/>
            </a:pPr>
            <a:endParaRPr lang="pt-BR" sz="2400" b="0" dirty="0" smtClean="0">
              <a:solidFill>
                <a:schemeClr val="tx1"/>
              </a:solidFill>
            </a:endParaRPr>
          </a:p>
          <a:p>
            <a:pPr marL="0" indent="0" algn="just" fontAlgn="base">
              <a:buNone/>
            </a:pPr>
            <a:endParaRPr lang="pt-BR" sz="2400" b="0" dirty="0">
              <a:solidFill>
                <a:schemeClr val="tx1"/>
              </a:solidFill>
            </a:endParaRPr>
          </a:p>
          <a:p>
            <a:pPr marL="0" indent="0" algn="just" fontAlgn="base">
              <a:buNone/>
            </a:pPr>
            <a:endParaRPr lang="pt-BR" sz="2400" b="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pt-BR" sz="2000" b="0" dirty="0">
                <a:solidFill>
                  <a:schemeClr val="accent1">
                    <a:lumMod val="50000"/>
                  </a:schemeClr>
                </a:solidFill>
              </a:rPr>
              <a:t>inciso I</a:t>
            </a:r>
            <a:r>
              <a:rPr lang="pt-BR" sz="2000" b="0" dirty="0" smtClean="0">
                <a:solidFill>
                  <a:schemeClr val="accent1">
                    <a:lumMod val="50000"/>
                  </a:schemeClr>
                </a:solidFill>
              </a:rPr>
              <a:t>I </a:t>
            </a:r>
            <a:r>
              <a:rPr lang="pt-BR" sz="2000" b="0" dirty="0">
                <a:solidFill>
                  <a:schemeClr val="accent1">
                    <a:lumMod val="50000"/>
                  </a:schemeClr>
                </a:solidFill>
              </a:rPr>
              <a:t>do Art. 58 do RUE, aprovado pela Resolução nº 671/2016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400" b="0" dirty="0">
              <a:solidFill>
                <a:schemeClr val="tx1"/>
              </a:solidFill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930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ítulo 3"/>
          <p:cNvSpPr>
            <a:spLocks noGrp="1"/>
          </p:cNvSpPr>
          <p:nvPr>
            <p:ph type="title"/>
          </p:nvPr>
        </p:nvSpPr>
        <p:spPr>
          <a:xfrm>
            <a:off x="467544" y="-27384"/>
            <a:ext cx="8229600" cy="94096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BR" sz="4000" dirty="0" smtClean="0">
                <a:ea typeface="ＭＳ Ｐゴシック" pitchFamily="34" charset="-128"/>
              </a:rPr>
              <a:t>Atuação da Anatel</a:t>
            </a:r>
            <a:endParaRPr lang="pt-BR" sz="4000" dirty="0">
              <a:ea typeface="ＭＳ Ｐゴシック" pitchFamily="34" charset="-128"/>
            </a:endParaRPr>
          </a:p>
        </p:txBody>
      </p:sp>
      <p:sp>
        <p:nvSpPr>
          <p:cNvPr id="7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04056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pt-BR" sz="2600" dirty="0" smtClean="0">
                <a:solidFill>
                  <a:schemeClr val="tx1"/>
                </a:solidFill>
              </a:rPr>
              <a:t>Uso </a:t>
            </a:r>
            <a:r>
              <a:rPr lang="pt-BR" sz="2600" dirty="0">
                <a:solidFill>
                  <a:schemeClr val="tx1"/>
                </a:solidFill>
              </a:rPr>
              <a:t>irregular de </a:t>
            </a:r>
            <a:r>
              <a:rPr lang="pt-BR" sz="2600" dirty="0" smtClean="0">
                <a:solidFill>
                  <a:schemeClr val="tx1"/>
                </a:solidFill>
              </a:rPr>
              <a:t>RF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600" b="0" dirty="0" smtClean="0">
              <a:solidFill>
                <a:schemeClr val="tx1"/>
              </a:solidFill>
            </a:endParaRPr>
          </a:p>
          <a:p>
            <a:pPr marL="0" indent="0" fontAlgn="base">
              <a:buNone/>
            </a:pPr>
            <a:r>
              <a:rPr lang="pt-BR" sz="2400" b="0" dirty="0" smtClean="0">
                <a:solidFill>
                  <a:schemeClr val="tx1"/>
                </a:solidFill>
              </a:rPr>
              <a:t>	O </a:t>
            </a:r>
            <a:r>
              <a:rPr lang="pt-BR" sz="2400" b="0" dirty="0">
                <a:solidFill>
                  <a:schemeClr val="tx1"/>
                </a:solidFill>
              </a:rPr>
              <a:t>uso de radiofrequência, faixa ou canal de radiofrequências </a:t>
            </a:r>
            <a:r>
              <a:rPr lang="pt-BR" sz="2400" u="sng" dirty="0">
                <a:solidFill>
                  <a:schemeClr val="tx1"/>
                </a:solidFill>
              </a:rPr>
              <a:t>adicional</a:t>
            </a:r>
            <a:r>
              <a:rPr lang="pt-BR" sz="2400" b="0" dirty="0">
                <a:solidFill>
                  <a:schemeClr val="tx1"/>
                </a:solidFill>
              </a:rPr>
              <a:t>, na hipótese do inciso I, está sujeito à </a:t>
            </a:r>
            <a:r>
              <a:rPr lang="pt-BR" sz="2400" b="0" u="sng" dirty="0">
                <a:solidFill>
                  <a:schemeClr val="tx1"/>
                </a:solidFill>
              </a:rPr>
              <a:t>interrupção cautelar</a:t>
            </a:r>
            <a:r>
              <a:rPr lang="pt-BR" sz="2400" b="0" dirty="0">
                <a:solidFill>
                  <a:schemeClr val="tx1"/>
                </a:solidFill>
              </a:rPr>
              <a:t>.</a:t>
            </a:r>
          </a:p>
          <a:p>
            <a:pPr marL="0" indent="0" fontAlgn="base">
              <a:buNone/>
            </a:pPr>
            <a:endParaRPr lang="pt-BR" sz="2400" b="0" dirty="0" smtClean="0">
              <a:solidFill>
                <a:schemeClr val="tx1"/>
              </a:solidFill>
            </a:endParaRPr>
          </a:p>
          <a:p>
            <a:pPr marL="0" indent="0" fontAlgn="base">
              <a:buNone/>
            </a:pPr>
            <a:endParaRPr lang="pt-BR" sz="2400" b="0" dirty="0">
              <a:solidFill>
                <a:schemeClr val="tx1"/>
              </a:solidFill>
            </a:endParaRPr>
          </a:p>
          <a:p>
            <a:pPr marL="0" indent="0" fontAlgn="base">
              <a:buNone/>
            </a:pPr>
            <a:endParaRPr lang="pt-BR" sz="2400" b="0" dirty="0" smtClean="0">
              <a:solidFill>
                <a:schemeClr val="tx1"/>
              </a:solidFill>
            </a:endParaRPr>
          </a:p>
          <a:p>
            <a:pPr marL="0" indent="0" fontAlgn="base">
              <a:buNone/>
            </a:pPr>
            <a:endParaRPr lang="pt-BR" sz="2400" b="0" dirty="0">
              <a:solidFill>
                <a:schemeClr val="tx1"/>
              </a:solidFill>
            </a:endParaRPr>
          </a:p>
          <a:p>
            <a:pPr marL="0" indent="0" fontAlgn="base">
              <a:buNone/>
            </a:pPr>
            <a:endParaRPr lang="pt-BR" sz="2400" b="0" dirty="0" smtClean="0">
              <a:solidFill>
                <a:schemeClr val="tx1"/>
              </a:solidFill>
            </a:endParaRPr>
          </a:p>
          <a:p>
            <a:pPr marL="0" indent="0" fontAlgn="base">
              <a:buNone/>
            </a:pPr>
            <a:endParaRPr lang="pt-BR" sz="2400" b="0" dirty="0">
              <a:solidFill>
                <a:schemeClr val="tx1"/>
              </a:solidFill>
            </a:endParaRPr>
          </a:p>
          <a:p>
            <a:pPr marL="0" lvl="0" indent="0" algn="just">
              <a:spcBef>
                <a:spcPts val="0"/>
              </a:spcBef>
              <a:buNone/>
            </a:pPr>
            <a:r>
              <a:rPr lang="pt-BR" sz="2000" b="0" dirty="0" smtClean="0">
                <a:solidFill>
                  <a:srgbClr val="4F81BD">
                    <a:lumMod val="50000"/>
                  </a:srgbClr>
                </a:solidFill>
              </a:rPr>
              <a:t>Parágrafo único do art. 58 do RUE, aprovado pela Resolução nº 671/2016</a:t>
            </a:r>
            <a:endParaRPr lang="pt-BR" sz="2600" b="0" dirty="0">
              <a:solidFill>
                <a:schemeClr val="tx1"/>
              </a:solidFill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659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ítulo 3"/>
          <p:cNvSpPr>
            <a:spLocks noGrp="1"/>
          </p:cNvSpPr>
          <p:nvPr>
            <p:ph type="title"/>
          </p:nvPr>
        </p:nvSpPr>
        <p:spPr>
          <a:xfrm>
            <a:off x="467544" y="-27384"/>
            <a:ext cx="8229600" cy="94096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BR" sz="4000" dirty="0" smtClean="0">
                <a:ea typeface="ＭＳ Ｐゴシック" pitchFamily="34" charset="-128"/>
              </a:rPr>
              <a:t>Atuação da Anatel</a:t>
            </a:r>
            <a:endParaRPr lang="pt-BR" sz="4000" dirty="0">
              <a:ea typeface="ＭＳ Ｐゴシック" pitchFamily="34" charset="-128"/>
            </a:endParaRPr>
          </a:p>
        </p:txBody>
      </p:sp>
      <p:sp>
        <p:nvSpPr>
          <p:cNvPr id="7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04056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pt-BR" sz="2800" dirty="0" smtClean="0">
                <a:solidFill>
                  <a:schemeClr val="tx1"/>
                </a:solidFill>
              </a:rPr>
              <a:t>Uso não autorizado de RF</a:t>
            </a:r>
            <a:endParaRPr lang="pt-BR" sz="28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pt-BR" sz="2400" b="0" dirty="0" smtClean="0">
              <a:solidFill>
                <a:schemeClr val="tx1"/>
              </a:solidFill>
            </a:endParaRPr>
          </a:p>
          <a:p>
            <a:pPr marL="0" indent="0" algn="just" fontAlgn="base">
              <a:buNone/>
            </a:pPr>
            <a:r>
              <a:rPr lang="pt-BR" sz="2400" b="0" dirty="0" smtClean="0">
                <a:solidFill>
                  <a:schemeClr val="tx1"/>
                </a:solidFill>
              </a:rPr>
              <a:t>	uso </a:t>
            </a:r>
            <a:r>
              <a:rPr lang="pt-BR" sz="2400" b="0" dirty="0">
                <a:solidFill>
                  <a:schemeClr val="tx1"/>
                </a:solidFill>
              </a:rPr>
              <a:t>de radiofrequência, faixa ou canal de radiofrequências por interessado que não possua autorização; ou,</a:t>
            </a:r>
          </a:p>
          <a:p>
            <a:pPr marL="0" indent="0" algn="just" fontAlgn="base">
              <a:buNone/>
            </a:pPr>
            <a:endParaRPr lang="pt-BR" sz="2400" b="0" dirty="0" smtClean="0">
              <a:solidFill>
                <a:schemeClr val="tx1"/>
              </a:solidFill>
            </a:endParaRPr>
          </a:p>
          <a:p>
            <a:pPr marL="0" indent="0" algn="just" fontAlgn="base">
              <a:buNone/>
            </a:pPr>
            <a:endParaRPr lang="pt-BR" sz="2400" b="0" dirty="0">
              <a:solidFill>
                <a:schemeClr val="tx1"/>
              </a:solidFill>
            </a:endParaRPr>
          </a:p>
          <a:p>
            <a:pPr marL="0" indent="0" algn="just" fontAlgn="base">
              <a:buNone/>
            </a:pPr>
            <a:endParaRPr lang="pt-BR" sz="2400" b="0" dirty="0" smtClean="0">
              <a:solidFill>
                <a:schemeClr val="tx1"/>
              </a:solidFill>
            </a:endParaRPr>
          </a:p>
          <a:p>
            <a:pPr marL="0" indent="0" algn="just" fontAlgn="base">
              <a:buNone/>
            </a:pPr>
            <a:endParaRPr lang="pt-BR" sz="2400" b="0" dirty="0">
              <a:solidFill>
                <a:schemeClr val="tx1"/>
              </a:solidFill>
            </a:endParaRPr>
          </a:p>
          <a:p>
            <a:pPr marL="0" indent="0" algn="just" fontAlgn="base">
              <a:buNone/>
            </a:pPr>
            <a:endParaRPr lang="pt-BR" sz="2400" b="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pt-BR" sz="2000" b="0" dirty="0">
                <a:solidFill>
                  <a:schemeClr val="accent1">
                    <a:lumMod val="50000"/>
                  </a:schemeClr>
                </a:solidFill>
              </a:rPr>
              <a:t>inciso I do Art. </a:t>
            </a:r>
            <a:r>
              <a:rPr lang="pt-BR" sz="2000" b="0" dirty="0" smtClean="0">
                <a:solidFill>
                  <a:schemeClr val="accent1">
                    <a:lumMod val="50000"/>
                  </a:schemeClr>
                </a:solidFill>
              </a:rPr>
              <a:t>59 </a:t>
            </a:r>
            <a:r>
              <a:rPr lang="pt-BR" sz="2000" b="0" dirty="0">
                <a:solidFill>
                  <a:schemeClr val="accent1">
                    <a:lumMod val="50000"/>
                  </a:schemeClr>
                </a:solidFill>
              </a:rPr>
              <a:t>do RUE, aprovado pela Resolução nº 671/2016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400" b="0" dirty="0">
              <a:solidFill>
                <a:schemeClr val="tx1"/>
              </a:solidFill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988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ítulo 3"/>
          <p:cNvSpPr>
            <a:spLocks noGrp="1"/>
          </p:cNvSpPr>
          <p:nvPr>
            <p:ph type="title"/>
          </p:nvPr>
        </p:nvSpPr>
        <p:spPr>
          <a:xfrm>
            <a:off x="467544" y="-27384"/>
            <a:ext cx="8229600" cy="94096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BR" sz="4000" dirty="0" smtClean="0">
                <a:ea typeface="ＭＳ Ｐゴシック" pitchFamily="34" charset="-128"/>
              </a:rPr>
              <a:t>Atuação da Anatel</a:t>
            </a:r>
            <a:endParaRPr lang="pt-BR" sz="4000" dirty="0">
              <a:ea typeface="ＭＳ Ｐゴシック" pitchFamily="34" charset="-128"/>
            </a:endParaRPr>
          </a:p>
        </p:txBody>
      </p:sp>
      <p:sp>
        <p:nvSpPr>
          <p:cNvPr id="7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04056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pt-BR" sz="2800" dirty="0" smtClean="0">
                <a:solidFill>
                  <a:schemeClr val="tx1"/>
                </a:solidFill>
              </a:rPr>
              <a:t>Uso não autorizado de RF</a:t>
            </a:r>
            <a:endParaRPr lang="pt-BR" sz="28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pt-BR" sz="2400" b="0" dirty="0" smtClean="0">
              <a:solidFill>
                <a:schemeClr val="tx1"/>
              </a:solidFill>
            </a:endParaRPr>
          </a:p>
          <a:p>
            <a:pPr marL="0" indent="0" algn="just" fontAlgn="base">
              <a:buNone/>
            </a:pPr>
            <a:r>
              <a:rPr lang="pt-BR" sz="2400" b="0" dirty="0" smtClean="0">
                <a:solidFill>
                  <a:schemeClr val="tx1"/>
                </a:solidFill>
              </a:rPr>
              <a:t>	o </a:t>
            </a:r>
            <a:r>
              <a:rPr lang="pt-BR" sz="2400" b="0" dirty="0">
                <a:solidFill>
                  <a:schemeClr val="tx1"/>
                </a:solidFill>
              </a:rPr>
              <a:t>uso da radiofrequência, faixa ou canal de radiofrequências autorizada, mas em </a:t>
            </a:r>
            <a:r>
              <a:rPr lang="pt-BR" sz="2400" dirty="0">
                <a:solidFill>
                  <a:schemeClr val="tx1"/>
                </a:solidFill>
              </a:rPr>
              <a:t>desconformidade</a:t>
            </a:r>
            <a:r>
              <a:rPr lang="pt-BR" sz="2400" b="0" dirty="0">
                <a:solidFill>
                  <a:schemeClr val="tx1"/>
                </a:solidFill>
              </a:rPr>
              <a:t> com </a:t>
            </a:r>
            <a:r>
              <a:rPr lang="pt-BR" sz="2400" dirty="0">
                <a:solidFill>
                  <a:schemeClr val="tx1"/>
                </a:solidFill>
              </a:rPr>
              <a:t>qualquer</a:t>
            </a:r>
            <a:r>
              <a:rPr lang="pt-BR" sz="2400" b="0" dirty="0">
                <a:solidFill>
                  <a:schemeClr val="tx1"/>
                </a:solidFill>
              </a:rPr>
              <a:t> dos parâmetros previstos nos incisos IV e VII do </a:t>
            </a:r>
            <a:r>
              <a:rPr lang="pt-BR" sz="2400" b="0" dirty="0" smtClean="0">
                <a:solidFill>
                  <a:schemeClr val="tx1"/>
                </a:solidFill>
              </a:rPr>
              <a:t>art. 40</a:t>
            </a:r>
            <a:r>
              <a:rPr lang="pt-BR" sz="2400" b="0" dirty="0">
                <a:solidFill>
                  <a:schemeClr val="tx1"/>
                </a:solidFill>
              </a:rPr>
              <a:t>.</a:t>
            </a:r>
          </a:p>
          <a:p>
            <a:pPr marL="0" indent="0" algn="just" fontAlgn="base">
              <a:buNone/>
            </a:pPr>
            <a:endParaRPr lang="pt-BR" sz="1100" b="0" dirty="0">
              <a:solidFill>
                <a:schemeClr val="tx1"/>
              </a:solidFill>
            </a:endParaRPr>
          </a:p>
          <a:p>
            <a:pPr marL="0" indent="0" algn="just" fontAlgn="base">
              <a:buNone/>
            </a:pPr>
            <a:r>
              <a:rPr lang="pt-BR" sz="2200" b="0" dirty="0" smtClean="0">
                <a:solidFill>
                  <a:schemeClr val="tx1"/>
                </a:solidFill>
              </a:rPr>
              <a:t>	</a:t>
            </a:r>
            <a:r>
              <a:rPr lang="pt-BR" sz="2100" b="0" dirty="0" smtClean="0">
                <a:solidFill>
                  <a:schemeClr val="tx1"/>
                </a:solidFill>
              </a:rPr>
              <a:t>Art</a:t>
            </a:r>
            <a:r>
              <a:rPr lang="pt-BR" sz="2100" b="0" dirty="0">
                <a:solidFill>
                  <a:schemeClr val="tx1"/>
                </a:solidFill>
              </a:rPr>
              <a:t>. 40. Da autorização devem constar, no mínimo, os seguintes parâmetros:</a:t>
            </a:r>
          </a:p>
          <a:p>
            <a:pPr marL="0" indent="0" algn="just" fontAlgn="base">
              <a:buNone/>
            </a:pPr>
            <a:r>
              <a:rPr lang="pt-BR" sz="2100" b="0" smtClean="0">
                <a:solidFill>
                  <a:schemeClr val="tx1"/>
                </a:solidFill>
              </a:rPr>
              <a:t>	IV </a:t>
            </a:r>
            <a:r>
              <a:rPr lang="pt-BR" sz="2100" b="0" dirty="0">
                <a:solidFill>
                  <a:schemeClr val="tx1"/>
                </a:solidFill>
              </a:rPr>
              <a:t>- </a:t>
            </a:r>
            <a:r>
              <a:rPr lang="pt-BR" sz="2100" dirty="0">
                <a:solidFill>
                  <a:schemeClr val="tx1"/>
                </a:solidFill>
              </a:rPr>
              <a:t>área geográfica da autorização de uso de radiofrequências ou a localização da estação </a:t>
            </a:r>
            <a:r>
              <a:rPr lang="pt-BR" sz="2100" b="0" dirty="0">
                <a:solidFill>
                  <a:schemeClr val="tx1"/>
                </a:solidFill>
              </a:rPr>
              <a:t>(latitude, longitude e um determinado raio em torno das coordenadas, ou área geográfica definida para exploração do serviço de telecomunicações prestado em regime público ou em regime privado ou do serviço de radiodifusão);</a:t>
            </a:r>
          </a:p>
          <a:p>
            <a:pPr marL="0" indent="0" algn="just" fontAlgn="base">
              <a:buNone/>
            </a:pPr>
            <a:r>
              <a:rPr lang="pt-BR" sz="2100" b="0" dirty="0" smtClean="0">
                <a:solidFill>
                  <a:schemeClr val="tx1"/>
                </a:solidFill>
              </a:rPr>
              <a:t>	VII - indicação do </a:t>
            </a:r>
            <a:r>
              <a:rPr lang="pt-BR" sz="2100" dirty="0" smtClean="0">
                <a:solidFill>
                  <a:schemeClr val="tx1"/>
                </a:solidFill>
              </a:rPr>
              <a:t>serviço</a:t>
            </a:r>
            <a:r>
              <a:rPr lang="pt-BR" sz="2100" b="0" dirty="0" smtClean="0">
                <a:solidFill>
                  <a:schemeClr val="tx1"/>
                </a:solidFill>
              </a:rPr>
              <a:t> ao qual se associa a autorização de uso das radiofrequências;</a:t>
            </a:r>
          </a:p>
          <a:p>
            <a:pPr marL="0" indent="0" algn="just" fontAlgn="base">
              <a:buNone/>
            </a:pPr>
            <a:endParaRPr lang="pt-BR" sz="2200" b="0" dirty="0" smtClean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pt-BR" sz="2200" b="0" dirty="0">
                <a:solidFill>
                  <a:schemeClr val="accent1">
                    <a:lumMod val="50000"/>
                  </a:schemeClr>
                </a:solidFill>
              </a:rPr>
              <a:t>inciso </a:t>
            </a:r>
            <a:r>
              <a:rPr lang="pt-BR" sz="2200" b="0" dirty="0" smtClean="0">
                <a:solidFill>
                  <a:schemeClr val="accent1">
                    <a:lumMod val="50000"/>
                  </a:schemeClr>
                </a:solidFill>
              </a:rPr>
              <a:t>II </a:t>
            </a:r>
            <a:r>
              <a:rPr lang="pt-BR" sz="2200" b="0" dirty="0">
                <a:solidFill>
                  <a:schemeClr val="accent1">
                    <a:lumMod val="50000"/>
                  </a:schemeClr>
                </a:solidFill>
              </a:rPr>
              <a:t>do Art. </a:t>
            </a:r>
            <a:r>
              <a:rPr lang="pt-BR" sz="2200" b="0" dirty="0" smtClean="0">
                <a:solidFill>
                  <a:schemeClr val="accent1">
                    <a:lumMod val="50000"/>
                  </a:schemeClr>
                </a:solidFill>
              </a:rPr>
              <a:t>59 </a:t>
            </a:r>
            <a:r>
              <a:rPr lang="pt-BR" sz="2200" b="0" dirty="0">
                <a:solidFill>
                  <a:schemeClr val="accent1">
                    <a:lumMod val="50000"/>
                  </a:schemeClr>
                </a:solidFill>
              </a:rPr>
              <a:t>do RUE, aprovado pela Resolução nº 671/2016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400" b="0" dirty="0">
              <a:solidFill>
                <a:schemeClr val="tx1"/>
              </a:solidFill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930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ítulo 3"/>
          <p:cNvSpPr>
            <a:spLocks noGrp="1"/>
          </p:cNvSpPr>
          <p:nvPr>
            <p:ph type="title"/>
          </p:nvPr>
        </p:nvSpPr>
        <p:spPr>
          <a:xfrm>
            <a:off x="467544" y="-27384"/>
            <a:ext cx="8229600" cy="94096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BR" sz="4000" dirty="0" smtClean="0">
                <a:ea typeface="ＭＳ Ｐゴシック" pitchFamily="34" charset="-128"/>
              </a:rPr>
              <a:t>Atuação da Anatel</a:t>
            </a:r>
            <a:endParaRPr lang="pt-BR" sz="4000" dirty="0">
              <a:ea typeface="ＭＳ Ｐゴシック" pitchFamily="34" charset="-128"/>
            </a:endParaRPr>
          </a:p>
        </p:txBody>
      </p:sp>
      <p:sp>
        <p:nvSpPr>
          <p:cNvPr id="7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04056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pt-BR" sz="2700" b="0" dirty="0">
                <a:solidFill>
                  <a:schemeClr val="tx1"/>
                </a:solidFill>
              </a:rPr>
              <a:t>Em 2016, a Anatel realizou  8,5 mil ações de </a:t>
            </a:r>
            <a:r>
              <a:rPr lang="pt-BR" sz="2700" b="0" dirty="0" smtClean="0">
                <a:solidFill>
                  <a:schemeClr val="tx1"/>
                </a:solidFill>
              </a:rPr>
              <a:t>fiscalização, das quais:</a:t>
            </a:r>
            <a:endParaRPr lang="pt-BR" sz="2700" b="0" dirty="0">
              <a:solidFill>
                <a:schemeClr val="tx1"/>
              </a:solidFill>
            </a:endParaRPr>
          </a:p>
          <a:p>
            <a:pPr marL="355600" indent="-355600" algn="just">
              <a:spcBef>
                <a:spcPts val="0"/>
              </a:spcBef>
            </a:pPr>
            <a:endParaRPr lang="pt-BR" sz="1400" b="0" dirty="0" smtClean="0">
              <a:solidFill>
                <a:schemeClr val="tx1"/>
              </a:solidFill>
            </a:endParaRPr>
          </a:p>
          <a:p>
            <a:pPr marL="355600" lvl="1" indent="-3556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2700" dirty="0">
                <a:solidFill>
                  <a:schemeClr val="tx1"/>
                </a:solidFill>
              </a:rPr>
              <a:t>1,8 mil tiveram o objetivo de verificar a prestação de serviço sem outorga e/ou sem autorização para uso do </a:t>
            </a:r>
            <a:r>
              <a:rPr lang="pt-BR" sz="2700" dirty="0" smtClean="0">
                <a:solidFill>
                  <a:schemeClr val="tx1"/>
                </a:solidFill>
              </a:rPr>
              <a:t>espectro</a:t>
            </a:r>
            <a:endParaRPr lang="pt-BR" sz="2700" dirty="0">
              <a:solidFill>
                <a:schemeClr val="tx1"/>
              </a:solidFill>
            </a:endParaRPr>
          </a:p>
          <a:p>
            <a:pPr marL="355600" indent="-355600" algn="just">
              <a:spcBef>
                <a:spcPts val="0"/>
              </a:spcBef>
            </a:pPr>
            <a:endParaRPr lang="pt-BR" sz="1400" b="0" dirty="0" smtClean="0">
              <a:solidFill>
                <a:schemeClr val="tx1"/>
              </a:solidFill>
            </a:endParaRPr>
          </a:p>
          <a:p>
            <a:pPr marL="355600" indent="-355600" algn="just">
              <a:spcBef>
                <a:spcPts val="0"/>
              </a:spcBef>
            </a:pPr>
            <a:r>
              <a:rPr lang="pt-BR" sz="2700" b="0" dirty="0" smtClean="0">
                <a:solidFill>
                  <a:schemeClr val="tx1"/>
                </a:solidFill>
              </a:rPr>
              <a:t>Esse </a:t>
            </a:r>
            <a:r>
              <a:rPr lang="pt-BR" sz="2700" b="0" dirty="0">
                <a:solidFill>
                  <a:schemeClr val="tx1"/>
                </a:solidFill>
              </a:rPr>
              <a:t>trabalho resultou na interrupção de 463 estações não </a:t>
            </a:r>
            <a:r>
              <a:rPr lang="pt-BR" sz="2700" b="0" dirty="0" smtClean="0">
                <a:solidFill>
                  <a:schemeClr val="tx1"/>
                </a:solidFill>
              </a:rPr>
              <a:t>outorgadas</a:t>
            </a:r>
          </a:p>
          <a:p>
            <a:pPr marL="355600" indent="-355600" algn="just">
              <a:spcBef>
                <a:spcPts val="0"/>
              </a:spcBef>
            </a:pPr>
            <a:endParaRPr lang="pt-BR" sz="1400" b="0" dirty="0" smtClean="0">
              <a:solidFill>
                <a:schemeClr val="tx1"/>
              </a:solidFill>
            </a:endParaRPr>
          </a:p>
          <a:p>
            <a:pPr marL="355600" indent="-355600" algn="just">
              <a:spcBef>
                <a:spcPts val="0"/>
              </a:spcBef>
            </a:pPr>
            <a:r>
              <a:rPr lang="pt-BR" sz="2700" b="0" dirty="0" smtClean="0">
                <a:solidFill>
                  <a:schemeClr val="tx1"/>
                </a:solidFill>
              </a:rPr>
              <a:t>Mais </a:t>
            </a:r>
            <a:r>
              <a:rPr lang="pt-BR" sz="2700" b="0" dirty="0">
                <a:solidFill>
                  <a:schemeClr val="tx1"/>
                </a:solidFill>
              </a:rPr>
              <a:t>de 15% das estações interrompidas estavam no Estado de São Paulo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600" b="0" dirty="0">
              <a:solidFill>
                <a:schemeClr val="tx1"/>
              </a:solidFill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560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ítulo 3"/>
          <p:cNvSpPr>
            <a:spLocks noGrp="1"/>
          </p:cNvSpPr>
          <p:nvPr>
            <p:ph type="title"/>
          </p:nvPr>
        </p:nvSpPr>
        <p:spPr>
          <a:xfrm>
            <a:off x="467544" y="-27384"/>
            <a:ext cx="8229600" cy="94096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BR" sz="4000" dirty="0" smtClean="0">
                <a:ea typeface="ＭＳ Ｐゴシック" pitchFamily="34" charset="-128"/>
              </a:rPr>
              <a:t>Atuação da Anatel</a:t>
            </a:r>
            <a:endParaRPr lang="pt-BR" sz="4000" dirty="0">
              <a:ea typeface="ＭＳ Ｐゴシック" pitchFamily="34" charset="-128"/>
            </a:endParaRPr>
          </a:p>
        </p:txBody>
      </p:sp>
      <p:graphicFrame>
        <p:nvGraphicFramePr>
          <p:cNvPr id="2" name="Espaço Reservado para Conteúdo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788281"/>
              </p:ext>
            </p:extLst>
          </p:nvPr>
        </p:nvGraphicFramePr>
        <p:xfrm>
          <a:off x="251519" y="1274987"/>
          <a:ext cx="8640961" cy="43142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1076"/>
                <a:gridCol w="821076"/>
                <a:gridCol w="1163192"/>
                <a:gridCol w="1094768"/>
                <a:gridCol w="1573730"/>
                <a:gridCol w="2014991"/>
                <a:gridCol w="1152128"/>
              </a:tblGrid>
              <a:tr h="481339">
                <a:tc gridSpan="7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Estações Interrompidas</a:t>
                      </a:r>
                      <a:endParaRPr lang="pt-B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10749">
                <a:tc rowSpan="2"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bg1"/>
                          </a:solidFill>
                        </a:rPr>
                        <a:t>Ano</a:t>
                      </a:r>
                      <a:endParaRPr lang="pt-BR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Radiodifusão</a:t>
                      </a:r>
                      <a:endParaRPr lang="pt-BR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t-BR" sz="1800" b="1" dirty="0" smtClean="0"/>
                        <a:t>Telecomunicações</a:t>
                      </a:r>
                      <a:endParaRPr lang="pt-BR" sz="1800" b="1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Total</a:t>
                      </a:r>
                      <a:endParaRPr lang="pt-BR" b="1" dirty="0"/>
                    </a:p>
                  </a:txBody>
                  <a:tcPr anchor="ctr"/>
                </a:tc>
              </a:tr>
              <a:tr h="521053">
                <a:tc vMerge="1">
                  <a:txBody>
                    <a:bodyPr/>
                    <a:lstStyle/>
                    <a:p>
                      <a:pPr algn="ctr"/>
                      <a:endParaRPr lang="pt-BR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/>
                        <a:t>Total</a:t>
                      </a:r>
                      <a:endParaRPr lang="pt-BR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/>
                        <a:t>&lt;=25</a:t>
                      </a:r>
                      <a:r>
                        <a:rPr lang="pt-BR" sz="1600" b="1" baseline="0" dirty="0" smtClean="0"/>
                        <a:t> watts</a:t>
                      </a:r>
                      <a:endParaRPr lang="pt-BR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/>
                        <a:t>&gt;25 watts</a:t>
                      </a:r>
                      <a:endParaRPr lang="pt-BR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/>
                        <a:t>Sem registro</a:t>
                      </a:r>
                    </a:p>
                    <a:p>
                      <a:pPr algn="ctr"/>
                      <a:r>
                        <a:rPr lang="pt-BR" sz="1600" b="1" dirty="0" smtClean="0"/>
                        <a:t>de potência</a:t>
                      </a:r>
                      <a:endParaRPr lang="pt-BR" sz="1600" b="1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481339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bg1"/>
                          </a:solidFill>
                        </a:rPr>
                        <a:t>2011</a:t>
                      </a:r>
                      <a:endParaRPr lang="pt-BR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692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283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329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80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560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1.252</a:t>
                      </a:r>
                      <a:endParaRPr lang="pt-BR" b="1" dirty="0"/>
                    </a:p>
                  </a:txBody>
                  <a:tcPr anchor="ctr"/>
                </a:tc>
              </a:tr>
              <a:tr h="481339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bg1"/>
                          </a:solidFill>
                        </a:rPr>
                        <a:t>2012</a:t>
                      </a:r>
                      <a:endParaRPr lang="pt-BR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654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260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320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74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535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1.189</a:t>
                      </a:r>
                      <a:endParaRPr lang="pt-BR" b="1" dirty="0"/>
                    </a:p>
                  </a:txBody>
                  <a:tcPr anchor="ctr"/>
                </a:tc>
              </a:tr>
              <a:tr h="481339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pt-BR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426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177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196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53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228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654</a:t>
                      </a:r>
                      <a:endParaRPr lang="pt-BR" b="1" dirty="0"/>
                    </a:p>
                  </a:txBody>
                  <a:tcPr anchor="ctr"/>
                </a:tc>
              </a:tr>
              <a:tr h="481339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pt-BR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353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150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136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67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310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663</a:t>
                      </a:r>
                      <a:endParaRPr lang="pt-BR" b="1" dirty="0"/>
                    </a:p>
                  </a:txBody>
                  <a:tcPr anchor="ctr"/>
                </a:tc>
              </a:tr>
              <a:tr h="481339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bg1"/>
                          </a:solidFill>
                        </a:rPr>
                        <a:t>2015</a:t>
                      </a:r>
                      <a:endParaRPr lang="pt-BR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269</a:t>
                      </a:r>
                      <a:endParaRPr lang="pt-BR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98 </a:t>
                      </a:r>
                      <a:endParaRPr lang="pt-BR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97 </a:t>
                      </a:r>
                      <a:endParaRPr lang="pt-BR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74 </a:t>
                      </a:r>
                      <a:endParaRPr lang="pt-BR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318 </a:t>
                      </a:r>
                      <a:endParaRPr lang="pt-BR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587</a:t>
                      </a:r>
                      <a:endParaRPr lang="pt-BR" b="1" dirty="0"/>
                    </a:p>
                  </a:txBody>
                  <a:tcPr anchor="ctr"/>
                </a:tc>
              </a:tr>
              <a:tr h="481339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bg1"/>
                          </a:solidFill>
                        </a:rPr>
                        <a:t>2016</a:t>
                      </a:r>
                      <a:endParaRPr lang="pt-BR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201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67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79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55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262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463</a:t>
                      </a:r>
                      <a:endParaRPr lang="pt-BR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954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539552" y="2708920"/>
            <a:ext cx="7920880" cy="720080"/>
          </a:xfrm>
        </p:spPr>
        <p:txBody>
          <a:bodyPr>
            <a:noAutofit/>
          </a:bodyPr>
          <a:lstStyle/>
          <a:p>
            <a:r>
              <a:rPr lang="pt-BR" sz="4800" dirty="0" smtClean="0"/>
              <a:t>OBRIGADO</a:t>
            </a:r>
            <a:endParaRPr lang="pt-BR" sz="4400" b="0" dirty="0"/>
          </a:p>
        </p:txBody>
      </p:sp>
      <p:sp>
        <p:nvSpPr>
          <p:cNvPr id="11" name="Espaço Reservado para Texto 10"/>
          <p:cNvSpPr>
            <a:spLocks noGrp="1"/>
          </p:cNvSpPr>
          <p:nvPr>
            <p:ph type="body" idx="14"/>
          </p:nvPr>
        </p:nvSpPr>
        <p:spPr>
          <a:xfrm>
            <a:off x="980879" y="4797152"/>
            <a:ext cx="7269754" cy="1127113"/>
          </a:xfrm>
        </p:spPr>
        <p:txBody>
          <a:bodyPr>
            <a:normAutofit fontScale="77500" lnSpcReduction="20000"/>
          </a:bodyPr>
          <a:lstStyle/>
          <a:p>
            <a:pPr algn="r">
              <a:buClr>
                <a:schemeClr val="accent2">
                  <a:lumMod val="75000"/>
                </a:schemeClr>
              </a:buClr>
            </a:pPr>
            <a:r>
              <a:rPr lang="pt-BR" altLang="pt-BR" sz="2800" b="1" dirty="0" smtClean="0">
                <a:solidFill>
                  <a:schemeClr val="bg1"/>
                </a:solidFill>
                <a:latin typeface="Calibri" pitchFamily="34" charset="0"/>
              </a:rPr>
              <a:t>Marcus Vinícius Paolucci </a:t>
            </a:r>
            <a:endParaRPr lang="pt-BR" altLang="pt-BR" sz="2800" b="1" dirty="0">
              <a:solidFill>
                <a:schemeClr val="bg1"/>
              </a:solidFill>
              <a:latin typeface="Calibri" pitchFamily="34" charset="0"/>
            </a:endParaRPr>
          </a:p>
          <a:p>
            <a:pPr algn="r">
              <a:buClr>
                <a:schemeClr val="accent2">
                  <a:lumMod val="75000"/>
                </a:schemeClr>
              </a:buClr>
            </a:pPr>
            <a:r>
              <a:rPr lang="pt-BR" altLang="pt-BR" dirty="0" smtClean="0">
                <a:solidFill>
                  <a:schemeClr val="bg1"/>
                </a:solidFill>
                <a:latin typeface="Calibri" pitchFamily="34" charset="0"/>
              </a:rPr>
              <a:t>Chefe da Assessoria Técnica</a:t>
            </a:r>
            <a:endParaRPr lang="pt-BR" altLang="pt-BR" dirty="0">
              <a:solidFill>
                <a:schemeClr val="bg1"/>
              </a:solidFill>
              <a:latin typeface="Calibri" pitchFamily="34" charset="0"/>
            </a:endParaRPr>
          </a:p>
          <a:p>
            <a:pPr algn="r">
              <a:buClr>
                <a:schemeClr val="accent2">
                  <a:lumMod val="75000"/>
                </a:schemeClr>
              </a:buClr>
            </a:pPr>
            <a:r>
              <a:rPr lang="pt-BR" altLang="pt-BR" dirty="0">
                <a:solidFill>
                  <a:schemeClr val="bg1"/>
                </a:solidFill>
                <a:latin typeface="Calibri" pitchFamily="34" charset="0"/>
              </a:rPr>
              <a:t>Agência Nacional de Telecomunicações</a:t>
            </a:r>
          </a:p>
          <a:p>
            <a:pPr algn="r">
              <a:buClr>
                <a:schemeClr val="accent2">
                  <a:lumMod val="75000"/>
                </a:schemeClr>
              </a:buClr>
            </a:pPr>
            <a:r>
              <a:rPr lang="pt-BR" altLang="pt-BR" dirty="0" smtClean="0">
                <a:solidFill>
                  <a:schemeClr val="bg1"/>
                </a:solidFill>
                <a:latin typeface="Calibri" pitchFamily="34" charset="0"/>
              </a:rPr>
              <a:t>paolucci@anatel.gov.br</a:t>
            </a:r>
            <a:endParaRPr lang="pt-BR" altLang="pt-BR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13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940966"/>
          </a:xfrm>
        </p:spPr>
        <p:txBody>
          <a:bodyPr>
            <a:normAutofit/>
          </a:bodyPr>
          <a:lstStyle/>
          <a:p>
            <a:r>
              <a:rPr lang="pt-BR" sz="4000" dirty="0" smtClean="0"/>
              <a:t>Sumário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04056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</a:pPr>
            <a:r>
              <a:rPr lang="pt-BR" sz="40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Conceitos</a:t>
            </a:r>
            <a:endParaRPr lang="pt-BR" sz="4000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 algn="just">
              <a:spcBef>
                <a:spcPts val="0"/>
              </a:spcBef>
            </a:pPr>
            <a:r>
              <a:rPr lang="pt-BR" sz="4000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Competências</a:t>
            </a:r>
          </a:p>
          <a:p>
            <a:pPr marL="0" indent="0" algn="just">
              <a:spcBef>
                <a:spcPts val="0"/>
              </a:spcBef>
            </a:pPr>
            <a:r>
              <a:rPr lang="pt-BR" sz="4000" dirty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Atuação da Anatel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096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ítulo 3"/>
          <p:cNvSpPr>
            <a:spLocks noGrp="1"/>
          </p:cNvSpPr>
          <p:nvPr>
            <p:ph type="title"/>
          </p:nvPr>
        </p:nvSpPr>
        <p:spPr>
          <a:xfrm>
            <a:off x="467544" y="-27384"/>
            <a:ext cx="8229600" cy="94096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BR" sz="4000" dirty="0" smtClean="0">
                <a:ea typeface="ＭＳ Ｐゴシック" pitchFamily="34" charset="-128"/>
              </a:rPr>
              <a:t>Conceitos</a:t>
            </a:r>
            <a:endParaRPr lang="pt-BR" sz="4000" dirty="0">
              <a:ea typeface="ＭＳ Ｐゴシック" pitchFamily="34" charset="-128"/>
            </a:endParaRPr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04056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pt-BR" b="0" dirty="0">
                <a:solidFill>
                  <a:schemeClr val="tx1"/>
                </a:solidFill>
              </a:rPr>
              <a:t>Serviço de radiodifusão comunitária é definido como a radiodifusão sonora, em frequência modulada, operada em </a:t>
            </a:r>
            <a:r>
              <a:rPr lang="pt-BR" dirty="0">
                <a:solidFill>
                  <a:schemeClr val="tx1"/>
                </a:solidFill>
              </a:rPr>
              <a:t>baixa potência</a:t>
            </a:r>
            <a:r>
              <a:rPr lang="pt-BR" b="0" dirty="0">
                <a:solidFill>
                  <a:schemeClr val="tx1"/>
                </a:solidFill>
              </a:rPr>
              <a:t> e </a:t>
            </a:r>
            <a:r>
              <a:rPr lang="pt-BR" dirty="0">
                <a:solidFill>
                  <a:schemeClr val="tx1"/>
                </a:solidFill>
              </a:rPr>
              <a:t>cobertura restrita</a:t>
            </a:r>
            <a:r>
              <a:rPr lang="pt-BR" b="0" dirty="0">
                <a:solidFill>
                  <a:schemeClr val="tx1"/>
                </a:solidFill>
              </a:rPr>
              <a:t>, outorgada a fundações e associações comunitárias, sem fins lucrativos, com sede na localidade de prestação do serviço.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b="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pt-BR" sz="2000" b="0" dirty="0">
                <a:solidFill>
                  <a:schemeClr val="accent1">
                    <a:lumMod val="50000"/>
                  </a:schemeClr>
                </a:solidFill>
              </a:rPr>
              <a:t>Art. </a:t>
            </a:r>
            <a:r>
              <a:rPr lang="pt-BR" sz="2000" b="0" dirty="0" smtClean="0">
                <a:solidFill>
                  <a:schemeClr val="accent1">
                    <a:lumMod val="50000"/>
                  </a:schemeClr>
                </a:solidFill>
              </a:rPr>
              <a:t>1º </a:t>
            </a:r>
            <a:r>
              <a:rPr lang="pt-BR" sz="2000" b="0" dirty="0">
                <a:solidFill>
                  <a:schemeClr val="accent1">
                    <a:lumMod val="50000"/>
                  </a:schemeClr>
                </a:solidFill>
              </a:rPr>
              <a:t>da Lei </a:t>
            </a:r>
            <a:r>
              <a:rPr lang="pt-BR" sz="2000" b="0" dirty="0" smtClean="0">
                <a:solidFill>
                  <a:schemeClr val="accent1">
                    <a:lumMod val="50000"/>
                  </a:schemeClr>
                </a:solidFill>
              </a:rPr>
              <a:t>nº </a:t>
            </a:r>
            <a:r>
              <a:rPr lang="pt-BR" sz="2000" b="0" dirty="0">
                <a:solidFill>
                  <a:schemeClr val="accent1">
                    <a:lumMod val="50000"/>
                  </a:schemeClr>
                </a:solidFill>
              </a:rPr>
              <a:t>9.612/1998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980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ítulo 3"/>
          <p:cNvSpPr>
            <a:spLocks noGrp="1"/>
          </p:cNvSpPr>
          <p:nvPr>
            <p:ph type="title"/>
          </p:nvPr>
        </p:nvSpPr>
        <p:spPr>
          <a:xfrm>
            <a:off x="467544" y="-27384"/>
            <a:ext cx="8229600" cy="94096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BR" sz="4000" dirty="0" smtClean="0">
                <a:ea typeface="ＭＳ Ｐゴシック" pitchFamily="34" charset="-128"/>
              </a:rPr>
              <a:t>Conceitos</a:t>
            </a:r>
            <a:endParaRPr lang="pt-BR" sz="4000" dirty="0">
              <a:ea typeface="ＭＳ Ｐゴシック" pitchFamily="34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Espaço Reservado para Conteúdo 1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268760"/>
                <a:ext cx="8640960" cy="5040560"/>
              </a:xfrm>
            </p:spPr>
            <p:txBody>
              <a:bodyPr/>
              <a:lstStyle/>
              <a:p>
                <a:pPr marL="0" indent="0" algn="just">
                  <a:spcBef>
                    <a:spcPts val="0"/>
                  </a:spcBef>
                  <a:buNone/>
                </a:pPr>
                <a:r>
                  <a:rPr lang="pt-BR" b="0" dirty="0" smtClean="0">
                    <a:solidFill>
                      <a:schemeClr val="tx1"/>
                    </a:solidFill>
                  </a:rPr>
                  <a:t>Entende-se </a:t>
                </a:r>
                <a:r>
                  <a:rPr lang="pt-BR" b="0" dirty="0">
                    <a:solidFill>
                      <a:schemeClr val="tx1"/>
                    </a:solidFill>
                  </a:rPr>
                  <a:t>por baixa potência o serviço de radiodifusão prestado à comunidade, com potência limitada a um máximo de </a:t>
                </a:r>
                <a:r>
                  <a:rPr lang="pt-BR" dirty="0">
                    <a:solidFill>
                      <a:schemeClr val="tx1"/>
                    </a:solidFill>
                  </a:rPr>
                  <a:t>25 watts ERP </a:t>
                </a:r>
                <a:r>
                  <a:rPr lang="pt-BR" b="0" dirty="0">
                    <a:solidFill>
                      <a:schemeClr val="tx1"/>
                    </a:solidFill>
                  </a:rPr>
                  <a:t>e altura do sistema irradiante não superior a </a:t>
                </a:r>
                <a:r>
                  <a:rPr lang="pt-BR" dirty="0" smtClean="0">
                    <a:solidFill>
                      <a:schemeClr val="tx1"/>
                    </a:solidFill>
                  </a:rPr>
                  <a:t>30 metros</a:t>
                </a:r>
                <a:r>
                  <a:rPr lang="pt-BR" b="0" dirty="0" smtClean="0">
                    <a:solidFill>
                      <a:schemeClr val="tx1"/>
                    </a:solidFill>
                  </a:rPr>
                  <a:t>.</a:t>
                </a:r>
              </a:p>
              <a:p>
                <a:pPr marL="0" indent="0" algn="just">
                  <a:spcBef>
                    <a:spcPts val="0"/>
                  </a:spcBef>
                  <a:buNone/>
                </a:pPr>
                <a:endParaRPr lang="pt-BR" b="0" dirty="0">
                  <a:solidFill>
                    <a:schemeClr val="tx1"/>
                  </a:solidFill>
                </a:endParaRPr>
              </a:p>
              <a:p>
                <a:pPr marL="0" indent="0" algn="just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r>
                      <a:rPr lang="pt-BR" sz="2000" b="0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/>
                      </a:rPr>
                      <m:t>§</m:t>
                    </m:r>
                  </m:oMath>
                </a14:m>
                <a:r>
                  <a:rPr lang="pt-BR" sz="2000" b="0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 1º do Art. 1º da Lei nº 9.612/1998</a:t>
                </a:r>
              </a:p>
            </p:txBody>
          </p:sp>
        </mc:Choice>
        <mc:Fallback xmlns="">
          <p:sp>
            <p:nvSpPr>
              <p:cNvPr id="2" name="Espaço Reservado para Conteúd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268760"/>
                <a:ext cx="8640960" cy="5040560"/>
              </a:xfrm>
              <a:blipFill rotWithShape="1">
                <a:blip r:embed="rId3"/>
                <a:stretch>
                  <a:fillRect l="-1763" t="-1572" r="-176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332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ítulo 3"/>
          <p:cNvSpPr>
            <a:spLocks noGrp="1"/>
          </p:cNvSpPr>
          <p:nvPr>
            <p:ph type="title"/>
          </p:nvPr>
        </p:nvSpPr>
        <p:spPr>
          <a:xfrm>
            <a:off x="467544" y="-27384"/>
            <a:ext cx="8229600" cy="94096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BR" sz="4000" dirty="0" smtClean="0">
                <a:ea typeface="ＭＳ Ｐゴシック" pitchFamily="34" charset="-128"/>
              </a:rPr>
              <a:t>Conceitos</a:t>
            </a:r>
            <a:endParaRPr lang="pt-BR" sz="4000" dirty="0">
              <a:ea typeface="ＭＳ Ｐゴシック" pitchFamily="34" charset="-128"/>
            </a:endParaRPr>
          </a:p>
        </p:txBody>
      </p:sp>
      <p:sp>
        <p:nvSpPr>
          <p:cNvPr id="7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04056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pt-BR" b="0" dirty="0" smtClean="0">
                <a:solidFill>
                  <a:schemeClr val="tx1"/>
                </a:solidFill>
              </a:rPr>
              <a:t>Entende-se </a:t>
            </a:r>
            <a:r>
              <a:rPr lang="pt-BR" b="0" dirty="0">
                <a:solidFill>
                  <a:schemeClr val="tx1"/>
                </a:solidFill>
              </a:rPr>
              <a:t>por cobertura restrita aquela destinada ao atendimento de determinada </a:t>
            </a:r>
            <a:r>
              <a:rPr lang="pt-BR" dirty="0">
                <a:solidFill>
                  <a:schemeClr val="tx1"/>
                </a:solidFill>
              </a:rPr>
              <a:t>comunidade de um bairro e/ou </a:t>
            </a:r>
            <a:r>
              <a:rPr lang="pt-BR" dirty="0" smtClean="0">
                <a:solidFill>
                  <a:schemeClr val="tx1"/>
                </a:solidFill>
              </a:rPr>
              <a:t>vila</a:t>
            </a:r>
            <a:r>
              <a:rPr lang="pt-BR" b="0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b="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pt-BR" sz="2000" b="0" dirty="0" smtClean="0">
                <a:solidFill>
                  <a:schemeClr val="accent1">
                    <a:lumMod val="50000"/>
                  </a:schemeClr>
                </a:solidFill>
              </a:rPr>
              <a:t>§ 2º do Art. 1º da Lei nº 9.612/1998</a:t>
            </a:r>
            <a:endParaRPr lang="pt-BR" sz="2000" b="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783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ítulo 3"/>
          <p:cNvSpPr>
            <a:spLocks noGrp="1"/>
          </p:cNvSpPr>
          <p:nvPr>
            <p:ph type="title"/>
          </p:nvPr>
        </p:nvSpPr>
        <p:spPr>
          <a:xfrm>
            <a:off x="467544" y="-27384"/>
            <a:ext cx="8229600" cy="94096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BR" sz="4000" dirty="0" smtClean="0">
                <a:ea typeface="ＭＳ Ｐゴシック" pitchFamily="34" charset="-128"/>
              </a:rPr>
              <a:t>Conceitos</a:t>
            </a:r>
            <a:endParaRPr lang="pt-BR" sz="4000" dirty="0">
              <a:ea typeface="ＭＳ Ｐゴシック" pitchFamily="34" charset="-128"/>
            </a:endParaRPr>
          </a:p>
        </p:txBody>
      </p:sp>
      <p:sp>
        <p:nvSpPr>
          <p:cNvPr id="7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04056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pt-BR" b="0" dirty="0">
                <a:solidFill>
                  <a:schemeClr val="tx1"/>
                </a:solidFill>
              </a:rPr>
              <a:t>A cobertura restrita de uma emissora do </a:t>
            </a:r>
            <a:r>
              <a:rPr lang="pt-BR" b="0" dirty="0" err="1">
                <a:solidFill>
                  <a:schemeClr val="tx1"/>
                </a:solidFill>
              </a:rPr>
              <a:t>RadCom</a:t>
            </a:r>
            <a:r>
              <a:rPr lang="pt-BR" b="0" dirty="0">
                <a:solidFill>
                  <a:schemeClr val="tx1"/>
                </a:solidFill>
              </a:rPr>
              <a:t> é a área limitada por </a:t>
            </a:r>
            <a:r>
              <a:rPr lang="pt-BR" dirty="0">
                <a:solidFill>
                  <a:schemeClr val="tx1"/>
                </a:solidFill>
              </a:rPr>
              <a:t>um raio igual ou inferior a mil metros</a:t>
            </a:r>
            <a:r>
              <a:rPr lang="pt-BR" b="0" dirty="0">
                <a:solidFill>
                  <a:schemeClr val="tx1"/>
                </a:solidFill>
              </a:rPr>
              <a:t> a partir da antena transmissora, destinada ao atendimento de determinada comunidade de um bairro, uma vila ou uma localidade de pequeno </a:t>
            </a:r>
            <a:r>
              <a:rPr lang="pt-BR" b="0" dirty="0" smtClean="0">
                <a:solidFill>
                  <a:schemeClr val="tx1"/>
                </a:solidFill>
              </a:rPr>
              <a:t>porte.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b="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pt-BR" sz="2000" b="0" dirty="0" smtClean="0">
                <a:solidFill>
                  <a:schemeClr val="accent1">
                    <a:lumMod val="50000"/>
                  </a:schemeClr>
                </a:solidFill>
              </a:rPr>
              <a:t>Art. 6º do Decreto nº 2.615/1998</a:t>
            </a:r>
            <a:endParaRPr lang="pt-BR" sz="2000" b="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900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ítulo 3"/>
          <p:cNvSpPr>
            <a:spLocks noGrp="1"/>
          </p:cNvSpPr>
          <p:nvPr>
            <p:ph type="title"/>
          </p:nvPr>
        </p:nvSpPr>
        <p:spPr>
          <a:xfrm>
            <a:off x="467544" y="-27384"/>
            <a:ext cx="8229600" cy="94096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BR" sz="4000" dirty="0" smtClean="0">
                <a:ea typeface="ＭＳ Ｐゴシック" pitchFamily="34" charset="-128"/>
              </a:rPr>
              <a:t>Competências</a:t>
            </a:r>
            <a:endParaRPr lang="pt-BR" sz="4000" dirty="0">
              <a:ea typeface="ＭＳ Ｐゴシック" pitchFamily="34" charset="-128"/>
            </a:endParaRPr>
          </a:p>
        </p:txBody>
      </p:sp>
      <p:sp>
        <p:nvSpPr>
          <p:cNvPr id="7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04056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3600" b="0" dirty="0">
                <a:solidFill>
                  <a:schemeClr val="tx1"/>
                </a:solidFill>
              </a:rPr>
              <a:t>Compete à ANATEL: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3600" b="0" dirty="0" smtClean="0">
                <a:solidFill>
                  <a:schemeClr val="tx1"/>
                </a:solidFill>
              </a:rPr>
              <a:t>	I</a:t>
            </a:r>
            <a:r>
              <a:rPr lang="pt-BR" sz="3600" b="0" dirty="0">
                <a:solidFill>
                  <a:schemeClr val="tx1"/>
                </a:solidFill>
              </a:rPr>
              <a:t> - designar, em nível nacional, para utilização do </a:t>
            </a:r>
            <a:r>
              <a:rPr lang="pt-BR" sz="3600" b="0" dirty="0" err="1">
                <a:solidFill>
                  <a:schemeClr val="tx1"/>
                </a:solidFill>
              </a:rPr>
              <a:t>RadCom</a:t>
            </a:r>
            <a:r>
              <a:rPr lang="pt-BR" sz="3600" b="0" dirty="0">
                <a:solidFill>
                  <a:schemeClr val="tx1"/>
                </a:solidFill>
              </a:rPr>
              <a:t>, um único e específico canal na faixa de </a:t>
            </a:r>
            <a:r>
              <a:rPr lang="pt-BR" sz="3600" b="0" dirty="0" err="1">
                <a:solidFill>
                  <a:schemeClr val="tx1"/>
                </a:solidFill>
              </a:rPr>
              <a:t>freqüências</a:t>
            </a:r>
            <a:r>
              <a:rPr lang="pt-BR" sz="3600" b="0" dirty="0">
                <a:solidFill>
                  <a:schemeClr val="tx1"/>
                </a:solidFill>
              </a:rPr>
              <a:t> do Serviço de Radiodifusão Sonora em </a:t>
            </a:r>
            <a:r>
              <a:rPr lang="pt-BR" sz="3600" b="0" dirty="0" err="1">
                <a:solidFill>
                  <a:schemeClr val="tx1"/>
                </a:solidFill>
              </a:rPr>
              <a:t>Freqüência</a:t>
            </a:r>
            <a:r>
              <a:rPr lang="pt-BR" sz="3600" b="0" dirty="0">
                <a:solidFill>
                  <a:schemeClr val="tx1"/>
                </a:solidFill>
              </a:rPr>
              <a:t> Modulada;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3600" b="0" dirty="0" smtClean="0">
                <a:solidFill>
                  <a:schemeClr val="tx1"/>
                </a:solidFill>
              </a:rPr>
              <a:t>	II</a:t>
            </a:r>
            <a:r>
              <a:rPr lang="pt-BR" sz="3600" b="0" dirty="0">
                <a:solidFill>
                  <a:schemeClr val="tx1"/>
                </a:solidFill>
              </a:rPr>
              <a:t> - designar canal alternativo nas regiões onde houver impossibilidade técnica de uso do canal em nível nacional; 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3600" b="0" dirty="0" smtClean="0">
                <a:solidFill>
                  <a:schemeClr val="tx1"/>
                </a:solidFill>
              </a:rPr>
              <a:t>	III</a:t>
            </a:r>
            <a:r>
              <a:rPr lang="pt-BR" sz="3600" b="0" dirty="0">
                <a:solidFill>
                  <a:schemeClr val="tx1"/>
                </a:solidFill>
              </a:rPr>
              <a:t> - certificar os equipamentos de transmissão utilizados no </a:t>
            </a:r>
            <a:r>
              <a:rPr lang="pt-BR" sz="3600" b="0" dirty="0" err="1">
                <a:solidFill>
                  <a:schemeClr val="tx1"/>
                </a:solidFill>
              </a:rPr>
              <a:t>RadCom</a:t>
            </a:r>
            <a:r>
              <a:rPr lang="pt-BR" sz="3600" b="0" dirty="0">
                <a:solidFill>
                  <a:schemeClr val="tx1"/>
                </a:solidFill>
              </a:rPr>
              <a:t>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3600" b="0" dirty="0" smtClean="0">
                <a:solidFill>
                  <a:schemeClr val="tx1"/>
                </a:solidFill>
              </a:rPr>
              <a:t>	IV</a:t>
            </a:r>
            <a:r>
              <a:rPr lang="pt-BR" sz="3600" b="0" dirty="0">
                <a:solidFill>
                  <a:schemeClr val="tx1"/>
                </a:solidFill>
              </a:rPr>
              <a:t> - fiscalizar a execução do </a:t>
            </a:r>
            <a:r>
              <a:rPr lang="pt-BR" sz="3600" b="0" dirty="0" err="1">
                <a:solidFill>
                  <a:schemeClr val="tx1"/>
                </a:solidFill>
              </a:rPr>
              <a:t>RadCom</a:t>
            </a:r>
            <a:r>
              <a:rPr lang="pt-BR" sz="3600" b="0" dirty="0">
                <a:solidFill>
                  <a:schemeClr val="tx1"/>
                </a:solidFill>
              </a:rPr>
              <a:t>, em todo o território nacional, </a:t>
            </a:r>
            <a:r>
              <a:rPr lang="pt-BR" sz="3600" dirty="0">
                <a:solidFill>
                  <a:schemeClr val="tx1"/>
                </a:solidFill>
              </a:rPr>
              <a:t>no que disser respeito ao uso do espectro radioelétrico</a:t>
            </a:r>
            <a:r>
              <a:rPr lang="pt-BR" sz="3600" b="0" dirty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t-BR" sz="1400" b="0" dirty="0">
              <a:solidFill>
                <a:schemeClr val="tx1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t-BR" sz="2600" b="0" dirty="0" smtClean="0">
              <a:solidFill>
                <a:schemeClr val="tx1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t-BR" sz="2900" b="0" dirty="0" smtClean="0">
                <a:solidFill>
                  <a:schemeClr val="accent1">
                    <a:lumMod val="50000"/>
                  </a:schemeClr>
                </a:solidFill>
              </a:rPr>
              <a:t>Art. 10 do Decreto nº 2.615/1998</a:t>
            </a:r>
            <a:endParaRPr lang="pt-BR" sz="2900" b="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219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ítulo 3"/>
          <p:cNvSpPr>
            <a:spLocks noGrp="1"/>
          </p:cNvSpPr>
          <p:nvPr>
            <p:ph type="title"/>
          </p:nvPr>
        </p:nvSpPr>
        <p:spPr>
          <a:xfrm>
            <a:off x="467544" y="-27384"/>
            <a:ext cx="8229600" cy="94096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BR" sz="4000" dirty="0" smtClean="0">
                <a:ea typeface="ＭＳ Ｐゴシック" pitchFamily="34" charset="-128"/>
              </a:rPr>
              <a:t>Competências</a:t>
            </a:r>
            <a:endParaRPr lang="pt-BR" sz="4000" dirty="0">
              <a:ea typeface="ＭＳ Ｐゴシック" pitchFamily="34" charset="-128"/>
            </a:endParaRPr>
          </a:p>
        </p:txBody>
      </p:sp>
      <p:sp>
        <p:nvSpPr>
          <p:cNvPr id="7" name="Espaço Reservado para Conteúdo 1"/>
          <p:cNvSpPr>
            <a:spLocks noGrp="1"/>
          </p:cNvSpPr>
          <p:nvPr>
            <p:ph idx="1"/>
          </p:nvPr>
        </p:nvSpPr>
        <p:spPr>
          <a:xfrm>
            <a:off x="179512" y="1268760"/>
            <a:ext cx="8712968" cy="504056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pt-BR" b="0" dirty="0" smtClean="0">
                <a:solidFill>
                  <a:schemeClr val="tx1"/>
                </a:solidFill>
              </a:rPr>
              <a:t>Em 2011, Convênio celebrado entre o Ministério das Comunicações e a Anatel estabeleceu: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b="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pt-BR" dirty="0" smtClean="0">
                <a:solidFill>
                  <a:schemeClr val="tx1"/>
                </a:solidFill>
              </a:rPr>
              <a:t>Delegar à Anatel competência para fiscalizar aspectos relacionados à execução do Serviço de Radiodifusão.</a:t>
            </a:r>
            <a:endParaRPr lang="pt-BR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pt-BR" b="0" dirty="0">
              <a:solidFill>
                <a:schemeClr val="tx1"/>
              </a:solidFill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609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ítulo 3"/>
          <p:cNvSpPr>
            <a:spLocks noGrp="1"/>
          </p:cNvSpPr>
          <p:nvPr>
            <p:ph type="title"/>
          </p:nvPr>
        </p:nvSpPr>
        <p:spPr>
          <a:xfrm>
            <a:off x="467544" y="-27384"/>
            <a:ext cx="8229600" cy="94096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BR" sz="4000" dirty="0" smtClean="0">
                <a:ea typeface="ＭＳ Ｐゴシック" pitchFamily="34" charset="-128"/>
              </a:rPr>
              <a:t>Competências</a:t>
            </a:r>
            <a:endParaRPr lang="pt-BR" sz="4000" dirty="0">
              <a:ea typeface="ＭＳ Ｐゴシック" pitchFamily="34" charset="-128"/>
            </a:endParaRPr>
          </a:p>
        </p:txBody>
      </p:sp>
      <p:sp>
        <p:nvSpPr>
          <p:cNvPr id="7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04056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pt-BR" sz="3000" b="0" dirty="0" smtClean="0">
                <a:solidFill>
                  <a:schemeClr val="tx1"/>
                </a:solidFill>
              </a:rPr>
              <a:t>A </a:t>
            </a:r>
            <a:r>
              <a:rPr lang="pt-BR" sz="3000" b="0" dirty="0">
                <a:solidFill>
                  <a:schemeClr val="tx1"/>
                </a:solidFill>
              </a:rPr>
              <a:t>entidade autorizada poderá veicular mensagem institucional de patrocinador domiciliado na área de comunidade atendida que colaborar na forma de apoio cultural, vedada a transmissão de propaganda ou publicidade comercial a qualquer título. </a:t>
            </a:r>
            <a:endParaRPr lang="pt-BR" sz="3000" b="0" dirty="0" smtClean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pt-BR" sz="1600" b="0" dirty="0" smtClean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pt-BR" sz="3000" b="0" dirty="0" smtClean="0">
                <a:solidFill>
                  <a:schemeClr val="tx1"/>
                </a:solidFill>
              </a:rPr>
              <a:t>Para </a:t>
            </a:r>
            <a:r>
              <a:rPr lang="pt-BR" sz="3000" b="0" dirty="0">
                <a:solidFill>
                  <a:schemeClr val="tx1"/>
                </a:solidFill>
              </a:rPr>
              <a:t>fins do Serviço de Radiodifusão Comunitária, configura </a:t>
            </a:r>
            <a:r>
              <a:rPr lang="pt-BR" sz="3000" dirty="0">
                <a:solidFill>
                  <a:schemeClr val="tx1"/>
                </a:solidFill>
              </a:rPr>
              <a:t>propaganda ou publicidade comercial a divulgação de preços e condições de pagamento</a:t>
            </a:r>
            <a:r>
              <a:rPr lang="pt-BR" sz="3000" b="0" dirty="0">
                <a:solidFill>
                  <a:schemeClr val="tx1"/>
                </a:solidFill>
              </a:rPr>
              <a:t>. 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000" b="0" dirty="0" smtClean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pt-BR" sz="2000" b="0" dirty="0" smtClean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pt-BR" sz="2000" b="0" dirty="0" smtClean="0">
                <a:solidFill>
                  <a:schemeClr val="accent1">
                    <a:lumMod val="50000"/>
                  </a:schemeClr>
                </a:solidFill>
              </a:rPr>
              <a:t>Art. 106, caput e parágrafo único da Portaria MC nº 4.334/2015</a:t>
            </a:r>
            <a:endParaRPr lang="pt-BR" sz="2000" b="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2A424-5D5A-431E-9798-B7222BE0FF16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560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14CD969E25E074EB613C199B4A245C5" ma:contentTypeVersion="0" ma:contentTypeDescription="Crie um novo documento." ma:contentTypeScope="" ma:versionID="28c6bd2f9a2110c840c588bcf4303ef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e078010f886becc52d8153076464ff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CE72FA7-F6EB-405F-9400-82500765514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20A2DB-AA9D-40FD-9CFD-05B9304D3E2B}">
  <ds:schemaRefs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C6A2C01-4346-4B24-A4B8-A33DB6E13A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1683</TotalTime>
  <Words>528</Words>
  <Application>Microsoft Office PowerPoint</Application>
  <PresentationFormat>Apresentação na tela (4:3)</PresentationFormat>
  <Paragraphs>200</Paragraphs>
  <Slides>18</Slides>
  <Notes>15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3" baseType="lpstr">
      <vt:lpstr>ＭＳ Ｐゴシック</vt:lpstr>
      <vt:lpstr>Arial</vt:lpstr>
      <vt:lpstr>Calibri</vt:lpstr>
      <vt:lpstr>Cambria Math</vt:lpstr>
      <vt:lpstr>Tema do Office</vt:lpstr>
      <vt:lpstr>SITUAÇÃo ATUAL DAS  RADIOS COMUNITÁRIAS NO BRASIL</vt:lpstr>
      <vt:lpstr>Sumário</vt:lpstr>
      <vt:lpstr>Conceitos</vt:lpstr>
      <vt:lpstr>Conceitos</vt:lpstr>
      <vt:lpstr>Conceitos</vt:lpstr>
      <vt:lpstr>Conceitos</vt:lpstr>
      <vt:lpstr>Competências</vt:lpstr>
      <vt:lpstr>Competências</vt:lpstr>
      <vt:lpstr>Competências</vt:lpstr>
      <vt:lpstr>Atuação da Anatel</vt:lpstr>
      <vt:lpstr>Atuação da Anatel</vt:lpstr>
      <vt:lpstr>Atuação da Anatel</vt:lpstr>
      <vt:lpstr>Atuação da Anatel</vt:lpstr>
      <vt:lpstr>Atuação da Anatel</vt:lpstr>
      <vt:lpstr>Atuação da Anatel</vt:lpstr>
      <vt:lpstr>Atuação da Anatel</vt:lpstr>
      <vt:lpstr>Atuação da Anatel</vt:lpstr>
      <vt:lpstr>OBRIGADO</vt:lpstr>
    </vt:vector>
  </TitlesOfParts>
  <Company>Anatel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Windows User</dc:creator>
  <cp:lastModifiedBy>Maria Christiana Ervilha B. de Castro</cp:lastModifiedBy>
  <cp:revision>425</cp:revision>
  <dcterms:created xsi:type="dcterms:W3CDTF">2016-03-02T12:03:43Z</dcterms:created>
  <dcterms:modified xsi:type="dcterms:W3CDTF">2017-04-27T11:27:12Z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0x010100C14CD969E25E074EB613C199B4A245C5</vt:lpwstr>
  </property>
</Properties>
</file>