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3"/>
  </p:notesMasterIdLst>
  <p:sldIdLst>
    <p:sldId id="292" r:id="rId2"/>
    <p:sldId id="288" r:id="rId3"/>
    <p:sldId id="289" r:id="rId4"/>
    <p:sldId id="256" r:id="rId5"/>
    <p:sldId id="265" r:id="rId6"/>
    <p:sldId id="266" r:id="rId7"/>
    <p:sldId id="267" r:id="rId8"/>
    <p:sldId id="268" r:id="rId9"/>
    <p:sldId id="273" r:id="rId10"/>
    <p:sldId id="262" r:id="rId11"/>
    <p:sldId id="269" r:id="rId12"/>
    <p:sldId id="270" r:id="rId13"/>
    <p:sldId id="274" r:id="rId14"/>
    <p:sldId id="285" r:id="rId15"/>
    <p:sldId id="275" r:id="rId16"/>
    <p:sldId id="277" r:id="rId17"/>
    <p:sldId id="278" r:id="rId18"/>
    <p:sldId id="286" r:id="rId19"/>
    <p:sldId id="276" r:id="rId20"/>
    <p:sldId id="279" r:id="rId21"/>
    <p:sldId id="280" r:id="rId22"/>
    <p:sldId id="281" r:id="rId23"/>
    <p:sldId id="283" r:id="rId24"/>
    <p:sldId id="284" r:id="rId25"/>
    <p:sldId id="290" r:id="rId26"/>
    <p:sldId id="282" r:id="rId27"/>
    <p:sldId id="291" r:id="rId28"/>
    <p:sldId id="294" r:id="rId29"/>
    <p:sldId id="293" r:id="rId30"/>
    <p:sldId id="287" r:id="rId31"/>
    <p:sldId id="295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24" autoAdjust="0"/>
  </p:normalViewPr>
  <p:slideViewPr>
    <p:cSldViewPr>
      <p:cViewPr>
        <p:scale>
          <a:sx n="107" d="100"/>
          <a:sy n="107" d="100"/>
        </p:scale>
        <p:origin x="-78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73CA6-B4AC-48E0-997A-613322A3F744}" type="datetimeFigureOut">
              <a:rPr lang="pt-BR" smtClean="0"/>
              <a:t>07/06/2015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04F2D-5F42-46BD-828D-EFD9CD2AFF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7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04F2D-5F42-46BD-828D-EFD9CD2AFFB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152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73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87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42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40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79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95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10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2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4988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0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28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9F6D0-62FA-4C32-AE65-DFFE57A6FD7B}" type="datetimeFigureOut">
              <a:rPr lang="pt-BR" smtClean="0"/>
              <a:pPr/>
              <a:t>07/06/2015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C58F1-F964-42DE-9005-D8CE21B3EF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518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onardo\Documents\sirene%20da%20policia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onardo\Documents\sirene%20da%20policia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SITE@EDUCAFRO.ORG.BR" TargetMode="External"/><Relationship Id="rId2" Type="http://schemas.openxmlformats.org/officeDocument/2006/relationships/hyperlink" Target="http://www.educafro.org.b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onardo\Documents\sirene%20da%20policia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onardo\Documents\sirene%20da%20policia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onardo\Documents\sirene%20da%20policia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onardo\Documents\sirene%20da%20policia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79712" y="2132856"/>
            <a:ext cx="5112568" cy="121920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Audiência Pública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088304" y="764704"/>
            <a:ext cx="5039400" cy="864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5400" b="1" dirty="0">
                <a:solidFill>
                  <a:srgbClr val="FF0000"/>
                </a:solidFill>
              </a:rPr>
              <a:t> Senado Federal                                              </a:t>
            </a:r>
            <a:endParaRPr lang="pt-BR" sz="5400" b="1" dirty="0">
              <a:solidFill>
                <a:schemeClr val="accent2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654547" y="3646735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b="1" dirty="0" smtClean="0"/>
              <a:t>“Matança de</a:t>
            </a:r>
          </a:p>
          <a:p>
            <a:pPr algn="ctr"/>
            <a:r>
              <a:rPr lang="pt-BR" sz="6000" b="1" dirty="0" smtClean="0"/>
              <a:t> </a:t>
            </a:r>
            <a:r>
              <a:rPr lang="pt-BR" sz="6000" b="1" dirty="0"/>
              <a:t>jovens </a:t>
            </a:r>
            <a:r>
              <a:rPr lang="pt-BR" sz="6000" b="1" dirty="0" smtClean="0"/>
              <a:t>negros”</a:t>
            </a:r>
            <a:endParaRPr lang="pt-BR" sz="6000" b="1" dirty="0"/>
          </a:p>
        </p:txBody>
      </p:sp>
      <p:sp>
        <p:nvSpPr>
          <p:cNvPr id="5" name="Elipse 4"/>
          <p:cNvSpPr/>
          <p:nvPr/>
        </p:nvSpPr>
        <p:spPr>
          <a:xfrm>
            <a:off x="6876256" y="5805264"/>
            <a:ext cx="194421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EDUCAFRO 6 / 2015</a:t>
            </a:r>
            <a:endParaRPr lang="pt-BR" dirty="0"/>
          </a:p>
        </p:txBody>
      </p:sp>
      <p:pic>
        <p:nvPicPr>
          <p:cNvPr id="6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14893"/>
            <a:ext cx="1176754" cy="104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8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noticiasdonorte.publ.cv/wp-content/uploads/2012/05/juiz3.jpg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642910" y="642918"/>
            <a:ext cx="7981190" cy="585789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CaixaDeTexto 2"/>
          <p:cNvSpPr txBox="1"/>
          <p:nvPr/>
        </p:nvSpPr>
        <p:spPr>
          <a:xfrm>
            <a:off x="2285984" y="857232"/>
            <a:ext cx="44198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 smtClean="0">
                <a:latin typeface="Times New Roman" pitchFamily="18" charset="0"/>
                <a:cs typeface="Times New Roman" pitchFamily="18" charset="0"/>
              </a:rPr>
              <a:t>O HOJE</a:t>
            </a:r>
            <a:endParaRPr lang="pt-BR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noticiasdonorte.publ.cv/wp-content/uploads/2012/05/juiz3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642910" y="571480"/>
            <a:ext cx="7981190" cy="585789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CaixaDeTexto 2"/>
          <p:cNvSpPr txBox="1"/>
          <p:nvPr/>
        </p:nvSpPr>
        <p:spPr>
          <a:xfrm>
            <a:off x="928662" y="500042"/>
            <a:ext cx="7537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MAIS  DE 90% DOS INQUÉRITOS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57224" y="5643578"/>
            <a:ext cx="7500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NÃO PROSPERARAM!</a:t>
            </a:r>
          </a:p>
          <a:p>
            <a:endParaRPr lang="pt-BR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noticiasdonorte.publ.cv/wp-content/uploads/2012/05/juiz3.jp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642910" y="642918"/>
            <a:ext cx="7981190" cy="585789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CaixaDeTexto 2"/>
          <p:cNvSpPr txBox="1"/>
          <p:nvPr/>
        </p:nvSpPr>
        <p:spPr>
          <a:xfrm>
            <a:off x="685877" y="428604"/>
            <a:ext cx="78116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  <a:cs typeface="Times New Roman" pitchFamily="18" charset="0"/>
              </a:rPr>
              <a:t>Das quase 500 mortes que </a:t>
            </a:r>
          </a:p>
          <a:p>
            <a:pPr algn="ctr"/>
            <a:r>
              <a:rPr lang="pt-BR" sz="4000" b="1" dirty="0" smtClean="0">
                <a:latin typeface="Arial Black" pitchFamily="34" charset="0"/>
                <a:cs typeface="Times New Roman" pitchFamily="18" charset="0"/>
              </a:rPr>
              <a:t>não eram de policiais...</a:t>
            </a:r>
            <a:endParaRPr lang="pt-BR" sz="40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6160" y="5072074"/>
            <a:ext cx="76752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 smtClean="0">
                <a:latin typeface="Arial Black" pitchFamily="34" charset="0"/>
                <a:cs typeface="Times New Roman" pitchFamily="18" charset="0"/>
              </a:rPr>
              <a:t>Quantas foram investigadas</a:t>
            </a:r>
            <a:r>
              <a:rPr lang="en-US" sz="3600" b="1" dirty="0" smtClean="0">
                <a:latin typeface="Arial Black" pitchFamily="34" charset="0"/>
                <a:cs typeface="Times New Roman" pitchFamily="18" charset="0"/>
              </a:rPr>
              <a:t>?</a:t>
            </a:r>
            <a:r>
              <a:rPr lang="pt-BR" sz="3600" b="1" dirty="0" smtClean="0"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pt-BR" sz="36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pelo MP?</a:t>
            </a:r>
            <a:endParaRPr lang="pt-BR" sz="3600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noticiasdonorte.publ.cv/wp-content/uploads/2012/05/juiz3.jpg"/>
          <p:cNvPicPr>
            <a:picLocks noChangeAspect="1" noChangeArrowheads="1"/>
          </p:cNvPicPr>
          <p:nvPr/>
        </p:nvPicPr>
        <p:blipFill>
          <a:blip r:embed="rId3">
            <a:lum bright="-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2910" y="642918"/>
            <a:ext cx="7981190" cy="585789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CaixaDeTexto 2"/>
          <p:cNvSpPr txBox="1"/>
          <p:nvPr/>
        </p:nvSpPr>
        <p:spPr>
          <a:xfrm>
            <a:off x="757316" y="428604"/>
            <a:ext cx="78404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  <a:cs typeface="Times New Roman" pitchFamily="18" charset="0"/>
              </a:rPr>
              <a:t>Destas quase 500 mortes...</a:t>
            </a:r>
            <a:endParaRPr lang="pt-BR" sz="40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42910" y="4623373"/>
            <a:ext cx="807249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Das que chegaram aos </a:t>
            </a:r>
          </a:p>
          <a:p>
            <a:pPr algn="ctr"/>
            <a:r>
              <a:rPr lang="pt-BR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tribunais do Estado, </a:t>
            </a:r>
          </a:p>
          <a:p>
            <a:pPr algn="ctr"/>
            <a:r>
              <a:rPr lang="pt-BR" sz="4400" b="1" dirty="0">
                <a:latin typeface="Arial Black" pitchFamily="34" charset="0"/>
                <a:cs typeface="Times New Roman" pitchFamily="18" charset="0"/>
              </a:rPr>
              <a:t>q</a:t>
            </a:r>
            <a:r>
              <a:rPr lang="pt-BR" sz="4400" b="1" dirty="0" smtClean="0">
                <a:latin typeface="Arial Black" pitchFamily="34" charset="0"/>
                <a:cs typeface="Times New Roman" pitchFamily="18" charset="0"/>
              </a:rPr>
              <a:t>uantas foram julgadas?</a:t>
            </a:r>
            <a:endParaRPr lang="pt-BR" sz="4400" b="1" dirty="0"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648790" y="1844824"/>
            <a:ext cx="796186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FF0000"/>
                </a:solidFill>
              </a:rPr>
              <a:t>COMO SABEMOS, NEM MESMO NA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FF0000"/>
                </a:solidFill>
              </a:rPr>
              <a:t>DITADURA MILITAR MATOU-SE TANTA GENTE!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BARBÁRIE SEM PUNIÇÃO DO ESTADO!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MP, GOVERNADOR, PGR, REPÚBLICA...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O QUE FIZERAM OU IRÃO FAZER?</a:t>
            </a:r>
            <a:endParaRPr lang="pt-BR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81230" y="285728"/>
            <a:ext cx="84775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  <a:cs typeface="Times New Roman" pitchFamily="18" charset="0"/>
              </a:rPr>
              <a:t>Queremos mais decisões, </a:t>
            </a:r>
          </a:p>
          <a:p>
            <a:pPr algn="ctr"/>
            <a:r>
              <a:rPr lang="pt-BR" sz="4000" b="1" dirty="0" smtClean="0">
                <a:latin typeface="Arial Black" pitchFamily="34" charset="0"/>
                <a:cs typeface="Times New Roman" pitchFamily="18" charset="0"/>
              </a:rPr>
              <a:t>como a do julgamento</a:t>
            </a:r>
          </a:p>
          <a:p>
            <a:pPr algn="ctr"/>
            <a:r>
              <a:rPr lang="pt-BR" sz="4000" b="1" dirty="0">
                <a:latin typeface="Arial Black" pitchFamily="34" charset="0"/>
                <a:cs typeface="Times New Roman" pitchFamily="18" charset="0"/>
              </a:rPr>
              <a:t>d</a:t>
            </a:r>
            <a:r>
              <a:rPr lang="pt-BR" sz="4000" b="1" dirty="0" smtClean="0">
                <a:latin typeface="Arial Black" pitchFamily="34" charset="0"/>
                <a:cs typeface="Times New Roman" pitchFamily="18" charset="0"/>
              </a:rPr>
              <a:t>o PM André Pereira da Silva,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71472" y="4714884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Porque </a:t>
            </a:r>
            <a:r>
              <a:rPr lang="pt-BR" sz="3600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não foram todos </a:t>
            </a:r>
            <a:r>
              <a:rPr lang="pt-BR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os assassinos Levados a julgamento?</a:t>
            </a:r>
            <a:endParaRPr lang="pt-BR" sz="44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44706" y="2924944"/>
            <a:ext cx="78631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q</a:t>
            </a:r>
            <a:r>
              <a:rPr lang="pt-BR" sz="40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ue </a:t>
            </a:r>
            <a:r>
              <a:rPr lang="pt-BR" sz="40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foi condenado pelo </a:t>
            </a:r>
          </a:p>
          <a:p>
            <a:pPr algn="ctr"/>
            <a:r>
              <a:rPr lang="pt-BR" sz="40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assassinato de três jovens.</a:t>
            </a:r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8954" y="959293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2152146" y="1551611"/>
            <a:ext cx="51320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000" dirty="0" smtClean="0">
                <a:solidFill>
                  <a:schemeClr val="bg1"/>
                </a:solidFill>
              </a:rPr>
              <a:t>E O PROBLEMA </a:t>
            </a:r>
          </a:p>
        </p:txBody>
      </p:sp>
      <p:pic>
        <p:nvPicPr>
          <p:cNvPr id="6" name="sirene da polic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987824" y="4429132"/>
            <a:ext cx="34606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 smtClean="0">
                <a:solidFill>
                  <a:schemeClr val="bg1"/>
                </a:solidFill>
              </a:rPr>
              <a:t>CONTINUA...</a:t>
            </a:r>
            <a:endParaRPr lang="pt-BR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2)">
                                      <p:cBhvr>
                                        <p:cTn id="6" dur="10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2" build="allAtOnce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1341091" y="1359715"/>
            <a:ext cx="63913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</a:rPr>
              <a:t>O </a:t>
            </a:r>
            <a:r>
              <a:rPr lang="pt-BR" sz="4800" dirty="0">
                <a:solidFill>
                  <a:schemeClr val="bg1"/>
                </a:solidFill>
              </a:rPr>
              <a:t>í</a:t>
            </a:r>
            <a:r>
              <a:rPr lang="pt-BR" sz="4800" dirty="0" smtClean="0">
                <a:solidFill>
                  <a:schemeClr val="bg1"/>
                </a:solidFill>
              </a:rPr>
              <a:t>ndice de assassinatos</a:t>
            </a:r>
          </a:p>
          <a:p>
            <a:pPr algn="ctr"/>
            <a:r>
              <a:rPr lang="pt-BR" sz="4800" dirty="0" smtClean="0">
                <a:solidFill>
                  <a:schemeClr val="bg1"/>
                </a:solidFill>
              </a:rPr>
              <a:t>Cometidos pelo Estado...</a:t>
            </a:r>
          </a:p>
        </p:txBody>
      </p:sp>
      <p:pic>
        <p:nvPicPr>
          <p:cNvPr id="6" name="sirene da polic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802915" y="4587924"/>
            <a:ext cx="5806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</a:rPr>
              <a:t>CONTINUA  ALARMANTE!</a:t>
            </a:r>
            <a:endParaRPr lang="pt-B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2)">
                                      <p:cBhvr>
                                        <p:cTn id="6" dur="10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Leonardo\Documents\EDUCAFRO\Kaiq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3214697" cy="57150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9" name="CaixaDeTexto 8"/>
          <p:cNvSpPr txBox="1"/>
          <p:nvPr/>
        </p:nvSpPr>
        <p:spPr>
          <a:xfrm>
            <a:off x="4518683" y="1047027"/>
            <a:ext cx="2791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COMO EXEMPLO: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084470" y="1708690"/>
            <a:ext cx="609660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PODEMOS CITAR O ASSASSINATO</a:t>
            </a:r>
          </a:p>
          <a:p>
            <a:pPr algn="ctr"/>
            <a:r>
              <a:rPr lang="pt-BR" sz="2400" b="1" dirty="0" smtClean="0"/>
              <a:t>DO JOVEM KAÍQUE</a:t>
            </a:r>
          </a:p>
          <a:p>
            <a:pPr algn="ctr"/>
            <a:endParaRPr lang="pt-BR" sz="2400" b="1" dirty="0"/>
          </a:p>
          <a:p>
            <a:pPr algn="ctr"/>
            <a:r>
              <a:rPr lang="pt-BR" sz="2400" b="1" dirty="0" smtClean="0"/>
              <a:t>Ele cometeu erros, mas não tão graves como </a:t>
            </a:r>
          </a:p>
          <a:p>
            <a:pPr algn="ctr"/>
            <a:r>
              <a:rPr lang="pt-BR" sz="2400" b="1" dirty="0" smtClean="0"/>
              <a:t>os que roubaram a PETROBRÁS, METRÔS, </a:t>
            </a:r>
          </a:p>
          <a:p>
            <a:pPr algn="ctr"/>
            <a:r>
              <a:rPr lang="pt-BR" sz="2400" b="1" dirty="0" smtClean="0"/>
              <a:t>CPTM, ETC...</a:t>
            </a:r>
          </a:p>
          <a:p>
            <a:pPr algn="ctr"/>
            <a:endParaRPr lang="pt-BR" sz="2400" b="1" dirty="0"/>
          </a:p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Porque os RICOS que cometem erros maiores, </a:t>
            </a:r>
          </a:p>
          <a:p>
            <a:pPr algn="ctr"/>
            <a:r>
              <a:rPr lang="pt-BR" sz="2400" b="1" dirty="0">
                <a:solidFill>
                  <a:srgbClr val="C00000"/>
                </a:solidFill>
              </a:rPr>
              <a:t>t</a:t>
            </a:r>
            <a:r>
              <a:rPr lang="pt-BR" sz="2400" b="1" dirty="0" smtClean="0">
                <a:solidFill>
                  <a:srgbClr val="C00000"/>
                </a:solidFill>
              </a:rPr>
              <a:t>êm outro tratamento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  <a:r>
              <a:rPr lang="pt-BR" sz="2400" b="1" dirty="0" smtClean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M</a:t>
            </a:r>
            <a:r>
              <a:rPr lang="pt-BR" sz="2400" b="1" dirty="0" smtClean="0">
                <a:solidFill>
                  <a:srgbClr val="C00000"/>
                </a:solidFill>
              </a:rPr>
              <a:t>esmo sendo seus </a:t>
            </a:r>
          </a:p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roubos mais danosos à sociedade?</a:t>
            </a:r>
            <a:endParaRPr lang="pt-B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067944" y="1142984"/>
            <a:ext cx="51718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A Polícia, após matá-lo,</a:t>
            </a:r>
          </a:p>
          <a:p>
            <a:pPr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posta  no </a:t>
            </a:r>
            <a:r>
              <a:rPr lang="pt-BR" sz="3200" b="1" i="1" dirty="0" err="1" smtClean="0">
                <a:solidFill>
                  <a:schemeClr val="tx2">
                    <a:lumMod val="10000"/>
                  </a:schemeClr>
                </a:solidFill>
              </a:rPr>
              <a:t>what’s</a:t>
            </a:r>
            <a:r>
              <a:rPr lang="pt-BR" sz="3200" b="1" i="1" dirty="0" smtClean="0">
                <a:solidFill>
                  <a:schemeClr val="tx2">
                    <a:lumMod val="10000"/>
                  </a:schemeClr>
                </a:solidFill>
              </a:rPr>
              <a:t> app </a:t>
            </a: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uma</a:t>
            </a:r>
          </a:p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chemeClr val="tx2">
                    <a:lumMod val="10000"/>
                  </a:schemeClr>
                </a:solidFill>
              </a:rPr>
              <a:t>f</a:t>
            </a: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oto do Kaíque morto.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067944" y="4286256"/>
            <a:ext cx="50282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400" b="1" dirty="0" smtClean="0">
                <a:solidFill>
                  <a:schemeClr val="bg1"/>
                </a:solidFill>
              </a:rPr>
              <a:t>Note a posição do corpo</a:t>
            </a:r>
            <a:endParaRPr lang="pt-BR" sz="3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3" y="694276"/>
            <a:ext cx="4037521" cy="5917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-35352" y="1052736"/>
            <a:ext cx="9289032" cy="48245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pt-BR" sz="4400" dirty="0"/>
          </a:p>
          <a:p>
            <a:r>
              <a:rPr lang="pt-BR" sz="4400" b="1" dirty="0" smtClean="0">
                <a:latin typeface="Arial" pitchFamily="34" charset="0"/>
                <a:cs typeface="Arial" pitchFamily="34" charset="0"/>
              </a:rPr>
              <a:t>Em 2012, 56.000 pessoas foram assassinadas no Brasil;</a:t>
            </a:r>
          </a:p>
          <a:p>
            <a:pPr marL="0" indent="0">
              <a:buNone/>
            </a:pPr>
            <a:endParaRPr lang="pt-BR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400" b="1" dirty="0" smtClean="0">
                <a:latin typeface="Arial" pitchFamily="34" charset="0"/>
                <a:cs typeface="Arial" pitchFamily="34" charset="0"/>
              </a:rPr>
              <a:t>Mais de 30.000 eram jovens com 15 a 29 anos  de idade;</a:t>
            </a:r>
          </a:p>
          <a:p>
            <a:pPr marL="0" indent="0">
              <a:buNone/>
            </a:pPr>
            <a:endParaRPr lang="pt-BR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400" b="1" dirty="0" smtClean="0">
                <a:latin typeface="Arial" pitchFamily="34" charset="0"/>
                <a:cs typeface="Arial" pitchFamily="34" charset="0"/>
              </a:rPr>
              <a:t>77% dos assassinados eram negros;</a:t>
            </a:r>
          </a:p>
          <a:p>
            <a:pPr marL="0" indent="0">
              <a:buNone/>
            </a:pPr>
            <a:endParaRPr lang="pt-BR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400" b="1" dirty="0" smtClean="0">
                <a:latin typeface="Arial" pitchFamily="34" charset="0"/>
                <a:cs typeface="Arial" pitchFamily="34" charset="0"/>
              </a:rPr>
              <a:t>Menos de 8% dos casos foram apurados;</a:t>
            </a:r>
          </a:p>
          <a:p>
            <a:endParaRPr lang="pt-BR" sz="3400" dirty="0"/>
          </a:p>
          <a:p>
            <a:endParaRPr lang="pt-BR" sz="3400" dirty="0" smtClean="0"/>
          </a:p>
          <a:p>
            <a:r>
              <a:rPr lang="pt-BR" sz="5100" b="1" dirty="0" smtClean="0">
                <a:solidFill>
                  <a:srgbClr val="FF0000"/>
                </a:solidFill>
              </a:rPr>
              <a:t>O QUE FEZ OS PODERES EXECUTIVO, LEGISLATIVO E JUDICIÁRIO PARA PUNIR OS CULPADOS?</a:t>
            </a: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smtClean="0">
                <a:solidFill>
                  <a:srgbClr val="FF0000"/>
                </a:solidFill>
              </a:rPr>
              <a:t>                                                          </a:t>
            </a:r>
            <a:endParaRPr lang="pt-B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8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m inlin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4857783" cy="3641195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1004172" y="500041"/>
            <a:ext cx="72072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No </a:t>
            </a:r>
            <a:r>
              <a:rPr lang="pt-BR" sz="2800" b="1" i="1" dirty="0" err="1" smtClean="0"/>
              <a:t>What’s</a:t>
            </a:r>
            <a:r>
              <a:rPr lang="pt-BR" sz="2800" b="1" i="1" dirty="0" smtClean="0"/>
              <a:t> app</a:t>
            </a:r>
            <a:r>
              <a:rPr lang="pt-BR" sz="2800" b="1" dirty="0" smtClean="0"/>
              <a:t>, um dos policiais alerta o Autor </a:t>
            </a:r>
          </a:p>
          <a:p>
            <a:r>
              <a:rPr lang="pt-BR" sz="2800" b="1" dirty="0" smtClean="0"/>
              <a:t>do crime que ele não havia “preparado a cena”</a:t>
            </a:r>
            <a:endParaRPr lang="pt-BR" sz="28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475213" y="5286388"/>
            <a:ext cx="60506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/>
              <a:t>Minutos depois, o policial assassino </a:t>
            </a:r>
          </a:p>
          <a:p>
            <a:pPr algn="ctr"/>
            <a:r>
              <a:rPr lang="pt-BR" sz="2800" b="1" dirty="0" smtClean="0"/>
              <a:t>posta a nova foto com a cena montada.</a:t>
            </a:r>
            <a:endParaRPr lang="pt-BR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1.bp.blogspot.com/_6Ftb2N1L-L8/THCpO-sno4I/AAAAAAAAAJM/xqrGizO5Z48/S260/Pol%C3%ADcia+Pl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3835709" cy="5085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ixaDeTexto 5"/>
          <p:cNvSpPr txBox="1"/>
          <p:nvPr/>
        </p:nvSpPr>
        <p:spPr>
          <a:xfrm>
            <a:off x="4214810" y="1714488"/>
            <a:ext cx="42298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/>
              <a:t>A SOCIEDADE CIVIL </a:t>
            </a:r>
          </a:p>
          <a:p>
            <a:pPr algn="ctr"/>
            <a:r>
              <a:rPr lang="pt-BR" sz="3200" b="1" dirty="0" smtClean="0"/>
              <a:t>APLAUDE OS BONS </a:t>
            </a:r>
          </a:p>
          <a:p>
            <a:pPr algn="ctr"/>
            <a:r>
              <a:rPr lang="pt-BR" sz="3200" b="1" dirty="0" smtClean="0"/>
              <a:t>POLICIAIS!!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96147" y="642918"/>
            <a:ext cx="778463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 smtClean="0"/>
              <a:t>ESTA  AUDIÊNCIA PÚBLICA VAI GERAR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/>
              <a:t>MAIS FORÇA PARA QUE OS BONS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/>
              <a:t>POLICIAIS FAÇAM COMO FEZ O SARGENTO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/>
              <a:t>MARCOS AKIRA QUE,  EM JANEIRO DE 2015,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/>
              <a:t>DENUNCIOU</a:t>
            </a:r>
            <a:r>
              <a:rPr lang="pt-BR" sz="3200" b="1" dirty="0"/>
              <a:t> </a:t>
            </a:r>
            <a:r>
              <a:rPr lang="pt-BR" sz="3200" b="1" dirty="0" smtClean="0"/>
              <a:t>OS 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pt-BR" sz="3200" b="1" dirty="0" smtClean="0"/>
              <a:t> POLICIAIS ASSASSINOS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/>
              <a:t>DA ZONA LESTE DE SÃO PAULO.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071538" y="1142984"/>
            <a:ext cx="2996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-LEGISLATIVO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142976" y="428604"/>
            <a:ext cx="2437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</a:rPr>
              <a:t>OS PODERES: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071538" y="1928802"/>
            <a:ext cx="2691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-EXECUTIVO</a:t>
            </a:r>
            <a:endParaRPr lang="pt-BR" sz="32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071538" y="2714620"/>
            <a:ext cx="2273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-JUDICIÁRIO</a:t>
            </a:r>
            <a:endParaRPr lang="pt-BR" sz="32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1071538" y="3523538"/>
            <a:ext cx="3952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-MINISTÉRIO PÚBLICO</a:t>
            </a:r>
            <a:endParaRPr lang="pt-BR" sz="32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424230" y="5157192"/>
            <a:ext cx="58660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TODAS AS CINCO FORÇAS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PRECISAM REVER SUAS PRÁTICAS</a:t>
            </a:r>
            <a:endParaRPr lang="pt-BR" sz="3200" b="1" dirty="0">
              <a:solidFill>
                <a:srgbClr val="C0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071537" y="4272985"/>
            <a:ext cx="4046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-DEFENSORIA PÚBLICA</a:t>
            </a:r>
            <a:endParaRPr lang="pt-BR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20" grpId="0"/>
      <p:bldP spid="21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1617753" y="642918"/>
            <a:ext cx="586949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ENQUANTO SOCIEDADE CIVIL,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C00000"/>
                </a:solidFill>
              </a:rPr>
              <a:t>QUEREMOS VER INDENIZADOS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C00000"/>
                </a:solidFill>
              </a:rPr>
              <a:t>TODOS OS FAMILIARES DAS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C00000"/>
                </a:solidFill>
              </a:rPr>
              <a:t>VÍTIMAS DOS “CRIMES DE MAIO”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COM O MESMO EMPENHO QUE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FORAM INDENIZADOS OS DAS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VÍTIMAS DA DITADURA MILITAR.</a:t>
            </a:r>
            <a:endParaRPr lang="pt-BR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307975" y="401555"/>
            <a:ext cx="812460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COMO APONTOU A RELATORA DA CPI DA VIOLÊNCIA CONTRA A JUVENTUDE NEGRA, ROSÂNGELA GOMES : A COMISSÃO JÁ POSSUI DADOS QUE INDICAM UMA MATANÇA... </a:t>
            </a:r>
          </a:p>
          <a:p>
            <a:pPr algn="ctr">
              <a:lnSpc>
                <a:spcPct val="150000"/>
              </a:lnSpc>
            </a:pPr>
            <a:endParaRPr lang="pt-BR" sz="32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O QUE FALTA PARA OS CULPADOS SEREM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2">
                    <a:lumMod val="10000"/>
                  </a:schemeClr>
                </a:solidFill>
              </a:rPr>
              <a:t>PUNIDOS E MEDIDAS TOMADAS PARA QUE ESTAS ATROCIDADES NÃO MAIS OCORRAM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</a:rPr>
              <a:t>?</a:t>
            </a:r>
            <a:endParaRPr lang="pt-BR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Resultado de imagem para poder judiciar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0042"/>
            <a:ext cx="1857387" cy="1790701"/>
          </a:xfrm>
          <a:prstGeom prst="rect">
            <a:avLst/>
          </a:prstGeom>
          <a:noFill/>
        </p:spPr>
      </p:pic>
      <p:pic>
        <p:nvPicPr>
          <p:cNvPr id="36868" name="Picture 4" descr="Resultado de imagem para poder legislativ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28604"/>
            <a:ext cx="1857388" cy="1785949"/>
          </a:xfrm>
          <a:prstGeom prst="rect">
            <a:avLst/>
          </a:prstGeom>
          <a:noFill/>
        </p:spPr>
      </p:pic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6878" name="Picture 14" descr="https://encrypted-tbn2.gstatic.com/images?q=tbn:ANd9GcQccGakWEfELVcTYd3due2oAetUGyv9PQrJDwj6-KNApyQ7ZuF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572008"/>
            <a:ext cx="1895475" cy="1833562"/>
          </a:xfrm>
          <a:prstGeom prst="rect">
            <a:avLst/>
          </a:prstGeom>
          <a:noFill/>
        </p:spPr>
      </p:pic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6888" name="Picture 24" descr="http://static.pciconcursos.com.br/i/1ebb2d5267ae0ffc3ba0b2b400b4997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4572008"/>
            <a:ext cx="1905005" cy="1851666"/>
          </a:xfrm>
          <a:prstGeom prst="rect">
            <a:avLst/>
          </a:prstGeom>
          <a:noFill/>
        </p:spPr>
      </p:pic>
      <p:sp>
        <p:nvSpPr>
          <p:cNvPr id="15" name="CaixaDeTexto 14"/>
          <p:cNvSpPr txBox="1"/>
          <p:nvPr/>
        </p:nvSpPr>
        <p:spPr>
          <a:xfrm>
            <a:off x="1284158" y="2492896"/>
            <a:ext cx="6810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    QUEREMOS CONTAR COM</a:t>
            </a:r>
          </a:p>
          <a:p>
            <a:r>
              <a:rPr lang="pt-BR" sz="4000" b="1" dirty="0"/>
              <a:t> </a:t>
            </a:r>
            <a:r>
              <a:rPr lang="pt-BR" sz="4000" b="1" dirty="0" smtClean="0"/>
              <a:t>AS FORÇAS VIVAS DO ESTADO</a:t>
            </a:r>
          </a:p>
          <a:p>
            <a:r>
              <a:rPr lang="pt-BR" sz="4000" b="1" dirty="0" smtClean="0"/>
              <a:t>                BRASILEIRO!</a:t>
            </a:r>
            <a:endParaRPr lang="pt-BR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728360" y="2636912"/>
            <a:ext cx="775455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b="1" dirty="0" smtClean="0"/>
              <a:t>A EDUCAFRO É A FAVOR E QUER</a:t>
            </a:r>
          </a:p>
          <a:p>
            <a:pPr algn="ctr"/>
            <a:r>
              <a:rPr lang="pt-BR" sz="4400" b="1" dirty="0" smtClean="0"/>
              <a:t>VER A </a:t>
            </a:r>
          </a:p>
          <a:p>
            <a:pPr algn="ctr"/>
            <a:r>
              <a:rPr lang="pt-BR" sz="4400" b="1" dirty="0" smtClean="0"/>
              <a:t>DESMILITARIZAÇÃO DA POLÍCIA!</a:t>
            </a: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85545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 descr="C:\Users\Admin\Desktop\Folha de S. Pau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338"/>
            <a:ext cx="7982539" cy="65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39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45288" y="2636912"/>
            <a:ext cx="832067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smtClean="0">
                <a:solidFill>
                  <a:srgbClr val="00B0F0"/>
                </a:solidFill>
              </a:rPr>
              <a:t>NOSSAS MAIS PROFUNDAS CONDOLÊNCIAS ÀS </a:t>
            </a:r>
          </a:p>
          <a:p>
            <a:pPr algn="ctr"/>
            <a:r>
              <a:rPr lang="pt-BR" sz="3200" b="1" i="1" dirty="0" smtClean="0">
                <a:solidFill>
                  <a:srgbClr val="00B0F0"/>
                </a:solidFill>
              </a:rPr>
              <a:t>MÃES E PAIS DOS TERRÍVEIS “CRIMES DE MAIO”</a:t>
            </a:r>
          </a:p>
          <a:p>
            <a:pPr algn="ctr"/>
            <a:r>
              <a:rPr lang="pt-BR" sz="3200" b="1" i="1" dirty="0" smtClean="0">
                <a:solidFill>
                  <a:srgbClr val="00B0F0"/>
                </a:solidFill>
              </a:rPr>
              <a:t>E DEMAIS PARENTES DE VÍTIMAS DA MATANÇA</a:t>
            </a:r>
          </a:p>
          <a:p>
            <a:pPr algn="ctr"/>
            <a:r>
              <a:rPr lang="pt-BR" sz="3200" b="1" i="1" dirty="0" smtClean="0">
                <a:solidFill>
                  <a:srgbClr val="00B0F0"/>
                </a:solidFill>
              </a:rPr>
              <a:t>DE JOVENS NEGROS NO BRASIL.</a:t>
            </a:r>
            <a:endParaRPr lang="pt-BR" sz="32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4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9293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BR" sz="43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COMO EXEMPLO DO CENÁRIO DA MATANÇA DE JOVENS NEGROS NO BRASIL , ANALISEMOS:</a:t>
            </a:r>
          </a:p>
          <a:p>
            <a:pPr marL="0" indent="0">
              <a:buNone/>
            </a:pPr>
            <a:endParaRPr lang="pt-BR" sz="43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4300" b="1" dirty="0" smtClean="0">
                <a:latin typeface="Arial" pitchFamily="34" charset="0"/>
                <a:cs typeface="Arial" pitchFamily="34" charset="0"/>
              </a:rPr>
              <a:t>OS “CRIMES DE MAIO” DE 2006 EM SÃO PAULO: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pPr marL="0" indent="0">
              <a:buNone/>
            </a:pP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QUASE 500 VÍTIMAS...</a:t>
            </a:r>
          </a:p>
          <a:p>
            <a:endParaRPr lang="pt-BR" dirty="0"/>
          </a:p>
          <a:p>
            <a:pPr marL="0" indent="0">
              <a:buNone/>
            </a:pPr>
            <a:endParaRPr lang="en-US" dirty="0" smtClean="0"/>
          </a:p>
          <a:p>
            <a:endParaRPr lang="pt-BR" dirty="0" smtClean="0"/>
          </a:p>
          <a:p>
            <a:pPr marL="0" indent="0">
              <a:buNone/>
            </a:pPr>
            <a:r>
              <a:rPr lang="pt-BR" sz="5100" b="1" dirty="0" smtClean="0">
                <a:solidFill>
                  <a:srgbClr val="FF0000"/>
                </a:solidFill>
              </a:rPr>
              <a:t>NOVAMENTE, O QUE O ESTADO DE SP E NAÇÃO </a:t>
            </a:r>
          </a:p>
          <a:p>
            <a:pPr marL="0" indent="0">
              <a:buNone/>
            </a:pPr>
            <a:r>
              <a:rPr lang="pt-BR" sz="5100" b="1" dirty="0" smtClean="0">
                <a:solidFill>
                  <a:srgbClr val="FF0000"/>
                </a:solidFill>
              </a:rPr>
              <a:t>FIZERAM PARA PUNIR OS CULPADOS</a:t>
            </a:r>
            <a:r>
              <a:rPr lang="en-US" sz="5100" b="1" dirty="0" smtClean="0">
                <a:solidFill>
                  <a:srgbClr val="FF0000"/>
                </a:solidFill>
              </a:rPr>
              <a:t>?</a:t>
            </a:r>
            <a:endParaRPr lang="pt-BR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smtClean="0">
                <a:solidFill>
                  <a:srgbClr val="FF0000"/>
                </a:solidFill>
              </a:rPr>
              <a:t>                                                          </a:t>
            </a:r>
            <a:endParaRPr lang="pt-B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2" name="AutoShape 8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4" name="AutoShape 10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76" name="AutoShape 12" descr="Resultado de imagem para brasão poder execut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2" name="AutoShape 18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4" name="AutoShape 20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886" name="AutoShape 22" descr="Resultado de imagem para simbolo do ministerio publico da unia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22086" y="110611"/>
            <a:ext cx="8210837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u="sng" dirty="0" smtClean="0"/>
              <a:t>Fontes:</a:t>
            </a:r>
          </a:p>
          <a:p>
            <a:endParaRPr lang="pt-BR" sz="2000" b="1" i="1" u="sng" dirty="0" smtClean="0"/>
          </a:p>
          <a:p>
            <a:r>
              <a:rPr lang="pt-BR" sz="2000" b="1" dirty="0" smtClean="0">
                <a:solidFill>
                  <a:srgbClr val="0070C0"/>
                </a:solidFill>
              </a:rPr>
              <a:t>http://www.conectas.org/pt/acoes/justica/noticia/crimes-de-maio</a:t>
            </a:r>
          </a:p>
          <a:p>
            <a:endParaRPr lang="pt-BR" sz="2000" b="1" dirty="0" smtClean="0">
              <a:solidFill>
                <a:srgbClr val="0070C0"/>
              </a:solidFill>
            </a:endParaRPr>
          </a:p>
          <a:p>
            <a:r>
              <a:rPr lang="pt-BR" sz="2000" b="1" dirty="0" smtClean="0">
                <a:solidFill>
                  <a:srgbClr val="0070C0"/>
                </a:solidFill>
              </a:rPr>
              <a:t>http://brasilianas.org</a:t>
            </a:r>
          </a:p>
          <a:p>
            <a:endParaRPr lang="pt-BR" sz="2000" b="1" dirty="0" smtClean="0">
              <a:solidFill>
                <a:srgbClr val="0070C0"/>
              </a:solidFill>
            </a:endParaRPr>
          </a:p>
          <a:p>
            <a:r>
              <a:rPr lang="pt-BR" sz="2000" b="1" dirty="0" smtClean="0">
                <a:solidFill>
                  <a:srgbClr val="0070C0"/>
                </a:solidFill>
              </a:rPr>
              <a:t>http://advivo.com.br/materia-artigo/o-maior-massacre-da-historia-de-sao-paulocongresso em foco</a:t>
            </a:r>
          </a:p>
          <a:p>
            <a:endParaRPr lang="pt-BR" sz="2000" b="1" dirty="0" smtClean="0">
              <a:solidFill>
                <a:srgbClr val="0070C0"/>
              </a:solidFill>
            </a:endParaRPr>
          </a:p>
          <a:p>
            <a:r>
              <a:rPr lang="pt-BR" sz="2000" b="1" dirty="0" smtClean="0">
                <a:solidFill>
                  <a:srgbClr val="0070C0"/>
                </a:solidFill>
              </a:rPr>
              <a:t>https://flitparalisante.wordpress.com</a:t>
            </a:r>
          </a:p>
          <a:p>
            <a:endParaRPr lang="pt-BR" sz="2000" b="1" dirty="0" smtClean="0">
              <a:solidFill>
                <a:srgbClr val="0070C0"/>
              </a:solidFill>
            </a:endParaRPr>
          </a:p>
          <a:p>
            <a:r>
              <a:rPr lang="pt-BR" sz="2000" b="1" dirty="0" smtClean="0">
                <a:solidFill>
                  <a:srgbClr val="0070C0"/>
                </a:solidFill>
              </a:rPr>
              <a:t>http://www.sdh.gov.br</a:t>
            </a:r>
          </a:p>
          <a:p>
            <a:endParaRPr lang="pt-BR" sz="2000" b="1" u="sng" dirty="0" smtClean="0">
              <a:solidFill>
                <a:srgbClr val="0070C0"/>
              </a:solidFill>
            </a:endParaRPr>
          </a:p>
          <a:p>
            <a:r>
              <a:rPr lang="pt-BR" sz="2000" b="1" dirty="0" smtClean="0">
                <a:solidFill>
                  <a:srgbClr val="0070C0"/>
                </a:solidFill>
              </a:rPr>
              <a:t>http://myfuncity.jovempan.uol.com.b</a:t>
            </a:r>
            <a:r>
              <a:rPr lang="pt-BR" sz="1600" b="1" dirty="0" smtClean="0">
                <a:solidFill>
                  <a:srgbClr val="0070C0"/>
                </a:solidFill>
              </a:rPr>
              <a:t>r</a:t>
            </a:r>
          </a:p>
          <a:p>
            <a:endParaRPr lang="en-US" sz="1600" b="1" dirty="0" smtClean="0">
              <a:solidFill>
                <a:srgbClr val="0070C0"/>
              </a:solidFill>
            </a:endParaRPr>
          </a:p>
          <a:p>
            <a:r>
              <a:rPr lang="en-US" sz="2000" b="1" dirty="0">
                <a:solidFill>
                  <a:srgbClr val="0070C0"/>
                </a:solidFill>
              </a:rPr>
              <a:t>https://anistia.org.br/campanhas/jovemnegrovivo</a:t>
            </a:r>
            <a:r>
              <a:rPr lang="en-US" sz="2000" b="1" dirty="0" smtClean="0">
                <a:solidFill>
                  <a:srgbClr val="0070C0"/>
                </a:solidFill>
              </a:rPr>
              <a:t>/</a:t>
            </a:r>
          </a:p>
          <a:p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000" b="1" dirty="0" smtClean="0">
                <a:solidFill>
                  <a:srgbClr val="0070C0"/>
                </a:solidFill>
              </a:rPr>
              <a:t>http</a:t>
            </a:r>
            <a:r>
              <a:rPr lang="en-US" sz="2000" b="1" dirty="0">
                <a:solidFill>
                  <a:srgbClr val="0070C0"/>
                </a:solidFill>
              </a:rPr>
              <a:t>://</a:t>
            </a:r>
            <a:r>
              <a:rPr lang="en-US" sz="2000" b="1" dirty="0" smtClean="0">
                <a:solidFill>
                  <a:srgbClr val="0070C0"/>
                </a:solidFill>
              </a:rPr>
              <a:t>radioagencianacional.ebc.com.br/politica/audio/2015-05/relatora-de-cpi-conclui-que-ha-racismo-e-matanca-de-jovens-negros</a:t>
            </a:r>
          </a:p>
          <a:p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000" b="1" dirty="0" smtClean="0">
                <a:solidFill>
                  <a:srgbClr val="0070C0"/>
                </a:solidFill>
              </a:rPr>
              <a:t>http</a:t>
            </a:r>
            <a:r>
              <a:rPr lang="en-US" sz="2000" b="1" dirty="0">
                <a:solidFill>
                  <a:srgbClr val="0070C0"/>
                </a:solidFill>
              </a:rPr>
              <a:t>://www1.folha.uol.com.br/cotidiano/2015/06/1638492-militarizacao-das-policias-e-um-fenomeno-mundial-diz-pesquisador.shtml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NOSSOS CONTATOS: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hlinkClick r:id="rId2"/>
              </a:rPr>
              <a:t>WWW.EDUCAFRO.ORG.BR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>
                <a:hlinkClick r:id="rId3"/>
              </a:rPr>
              <a:t>SITE@EDUCAFRO.ORG.BR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b="1" dirty="0" smtClean="0">
                <a:solidFill>
                  <a:srgbClr val="002060"/>
                </a:solidFill>
              </a:rPr>
              <a:t>(11) 3106 2790 </a:t>
            </a:r>
            <a:endParaRPr 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1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2500298" y="1571612"/>
            <a:ext cx="32832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 smtClean="0">
                <a:solidFill>
                  <a:schemeClr val="bg1"/>
                </a:solidFill>
              </a:rPr>
              <a:t>O ONTEM</a:t>
            </a:r>
            <a:endParaRPr lang="pt-BR" sz="6000" dirty="0">
              <a:solidFill>
                <a:schemeClr val="bg1"/>
              </a:solidFill>
            </a:endParaRPr>
          </a:p>
        </p:txBody>
      </p:sp>
      <p:pic>
        <p:nvPicPr>
          <p:cNvPr id="6" name="sirene da polic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2)">
                                      <p:cBhvr>
                                        <p:cTn id="14" dur="10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build="allAtOnce"/>
      <p:bldP spid="4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1500166" y="1357298"/>
            <a:ext cx="60739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 smtClean="0">
                <a:solidFill>
                  <a:schemeClr val="bg1"/>
                </a:solidFill>
              </a:rPr>
              <a:t>A polícia extorque!</a:t>
            </a:r>
            <a:endParaRPr lang="pt-BR" sz="60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643306" y="2428868"/>
            <a:ext cx="1571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Quem?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283617" y="4500570"/>
            <a:ext cx="45070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O PCC e Familiares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7" name="sirene da polic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2)">
                                      <p:cBhvr>
                                        <p:cTn id="21" dur="10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1639778" y="1214422"/>
            <a:ext cx="58648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solidFill>
                  <a:schemeClr val="bg1"/>
                </a:solidFill>
              </a:rPr>
              <a:t>O PCC revida!</a:t>
            </a:r>
            <a:endParaRPr lang="pt-BR" sz="80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87232" y="4286256"/>
            <a:ext cx="5969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Policiais s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ã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mortos!</a:t>
            </a:r>
            <a:endParaRPr lang="pt-BR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1142976" y="1500174"/>
            <a:ext cx="65847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O Estado contra-ataca!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0166" y="4429132"/>
            <a:ext cx="65132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493</a:t>
            </a:r>
            <a:r>
              <a:rPr lang="pt-BR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CIVÍS SÃO MORTOS!</a:t>
            </a:r>
            <a:endParaRPr lang="pt-BR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00389" y="5469813"/>
            <a:ext cx="4886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EXECUTADOS SUMARIAMENTE!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8" name="sirene da polic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2)">
                                      <p:cBhvr>
                                        <p:cTn id="14" dur="10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2714612" y="1142984"/>
            <a:ext cx="34272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Dos mortos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428728" y="2214554"/>
            <a:ext cx="67884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Mais de</a:t>
            </a:r>
            <a:r>
              <a:rPr lang="pt-BR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400 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eram negros!</a:t>
            </a:r>
            <a:endParaRPr lang="pt-BR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14414" y="3857628"/>
            <a:ext cx="689323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Nem </a:t>
            </a:r>
            <a:r>
              <a:rPr lang="pt-BR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6% 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 mortos</a:t>
            </a:r>
            <a:r>
              <a:rPr lang="pt-BR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tinham </a:t>
            </a:r>
          </a:p>
          <a:p>
            <a:pPr algn="ctr"/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ao menos </a:t>
            </a:r>
          </a:p>
          <a:p>
            <a:pPr algn="ctr"/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passagem pela polícia</a:t>
            </a:r>
            <a:endParaRPr lang="pt-BR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sirene da polic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2)">
                                      <p:cBhvr>
                                        <p:cTn id="18" dur="10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6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adionereuramos.com.br/2013/wp-content/uploads/2014/07/giroflex-polic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000108"/>
            <a:ext cx="7001292" cy="524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3214678" y="1196752"/>
            <a:ext cx="2601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Detalhe!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05969" y="1988840"/>
            <a:ext cx="5671744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124 registrados</a:t>
            </a:r>
          </a:p>
          <a:p>
            <a:pPr algn="ctr"/>
            <a:r>
              <a:rPr lang="pt-BR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falsamente como</a:t>
            </a:r>
          </a:p>
          <a:p>
            <a:pPr algn="ctr"/>
            <a:r>
              <a:rPr lang="pt-BR" sz="4400" dirty="0" smtClean="0">
                <a:solidFill>
                  <a:schemeClr val="bg1"/>
                </a:solidFill>
              </a:rPr>
              <a:t>“Autos </a:t>
            </a:r>
            <a:r>
              <a:rPr lang="pt-BR" sz="4400" dirty="0">
                <a:solidFill>
                  <a:schemeClr val="bg1"/>
                </a:solidFill>
              </a:rPr>
              <a:t>de </a:t>
            </a:r>
            <a:r>
              <a:rPr lang="pt-BR" sz="4400" dirty="0" smtClean="0">
                <a:solidFill>
                  <a:schemeClr val="bg1"/>
                </a:solidFill>
              </a:rPr>
              <a:t>Resistência</a:t>
            </a:r>
            <a:r>
              <a:rPr lang="pt-BR" sz="4400" dirty="0">
                <a:solidFill>
                  <a:schemeClr val="bg1"/>
                </a:solidFill>
              </a:rPr>
              <a:t>" </a:t>
            </a:r>
            <a:endParaRPr lang="pt-BR" sz="4400" dirty="0" smtClean="0">
              <a:solidFill>
                <a:schemeClr val="bg1"/>
              </a:solidFill>
            </a:endParaRP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encobrindo o extermínio.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“Abaixo aos A. Res.!!!”</a:t>
            </a:r>
            <a:endParaRPr lang="pt-BR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3701</TotalTime>
  <Words>675</Words>
  <Application>Microsoft Office PowerPoint</Application>
  <PresentationFormat>Apresentação na tela (4:3)</PresentationFormat>
  <Paragraphs>162</Paragraphs>
  <Slides>31</Slides>
  <Notes>1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Tema do Office</vt:lpstr>
      <vt:lpstr>Audiência Pública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NOSSOS CONTATOS: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</dc:creator>
  <cp:lastModifiedBy>Usuário do Windows</cp:lastModifiedBy>
  <cp:revision>78</cp:revision>
  <dcterms:created xsi:type="dcterms:W3CDTF">2015-04-06T17:49:11Z</dcterms:created>
  <dcterms:modified xsi:type="dcterms:W3CDTF">2015-06-07T03:05:06Z</dcterms:modified>
</cp:coreProperties>
</file>