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6858000" cx="12192000"/>
  <p:notesSz cx="6858000" cy="9144000"/>
  <p:embeddedFontLst>
    <p:embeddedFont>
      <p:font typeface="Roboto"/>
      <p:regular r:id="rId20"/>
      <p:bold r:id="rId21"/>
      <p:italic r:id="rId22"/>
      <p:boldItalic r:id="rId23"/>
    </p:embeddedFont>
    <p:embeddedFont>
      <p:font typeface="Merriweather Light"/>
      <p:regular r:id="rId24"/>
      <p:bold r:id="rId25"/>
      <p:italic r:id="rId26"/>
      <p:boldItalic r:id="rId27"/>
    </p:embeddedFont>
    <p:embeddedFont>
      <p:font typeface="Titillium Web"/>
      <p:regular r:id="rId28"/>
      <p:bold r:id="rId29"/>
      <p:italic r:id="rId30"/>
      <p:boldItalic r:id="rId31"/>
    </p:embeddedFont>
    <p:embeddedFont>
      <p:font typeface="Merriweather Black"/>
      <p:bold r:id="rId32"/>
      <p:boldItalic r:id="rId33"/>
    </p:embeddedFont>
    <p:embeddedFont>
      <p:font typeface="Merriweather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640">
          <p15:clr>
            <a:srgbClr val="A4A3A4"/>
          </p15:clr>
        </p15:guide>
        <p15:guide id="2" pos="688">
          <p15:clr>
            <a:srgbClr val="A4A3A4"/>
          </p15:clr>
        </p15:guide>
      </p15:sldGuideLst>
    </p:ext>
    <p:ext uri="GoogleSlidesCustomDataVersion2">
      <go:slidesCustomData xmlns:go="http://customooxmlschemas.google.com/" r:id="rId38" roundtripDataSignature="AMtx7mgDakDteQg5LTE0DMxUouYRsE2s6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9047EBC9-7C20-4346-84CD-CF10921B46AF}">
  <a:tblStyle styleId="{9047EBC9-7C20-4346-84CD-CF10921B46AF}" styleName="Table_0">
    <a:wholeTbl>
      <a:tcTxStyle>
        <a:font>
          <a:latin typeface="Arial"/>
          <a:ea typeface="Arial"/>
          <a:cs typeface="Arial"/>
        </a:font>
        <a:srgbClr val="000000"/>
      </a:tcTx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640" orient="horz"/>
        <p:guide pos="68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MerriweatherLight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MerriweatherLight-italic.fntdata"/><Relationship Id="rId25" Type="http://schemas.openxmlformats.org/officeDocument/2006/relationships/font" Target="fonts/MerriweatherLight-bold.fntdata"/><Relationship Id="rId28" Type="http://schemas.openxmlformats.org/officeDocument/2006/relationships/font" Target="fonts/TitilliumWeb-regular.fntdata"/><Relationship Id="rId27" Type="http://schemas.openxmlformats.org/officeDocument/2006/relationships/font" Target="fonts/MerriweatherLight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font" Target="fonts/TitilliumWeb-bold.fntdata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font" Target="fonts/TitilliumWeb-boldItalic.fntdata"/><Relationship Id="rId30" Type="http://schemas.openxmlformats.org/officeDocument/2006/relationships/font" Target="fonts/TitilliumWeb-italic.fntdata"/><Relationship Id="rId11" Type="http://schemas.openxmlformats.org/officeDocument/2006/relationships/slide" Target="slides/slide5.xml"/><Relationship Id="rId33" Type="http://schemas.openxmlformats.org/officeDocument/2006/relationships/font" Target="fonts/MerriweatherBlack-boldItalic.fntdata"/><Relationship Id="rId10" Type="http://schemas.openxmlformats.org/officeDocument/2006/relationships/slide" Target="slides/slide4.xml"/><Relationship Id="rId32" Type="http://schemas.openxmlformats.org/officeDocument/2006/relationships/font" Target="fonts/MerriweatherBlack-bold.fntdata"/><Relationship Id="rId13" Type="http://schemas.openxmlformats.org/officeDocument/2006/relationships/slide" Target="slides/slide7.xml"/><Relationship Id="rId35" Type="http://schemas.openxmlformats.org/officeDocument/2006/relationships/font" Target="fonts/Merriweather-bold.fntdata"/><Relationship Id="rId12" Type="http://schemas.openxmlformats.org/officeDocument/2006/relationships/slide" Target="slides/slide6.xml"/><Relationship Id="rId34" Type="http://schemas.openxmlformats.org/officeDocument/2006/relationships/font" Target="fonts/Merriweather-regular.fntdata"/><Relationship Id="rId15" Type="http://schemas.openxmlformats.org/officeDocument/2006/relationships/slide" Target="slides/slide9.xml"/><Relationship Id="rId37" Type="http://schemas.openxmlformats.org/officeDocument/2006/relationships/font" Target="fonts/Merriweather-boldItalic.fntdata"/><Relationship Id="rId14" Type="http://schemas.openxmlformats.org/officeDocument/2006/relationships/slide" Target="slides/slide8.xml"/><Relationship Id="rId36" Type="http://schemas.openxmlformats.org/officeDocument/2006/relationships/font" Target="fonts/Merriweather-italic.fntdata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38" Type="http://customschemas.google.com/relationships/presentationmetadata" Target="metadata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cnnportugal.iol.pt/alimentos/corantes/geram-problemas-comportamentais-e-menos-atencao-estas-escolas-vao-banir-alimentos-que-contenham-estes-seis-quimicos/20240915/66e001e0d34ea1acf26e252a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2" name="Google Shape;92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2d601573c9b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2d601573c9b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pt-BR"/>
              <a:t>ESQUERDA E DIREITA</a:t>
            </a:r>
            <a:endParaRPr/>
          </a:p>
        </p:txBody>
      </p:sp>
      <p:sp>
        <p:nvSpPr>
          <p:cNvPr id="179" name="Google Shape;179;g2d601573c9b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5" name="Google Shape;185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86" name="Google Shape;186;p2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2d6036b48d3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2d6036b48d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" name="Google Shape;198;g2d6036b48d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2d601573c9b_0_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2d601573c9b_0_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6" name="Google Shape;206;g2d601573c9b_0_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d5f1f4749f_0_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g2d5f1f4749f_0_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/>
          </a:p>
        </p:txBody>
      </p:sp>
      <p:sp>
        <p:nvSpPr>
          <p:cNvPr id="103" name="Google Shape;103;g2d5f1f4749f_0_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2d5f1f4749f_0_2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1" name="Google Shape;111;g2d5f1f4749f_0_2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2" name="Google Shape;112;g2d5f1f4749f_0_2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2ca2b524197_2_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0" name="Google Shape;120;g2ca2b524197_2_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rPr lang="pt-BR"/>
              <a:t>Simples j</a:t>
            </a:r>
            <a:r>
              <a:rPr lang="pt-BR"/>
              <a:t>á protege menores e comentário Drauzio</a:t>
            </a:r>
            <a:endParaRPr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t/>
            </a:r>
            <a:endParaRPr/>
          </a:p>
        </p:txBody>
      </p:sp>
      <p:sp>
        <p:nvSpPr>
          <p:cNvPr id="121" name="Google Shape;121;g2ca2b524197_2_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d5f1f4749f_0_5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0" name="Google Shape;130;g2d5f1f4749f_0_5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b="1"/>
          </a:p>
        </p:txBody>
      </p:sp>
      <p:sp>
        <p:nvSpPr>
          <p:cNvPr id="131" name="Google Shape;131;g2d5f1f4749f_0_5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d5f1f4749f_0_6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9" name="Google Shape;139;g2d5f1f4749f_0_6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pt-BR" u="sng">
                <a:solidFill>
                  <a:schemeClr val="hlink"/>
                </a:solidFill>
                <a:hlinkClick r:id="rId2"/>
              </a:rPr>
              <a:t>https://cnnportugal.iol.pt/alimentos/corantes/geram-problemas-comportamentais-e-menos-atencao-estas-escolas-vao-banir-alimentos-que-contenham-estes-seis-quimicos/20240915/66e001e0d34ea1acf26e252a</a:t>
            </a:r>
            <a:r>
              <a:rPr b="1" lang="pt-BR"/>
              <a:t>	</a:t>
            </a:r>
            <a:br>
              <a:rPr b="1" lang="pt-BR"/>
            </a:br>
            <a:r>
              <a:rPr b="1" lang="pt-BR"/>
              <a:t>INSERIR NO SLIDE</a:t>
            </a:r>
            <a:endParaRPr b="1"/>
          </a:p>
        </p:txBody>
      </p:sp>
      <p:sp>
        <p:nvSpPr>
          <p:cNvPr id="140" name="Google Shape;140;g2d5f1f4749f_0_6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2d5f1f4749f_0_24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2d5f1f4749f_0_24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2d5f1f4749f_0_24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d5f1f4749f_0_33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d5f1f4749f_0_33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2d5f1f4749f_0_33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31845e62424_0_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2" name="Google Shape;172;g31845e62424_0_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rPr lang="pt-BR"/>
              <a:t>ESQUERDA E DIREITA</a:t>
            </a:r>
            <a:endParaRPr/>
          </a:p>
        </p:txBody>
      </p:sp>
      <p:sp>
        <p:nvSpPr>
          <p:cNvPr id="173" name="Google Shape;173;g31845e62424_0_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" type="title">
  <p:cSld name="TITLE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8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8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9" name="Google Shape;19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m com Legenda" type="picTx">
  <p:cSld name="PICTURE_WITH_CAPTION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6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6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36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2" name="Google Shape;72;p3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3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Texto Vertical" type="vertTx">
  <p:cSld name="VERTICAL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3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37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3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3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o e Título Vertical" type="vertTitleAndTx">
  <p:cSld name="VERTICAL_TITLE_AND_VERTICAL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8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38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3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3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3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lide de Título 1">
  <p:cSld name="Slide de Título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ogotipo&#10;&#10;Descrição gerada automaticamente" id="88" name="Google Shape;88;g31845e62424_0_5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035001" y="6302022"/>
            <a:ext cx="962963" cy="46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 Branco" type="blank">
  <p:cSld name="BLANK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ítulo e Conteúdo" type="obj">
  <p:cSld name="OBJEC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27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9" name="Google Shape;29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descr="Logotipo&#10;&#10;Descrição gerada automaticamente" id="32" name="Google Shape;32;p2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0480339" y="6242050"/>
            <a:ext cx="873461" cy="501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Layout Personalizado">
  <p:cSld name="2_Layout Personalizado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beçalho da Seção" type="secHead">
  <p:cSld name="SECTION_HEADER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30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30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7" name="Google Shape;37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30"/>
          <p:cNvSpPr txBox="1"/>
          <p:nvPr>
            <p:ph idx="12" type="sldNum"/>
          </p:nvPr>
        </p:nvSpPr>
        <p:spPr>
          <a:xfrm>
            <a:off x="8250382" y="533695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uas Partes de Conteúdo" type="twoObj">
  <p:cSld name="TWO_OBJECTS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3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31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3" name="Google Shape;43;p31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ação" type="twoTxTwoObj">
  <p:cSld name="TWO_OBJECTS_WITH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32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32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32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32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2" name="Google Shape;52;p32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3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omente Título" type="titleOnly">
  <p:cSld name="TITLE_ONLY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3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3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3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33"/>
          <p:cNvSpPr txBox="1"/>
          <p:nvPr>
            <p:ph idx="12" type="sldNum"/>
          </p:nvPr>
        </p:nvSpPr>
        <p:spPr>
          <a:xfrm>
            <a:off x="8384823" y="5058128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údo com Legenda" type="objTx">
  <p:cSld name="OBJECT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5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35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4" name="Google Shape;64;p35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3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3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5" Type="http://schemas.openxmlformats.org/officeDocument/2006/relationships/theme" Target="../theme/theme1.xml"/><Relationship Id="rId1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CE5CD">
            <a:alpha val="20610"/>
          </a:srgbClr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1" name="Google Shape;11;p26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pic>
        <p:nvPicPr>
          <p:cNvPr descr="Logotipo&#10;&#10;Descrição gerada automaticamente" id="15" name="Google Shape;15;p26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0480339" y="6242050"/>
            <a:ext cx="873461" cy="50165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spd="med">
    <p:fade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8.pn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gif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0.png"/><Relationship Id="rId4" Type="http://schemas.openxmlformats.org/officeDocument/2006/relationships/image" Target="../media/image2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www.scielo.br/j/rsp/a/G7KPsdVDPBsLFBLr93Q5rpK/?format=pdf&amp;lang=p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13.png"/><Relationship Id="rId5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png"/><Relationship Id="rId4" Type="http://schemas.openxmlformats.org/officeDocument/2006/relationships/hyperlink" Target="https://www1.folha.uol.com.br/equilibrioesaude/2024/05/crescem-gastos-com-internacoes-e-tratamentos-de-obesidade-infantojuvenil-no-sus.shtml" TargetMode="External"/><Relationship Id="rId5" Type="http://schemas.openxmlformats.org/officeDocument/2006/relationships/hyperlink" Target="https://www1.folha.uol.com.br/equilibrioesaude/2024/05/crescem-gastos-com-internacoes-e-tratamentos-de-obesidade-infantojuvenil-no-sus.shtml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2.png"/><Relationship Id="rId4" Type="http://schemas.openxmlformats.org/officeDocument/2006/relationships/image" Target="../media/image10.png"/><Relationship Id="rId5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5"/>
          <p:cNvSpPr/>
          <p:nvPr/>
        </p:nvSpPr>
        <p:spPr>
          <a:xfrm>
            <a:off x="-29213" y="0"/>
            <a:ext cx="12240937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5" name="Google Shape;95;p5"/>
          <p:cNvSpPr/>
          <p:nvPr/>
        </p:nvSpPr>
        <p:spPr>
          <a:xfrm>
            <a:off x="-26683" y="2425862"/>
            <a:ext cx="939800" cy="1003138"/>
          </a:xfrm>
          <a:prstGeom prst="rtTriangl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5"/>
          <p:cNvSpPr txBox="1"/>
          <p:nvPr/>
        </p:nvSpPr>
        <p:spPr>
          <a:xfrm>
            <a:off x="1906176" y="1819202"/>
            <a:ext cx="8667600" cy="22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i="0" lang="pt-BR" sz="4600" u="none" cap="none" strike="noStrike">
                <a:solidFill>
                  <a:schemeClr val="lt1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Por uma </a:t>
            </a:r>
            <a:endParaRPr i="0" sz="4600" u="none" cap="none" strike="noStrike">
              <a:solidFill>
                <a:schemeClr val="lt1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i="0" lang="pt-BR" sz="4600" u="none" cap="none" strike="noStrike">
                <a:solidFill>
                  <a:schemeClr val="lt1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Reforma Tributária </a:t>
            </a:r>
            <a:endParaRPr i="0" sz="4600" u="none" cap="none" strike="noStrike">
              <a:solidFill>
                <a:schemeClr val="lt1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</a:pPr>
            <a:r>
              <a:rPr i="0" lang="pt-BR" sz="4600" u="none" cap="none" strike="noStrike">
                <a:solidFill>
                  <a:schemeClr val="lt1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a favor da Saúde</a:t>
            </a:r>
            <a:endParaRPr i="0" sz="2800" u="none" cap="none" strike="noStrike">
              <a:solidFill>
                <a:srgbClr val="000000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sp>
        <p:nvSpPr>
          <p:cNvPr id="97" name="Google Shape;97;p5"/>
          <p:cNvSpPr txBox="1"/>
          <p:nvPr/>
        </p:nvSpPr>
        <p:spPr>
          <a:xfrm>
            <a:off x="5661908" y="5849977"/>
            <a:ext cx="5451849" cy="3078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"/>
          <p:cNvSpPr/>
          <p:nvPr/>
        </p:nvSpPr>
        <p:spPr>
          <a:xfrm rot="5400000">
            <a:off x="-628868" y="599655"/>
            <a:ext cx="3556748" cy="2357438"/>
          </a:xfrm>
          <a:prstGeom prst="rtTriangle">
            <a:avLst/>
          </a:prstGeom>
          <a:solidFill>
            <a:srgbClr val="FFC000">
              <a:alpha val="41568"/>
            </a:srgbClr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9" name="Google Shape;99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57826" y="4334975"/>
            <a:ext cx="2964449" cy="19179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g2d601573c9b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42875"/>
            <a:ext cx="12192000" cy="6857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g2d601573c9b_0_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302600" y="6098325"/>
            <a:ext cx="1811925" cy="701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 txBox="1"/>
          <p:nvPr/>
        </p:nvSpPr>
        <p:spPr>
          <a:xfrm>
            <a:off x="2341350" y="3130824"/>
            <a:ext cx="7509300" cy="136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Roboto"/>
              <a:buNone/>
            </a:pPr>
            <a:r>
              <a:rPr lang="pt-BR" sz="3100">
                <a:solidFill>
                  <a:srgbClr val="666666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Marcello Fragano Baird </a:t>
            </a:r>
            <a:endParaRPr sz="3100">
              <a:solidFill>
                <a:srgbClr val="666666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Roboto"/>
              <a:buNone/>
            </a:pPr>
            <a:r>
              <a:rPr lang="pt-BR" sz="2600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marcello.baird@actbr.org.br</a:t>
            </a:r>
            <a:endParaRPr sz="2600">
              <a:solidFill>
                <a:srgbClr val="66666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Roboto"/>
              <a:buNone/>
            </a:pPr>
            <a:r>
              <a:rPr lang="pt-BR" sz="2600">
                <a:solidFill>
                  <a:srgbClr val="666666"/>
                </a:solidFill>
                <a:latin typeface="Merriweather Light"/>
                <a:ea typeface="Merriweather Light"/>
                <a:cs typeface="Merriweather Light"/>
                <a:sym typeface="Merriweather Light"/>
              </a:rPr>
              <a:t>@marcellobaird</a:t>
            </a:r>
            <a:endParaRPr sz="2600">
              <a:solidFill>
                <a:srgbClr val="666666"/>
              </a:solidFill>
              <a:latin typeface="Merriweather Light"/>
              <a:ea typeface="Merriweather Light"/>
              <a:cs typeface="Merriweather Light"/>
              <a:sym typeface="Merriweather Light"/>
            </a:endParaRPr>
          </a:p>
        </p:txBody>
      </p:sp>
      <p:sp>
        <p:nvSpPr>
          <p:cNvPr id="189" name="Google Shape;189;p24"/>
          <p:cNvSpPr txBox="1"/>
          <p:nvPr/>
        </p:nvSpPr>
        <p:spPr>
          <a:xfrm>
            <a:off x="3297725" y="1035538"/>
            <a:ext cx="55968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800"/>
              <a:buFont typeface="Roboto"/>
              <a:buNone/>
            </a:pPr>
            <a:r>
              <a:rPr i="0" lang="pt-BR" sz="5200" u="none" cap="none" strike="noStrike">
                <a:solidFill>
                  <a:schemeClr val="accent2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Muito obrigado!</a:t>
            </a:r>
            <a:endParaRPr i="0" sz="1800" u="none" cap="none" strike="noStrike">
              <a:solidFill>
                <a:srgbClr val="000000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grpSp>
        <p:nvGrpSpPr>
          <p:cNvPr id="190" name="Google Shape;190;p24"/>
          <p:cNvGrpSpPr/>
          <p:nvPr/>
        </p:nvGrpSpPr>
        <p:grpSpPr>
          <a:xfrm>
            <a:off x="-149315" y="-1638314"/>
            <a:ext cx="4107361" cy="8496314"/>
            <a:chOff x="-31750" y="4108450"/>
            <a:chExt cx="1343025" cy="2778125"/>
          </a:xfrm>
        </p:grpSpPr>
        <p:sp>
          <p:nvSpPr>
            <p:cNvPr id="191" name="Google Shape;191;p24"/>
            <p:cNvSpPr/>
            <p:nvPr/>
          </p:nvSpPr>
          <p:spPr>
            <a:xfrm>
              <a:off x="0" y="5964238"/>
              <a:ext cx="1311275" cy="922337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24"/>
            <p:cNvSpPr/>
            <p:nvPr/>
          </p:nvSpPr>
          <p:spPr>
            <a:xfrm>
              <a:off x="-31750" y="4108450"/>
              <a:ext cx="558800" cy="2778125"/>
            </a:xfrm>
            <a:custGeom>
              <a:rect b="b" l="l" r="r" t="t"/>
              <a:pathLst>
                <a:path extrusionOk="0" h="2852382" w="559559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5098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descr="Logotipo&#10;&#10;Descrição gerada automaticamente" id="193" name="Google Shape;193;p24"/>
          <p:cNvPicPr preferRelativeResize="0"/>
          <p:nvPr/>
        </p:nvPicPr>
        <p:blipFill rotWithShape="1">
          <a:blip r:embed="rId3">
            <a:alphaModFix/>
          </a:blip>
          <a:srcRect b="0" l="0" r="31678" t="0"/>
          <a:stretch/>
        </p:blipFill>
        <p:spPr>
          <a:xfrm>
            <a:off x="5245391" y="4792379"/>
            <a:ext cx="1701107" cy="1030074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4"/>
          <p:cNvSpPr/>
          <p:nvPr/>
        </p:nvSpPr>
        <p:spPr>
          <a:xfrm>
            <a:off x="10416675" y="6036975"/>
            <a:ext cx="1484100" cy="821100"/>
          </a:xfrm>
          <a:prstGeom prst="rect">
            <a:avLst/>
          </a:prstGeom>
          <a:solidFill>
            <a:srgbClr val="FEF9F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" name="Google Shape;200;g2d6036b48d3_0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364524" y="5842175"/>
            <a:ext cx="1754900" cy="100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g2d6036b48d3_0_0"/>
          <p:cNvPicPr preferRelativeResize="0"/>
          <p:nvPr/>
        </p:nvPicPr>
        <p:blipFill rotWithShape="1">
          <a:blip r:embed="rId4">
            <a:alphaModFix/>
          </a:blip>
          <a:srcRect b="67145" l="0" r="0" t="0"/>
          <a:stretch/>
        </p:blipFill>
        <p:spPr>
          <a:xfrm>
            <a:off x="458150" y="592200"/>
            <a:ext cx="11224800" cy="1240425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g2d6036b48d3_0_0"/>
          <p:cNvSpPr txBox="1"/>
          <p:nvPr/>
        </p:nvSpPr>
        <p:spPr>
          <a:xfrm>
            <a:off x="200450" y="1775350"/>
            <a:ext cx="11597100" cy="491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pt-BR" sz="2000">
                <a:solidFill>
                  <a:schemeClr val="dk1"/>
                </a:solidFill>
              </a:rPr>
              <a:t>Cenário 1: </a:t>
            </a:r>
            <a:r>
              <a:rPr lang="pt-BR" sz="2000">
                <a:solidFill>
                  <a:schemeClr val="dk1"/>
                </a:solidFill>
              </a:rPr>
              <a:t>Inclusão de todos ultraprocessados no imposto seletivo com alíquota de 32%: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</a:rPr>
              <a:t>- IS para Biscoitos, bolachas e salgadinhos = redução em 0,25% na alíquota padrão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</a:rPr>
              <a:t>- IS para Outras bebidas não alcoólicas = redução em 0,07% na alíquota padrão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</a:rPr>
              <a:t>- IS para Sorvetes, chocolates, balas e assemelhados = redução em 0,23% na alíquota padrão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</a:rPr>
              <a:t>- IS para Hambúrgueres, empanados e assemelhados industrializados = redução de 0,03% na alíquota padrão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</a:rPr>
              <a:t>- IS para Enchidos de carne e assemelhados = redução de 0,26% na alíquota padrão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</a:rPr>
              <a:t>- IS para Temperos e molhos industrializados = redução de 0,1% na alíquota padrão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pt-BR" sz="2000">
                <a:solidFill>
                  <a:schemeClr val="dk1"/>
                </a:solidFill>
              </a:rPr>
              <a:t> </a:t>
            </a:r>
            <a:endParaRPr sz="20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pt-BR" sz="2000">
                <a:solidFill>
                  <a:schemeClr val="dk1"/>
                </a:solidFill>
              </a:rPr>
              <a:t>Resultado Alíquota Padrão =</a:t>
            </a:r>
            <a:r>
              <a:rPr b="1" lang="pt-BR" sz="2000">
                <a:solidFill>
                  <a:schemeClr val="dk1"/>
                </a:solidFill>
              </a:rPr>
              <a:t> 27,11% (redução de 0,94%)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2d601573c9b_0_8"/>
          <p:cNvSpPr txBox="1"/>
          <p:nvPr>
            <p:ph idx="4294967295" type="title"/>
          </p:nvPr>
        </p:nvSpPr>
        <p:spPr>
          <a:xfrm>
            <a:off x="132074" y="232100"/>
            <a:ext cx="48504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b="1" lang="pt-BR" sz="2800">
                <a:solidFill>
                  <a:schemeClr val="accent2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Consumo de ultraprocessados</a:t>
            </a:r>
            <a:endParaRPr b="1"/>
          </a:p>
        </p:txBody>
      </p:sp>
      <p:sp>
        <p:nvSpPr>
          <p:cNvPr id="209" name="Google Shape;209;g2d601573c9b_0_8"/>
          <p:cNvSpPr txBox="1"/>
          <p:nvPr/>
        </p:nvSpPr>
        <p:spPr>
          <a:xfrm>
            <a:off x="226025" y="6312675"/>
            <a:ext cx="3000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3"/>
              </a:rPr>
              <a:t>Fonte: Levy e colaboradoras, 2022</a:t>
            </a:r>
            <a:endParaRPr sz="15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0" name="Google Shape;210;g2d601573c9b_0_8"/>
          <p:cNvSpPr txBox="1"/>
          <p:nvPr/>
        </p:nvSpPr>
        <p:spPr>
          <a:xfrm>
            <a:off x="440275" y="1016000"/>
            <a:ext cx="3996000" cy="1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25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450">
                <a:solidFill>
                  <a:schemeClr val="dk1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 Participação relativa de ultraprocessados no total de calorias determinado pela aquisição alimentar domiciliar, por quintos de rendimento total e variação patrimonial mensal familiar e ano da pesquisa – Brasil, POF 2017–2018.</a:t>
            </a:r>
            <a:endParaRPr b="1" sz="1450">
              <a:solidFill>
                <a:schemeClr val="dk1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  <p:graphicFrame>
        <p:nvGraphicFramePr>
          <p:cNvPr id="211" name="Google Shape;211;g2d601573c9b_0_8"/>
          <p:cNvGraphicFramePr/>
          <p:nvPr/>
        </p:nvGraphicFramePr>
        <p:xfrm>
          <a:off x="5420925" y="4982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{9047EBC9-7C20-4346-84CD-CF10921B46AF}</a:tableStyleId>
              </a:tblPr>
              <a:tblGrid>
                <a:gridCol w="2548350"/>
                <a:gridCol w="1142525"/>
                <a:gridCol w="1145325"/>
                <a:gridCol w="1203225"/>
              </a:tblGrid>
              <a:tr h="312000"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0063A7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Grupo e subgrupos de alimentos</a:t>
                      </a:r>
                      <a:endParaRPr b="1" sz="1200">
                        <a:solidFill>
                          <a:srgbClr val="0063A7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4DB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0063A7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1º Quinto (%)</a:t>
                      </a:r>
                      <a:endParaRPr b="1" sz="1200">
                        <a:solidFill>
                          <a:srgbClr val="0063A7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4DB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0063A7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5º Quinto (%)</a:t>
                      </a:r>
                      <a:endParaRPr b="1" sz="1200">
                        <a:solidFill>
                          <a:srgbClr val="0063A7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4DBEC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solidFill>
                            <a:srgbClr val="0063A7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Média Nacional</a:t>
                      </a:r>
                      <a:endParaRPr b="1" sz="1200">
                        <a:solidFill>
                          <a:srgbClr val="0063A7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4DBEC"/>
                    </a:solidFill>
                  </a:tcPr>
                </a:tc>
              </a:tr>
              <a:tr h="2884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Alimentos ultraprocessados</a:t>
                      </a:r>
                      <a:endParaRPr b="1"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11,9</a:t>
                      </a:r>
                      <a:endParaRPr b="1"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25,4</a:t>
                      </a:r>
                      <a:endParaRPr b="1"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19,4</a:t>
                      </a:r>
                      <a:endParaRPr b="1"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Frios e embutidos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1,9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3,2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2,7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Biscoitos doces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1,7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2,4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2,2</a:t>
                      </a:r>
                      <a:endParaRPr sz="1200">
                        <a:solidFill>
                          <a:schemeClr val="dk1"/>
                        </a:solidFill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Biscoitos salgados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2,3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1,9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1,9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Margarina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1,4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1,8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Bolos e tortas doces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0,8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1,4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Pães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0,5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2,2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1,4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Doces em geral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0,3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1,4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0,9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728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Bebidas adoçadas carbonatadas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0,6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1,5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Chocolate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0,4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1,7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998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Massas de pizza, de lasanha ou de pastel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0,3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1,3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0,9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Refeições prontas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0,4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1,5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0,9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06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Bebidas adoçadas não carbonatadas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0,9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0,6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Bebidas lácteas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0,8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0,5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Sorvetes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0,1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0,8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0,4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Molhos prontos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1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0,7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800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Bebidas alcoólicas destiladas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0,1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0,2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EF0F7"/>
                    </a:solidFill>
                  </a:tcPr>
                </a:tc>
              </a:tr>
              <a:tr h="2807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Outros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0,4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0,6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pt-BR" sz="1200">
                          <a:solidFill>
                            <a:schemeClr val="dk1"/>
                          </a:solidFill>
                          <a:latin typeface="Trebuchet MS"/>
                          <a:ea typeface="Trebuchet MS"/>
                          <a:cs typeface="Trebuchet MS"/>
                          <a:sym typeface="Trebuchet MS"/>
                        </a:rPr>
                        <a:t>0,5</a:t>
                      </a:r>
                      <a:endParaRPr sz="1200">
                        <a:latin typeface="Trebuchet MS"/>
                        <a:ea typeface="Trebuchet MS"/>
                        <a:cs typeface="Trebuchet MS"/>
                        <a:sym typeface="Trebuchet MS"/>
                      </a:endParaRPr>
                    </a:p>
                  </a:txBody>
                  <a:tcPr marT="19050" marB="19050" marR="28575" marL="28575">
                    <a:lnL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69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6925">
                      <a:solidFill>
                        <a:srgbClr val="0063A7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12" name="Google Shape;212;g2d601573c9b_0_8"/>
          <p:cNvSpPr txBox="1"/>
          <p:nvPr/>
        </p:nvSpPr>
        <p:spPr>
          <a:xfrm>
            <a:off x="559275" y="3444725"/>
            <a:ext cx="3996000" cy="66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25400" marR="2540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450">
                <a:solidFill>
                  <a:schemeClr val="dk1"/>
                </a:solidFill>
                <a:highlight>
                  <a:srgbClr val="FFFFFF"/>
                </a:highlight>
                <a:latin typeface="Trebuchet MS"/>
                <a:ea typeface="Trebuchet MS"/>
                <a:cs typeface="Trebuchet MS"/>
                <a:sym typeface="Trebuchet MS"/>
              </a:rPr>
              <a:t>Média nacional de consumo de 19,4% em alimentos ultraprocessados.</a:t>
            </a:r>
            <a:endParaRPr b="1" sz="1450">
              <a:solidFill>
                <a:schemeClr val="dk1"/>
              </a:solidFill>
              <a:highlight>
                <a:srgbClr val="FFFFFF"/>
              </a:highlight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2d5f1f4749f_0_7"/>
          <p:cNvSpPr/>
          <p:nvPr/>
        </p:nvSpPr>
        <p:spPr>
          <a:xfrm>
            <a:off x="14400" y="-14400"/>
            <a:ext cx="12192000" cy="6858000"/>
          </a:xfrm>
          <a:prstGeom prst="rect">
            <a:avLst/>
          </a:prstGeom>
          <a:solidFill>
            <a:srgbClr val="FCE5CD">
              <a:alpha val="206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2d5f1f4749f_0_7"/>
          <p:cNvSpPr txBox="1"/>
          <p:nvPr>
            <p:ph type="title"/>
          </p:nvPr>
        </p:nvSpPr>
        <p:spPr>
          <a:xfrm>
            <a:off x="905100" y="320782"/>
            <a:ext cx="10410600" cy="96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-BR" sz="2800">
                <a:solidFill>
                  <a:schemeClr val="accent2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Rumo a uma reforma tributária 3S:</a:t>
            </a:r>
            <a:r>
              <a:rPr lang="pt-BR" sz="2800">
                <a:solidFill>
                  <a:schemeClr val="accent2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 </a:t>
            </a:r>
            <a:endParaRPr sz="2800">
              <a:solidFill>
                <a:schemeClr val="accent2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pt-BR" sz="2800">
                <a:solidFill>
                  <a:schemeClr val="accent2"/>
                </a:solidFill>
                <a:latin typeface="Merriweather"/>
                <a:ea typeface="Merriweather"/>
                <a:cs typeface="Merriweather"/>
                <a:sym typeface="Merriweather"/>
              </a:rPr>
              <a:t>saudável, solidário e sustentável </a:t>
            </a:r>
            <a:endParaRPr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07" name="Google Shape;107;g2d5f1f4749f_0_7"/>
          <p:cNvPicPr preferRelativeResize="0"/>
          <p:nvPr/>
        </p:nvPicPr>
        <p:blipFill rotWithShape="1">
          <a:blip r:embed="rId3">
            <a:alphaModFix/>
          </a:blip>
          <a:srcRect b="32427" l="1390" r="0" t="0"/>
          <a:stretch/>
        </p:blipFill>
        <p:spPr>
          <a:xfrm>
            <a:off x="1019654" y="1508126"/>
            <a:ext cx="4982775" cy="46702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49800"/>
              </a:srgbClr>
            </a:outerShdw>
          </a:effectLst>
        </p:spPr>
      </p:pic>
      <p:pic>
        <p:nvPicPr>
          <p:cNvPr id="108" name="Google Shape;108;g2d5f1f4749f_0_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1234" y="1508125"/>
            <a:ext cx="4661117" cy="467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d5f1f4749f_0_26"/>
          <p:cNvSpPr txBox="1"/>
          <p:nvPr/>
        </p:nvSpPr>
        <p:spPr>
          <a:xfrm>
            <a:off x="953413" y="270232"/>
            <a:ext cx="10203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chemeClr val="accent2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O preço dos produtos nocivos deve contemplar </a:t>
            </a:r>
            <a:endParaRPr sz="2800">
              <a:solidFill>
                <a:schemeClr val="accent2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chemeClr val="accent2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seus custos sociais</a:t>
            </a:r>
            <a:r>
              <a:rPr lang="pt-BR" sz="2800">
                <a:solidFill>
                  <a:schemeClr val="accent2"/>
                </a:solidFill>
                <a:latin typeface="Merriweather"/>
                <a:ea typeface="Merriweather"/>
                <a:cs typeface="Merriweather"/>
                <a:sym typeface="Merriweather"/>
              </a:rPr>
              <a:t> (</a:t>
            </a:r>
            <a:r>
              <a:rPr i="1" lang="pt-BR" sz="2800">
                <a:solidFill>
                  <a:schemeClr val="accent2"/>
                </a:solidFill>
                <a:latin typeface="Merriweather"/>
                <a:ea typeface="Merriweather"/>
                <a:cs typeface="Merriweather"/>
                <a:sym typeface="Merriweather"/>
              </a:rPr>
              <a:t>"True Cost"</a:t>
            </a:r>
            <a:r>
              <a:rPr lang="pt-BR" sz="2800">
                <a:solidFill>
                  <a:schemeClr val="accent2"/>
                </a:solidFill>
                <a:latin typeface="Merriweather"/>
                <a:ea typeface="Merriweather"/>
                <a:cs typeface="Merriweather"/>
                <a:sym typeface="Merriweather"/>
              </a:rPr>
              <a:t>)</a:t>
            </a:r>
            <a:r>
              <a:rPr lang="pt-BR" sz="2800">
                <a:solidFill>
                  <a:schemeClr val="accent2"/>
                </a:solidFill>
                <a:latin typeface="Merriweather"/>
                <a:ea typeface="Merriweather"/>
                <a:cs typeface="Merriweather"/>
                <a:sym typeface="Merriweather"/>
              </a:rPr>
              <a:t> </a:t>
            </a:r>
            <a:endParaRPr i="0" sz="2800" u="none" cap="none" strike="noStrike">
              <a:solidFill>
                <a:srgbClr val="000000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pic>
        <p:nvPicPr>
          <p:cNvPr id="115" name="Google Shape;115;g2d5f1f4749f_0_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92188" y="1502200"/>
            <a:ext cx="3279815" cy="57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2d5f1f4749f_0_2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38413" y="1502200"/>
            <a:ext cx="3279815" cy="573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g2d5f1f4749f_0_2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415300" y="1502200"/>
            <a:ext cx="3279815" cy="573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2ca2b524197_2_6"/>
          <p:cNvSpPr/>
          <p:nvPr/>
        </p:nvSpPr>
        <p:spPr>
          <a:xfrm>
            <a:off x="14400" y="-14400"/>
            <a:ext cx="12192000" cy="6858000"/>
          </a:xfrm>
          <a:prstGeom prst="rect">
            <a:avLst/>
          </a:prstGeom>
          <a:solidFill>
            <a:srgbClr val="FCE5CD">
              <a:alpha val="206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g2ca2b524197_2_6"/>
          <p:cNvSpPr txBox="1"/>
          <p:nvPr/>
        </p:nvSpPr>
        <p:spPr>
          <a:xfrm>
            <a:off x="189150" y="1425634"/>
            <a:ext cx="118137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25" name="Google Shape;125;g2ca2b524197_2_6"/>
          <p:cNvSpPr txBox="1"/>
          <p:nvPr/>
        </p:nvSpPr>
        <p:spPr>
          <a:xfrm>
            <a:off x="1008525" y="336757"/>
            <a:ext cx="102036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2800">
                <a:solidFill>
                  <a:schemeClr val="accent2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Tabaco e álcool </a:t>
            </a:r>
            <a:endParaRPr i="0" sz="2800" u="none" cap="none" strike="noStrike">
              <a:solidFill>
                <a:srgbClr val="000000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pic>
        <p:nvPicPr>
          <p:cNvPr id="126" name="Google Shape;126;g2ca2b524197_2_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3200" y="1174025"/>
            <a:ext cx="5135875" cy="485255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g2ca2b524197_2_6"/>
          <p:cNvSpPr txBox="1"/>
          <p:nvPr/>
        </p:nvSpPr>
        <p:spPr>
          <a:xfrm>
            <a:off x="5824050" y="1660800"/>
            <a:ext cx="5712600" cy="387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Pontos de atenção: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AutoNum type="arabicParenR"/>
            </a:pPr>
            <a:r>
              <a:rPr lang="pt-BR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Volta do IPCA enquanto índice de referência para reajuste anual do imposto seletivo (Banco Mundial)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AutoNum type="arabicParenR"/>
            </a:pPr>
            <a:r>
              <a:rPr lang="pt-BR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Transição sem redução de carga tributária em nenhum estado 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746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AutoNum type="arabicParenR"/>
            </a:pPr>
            <a:r>
              <a:rPr lang="pt-BR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Sem brechas para algum tipo de produto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2d5f1f4749f_0_56"/>
          <p:cNvSpPr txBox="1"/>
          <p:nvPr>
            <p:ph type="title"/>
          </p:nvPr>
        </p:nvSpPr>
        <p:spPr>
          <a:xfrm>
            <a:off x="838199" y="312993"/>
            <a:ext cx="105156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2800">
                <a:solidFill>
                  <a:schemeClr val="accent2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Alimentação - </a:t>
            </a:r>
            <a:r>
              <a:rPr b="1" i="1" lang="pt-BR" sz="2800">
                <a:solidFill>
                  <a:srgbClr val="999999"/>
                </a:solidFill>
                <a:latin typeface="Merriweather"/>
                <a:ea typeface="Merriweather"/>
                <a:cs typeface="Merriweather"/>
                <a:sym typeface="Merriweather"/>
              </a:rPr>
              <a:t>alimentos saudáveis x ultraprocessados</a:t>
            </a:r>
            <a:endParaRPr b="1" i="1">
              <a:solidFill>
                <a:srgbClr val="999999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34" name="Google Shape;134;g2d5f1f4749f_0_56"/>
          <p:cNvSpPr txBox="1"/>
          <p:nvPr/>
        </p:nvSpPr>
        <p:spPr>
          <a:xfrm>
            <a:off x="7871363" y="2210725"/>
            <a:ext cx="3206100" cy="233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Proposta: </a:t>
            </a:r>
            <a:endParaRPr b="1"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Alinhar cesta básica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 lista com alíquota reduzida ao Guia Alimentar </a:t>
            </a:r>
            <a:endParaRPr sz="2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5" name="Google Shape;135;g2d5f1f4749f_0_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-380740">
            <a:off x="3740417" y="939442"/>
            <a:ext cx="3829017" cy="567591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2d5f1f4749f_0_5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1938" y="1079175"/>
            <a:ext cx="3279815" cy="573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2d5f1f4749f_0_67"/>
          <p:cNvSpPr txBox="1"/>
          <p:nvPr>
            <p:ph type="title"/>
          </p:nvPr>
        </p:nvSpPr>
        <p:spPr>
          <a:xfrm>
            <a:off x="0" y="238550"/>
            <a:ext cx="12192000" cy="490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pt-BR" sz="2800">
                <a:solidFill>
                  <a:schemeClr val="accent2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Consumo entre crianças e adolescentes</a:t>
            </a:r>
            <a:endParaRPr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sp>
        <p:nvSpPr>
          <p:cNvPr id="143" name="Google Shape;143;g2d5f1f4749f_0_67"/>
          <p:cNvSpPr txBox="1"/>
          <p:nvPr/>
        </p:nvSpPr>
        <p:spPr>
          <a:xfrm>
            <a:off x="711250" y="3679975"/>
            <a:ext cx="6447000" cy="21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Titillium Web"/>
                <a:ea typeface="Titillium Web"/>
                <a:cs typeface="Titillium Web"/>
                <a:sym typeface="Titillium Web"/>
              </a:rPr>
              <a:t>Hoje, no Brasil, </a:t>
            </a:r>
            <a:r>
              <a:rPr b="1" lang="pt-BR">
                <a:latin typeface="Titillium Web"/>
                <a:ea typeface="Titillium Web"/>
                <a:cs typeface="Titillium Web"/>
                <a:sym typeface="Titillium Web"/>
              </a:rPr>
              <a:t>1 em cada 3 crianças e adolescentes</a:t>
            </a:r>
            <a:r>
              <a:rPr lang="pt-BR">
                <a:latin typeface="Titillium Web"/>
                <a:ea typeface="Titillium Web"/>
                <a:cs typeface="Titillium Web"/>
                <a:sym typeface="Titillium Web"/>
              </a:rPr>
              <a:t> está com excesso de peso.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700">
                <a:solidFill>
                  <a:schemeClr val="dk1"/>
                </a:solidFill>
              </a:rPr>
              <a:t>14,2%</a:t>
            </a:r>
            <a:r>
              <a:rPr lang="pt-BR" sz="1300">
                <a:solidFill>
                  <a:schemeClr val="dk1"/>
                </a:solidFill>
              </a:rPr>
              <a:t> das crianças com menos de cinco anos de idade têm excesso de peso ou obesidade no Brasil. A média global é de </a:t>
            </a:r>
            <a:r>
              <a:rPr b="1" lang="pt-BR" sz="1600">
                <a:solidFill>
                  <a:schemeClr val="dk1"/>
                </a:solidFill>
              </a:rPr>
              <a:t>5,6%</a:t>
            </a:r>
            <a:r>
              <a:rPr lang="pt-BR" sz="1300">
                <a:solidFill>
                  <a:schemeClr val="dk1"/>
                </a:solidFill>
              </a:rPr>
              <a:t>, menos da metade da média do país.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>
                <a:latin typeface="Titillium Web"/>
                <a:ea typeface="Titillium Web"/>
                <a:cs typeface="Titillium Web"/>
                <a:sym typeface="Titillium Web"/>
              </a:rPr>
              <a:t>Em uma década, </a:t>
            </a:r>
            <a:r>
              <a:rPr b="1" lang="pt-BR">
                <a:latin typeface="Titillium Web"/>
                <a:ea typeface="Titillium Web"/>
                <a:cs typeface="Titillium Web"/>
                <a:sym typeface="Titillium Web"/>
              </a:rPr>
              <a:t>os custos  totais com a obesidade no SUS aumentaram 20%</a:t>
            </a:r>
            <a:r>
              <a:rPr lang="pt-BR">
                <a:latin typeface="Titillium Web"/>
                <a:ea typeface="Titillium Web"/>
                <a:cs typeface="Titillium Web"/>
                <a:sym typeface="Titillium Web"/>
              </a:rPr>
              <a:t>, passando de R$ 145 milhões, em 2013, para R$ 174 milhões, em 2022. Os custos totais com a doença nesse período passam de R$ 1,54 bilhão.</a:t>
            </a:r>
            <a:endParaRPr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4" name="Google Shape;144;g2d5f1f4749f_0_67"/>
          <p:cNvSpPr txBox="1"/>
          <p:nvPr/>
        </p:nvSpPr>
        <p:spPr>
          <a:xfrm>
            <a:off x="1768025" y="894575"/>
            <a:ext cx="34719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rgbClr val="FF66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45" name="Google Shape;145;g2d5f1f4749f_0_67"/>
          <p:cNvSpPr txBox="1"/>
          <p:nvPr/>
        </p:nvSpPr>
        <p:spPr>
          <a:xfrm>
            <a:off x="711250" y="2064625"/>
            <a:ext cx="6686100" cy="13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Segundo o ENANI 2024, </a:t>
            </a:r>
            <a:r>
              <a:rPr b="1" lang="pt-BR" sz="1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crianças de 2 a 5 anos</a:t>
            </a:r>
            <a:r>
              <a:rPr lang="pt-BR" sz="19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pt-BR" sz="19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consomem diariamente 30,4% de suas calorias com alimentos ultraprocessados, </a:t>
            </a:r>
            <a:r>
              <a:rPr b="1" lang="pt-BR" sz="1900">
                <a:solidFill>
                  <a:srgbClr val="FF6600"/>
                </a:solidFill>
                <a:latin typeface="Titillium Web"/>
                <a:ea typeface="Titillium Web"/>
                <a:cs typeface="Titillium Web"/>
                <a:sym typeface="Titillium Web"/>
              </a:rPr>
              <a:t>número superior à média da população adulta, de 19,5% (dados da última POF).</a:t>
            </a:r>
            <a:endParaRPr sz="17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46" name="Google Shape;146;g2d5f1f4749f_0_67"/>
          <p:cNvPicPr preferRelativeResize="0"/>
          <p:nvPr/>
        </p:nvPicPr>
        <p:blipFill rotWithShape="1">
          <a:blip r:embed="rId3">
            <a:alphaModFix/>
          </a:blip>
          <a:srcRect b="0" l="15280" r="26376" t="0"/>
          <a:stretch/>
        </p:blipFill>
        <p:spPr>
          <a:xfrm>
            <a:off x="6360750" y="1088325"/>
            <a:ext cx="5656875" cy="5730401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g2d5f1f4749f_0_67"/>
          <p:cNvSpPr/>
          <p:nvPr/>
        </p:nvSpPr>
        <p:spPr>
          <a:xfrm>
            <a:off x="668375" y="2041275"/>
            <a:ext cx="6489900" cy="1395000"/>
          </a:xfrm>
          <a:prstGeom prst="rect">
            <a:avLst/>
          </a:prstGeom>
          <a:noFill/>
          <a:ln cap="flat" cmpd="sng" w="9525">
            <a:solidFill>
              <a:srgbClr val="ED7D3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g2d5f1f4749f_0_67"/>
          <p:cNvSpPr txBox="1"/>
          <p:nvPr/>
        </p:nvSpPr>
        <p:spPr>
          <a:xfrm>
            <a:off x="-6117700" y="2229575"/>
            <a:ext cx="5727000" cy="34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latin typeface="Titillium Web"/>
                <a:ea typeface="Titillium Web"/>
                <a:cs typeface="Titillium Web"/>
                <a:sym typeface="Titillium Web"/>
              </a:rPr>
              <a:t>Hoje, no Brasil, </a:t>
            </a:r>
            <a:r>
              <a:rPr b="1" lang="pt-BR" sz="1600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4"/>
              </a:rPr>
              <a:t>1 em cada 3 crianças e adolescentes</a:t>
            </a:r>
            <a:r>
              <a:rPr lang="pt-BR" sz="1600">
                <a:latin typeface="Titillium Web"/>
                <a:ea typeface="Titillium Web"/>
                <a:cs typeface="Titillium Web"/>
                <a:sym typeface="Titillium Web"/>
              </a:rPr>
              <a:t> está com excesso de peso.</a:t>
            </a:r>
            <a:endParaRPr sz="16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900">
                <a:solidFill>
                  <a:schemeClr val="dk1"/>
                </a:solidFill>
              </a:rPr>
              <a:t>14,2%</a:t>
            </a:r>
            <a:r>
              <a:rPr lang="pt-BR" sz="1500">
                <a:solidFill>
                  <a:schemeClr val="dk1"/>
                </a:solidFill>
              </a:rPr>
              <a:t> das crianças com menos de cinco anos de idade têm excesso de peso ou obesidade no Brasil. A média global é de </a:t>
            </a:r>
            <a:r>
              <a:rPr b="1" lang="pt-BR" sz="1800">
                <a:solidFill>
                  <a:schemeClr val="dk1"/>
                </a:solidFill>
              </a:rPr>
              <a:t>5,6%</a:t>
            </a:r>
            <a:r>
              <a:rPr lang="pt-BR" sz="1500">
                <a:solidFill>
                  <a:schemeClr val="dk1"/>
                </a:solidFill>
              </a:rPr>
              <a:t>, menos da metade da média do país.</a:t>
            </a:r>
            <a:endParaRPr sz="16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>
                <a:latin typeface="Titillium Web"/>
                <a:ea typeface="Titillium Web"/>
                <a:cs typeface="Titillium Web"/>
                <a:sym typeface="Titillium Web"/>
              </a:rPr>
              <a:t>Em uma década, </a:t>
            </a:r>
            <a:r>
              <a:rPr b="1" lang="pt-BR" sz="1600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  <a:t>os custos  totais com a obesidade no SUS aumentaram 20%</a:t>
            </a:r>
            <a:r>
              <a:rPr lang="pt-BR" sz="1600">
                <a:latin typeface="Titillium Web"/>
                <a:ea typeface="Titillium Web"/>
                <a:cs typeface="Titillium Web"/>
                <a:sym typeface="Titillium Web"/>
              </a:rPr>
              <a:t>, passando de R$ 145 milhões, em 2013, para R$ 174 milhões, em 2022. Os custos totais com a doença nesse período passam de R$ 1,54 bilhão.</a:t>
            </a:r>
            <a:endParaRPr sz="16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Google Shape;154;g2d5f1f4749f_0_244"/>
          <p:cNvGrpSpPr/>
          <p:nvPr/>
        </p:nvGrpSpPr>
        <p:grpSpPr>
          <a:xfrm>
            <a:off x="-135622" y="3149988"/>
            <a:ext cx="2536887" cy="3708004"/>
            <a:chOff x="-31750" y="4108450"/>
            <a:chExt cx="1343050" cy="2781072"/>
          </a:xfrm>
        </p:grpSpPr>
        <p:sp>
          <p:nvSpPr>
            <p:cNvPr id="155" name="Google Shape;155;g2d5f1f4749f_0_244"/>
            <p:cNvSpPr/>
            <p:nvPr/>
          </p:nvSpPr>
          <p:spPr>
            <a:xfrm>
              <a:off x="0" y="5964238"/>
              <a:ext cx="1311300" cy="922200"/>
            </a:xfrm>
            <a:prstGeom prst="rtTriangle">
              <a:avLst/>
            </a:prstGeom>
            <a:solidFill>
              <a:srgbClr val="ED7D31"/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56;g2d5f1f4749f_0_244"/>
            <p:cNvSpPr/>
            <p:nvPr/>
          </p:nvSpPr>
          <p:spPr>
            <a:xfrm>
              <a:off x="-31750" y="4108450"/>
              <a:ext cx="558160" cy="2781072"/>
            </a:xfrm>
            <a:custGeom>
              <a:rect b="b" l="l" r="r" t="t"/>
              <a:pathLst>
                <a:path extrusionOk="0" h="2852382" w="559559">
                  <a:moveTo>
                    <a:pt x="0" y="0"/>
                  </a:moveTo>
                  <a:lnTo>
                    <a:pt x="559559" y="2838734"/>
                  </a:lnTo>
                  <a:lnTo>
                    <a:pt x="13648" y="2852382"/>
                  </a:lnTo>
                  <a:cubicBezTo>
                    <a:pt x="9099" y="1901588"/>
                    <a:pt x="4549" y="950794"/>
                    <a:pt x="0" y="0"/>
                  </a:cubicBezTo>
                  <a:close/>
                </a:path>
              </a:pathLst>
            </a:custGeom>
            <a:solidFill>
              <a:srgbClr val="A9D18E">
                <a:alpha val="46270"/>
              </a:srgbClr>
            </a:solidFill>
            <a:ln>
              <a:noFill/>
            </a:ln>
          </p:spPr>
          <p:txBody>
            <a:bodyPr anchorCtr="0" anchor="ctr" bIns="60925" lIns="121900" spcFirstLastPara="1" rIns="121900" wrap="square" tIns="609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t/>
              </a:r>
              <a:endParaRPr b="0" i="0" sz="2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7" name="Google Shape;157;g2d5f1f4749f_0_244"/>
          <p:cNvSpPr txBox="1"/>
          <p:nvPr/>
        </p:nvSpPr>
        <p:spPr>
          <a:xfrm>
            <a:off x="753300" y="2076450"/>
            <a:ext cx="4856100" cy="260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2300">
                <a:latin typeface="Titillium Web"/>
                <a:ea typeface="Titillium Web"/>
                <a:cs typeface="Titillium Web"/>
                <a:sym typeface="Titillium Web"/>
              </a:rPr>
              <a:t>Imposto Seletivo</a:t>
            </a:r>
            <a:endParaRPr b="1" sz="23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pt-BR" sz="1500">
                <a:latin typeface="Titillium Web"/>
                <a:ea typeface="Titillium Web"/>
                <a:cs typeface="Titillium Web"/>
                <a:sym typeface="Titillium Web"/>
              </a:rPr>
              <a:t>Proposta 1: </a:t>
            </a:r>
            <a:r>
              <a:rPr lang="pt-BR" sz="1500">
                <a:latin typeface="Titillium Web"/>
                <a:ea typeface="Titillium Web"/>
                <a:cs typeface="Titillium Web"/>
                <a:sym typeface="Titillium Web"/>
              </a:rPr>
              <a:t>Inclusão de ultraprocessados adoçados mais consumidos entre crianças e adolescentes:</a:t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tillium Web"/>
              <a:buChar char="-"/>
            </a:pPr>
            <a:r>
              <a:rPr lang="pt-BR" sz="15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Incluir biscoitos doces.</a:t>
            </a:r>
            <a:endParaRPr sz="15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tillium Web"/>
              <a:buChar char="-"/>
            </a:pPr>
            <a:r>
              <a:rPr lang="pt-BR" sz="15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Incluir chocolates, sorvetes, caramelos </a:t>
            </a:r>
            <a:endParaRPr sz="15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 assemelhados.</a:t>
            </a:r>
            <a:endParaRPr sz="15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Titillium Web"/>
              <a:buChar char="-"/>
            </a:pPr>
            <a:r>
              <a:rPr lang="pt-BR" sz="15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Incluir outras bebidas adoçadas, como néctares, sucos de caixinha e isot</a:t>
            </a:r>
            <a:r>
              <a:rPr lang="pt-BR" sz="15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ônicos</a:t>
            </a:r>
            <a:r>
              <a:rPr lang="pt-BR" sz="15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endParaRPr b="1" sz="15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58" name="Google Shape;158;g2d5f1f4749f_0_244"/>
          <p:cNvSpPr txBox="1"/>
          <p:nvPr/>
        </p:nvSpPr>
        <p:spPr>
          <a:xfrm>
            <a:off x="0" y="219150"/>
            <a:ext cx="12192000" cy="6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>
                <a:solidFill>
                  <a:srgbClr val="ED7D31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Propostas de Seletivo para Ultraprocessados</a:t>
            </a:r>
            <a:endParaRPr sz="2000">
              <a:solidFill>
                <a:srgbClr val="ED7D31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</p:txBody>
      </p:sp>
      <p:pic>
        <p:nvPicPr>
          <p:cNvPr id="159" name="Google Shape;159;g2d5f1f4749f_0_2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09405" y="2076450"/>
            <a:ext cx="5829300" cy="2705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d5f1f4749f_0_332"/>
          <p:cNvSpPr txBox="1"/>
          <p:nvPr/>
        </p:nvSpPr>
        <p:spPr>
          <a:xfrm>
            <a:off x="0" y="219150"/>
            <a:ext cx="12192000" cy="104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2800">
                <a:solidFill>
                  <a:srgbClr val="ED7D31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Proposta de Seletivo para bebidas adoçadas</a:t>
            </a:r>
            <a:endParaRPr sz="2000">
              <a:solidFill>
                <a:srgbClr val="ED7D31"/>
              </a:solidFill>
              <a:latin typeface="Merriweather Black"/>
              <a:ea typeface="Merriweather Black"/>
              <a:cs typeface="Merriweather Black"/>
              <a:sym typeface="Merriweather Black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800">
              <a:solidFill>
                <a:srgbClr val="FD4D1A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66" name="Google Shape;166;g2d5f1f4749f_0_3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975" y="1499438"/>
            <a:ext cx="4098675" cy="46086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g2d5f1f4749f_0_3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52898" y="3774437"/>
            <a:ext cx="6725524" cy="1217475"/>
          </a:xfrm>
          <a:prstGeom prst="rect">
            <a:avLst/>
          </a:prstGeom>
          <a:noFill/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68" name="Google Shape;168;g2d5f1f4749f_0_3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697225" y="2615663"/>
            <a:ext cx="5829300" cy="10083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g2d5f1f4749f_0_3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0075" y="1499438"/>
            <a:ext cx="4098675" cy="460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g31845e62424_0_6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9927" y="33550"/>
            <a:ext cx="12251928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2021-11-12T17:32:29Z</dcterms:created>
  <dc:creator>VeraRegina Freitas</dc:creator>
</cp:coreProperties>
</file>