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 Light"/>
      <p:regular r:id="rId24"/>
      <p:bold r:id="rId25"/>
      <p:italic r:id="rId26"/>
      <p:boldItalic r:id="rId27"/>
    </p:embeddedFont>
    <p:embeddedFont>
      <p:font typeface="Titillium Web"/>
      <p:regular r:id="rId28"/>
      <p:bold r:id="rId29"/>
      <p:italic r:id="rId30"/>
      <p:boldItalic r:id="rId31"/>
    </p:embeddedFont>
    <p:embeddedFont>
      <p:font typeface="Merriweather Black"/>
      <p:bold r:id="rId32"/>
      <p:boldItalic r:id="rId33"/>
    </p:embeddedFont>
    <p:embeddedFont>
      <p:font typeface="Merriweather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88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gDakDteQg5LTE0DMxUouYRsE2s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47EBC9-7C20-4346-84CD-CF10921B46AF}">
  <a:tblStyle styleId="{9047EBC9-7C20-4346-84CD-CF10921B46A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Ligh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erriweatherLight-italic.fntdata"/><Relationship Id="rId25" Type="http://schemas.openxmlformats.org/officeDocument/2006/relationships/font" Target="fonts/MerriweatherLight-bold.fntdata"/><Relationship Id="rId28" Type="http://schemas.openxmlformats.org/officeDocument/2006/relationships/font" Target="fonts/TitilliumWeb-regular.fntdata"/><Relationship Id="rId27" Type="http://schemas.openxmlformats.org/officeDocument/2006/relationships/font" Target="fonts/Merriweather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TitilliumWeb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itilliumWeb-boldItalic.fntdata"/><Relationship Id="rId30" Type="http://schemas.openxmlformats.org/officeDocument/2006/relationships/font" Target="fonts/TitilliumWeb-italic.fntdata"/><Relationship Id="rId11" Type="http://schemas.openxmlformats.org/officeDocument/2006/relationships/slide" Target="slides/slide5.xml"/><Relationship Id="rId33" Type="http://schemas.openxmlformats.org/officeDocument/2006/relationships/font" Target="fonts/MerriweatherBlack-boldItalic.fntdata"/><Relationship Id="rId10" Type="http://schemas.openxmlformats.org/officeDocument/2006/relationships/slide" Target="slides/slide4.xml"/><Relationship Id="rId32" Type="http://schemas.openxmlformats.org/officeDocument/2006/relationships/font" Target="fonts/MerriweatherBlack-bold.fntdata"/><Relationship Id="rId13" Type="http://schemas.openxmlformats.org/officeDocument/2006/relationships/slide" Target="slides/slide7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6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9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nnportugal.iol.pt/alimentos/corantes/geram-problemas-comportamentais-e-menos-atencao-estas-escolas-vao-banir-alimentos-que-contenham-estes-seis-quimicos/20240915/66e001e0d34ea1acf26e252a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601573c9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601573c9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ESQUERDA E DIREITA</a:t>
            </a:r>
            <a:endParaRPr/>
          </a:p>
        </p:txBody>
      </p:sp>
      <p:sp>
        <p:nvSpPr>
          <p:cNvPr id="179" name="Google Shape;179;g2d601573c9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6036b48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d6036b48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d6036b48d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601573c9b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601573c9b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d601573c9b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5f1f4749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d5f1f4749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03" name="Google Shape;103;g2d5f1f4749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5f1f4749f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d5f1f4749f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d5f1f4749f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a2b524197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ca2b524197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pt-BR"/>
              <a:t>Simples j</a:t>
            </a:r>
            <a:r>
              <a:rPr lang="pt-BR"/>
              <a:t>á protege menores e comentário Drauzio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t/>
            </a:r>
            <a:endParaRPr/>
          </a:p>
        </p:txBody>
      </p:sp>
      <p:sp>
        <p:nvSpPr>
          <p:cNvPr id="121" name="Google Shape;121;g2ca2b524197_2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5f1f4749f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d5f1f4749f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31" name="Google Shape;131;g2d5f1f4749f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5f1f4749f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d5f1f4749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u="sng">
                <a:solidFill>
                  <a:schemeClr val="hlink"/>
                </a:solidFill>
                <a:hlinkClick r:id="rId2"/>
              </a:rPr>
              <a:t>https://cnnportugal.iol.pt/alimentos/corantes/geram-problemas-comportamentais-e-menos-atencao-estas-escolas-vao-banir-alimentos-que-contenham-estes-seis-quimicos/20240915/66e001e0d34ea1acf26e252a</a:t>
            </a:r>
            <a:r>
              <a:rPr b="1" lang="pt-BR"/>
              <a:t>	</a:t>
            </a:r>
            <a:br>
              <a:rPr b="1" lang="pt-BR"/>
            </a:br>
            <a:r>
              <a:rPr b="1" lang="pt-BR"/>
              <a:t>INSERIR NO SLIDE</a:t>
            </a:r>
            <a:endParaRPr b="1"/>
          </a:p>
        </p:txBody>
      </p:sp>
      <p:sp>
        <p:nvSpPr>
          <p:cNvPr id="140" name="Google Shape;140;g2d5f1f4749f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5f1f4749f_0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5f1f4749f_0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d5f1f4749f_0_2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5f1f4749f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5f1f4749f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d5f1f4749f_0_3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845e62424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845e62424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ESQUERDA E DIREITA</a:t>
            </a:r>
            <a:endParaRPr/>
          </a:p>
        </p:txBody>
      </p:sp>
      <p:sp>
        <p:nvSpPr>
          <p:cNvPr id="173" name="Google Shape;173;g31845e62424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Slide de Títul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ção gerada automaticamente" id="88" name="Google Shape;88;g31845e62424_0_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35001" y="6302022"/>
            <a:ext cx="962963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Logotipo&#10;&#10;Descrição gerada automaticamente" id="32" name="Google Shape;3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80339" y="6242050"/>
            <a:ext cx="873461" cy="5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yout Personalizado">
  <p:cSld name="2_Layout Personalizad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250382" y="53369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384823" y="50581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>
            <a:alpha val="20610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Logotipo&#10;&#10;Descrição gerada automaticamente" id="15" name="Google Shape;15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80339" y="6242050"/>
            <a:ext cx="873461" cy="5016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cielo.br/j/rsp/a/G7KPsdVDPBsLFBLr93Q5rpK/?format=pdf&amp;lang=p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hyperlink" Target="https://www1.folha.uol.com.br/equilibrioesaude/2024/05/crescem-gastos-com-internacoes-e-tratamentos-de-obesidade-infantojuvenil-no-sus.shtml" TargetMode="External"/><Relationship Id="rId5" Type="http://schemas.openxmlformats.org/officeDocument/2006/relationships/hyperlink" Target="https://www1.folha.uol.com.br/equilibrioesaude/2024/05/crescem-gastos-com-internacoes-e-tratamentos-de-obesidade-infantojuvenil-no-sus.s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-29213" y="0"/>
            <a:ext cx="122409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-26683" y="2425862"/>
            <a:ext cx="939800" cy="100313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1906176" y="1819202"/>
            <a:ext cx="8667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i="0" lang="pt-BR" sz="4600" u="none" cap="none" strike="noStrike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Por uma </a:t>
            </a:r>
            <a:endParaRPr i="0" sz="4600" u="none" cap="none" strike="noStrike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i="0" lang="pt-BR" sz="4600" u="none" cap="none" strike="noStrike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Reforma Tributária </a:t>
            </a:r>
            <a:endParaRPr i="0" sz="4600" u="none" cap="none" strike="noStrike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i="0" lang="pt-BR" sz="4600" u="none" cap="none" strike="noStrike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a favor da Saúde</a:t>
            </a:r>
            <a:endParaRPr i="0" sz="2800" u="none" cap="none" strike="noStrike">
              <a:solidFill>
                <a:srgbClr val="000000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5661908" y="5849977"/>
            <a:ext cx="5451849" cy="307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 rot="5400000">
            <a:off x="-628868" y="599655"/>
            <a:ext cx="3556748" cy="2357438"/>
          </a:xfrm>
          <a:prstGeom prst="rtTriangle">
            <a:avLst/>
          </a:prstGeom>
          <a:solidFill>
            <a:srgbClr val="FFC000">
              <a:alpha val="4156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826" y="4334975"/>
            <a:ext cx="2964449" cy="191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d601573c9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875"/>
            <a:ext cx="12192000" cy="685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d601573c9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2600" y="6098325"/>
            <a:ext cx="1811925" cy="7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/>
        </p:nvSpPr>
        <p:spPr>
          <a:xfrm>
            <a:off x="2341350" y="3130824"/>
            <a:ext cx="7509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oboto"/>
              <a:buNone/>
            </a:pPr>
            <a:r>
              <a:rPr lang="pt-BR" sz="3100">
                <a:solidFill>
                  <a:srgbClr val="666666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Marcello Fragano Baird </a:t>
            </a:r>
            <a:endParaRPr sz="3100">
              <a:solidFill>
                <a:srgbClr val="666666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oboto"/>
              <a:buNone/>
            </a:pPr>
            <a:r>
              <a:rPr lang="pt-BR" sz="2600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marcello.baird@actbr.org.br</a:t>
            </a:r>
            <a:endParaRPr sz="2600"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pt-BR" sz="2600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@marcellobaird</a:t>
            </a:r>
            <a:endParaRPr sz="2600"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3297725" y="1035538"/>
            <a:ext cx="5596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</a:pPr>
            <a:r>
              <a:rPr i="0" lang="pt-BR" sz="5200" u="none" cap="none" strike="noStrike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Muito obrigado!</a:t>
            </a:r>
            <a:endParaRPr i="0" sz="1800" u="none" cap="none" strike="noStrike">
              <a:solidFill>
                <a:srgbClr val="000000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grpSp>
        <p:nvGrpSpPr>
          <p:cNvPr id="190" name="Google Shape;190;p24"/>
          <p:cNvGrpSpPr/>
          <p:nvPr/>
        </p:nvGrpSpPr>
        <p:grpSpPr>
          <a:xfrm>
            <a:off x="-149315" y="-1638314"/>
            <a:ext cx="4107361" cy="8496314"/>
            <a:chOff x="-31750" y="4108450"/>
            <a:chExt cx="1343025" cy="2778125"/>
          </a:xfrm>
        </p:grpSpPr>
        <p:sp>
          <p:nvSpPr>
            <p:cNvPr id="191" name="Google Shape;191;p24"/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-31750" y="4108450"/>
              <a:ext cx="558800" cy="2778125"/>
            </a:xfrm>
            <a:custGeom>
              <a:rect b="b" l="l" r="r" t="t"/>
              <a:pathLst>
                <a:path extrusionOk="0" h="2852382" w="559559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&#10;&#10;Descrição gerada automaticamente" id="193" name="Google Shape;193;p24"/>
          <p:cNvPicPr preferRelativeResize="0"/>
          <p:nvPr/>
        </p:nvPicPr>
        <p:blipFill rotWithShape="1">
          <a:blip r:embed="rId3">
            <a:alphaModFix/>
          </a:blip>
          <a:srcRect b="0" l="0" r="31678" t="0"/>
          <a:stretch/>
        </p:blipFill>
        <p:spPr>
          <a:xfrm>
            <a:off x="5245391" y="4792379"/>
            <a:ext cx="1701107" cy="103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/>
          <p:nvPr/>
        </p:nvSpPr>
        <p:spPr>
          <a:xfrm>
            <a:off x="10416675" y="6036975"/>
            <a:ext cx="1484100" cy="821100"/>
          </a:xfrm>
          <a:prstGeom prst="rect">
            <a:avLst/>
          </a:prstGeom>
          <a:solidFill>
            <a:srgbClr val="FEF9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d6036b48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524" y="5842175"/>
            <a:ext cx="1754900" cy="10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d6036b48d3_0_0"/>
          <p:cNvPicPr preferRelativeResize="0"/>
          <p:nvPr/>
        </p:nvPicPr>
        <p:blipFill rotWithShape="1">
          <a:blip r:embed="rId4">
            <a:alphaModFix/>
          </a:blip>
          <a:srcRect b="67145" l="0" r="0" t="0"/>
          <a:stretch/>
        </p:blipFill>
        <p:spPr>
          <a:xfrm>
            <a:off x="458150" y="592200"/>
            <a:ext cx="11224800" cy="12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d6036b48d3_0_0"/>
          <p:cNvSpPr txBox="1"/>
          <p:nvPr/>
        </p:nvSpPr>
        <p:spPr>
          <a:xfrm>
            <a:off x="200450" y="1775350"/>
            <a:ext cx="115971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</a:rPr>
              <a:t>Cenário 1: </a:t>
            </a:r>
            <a:r>
              <a:rPr lang="pt-BR" sz="2000">
                <a:solidFill>
                  <a:schemeClr val="dk1"/>
                </a:solidFill>
              </a:rPr>
              <a:t>Inclusão de todos ultraprocessados no imposto seletivo com alíquota de 32%: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- IS para Biscoitos, bolachas e salgadinhos = redução em 0,25% na alíquota padrão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- IS para Outras bebidas não alcoólicas = redução em 0,07% na alíquota padrão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- IS para Sorvetes, chocolates, balas e assemelhados = redução em 0,23% na alíquota padrão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- IS para Hambúrgueres, empanados e assemelhados industrializados = redução de 0,03% na alíquota padrão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- IS para Enchidos de carne e assemelhados = redução de 0,26% na alíquota padrão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- IS para Temperos e molhos industrializados = redução de 0,1% na alíquota padrão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>
                <a:solidFill>
                  <a:schemeClr val="dk1"/>
                </a:solidFill>
              </a:rPr>
              <a:t>Resultado Alíquota Padrão =</a:t>
            </a:r>
            <a:r>
              <a:rPr b="1" lang="pt-BR" sz="2000">
                <a:solidFill>
                  <a:schemeClr val="dk1"/>
                </a:solidFill>
              </a:rPr>
              <a:t> 27,11% (redução de 0,94%)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601573c9b_0_8"/>
          <p:cNvSpPr txBox="1"/>
          <p:nvPr>
            <p:ph idx="4294967295" type="title"/>
          </p:nvPr>
        </p:nvSpPr>
        <p:spPr>
          <a:xfrm>
            <a:off x="132074" y="232100"/>
            <a:ext cx="4850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8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Consumo de ultraprocessados</a:t>
            </a:r>
            <a:endParaRPr b="1"/>
          </a:p>
        </p:txBody>
      </p:sp>
      <p:sp>
        <p:nvSpPr>
          <p:cNvPr id="209" name="Google Shape;209;g2d601573c9b_0_8"/>
          <p:cNvSpPr txBox="1"/>
          <p:nvPr/>
        </p:nvSpPr>
        <p:spPr>
          <a:xfrm>
            <a:off x="226025" y="63126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Fonte: Levy e colaboradoras, 2022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0" name="Google Shape;210;g2d601573c9b_0_8"/>
          <p:cNvSpPr txBox="1"/>
          <p:nvPr/>
        </p:nvSpPr>
        <p:spPr>
          <a:xfrm>
            <a:off x="440275" y="1016000"/>
            <a:ext cx="39960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25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Participação relativa de ultraprocessados no total de calorias determinado pela aquisição alimentar domiciliar, por quintos de rendimento total e variação patrimonial mensal familiar e ano da pesquisa – Brasil, POF 2017–2018.</a:t>
            </a:r>
            <a:endParaRPr b="1" sz="145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11" name="Google Shape;211;g2d601573c9b_0_8"/>
          <p:cNvGraphicFramePr/>
          <p:nvPr/>
        </p:nvGraphicFramePr>
        <p:xfrm>
          <a:off x="5420925" y="49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{9047EBC9-7C20-4346-84CD-CF10921B46AF}</a:tableStyleId>
              </a:tblPr>
              <a:tblGrid>
                <a:gridCol w="2548350"/>
                <a:gridCol w="1142525"/>
                <a:gridCol w="1145325"/>
                <a:gridCol w="1203225"/>
              </a:tblGrid>
              <a:tr h="312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63A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Grupo e subgrupos de alimentos</a:t>
                      </a:r>
                      <a:endParaRPr b="1" sz="1200">
                        <a:solidFill>
                          <a:srgbClr val="0063A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63A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1º Quinto (%)</a:t>
                      </a:r>
                      <a:endParaRPr b="1" sz="1200">
                        <a:solidFill>
                          <a:srgbClr val="0063A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63A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5º Quinto (%)</a:t>
                      </a:r>
                      <a:endParaRPr b="1" sz="1200">
                        <a:solidFill>
                          <a:srgbClr val="0063A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63A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Média Nacional</a:t>
                      </a:r>
                      <a:endParaRPr b="1" sz="1200">
                        <a:solidFill>
                          <a:srgbClr val="0063A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BEC"/>
                    </a:solidFill>
                  </a:tcPr>
                </a:tc>
              </a:tr>
              <a:tr h="288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Alimentos ultraprocessados</a:t>
                      </a:r>
                      <a:endParaRPr b="1"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11,9</a:t>
                      </a:r>
                      <a:endParaRPr b="1"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25,4</a:t>
                      </a:r>
                      <a:endParaRPr b="1"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19,4</a:t>
                      </a:r>
                      <a:endParaRPr b="1"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Frios e embutidos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1,9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2,7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Biscoitos doces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1,7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2,2</a:t>
                      </a:r>
                      <a:endParaRPr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Biscoitos salgados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1,9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1,9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Margarina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1,8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Bolos e tortas doces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0,8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Pães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Doces em geral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0,9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Bebidas adoçadas carbonatadas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0,6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Chocolate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1,7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Massas de pizza, de lasanha ou de pastel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0,9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Refeições prontas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0,9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Bebidas adoçadas não carbonatadas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0,9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0,6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Bebidas lácteas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0,8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Sorvetes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0,8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Molhos prontos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0,7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Bebidas alcoólicas destiladas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0F7"/>
                    </a:solidFill>
                  </a:tcPr>
                </a:tc>
              </a:tr>
              <a:tr h="28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Outros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0,6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0,5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>
                    <a:lnL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63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2" name="Google Shape;212;g2d601573c9b_0_8"/>
          <p:cNvSpPr txBox="1"/>
          <p:nvPr/>
        </p:nvSpPr>
        <p:spPr>
          <a:xfrm>
            <a:off x="559275" y="3444725"/>
            <a:ext cx="39960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25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Média nacional de consumo de 19,4% em alimentos ultraprocessados.</a:t>
            </a:r>
            <a:endParaRPr b="1" sz="145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5f1f4749f_0_7"/>
          <p:cNvSpPr/>
          <p:nvPr/>
        </p:nvSpPr>
        <p:spPr>
          <a:xfrm>
            <a:off x="14400" y="-14400"/>
            <a:ext cx="12192000" cy="6858000"/>
          </a:xfrm>
          <a:prstGeom prst="rect">
            <a:avLst/>
          </a:prstGeom>
          <a:solidFill>
            <a:srgbClr val="FCE5CD">
              <a:alpha val="20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d5f1f4749f_0_7"/>
          <p:cNvSpPr txBox="1"/>
          <p:nvPr>
            <p:ph type="title"/>
          </p:nvPr>
        </p:nvSpPr>
        <p:spPr>
          <a:xfrm>
            <a:off x="905100" y="320782"/>
            <a:ext cx="104106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Rumo a uma reforma tributária 3S:</a:t>
            </a: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 </a:t>
            </a:r>
            <a:endParaRPr sz="2800">
              <a:solidFill>
                <a:schemeClr val="accent2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saudável, solidário e sustentável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7" name="Google Shape;107;g2d5f1f4749f_0_7"/>
          <p:cNvPicPr preferRelativeResize="0"/>
          <p:nvPr/>
        </p:nvPicPr>
        <p:blipFill rotWithShape="1">
          <a:blip r:embed="rId3">
            <a:alphaModFix/>
          </a:blip>
          <a:srcRect b="32427" l="1390" r="0" t="0"/>
          <a:stretch/>
        </p:blipFill>
        <p:spPr>
          <a:xfrm>
            <a:off x="1019654" y="1508126"/>
            <a:ext cx="4982775" cy="4670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08" name="Google Shape;108;g2d5f1f4749f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234" y="1508125"/>
            <a:ext cx="4661117" cy="46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5f1f4749f_0_26"/>
          <p:cNvSpPr txBox="1"/>
          <p:nvPr/>
        </p:nvSpPr>
        <p:spPr>
          <a:xfrm>
            <a:off x="953413" y="270232"/>
            <a:ext cx="1020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O preço dos produtos nocivos deve contemplar </a:t>
            </a:r>
            <a:endParaRPr sz="2800">
              <a:solidFill>
                <a:schemeClr val="accent2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seus custos sociais</a:t>
            </a:r>
            <a:r>
              <a:rPr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i="1"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"True Cost"</a:t>
            </a:r>
            <a:r>
              <a:rPr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r>
              <a:rPr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i="0" sz="28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5" name="Google Shape;115;g2d5f1f4749f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188" y="1502200"/>
            <a:ext cx="3279815" cy="5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d5f1f4749f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8413" y="1502200"/>
            <a:ext cx="3279815" cy="5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d5f1f4749f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5300" y="1502200"/>
            <a:ext cx="3279815" cy="57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a2b524197_2_6"/>
          <p:cNvSpPr/>
          <p:nvPr/>
        </p:nvSpPr>
        <p:spPr>
          <a:xfrm>
            <a:off x="14400" y="-14400"/>
            <a:ext cx="12192000" cy="6858000"/>
          </a:xfrm>
          <a:prstGeom prst="rect">
            <a:avLst/>
          </a:prstGeom>
          <a:solidFill>
            <a:srgbClr val="FCE5CD">
              <a:alpha val="20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ca2b524197_2_6"/>
          <p:cNvSpPr txBox="1"/>
          <p:nvPr/>
        </p:nvSpPr>
        <p:spPr>
          <a:xfrm>
            <a:off x="189150" y="1425634"/>
            <a:ext cx="1181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" name="Google Shape;125;g2ca2b524197_2_6"/>
          <p:cNvSpPr txBox="1"/>
          <p:nvPr/>
        </p:nvSpPr>
        <p:spPr>
          <a:xfrm>
            <a:off x="1008525" y="336757"/>
            <a:ext cx="1020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Tabaco e álcool </a:t>
            </a:r>
            <a:endParaRPr i="0" sz="2800" u="none" cap="none" strike="noStrike">
              <a:solidFill>
                <a:srgbClr val="000000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26" name="Google Shape;126;g2ca2b524197_2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00" y="1174025"/>
            <a:ext cx="5135875" cy="4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ca2b524197_2_6"/>
          <p:cNvSpPr txBox="1"/>
          <p:nvPr/>
        </p:nvSpPr>
        <p:spPr>
          <a:xfrm>
            <a:off x="5824050" y="1660800"/>
            <a:ext cx="5712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Pontos de atenção: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Volta do IPCA enquanto índice de referência para reajuste anual do imposto seletivo (Banco Mundial)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Transição sem redução de carga tributária em nenhum estado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r>
              <a:rPr lang="pt-BR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 brechas para algum tipo de produto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5f1f4749f_0_56"/>
          <p:cNvSpPr txBox="1"/>
          <p:nvPr>
            <p:ph type="title"/>
          </p:nvPr>
        </p:nvSpPr>
        <p:spPr>
          <a:xfrm>
            <a:off x="838199" y="312993"/>
            <a:ext cx="105156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Alimentação - </a:t>
            </a:r>
            <a:r>
              <a:rPr b="1" i="1" lang="pt-BR" sz="2800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rPr>
              <a:t>alimentos saudáveis x ultraprocessados</a:t>
            </a:r>
            <a:endParaRPr b="1" i="1">
              <a:solidFill>
                <a:srgbClr val="9999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" name="Google Shape;134;g2d5f1f4749f_0_56"/>
          <p:cNvSpPr txBox="1"/>
          <p:nvPr/>
        </p:nvSpPr>
        <p:spPr>
          <a:xfrm>
            <a:off x="7871363" y="2210725"/>
            <a:ext cx="3206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Proposta: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Alinhar cesta básica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lista com alíquota reduzida ao Guia Alimentar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d5f1f4749f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0740">
            <a:off x="3740417" y="939442"/>
            <a:ext cx="3829017" cy="567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d5f1f4749f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938" y="1079175"/>
            <a:ext cx="3279815" cy="57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5f1f4749f_0_67"/>
          <p:cNvSpPr txBox="1"/>
          <p:nvPr>
            <p:ph type="title"/>
          </p:nvPr>
        </p:nvSpPr>
        <p:spPr>
          <a:xfrm>
            <a:off x="0" y="238550"/>
            <a:ext cx="12192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Consumo entre crianças e adolescentes</a:t>
            </a:r>
            <a:endParaRPr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143" name="Google Shape;143;g2d5f1f4749f_0_67"/>
          <p:cNvSpPr txBox="1"/>
          <p:nvPr/>
        </p:nvSpPr>
        <p:spPr>
          <a:xfrm>
            <a:off x="711250" y="3679975"/>
            <a:ext cx="6447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tillium Web"/>
                <a:ea typeface="Titillium Web"/>
                <a:cs typeface="Titillium Web"/>
                <a:sym typeface="Titillium Web"/>
              </a:rPr>
              <a:t>Hoje, no Brasil, </a:t>
            </a:r>
            <a:r>
              <a:rPr b="1" lang="pt-BR">
                <a:latin typeface="Titillium Web"/>
                <a:ea typeface="Titillium Web"/>
                <a:cs typeface="Titillium Web"/>
                <a:sym typeface="Titillium Web"/>
              </a:rPr>
              <a:t>1 em cada 3 crianças e adolescentes</a:t>
            </a:r>
            <a:r>
              <a:rPr lang="pt-BR">
                <a:latin typeface="Titillium Web"/>
                <a:ea typeface="Titillium Web"/>
                <a:cs typeface="Titillium Web"/>
                <a:sym typeface="Titillium Web"/>
              </a:rPr>
              <a:t> está com excesso de peso.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</a:rPr>
              <a:t>14,2%</a:t>
            </a:r>
            <a:r>
              <a:rPr lang="pt-BR" sz="1300">
                <a:solidFill>
                  <a:schemeClr val="dk1"/>
                </a:solidFill>
              </a:rPr>
              <a:t> das crianças com menos de cinco anos de idade têm excesso de peso ou obesidade no Brasil. A média global é de </a:t>
            </a:r>
            <a:r>
              <a:rPr b="1" lang="pt-BR" sz="1600">
                <a:solidFill>
                  <a:schemeClr val="dk1"/>
                </a:solidFill>
              </a:rPr>
              <a:t>5,6%</a:t>
            </a:r>
            <a:r>
              <a:rPr lang="pt-BR" sz="1300">
                <a:solidFill>
                  <a:schemeClr val="dk1"/>
                </a:solidFill>
              </a:rPr>
              <a:t>, menos da metade da média do país.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tillium Web"/>
                <a:ea typeface="Titillium Web"/>
                <a:cs typeface="Titillium Web"/>
                <a:sym typeface="Titillium Web"/>
              </a:rPr>
              <a:t>Em uma década, </a:t>
            </a:r>
            <a:r>
              <a:rPr b="1" lang="pt-BR">
                <a:latin typeface="Titillium Web"/>
                <a:ea typeface="Titillium Web"/>
                <a:cs typeface="Titillium Web"/>
                <a:sym typeface="Titillium Web"/>
              </a:rPr>
              <a:t>os custos  totais com a obesidade no SUS aumentaram 20%</a:t>
            </a:r>
            <a:r>
              <a:rPr lang="pt-BR">
                <a:latin typeface="Titillium Web"/>
                <a:ea typeface="Titillium Web"/>
                <a:cs typeface="Titillium Web"/>
                <a:sym typeface="Titillium Web"/>
              </a:rPr>
              <a:t>, passando de R$ 145 milhões, em 2013, para R$ 174 milhões, em 2022. Os custos totais com a doença nesse período passam de R$ 1,54 bilhão.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g2d5f1f4749f_0_67"/>
          <p:cNvSpPr txBox="1"/>
          <p:nvPr/>
        </p:nvSpPr>
        <p:spPr>
          <a:xfrm>
            <a:off x="1768025" y="894575"/>
            <a:ext cx="347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66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g2d5f1f4749f_0_67"/>
          <p:cNvSpPr txBox="1"/>
          <p:nvPr/>
        </p:nvSpPr>
        <p:spPr>
          <a:xfrm>
            <a:off x="711250" y="2064625"/>
            <a:ext cx="6686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Segundo o ENANI 2024, </a:t>
            </a:r>
            <a:r>
              <a:rPr b="1" lang="pt-BR" sz="1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crianças de 2 a 5 anos</a:t>
            </a:r>
            <a:r>
              <a:rPr lang="pt-BR" sz="1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pt-B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consomem diariamente 30,4% de suas calorias com alimentos ultraprocessados, </a:t>
            </a:r>
            <a:r>
              <a:rPr b="1" lang="pt-BR" sz="1900">
                <a:solidFill>
                  <a:srgbClr val="FF66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número superior à média da população adulta, de 19,5% (dados da última POF).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6" name="Google Shape;146;g2d5f1f4749f_0_67"/>
          <p:cNvPicPr preferRelativeResize="0"/>
          <p:nvPr/>
        </p:nvPicPr>
        <p:blipFill rotWithShape="1">
          <a:blip r:embed="rId3">
            <a:alphaModFix/>
          </a:blip>
          <a:srcRect b="0" l="15280" r="26376" t="0"/>
          <a:stretch/>
        </p:blipFill>
        <p:spPr>
          <a:xfrm>
            <a:off x="6360750" y="1088325"/>
            <a:ext cx="5656875" cy="573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d5f1f4749f_0_67"/>
          <p:cNvSpPr/>
          <p:nvPr/>
        </p:nvSpPr>
        <p:spPr>
          <a:xfrm>
            <a:off x="668375" y="2041275"/>
            <a:ext cx="6489900" cy="1395000"/>
          </a:xfrm>
          <a:prstGeom prst="rect">
            <a:avLst/>
          </a:prstGeom>
          <a:noFill/>
          <a:ln cap="flat" cmpd="sng" w="9525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d5f1f4749f_0_67"/>
          <p:cNvSpPr txBox="1"/>
          <p:nvPr/>
        </p:nvSpPr>
        <p:spPr>
          <a:xfrm>
            <a:off x="-6117700" y="2229575"/>
            <a:ext cx="5727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Titillium Web"/>
                <a:ea typeface="Titillium Web"/>
                <a:cs typeface="Titillium Web"/>
                <a:sym typeface="Titillium Web"/>
              </a:rPr>
              <a:t>Hoje, no Brasil, </a:t>
            </a:r>
            <a:r>
              <a:rPr b="1" lang="pt-BR" sz="16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1 em cada 3 crianças e adolescentes</a:t>
            </a:r>
            <a:r>
              <a:rPr lang="pt-BR" sz="1600">
                <a:latin typeface="Titillium Web"/>
                <a:ea typeface="Titillium Web"/>
                <a:cs typeface="Titillium Web"/>
                <a:sym typeface="Titillium Web"/>
              </a:rPr>
              <a:t> está com excesso de peso.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dk1"/>
                </a:solidFill>
              </a:rPr>
              <a:t>14,2%</a:t>
            </a:r>
            <a:r>
              <a:rPr lang="pt-BR" sz="1500">
                <a:solidFill>
                  <a:schemeClr val="dk1"/>
                </a:solidFill>
              </a:rPr>
              <a:t> das crianças com menos de cinco anos de idade têm excesso de peso ou obesidade no Brasil. A média global é de </a:t>
            </a:r>
            <a:r>
              <a:rPr b="1" lang="pt-BR" sz="1800">
                <a:solidFill>
                  <a:schemeClr val="dk1"/>
                </a:solidFill>
              </a:rPr>
              <a:t>5,6%</a:t>
            </a:r>
            <a:r>
              <a:rPr lang="pt-BR" sz="1500">
                <a:solidFill>
                  <a:schemeClr val="dk1"/>
                </a:solidFill>
              </a:rPr>
              <a:t>, menos da metade da média do país.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Titillium Web"/>
                <a:ea typeface="Titillium Web"/>
                <a:cs typeface="Titillium Web"/>
                <a:sym typeface="Titillium Web"/>
              </a:rPr>
              <a:t>Em uma década, </a:t>
            </a:r>
            <a:r>
              <a:rPr b="1" lang="pt-BR" sz="16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os custos  totais com a obesidade no SUS aumentaram 20%</a:t>
            </a:r>
            <a:r>
              <a:rPr lang="pt-BR" sz="1600">
                <a:latin typeface="Titillium Web"/>
                <a:ea typeface="Titillium Web"/>
                <a:cs typeface="Titillium Web"/>
                <a:sym typeface="Titillium Web"/>
              </a:rPr>
              <a:t>, passando de R$ 145 milhões, em 2013, para R$ 174 milhões, em 2022. Os custos totais com a doença nesse período passam de R$ 1,54 bilhão.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2d5f1f4749f_0_244"/>
          <p:cNvGrpSpPr/>
          <p:nvPr/>
        </p:nvGrpSpPr>
        <p:grpSpPr>
          <a:xfrm>
            <a:off x="-135622" y="3149988"/>
            <a:ext cx="2536887" cy="3708004"/>
            <a:chOff x="-31750" y="4108450"/>
            <a:chExt cx="1343050" cy="2781072"/>
          </a:xfrm>
        </p:grpSpPr>
        <p:sp>
          <p:nvSpPr>
            <p:cNvPr id="155" name="Google Shape;155;g2d5f1f4749f_0_244"/>
            <p:cNvSpPr/>
            <p:nvPr/>
          </p:nvSpPr>
          <p:spPr>
            <a:xfrm>
              <a:off x="0" y="5964238"/>
              <a:ext cx="1311300" cy="922200"/>
            </a:xfrm>
            <a:prstGeom prst="rtTriangle">
              <a:avLst/>
            </a:prstGeom>
            <a:solidFill>
              <a:srgbClr val="ED7D3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2d5f1f4749f_0_244"/>
            <p:cNvSpPr/>
            <p:nvPr/>
          </p:nvSpPr>
          <p:spPr>
            <a:xfrm>
              <a:off x="-31750" y="4108450"/>
              <a:ext cx="558160" cy="2781072"/>
            </a:xfrm>
            <a:custGeom>
              <a:rect b="b" l="l" r="r" t="t"/>
              <a:pathLst>
                <a:path extrusionOk="0" h="2852382" w="559559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6270"/>
              </a:srgbClr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g2d5f1f4749f_0_244"/>
          <p:cNvSpPr txBox="1"/>
          <p:nvPr/>
        </p:nvSpPr>
        <p:spPr>
          <a:xfrm>
            <a:off x="753300" y="2076450"/>
            <a:ext cx="4856100" cy="26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latin typeface="Titillium Web"/>
                <a:ea typeface="Titillium Web"/>
                <a:cs typeface="Titillium Web"/>
                <a:sym typeface="Titillium Web"/>
              </a:rPr>
              <a:t>Imposto Seletivo</a:t>
            </a:r>
            <a:endParaRPr b="1" sz="2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latin typeface="Titillium Web"/>
                <a:ea typeface="Titillium Web"/>
                <a:cs typeface="Titillium Web"/>
                <a:sym typeface="Titillium Web"/>
              </a:rPr>
              <a:t>Proposta 1: </a:t>
            </a:r>
            <a:r>
              <a:rPr lang="pt-BR" sz="1500">
                <a:latin typeface="Titillium Web"/>
                <a:ea typeface="Titillium Web"/>
                <a:cs typeface="Titillium Web"/>
                <a:sym typeface="Titillium Web"/>
              </a:rPr>
              <a:t>Inclusão de ultraprocessados adoçados mais consumidos entre crianças e adolescentes: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-"/>
            </a:pPr>
            <a:r>
              <a:rPr lang="pt-B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Incluir biscoitos doces.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-"/>
            </a:pPr>
            <a:r>
              <a:rPr lang="pt-B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Incluir chocolates, sorvetes, caramelos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 assemelhados.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-"/>
            </a:pPr>
            <a:r>
              <a:rPr lang="pt-B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Incluir outras bebidas adoçadas, como néctares, sucos de caixinha e isot</a:t>
            </a:r>
            <a:r>
              <a:rPr lang="pt-B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ônicos</a:t>
            </a:r>
            <a:r>
              <a:rPr lang="pt-B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8" name="Google Shape;158;g2d5f1f4749f_0_244"/>
          <p:cNvSpPr txBox="1"/>
          <p:nvPr/>
        </p:nvSpPr>
        <p:spPr>
          <a:xfrm>
            <a:off x="0" y="219150"/>
            <a:ext cx="1219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ED7D3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Propostas de Seletivo para Ultraprocessados</a:t>
            </a:r>
            <a:endParaRPr sz="2000">
              <a:solidFill>
                <a:srgbClr val="ED7D3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59" name="Google Shape;159;g2d5f1f4749f_0_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405" y="2076450"/>
            <a:ext cx="58293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f1f4749f_0_332"/>
          <p:cNvSpPr txBox="1"/>
          <p:nvPr/>
        </p:nvSpPr>
        <p:spPr>
          <a:xfrm>
            <a:off x="0" y="219150"/>
            <a:ext cx="1219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ED7D3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Proposta de Seletivo para bebidas adoçadas</a:t>
            </a:r>
            <a:endParaRPr sz="2000">
              <a:solidFill>
                <a:srgbClr val="ED7D3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D4D1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6" name="Google Shape;166;g2d5f1f4749f_0_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5" y="1499438"/>
            <a:ext cx="4098675" cy="46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d5f1f4749f_0_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898" y="3774437"/>
            <a:ext cx="6725524" cy="12174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g2d5f1f4749f_0_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7225" y="2615663"/>
            <a:ext cx="5829300" cy="10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d5f1f4749f_0_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75" y="1499438"/>
            <a:ext cx="4098675" cy="460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1845e62424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927" y="33550"/>
            <a:ext cx="122519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2021-11-12T17:32:29Z</dcterms:created>
  <dc:creator>VeraRegina Freitas</dc:creator>
</cp:coreProperties>
</file>