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8" r:id="rId2"/>
    <p:sldId id="290" r:id="rId3"/>
    <p:sldId id="292" r:id="rId4"/>
    <p:sldId id="297" r:id="rId5"/>
    <p:sldId id="295" r:id="rId6"/>
    <p:sldId id="298" r:id="rId7"/>
    <p:sldId id="293" r:id="rId8"/>
  </p:sldIdLst>
  <p:sldSz cx="18288000" cy="10287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7" d="100"/>
          <a:sy n="57" d="100"/>
        </p:scale>
        <p:origin x="7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0652" y="0"/>
            <a:ext cx="12426696" cy="10287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7540" y="0"/>
            <a:ext cx="11932920" cy="10287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5455A7-5D16-4B92-23B1-7AD2878D7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3446" y="2162907"/>
            <a:ext cx="10621107" cy="596118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sz="3200" b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ITCMD</a:t>
            </a:r>
            <a:r>
              <a:rPr lang="en-US" sz="3200" b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no </a:t>
            </a:r>
            <a:r>
              <a:rPr lang="en-US" sz="3200" b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PLP</a:t>
            </a:r>
            <a:r>
              <a:rPr lang="en-US" sz="3200" b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108/2024</a:t>
            </a:r>
            <a:br>
              <a:rPr lang="en-US" sz="3200" b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200" b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Senado</a:t>
            </a:r>
            <a:r>
              <a:rPr lang="en-US" sz="3200" b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Federal</a:t>
            </a: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Audiência</a:t>
            </a:r>
            <a: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Pública em 29/05/2025</a:t>
            </a: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200" b="1" i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Fernando Facury Scaff</a:t>
            </a:r>
            <a:br>
              <a:rPr lang="en-US" sz="3200" b="1" i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Professor Titular de Direito </a:t>
            </a:r>
            <a:r>
              <a:rPr lang="en-US" sz="3200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Financeiro</a:t>
            </a:r>
            <a: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da USP e </a:t>
            </a:r>
            <a:r>
              <a:rPr lang="en-US" sz="32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</a:t>
            </a:r>
            <a:r>
              <a:rPr lang="en-US" sz="3200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dvogado</a:t>
            </a:r>
            <a: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3200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200" i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Exposi</a:t>
            </a:r>
            <a:r>
              <a:rPr lang="pt-BR" sz="3200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ção</a:t>
            </a:r>
            <a:r>
              <a:rPr lang="en-US" sz="3200" i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de 6 </a:t>
            </a:r>
            <a:r>
              <a:rPr lang="en-US" sz="3200" i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problemas</a:t>
            </a:r>
            <a:r>
              <a:rPr lang="en-US" sz="3200" i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em 12 </a:t>
            </a:r>
            <a:r>
              <a:rPr lang="en-US" sz="3200" i="1" kern="1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minutos</a:t>
            </a:r>
            <a:r>
              <a:rPr lang="en-US" sz="3200" i="1" kern="1200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1309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A122C0-BB07-A402-2918-9A3DAB92B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5C274C82-9339-E01E-948B-EA55F66A4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1:</a:t>
            </a:r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ITCMD na separação/divórcio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EA400281-3CF8-46A2-B2C8-2A738B25E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2118733"/>
            <a:ext cx="4389120" cy="6910968"/>
          </a:xfrm>
        </p:spPr>
        <p:txBody>
          <a:bodyPr>
            <a:normAutofit fontScale="92500" lnSpcReduction="10000"/>
          </a:bodyPr>
          <a:lstStyle/>
          <a:p>
            <a:r>
              <a:rPr lang="pt-BR" sz="2400" b="0" i="0" u="none" strike="noStrike" baseline="0" dirty="0"/>
              <a:t>Art. 164. O ITCMD incide na transmissão de quaisquer bens ou direitos:</a:t>
            </a:r>
          </a:p>
          <a:p>
            <a:endParaRPr lang="pt-BR" sz="2400" b="0" i="0" u="none" strike="noStrike" baseline="0" dirty="0"/>
          </a:p>
          <a:p>
            <a:r>
              <a:rPr lang="pt-BR" sz="2400" dirty="0"/>
              <a:t>§4º </a:t>
            </a:r>
            <a:r>
              <a:rPr lang="pt-BR" sz="2400" b="0" i="0" u="none" strike="noStrike" baseline="0" dirty="0"/>
              <a:t>- Consideram-se também doação, para fins de incidência do ITCMD, as demais transmissões de bens ou direitos a título gratuito, tais como:</a:t>
            </a:r>
          </a:p>
          <a:p>
            <a:endParaRPr lang="pt-BR" sz="2400" b="0" i="0" u="none" strike="noStrike" baseline="0" dirty="0"/>
          </a:p>
          <a:p>
            <a:r>
              <a:rPr lang="pt-BR" sz="2400" b="0" i="0" u="none" strike="noStrike" baseline="0" dirty="0"/>
              <a:t>I – O ato que resulte excesso de meação ou de quinhão, assim caracterizada a divisão de patrimônio comum, na partilha ou na adjudicação, em que for atribuído a um dos cônjuges a um dos companheiros ou a qualquer herdeiro, patrimônio superior à fração ideal a qual fazem jus, conforme determinado pela lei civil;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E4D9AF66-EDB7-C46E-235E-1088588AC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2118733"/>
            <a:ext cx="4389120" cy="654576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Prevê tributação pelo ITCMD do montante superior à meação, na separação ou divórcio.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Tudo que for acima do “meio a meio”, será tributado pelo ITCMD.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Isso vai dificultar a vida de quem pretende se separar, onerando a composição amigável.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Incentivará a manutenção de formal de casamentos, causando prejuízos a todos os envolvidos.</a:t>
            </a:r>
          </a:p>
        </p:txBody>
      </p:sp>
    </p:spTree>
    <p:extLst>
      <p:ext uri="{BB962C8B-B14F-4D97-AF65-F5344CB8AC3E}">
        <p14:creationId xmlns:p14="http://schemas.microsoft.com/office/powerpoint/2010/main" val="1239036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F28333-174E-AD83-D4B7-E4A549E10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A844BC-5658-631B-3698-AEA52D91D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C54AB1A-706A-68E0-C765-34CA93223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2FDAD7CC-4748-D945-D375-E1D7062FE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2:</a:t>
            </a: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ITCMD no perdão de dívidas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D850A325-8F3E-D35B-7D30-6419B3A686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2118733"/>
            <a:ext cx="4389120" cy="6910968"/>
          </a:xfrm>
        </p:spPr>
        <p:txBody>
          <a:bodyPr>
            <a:normAutofit fontScale="92500" lnSpcReduction="10000"/>
          </a:bodyPr>
          <a:lstStyle/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Art. 164. O ITCMD incide sobre a transmissão de quaisquer bens ou direitos:</a:t>
            </a: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§5º Consideram-se, ainda, como doações, para fins da incidência do ITCMD, em transmissões entre pessoas vinculadas:</a:t>
            </a:r>
          </a:p>
          <a:p>
            <a:endParaRPr lang="pt-BR" sz="2400" dirty="0">
              <a:latin typeface="Arial" panose="020B0604020202020204" pitchFamily="34" charset="0"/>
            </a:endParaRP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I - o perdão de dívida por liberalidade e sem justificativa negocial passível de comprovação.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FC7A4C30-E599-0667-2D9E-F47DD3C1A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2118733"/>
            <a:ext cx="4389120" cy="654576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Não distingue perdão </a:t>
            </a:r>
            <a:r>
              <a:rPr lang="pt-BR" sz="3000" i="1" dirty="0"/>
              <a:t>total</a:t>
            </a:r>
            <a:r>
              <a:rPr lang="pt-BR" sz="3000" dirty="0"/>
              <a:t> do </a:t>
            </a:r>
            <a:r>
              <a:rPr lang="pt-BR" sz="3000" i="1" dirty="0"/>
              <a:t>parcial</a:t>
            </a:r>
            <a:r>
              <a:rPr lang="pt-BR" sz="3000" dirty="0"/>
              <a:t>. Qualquer desconto pode ensejar ITCMD.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Estabelece uma suspeita prévia de </a:t>
            </a:r>
            <a:r>
              <a:rPr lang="pt-BR" sz="3000" i="1" dirty="0"/>
              <a:t>fraude </a:t>
            </a:r>
            <a:r>
              <a:rPr lang="pt-BR" sz="3000" dirty="0"/>
              <a:t>para os contribuintes na situação descrita.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Incentivará a manutenção das lides e cobranças, impedindo composições amigáveis por valores inferiores aos escriturados.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Viola a liberdade individual </a:t>
            </a:r>
          </a:p>
        </p:txBody>
      </p:sp>
    </p:spTree>
    <p:extLst>
      <p:ext uri="{BB962C8B-B14F-4D97-AF65-F5344CB8AC3E}">
        <p14:creationId xmlns:p14="http://schemas.microsoft.com/office/powerpoint/2010/main" val="87511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F4EE92-C704-3548-E000-F6DAEC6A8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37A35D4-5A59-B3F5-E22F-EA31385BD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01BBF12-6EE1-05C7-AEF7-4CE503B8D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5814EA9E-B91D-D92B-BB60-04014ABE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3:</a:t>
            </a: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Hipótese de decadência sem prazo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E9DD4FC5-77FE-65D6-D705-76880F3F9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2118732"/>
            <a:ext cx="4389120" cy="7520567"/>
          </a:xfrm>
        </p:spPr>
        <p:txBody>
          <a:bodyPr>
            <a:noAutofit/>
          </a:bodyPr>
          <a:lstStyle/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Prevê o art. 170, XI: “O fato gerador do ITCMD na transmissão por doação ocorre na data: do ato ou negócio jurídico, nos casos em que não houver formalização”.</a:t>
            </a: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</a:rPr>
              <a:t>Qual o início da contagem do prazo?: 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Art. 171. O prazo de decadência será contado a partir da data:</a:t>
            </a: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II - do conhecimento do ato ou negócio jurídico pela administração tributária estadual ou distrital, na hipótese prevista no art. 170,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caput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, inciso XI; e</a:t>
            </a:r>
          </a:p>
          <a:p>
            <a:endParaRPr lang="pt-BR" sz="2400" dirty="0">
              <a:latin typeface="Arial" panose="020B0604020202020204" pitchFamily="34" charset="0"/>
            </a:endParaRP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02972AA4-AE69-08C5-1871-61FAB45F2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2118733"/>
            <a:ext cx="4389120" cy="6545766"/>
          </a:xfrm>
        </p:spPr>
        <p:txBody>
          <a:bodyPr>
            <a:normAutofit lnSpcReduction="10000"/>
          </a:bodyPr>
          <a:lstStyle/>
          <a:p>
            <a:r>
              <a:rPr lang="pt-BR" sz="3000" dirty="0"/>
              <a:t>Na prática, não haverá prazo decadencial para o Fisco.</a:t>
            </a:r>
          </a:p>
          <a:p>
            <a:r>
              <a:rPr lang="pt-BR" sz="3000" dirty="0"/>
              <a:t>O correto é que a fiscalização atue </a:t>
            </a:r>
            <a:r>
              <a:rPr lang="pt-BR" sz="3000" i="1" dirty="0"/>
              <a:t>fiscalizando</a:t>
            </a:r>
            <a:r>
              <a:rPr lang="pt-BR" sz="3000" dirty="0"/>
              <a:t> e não que seja estabelecido um prazo </a:t>
            </a:r>
            <a:r>
              <a:rPr lang="pt-BR" sz="3000" i="1" dirty="0"/>
              <a:t>sem data de início</a:t>
            </a:r>
            <a:r>
              <a:rPr lang="pt-BR" sz="3000" dirty="0"/>
              <a:t>, para os casos em que não houver formalização do ato.</a:t>
            </a:r>
          </a:p>
          <a:p>
            <a:r>
              <a:rPr lang="pt-BR" sz="3000" dirty="0"/>
              <a:t>A inércia da fiscalização trará benefícios ao Fisco, prejudicando o contribuinte.</a:t>
            </a:r>
          </a:p>
        </p:txBody>
      </p:sp>
    </p:spTree>
    <p:extLst>
      <p:ext uri="{BB962C8B-B14F-4D97-AF65-F5344CB8AC3E}">
        <p14:creationId xmlns:p14="http://schemas.microsoft.com/office/powerpoint/2010/main" val="2513431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F3C382-2DBE-A739-FBBE-3F425BC9C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701495F-7809-1A69-63D8-3DF87D7A3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0FA0342-6F24-FD7F-34E4-61B974FB0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F2762D8D-A041-F874-3BDB-B739CA7E2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4:</a:t>
            </a: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Questão federativa: </a:t>
            </a:r>
            <a:r>
              <a:rPr lang="pt-BR" sz="4000" dirty="0">
                <a:solidFill>
                  <a:schemeClr val="bg1"/>
                </a:solidFill>
              </a:rPr>
              <a:t>Falta validar a </a:t>
            </a:r>
            <a:r>
              <a:rPr lang="pt-BR" sz="4000" i="1" dirty="0">
                <a:solidFill>
                  <a:schemeClr val="bg1"/>
                </a:solidFill>
              </a:rPr>
              <a:t>planta de valores municipal</a:t>
            </a:r>
            <a:r>
              <a:rPr lang="pt-BR" sz="4000" dirty="0">
                <a:solidFill>
                  <a:schemeClr val="bg1"/>
                </a:solidFill>
              </a:rPr>
              <a:t> para a tributação estadual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3E81132A-BC16-3EC8-D85C-2E80414F4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2118733"/>
            <a:ext cx="4389120" cy="6910968"/>
          </a:xfrm>
        </p:spPr>
        <p:txBody>
          <a:bodyPr>
            <a:normAutofit/>
          </a:bodyPr>
          <a:lstStyle/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Art. 173. A base de cálculo do ITCMD é o valor de mercado do bem ou do direito transmitido.</a:t>
            </a: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Parágrafo único. Para fins do disposto no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caput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, a legislação tributária estadual ou distrital poderá:</a:t>
            </a: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III - estabelecer que o valor de mercado de bem imóvel ou direito relativo a bem imóvel seja fixado por meio de planta de valores.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664D01EF-3FB9-2335-E10D-DA2DC7711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2118733"/>
            <a:ext cx="4389120" cy="65457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Falta declarar que será reconhecido pelos Estados o valor de mercado que vier a ser estabelecido na </a:t>
            </a:r>
            <a:r>
              <a:rPr lang="pt-BR" sz="3000" i="1" dirty="0"/>
              <a:t>planta de valores</a:t>
            </a:r>
            <a:r>
              <a:rPr lang="pt-BR" sz="3000" dirty="0"/>
              <a:t> </a:t>
            </a:r>
            <a:r>
              <a:rPr lang="pt-BR" sz="3000" i="1" dirty="0"/>
              <a:t>municipais</a:t>
            </a:r>
            <a:r>
              <a:rPr lang="pt-BR" sz="3000" dirty="0"/>
              <a:t> para fins de IPTU, salvo discordância justificada</a:t>
            </a:r>
          </a:p>
        </p:txBody>
      </p:sp>
    </p:spTree>
    <p:extLst>
      <p:ext uri="{BB962C8B-B14F-4D97-AF65-F5344CB8AC3E}">
        <p14:creationId xmlns:p14="http://schemas.microsoft.com/office/powerpoint/2010/main" val="3759009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372DAD-DCC5-BB12-DAFE-8BE1A48CB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53C58E0-4DF6-B8FE-0BC8-83E0314EB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4660779-5FFD-DB58-5B30-2C2943CFF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FA24E819-9414-8861-DAB9-CAAF45C24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5:</a:t>
            </a: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Questão federativa.</a:t>
            </a:r>
            <a:br>
              <a:rPr lang="pt-BR" sz="4000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Falta afastar a incidência da tributação federal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F8D9D3EF-C817-CDB1-C3A0-1E22FA0630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1485900"/>
            <a:ext cx="4389120" cy="8153399"/>
          </a:xfrm>
        </p:spPr>
        <p:txBody>
          <a:bodyPr>
            <a:noAutofit/>
          </a:bodyPr>
          <a:lstStyle/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Art. 172. Art. 168. Para fins do ITCMD, os bens e direitos objeto de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trust 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no exterior serão considerados da seguinte forma:</a:t>
            </a: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§ 2º A mudança de titularidade sobre os bens e direitos objeto de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trust 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será considerada como:</a:t>
            </a: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I - transmissão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causa mortis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, se decorrente do falecimento do instituidor; ou</a:t>
            </a: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II - doação, se ocorrida durante a vida do instituidor.</a:t>
            </a: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§ 3º Aplica-se ao ITCMD a mesma definição de </a:t>
            </a:r>
            <a:r>
              <a:rPr lang="pt-BR" sz="2400" b="0" i="1" u="none" strike="noStrike" baseline="0" dirty="0">
                <a:latin typeface="Arial" panose="020B0604020202020204" pitchFamily="34" charset="0"/>
              </a:rPr>
              <a:t>trust </a:t>
            </a:r>
            <a:r>
              <a:rPr lang="pt-BR" sz="2400" b="0" i="0" u="none" strike="noStrike" baseline="0" dirty="0">
                <a:latin typeface="Arial" panose="020B0604020202020204" pitchFamily="34" charset="0"/>
              </a:rPr>
              <a:t>prevista na legislação do imposto de renda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pt-BR" sz="24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C57DA8BC-B5F7-50BE-3832-7F1C52D07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1485900"/>
            <a:ext cx="4389120" cy="717859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O problema está na dupla incidência, pois a Receita Federal onera as mesmas operações por meio do Imposto sobre a Renda.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Sugere-se que o §3º passe a ter a seguinte redação: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800" b="0" i="0" u="none" strike="noStrike" baseline="0" dirty="0">
                <a:latin typeface="Arial" panose="020B0604020202020204" pitchFamily="34" charset="0"/>
              </a:rPr>
              <a:t>§ 3º Aplica-se ao ITCMD a mesma definição de </a:t>
            </a:r>
            <a:r>
              <a:rPr lang="pt-BR" sz="2800" b="0" i="1" u="none" strike="noStrike" baseline="0" dirty="0">
                <a:latin typeface="Arial" panose="020B0604020202020204" pitchFamily="34" charset="0"/>
              </a:rPr>
              <a:t>trust </a:t>
            </a:r>
            <a:r>
              <a:rPr lang="pt-BR" sz="2800" b="0" i="0" u="none" strike="noStrike" baseline="0" dirty="0">
                <a:latin typeface="Arial" panose="020B0604020202020204" pitchFamily="34" charset="0"/>
              </a:rPr>
              <a:t>prevista na legislação do imposto de renda, </a:t>
            </a:r>
            <a:r>
              <a:rPr lang="pt-BR" sz="2800" b="0" i="0" u="sng" strike="noStrike" baseline="0" dirty="0">
                <a:latin typeface="Arial" panose="020B0604020202020204" pitchFamily="34" charset="0"/>
              </a:rPr>
              <a:t>afastando a incidência deste imposto quando incidir o ITCMD.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59350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C9BA03-B64D-1E3C-85ED-BCAAE06BB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A51368E-B393-B9AA-6978-5E0E549A8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631998" cy="10287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82F7FFD-EC17-DD12-C04D-45633B504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348341" cy="10287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F2AB2BEA-B00C-1929-6164-F61843A9E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2118732"/>
            <a:ext cx="4306642" cy="5767967"/>
          </a:xfrm>
        </p:spPr>
        <p:txBody>
          <a:bodyPr anchor="t">
            <a:normAutofit/>
          </a:bodyPr>
          <a:lstStyle/>
          <a:p>
            <a:br>
              <a:rPr lang="pt-BR" sz="4000" i="1" dirty="0">
                <a:solidFill>
                  <a:schemeClr val="bg1"/>
                </a:solidFill>
              </a:rPr>
            </a:b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i="1" dirty="0">
                <a:solidFill>
                  <a:schemeClr val="bg1"/>
                </a:solidFill>
              </a:rPr>
              <a:t>Problema 6:</a:t>
            </a:r>
            <a:br>
              <a:rPr lang="pt-BR" sz="4000" i="1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Trata de </a:t>
            </a:r>
            <a:r>
              <a:rPr lang="pt-BR" sz="4000" i="1" dirty="0">
                <a:solidFill>
                  <a:schemeClr val="bg1"/>
                </a:solidFill>
              </a:rPr>
              <a:t>imunidade tributária</a:t>
            </a:r>
            <a:r>
              <a:rPr lang="pt-BR" sz="4000" dirty="0">
                <a:solidFill>
                  <a:schemeClr val="bg1"/>
                </a:solidFill>
              </a:rPr>
              <a:t> em lei complementar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E709FE70-DF22-0A70-5084-926AFA326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8489" y="2118733"/>
            <a:ext cx="4389120" cy="6910968"/>
          </a:xfrm>
        </p:spPr>
        <p:txBody>
          <a:bodyPr>
            <a:normAutofit/>
          </a:bodyPr>
          <a:lstStyle/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CAPÍTULO III</a:t>
            </a:r>
          </a:p>
          <a:p>
            <a:endParaRPr lang="pt-BR" sz="2400" b="0" i="0" u="none" strike="noStrike" baseline="0" dirty="0">
              <a:latin typeface="Arial" panose="020B0604020202020204" pitchFamily="34" charset="0"/>
            </a:endParaRPr>
          </a:p>
          <a:p>
            <a:r>
              <a:rPr lang="pt-BR" sz="2400" b="0" i="0" u="none" strike="noStrike" baseline="0" dirty="0">
                <a:latin typeface="Arial" panose="020B0604020202020204" pitchFamily="34" charset="0"/>
              </a:rPr>
              <a:t>DA IMUNIDADE E NÃO INCIDÊNCIA</a:t>
            </a:r>
          </a:p>
          <a:p>
            <a:endParaRPr lang="pt-BR" sz="2400" dirty="0">
              <a:latin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</a:rPr>
              <a:t>Arts 165 e 166</a:t>
            </a:r>
            <a:endParaRPr lang="pt-BR" sz="2400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4BCA51AC-8D63-699D-5183-46E02AF3B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7406" y="2118733"/>
            <a:ext cx="4389120" cy="65457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dirty="0"/>
              <a:t>Erro basilar de técnica legislativa.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i="1" dirty="0"/>
              <a:t>Imunidade tributária</a:t>
            </a:r>
            <a:r>
              <a:rPr lang="pt-BR" sz="3000" dirty="0"/>
              <a:t> é matéria constitucional, e não legal, mesmo que seja por lei complementar.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i="1" dirty="0"/>
              <a:t>Imunidade tributária </a:t>
            </a:r>
            <a:r>
              <a:rPr lang="pt-BR" sz="3000" dirty="0"/>
              <a:t>pressupõe interpretação ampla, e o singelo fato de tratar disso em uma lei restringe a interpretação. </a:t>
            </a:r>
            <a:endParaRPr lang="pt-BR" sz="3000" i="1" dirty="0"/>
          </a:p>
        </p:txBody>
      </p:sp>
    </p:spTree>
    <p:extLst>
      <p:ext uri="{BB962C8B-B14F-4D97-AF65-F5344CB8AC3E}">
        <p14:creationId xmlns:p14="http://schemas.microsoft.com/office/powerpoint/2010/main" val="3568659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836</Words>
  <Application>Microsoft Office PowerPoint</Application>
  <PresentationFormat>Personalizar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Wingdings</vt:lpstr>
      <vt:lpstr>Calibri</vt:lpstr>
      <vt:lpstr>Arial</vt:lpstr>
      <vt:lpstr>Office Theme</vt:lpstr>
      <vt:lpstr>O ITCMD no PLP 108/2024  Senado Federal  Audiência Pública em 29/05/2025   Fernando Facury Scaff Professor Titular de Direito Financeiro da USP e Advogado    Exposição de 6 problemas em 12 minutos </vt:lpstr>
      <vt:lpstr>  Problema 1:  ITCMD na separação/divórcio</vt:lpstr>
      <vt:lpstr>  Problema 2: ITCMD no perdão de dívidas</vt:lpstr>
      <vt:lpstr>  Problema 3: Hipótese de decadência sem prazo</vt:lpstr>
      <vt:lpstr> Problema 4: Questão federativa: Falta validar a planta de valores municipal para a tributação estadual</vt:lpstr>
      <vt:lpstr>  Problema 5: Questão federativa. Falta afastar a incidência da tributação federal</vt:lpstr>
      <vt:lpstr>  Problema 6: Trata de imunidade tributária em lei complementar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CONCLUSÃO DE CURSO</dc:title>
  <dc:creator>andrea santos borges leal</dc:creator>
  <cp:lastModifiedBy>Caroline de Araújo Ribeiro</cp:lastModifiedBy>
  <cp:revision>79</cp:revision>
  <cp:lastPrinted>2025-05-29T00:52:44Z</cp:lastPrinted>
  <dcterms:created xsi:type="dcterms:W3CDTF">2006-08-16T00:00:00Z</dcterms:created>
  <dcterms:modified xsi:type="dcterms:W3CDTF">2025-05-29T13:38:49Z</dcterms:modified>
  <dc:identifier>DAF4yVk86E4</dc:identifier>
</cp:coreProperties>
</file>