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0" r:id="rId2"/>
    <p:sldId id="441" r:id="rId3"/>
    <p:sldId id="470" r:id="rId4"/>
    <p:sldId id="471" r:id="rId5"/>
    <p:sldId id="472" r:id="rId6"/>
    <p:sldId id="473" r:id="rId7"/>
    <p:sldId id="474" r:id="rId8"/>
    <p:sldId id="439" r:id="rId9"/>
    <p:sldId id="440" r:id="rId10"/>
    <p:sldId id="464" r:id="rId11"/>
    <p:sldId id="469" r:id="rId12"/>
    <p:sldId id="267" r:id="rId13"/>
  </p:sldIdLst>
  <p:sldSz cx="6858000" cy="5143500"/>
  <p:notesSz cx="6877050" cy="9653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gun Kayi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59A9B"/>
    <a:srgbClr val="F37A7D"/>
    <a:srgbClr val="EA5A5D"/>
    <a:srgbClr val="FFFFFF"/>
    <a:srgbClr val="E4574E"/>
    <a:srgbClr val="5DB7E2"/>
    <a:srgbClr val="67A027"/>
    <a:srgbClr val="E22C49"/>
    <a:srgbClr val="5D5D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21" autoAdjust="0"/>
    <p:restoredTop sz="99819" autoAdjust="0"/>
  </p:normalViewPr>
  <p:slideViewPr>
    <p:cSldViewPr snapToGrid="0" snapToObjects="1">
      <p:cViewPr varScale="1">
        <p:scale>
          <a:sx n="96" d="100"/>
          <a:sy n="96" d="100"/>
        </p:scale>
        <p:origin x="139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428F3D4B-86ED-8F4F-B9EC-3B60F384C9E1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1DCCD438-CB09-3F48-AF41-08BE00E5939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308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BC8CB476-D8EE-AA4D-A4E0-63EF039A6A58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8F54D702-4890-4945-908F-F8E036BCC3C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01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1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76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C71155-DCC8-48E1-B02C-8C99B72E36AA}" type="slidenum">
              <a:rPr lang="pt-BR" altLang="pt-BR" sz="1300"/>
              <a:pPr>
                <a:spcBef>
                  <a:spcPct val="0"/>
                </a:spcBef>
              </a:pPr>
              <a:t>10</a:t>
            </a:fld>
            <a:endParaRPr lang="pt-BR" altLang="pt-BR" sz="13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789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2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993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3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38424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4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71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5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38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D3971E-BBBF-44B1-8260-6C492B9B3CED}" type="slidenum">
              <a:rPr lang="pt-BR" altLang="pt-BR" sz="1300"/>
              <a:pPr>
                <a:spcBef>
                  <a:spcPct val="0"/>
                </a:spcBef>
              </a:pPr>
              <a:t>6</a:t>
            </a:fld>
            <a:endParaRPr lang="pt-BR" altLang="pt-BR" sz="13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0899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046E48-1C88-43FB-A123-658BD2B68DDA}" type="slidenum">
              <a:rPr lang="pt-BR" altLang="pt-BR" sz="1300"/>
              <a:pPr>
                <a:spcBef>
                  <a:spcPct val="0"/>
                </a:spcBef>
              </a:pPr>
              <a:t>7</a:t>
            </a:fld>
            <a:endParaRPr lang="pt-BR" altLang="pt-BR" sz="13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84670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92CD7BC-43F3-4621-9413-892BF83562C1}" type="slidenum">
              <a:rPr lang="pt-BR" altLang="pt-BR" sz="1300"/>
              <a:pPr>
                <a:spcBef>
                  <a:spcPct val="0"/>
                </a:spcBef>
              </a:pPr>
              <a:t>8</a:t>
            </a:fld>
            <a:endParaRPr lang="pt-BR" altLang="pt-BR" sz="13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1029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7467" indent="-29518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0719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3007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25294" indent="-236144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7582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9869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2157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14445" indent="-2361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046E48-1C88-43FB-A123-658BD2B68DDA}" type="slidenum">
              <a:rPr lang="pt-BR" altLang="pt-BR" sz="1300"/>
              <a:pPr>
                <a:spcBef>
                  <a:spcPct val="0"/>
                </a:spcBef>
              </a:pPr>
              <a:t>9</a:t>
            </a:fld>
            <a:endParaRPr lang="pt-BR" altLang="pt-BR" sz="13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3900"/>
            <a:ext cx="4826000" cy="36195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890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83364" y="233563"/>
            <a:ext cx="2321163" cy="1067733"/>
          </a:xfrm>
          <a:prstGeom prst="rect">
            <a:avLst/>
          </a:prstGeom>
        </p:spPr>
      </p:pic>
      <p:sp>
        <p:nvSpPr>
          <p:cNvPr id="20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7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employ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668541" y="1456319"/>
            <a:ext cx="971628" cy="971629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4" name="Bildplatzhalter 5"/>
          <p:cNvSpPr>
            <a:spLocks noGrp="1"/>
          </p:cNvSpPr>
          <p:nvPr>
            <p:ph type="pic" sz="quarter" idx="12" hasCustomPrompt="1"/>
          </p:nvPr>
        </p:nvSpPr>
        <p:spPr>
          <a:xfrm>
            <a:off x="4212990" y="1467864"/>
            <a:ext cx="971628" cy="971629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6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Picture 5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02909" y="418284"/>
            <a:ext cx="1801617" cy="82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3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500386" y="1327062"/>
            <a:ext cx="3400512" cy="2482373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6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5" name="Picture 4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84162" y="418284"/>
            <a:ext cx="720364" cy="33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42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3204" y="160735"/>
            <a:ext cx="5844778" cy="109656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871538" y="4682729"/>
            <a:ext cx="142875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3200" y="4682729"/>
            <a:ext cx="21717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281613" y="4682729"/>
            <a:ext cx="142875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A5131-73FF-42FE-86F2-2002886C77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454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 with showing ha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5162099" y="1162320"/>
            <a:ext cx="1477569" cy="2820852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pic>
        <p:nvPicPr>
          <p:cNvPr id="5" name="Picture 4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6069" y="116510"/>
            <a:ext cx="2098458" cy="965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2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2" hasCustomPrompt="1"/>
          </p:nvPr>
        </p:nvSpPr>
        <p:spPr>
          <a:xfrm>
            <a:off x="1271281" y="599879"/>
            <a:ext cx="1538817" cy="1538818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</p:spTree>
    <p:extLst>
      <p:ext uri="{BB962C8B-B14F-4D97-AF65-F5344CB8AC3E}">
        <p14:creationId xmlns:p14="http://schemas.microsoft.com/office/powerpoint/2010/main" val="162104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(all equal)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806752" y="1718785"/>
            <a:ext cx="1538817" cy="1538818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2" hasCustomPrompt="1"/>
          </p:nvPr>
        </p:nvSpPr>
        <p:spPr>
          <a:xfrm>
            <a:off x="2663258" y="1718785"/>
            <a:ext cx="1538817" cy="1538818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3" hasCustomPrompt="1"/>
          </p:nvPr>
        </p:nvSpPr>
        <p:spPr>
          <a:xfrm>
            <a:off x="4514040" y="1718785"/>
            <a:ext cx="1538817" cy="1538818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13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14040" y="418284"/>
            <a:ext cx="2090486" cy="96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75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enplatzhalter 4"/>
          <p:cNvSpPr>
            <a:spLocks noGrp="1"/>
          </p:cNvSpPr>
          <p:nvPr>
            <p:ph type="media" sz="quarter" idx="11" hasCustomPrompt="1"/>
          </p:nvPr>
        </p:nvSpPr>
        <p:spPr>
          <a:xfrm>
            <a:off x="604763" y="1286209"/>
            <a:ext cx="5648476" cy="31527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Video here</a:t>
            </a:r>
          </a:p>
        </p:txBody>
      </p:sp>
      <p:sp>
        <p:nvSpPr>
          <p:cNvPr id="6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1545" y="418284"/>
            <a:ext cx="1512981" cy="69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6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921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5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858000" cy="5143500"/>
          </a:xfrm>
          <a:prstGeom prst="rect">
            <a:avLst/>
          </a:prstGeom>
          <a:ln w="19050">
            <a:noFill/>
          </a:ln>
        </p:spPr>
        <p:txBody>
          <a:bodyPr vert="horz" anchor="b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  <a:lvl2pPr marL="457200" indent="0" algn="l">
              <a:buNone/>
              <a:defRPr sz="2400">
                <a:solidFill>
                  <a:srgbClr val="5D5D5D"/>
                </a:solidFill>
              </a:defRPr>
            </a:lvl2pPr>
          </a:lstStyle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-14110" y="1402080"/>
            <a:ext cx="6872111" cy="2273073"/>
          </a:xfrm>
          <a:prstGeom prst="rect">
            <a:avLst/>
          </a:prstGeom>
          <a:ln w="19050">
            <a:noFill/>
          </a:ln>
        </p:spPr>
        <p:txBody>
          <a:bodyPr vert="horz" anchor="b"/>
          <a:lstStyle>
            <a:lvl1pPr marL="0" indent="0" algn="ctr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7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Picture 5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84162" y="418284"/>
            <a:ext cx="720364" cy="33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63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5"/>
          <p:cNvSpPr>
            <a:spLocks noGrp="1"/>
          </p:cNvSpPr>
          <p:nvPr>
            <p:ph type="pic" sz="quarter" idx="11" hasCustomPrompt="1"/>
          </p:nvPr>
        </p:nvSpPr>
        <p:spPr>
          <a:xfrm>
            <a:off x="2645834" y="1434820"/>
            <a:ext cx="3836887" cy="3146434"/>
          </a:xfrm>
          <a:prstGeom prst="rect">
            <a:avLst/>
          </a:prstGeom>
          <a:ln w="19050">
            <a:noFill/>
          </a:ln>
        </p:spPr>
        <p:txBody>
          <a:bodyPr vert="horz"/>
          <a:lstStyle>
            <a:lvl1pPr marL="0" indent="0">
              <a:buNone/>
              <a:defRPr sz="16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r>
              <a:rPr lang="en-US" dirty="0"/>
              <a:t>Photo here</a:t>
            </a:r>
          </a:p>
        </p:txBody>
      </p:sp>
      <p:sp>
        <p:nvSpPr>
          <p:cNvPr id="6" name="Slide Number Placeholder 19"/>
          <p:cNvSpPr>
            <a:spLocks noGrp="1"/>
          </p:cNvSpPr>
          <p:nvPr>
            <p:ph type="sldNum" sz="quarter" idx="10"/>
          </p:nvPr>
        </p:nvSpPr>
        <p:spPr>
          <a:xfrm>
            <a:off x="4506068" y="4730979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D5D5D"/>
                </a:solidFill>
                <a:latin typeface="Aleo Light"/>
                <a:cs typeface="Aleo Light"/>
              </a:defRPr>
            </a:lvl1pPr>
          </a:lstStyle>
          <a:p>
            <a:fld id="{85D7182A-6091-0B44-BC53-3741B672377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helloLogo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84162" y="418284"/>
            <a:ext cx="720364" cy="33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33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5" r:id="rId2"/>
    <p:sldLayoutId id="2147483683" r:id="rId3"/>
    <p:sldLayoutId id="2147483678" r:id="rId4"/>
    <p:sldLayoutId id="2147483680" r:id="rId5"/>
    <p:sldLayoutId id="2147483655" r:id="rId6"/>
    <p:sldLayoutId id="2147483681" r:id="rId7"/>
    <p:sldLayoutId id="2147483682" r:id="rId8"/>
    <p:sldLayoutId id="2147483684" r:id="rId9"/>
    <p:sldLayoutId id="2147483686" r:id="rId10"/>
    <p:sldLayoutId id="2147483687" r:id="rId11"/>
    <p:sldLayoutId id="2147483688" r:id="rId12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0" i="0" kern="1200">
          <a:solidFill>
            <a:srgbClr val="5D5D5D"/>
          </a:solidFill>
          <a:latin typeface="Aleo Light"/>
          <a:ea typeface="+mj-ea"/>
          <a:cs typeface="Ale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leo Regular"/>
          <a:ea typeface="+mn-ea"/>
          <a:cs typeface="Aleo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leo Regular"/>
          <a:ea typeface="+mn-ea"/>
          <a:cs typeface="Aleo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leo Regular"/>
          <a:ea typeface="+mn-ea"/>
          <a:cs typeface="Aleo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leo Regular"/>
          <a:ea typeface="+mn-ea"/>
          <a:cs typeface="Aleo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leo Regular"/>
          <a:ea typeface="+mn-ea"/>
          <a:cs typeface="Ale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cordeiro@unb.br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37372" y="2629373"/>
            <a:ext cx="6400800" cy="1204913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pt-BR" sz="1800" dirty="0">
                <a:solidFill>
                  <a:srgbClr val="5D5D5D"/>
                </a:solidFill>
              </a:rPr>
              <a:t>Ações de Revitalização de Bacias Hidrográficas e a</a:t>
            </a:r>
          </a:p>
          <a:p>
            <a:pPr marL="0" indent="0" algn="ctr">
              <a:buNone/>
            </a:pPr>
            <a:r>
              <a:rPr lang="pt-BR" sz="1800" dirty="0">
                <a:solidFill>
                  <a:srgbClr val="5D5D5D"/>
                </a:solidFill>
              </a:rPr>
              <a:t>Participação Social</a:t>
            </a:r>
            <a:endParaRPr lang="en-US" sz="1600" dirty="0">
              <a:solidFill>
                <a:srgbClr val="5D5D5D"/>
              </a:solidFill>
              <a:latin typeface="Aleo Light Italic"/>
              <a:cs typeface="Aleo Light Italic"/>
            </a:endParaRPr>
          </a:p>
          <a:p>
            <a:pPr marL="0" indent="0" algn="ctr">
              <a:buNone/>
            </a:pPr>
            <a:r>
              <a:rPr lang="en-US" sz="1600" dirty="0" err="1">
                <a:solidFill>
                  <a:srgbClr val="5D5D5D"/>
                </a:solidFill>
                <a:latin typeface="Aleo Light Italic"/>
                <a:cs typeface="Aleo Light Italic"/>
              </a:rPr>
              <a:t>Audiência</a:t>
            </a:r>
            <a:r>
              <a:rPr lang="en-US" sz="1600" dirty="0">
                <a:solidFill>
                  <a:srgbClr val="5D5D5D"/>
                </a:solidFill>
                <a:latin typeface="Aleo Light Italic"/>
                <a:cs typeface="Aleo Light Italic"/>
              </a:rPr>
              <a:t> </a:t>
            </a:r>
            <a:r>
              <a:rPr lang="en-US" sz="1600" dirty="0" err="1">
                <a:solidFill>
                  <a:srgbClr val="5D5D5D"/>
                </a:solidFill>
                <a:latin typeface="Aleo Light Italic"/>
                <a:cs typeface="Aleo Light Italic"/>
              </a:rPr>
              <a:t>Pública</a:t>
            </a:r>
            <a:r>
              <a:rPr lang="en-US" sz="1600" dirty="0">
                <a:solidFill>
                  <a:srgbClr val="5D5D5D"/>
                </a:solidFill>
                <a:latin typeface="Aleo Light Italic"/>
                <a:cs typeface="Aleo Light Italic"/>
              </a:rPr>
              <a:t> – </a:t>
            </a:r>
            <a:r>
              <a:rPr lang="pt-BR" sz="1600" dirty="0">
                <a:solidFill>
                  <a:srgbClr val="5D5D5D"/>
                </a:solidFill>
                <a:latin typeface="Aleo Light Italic"/>
                <a:cs typeface="Aleo Light Italic"/>
              </a:rPr>
              <a:t>Comissão de Meio Ambiente – Senado Federal</a:t>
            </a:r>
            <a:endParaRPr lang="en-US" sz="1400" dirty="0">
              <a:solidFill>
                <a:srgbClr val="5D5D5D"/>
              </a:solidFill>
              <a:latin typeface="Aleo Light Italic"/>
              <a:cs typeface="Aleo Light Italic"/>
            </a:endParaRPr>
          </a:p>
          <a:p>
            <a:pPr marL="0" indent="0" algn="ctr">
              <a:buNone/>
            </a:pPr>
            <a:r>
              <a:rPr lang="en-US" sz="1400" dirty="0">
                <a:solidFill>
                  <a:srgbClr val="5D5D5D"/>
                </a:solidFill>
                <a:latin typeface="Aleo Light Italic"/>
                <a:cs typeface="Aleo Light Italic"/>
              </a:rPr>
              <a:t>Brasília, 3 de </a:t>
            </a:r>
            <a:r>
              <a:rPr lang="en-US" sz="1400" dirty="0" err="1">
                <a:solidFill>
                  <a:srgbClr val="5D5D5D"/>
                </a:solidFill>
                <a:latin typeface="Aleo Light Italic"/>
                <a:cs typeface="Aleo Light Italic"/>
              </a:rPr>
              <a:t>outubro</a:t>
            </a:r>
            <a:r>
              <a:rPr lang="en-US" sz="1400" dirty="0">
                <a:solidFill>
                  <a:srgbClr val="5D5D5D"/>
                </a:solidFill>
                <a:latin typeface="Aleo Light Italic"/>
                <a:cs typeface="Aleo Light Italic"/>
              </a:rPr>
              <a:t> de 2017</a:t>
            </a:r>
          </a:p>
          <a:p>
            <a:pPr marL="0" indent="0" algn="ctr">
              <a:buNone/>
            </a:pPr>
            <a:endParaRPr lang="en-US" sz="1400" dirty="0">
              <a:solidFill>
                <a:srgbClr val="5D5D5D"/>
              </a:solidFill>
              <a:latin typeface="Aleo Light Italic"/>
              <a:cs typeface="Aleo Light Italic"/>
            </a:endParaRPr>
          </a:p>
          <a:p>
            <a:pPr marL="0" indent="0" algn="ctr">
              <a:buNone/>
            </a:pPr>
            <a:r>
              <a:rPr lang="en-US" sz="1400" dirty="0">
                <a:solidFill>
                  <a:srgbClr val="5D5D5D"/>
                </a:solidFill>
                <a:latin typeface="Aleo Light Italic"/>
                <a:cs typeface="Aleo Light Italic"/>
              </a:rPr>
              <a:t>Oscar de Moraes Cordeiro Netto</a:t>
            </a:r>
          </a:p>
          <a:p>
            <a:pPr marL="0" indent="0" algn="ctr">
              <a:buNone/>
            </a:pPr>
            <a:r>
              <a:rPr lang="en-US" sz="1400" dirty="0">
                <a:solidFill>
                  <a:srgbClr val="5D5D5D"/>
                </a:solidFill>
                <a:latin typeface="Aleo Light Italic"/>
                <a:cs typeface="Aleo Light Italic"/>
                <a:hlinkClick r:id="rId2"/>
              </a:rPr>
              <a:t>cordeiro@unb.br</a:t>
            </a:r>
            <a:endParaRPr lang="en-US" sz="1400" dirty="0">
              <a:solidFill>
                <a:srgbClr val="5D5D5D"/>
              </a:solidFill>
              <a:latin typeface="Aleo Light Italic"/>
              <a:cs typeface="Aleo Light Italic"/>
            </a:endParaRPr>
          </a:p>
          <a:p>
            <a:pPr marL="0" indent="0" algn="ctr">
              <a:buNone/>
            </a:pPr>
            <a:endParaRPr lang="en-US" sz="1400" dirty="0">
              <a:solidFill>
                <a:srgbClr val="5D5D5D"/>
              </a:solidFill>
              <a:latin typeface="Aleo Light Italic"/>
              <a:cs typeface="Aleo Light Italic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507928" y="2464278"/>
            <a:ext cx="3854238" cy="0"/>
          </a:xfrm>
          <a:prstGeom prst="line">
            <a:avLst/>
          </a:prstGeom>
          <a:ln w="1270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m 15" descr="as_vert_c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38" y="247650"/>
            <a:ext cx="910589" cy="832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33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320" y="379177"/>
            <a:ext cx="4036476" cy="4184135"/>
          </a:xfrm>
          <a:prstGeom prst="rect">
            <a:avLst/>
          </a:prstGeom>
        </p:spPr>
      </p:pic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95287" y="379177"/>
            <a:ext cx="237709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Uso e Ocupação do Solo</a:t>
            </a:r>
          </a:p>
        </p:txBody>
      </p:sp>
    </p:spTree>
    <p:extLst>
      <p:ext uri="{BB962C8B-B14F-4D97-AF65-F5344CB8AC3E}">
        <p14:creationId xmlns:p14="http://schemas.microsoft.com/office/powerpoint/2010/main" val="4207210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727802" y="97074"/>
            <a:ext cx="52838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Constatações ...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31568" y="699377"/>
            <a:ext cx="618962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400" b="1" dirty="0">
                <a:solidFill>
                  <a:srgbClr val="0070C0"/>
                </a:solidFill>
              </a:rPr>
              <a:t>O Estudo previa várias Rodadas de Discussão, como idas a campo, para discussão com a população sobre “problemas de saneamento básico” e soluções.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400" b="1" dirty="0">
              <a:solidFill>
                <a:srgbClr val="0070C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400" b="1" dirty="0">
                <a:solidFill>
                  <a:srgbClr val="0070C0"/>
                </a:solidFill>
              </a:rPr>
              <a:t> Muita dificuldade em mobilização para participação. Razões: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lang="pt-BR" altLang="pt-BR" sz="1400" b="1" dirty="0">
                <a:solidFill>
                  <a:srgbClr val="0070C0"/>
                </a:solidFill>
              </a:rPr>
              <a:t>Ausência de organizações da sociedade civil voltadas para a questão, 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lang="pt-BR" altLang="pt-BR" sz="1400" b="1" dirty="0">
                <a:solidFill>
                  <a:srgbClr val="0070C0"/>
                </a:solidFill>
              </a:rPr>
              <a:t>Descrença generalizada em ações do Governo,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lang="pt-BR" altLang="pt-BR" sz="1400" b="1" dirty="0">
                <a:solidFill>
                  <a:srgbClr val="0070C0"/>
                </a:solidFill>
              </a:rPr>
              <a:t>Desconhecimento dos benefícios sociais do saneamento básico,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lang="pt-BR" altLang="pt-BR" sz="1400" b="1" dirty="0">
                <a:solidFill>
                  <a:srgbClr val="0070C0"/>
                </a:solidFill>
              </a:rPr>
              <a:t>Desconhecimento de formas de participação do cidadão e da sociedade civil no processo de formulação, implementação e operação de soluções de saneamento básico.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3BFE0C8B-BB81-4B64-AD77-6C61E4263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2" y="3634734"/>
            <a:ext cx="541289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400" b="1" dirty="0">
                <a:solidFill>
                  <a:srgbClr val="FF0000"/>
                </a:solidFill>
              </a:rPr>
              <a:t>Uma das principais conclusões do Estudo foi no sentido de se privilegiarem ações de “Capacitação” e iniciativas de “Empoderamento”, voltadas para a Sociedade Civil, com o intuito de ampliar e qualificar a participação social no processo de gestão do saneamento básico local.</a:t>
            </a:r>
          </a:p>
        </p:txBody>
      </p:sp>
    </p:spTree>
    <p:extLst>
      <p:ext uri="{BB962C8B-B14F-4D97-AF65-F5344CB8AC3E}">
        <p14:creationId xmlns:p14="http://schemas.microsoft.com/office/powerpoint/2010/main" val="112212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725648"/>
            <a:ext cx="6858000" cy="241785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816350"/>
            <a:ext cx="6858000" cy="5984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  <a:latin typeface="Aleo Light"/>
                <a:cs typeface="Aleo Light"/>
              </a:rPr>
              <a:t>3 de </a:t>
            </a:r>
            <a:r>
              <a:rPr lang="en-US" sz="2000" dirty="0" err="1">
                <a:solidFill>
                  <a:schemeClr val="bg1"/>
                </a:solidFill>
                <a:latin typeface="Aleo Light"/>
                <a:cs typeface="Aleo Light"/>
              </a:rPr>
              <a:t>outubro</a:t>
            </a:r>
            <a:r>
              <a:rPr lang="en-US" sz="2000" dirty="0">
                <a:solidFill>
                  <a:schemeClr val="bg1"/>
                </a:solidFill>
                <a:latin typeface="Aleo Light"/>
                <a:cs typeface="Aleo Light"/>
              </a:rPr>
              <a:t> de 2017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0" y="3188096"/>
            <a:ext cx="6858000" cy="454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Obrigado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4305000"/>
            <a:ext cx="6858000" cy="598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leo Regular"/>
                <a:ea typeface="+mn-ea"/>
                <a:cs typeface="Ale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chemeClr val="bg1"/>
                </a:solidFill>
                <a:latin typeface="Aleo Light"/>
                <a:cs typeface="Aleo Light"/>
              </a:rPr>
              <a:t>Brasília, DF</a:t>
            </a:r>
            <a:endParaRPr lang="en-US" sz="1600" dirty="0">
              <a:solidFill>
                <a:schemeClr val="bg1"/>
              </a:solidFill>
              <a:latin typeface="Aleo Light"/>
              <a:cs typeface="Aleo Ligh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24911" y="737631"/>
            <a:ext cx="4213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5D5D5D"/>
                </a:solidFill>
                <a:latin typeface="Aleo Light Italic"/>
                <a:cs typeface="Aleo Light Italic"/>
              </a:rPr>
              <a:t>cordeiro@unb.br</a:t>
            </a:r>
          </a:p>
          <a:p>
            <a:r>
              <a:rPr lang="en-US" b="1" i="1" dirty="0">
                <a:solidFill>
                  <a:srgbClr val="5D5D5D"/>
                </a:solidFill>
                <a:latin typeface="Mathilde"/>
                <a:cs typeface="Mathilde"/>
              </a:rPr>
              <a:t>Oscar de Moraes Cordeiro Netto</a:t>
            </a:r>
            <a:endParaRPr lang="en-US" b="1" i="1" u="sng" dirty="0">
              <a:solidFill>
                <a:srgbClr val="5D5D5D"/>
              </a:solidFill>
              <a:latin typeface="Mathilde"/>
              <a:cs typeface="Mathilde"/>
            </a:endParaRPr>
          </a:p>
        </p:txBody>
      </p:sp>
    </p:spTree>
    <p:extLst>
      <p:ext uri="{BB962C8B-B14F-4D97-AF65-F5344CB8AC3E}">
        <p14:creationId xmlns:p14="http://schemas.microsoft.com/office/powerpoint/2010/main" val="271298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 xmlns:mv="urn:schemas-microsoft-com:mac:vml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844533" y="0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Antecedentes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439467" y="578423"/>
            <a:ext cx="5880497" cy="436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PPA federal 2012-2015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Objetivo 0665: “</a:t>
            </a:r>
            <a:r>
              <a:rPr lang="pt-BR" altLang="pt-BR" sz="1350" i="1" dirty="0"/>
              <a:t>Promover a revitalização de bacias hidrográficas por meio de ações de recuperação, preservação e conservação que visem ao uso sustentável dos recursos naturais, a melhoria das condições socioambientais e à melhoria da disponibilidade de água em quantidade e qualidade</a:t>
            </a:r>
            <a:r>
              <a:rPr lang="pt-BR" altLang="pt-BR" sz="1350" dirty="0"/>
              <a:t>”.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Metas</a:t>
            </a:r>
          </a:p>
          <a:p>
            <a:pPr marL="171450" indent="-171450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200" dirty="0"/>
              <a:t>Conservar/recuperar 6.000 hectares de solos, matas ciliares e áreas de nascentes;</a:t>
            </a:r>
          </a:p>
          <a:p>
            <a:pPr marL="171450" indent="-171450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200" dirty="0"/>
              <a:t>Reduzir níveis de poluição hídrica em bacias críticas em 28.000 Kg DBO/Dia (</a:t>
            </a:r>
            <a:r>
              <a:rPr lang="pt-BR" altLang="pt-BR" sz="1200" dirty="0" err="1"/>
              <a:t>ma</a:t>
            </a:r>
            <a:r>
              <a:rPr lang="pt-BR" altLang="pt-BR" sz="1200" dirty="0"/>
              <a:t>); </a:t>
            </a:r>
          </a:p>
          <a:p>
            <a:pPr marL="171450" indent="-171450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200" dirty="0"/>
              <a:t>Revitalizar 60 </a:t>
            </a:r>
            <a:r>
              <a:rPr lang="pt-BR" altLang="pt-BR" sz="1200" dirty="0" err="1"/>
              <a:t>sub-bacias</a:t>
            </a:r>
            <a:r>
              <a:rPr lang="pt-BR" altLang="pt-BR" sz="1200" dirty="0"/>
              <a:t> (sendo 24 </a:t>
            </a:r>
            <a:r>
              <a:rPr lang="pt-BR" altLang="pt-BR" sz="1200" dirty="0" err="1"/>
              <a:t>sub-bacias</a:t>
            </a:r>
            <a:r>
              <a:rPr lang="pt-BR" altLang="pt-BR" sz="1200" dirty="0"/>
              <a:t> da Reg. Hidr. do São Francisco).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PPA federal 2016-2019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Objetivo 1027: “</a:t>
            </a:r>
            <a:r>
              <a:rPr lang="pt-BR" altLang="pt-BR" sz="1350" i="1" dirty="0"/>
              <a:t>Promover a conservação, a recuperação e o uso racional dos recursos hídricos, por meio da indução de boas práticas de uso de água e solo e da revitalização de bacias hidrográficas</a:t>
            </a:r>
            <a:r>
              <a:rPr lang="pt-BR" altLang="pt-BR" sz="1350" dirty="0"/>
              <a:t>”.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Metas</a:t>
            </a:r>
          </a:p>
          <a:p>
            <a:pPr marL="171450" indent="-171450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200" dirty="0"/>
              <a:t>Reduzir níveis de poluição hídrica pela remoção de 72.000 toneladas de carga poluidora de DBO, no âmbito do PRODES;</a:t>
            </a:r>
          </a:p>
          <a:p>
            <a:pPr marL="171450" indent="-171450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200" dirty="0"/>
              <a:t>Conservar e recuperar 8.000 hectares de solos, matas ciliares e áreas de nascentes no âmbito do Programa Produtor de Água.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844533" y="476069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Antecedentes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439467" y="578423"/>
            <a:ext cx="588049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Objetivo do Trabalho da CMA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A Comissão de Meio Ambiente estabeleceu o objetivo de avaliar a efetividade dos programas de revitalização de bacias hidrográficas de domínio da União referentes ao período de 2012 a 2016, apresentando recomendações e encaminhando o relatório final aos órgãos e entidades interessados, para conhecimento e adoção dos aprimoramentos que lhes sejam pertinentes.</a:t>
            </a:r>
          </a:p>
        </p:txBody>
      </p:sp>
    </p:spTree>
    <p:extLst>
      <p:ext uri="{BB962C8B-B14F-4D97-AF65-F5344CB8AC3E}">
        <p14:creationId xmlns:p14="http://schemas.microsoft.com/office/powerpoint/2010/main" val="192844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844533" y="476069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Participação Social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598493" y="1582275"/>
            <a:ext cx="5880497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Essas ações previstas no PPA desenvolvem-se no âmbito das Políticas de Meio Ambiente, Gestão de Recursos Hídricos, Saneamento Básico, Integração Regional e Saúde, entre outras.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92B6B9-B799-451C-A18F-24B9AE835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95" y="2984070"/>
            <a:ext cx="5880497" cy="154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A participação social no âmbito dos sistemas em que essas ações são implementadas se dá, principalmente,:</a:t>
            </a:r>
          </a:p>
          <a:p>
            <a:pPr marL="285750" indent="-28575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350" dirty="0"/>
              <a:t>nos Conselhos Municipais (Saúde, Meio Ambiente, etc.),</a:t>
            </a:r>
          </a:p>
          <a:p>
            <a:pPr marL="285750" indent="-28575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350" dirty="0"/>
              <a:t>nos Conselhos Estaduais/Distrital,</a:t>
            </a:r>
          </a:p>
          <a:p>
            <a:pPr marL="285750" indent="-28575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350" dirty="0"/>
              <a:t>nos Conselhos Nacionais,</a:t>
            </a:r>
          </a:p>
          <a:p>
            <a:pPr marL="285750" indent="-28575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350" dirty="0"/>
              <a:t>nos Comitês de Bacias,</a:t>
            </a:r>
          </a:p>
          <a:p>
            <a:pPr marL="285750" indent="-28575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t-BR" altLang="pt-BR" sz="1350" dirty="0"/>
              <a:t>à ocasião de Audiências e Consultas Públicas.</a:t>
            </a:r>
          </a:p>
        </p:txBody>
      </p:sp>
    </p:spTree>
    <p:extLst>
      <p:ext uri="{BB962C8B-B14F-4D97-AF65-F5344CB8AC3E}">
        <p14:creationId xmlns:p14="http://schemas.microsoft.com/office/powerpoint/2010/main" val="3644742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844533" y="476069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Participação Social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92B6B9-B799-451C-A18F-24B9AE835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738" y="1437493"/>
            <a:ext cx="5880497" cy="237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A participação social também se dá à ocasião da formulação de planos e programas, específicos ou correlatos a essas politicas públicas, nos âmbitos municipal, estadual ou nacional.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Exemplo</a:t>
            </a:r>
            <a:r>
              <a:rPr lang="pt-BR" altLang="pt-BR" sz="1350" dirty="0"/>
              <a:t>: </a:t>
            </a:r>
            <a:r>
              <a:rPr lang="pt-BR" altLang="pt-BR" sz="1350" b="1" dirty="0"/>
              <a:t>Planos Municipais de Saneamento Básico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Se, para formulação de algumas das ações associadas à “revitalização de bacias hidrográficas”, a participação social é compulsória (ações previstas em Planos de Bacias, por exemplo), para outras ações a participação social depende de decisão discricionária do executor da ação (alguns dos projetos do PRODES, por exemplo).</a:t>
            </a:r>
          </a:p>
        </p:txBody>
      </p:sp>
    </p:spTree>
    <p:extLst>
      <p:ext uri="{BB962C8B-B14F-4D97-AF65-F5344CB8AC3E}">
        <p14:creationId xmlns:p14="http://schemas.microsoft.com/office/powerpoint/2010/main" val="110252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844533" y="476069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Primeiras Impressões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92B6B9-B799-451C-A18F-24B9AE835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0" y="1198954"/>
            <a:ext cx="588049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De modo geral, a participação social é prevista nos normativos referentes à formulação e à implementação de ações no âmbito da “revitalização de bacias hidrográficas”.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De modo geral, há instrumentos e instâncias que fomentam e possibilitam essa participação.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Especificamente, no âmbito da “revitalização de bacias hidrográficas”, conta-se com o envolvimento do SINGREH (Sistema Nacional de Gerenciamento de Recursos Hídricos), com suas instancias de Comitês de Bacias e de Conselhos Estaduais e Nacional de Recursos Hídricos.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4C26126C-2985-4CA9-A8CE-E88370E2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0" y="3771988"/>
            <a:ext cx="5880497" cy="113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No entanto, constata-se que, em boa parte dos processos decisórios na área de “revitalização de bacias hidrográficas”, a participação social tem-se mostrado bastante aquém do que seria possível e desejável....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</p:txBody>
      </p:sp>
    </p:spTree>
    <p:extLst>
      <p:ext uri="{BB962C8B-B14F-4D97-AF65-F5344CB8AC3E}">
        <p14:creationId xmlns:p14="http://schemas.microsoft.com/office/powerpoint/2010/main" val="26678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9392B6B9-B799-451C-A18F-24B9AE835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1" y="2252502"/>
            <a:ext cx="5880497" cy="113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dirty="0"/>
              <a:t>Observações empíricas têm reforçado essa impressão de participação social incipiente.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t-BR" altLang="pt-BR" sz="1350" b="1" dirty="0">
                <a:solidFill>
                  <a:srgbClr val="FF0000"/>
                </a:solidFill>
              </a:rPr>
              <a:t>Caso do desenvolvimento dos Planos de RIDES.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t-BR" altLang="pt-BR" sz="1350" dirty="0"/>
          </a:p>
        </p:txBody>
      </p:sp>
    </p:spTree>
    <p:extLst>
      <p:ext uri="{BB962C8B-B14F-4D97-AF65-F5344CB8AC3E}">
        <p14:creationId xmlns:p14="http://schemas.microsoft.com/office/powerpoint/2010/main" val="27891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426244" y="169634"/>
            <a:ext cx="59064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Contexto Geral do Trabalho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371994" y="2638469"/>
            <a:ext cx="5880497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1500" dirty="0"/>
              <a:t>Elaborar diagnóstico do saneamento básico das denominadas </a:t>
            </a:r>
            <a:r>
              <a:rPr lang="pt-BR" sz="1500" dirty="0" err="1"/>
              <a:t>RIDE’s</a:t>
            </a:r>
            <a:r>
              <a:rPr lang="pt-BR" sz="1500" dirty="0"/>
              <a:t> (Regiões Integradas de Desenvolvimento do Brasil), RIDE DF e Entorno, RIDE Polo Grande Teresina/PI, e RIDE Polo Petrolina/PE e Juazeiro/BA. </a:t>
            </a:r>
          </a:p>
          <a:p>
            <a:pPr eaLnBrk="1" hangingPunct="1">
              <a:defRPr/>
            </a:pPr>
            <a:endParaRPr lang="pt-BR" sz="1200" b="1" dirty="0"/>
          </a:p>
          <a:p>
            <a:pPr eaLnBrk="1" hangingPunct="1">
              <a:defRPr/>
            </a:pPr>
            <a:r>
              <a:rPr lang="pt-BR" sz="1200" b="1" dirty="0"/>
              <a:t>O Diagnóstico será composto de 3 partes para cada uma das </a:t>
            </a:r>
            <a:r>
              <a:rPr lang="pt-BR" sz="1200" b="1" dirty="0" err="1"/>
              <a:t>RIDE´s</a:t>
            </a:r>
            <a:r>
              <a:rPr lang="pt-BR" sz="1200" b="1" dirty="0"/>
              <a:t>:</a:t>
            </a:r>
          </a:p>
          <a:p>
            <a:pPr eaLnBrk="1" hangingPunct="1">
              <a:defRPr/>
            </a:pPr>
            <a:r>
              <a:rPr lang="pt-BR" sz="1200" dirty="0">
                <a:solidFill>
                  <a:srgbClr val="0070C0"/>
                </a:solidFill>
              </a:rPr>
              <a:t>I. </a:t>
            </a:r>
            <a:r>
              <a:rPr lang="pt-BR" sz="1200" b="1" dirty="0">
                <a:solidFill>
                  <a:srgbClr val="0070C0"/>
                </a:solidFill>
              </a:rPr>
              <a:t>Diagnóstico Analítico</a:t>
            </a:r>
            <a:r>
              <a:rPr lang="pt-BR" sz="1200" dirty="0">
                <a:solidFill>
                  <a:srgbClr val="0070C0"/>
                </a:solidFill>
              </a:rPr>
              <a:t> (técnico, social, econômico e institucional) da situação do saneamento básico nas RIDE’S e nos entes federados que fazem parte de sua composição;</a:t>
            </a:r>
          </a:p>
          <a:p>
            <a:pPr eaLnBrk="1" hangingPunct="1">
              <a:defRPr/>
            </a:pPr>
            <a:r>
              <a:rPr lang="pt-BR" sz="1200" dirty="0">
                <a:solidFill>
                  <a:srgbClr val="0070C0"/>
                </a:solidFill>
              </a:rPr>
              <a:t>II. </a:t>
            </a:r>
            <a:r>
              <a:rPr lang="pt-BR" sz="1200" b="1" dirty="0">
                <a:solidFill>
                  <a:srgbClr val="0070C0"/>
                </a:solidFill>
              </a:rPr>
              <a:t>Visão Estratégica</a:t>
            </a:r>
            <a:r>
              <a:rPr lang="pt-BR" sz="1200" dirty="0">
                <a:solidFill>
                  <a:srgbClr val="0070C0"/>
                </a:solidFill>
              </a:rPr>
              <a:t> com prognósticos para a política pública e os serviços públicos de saneamento básico para os próximos 20 (vinte) anos;</a:t>
            </a:r>
          </a:p>
          <a:p>
            <a:pPr eaLnBrk="1" hangingPunct="1">
              <a:defRPr/>
            </a:pPr>
            <a:r>
              <a:rPr lang="pt-BR" sz="1200" dirty="0">
                <a:solidFill>
                  <a:srgbClr val="0070C0"/>
                </a:solidFill>
              </a:rPr>
              <a:t>III. </a:t>
            </a:r>
            <a:r>
              <a:rPr lang="pt-BR" sz="1200" b="1" dirty="0">
                <a:solidFill>
                  <a:srgbClr val="0070C0"/>
                </a:solidFill>
              </a:rPr>
              <a:t>Plano Regional de Saneamento Básico</a:t>
            </a:r>
            <a:r>
              <a:rPr lang="pt-BR" sz="1200" dirty="0">
                <a:solidFill>
                  <a:srgbClr val="0070C0"/>
                </a:solidFill>
              </a:rPr>
              <a:t> das </a:t>
            </a:r>
            <a:r>
              <a:rPr lang="pt-BR" sz="1200" dirty="0" err="1">
                <a:solidFill>
                  <a:srgbClr val="0070C0"/>
                </a:solidFill>
              </a:rPr>
              <a:t>RIDE’s</a:t>
            </a:r>
            <a:r>
              <a:rPr lang="pt-BR" sz="1200" dirty="0">
                <a:solidFill>
                  <a:srgbClr val="0070C0"/>
                </a:solidFill>
              </a:rPr>
              <a:t>, contendo, também, elementos necessários para que cada município, segundo sua decisão individual, elabore seu Plano Municipal.</a:t>
            </a:r>
            <a:endParaRPr lang="pt-BR" sz="1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26243" y="3729795"/>
            <a:ext cx="5880497" cy="3793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26244" y="631299"/>
            <a:ext cx="5880497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200" b="1" dirty="0">
                <a:latin typeface="+mn-lt"/>
              </a:rPr>
              <a:t>Termo de Cooperação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200" b="1" dirty="0">
                <a:latin typeface="+mn-lt"/>
              </a:rPr>
              <a:t>SNSA - </a:t>
            </a:r>
            <a:r>
              <a:rPr lang="pt-BR" altLang="pt-BR" sz="1200" b="1" dirty="0">
                <a:solidFill>
                  <a:srgbClr val="0070C0"/>
                </a:solidFill>
                <a:latin typeface="+mn-lt"/>
              </a:rPr>
              <a:t>Secretaria Nacional de Saneamento Ambiental do Min. das Cidades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200" b="1" dirty="0">
              <a:solidFill>
                <a:srgbClr val="0070C0"/>
              </a:solidFill>
              <a:latin typeface="+mn-lt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200" b="1" dirty="0">
                <a:latin typeface="+mn-lt"/>
              </a:rPr>
              <a:t>INSTITUIÇÃO PROPONENTE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200" b="1" dirty="0">
                <a:solidFill>
                  <a:srgbClr val="0070C0"/>
                </a:solidFill>
                <a:latin typeface="+mn-lt"/>
              </a:rPr>
              <a:t>Fundação Universidade de Brasília, por intermédio do Centro de Apoio ao Desenvolvimento Tecnológico – CDT/UnB.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1200" b="1" dirty="0">
              <a:solidFill>
                <a:srgbClr val="0070C0"/>
              </a:solidFill>
              <a:latin typeface="+mn-lt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200" b="1" dirty="0">
                <a:latin typeface="+mn-lt"/>
              </a:rPr>
              <a:t>INSTITUIÇÕES ADERENTES À PROPOSTA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200" b="1" dirty="0">
                <a:solidFill>
                  <a:srgbClr val="0070C0"/>
                </a:solidFill>
                <a:latin typeface="+mn-lt"/>
              </a:rPr>
              <a:t>IFPI - Instituto Federal de Educação, Ciência e Tecnologia do Piauí.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1200" b="1" dirty="0" err="1">
                <a:solidFill>
                  <a:srgbClr val="0070C0"/>
                </a:solidFill>
                <a:latin typeface="+mn-lt"/>
              </a:rPr>
              <a:t>Univasf</a:t>
            </a:r>
            <a:r>
              <a:rPr lang="pt-BR" altLang="pt-BR" sz="1200" b="1" dirty="0">
                <a:solidFill>
                  <a:srgbClr val="0070C0"/>
                </a:solidFill>
                <a:latin typeface="+mn-lt"/>
              </a:rPr>
              <a:t> - Fundação Universidade Federal do Vale do São Francisco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400" b="1" dirty="0">
              <a:solidFill>
                <a:srgbClr val="0070C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400" b="1" dirty="0">
              <a:solidFill>
                <a:srgbClr val="0070C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400" b="1" dirty="0">
              <a:solidFill>
                <a:srgbClr val="0070C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75085" y="1491854"/>
            <a:ext cx="577810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1200" b="1" dirty="0"/>
              <a:t>DF e Entorno</a:t>
            </a:r>
            <a:r>
              <a:rPr lang="pt-BR" sz="1200" dirty="0"/>
              <a:t> – Criada pela Lei Complementar n.º 94, de 19 de fevereiro de 1998. A RIDE é constituída pelo DF, por 19 Municípios de Goiás e 3 Municípios de Minas Gerais. Os territórios dos municípios que compõem a RIDE e do DF ocupam uma região de 55.435 km², com aproximadamente 3,7 milhões de habitantes (Censo 2010).</a:t>
            </a:r>
            <a:endParaRPr lang="pt-BR" sz="1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004888" y="773907"/>
            <a:ext cx="4400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 Caso da RIDE DF e Entorno</a:t>
            </a:r>
          </a:p>
        </p:txBody>
      </p:sp>
      <p:pic>
        <p:nvPicPr>
          <p:cNvPr id="9220" name="Picture 10" descr="C:\Users\usuario\Documents\RIDE\ProjetoRIDE\RideD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2787254"/>
            <a:ext cx="2390775" cy="1782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C:\Users\usuario\Documents\RIDE\ProjetoRIDE\RideDF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2586038"/>
            <a:ext cx="2502694" cy="1659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CC71"/>
      </a:accent1>
      <a:accent2>
        <a:srgbClr val="47A28F"/>
      </a:accent2>
      <a:accent3>
        <a:srgbClr val="35786A"/>
      </a:accent3>
      <a:accent4>
        <a:srgbClr val="5DB7E2"/>
      </a:accent4>
      <a:accent5>
        <a:srgbClr val="2ECC71"/>
      </a:accent5>
      <a:accent6>
        <a:srgbClr val="F79646"/>
      </a:accent6>
      <a:hlink>
        <a:srgbClr val="22B2B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13092</TotalTime>
  <Words>1048</Words>
  <Application>Microsoft Office PowerPoint</Application>
  <PresentationFormat>Personalizar</PresentationFormat>
  <Paragraphs>98</Paragraphs>
  <Slides>12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2" baseType="lpstr">
      <vt:lpstr>Aleo Light</vt:lpstr>
      <vt:lpstr>Aleo Light Italic</vt:lpstr>
      <vt:lpstr>Aleo Regular</vt:lpstr>
      <vt:lpstr>Arial</vt:lpstr>
      <vt:lpstr>Calibri</vt:lpstr>
      <vt:lpstr>Mathilde</vt:lpstr>
      <vt:lpstr>Tahoma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Ergun Kayis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Ergun Kayis</dc:creator>
  <cp:lastModifiedBy>Oscar de Moraes Cordeiro Netto</cp:lastModifiedBy>
  <cp:revision>583</cp:revision>
  <cp:lastPrinted>2015-10-26T17:22:34Z</cp:lastPrinted>
  <dcterms:created xsi:type="dcterms:W3CDTF">2015-10-22T01:45:41Z</dcterms:created>
  <dcterms:modified xsi:type="dcterms:W3CDTF">2017-10-03T12:33:35Z</dcterms:modified>
</cp:coreProperties>
</file>