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8" r:id="rId6"/>
    <p:sldId id="259" r:id="rId7"/>
    <p:sldId id="260" r:id="rId8"/>
    <p:sldId id="282" r:id="rId9"/>
    <p:sldId id="280" r:id="rId10"/>
    <p:sldId id="290" r:id="rId11"/>
    <p:sldId id="291" r:id="rId12"/>
    <p:sldId id="292" r:id="rId13"/>
    <p:sldId id="281" r:id="rId14"/>
    <p:sldId id="261" r:id="rId15"/>
    <p:sldId id="287" r:id="rId16"/>
    <p:sldId id="285" r:id="rId17"/>
    <p:sldId id="289" r:id="rId18"/>
    <p:sldId id="286" r:id="rId19"/>
    <p:sldId id="263" r:id="rId20"/>
    <p:sldId id="284" r:id="rId21"/>
    <p:sldId id="274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44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F00"/>
    <a:srgbClr val="183EFF"/>
    <a:srgbClr val="FFC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5DA72D-8A11-4378-3510-179F7CDAB146}" v="502" dt="2024-05-14T21:56:08.584"/>
    <p1510:client id="{AE4F5ACF-E499-DB9D-6DCF-B116336B60F0}" v="1143" dt="2024-05-15T16:31:37.560"/>
    <p1510:client id="{F98781F2-8A17-4610-A32F-63F0D743E50C}" v="22" dt="2024-05-15T14:48:00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344"/>
        <p:guide pos="4475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86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98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785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93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843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37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557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40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04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243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863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6FE20-2BE5-4696-9A96-2E39AE6969BD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11363-79AE-468F-8EC8-57AEC3636A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81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Fabio.meirelles@presidencia.gov.br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61755" y="2271366"/>
            <a:ext cx="8049491" cy="1024458"/>
          </a:xfrm>
        </p:spPr>
        <p:txBody>
          <a:bodyPr>
            <a:normAutofit fontScale="90000"/>
          </a:bodyPr>
          <a:lstStyle/>
          <a:p>
            <a:pPr algn="r"/>
            <a:r>
              <a:rPr lang="pt-BR" b="1">
                <a:latin typeface="Calibri"/>
                <a:cs typeface="Arial"/>
              </a:rPr>
              <a:t>Audiência Pública </a:t>
            </a:r>
            <a:br>
              <a:rPr lang="pt-BR" b="1">
                <a:latin typeface="Calibri"/>
                <a:cs typeface="Arial" panose="020B0604020202020204" pitchFamily="34" charset="0"/>
              </a:rPr>
            </a:br>
            <a:r>
              <a:rPr lang="pt-BR" b="1">
                <a:latin typeface="Calibri"/>
                <a:cs typeface="Arial"/>
              </a:rPr>
              <a:t>PL 2628/2022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4900" y="3602038"/>
            <a:ext cx="9848849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pt-BR">
                <a:solidFill>
                  <a:srgbClr val="000000"/>
                </a:solidFill>
                <a:ea typeface="+mn-lt"/>
                <a:cs typeface="+mn-lt"/>
              </a:rPr>
              <a:t>Dispõe sobre a proteção de crianças e adolescentes em ambientes digitais.</a:t>
            </a:r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  <p:grpSp>
        <p:nvGrpSpPr>
          <p:cNvPr id="13" name="Agrupar 12"/>
          <p:cNvGrpSpPr/>
          <p:nvPr/>
        </p:nvGrpSpPr>
        <p:grpSpPr>
          <a:xfrm flipV="1">
            <a:off x="7600950" y="3295824"/>
            <a:ext cx="2997776" cy="45719"/>
            <a:chOff x="3333404" y="2337579"/>
            <a:chExt cx="6882936" cy="48287"/>
          </a:xfrm>
        </p:grpSpPr>
        <p:sp>
          <p:nvSpPr>
            <p:cNvPr id="9" name="Retângulo 8"/>
            <p:cNvSpPr/>
            <p:nvPr/>
          </p:nvSpPr>
          <p:spPr>
            <a:xfrm>
              <a:off x="3333404" y="2338863"/>
              <a:ext cx="1720734" cy="45719"/>
            </a:xfrm>
            <a:prstGeom prst="rect">
              <a:avLst/>
            </a:prstGeom>
            <a:solidFill>
              <a:srgbClr val="FF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054138" y="2337579"/>
              <a:ext cx="1720734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6774872" y="2338863"/>
              <a:ext cx="1720734" cy="45719"/>
            </a:xfrm>
            <a:prstGeom prst="rect">
              <a:avLst/>
            </a:prstGeom>
            <a:solidFill>
              <a:srgbClr val="00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8495606" y="2340147"/>
              <a:ext cx="1720734" cy="45719"/>
            </a:xfrm>
            <a:prstGeom prst="rect">
              <a:avLst/>
            </a:prstGeom>
            <a:solidFill>
              <a:srgbClr val="183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0" y="5070764"/>
            <a:ext cx="4286976" cy="12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83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água, ao ar livre, pipa, homem&#10;&#10;Descrição gerada automaticamente">
            <a:extLst>
              <a:ext uri="{FF2B5EF4-FFF2-40B4-BE49-F238E27FC236}">
                <a16:creationId xmlns:a16="http://schemas.microsoft.com/office/drawing/2014/main" id="{6B0EFDBB-AADE-3835-923B-7A2123127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16" y="-1093611"/>
            <a:ext cx="5087937" cy="904522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419726" y="1076325"/>
            <a:ext cx="4762500" cy="129646"/>
          </a:xfrm>
          <a:prstGeom prst="rect">
            <a:avLst/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495925" y="438419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A APROFUNDAR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2BDB23-95FE-9C03-FAAA-5D66940A8698}"/>
              </a:ext>
            </a:extLst>
          </p:cNvPr>
          <p:cNvSpPr txBox="1"/>
          <p:nvPr/>
        </p:nvSpPr>
        <p:spPr>
          <a:xfrm>
            <a:off x="5534025" y="1448400"/>
            <a:ext cx="6096000" cy="42069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1800" b="1" i="1" kern="100" err="1">
                <a:effectLst/>
                <a:latin typeface="Calibri"/>
                <a:ea typeface="Aptos" panose="020B0004020202020204" pitchFamily="34" charset="0"/>
                <a:cs typeface="Times New Roman"/>
              </a:rPr>
              <a:t>Enforcement</a:t>
            </a:r>
            <a:endParaRPr lang="pt-BR" sz="1800" i="1" kern="100">
              <a:effectLst/>
              <a:latin typeface="Calibri"/>
              <a:ea typeface="Aptos" panose="020B0004020202020204" pitchFamily="34" charset="0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Destacamos a necessidade 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de aprimoramentos, especialmente no que diz respeito à ausência de uma autoridade reguladora</a:t>
            </a: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 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para fiscalizar e garantir o cumprimento das disposições da lei. A falta de </a:t>
            </a:r>
            <a:r>
              <a:rPr lang="pt-BR" sz="1800" i="1" kern="100" err="1">
                <a:effectLst/>
                <a:latin typeface="Calibri"/>
                <a:ea typeface="Aptos" panose="020B0004020202020204" pitchFamily="34" charset="0"/>
                <a:cs typeface="Times New Roman"/>
              </a:rPr>
              <a:t>enforcement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pode comprometer a eficácia das medidas propostas.</a:t>
            </a: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 </a:t>
            </a:r>
            <a:endParaRPr lang="pt-BR" sz="1800" kern="100">
              <a:effectLst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É importante existir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uma estrutura responsável por garantir a efetividade da lei, através de (1) Fiscalização e Monitoramento; (2) Aplicação de Sanções; (3) Formação e Educação; (4) Transparência e Prestação de Contas das Plataformas e Serviços; (5) Coordenação de esforços interinstitucionais.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pt-BR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B436D648-745A-BE8D-36F5-F5A4FE3E7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5" name="Imagem 7">
            <a:extLst>
              <a:ext uri="{FF2B5EF4-FFF2-40B4-BE49-F238E27FC236}">
                <a16:creationId xmlns:a16="http://schemas.microsoft.com/office/drawing/2014/main" id="{FE639952-A8C0-8A18-7C96-9109E2391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67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água, ao ar livre, pipa, homem&#10;&#10;Descrição gerada automaticamente">
            <a:extLst>
              <a:ext uri="{FF2B5EF4-FFF2-40B4-BE49-F238E27FC236}">
                <a16:creationId xmlns:a16="http://schemas.microsoft.com/office/drawing/2014/main" id="{F2DC37B5-BC78-8E32-0A87-3F042E0ED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39" y="-186177"/>
            <a:ext cx="5087937" cy="904522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419726" y="1076325"/>
            <a:ext cx="4762500" cy="129646"/>
          </a:xfrm>
          <a:prstGeom prst="rect">
            <a:avLst/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495925" y="438419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A APROFUNDAR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2BDB23-95FE-9C03-FAAA-5D66940A8698}"/>
              </a:ext>
            </a:extLst>
          </p:cNvPr>
          <p:cNvSpPr txBox="1"/>
          <p:nvPr/>
        </p:nvSpPr>
        <p:spPr>
          <a:xfrm>
            <a:off x="5534025" y="1448400"/>
            <a:ext cx="6096000" cy="3885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18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Uso de Redes Sociais por Crianças e Adolescentes</a:t>
            </a:r>
            <a:endParaRPr lang="pt-BR" sz="1800" kern="100">
              <a:effectLst/>
              <a:latin typeface="Calibri"/>
              <a:ea typeface="Aptos" panose="020B0004020202020204" pitchFamily="34" charset="0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Importante refletir sobre a </a:t>
            </a:r>
            <a:r>
              <a:rPr lang="pt-BR" sz="18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permissão para que crianças e adolescentes tenham contas em redes sociais</a:t>
            </a: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.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</a:t>
            </a: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Ainda 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que vinculadas às contas de seus responsáveis legais</a:t>
            </a: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, essa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decisão deve refletir uma análise cuidadosa da realidade brasileira.</a:t>
            </a: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 </a:t>
            </a:r>
            <a:endParaRPr lang="pt-BR" sz="1800" kern="100">
              <a:effectLst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Vale destacar que</a:t>
            </a:r>
            <a:r>
              <a:rPr lang="pt-BR" sz="18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a tendência internacional é mais </a:t>
            </a:r>
            <a:r>
              <a:rPr lang="pt-BR" b="1" kern="100">
                <a:latin typeface="Calibri"/>
                <a:ea typeface="Aptos" panose="020B0004020202020204" pitchFamily="34" charset="0"/>
                <a:cs typeface="Times New Roman"/>
              </a:rPr>
              <a:t>restritiva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quanto ao</a:t>
            </a:r>
            <a:r>
              <a:rPr lang="pt-BR" sz="18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acesso de </a:t>
            </a:r>
            <a:r>
              <a:rPr lang="pt-BR" b="1" kern="100">
                <a:latin typeface="Calibri"/>
                <a:ea typeface="Aptos" panose="020B0004020202020204" pitchFamily="34" charset="0"/>
                <a:cs typeface="Times New Roman"/>
              </a:rPr>
              <a:t>crianças</a:t>
            </a: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 às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redes sociais.</a:t>
            </a: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 </a:t>
            </a: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Estudos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apontam que as redes sociais impactam negativamente </a:t>
            </a:r>
            <a:r>
              <a:rPr lang="pt-BR" kern="100">
                <a:latin typeface="Calibri"/>
                <a:ea typeface="Aptos" panose="020B0004020202020204" pitchFamily="34" charset="0"/>
                <a:cs typeface="Times New Roman"/>
              </a:rPr>
              <a:t>à </a:t>
            </a:r>
            <a:r>
              <a:rPr lang="pt-BR" sz="18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saúde mental, aumentam transtornos alimentares e sujeitam especialmente meninas a pensamentos suicidas e de automutilação.</a:t>
            </a:r>
            <a:endParaRPr lang="pt-BR">
              <a:latin typeface="Calibri"/>
            </a:endParaRPr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7A4A85F6-8BF5-F242-F4A3-CDB044335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5" name="Imagem 7">
            <a:extLst>
              <a:ext uri="{FF2B5EF4-FFF2-40B4-BE49-F238E27FC236}">
                <a16:creationId xmlns:a16="http://schemas.microsoft.com/office/drawing/2014/main" id="{67AAD674-D032-4200-DFB4-A4C7919E9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8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79641" y="714375"/>
            <a:ext cx="4687683" cy="457199"/>
          </a:xfrm>
          <a:prstGeom prst="rect">
            <a:avLst/>
          </a:prstGeom>
          <a:solidFill>
            <a:srgbClr val="00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83677" y="1422950"/>
            <a:ext cx="5223726" cy="37161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b="1" kern="100">
                <a:ea typeface="+mn-lt"/>
                <a:cs typeface="+mn-lt"/>
              </a:rPr>
              <a:t>Portaria do MEC 1.089/2023:</a:t>
            </a:r>
            <a:r>
              <a:rPr lang="pt-BR" kern="100">
                <a:ea typeface="+mn-lt"/>
                <a:cs typeface="+mn-lt"/>
              </a:rPr>
              <a:t> institui Grupo de Trabalho Interministerial - “Prevenção e Enfrentamento à Violência nas Escolas"</a:t>
            </a:r>
            <a:endParaRPr lang="en-US">
              <a:cs typeface="Calibri"/>
            </a:endParaRPr>
          </a:p>
          <a:p>
            <a:pPr algn="just"/>
            <a:endParaRPr lang="pt-BR" kern="100">
              <a:ea typeface="+mn-lt"/>
              <a:cs typeface="+mn-lt"/>
            </a:endParaRPr>
          </a:p>
          <a:p>
            <a:pPr algn="just"/>
            <a:r>
              <a:rPr lang="pt-BR" b="1" kern="100">
                <a:ea typeface="+mn-lt"/>
                <a:cs typeface="+mn-lt"/>
              </a:rPr>
              <a:t>Decreto nº 12.006/2024:</a:t>
            </a:r>
            <a:r>
              <a:rPr lang="pt-BR" kern="100">
                <a:ea typeface="+mn-lt"/>
                <a:cs typeface="+mn-lt"/>
              </a:rPr>
              <a:t> institui o Sistema Nacional de Acompanhamento e Combate à Violência nas Escolas e regulamenta a Lei nº 14.643, de 2 de agosto de 2023.</a:t>
            </a:r>
            <a:endParaRPr lang="pt-BR"/>
          </a:p>
          <a:p>
            <a:pPr algn="just"/>
            <a:endParaRPr lang="pt-BR" kern="100">
              <a:ea typeface="+mn-lt"/>
              <a:cs typeface="+mn-lt"/>
            </a:endParaRPr>
          </a:p>
          <a:p>
            <a:pPr algn="just"/>
            <a:r>
              <a:rPr lang="pt-BR" kern="100">
                <a:ea typeface="+mn-lt"/>
                <a:cs typeface="+mn-lt"/>
              </a:rPr>
              <a:t>Regulamenta a </a:t>
            </a:r>
            <a:r>
              <a:rPr lang="pt-BR" b="1" kern="100">
                <a:ea typeface="+mn-lt"/>
                <a:cs typeface="+mn-lt"/>
              </a:rPr>
              <a:t>Lei nº 14.643/2023</a:t>
            </a:r>
            <a:r>
              <a:rPr lang="pt-BR" kern="100">
                <a:ea typeface="+mn-lt"/>
                <a:cs typeface="+mn-lt"/>
              </a:rPr>
              <a:t>, que autoriza o Poder Executivo a implantar serviço de monitoramento de ocorrências de violência escolar</a:t>
            </a:r>
            <a:endParaRPr lang="pt-BR"/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endParaRPr lang="pt-BR" kern="100">
              <a:cs typeface="Calibri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503441" y="470708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POLÍTICAS PÚBLICAS</a:t>
            </a:r>
            <a:endParaRPr lang="pt-BR" b="1"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Picture 2" descr="A poster of children holding books&#10;&#10;Description automatically generated">
            <a:extLst>
              <a:ext uri="{FF2B5EF4-FFF2-40B4-BE49-F238E27FC236}">
                <a16:creationId xmlns:a16="http://schemas.microsoft.com/office/drawing/2014/main" id="{0194DA4F-5B16-7B93-3AFF-E09415B03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771" y="714375"/>
            <a:ext cx="3714427" cy="4773639"/>
          </a:xfrm>
          <a:prstGeom prst="rect">
            <a:avLst/>
          </a:prstGeom>
        </p:spPr>
      </p:pic>
      <p:pic>
        <p:nvPicPr>
          <p:cNvPr id="7" name="Imagem 4">
            <a:extLst>
              <a:ext uri="{FF2B5EF4-FFF2-40B4-BE49-F238E27FC236}">
                <a16:creationId xmlns:a16="http://schemas.microsoft.com/office/drawing/2014/main" id="{E9AE49C7-01BD-5DC6-210F-3D3876878E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9" name="Imagem 7">
            <a:extLst>
              <a:ext uri="{FF2B5EF4-FFF2-40B4-BE49-F238E27FC236}">
                <a16:creationId xmlns:a16="http://schemas.microsoft.com/office/drawing/2014/main" id="{2E7385D9-7F58-53EE-F3B6-1228A3F2DC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53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and yellow square with white text&#10;&#10;Description automatically generated">
            <a:extLst>
              <a:ext uri="{FF2B5EF4-FFF2-40B4-BE49-F238E27FC236}">
                <a16:creationId xmlns:a16="http://schemas.microsoft.com/office/drawing/2014/main" id="{8A653054-4C38-CB98-6C0A-6A3A43504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528" y="1591724"/>
            <a:ext cx="3162300" cy="4371975"/>
          </a:xfrm>
          <a:prstGeom prst="rect">
            <a:avLst/>
          </a:prstGeom>
        </p:spPr>
      </p:pic>
      <p:pic>
        <p:nvPicPr>
          <p:cNvPr id="6" name="Picture 5" descr="A person and a child looking at a computer&#10;&#10;Description automatically generated">
            <a:extLst>
              <a:ext uri="{FF2B5EF4-FFF2-40B4-BE49-F238E27FC236}">
                <a16:creationId xmlns:a16="http://schemas.microsoft.com/office/drawing/2014/main" id="{E6A4B6B4-4690-C970-B5BD-CB816BAD0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665" y="1594388"/>
            <a:ext cx="3228975" cy="4495800"/>
          </a:xfrm>
          <a:prstGeom prst="rect">
            <a:avLst/>
          </a:prstGeom>
        </p:spPr>
      </p:pic>
      <p:pic>
        <p:nvPicPr>
          <p:cNvPr id="8" name="Imagem 4">
            <a:extLst>
              <a:ext uri="{FF2B5EF4-FFF2-40B4-BE49-F238E27FC236}">
                <a16:creationId xmlns:a16="http://schemas.microsoft.com/office/drawing/2014/main" id="{DE26EBBB-DEDE-D5A5-7FBE-AF5D3E59B3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10" name="Imagem 7">
            <a:extLst>
              <a:ext uri="{FF2B5EF4-FFF2-40B4-BE49-F238E27FC236}">
                <a16:creationId xmlns:a16="http://schemas.microsoft.com/office/drawing/2014/main" id="{464B99E5-CD88-720F-6CA9-3F30EA5AD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A315EDE-86F3-A279-B3A3-C3A5B2E99755}"/>
              </a:ext>
            </a:extLst>
          </p:cNvPr>
          <p:cNvSpPr/>
          <p:nvPr/>
        </p:nvSpPr>
        <p:spPr>
          <a:xfrm>
            <a:off x="579641" y="714375"/>
            <a:ext cx="4687683" cy="457199"/>
          </a:xfrm>
          <a:prstGeom prst="rect">
            <a:avLst/>
          </a:prstGeom>
          <a:solidFill>
            <a:srgbClr val="00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786B017-C915-C0C5-34C1-F24D7250C808}"/>
              </a:ext>
            </a:extLst>
          </p:cNvPr>
          <p:cNvSpPr txBox="1">
            <a:spLocks/>
          </p:cNvSpPr>
          <p:nvPr/>
        </p:nvSpPr>
        <p:spPr>
          <a:xfrm>
            <a:off x="503441" y="470708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POLÍTICAS PÚBLICAS</a:t>
            </a:r>
            <a:endParaRPr lang="pt-BR" b="1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52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 with different colored points&#10;&#10;Description automatically generated">
            <a:extLst>
              <a:ext uri="{FF2B5EF4-FFF2-40B4-BE49-F238E27FC236}">
                <a16:creationId xmlns:a16="http://schemas.microsoft.com/office/drawing/2014/main" id="{8B8ED368-7471-9C21-F407-5B1749E81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751" y="1416075"/>
            <a:ext cx="9226497" cy="5059067"/>
          </a:xfrm>
          <a:prstGeom prst="rect">
            <a:avLst/>
          </a:prstGeom>
        </p:spPr>
      </p:pic>
      <p:pic>
        <p:nvPicPr>
          <p:cNvPr id="8" name="Imagem 4">
            <a:extLst>
              <a:ext uri="{FF2B5EF4-FFF2-40B4-BE49-F238E27FC236}">
                <a16:creationId xmlns:a16="http://schemas.microsoft.com/office/drawing/2014/main" id="{EA56D37B-3A8C-9D90-AA10-9BF85411A9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10" name="Imagem 7">
            <a:extLst>
              <a:ext uri="{FF2B5EF4-FFF2-40B4-BE49-F238E27FC236}">
                <a16:creationId xmlns:a16="http://schemas.microsoft.com/office/drawing/2014/main" id="{081D11FC-4A35-D077-F154-4C6681BDC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77A26A9-2F3B-73CA-0459-54C44AFD7A50}"/>
              </a:ext>
            </a:extLst>
          </p:cNvPr>
          <p:cNvSpPr/>
          <p:nvPr/>
        </p:nvSpPr>
        <p:spPr>
          <a:xfrm>
            <a:off x="579641" y="714375"/>
            <a:ext cx="4687683" cy="457199"/>
          </a:xfrm>
          <a:prstGeom prst="rect">
            <a:avLst/>
          </a:prstGeom>
          <a:solidFill>
            <a:srgbClr val="00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3D4112E-2D75-5E3D-2D6A-E527CB7139B5}"/>
              </a:ext>
            </a:extLst>
          </p:cNvPr>
          <p:cNvSpPr txBox="1">
            <a:spLocks/>
          </p:cNvSpPr>
          <p:nvPr/>
        </p:nvSpPr>
        <p:spPr>
          <a:xfrm>
            <a:off x="503441" y="470708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POLÍTICAS PÚBLICAS</a:t>
            </a:r>
            <a:endParaRPr lang="pt-BR" b="1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6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2016" y="1422950"/>
            <a:ext cx="11022675" cy="3838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4999"/>
              </a:lnSpc>
              <a:spcAft>
                <a:spcPts val="800"/>
              </a:spcAft>
            </a:pPr>
            <a:endParaRPr lang="pt-BR" b="1" kern="100">
              <a:latin typeface="Arial"/>
              <a:cs typeface="Times New Roman"/>
            </a:endParaRPr>
          </a:p>
        </p:txBody>
      </p:sp>
      <p:sp>
        <p:nvSpPr>
          <p:cNvPr id="6" name="Retângulo 3">
            <a:extLst>
              <a:ext uri="{FF2B5EF4-FFF2-40B4-BE49-F238E27FC236}">
                <a16:creationId xmlns:a16="http://schemas.microsoft.com/office/drawing/2014/main" id="{00A5A38F-DD4C-993E-E8C3-0F9FF1F089B5}"/>
              </a:ext>
            </a:extLst>
          </p:cNvPr>
          <p:cNvSpPr/>
          <p:nvPr/>
        </p:nvSpPr>
        <p:spPr>
          <a:xfrm>
            <a:off x="684416" y="1575350"/>
            <a:ext cx="11022675" cy="3838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4999"/>
              </a:lnSpc>
              <a:spcAft>
                <a:spcPts val="800"/>
              </a:spcAft>
            </a:pPr>
            <a:endParaRPr lang="pt-BR" b="1" kern="100">
              <a:latin typeface="Arial"/>
              <a:cs typeface="Times New Roman"/>
            </a:endParaRPr>
          </a:p>
        </p:txBody>
      </p:sp>
      <p:pic>
        <p:nvPicPr>
          <p:cNvPr id="3" name="Picture 2" descr="A white background with blue text and black text&#10;&#10;Description automatically generated">
            <a:extLst>
              <a:ext uri="{FF2B5EF4-FFF2-40B4-BE49-F238E27FC236}">
                <a16:creationId xmlns:a16="http://schemas.microsoft.com/office/drawing/2014/main" id="{AD7B6D85-6F78-D440-3582-4798C6F0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2108092"/>
            <a:ext cx="9486900" cy="3390900"/>
          </a:xfrm>
          <a:prstGeom prst="rect">
            <a:avLst/>
          </a:prstGeom>
        </p:spPr>
      </p:pic>
      <p:pic>
        <p:nvPicPr>
          <p:cNvPr id="8" name="Imagem 4">
            <a:extLst>
              <a:ext uri="{FF2B5EF4-FFF2-40B4-BE49-F238E27FC236}">
                <a16:creationId xmlns:a16="http://schemas.microsoft.com/office/drawing/2014/main" id="{DF7A5EEA-4CEF-9AC5-8430-E89E6CD60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10" name="Imagem 7">
            <a:extLst>
              <a:ext uri="{FF2B5EF4-FFF2-40B4-BE49-F238E27FC236}">
                <a16:creationId xmlns:a16="http://schemas.microsoft.com/office/drawing/2014/main" id="{10B2587B-5A4A-E0B5-6ADD-4FE3F5DDD5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D039BC0-3937-EAC1-3B19-13C704D5FC1A}"/>
              </a:ext>
            </a:extLst>
          </p:cNvPr>
          <p:cNvSpPr/>
          <p:nvPr/>
        </p:nvSpPr>
        <p:spPr>
          <a:xfrm>
            <a:off x="579641" y="714375"/>
            <a:ext cx="4687683" cy="457199"/>
          </a:xfrm>
          <a:prstGeom prst="rect">
            <a:avLst/>
          </a:prstGeom>
          <a:solidFill>
            <a:srgbClr val="00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34A0838-C677-8A03-EF9C-D9AE2D6CE3C8}"/>
              </a:ext>
            </a:extLst>
          </p:cNvPr>
          <p:cNvSpPr txBox="1">
            <a:spLocks/>
          </p:cNvSpPr>
          <p:nvPr/>
        </p:nvSpPr>
        <p:spPr>
          <a:xfrm>
            <a:off x="503441" y="470708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POLÍTICAS PÚBLICAS</a:t>
            </a:r>
            <a:endParaRPr lang="pt-BR" b="1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09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83677" y="1422950"/>
            <a:ext cx="5869490" cy="42039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b="1" kern="100">
                <a:latin typeface="Calibri"/>
                <a:ea typeface="+mn-lt"/>
                <a:cs typeface="Arial"/>
              </a:rPr>
              <a:t>Portaria SECOM/PR nº 13/2023:</a:t>
            </a:r>
            <a:r>
              <a:rPr lang="pt-BR" kern="100">
                <a:latin typeface="Calibri"/>
                <a:ea typeface="+mn-lt"/>
                <a:cs typeface="Arial"/>
              </a:rPr>
              <a:t> institui Grupo de Trabalho para elaboração de Guia para Uso Consciente de Telas e Dispositivos Digitais por Crianças e Adolescentes.</a:t>
            </a:r>
            <a:endParaRPr lang="pt-BR" kern="100">
              <a:latin typeface="Calibri"/>
              <a:ea typeface="+mn-lt"/>
              <a:cs typeface="Times New Roman"/>
            </a:endParaRP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endParaRPr lang="pt-BR" sz="1800" kern="100">
              <a:effectLst/>
              <a:latin typeface="Calibri"/>
              <a:ea typeface="+mn-lt"/>
              <a:cs typeface="Arial"/>
            </a:endParaRP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pt-BR" b="1" kern="100">
                <a:latin typeface="Calibri"/>
                <a:ea typeface="+mn-lt"/>
                <a:cs typeface="Arial"/>
              </a:rPr>
              <a:t>Portaria SPDIGI/SECOM nº 1/2024: </a:t>
            </a:r>
            <a:r>
              <a:rPr lang="pt-BR" kern="100">
                <a:ea typeface="+mn-lt"/>
                <a:cs typeface="+mn-lt"/>
              </a:rPr>
              <a:t>designa os integrantes do Grupo de Trabalho. </a:t>
            </a:r>
            <a:endParaRPr lang="pt-BR">
              <a:latin typeface="Calibri"/>
              <a:ea typeface="+mn-lt"/>
              <a:cs typeface="Calibri"/>
            </a:endParaRP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pt-BR" kern="100">
                <a:latin typeface="Calibri"/>
                <a:ea typeface="+mn-lt"/>
                <a:cs typeface="Arial"/>
              </a:rPr>
              <a:t>Sete Ministérios (SECOM + Casa Civil + Ministério da Saúde + Ministério da Justiça e Segurança Pública + Ministério dos Direitos Humanos e da Cidadania + Ministério da Educação + Ministério do Desenvolvimento e Assistência Social, Família e Combate à Fome) + 19 representantes da sociedade civil, academia e entidades com reconhecida atuação no tema.</a:t>
            </a:r>
            <a:endParaRPr lang="pt-BR">
              <a:latin typeface="Calibri"/>
              <a:ea typeface="Calibri"/>
              <a:cs typeface="Calibri"/>
            </a:endParaRPr>
          </a:p>
        </p:txBody>
      </p:sp>
      <p:pic>
        <p:nvPicPr>
          <p:cNvPr id="6" name="Imagem 4">
            <a:extLst>
              <a:ext uri="{FF2B5EF4-FFF2-40B4-BE49-F238E27FC236}">
                <a16:creationId xmlns:a16="http://schemas.microsoft.com/office/drawing/2014/main" id="{21A977FA-2B56-1660-6DBD-5ADF3D0736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FD62767-77CF-7271-22E0-7EAFFB2530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3D4334C1-B344-0D62-E648-61C75FC6F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944" y="1424874"/>
            <a:ext cx="5259738" cy="367245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2818182-2FD6-ACBE-6B5B-9786785790C1}"/>
              </a:ext>
            </a:extLst>
          </p:cNvPr>
          <p:cNvSpPr/>
          <p:nvPr/>
        </p:nvSpPr>
        <p:spPr>
          <a:xfrm>
            <a:off x="579641" y="714375"/>
            <a:ext cx="4687683" cy="457199"/>
          </a:xfrm>
          <a:prstGeom prst="rect">
            <a:avLst/>
          </a:prstGeom>
          <a:solidFill>
            <a:srgbClr val="00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CB30B94-4191-524F-5F0B-44C4F7237AFA}"/>
              </a:ext>
            </a:extLst>
          </p:cNvPr>
          <p:cNvSpPr txBox="1">
            <a:spLocks/>
          </p:cNvSpPr>
          <p:nvPr/>
        </p:nvSpPr>
        <p:spPr>
          <a:xfrm>
            <a:off x="503441" y="470708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POLÍTICAS PÚBLICAS</a:t>
            </a:r>
            <a:endParaRPr lang="pt-BR" b="1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0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83677" y="1422950"/>
            <a:ext cx="6024471" cy="2893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endParaRPr lang="pt-BR" kern="0">
              <a:latin typeface="Calibri"/>
              <a:ea typeface="Aptos" panose="020B0004020202020204" pitchFamily="34" charset="0"/>
              <a:cs typeface="Times New Roman"/>
            </a:endParaRPr>
          </a:p>
          <a:p>
            <a:pPr>
              <a:spcAft>
                <a:spcPts val="800"/>
              </a:spcAft>
            </a:pPr>
            <a:r>
              <a:rPr lang="pt-BR" sz="1800" b="1" kern="0">
                <a:effectLst/>
                <a:latin typeface="Calibri"/>
                <a:ea typeface="Aptos" panose="020B0004020202020204" pitchFamily="34" charset="0"/>
                <a:cs typeface="Times New Roman"/>
              </a:rPr>
              <a:t>Resolução Nº 245 do </a:t>
            </a:r>
            <a:r>
              <a:rPr lang="pt-BR" b="1" kern="0">
                <a:latin typeface="Calibri"/>
                <a:ea typeface="Aptos" panose="020B0004020202020204" pitchFamily="34" charset="0"/>
                <a:cs typeface="Times New Roman"/>
              </a:rPr>
              <a:t>Conanda:</a:t>
            </a:r>
            <a:r>
              <a:rPr lang="pt-BR" kern="0">
                <a:latin typeface="Calibri"/>
                <a:ea typeface="Calibri"/>
                <a:cs typeface="Times New Roman"/>
              </a:rPr>
              <a:t> </a:t>
            </a:r>
            <a:r>
              <a:rPr lang="pt-BR" kern="0">
                <a:latin typeface="Aptos"/>
                <a:ea typeface="Calibri"/>
                <a:cs typeface="Times New Roman"/>
              </a:rPr>
              <a:t>d</a:t>
            </a:r>
            <a:r>
              <a:rPr lang="pt-BR" kern="0">
                <a:latin typeface="Calibri"/>
                <a:ea typeface="Calibri"/>
                <a:cs typeface="Times New Roman"/>
              </a:rPr>
              <a:t>ispõe</a:t>
            </a:r>
            <a:r>
              <a:rPr lang="pt-BR" kern="0">
                <a:latin typeface="Calibri"/>
                <a:ea typeface="+mn-lt"/>
                <a:cs typeface="Times New Roman"/>
              </a:rPr>
              <a:t> sobre os direitos das crianças e adolescentes em ambiente digital.	</a:t>
            </a:r>
            <a:br>
              <a:rPr lang="pt-BR" kern="0">
                <a:latin typeface="Calibri"/>
                <a:ea typeface="+mn-lt"/>
                <a:cs typeface="Times New Roman"/>
              </a:rPr>
            </a:br>
            <a:endParaRPr lang="pt-BR" kern="100">
              <a:latin typeface="Calibri"/>
              <a:ea typeface="+mn-lt"/>
              <a:cs typeface="Times New Roman"/>
            </a:endParaRPr>
          </a:p>
          <a:p>
            <a:pPr>
              <a:spcAft>
                <a:spcPts val="800"/>
              </a:spcAft>
            </a:pPr>
            <a:r>
              <a:rPr lang="pt-BR" kern="0">
                <a:latin typeface="Calibri"/>
                <a:ea typeface="+mn-lt"/>
                <a:cs typeface="Times New Roman"/>
              </a:rPr>
              <a:t>Prevê o desenvolvimento da </a:t>
            </a:r>
            <a:r>
              <a:rPr lang="pt-BR" b="1" kern="0">
                <a:latin typeface="Calibri"/>
                <a:ea typeface="+mn-lt"/>
                <a:cs typeface="Times New Roman"/>
              </a:rPr>
              <a:t>P</a:t>
            </a:r>
            <a:r>
              <a:rPr lang="pt-BR" b="1" kern="0">
                <a:ea typeface="+mn-lt"/>
                <a:cs typeface="+mn-lt"/>
              </a:rPr>
              <a:t>olítica Nacional de Proteção dos Direitos </a:t>
            </a:r>
            <a:r>
              <a:rPr lang="pt-BR" sz="1800" b="1" kern="0">
                <a:effectLst/>
                <a:ea typeface="+mn-lt"/>
                <a:cs typeface="+mn-lt"/>
              </a:rPr>
              <a:t>da </a:t>
            </a:r>
            <a:r>
              <a:rPr lang="pt-BR" b="1" kern="0">
                <a:ea typeface="+mn-lt"/>
                <a:cs typeface="+mn-lt"/>
              </a:rPr>
              <a:t>Criança e do Adolescente no Ambiente Digital.</a:t>
            </a:r>
            <a:br>
              <a:rPr lang="pt-BR" b="1" kern="0">
                <a:ea typeface="+mn-lt"/>
                <a:cs typeface="+mn-lt"/>
              </a:rPr>
            </a:br>
            <a:endParaRPr lang="pt-BR" b="1" kern="0">
              <a:ea typeface="+mn-lt"/>
              <a:cs typeface="+mn-lt"/>
            </a:endParaRPr>
          </a:p>
          <a:p>
            <a:r>
              <a:rPr lang="pt-BR" kern="0">
                <a:ea typeface="+mn-lt"/>
                <a:cs typeface="+mn-lt"/>
              </a:rPr>
              <a:t>Compreenderá ações conjuntas, integradas e multissetoriais. </a:t>
            </a:r>
            <a:endParaRPr lang="pt-BR">
              <a:cs typeface="Calibri" panose="020F0502020204030204"/>
            </a:endParaRPr>
          </a:p>
        </p:txBody>
      </p:sp>
      <p:pic>
        <p:nvPicPr>
          <p:cNvPr id="6" name="Imagem 4">
            <a:extLst>
              <a:ext uri="{FF2B5EF4-FFF2-40B4-BE49-F238E27FC236}">
                <a16:creationId xmlns:a16="http://schemas.microsoft.com/office/drawing/2014/main" id="{3DC0D89F-6B1E-641F-7F44-3AE0C93E1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85B46D9-BF1A-565C-55DC-A646F5CF8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98A9AB8-D091-AFF8-E680-C087E9653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10" y="674902"/>
            <a:ext cx="3795147" cy="534029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2655586-A4CE-5DEF-F095-8E9914364552}"/>
              </a:ext>
            </a:extLst>
          </p:cNvPr>
          <p:cNvSpPr/>
          <p:nvPr/>
        </p:nvSpPr>
        <p:spPr>
          <a:xfrm>
            <a:off x="579641" y="714375"/>
            <a:ext cx="4687683" cy="457199"/>
          </a:xfrm>
          <a:prstGeom prst="rect">
            <a:avLst/>
          </a:prstGeom>
          <a:solidFill>
            <a:srgbClr val="00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3080045-59EF-7808-BDAB-642209C289AD}"/>
              </a:ext>
            </a:extLst>
          </p:cNvPr>
          <p:cNvSpPr txBox="1">
            <a:spLocks/>
          </p:cNvSpPr>
          <p:nvPr/>
        </p:nvSpPr>
        <p:spPr>
          <a:xfrm>
            <a:off x="503441" y="470708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POLÍTICAS PÚBLICAS</a:t>
            </a:r>
            <a:endParaRPr lang="pt-BR" b="1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31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18487983" y="1823393"/>
            <a:ext cx="39199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39" y="4572943"/>
            <a:ext cx="6289116" cy="1775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B160B0-AE66-8376-F5B6-72B6465F2588}"/>
              </a:ext>
            </a:extLst>
          </p:cNvPr>
          <p:cNvSpPr txBox="1"/>
          <p:nvPr/>
        </p:nvSpPr>
        <p:spPr>
          <a:xfrm>
            <a:off x="1082299" y="1211451"/>
            <a:ext cx="9717435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err="1">
                <a:latin typeface="Calibri"/>
                <a:cs typeface="Calibri"/>
              </a:rPr>
              <a:t>Secretaria</a:t>
            </a:r>
            <a:r>
              <a:rPr lang="en-US" sz="2400" b="1">
                <a:latin typeface="Calibri"/>
                <a:cs typeface="Calibri"/>
              </a:rPr>
              <a:t> de </a:t>
            </a:r>
            <a:r>
              <a:rPr lang="en-US" sz="2400" b="1" err="1">
                <a:latin typeface="Calibri"/>
                <a:cs typeface="Calibri"/>
              </a:rPr>
              <a:t>Comunicação</a:t>
            </a:r>
            <a:r>
              <a:rPr lang="en-US" sz="2400" b="1">
                <a:latin typeface="Calibri"/>
                <a:cs typeface="Calibri"/>
              </a:rPr>
              <a:t> Social da </a:t>
            </a:r>
            <a:r>
              <a:rPr lang="en-US" sz="2400" b="1" err="1">
                <a:latin typeface="Calibri"/>
                <a:cs typeface="Calibri"/>
              </a:rPr>
              <a:t>Presidência</a:t>
            </a:r>
            <a:r>
              <a:rPr lang="en-US" sz="2400" b="1">
                <a:latin typeface="Calibri"/>
                <a:cs typeface="Calibri"/>
              </a:rPr>
              <a:t> da República (SECOM/PR)</a:t>
            </a:r>
          </a:p>
          <a:p>
            <a:pPr algn="ctr"/>
            <a:r>
              <a:rPr lang="en-US" sz="2400" b="1" err="1">
                <a:latin typeface="Calibri"/>
                <a:cs typeface="Calibri"/>
              </a:rPr>
              <a:t>Secretaria</a:t>
            </a:r>
            <a:r>
              <a:rPr lang="en-US" sz="2400" b="1">
                <a:latin typeface="Calibri"/>
                <a:cs typeface="Calibri"/>
              </a:rPr>
              <a:t> de </a:t>
            </a:r>
            <a:r>
              <a:rPr lang="en-US" sz="2400" b="1" err="1">
                <a:latin typeface="Calibri"/>
                <a:cs typeface="Calibri"/>
              </a:rPr>
              <a:t>Políticas</a:t>
            </a:r>
            <a:r>
              <a:rPr lang="en-US" sz="2400" b="1">
                <a:latin typeface="Calibri"/>
                <a:cs typeface="Calibri"/>
              </a:rPr>
              <a:t> </a:t>
            </a:r>
            <a:r>
              <a:rPr lang="en-US" sz="2400" b="1" err="1">
                <a:latin typeface="Calibri"/>
                <a:cs typeface="Calibri"/>
              </a:rPr>
              <a:t>Digitais</a:t>
            </a:r>
            <a:r>
              <a:rPr lang="en-US" sz="2400" b="1">
                <a:latin typeface="Calibri"/>
                <a:cs typeface="Calibri"/>
              </a:rPr>
              <a:t> </a:t>
            </a:r>
          </a:p>
          <a:p>
            <a:pPr algn="ctr"/>
            <a:r>
              <a:rPr lang="en-US" sz="2400" b="1">
                <a:latin typeface="Calibri"/>
                <a:cs typeface="Calibri"/>
              </a:rPr>
              <a:t>Departamento de </a:t>
            </a:r>
            <a:r>
              <a:rPr lang="en-US" sz="2400" b="1" err="1">
                <a:latin typeface="Calibri"/>
                <a:cs typeface="Calibri"/>
              </a:rPr>
              <a:t>Direitos</a:t>
            </a:r>
            <a:r>
              <a:rPr lang="en-US" sz="2400" b="1">
                <a:latin typeface="Calibri"/>
                <a:cs typeface="Calibri"/>
              </a:rPr>
              <a:t> </a:t>
            </a:r>
            <a:r>
              <a:rPr lang="en-US" sz="2400" b="1" err="1">
                <a:latin typeface="Calibri"/>
                <a:cs typeface="Calibri"/>
              </a:rPr>
              <a:t>na</a:t>
            </a:r>
            <a:r>
              <a:rPr lang="en-US" sz="2400" b="1">
                <a:latin typeface="Calibri"/>
                <a:cs typeface="Calibri"/>
              </a:rPr>
              <a:t> Rede e </a:t>
            </a:r>
            <a:r>
              <a:rPr lang="en-US" sz="2400" b="1" err="1">
                <a:latin typeface="Calibri"/>
                <a:cs typeface="Calibri"/>
              </a:rPr>
              <a:t>Educação</a:t>
            </a:r>
            <a:r>
              <a:rPr lang="en-US" sz="2400" b="1">
                <a:latin typeface="Calibri"/>
                <a:cs typeface="Calibri"/>
              </a:rPr>
              <a:t> </a:t>
            </a:r>
            <a:r>
              <a:rPr lang="en-US" sz="2400" b="1" err="1">
                <a:latin typeface="Calibri"/>
                <a:cs typeface="Calibri"/>
              </a:rPr>
              <a:t>Midiática</a:t>
            </a:r>
            <a:endParaRPr lang="en-US" err="1">
              <a:cs typeface="Calibri"/>
            </a:endParaRPr>
          </a:p>
          <a:p>
            <a:pPr algn="ctr"/>
            <a:endParaRPr lang="en-US" sz="2400" b="1">
              <a:latin typeface="Calibri"/>
              <a:cs typeface="Arial"/>
            </a:endParaRPr>
          </a:p>
          <a:p>
            <a:pPr algn="ctr"/>
            <a:r>
              <a:rPr lang="en-US" sz="2400" b="1">
                <a:latin typeface="Calibri"/>
                <a:cs typeface="Arial"/>
                <a:hlinkClick r:id="rId3"/>
              </a:rPr>
              <a:t>direitosnarede@presidencia.gov.br</a:t>
            </a:r>
            <a:endParaRPr lang="en-US" sz="2400" b="1">
              <a:latin typeface="Calibri"/>
              <a:cs typeface="Arial"/>
            </a:endParaRPr>
          </a:p>
          <a:p>
            <a:pPr algn="ctr"/>
            <a:endParaRPr lang="en-US" sz="2400" b="1">
              <a:latin typeface="Calibri"/>
              <a:cs typeface="Arial"/>
            </a:endParaRPr>
          </a:p>
          <a:p>
            <a:pPr algn="ctr"/>
            <a:r>
              <a:rPr lang="en-US" sz="2400" b="1">
                <a:latin typeface="Calibri"/>
                <a:cs typeface="Arial"/>
              </a:rPr>
              <a:t>(61) 3411-3507</a:t>
            </a:r>
          </a:p>
          <a:p>
            <a:endParaRPr lang="en-US" sz="2000" b="1">
              <a:latin typeface="Arial"/>
              <a:cs typeface="Arial"/>
            </a:endParaRPr>
          </a:p>
          <a:p>
            <a:endParaRPr lang="en-US" sz="2000" b="1">
              <a:latin typeface="Arial"/>
              <a:cs typeface="Arial"/>
            </a:endParaRPr>
          </a:p>
          <a:p>
            <a:endParaRPr lang="en-US" sz="2000" b="1">
              <a:latin typeface="Arial"/>
              <a:cs typeface="Arial"/>
            </a:endParaRP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A9F476F7-A1EC-FD4A-CC0C-622061FB15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10" name="Imagem 7">
            <a:extLst>
              <a:ext uri="{FF2B5EF4-FFF2-40B4-BE49-F238E27FC236}">
                <a16:creationId xmlns:a16="http://schemas.microsoft.com/office/drawing/2014/main" id="{A61B0653-DB6F-8BE8-EF8B-7CA44A8E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9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02F74-0E55-9058-5842-59E9FDF21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81" y="891096"/>
            <a:ext cx="10515600" cy="435133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pt-BR" b="1">
                <a:latin typeface="Calibri"/>
                <a:ea typeface="+mn-lt"/>
                <a:cs typeface="+mn-lt"/>
              </a:rPr>
              <a:t>Secretaria de Comunicação Social da Presidência da República </a:t>
            </a:r>
          </a:p>
          <a:p>
            <a:pPr marL="0" indent="0">
              <a:buNone/>
            </a:pPr>
            <a:r>
              <a:rPr lang="pt-BR" b="1">
                <a:latin typeface="Calibri"/>
                <a:ea typeface="+mn-lt"/>
                <a:cs typeface="+mn-lt"/>
              </a:rPr>
              <a:t>Secretaria de Políticas Digitais </a:t>
            </a:r>
            <a:endParaRPr lang="pt-BR" b="1">
              <a:latin typeface="Calibri"/>
              <a:ea typeface="Calibri" panose="020F0502020204030204"/>
              <a:cs typeface="Calibri" panose="020F0502020204030204"/>
            </a:endParaRPr>
          </a:p>
          <a:p>
            <a:pPr>
              <a:buNone/>
            </a:pPr>
            <a:r>
              <a:rPr lang="pt-BR" b="1">
                <a:latin typeface="Calibri"/>
                <a:cs typeface="Arial"/>
              </a:rPr>
              <a:t>Departamento de Direitos na Rede e Educação Midiática</a:t>
            </a:r>
          </a:p>
          <a:p>
            <a:pPr marL="0" indent="0">
              <a:buNone/>
            </a:pPr>
            <a:endParaRPr lang="pt-BR">
              <a:latin typeface="Calibri"/>
              <a:ea typeface="+mn-lt"/>
              <a:cs typeface="+mn-lt"/>
            </a:endParaRPr>
          </a:p>
          <a:p>
            <a:pPr>
              <a:lnSpc>
                <a:spcPct val="120000"/>
              </a:lnSpc>
              <a:buFont typeface="Calibri" panose="020B0604020202020204" pitchFamily="34" charset="0"/>
              <a:buChar char="-"/>
            </a:pPr>
            <a:r>
              <a:rPr lang="pt-BR">
                <a:latin typeface="Calibri"/>
                <a:ea typeface="+mn-lt"/>
                <a:cs typeface="+mn-lt"/>
              </a:rPr>
              <a:t>desenvolver e promover medidas de </a:t>
            </a:r>
            <a:r>
              <a:rPr lang="pt-BR" b="1">
                <a:latin typeface="Calibri"/>
                <a:ea typeface="+mn-lt"/>
                <a:cs typeface="+mn-lt"/>
              </a:rPr>
              <a:t>proteção a vítimas de violação de direitos nos serviços digitais de comunicação</a:t>
            </a:r>
            <a:r>
              <a:rPr lang="pt-BR">
                <a:latin typeface="Calibri"/>
                <a:ea typeface="+mn-lt"/>
                <a:cs typeface="+mn-lt"/>
              </a:rPr>
              <a:t>, em articulação com Ministério da Justiça e Segurança Pública, Ministério dos Direitos Humanos e da Cidadania, Ministério de Mulheres e Ministério da Igualdade Racial;</a:t>
            </a:r>
            <a:br>
              <a:rPr lang="pt-BR">
                <a:latin typeface="Calibri"/>
                <a:ea typeface="+mn-lt"/>
                <a:cs typeface="+mn-lt"/>
              </a:rPr>
            </a:br>
            <a:endParaRPr lang="pt-BR">
              <a:latin typeface="Calibri"/>
              <a:cs typeface="Calibri" panose="020F0502020204030204"/>
            </a:endParaRPr>
          </a:p>
          <a:p>
            <a:pPr>
              <a:lnSpc>
                <a:spcPct val="120000"/>
              </a:lnSpc>
              <a:buFont typeface="Calibri" panose="020B0604020202020204" pitchFamily="34" charset="0"/>
              <a:buChar char="-"/>
            </a:pPr>
            <a:r>
              <a:rPr lang="pt-BR">
                <a:latin typeface="Calibri"/>
                <a:ea typeface="+mn-lt"/>
                <a:cs typeface="+mn-lt"/>
              </a:rPr>
              <a:t>formular e implementar políticas públicas para p</a:t>
            </a:r>
            <a:r>
              <a:rPr lang="pt-BR" b="1">
                <a:latin typeface="Calibri"/>
                <a:ea typeface="+mn-lt"/>
                <a:cs typeface="+mn-lt"/>
              </a:rPr>
              <a:t>romoção do bem-estar e dos direitos da criança e do adolescente no ambiente digital</a:t>
            </a:r>
            <a:r>
              <a:rPr lang="pt-BR">
                <a:latin typeface="Calibri"/>
                <a:ea typeface="+mn-lt"/>
                <a:cs typeface="+mn-lt"/>
              </a:rPr>
              <a:t>, em articulação com o Ministério dos Direitos Humanos e da Cidadania;</a:t>
            </a:r>
            <a:br>
              <a:rPr lang="pt-BR">
                <a:latin typeface="Calibri"/>
              </a:rPr>
            </a:br>
            <a:endParaRPr lang="pt-BR">
              <a:latin typeface="Calibri"/>
              <a:ea typeface="+mn-lt"/>
              <a:cs typeface="+mn-lt"/>
            </a:endParaRPr>
          </a:p>
          <a:p>
            <a:pPr>
              <a:lnSpc>
                <a:spcPct val="120000"/>
              </a:lnSpc>
              <a:buFont typeface="Calibri" panose="020B0604020202020204" pitchFamily="34" charset="0"/>
              <a:buChar char="-"/>
            </a:pPr>
            <a:r>
              <a:rPr lang="pt-BR">
                <a:latin typeface="Calibri"/>
                <a:ea typeface="+mn-lt"/>
                <a:cs typeface="+mn-lt"/>
              </a:rPr>
              <a:t>auxiliar na formulação, articulação e implementação de </a:t>
            </a:r>
            <a:r>
              <a:rPr lang="pt-BR" b="1">
                <a:latin typeface="Calibri"/>
                <a:ea typeface="+mn-lt"/>
                <a:cs typeface="+mn-lt"/>
              </a:rPr>
              <a:t>políticas públicas de educação midiática</a:t>
            </a:r>
            <a:r>
              <a:rPr lang="pt-BR">
                <a:latin typeface="Calibri"/>
                <a:ea typeface="+mn-lt"/>
                <a:cs typeface="+mn-lt"/>
              </a:rPr>
              <a:t>, em articulação com o Ministério da Educação.</a:t>
            </a:r>
            <a:endParaRPr lang="pt-BR">
              <a:latin typeface="Calibri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3A22EB-2A95-A28E-7BBE-0ECF418CA6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625AD30C-976D-D945-F10A-C10198A1A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3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5057" y="1149019"/>
            <a:ext cx="11001258" cy="35133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400" b="1" kern="100">
                <a:latin typeface="Calibri"/>
                <a:ea typeface="Aptos" panose="020B0004020202020204" pitchFamily="34" charset="0"/>
                <a:cs typeface="Arial"/>
              </a:rPr>
              <a:t>SOBRE O PL 2628/22:</a:t>
            </a:r>
          </a:p>
          <a:p>
            <a:pPr algn="ctr">
              <a:lnSpc>
                <a:spcPct val="114999"/>
              </a:lnSpc>
              <a:spcAft>
                <a:spcPts val="800"/>
              </a:spcAft>
            </a:pPr>
            <a:endParaRPr lang="pt-BR" sz="3200" b="1" kern="100">
              <a:latin typeface="Calibri"/>
              <a:ea typeface="Aptos" panose="020B0004020202020204" pitchFamily="34" charset="0"/>
              <a:cs typeface="Arial"/>
            </a:endParaRPr>
          </a:p>
          <a:p>
            <a:pPr algn="ctr">
              <a:lnSpc>
                <a:spcPct val="114999"/>
              </a:lnSpc>
              <a:spcAft>
                <a:spcPts val="800"/>
              </a:spcAft>
            </a:pPr>
            <a:r>
              <a:rPr lang="pt-BR" sz="3200" kern="100">
                <a:latin typeface="Calibri"/>
                <a:ea typeface="Aptos" panose="020B0004020202020204" pitchFamily="34" charset="0"/>
                <a:cs typeface="Arial"/>
              </a:rPr>
              <a:t>(1) Entendimentos</a:t>
            </a:r>
            <a:r>
              <a:rPr lang="pt-BR" sz="3200" kern="100">
                <a:latin typeface="Calibri"/>
                <a:cs typeface="Arial"/>
              </a:rPr>
              <a:t>;</a:t>
            </a:r>
            <a:endParaRPr lang="pt-BR" sz="3200">
              <a:latin typeface="Calibri"/>
              <a:cs typeface="Arial"/>
            </a:endParaRPr>
          </a:p>
          <a:p>
            <a:pPr algn="ctr">
              <a:lnSpc>
                <a:spcPct val="114999"/>
              </a:lnSpc>
              <a:spcAft>
                <a:spcPts val="800"/>
              </a:spcAft>
            </a:pPr>
            <a:r>
              <a:rPr lang="pt-BR" sz="3200" kern="100">
                <a:latin typeface="Calibri"/>
                <a:ea typeface="Aptos" panose="020B0004020202020204" pitchFamily="34" charset="0"/>
                <a:cs typeface="Arial"/>
              </a:rPr>
              <a:t>(2) Pontos a Aprofundar;</a:t>
            </a:r>
          </a:p>
          <a:p>
            <a:pPr algn="ctr">
              <a:lnSpc>
                <a:spcPct val="114999"/>
              </a:lnSpc>
              <a:spcAft>
                <a:spcPts val="800"/>
              </a:spcAft>
            </a:pPr>
            <a:r>
              <a:rPr lang="pt-BR" sz="3200" kern="100">
                <a:latin typeface="Calibri"/>
                <a:ea typeface="Aptos" panose="020B0004020202020204" pitchFamily="34" charset="0"/>
                <a:cs typeface="Arial"/>
              </a:rPr>
              <a:t>(3) Políticas Públicas em desenvolvimento. </a:t>
            </a:r>
            <a:endParaRPr lang="pt-BR" sz="3200" kern="100">
              <a:effectLst/>
              <a:latin typeface="Calibri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DABBBB0-3AB4-1571-3F0B-3D8B64E8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  <p:pic>
        <p:nvPicPr>
          <p:cNvPr id="10" name="Imagem 4">
            <a:extLst>
              <a:ext uri="{FF2B5EF4-FFF2-40B4-BE49-F238E27FC236}">
                <a16:creationId xmlns:a16="http://schemas.microsoft.com/office/drawing/2014/main" id="{0B346262-A5A7-A59B-E8D4-D8B3526B10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28561" y="-337191"/>
            <a:ext cx="12439671" cy="60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0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691396C-0BD0-BCB8-9490-8B1ABF3B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0"/>
            <a:ext cx="50673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55841" y="733425"/>
            <a:ext cx="4992484" cy="45719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23356" y="1607603"/>
            <a:ext cx="6439419" cy="304493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pt-BR" sz="1600" kern="100">
              <a:effectLst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16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Alinhamento com Diretrizes Internacionais:</a:t>
            </a:r>
            <a:r>
              <a:rPr lang="pt-BR" sz="1600" b="1" kern="100">
                <a:latin typeface="Calibri"/>
                <a:ea typeface="Aptos" panose="020B0004020202020204" pitchFamily="34" charset="0"/>
                <a:cs typeface="Times New Roman"/>
              </a:rPr>
              <a:t> </a:t>
            </a:r>
            <a:endParaRPr lang="pt-BR" sz="1600" kern="100"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O PL demonstra estar em consonância com boa parte das </a:t>
            </a:r>
            <a:r>
              <a:rPr lang="pt-BR" sz="16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melhores práticas internacionais,</a:t>
            </a: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especialmente ao priorizar a </a:t>
            </a:r>
            <a:r>
              <a:rPr lang="pt-BR" sz="16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segurança e proteção de crianças e adolescentes</a:t>
            </a: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no ambiente </a:t>
            </a:r>
            <a:r>
              <a:rPr lang="pt-BR" sz="1600" kern="100">
                <a:latin typeface="Calibri"/>
                <a:ea typeface="Aptos" panose="020B0004020202020204" pitchFamily="34" charset="0"/>
                <a:cs typeface="Times New Roman"/>
              </a:rPr>
              <a:t>digital – como delineado pelo Comentário Geral n. 25 do </a:t>
            </a:r>
            <a:r>
              <a:rPr lang="pt-BR" sz="1600" kern="100">
                <a:latin typeface="Calibri"/>
                <a:ea typeface="+mn-lt"/>
                <a:cs typeface="Times New Roman"/>
              </a:rPr>
              <a:t>Comitê dos Direitos da Criança da ONU.</a:t>
            </a:r>
            <a:endParaRPr lang="pt-BR" sz="1600" kern="100"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Isso é resultado de um avanço significativo na discussão global sobre o tema, mas também no Brasil.</a:t>
            </a:r>
            <a:r>
              <a:rPr lang="pt-BR" sz="1600" kern="100">
                <a:latin typeface="Calibri"/>
                <a:ea typeface="Aptos" panose="020B0004020202020204" pitchFamily="34" charset="0"/>
                <a:cs typeface="Times New Roman"/>
              </a:rPr>
              <a:t> </a:t>
            </a:r>
            <a:endParaRPr lang="pt-BR" sz="1600" kern="100">
              <a:effectLst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B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93916" y="411695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ENTENDIMENTOS</a:t>
            </a:r>
          </a:p>
        </p:txBody>
      </p:sp>
      <p:pic>
        <p:nvPicPr>
          <p:cNvPr id="6" name="Imagem 4">
            <a:extLst>
              <a:ext uri="{FF2B5EF4-FFF2-40B4-BE49-F238E27FC236}">
                <a16:creationId xmlns:a16="http://schemas.microsoft.com/office/drawing/2014/main" id="{B828B9FE-6B85-5749-7326-FE4BECA0E7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11" name="Imagem 7">
            <a:extLst>
              <a:ext uri="{FF2B5EF4-FFF2-40B4-BE49-F238E27FC236}">
                <a16:creationId xmlns:a16="http://schemas.microsoft.com/office/drawing/2014/main" id="{414DAC70-6DD6-EA29-9276-2FD7E11708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66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ão segurando aparelho eletrônico&#10;&#10;Descrição gerada automaticamente">
            <a:extLst>
              <a:ext uri="{FF2B5EF4-FFF2-40B4-BE49-F238E27FC236}">
                <a16:creationId xmlns:a16="http://schemas.microsoft.com/office/drawing/2014/main" id="{E70AD03D-8E2A-8F87-80EA-903736AC5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7" r="10834"/>
          <a:stretch/>
        </p:blipFill>
        <p:spPr>
          <a:xfrm>
            <a:off x="7124700" y="0"/>
            <a:ext cx="50673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55841" y="733425"/>
            <a:ext cx="4992484" cy="45719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23356" y="1607603"/>
            <a:ext cx="6439419" cy="29423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16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Medidas de Proteção de Direitos na Rede para Crianças e Adolescentes</a:t>
            </a:r>
            <a:r>
              <a:rPr lang="pt-BR" sz="1600" b="1" kern="100">
                <a:latin typeface="Calibri"/>
                <a:ea typeface="Aptos" panose="020B0004020202020204" pitchFamily="34" charset="0"/>
                <a:cs typeface="Times New Roman"/>
              </a:rPr>
              <a:t>: </a:t>
            </a:r>
            <a:endParaRPr lang="pt-BR" sz="1600" kern="100">
              <a:latin typeface="Calibri"/>
              <a:ea typeface="Aptos" panose="020B0004020202020204" pitchFamily="34" charset="0"/>
              <a:cs typeface="Times New Roman"/>
            </a:endParaRP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O </a:t>
            </a:r>
            <a:r>
              <a:rPr lang="pt-BR" sz="1600" kern="100">
                <a:latin typeface="Calibri"/>
                <a:ea typeface="Aptos" panose="020B0004020202020204" pitchFamily="34" charset="0"/>
                <a:cs typeface="Times New Roman"/>
              </a:rPr>
              <a:t>PL</a:t>
            </a: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incorpora uma série de medidas destinadas a garantir a segurança dos jovens usuários da internet, como a implementação de mecanismos de </a:t>
            </a:r>
            <a:r>
              <a:rPr lang="pt-BR" sz="16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segurança por design, ferramentas de controle parental e proibições específicas</a:t>
            </a: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, como as caixas de recompensa (</a:t>
            </a:r>
            <a:r>
              <a:rPr lang="pt-BR" sz="1600" kern="100" err="1">
                <a:effectLst/>
                <a:latin typeface="Calibri"/>
                <a:ea typeface="Aptos" panose="020B0004020202020204" pitchFamily="34" charset="0"/>
                <a:cs typeface="Times New Roman"/>
              </a:rPr>
              <a:t>loot</a:t>
            </a: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boxes) em jogos eletrônicos.</a:t>
            </a:r>
            <a:r>
              <a:rPr lang="pt-BR" sz="1600" kern="100">
                <a:latin typeface="Calibri"/>
                <a:ea typeface="Aptos" panose="020B0004020202020204" pitchFamily="34" charset="0"/>
                <a:cs typeface="Times New Roman"/>
              </a:rPr>
              <a:t> </a:t>
            </a:r>
            <a:endParaRPr lang="pt-BR" sz="1600" kern="100"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Essas disposições visam mitigar riscos </a:t>
            </a:r>
            <a:r>
              <a:rPr lang="pt-BR" sz="1600" kern="100">
                <a:latin typeface="Calibri"/>
                <a:ea typeface="Aptos" panose="020B0004020202020204" pitchFamily="34" charset="0"/>
                <a:cs typeface="Times New Roman"/>
              </a:rPr>
              <a:t>como o uso</a:t>
            </a: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abusivo de telas</a:t>
            </a:r>
            <a:r>
              <a:rPr lang="pt-BR" sz="1600" kern="100">
                <a:latin typeface="Calibri"/>
                <a:ea typeface="Aptos" panose="020B0004020202020204" pitchFamily="34" charset="0"/>
                <a:cs typeface="Times New Roman"/>
              </a:rPr>
              <a:t>, a </a:t>
            </a: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 exposição a conteúdos </a:t>
            </a:r>
            <a:r>
              <a:rPr lang="pt-BR" sz="1600" kern="100">
                <a:latin typeface="Calibri"/>
                <a:ea typeface="Aptos" panose="020B0004020202020204" pitchFamily="34" charset="0"/>
                <a:cs typeface="Times New Roman"/>
              </a:rPr>
              <a:t>prejudiciais e até </a:t>
            </a:r>
            <a:r>
              <a:rPr lang="pt-BR" sz="1600" kern="100">
                <a:latin typeface="Calibri"/>
                <a:ea typeface="Aptos" panose="020B0004020202020204" pitchFamily="34" charset="0"/>
                <a:cs typeface="Arial"/>
              </a:rPr>
              <a:t>abuso e exploração sexual. </a:t>
            </a:r>
            <a:endParaRPr lang="pt-BR" sz="1600" kern="100">
              <a:effectLst/>
              <a:latin typeface="Calibri"/>
              <a:ea typeface="Aptos" panose="020B0004020202020204" pitchFamily="34" charset="0"/>
              <a:cs typeface="Arial"/>
            </a:endParaRPr>
          </a:p>
          <a:p>
            <a:endParaRPr lang="pt-B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93916" y="411695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ENTENDIMENTOS</a:t>
            </a:r>
          </a:p>
        </p:txBody>
      </p:sp>
      <p:pic>
        <p:nvPicPr>
          <p:cNvPr id="6" name="Imagem 4">
            <a:extLst>
              <a:ext uri="{FF2B5EF4-FFF2-40B4-BE49-F238E27FC236}">
                <a16:creationId xmlns:a16="http://schemas.microsoft.com/office/drawing/2014/main" id="{BA855CA6-DCA4-1224-2F0F-5ED7FEEC5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11" name="Imagem 7">
            <a:extLst>
              <a:ext uri="{FF2B5EF4-FFF2-40B4-BE49-F238E27FC236}">
                <a16:creationId xmlns:a16="http://schemas.microsoft.com/office/drawing/2014/main" id="{CDC40206-5DF8-43F1-5DDE-10DF4BE0C4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ão segurando aparelho eletrônico&#10;&#10;Descrição gerada automaticamente">
            <a:extLst>
              <a:ext uri="{FF2B5EF4-FFF2-40B4-BE49-F238E27FC236}">
                <a16:creationId xmlns:a16="http://schemas.microsoft.com/office/drawing/2014/main" id="{893865A8-1263-8185-0899-4C35D0F50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7" r="10834"/>
          <a:stretch/>
        </p:blipFill>
        <p:spPr>
          <a:xfrm>
            <a:off x="7124700" y="0"/>
            <a:ext cx="50673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55841" y="733425"/>
            <a:ext cx="4992484" cy="45719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23356" y="1607603"/>
            <a:ext cx="5572644" cy="36112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16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Ênfase na Responsabilidade dos Fornecedores de Serviços Digitais:</a:t>
            </a:r>
            <a:r>
              <a:rPr lang="pt-BR" sz="1600" b="1" kern="100">
                <a:latin typeface="Calibri"/>
                <a:ea typeface="Aptos" panose="020B0004020202020204" pitchFamily="34" charset="0"/>
                <a:cs typeface="Times New Roman"/>
              </a:rPr>
              <a:t> </a:t>
            </a:r>
            <a:endParaRPr lang="pt-BR" sz="1600" kern="100">
              <a:latin typeface="Calibri"/>
              <a:ea typeface="Aptos" panose="020B0004020202020204" pitchFamily="34" charset="0"/>
              <a:cs typeface="Times New Roman"/>
            </a:endParaRP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O PL estabelece obrigações claras para os fornecedores de produtos e serviços digitais, exigindo que estes adotem </a:t>
            </a:r>
            <a:r>
              <a:rPr lang="pt-BR" sz="16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medidas proativas </a:t>
            </a: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para proteger os usuários mais jovens.</a:t>
            </a:r>
            <a:r>
              <a:rPr lang="pt-BR" sz="1600" kern="100">
                <a:latin typeface="Calibri"/>
                <a:ea typeface="Aptos" panose="020B0004020202020204" pitchFamily="34" charset="0"/>
                <a:cs typeface="Times New Roman"/>
              </a:rPr>
              <a:t> </a:t>
            </a: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É fundamental que os modelos de negócio não prejudiquem o desenvolvimento integral das crianças e adolescentes do Brasil.</a:t>
            </a:r>
            <a:r>
              <a:rPr lang="pt-BR" sz="1600" kern="100">
                <a:latin typeface="Calibri"/>
                <a:ea typeface="Aptos" panose="020B0004020202020204" pitchFamily="34" charset="0"/>
                <a:cs typeface="Times New Roman"/>
              </a:rPr>
              <a:t> </a:t>
            </a: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As plataformas devem ser responsáveis por realizar </a:t>
            </a:r>
            <a:r>
              <a:rPr lang="pt-BR" sz="1600" b="1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avaliação de riscos, disponibilizar ferramentas de controle parental e notificar as autoridades sobre conteúdos ilegais</a:t>
            </a:r>
            <a:r>
              <a:rPr lang="pt-BR" sz="1600" kern="100">
                <a:effectLst/>
                <a:latin typeface="Calibri"/>
                <a:ea typeface="Aptos" panose="020B0004020202020204" pitchFamily="34" charset="0"/>
                <a:cs typeface="Times New Roman"/>
              </a:rPr>
              <a:t>.</a:t>
            </a:r>
            <a:endParaRPr lang="pt-BR">
              <a:latin typeface="Calibri"/>
            </a:endParaRPr>
          </a:p>
          <a:p>
            <a:endParaRPr lang="pt-B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93916" y="411695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ENTENDIMENTOS</a:t>
            </a:r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C47BA45D-76EE-C988-810E-39D33E00D2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9" name="Imagem 7">
            <a:extLst>
              <a:ext uri="{FF2B5EF4-FFF2-40B4-BE49-F238E27FC236}">
                <a16:creationId xmlns:a16="http://schemas.microsoft.com/office/drawing/2014/main" id="{B87F7D83-1BB2-B13B-DF1A-D4AD7C7447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79641" y="714375"/>
            <a:ext cx="2466260" cy="457199"/>
          </a:xfrm>
          <a:prstGeom prst="rect">
            <a:avLst/>
          </a:prstGeom>
          <a:solidFill>
            <a:srgbClr val="00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83677" y="1500441"/>
            <a:ext cx="9705319" cy="39931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b="1" kern="100">
                <a:ea typeface="+mn-lt"/>
                <a:cs typeface="+mn-lt"/>
              </a:rPr>
              <a:t>DEVER DE CUIDADO</a:t>
            </a:r>
            <a:endParaRPr lang="en-US" b="1"/>
          </a:p>
          <a:p>
            <a:pPr algn="just"/>
            <a:endParaRPr lang="pt-BR" b="1" kern="100">
              <a:ea typeface="+mn-lt"/>
              <a:cs typeface="+mn-lt"/>
            </a:endParaRPr>
          </a:p>
          <a:p>
            <a:pPr algn="just"/>
            <a:r>
              <a:rPr lang="pt-BR" kern="100">
                <a:ea typeface="+mn-lt"/>
                <a:cs typeface="+mn-lt"/>
              </a:rPr>
              <a:t>A)    Os provedores têm o </a:t>
            </a:r>
            <a:r>
              <a:rPr lang="pt-BR" b="1" kern="100">
                <a:ea typeface="+mn-lt"/>
                <a:cs typeface="+mn-lt"/>
              </a:rPr>
              <a:t>dever geral de atuar de forma diligente e em prazo hábil para mitigar o uso indevido de seus serviços</a:t>
            </a:r>
            <a:r>
              <a:rPr lang="pt-BR" kern="100">
                <a:ea typeface="+mn-lt"/>
                <a:cs typeface="+mn-lt"/>
              </a:rPr>
              <a:t> por terceiros, combinando </a:t>
            </a:r>
            <a:r>
              <a:rPr lang="pt-BR" b="1" kern="100">
                <a:ea typeface="+mn-lt"/>
                <a:cs typeface="+mn-lt"/>
              </a:rPr>
              <a:t>ações preventivas</a:t>
            </a:r>
            <a:r>
              <a:rPr lang="pt-BR" kern="100">
                <a:ea typeface="+mn-lt"/>
                <a:cs typeface="+mn-lt"/>
              </a:rPr>
              <a:t> e, quanto notificados,</a:t>
            </a:r>
            <a:r>
              <a:rPr lang="pt-BR" b="1" kern="100">
                <a:ea typeface="+mn-lt"/>
                <a:cs typeface="+mn-lt"/>
              </a:rPr>
              <a:t> ações corretivas</a:t>
            </a:r>
            <a:r>
              <a:rPr lang="pt-BR" kern="100">
                <a:ea typeface="+mn-lt"/>
                <a:cs typeface="+mn-lt"/>
              </a:rPr>
              <a:t>, em face de conteúdos gerados por terceiros no âmbito de seus serviços, que manifestamente possam configurar:</a:t>
            </a:r>
            <a:endParaRPr lang="pt-BR"/>
          </a:p>
          <a:p>
            <a:pPr algn="just"/>
            <a:endParaRPr lang="pt-BR" kern="100">
              <a:ea typeface="+mn-lt"/>
              <a:cs typeface="+mn-lt"/>
            </a:endParaRPr>
          </a:p>
          <a:p>
            <a:pPr algn="just"/>
            <a:r>
              <a:rPr lang="pt-BR" kern="100">
                <a:ea typeface="+mn-lt"/>
                <a:cs typeface="+mn-lt"/>
              </a:rPr>
              <a:t>a.    crimes de tráfico internacional de crianças e adolescentes e relacionados a materiais de exploração sexual de menores, tipificados nos artigos 239 a 241-E tipificados na ‎Lei nº 8.069, de 13 de julho 1990, e de incitação à prática de crimes contra crianças e adolescentes ou apologia de fato criminoso ou de autor de crimes contra crianças e adolescentes, tipificados nos artigos 286 e 287 do Decreto-Lei nº 2.848, de 7 de dezembro de 1940; </a:t>
            </a:r>
            <a:endParaRPr lang="pt-BR"/>
          </a:p>
          <a:p>
            <a:pPr algn="just"/>
            <a:endParaRPr lang="pt-BR"/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endParaRPr lang="pt-BR" kern="100">
              <a:cs typeface="Calibri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568018" y="444877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DESTAQUE</a:t>
            </a:r>
            <a:endParaRPr lang="pt-BR" b="1"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E9AE49C7-01BD-5DC6-210F-3D3876878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9" name="Imagem 7">
            <a:extLst>
              <a:ext uri="{FF2B5EF4-FFF2-40B4-BE49-F238E27FC236}">
                <a16:creationId xmlns:a16="http://schemas.microsoft.com/office/drawing/2014/main" id="{2E7385D9-7F58-53EE-F3B6-1228A3F2DC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6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83677" y="1500441"/>
            <a:ext cx="9705319" cy="39931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b="1" kern="100">
                <a:ea typeface="+mn-lt"/>
                <a:cs typeface="+mn-lt"/>
              </a:rPr>
              <a:t>DEVER DE CUIDADO</a:t>
            </a:r>
            <a:endParaRPr lang="en-US" b="1"/>
          </a:p>
          <a:p>
            <a:pPr algn="just"/>
            <a:endParaRPr lang="pt-BR" b="1" kern="100">
              <a:ea typeface="+mn-lt"/>
              <a:cs typeface="+mn-lt"/>
            </a:endParaRPr>
          </a:p>
          <a:p>
            <a:pPr algn="just"/>
            <a:r>
              <a:rPr lang="pt-BR" kern="100">
                <a:ea typeface="+mn-lt"/>
                <a:cs typeface="+mn-lt"/>
              </a:rPr>
              <a:t>B)    O dever de cuidado dos provedores inclui os seguintes quesitos:</a:t>
            </a:r>
            <a:endParaRPr lang="pt-BR"/>
          </a:p>
          <a:p>
            <a:pPr algn="just"/>
            <a:r>
              <a:rPr lang="pt-BR" kern="100">
                <a:ea typeface="+mn-lt"/>
                <a:cs typeface="+mn-lt"/>
              </a:rPr>
              <a:t>I - </a:t>
            </a:r>
            <a:r>
              <a:rPr lang="pt-BR" b="1" kern="100">
                <a:ea typeface="+mn-lt"/>
                <a:cs typeface="+mn-lt"/>
              </a:rPr>
              <a:t>revisar regularmente seus esforços</a:t>
            </a:r>
            <a:r>
              <a:rPr lang="pt-BR" kern="100">
                <a:ea typeface="+mn-lt"/>
                <a:cs typeface="+mn-lt"/>
              </a:rPr>
              <a:t> para lidar com danos e adaptar seus processos internos e a arquitetura de seus sistemas para impulsionar a melhoria contínua de seus serviços para cumprir os objetivos do caput;</a:t>
            </a:r>
            <a:endParaRPr lang="pt-BR"/>
          </a:p>
          <a:p>
            <a:pPr algn="just"/>
            <a:r>
              <a:rPr lang="pt-BR" kern="100">
                <a:ea typeface="+mn-lt"/>
                <a:cs typeface="+mn-lt"/>
              </a:rPr>
              <a:t>II - </a:t>
            </a:r>
            <a:r>
              <a:rPr lang="pt-BR" b="1" kern="100">
                <a:ea typeface="+mn-lt"/>
                <a:cs typeface="+mn-lt"/>
              </a:rPr>
              <a:t>elaborar termos e condições </a:t>
            </a:r>
            <a:r>
              <a:rPr lang="pt-BR" kern="100">
                <a:ea typeface="+mn-lt"/>
                <a:cs typeface="+mn-lt"/>
              </a:rPr>
              <a:t>que enderecem e mitiguem possíveis danos causados por conteúdos disponibilizados por terceiros;</a:t>
            </a:r>
            <a:endParaRPr lang="pt-BR"/>
          </a:p>
          <a:p>
            <a:pPr algn="just"/>
            <a:r>
              <a:rPr lang="pt-BR" kern="100">
                <a:ea typeface="+mn-lt"/>
                <a:cs typeface="+mn-lt"/>
              </a:rPr>
              <a:t>III - </a:t>
            </a:r>
            <a:r>
              <a:rPr lang="pt-BR" b="1" kern="100">
                <a:ea typeface="+mn-lt"/>
                <a:cs typeface="+mn-lt"/>
              </a:rPr>
              <a:t>aplicar</a:t>
            </a:r>
            <a:r>
              <a:rPr lang="pt-BR" kern="100">
                <a:ea typeface="+mn-lt"/>
                <a:cs typeface="+mn-lt"/>
              </a:rPr>
              <a:t> seus próprios termos e condições relevantes </a:t>
            </a:r>
            <a:r>
              <a:rPr lang="pt-BR" b="1" kern="100">
                <a:ea typeface="+mn-lt"/>
                <a:cs typeface="+mn-lt"/>
              </a:rPr>
              <a:t>de forma consistente</a:t>
            </a:r>
            <a:r>
              <a:rPr lang="pt-BR" kern="100">
                <a:ea typeface="+mn-lt"/>
                <a:cs typeface="+mn-lt"/>
              </a:rPr>
              <a:t>;</a:t>
            </a:r>
            <a:endParaRPr lang="pt-BR"/>
          </a:p>
          <a:p>
            <a:pPr algn="just"/>
            <a:r>
              <a:rPr lang="pt-BR" kern="100">
                <a:ea typeface="+mn-lt"/>
                <a:cs typeface="+mn-lt"/>
              </a:rPr>
              <a:t>IV - atuar para impedir seus serviços sejam utilizados para disseminar material de </a:t>
            </a:r>
            <a:r>
              <a:rPr lang="pt-BR" b="1" kern="100">
                <a:ea typeface="+mn-lt"/>
                <a:cs typeface="+mn-lt"/>
              </a:rPr>
              <a:t>abuso sexual infantil ou terrorismo</a:t>
            </a:r>
            <a:r>
              <a:rPr lang="pt-BR" kern="100">
                <a:ea typeface="+mn-lt"/>
                <a:cs typeface="+mn-lt"/>
              </a:rPr>
              <a:t>, seguindo as melhores práticas da indústria;</a:t>
            </a:r>
            <a:endParaRPr lang="pt-BR"/>
          </a:p>
          <a:p>
            <a:pPr algn="just"/>
            <a:r>
              <a:rPr lang="pt-BR" kern="100">
                <a:ea typeface="+mn-lt"/>
                <a:cs typeface="+mn-lt"/>
              </a:rPr>
              <a:t>V - atuar de forma diligente e transparente após a denúncia do usuário;</a:t>
            </a:r>
            <a:endParaRPr lang="pt-BR">
              <a:ea typeface="+mn-lt"/>
              <a:cs typeface="+mn-lt"/>
            </a:endParaRPr>
          </a:p>
          <a:p>
            <a:pPr algn="just"/>
            <a:endParaRPr lang="pt-BR"/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endParaRPr lang="pt-BR" kern="100">
              <a:cs typeface="Calibri"/>
            </a:endParaRPr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E9AE49C7-01BD-5DC6-210F-3D3876878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9" name="Imagem 7">
            <a:extLst>
              <a:ext uri="{FF2B5EF4-FFF2-40B4-BE49-F238E27FC236}">
                <a16:creationId xmlns:a16="http://schemas.microsoft.com/office/drawing/2014/main" id="{2E7385D9-7F58-53EE-F3B6-1228A3F2DC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  <p:sp>
        <p:nvSpPr>
          <p:cNvPr id="6" name="Retângulo 1">
            <a:extLst>
              <a:ext uri="{FF2B5EF4-FFF2-40B4-BE49-F238E27FC236}">
                <a16:creationId xmlns:a16="http://schemas.microsoft.com/office/drawing/2014/main" id="{13093F6B-7E30-5AA8-AD4E-C490EB57BAEF}"/>
              </a:ext>
            </a:extLst>
          </p:cNvPr>
          <p:cNvSpPr/>
          <p:nvPr/>
        </p:nvSpPr>
        <p:spPr>
          <a:xfrm>
            <a:off x="579641" y="714375"/>
            <a:ext cx="2466260" cy="457199"/>
          </a:xfrm>
          <a:prstGeom prst="rect">
            <a:avLst/>
          </a:prstGeom>
          <a:solidFill>
            <a:srgbClr val="00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41123EA-5119-1499-C257-AA865DF3F76F}"/>
              </a:ext>
            </a:extLst>
          </p:cNvPr>
          <p:cNvSpPr txBox="1">
            <a:spLocks/>
          </p:cNvSpPr>
          <p:nvPr/>
        </p:nvSpPr>
        <p:spPr>
          <a:xfrm>
            <a:off x="568018" y="444877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DESTAQUE</a:t>
            </a:r>
            <a:endParaRPr lang="pt-BR" b="1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12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83677" y="1500441"/>
            <a:ext cx="9705319" cy="42701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b="1" kern="100">
                <a:ea typeface="+mn-lt"/>
                <a:cs typeface="+mn-lt"/>
              </a:rPr>
              <a:t>DEVER DE CUIDADO</a:t>
            </a:r>
            <a:endParaRPr lang="en-US" b="1"/>
          </a:p>
          <a:p>
            <a:pPr algn="just"/>
            <a:endParaRPr lang="pt-BR" b="1" kern="100">
              <a:ea typeface="+mn-lt"/>
              <a:cs typeface="+mn-lt"/>
            </a:endParaRPr>
          </a:p>
          <a:p>
            <a:pPr algn="just"/>
            <a:r>
              <a:rPr lang="pt-BR" kern="100">
                <a:ea typeface="+mn-lt"/>
                <a:cs typeface="+mn-lt"/>
              </a:rPr>
              <a:t>VI - </a:t>
            </a:r>
            <a:r>
              <a:rPr lang="pt-BR" b="1" kern="100">
                <a:ea typeface="+mn-lt"/>
                <a:cs typeface="+mn-lt"/>
              </a:rPr>
              <a:t>auxiliar as autoridades</a:t>
            </a:r>
            <a:r>
              <a:rPr lang="pt-BR" kern="100">
                <a:ea typeface="+mn-lt"/>
                <a:cs typeface="+mn-lt"/>
              </a:rPr>
              <a:t> em processos de investigação, respeitados os limites de sua atuação dispostos em Lei; </a:t>
            </a:r>
            <a:endParaRPr lang="pt-BR"/>
          </a:p>
          <a:p>
            <a:pPr algn="just"/>
            <a:r>
              <a:rPr lang="pt-BR" kern="100">
                <a:ea typeface="+mn-lt"/>
                <a:cs typeface="+mn-lt"/>
              </a:rPr>
              <a:t>VII - </a:t>
            </a:r>
            <a:r>
              <a:rPr lang="pt-BR" b="1" kern="100">
                <a:ea typeface="+mn-lt"/>
                <a:cs typeface="+mn-lt"/>
              </a:rPr>
              <a:t>prover informações aos órgãos responsáveis</a:t>
            </a:r>
            <a:r>
              <a:rPr lang="pt-BR" kern="100">
                <a:ea typeface="+mn-lt"/>
                <a:cs typeface="+mn-lt"/>
              </a:rPr>
              <a:t> pela supervisão desta lei sobre medidas tomadas para realização do dever de cuidado.</a:t>
            </a:r>
            <a:endParaRPr lang="pt-BR"/>
          </a:p>
          <a:p>
            <a:pPr algn="just"/>
            <a:r>
              <a:rPr lang="pt-BR" kern="100">
                <a:ea typeface="+mn-lt"/>
                <a:cs typeface="+mn-lt"/>
              </a:rPr>
              <a:t>VIII - </a:t>
            </a:r>
            <a:r>
              <a:rPr lang="pt-BR" b="1" kern="100">
                <a:ea typeface="+mn-lt"/>
                <a:cs typeface="+mn-lt"/>
              </a:rPr>
              <a:t>estabelecer e implementar políticas e sistemas</a:t>
            </a:r>
            <a:r>
              <a:rPr lang="pt-BR" kern="100">
                <a:ea typeface="+mn-lt"/>
                <a:cs typeface="+mn-lt"/>
              </a:rPr>
              <a:t> com base nas melhores práticas da indústria.</a:t>
            </a:r>
            <a:endParaRPr lang="pt-BR"/>
          </a:p>
          <a:p>
            <a:pPr algn="just"/>
            <a:r>
              <a:rPr lang="pt-BR" kern="100">
                <a:ea typeface="+mn-lt"/>
                <a:cs typeface="+mn-lt"/>
              </a:rPr>
              <a:t>IX - </a:t>
            </a:r>
            <a:r>
              <a:rPr lang="pt-BR" b="1" kern="100">
                <a:ea typeface="+mn-lt"/>
                <a:cs typeface="+mn-lt"/>
              </a:rPr>
              <a:t>atuar ante a manipulação maliciosa intencional dos serviços</a:t>
            </a:r>
            <a:r>
              <a:rPr lang="pt-BR" kern="100">
                <a:ea typeface="+mn-lt"/>
                <a:cs typeface="+mn-lt"/>
              </a:rPr>
              <a:t>, incluindo pelo uso inautêntico automatizado ou esforços coordenados para amplificação e aceleração da disseminação de conteúdo ilegal ou incompatível com os termos e condições de uso</a:t>
            </a:r>
            <a:endParaRPr lang="pt-BR"/>
          </a:p>
          <a:p>
            <a:pPr algn="just"/>
            <a:endParaRPr lang="pt-BR"/>
          </a:p>
          <a:p>
            <a:pPr algn="just"/>
            <a:r>
              <a:rPr lang="pt-BR" kern="100">
                <a:ea typeface="+mn-lt"/>
                <a:cs typeface="+mn-lt"/>
              </a:rPr>
              <a:t>C) A avaliação mencionada será realizada sempre sobre o conjunto de esforços e medidas adotadas pelos provedores, não caberá avaliação sobre o tratamento de conteúdos isolados.</a:t>
            </a:r>
            <a:endParaRPr lang="pt-BR">
              <a:ea typeface="+mn-lt"/>
              <a:cs typeface="+mn-lt"/>
            </a:endParaRPr>
          </a:p>
          <a:p>
            <a:pPr algn="just"/>
            <a:endParaRPr lang="pt-BR"/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endParaRPr lang="pt-BR" kern="100">
              <a:cs typeface="Calibri"/>
            </a:endParaRPr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E9AE49C7-01BD-5DC6-210F-3D3876878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>
            <a:off x="-123839" y="-489591"/>
            <a:ext cx="12439671" cy="606829"/>
          </a:xfrm>
          <a:prstGeom prst="rect">
            <a:avLst/>
          </a:prstGeom>
        </p:spPr>
      </p:pic>
      <p:pic>
        <p:nvPicPr>
          <p:cNvPr id="9" name="Imagem 7">
            <a:extLst>
              <a:ext uri="{FF2B5EF4-FFF2-40B4-BE49-F238E27FC236}">
                <a16:creationId xmlns:a16="http://schemas.microsoft.com/office/drawing/2014/main" id="{2E7385D9-7F58-53EE-F3B6-1228A3F2DC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65869" r="5567" b="23415"/>
          <a:stretch/>
        </p:blipFill>
        <p:spPr>
          <a:xfrm rot="10800000">
            <a:off x="-3" y="6617118"/>
            <a:ext cx="12192001" cy="594747"/>
          </a:xfrm>
          <a:prstGeom prst="rect">
            <a:avLst/>
          </a:prstGeom>
        </p:spPr>
      </p:pic>
      <p:sp>
        <p:nvSpPr>
          <p:cNvPr id="6" name="Retângulo 1">
            <a:extLst>
              <a:ext uri="{FF2B5EF4-FFF2-40B4-BE49-F238E27FC236}">
                <a16:creationId xmlns:a16="http://schemas.microsoft.com/office/drawing/2014/main" id="{E2C1E61B-A641-09B5-B226-E16233350DF2}"/>
              </a:ext>
            </a:extLst>
          </p:cNvPr>
          <p:cNvSpPr/>
          <p:nvPr/>
        </p:nvSpPr>
        <p:spPr>
          <a:xfrm>
            <a:off x="579641" y="714375"/>
            <a:ext cx="2466260" cy="457199"/>
          </a:xfrm>
          <a:prstGeom prst="rect">
            <a:avLst/>
          </a:prstGeom>
          <a:solidFill>
            <a:srgbClr val="00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C7870EE-F92E-9BFB-AF5D-12DECC6AAB56}"/>
              </a:ext>
            </a:extLst>
          </p:cNvPr>
          <p:cNvSpPr txBox="1">
            <a:spLocks/>
          </p:cNvSpPr>
          <p:nvPr/>
        </p:nvSpPr>
        <p:spPr>
          <a:xfrm>
            <a:off x="568018" y="444877"/>
            <a:ext cx="8049491" cy="102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Calibri"/>
                <a:cs typeface="Arial"/>
              </a:rPr>
              <a:t>DESTAQUE</a:t>
            </a:r>
            <a:endParaRPr lang="pt-BR" b="1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5172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77eeb1f-8d91-4af2-bdb9-e59fda2922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4C1745A4BFD242B22C11B1097137D8" ma:contentTypeVersion="16" ma:contentTypeDescription="Crie um novo documento." ma:contentTypeScope="" ma:versionID="13d585daa8f1c9a66d27cda956d70d5a">
  <xsd:schema xmlns:xsd="http://www.w3.org/2001/XMLSchema" xmlns:xs="http://www.w3.org/2001/XMLSchema" xmlns:p="http://schemas.microsoft.com/office/2006/metadata/properties" xmlns:ns3="977eeb1f-8d91-4af2-bdb9-e59fda29222b" xmlns:ns4="0a1bc147-0e28-4799-beb9-518d8e08ec79" targetNamespace="http://schemas.microsoft.com/office/2006/metadata/properties" ma:root="true" ma:fieldsID="15c1cc49ab3025c2f3a20a464ea925a2" ns3:_="" ns4:_="">
    <xsd:import namespace="977eeb1f-8d91-4af2-bdb9-e59fda29222b"/>
    <xsd:import namespace="0a1bc147-0e28-4799-beb9-518d8e08ec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eeb1f-8d91-4af2-bdb9-e59fda2922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1bc147-0e28-4799-beb9-518d8e08ec7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DC632D-2EA2-4529-BA8C-145B0DBDCD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0786AC-45F9-4B62-9359-9EB05DB59330}">
  <ds:schemaRefs>
    <ds:schemaRef ds:uri="0a1bc147-0e28-4799-beb9-518d8e08ec79"/>
    <ds:schemaRef ds:uri="977eeb1f-8d91-4af2-bdb9-e59fda2922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B0A538C-1C95-4970-8D7C-B883608FBC86}">
  <ds:schemaRefs>
    <ds:schemaRef ds:uri="0a1bc147-0e28-4799-beb9-518d8e08ec79"/>
    <ds:schemaRef ds:uri="977eeb1f-8d91-4af2-bdb9-e59fda2922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do Office</vt:lpstr>
      <vt:lpstr>Audiência Pública  PL 2628/2022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Evento Paralelo G20</dc:title>
  <dc:creator>Luis Gustavo de Souza Azevedo</dc:creator>
  <cp:revision>7</cp:revision>
  <dcterms:created xsi:type="dcterms:W3CDTF">2024-04-10T12:48:30Z</dcterms:created>
  <dcterms:modified xsi:type="dcterms:W3CDTF">2024-05-15T16:32:51Z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0x0101009C4C1745A4BFD242B22C11B1097137D8</vt:lpwstr>
  </property>
</Properties>
</file>