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2" r:id="rId4"/>
    <p:sldMasterId id="2147483653" r:id="rId5"/>
  </p:sldMasterIdLst>
  <p:notesMasterIdLst>
    <p:notesMasterId r:id="rId24"/>
  </p:notesMasterIdLst>
  <p:sldIdLst>
    <p:sldId id="256" r:id="rId6"/>
    <p:sldId id="298" r:id="rId7"/>
    <p:sldId id="319" r:id="rId8"/>
    <p:sldId id="308" r:id="rId9"/>
    <p:sldId id="299" r:id="rId10"/>
    <p:sldId id="309" r:id="rId11"/>
    <p:sldId id="297" r:id="rId12"/>
    <p:sldId id="313" r:id="rId13"/>
    <p:sldId id="314" r:id="rId14"/>
    <p:sldId id="315" r:id="rId15"/>
    <p:sldId id="316" r:id="rId16"/>
    <p:sldId id="317" r:id="rId17"/>
    <p:sldId id="302" r:id="rId18"/>
    <p:sldId id="320" r:id="rId19"/>
    <p:sldId id="303" r:id="rId20"/>
    <p:sldId id="318" r:id="rId21"/>
    <p:sldId id="321" r:id="rId22"/>
    <p:sldId id="262" r:id="rId2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68" autoAdjust="0"/>
    <p:restoredTop sz="94249" autoAdjust="0"/>
  </p:normalViewPr>
  <p:slideViewPr>
    <p:cSldViewPr snapToGrid="0">
      <p:cViewPr>
        <p:scale>
          <a:sx n="75" d="100"/>
          <a:sy n="75" d="100"/>
        </p:scale>
        <p:origin x="3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6" name="Google Shape;1046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7" name="Google Shape;1047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" name="Google Shape;1048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9" name="Google Shape;1049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0" name="Google Shape;1050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4" name="Google Shape;10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8452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1942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113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Falar que Anatel está trabalhando em estratégias para a coexistência dos padrões TV 2.0 e TV 3.0. Na harmonização internacional, o </a:t>
            </a:r>
            <a:r>
              <a:rPr lang="pt-BR" dirty="0" err="1"/>
              <a:t>MCom</a:t>
            </a:r>
            <a:r>
              <a:rPr lang="pt-BR" dirty="0"/>
              <a:t> também tem forte protagonismo (último slide fala disso). Falar que as faixas em azul são as atualmente usadas para TV digital.</a:t>
            </a:r>
            <a:endParaRPr dirty="0"/>
          </a:p>
        </p:txBody>
      </p:sp>
      <p:sp>
        <p:nvSpPr>
          <p:cNvPr id="1071" name="Google Shape;10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2308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Ideia é falar que Brasil tem protagonismo mundial na radiodifusão. Primeiro país na américa latina a implantar a TV digital e provavelmente será o primeiro a implantar a TV 3.0 também. Influência internacional mantém o país como protagonista no assunto, sendo referência para outros</a:t>
            </a:r>
            <a:endParaRPr dirty="0"/>
          </a:p>
        </p:txBody>
      </p:sp>
      <p:sp>
        <p:nvSpPr>
          <p:cNvPr id="1071" name="Google Shape;10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87202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Estudo será entregue pelo GT TV 3.0 na reunião de dezembro, a ocorrer. Servirá para insumo à decisão do Presidente da República, junto com a entrega da recomendação.</a:t>
            </a:r>
            <a:endParaRPr dirty="0"/>
          </a:p>
        </p:txBody>
      </p:sp>
      <p:sp>
        <p:nvSpPr>
          <p:cNvPr id="1071" name="Google Shape;10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21920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60205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Estudo será entregue pelo GT TV 3.0 na reunião de dezembro, a ocorrer. Servirá para insumo à decisão do Presidente da República, junto com a entrega da recomendação.</a:t>
            </a:r>
            <a:endParaRPr dirty="0"/>
          </a:p>
        </p:txBody>
      </p:sp>
      <p:sp>
        <p:nvSpPr>
          <p:cNvPr id="1071" name="Google Shape;10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27050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TV 3.0 não nasceu com o decreto, pois já havia iniciativa privada desde 2020 do Fórum, mas o primeiro passo do Governo foi com o Decreto.</a:t>
            </a:r>
            <a:endParaRPr dirty="0"/>
          </a:p>
        </p:txBody>
      </p:sp>
      <p:sp>
        <p:nvSpPr>
          <p:cNvPr id="1071" name="Google Shape;10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4363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728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7701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030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5949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1326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4140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5931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>
  <p:cSld name="Slide de Título"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2"/>
          <p:cNvSpPr txBox="1">
            <a:spLocks noGrp="1"/>
          </p:cNvSpPr>
          <p:nvPr>
            <p:ph type="body" idx="1"/>
          </p:nvPr>
        </p:nvSpPr>
        <p:spPr>
          <a:xfrm>
            <a:off x="972185" y="1177290"/>
            <a:ext cx="5782800" cy="52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4" name="Google Shape;1054;p2"/>
          <p:cNvSpPr txBox="1">
            <a:spLocks noGrp="1"/>
          </p:cNvSpPr>
          <p:nvPr>
            <p:ph type="body" idx="2"/>
          </p:nvPr>
        </p:nvSpPr>
        <p:spPr>
          <a:xfrm>
            <a:off x="971550" y="640080"/>
            <a:ext cx="57837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>
  <p:cSld name="Slide de Títul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4"/>
          <p:cNvSpPr txBox="1"/>
          <p:nvPr/>
        </p:nvSpPr>
        <p:spPr>
          <a:xfrm>
            <a:off x="493848" y="1750740"/>
            <a:ext cx="11484900" cy="42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74B2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74B2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74B2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74B2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8" name="Google Shape;1058;p4"/>
          <p:cNvSpPr txBox="1"/>
          <p:nvPr/>
        </p:nvSpPr>
        <p:spPr>
          <a:xfrm>
            <a:off x="493848" y="1143974"/>
            <a:ext cx="7810500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140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9" name="Google Shape;1059;p4"/>
          <p:cNvSpPr txBox="1"/>
          <p:nvPr/>
        </p:nvSpPr>
        <p:spPr>
          <a:xfrm>
            <a:off x="493847" y="0"/>
            <a:ext cx="8832900" cy="11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endParaRPr sz="4400" b="1" i="0" u="none" strike="noStrike" cap="none">
              <a:solidFill>
                <a:srgbClr val="00194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lide de Título">
  <p:cSld name="4_Slide de Títul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lide de Título">
  <p:cSld name="2_Slide de Títul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lanalto.gov.br/ccivil_03/_ato2023-2026/2023/decreto/D11484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lanalto.gov.br/ccivil_03/_ato2023-2026/2023/decreto/D11484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.docx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hyperlink" Target="https://www.gov.br/mcom/pt-br/assuntos/radio-e-tv-aberta/tv-3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7"/>
          <p:cNvSpPr txBox="1"/>
          <p:nvPr/>
        </p:nvSpPr>
        <p:spPr>
          <a:xfrm>
            <a:off x="-98474" y="1305361"/>
            <a:ext cx="681720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pt-BR" sz="45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Rumo à TV 3.0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endParaRPr sz="45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4500"/>
            </a:pPr>
            <a:r>
              <a:rPr lang="pt-BR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Conselho de Comunicação Social </a:t>
            </a:r>
          </a:p>
          <a:p>
            <a:pPr algn="ctr">
              <a:buClr>
                <a:schemeClr val="dk1"/>
              </a:buClr>
              <a:buSzPts val="4500"/>
            </a:pPr>
            <a:r>
              <a:rPr lang="pt-BR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Congresso Nacional</a:t>
            </a:r>
            <a:endParaRPr lang="pt-BR" sz="18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4500"/>
            </a:pPr>
            <a:r>
              <a:rPr lang="pt-BR" sz="1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 de dezembro de 2023</a:t>
            </a:r>
            <a:endParaRPr sz="45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7" name="Google Shape;1067;p7" descr="Forma, Quadrad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4883" y="5417505"/>
            <a:ext cx="1743238" cy="927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8" name="Google Shape;1068;p7" descr="Por do sol no céu&#10;&#10;Descrição gerada automaticamente com confiança média"/>
          <p:cNvPicPr preferRelativeResize="0"/>
          <p:nvPr/>
        </p:nvPicPr>
        <p:blipFill rotWithShape="1">
          <a:blip r:embed="rId5">
            <a:alphaModFix/>
          </a:blip>
          <a:srcRect l="23254" r="24988"/>
          <a:stretch/>
        </p:blipFill>
        <p:spPr>
          <a:xfrm>
            <a:off x="6620106" y="0"/>
            <a:ext cx="5571895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066;p7">
            <a:extLst>
              <a:ext uri="{FF2B5EF4-FFF2-40B4-BE49-F238E27FC236}">
                <a16:creationId xmlns:a16="http://schemas.microsoft.com/office/drawing/2014/main" id="{D453D8B5-18DA-A92F-4455-5B6452F62160}"/>
              </a:ext>
            </a:extLst>
          </p:cNvPr>
          <p:cNvSpPr txBox="1"/>
          <p:nvPr/>
        </p:nvSpPr>
        <p:spPr>
          <a:xfrm>
            <a:off x="-197094" y="4555771"/>
            <a:ext cx="68172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pt-BR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Tawfic Awwad Junior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pt-BR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Diretor de Inovação, Regulamentação e Fiscalização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pt-BR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Secretaria de Comunicação Social Eletrônica</a:t>
            </a:r>
            <a:endParaRPr sz="7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endParaRPr sz="16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4">
            <a:extLst>
              <a:ext uri="{FF2B5EF4-FFF2-40B4-BE49-F238E27FC236}">
                <a16:creationId xmlns:a16="http://schemas.microsoft.com/office/drawing/2014/main" id="{48F99E32-CB65-51F4-5A40-EAA02A534AFC}"/>
              </a:ext>
            </a:extLst>
          </p:cNvPr>
          <p:cNvSpPr txBox="1">
            <a:spLocks/>
          </p:cNvSpPr>
          <p:nvPr/>
        </p:nvSpPr>
        <p:spPr>
          <a:xfrm>
            <a:off x="493848" y="0"/>
            <a:ext cx="11799752" cy="1106739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solidFill>
                  <a:srgbClr val="00194C"/>
                </a:solidFill>
                <a:latin typeface="Calibri" panose="020F0502020204030204"/>
              </a:rPr>
              <a:t>SGT-Tecnologia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863EC3D3-3E44-43B7-CFF5-88D3CDA2DF55}"/>
              </a:ext>
            </a:extLst>
          </p:cNvPr>
          <p:cNvSpPr txBox="1">
            <a:spLocks/>
          </p:cNvSpPr>
          <p:nvPr/>
        </p:nvSpPr>
        <p:spPr>
          <a:xfrm>
            <a:off x="493848" y="1750740"/>
            <a:ext cx="10835122" cy="4255197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I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1000"/>
              </a:spcBef>
              <a:buClr>
                <a:srgbClr val="0E74B2"/>
              </a:buClr>
              <a:buNone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- elaborar iniciativas para fomento das atividades de pesquisa e desenvolvimento das tecnologias candidatas a integrarem a TV 3.0;</a:t>
            </a:r>
          </a:p>
          <a:p>
            <a:pPr marL="457200" lvl="1" indent="0">
              <a:spcBef>
                <a:spcPts val="1000"/>
              </a:spcBef>
              <a:buClr>
                <a:srgbClr val="0E74B2"/>
              </a:buClr>
              <a:buNone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 - acompanhar os testes e as atividades de padronização técnica coordenadas pelo Fórum SBTVD;</a:t>
            </a:r>
          </a:p>
          <a:p>
            <a:pPr marL="457200" lvl="1" indent="0">
              <a:spcBef>
                <a:spcPts val="1000"/>
              </a:spcBef>
              <a:buClr>
                <a:srgbClr val="0E74B2"/>
              </a:buClr>
              <a:buNone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 – acompanhar e relatar o andamento dos estudos realizados em fóruns internacionais sobre as tecnologias candidatas a integrarem a TV 3.0;</a:t>
            </a:r>
          </a:p>
          <a:p>
            <a:pPr marL="457200" lvl="1" indent="0">
              <a:spcBef>
                <a:spcPts val="1000"/>
              </a:spcBef>
              <a:buClr>
                <a:srgbClr val="0E74B2"/>
              </a:buClr>
              <a:buNone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IV - avaliar tecnicamente as recomendações do Fórum SBTVD para as tecnologias da TV 3.0;</a:t>
            </a:r>
          </a:p>
          <a:p>
            <a:pPr marL="457200" lvl="1" indent="0">
              <a:spcBef>
                <a:spcPts val="1000"/>
              </a:spcBef>
              <a:buClr>
                <a:srgbClr val="0E74B2"/>
              </a:buClr>
              <a:buNone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– estudar, em conjunto com o SGT-Regulamentação, estratégias para disponibilizar espectro radioelétrico suficiente para a implantação da TV 3.0; e,</a:t>
            </a:r>
          </a:p>
          <a:p>
            <a:pPr marL="457200" lvl="1" indent="0">
              <a:spcBef>
                <a:spcPts val="1000"/>
              </a:spcBef>
              <a:buClr>
                <a:srgbClr val="0E74B2"/>
              </a:buClr>
              <a:buNone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 – exercer outras atribuições que forem conferidas por decisão do Presidente do GT TV 3.0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74B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74B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Espaço Reservado para Texto 3">
            <a:extLst>
              <a:ext uri="{FF2B5EF4-FFF2-40B4-BE49-F238E27FC236}">
                <a16:creationId xmlns:a16="http://schemas.microsoft.com/office/drawing/2014/main" id="{C6EF6587-AF42-CBED-DFD5-5387D5000FA9}"/>
              </a:ext>
            </a:extLst>
          </p:cNvPr>
          <p:cNvSpPr txBox="1">
            <a:spLocks/>
          </p:cNvSpPr>
          <p:nvPr/>
        </p:nvSpPr>
        <p:spPr>
          <a:xfrm>
            <a:off x="493848" y="1143974"/>
            <a:ext cx="7368596" cy="403134"/>
          </a:xfrm>
          <a:prstGeom prst="rect">
            <a:avLst/>
          </a:prstGeo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 spc="3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0" i="0" u="none" strike="noStrike" kern="1200" cap="none" spc="300" normalizeH="0" baseline="0" noProof="0" dirty="0">
                <a:ln>
                  <a:noFill/>
                </a:ln>
                <a:solidFill>
                  <a:srgbClr val="01406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Atribuições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000" b="0" i="0" u="none" strike="noStrike" kern="1200" cap="none" spc="300" normalizeH="0" baseline="0" noProof="0" dirty="0">
              <a:ln>
                <a:noFill/>
              </a:ln>
              <a:solidFill>
                <a:srgbClr val="01406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330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4">
            <a:extLst>
              <a:ext uri="{FF2B5EF4-FFF2-40B4-BE49-F238E27FC236}">
                <a16:creationId xmlns:a16="http://schemas.microsoft.com/office/drawing/2014/main" id="{48F99E32-CB65-51F4-5A40-EAA02A534AFC}"/>
              </a:ext>
            </a:extLst>
          </p:cNvPr>
          <p:cNvSpPr txBox="1">
            <a:spLocks/>
          </p:cNvSpPr>
          <p:nvPr/>
        </p:nvSpPr>
        <p:spPr>
          <a:xfrm>
            <a:off x="493848" y="0"/>
            <a:ext cx="8333222" cy="1106739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solidFill>
                  <a:srgbClr val="00194C"/>
                </a:solidFill>
                <a:latin typeface="Calibri" panose="020F0502020204030204"/>
              </a:rPr>
              <a:t>SGT-Regulamentação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9637FB31-8059-7707-8C93-6CED4F939879}"/>
              </a:ext>
            </a:extLst>
          </p:cNvPr>
          <p:cNvSpPr txBox="1">
            <a:spLocks/>
          </p:cNvSpPr>
          <p:nvPr/>
        </p:nvSpPr>
        <p:spPr>
          <a:xfrm>
            <a:off x="493848" y="1759884"/>
            <a:ext cx="10835122" cy="4255197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I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1000"/>
              </a:spcBef>
              <a:buClr>
                <a:srgbClr val="0E74B2"/>
              </a:buClr>
              <a:buNone/>
              <a:defRPr/>
            </a:pPr>
            <a:r>
              <a:rPr lang="pt-BR" sz="2200" dirty="0">
                <a:solidFill>
                  <a:srgbClr val="3F3F3F"/>
                </a:solidFill>
                <a:latin typeface="Calibri" panose="020F0502020204030204"/>
              </a:rPr>
              <a:t>I - mapear as modificações necessárias no arcabouço regulamentar atual, tendo em vista os requisitos previstos no Art. 2º do Decreto nº 11.484/2023 e outras inovações tecnológicas que poderão compor a TV 3.0;</a:t>
            </a:r>
          </a:p>
          <a:p>
            <a:pPr marL="457200" lvl="1" indent="0">
              <a:spcBef>
                <a:spcPts val="1000"/>
              </a:spcBef>
              <a:buClr>
                <a:srgbClr val="0E74B2"/>
              </a:buClr>
              <a:buNone/>
              <a:defRPr/>
            </a:pPr>
            <a:r>
              <a:rPr lang="pt-BR" sz="2200" dirty="0">
                <a:solidFill>
                  <a:srgbClr val="3F3F3F"/>
                </a:solidFill>
                <a:latin typeface="Calibri" panose="020F0502020204030204"/>
              </a:rPr>
              <a:t>II - estudar e propor a regulamentação técnica para a TV 3.0;</a:t>
            </a:r>
          </a:p>
          <a:p>
            <a:pPr marL="457200" lvl="1" indent="0">
              <a:spcBef>
                <a:spcPts val="1000"/>
              </a:spcBef>
              <a:buClr>
                <a:srgbClr val="0E74B2"/>
              </a:buClr>
              <a:buNone/>
              <a:defRPr/>
            </a:pPr>
            <a:r>
              <a:rPr lang="pt-BR" sz="2200" dirty="0">
                <a:solidFill>
                  <a:srgbClr val="3F3F3F"/>
                </a:solidFill>
                <a:latin typeface="Calibri" panose="020F0502020204030204"/>
              </a:rPr>
              <a:t>III - estudar e propor a regulamentação dos serviços a serem transmitidos pela tecnologia da TV 3.0;</a:t>
            </a:r>
          </a:p>
          <a:p>
            <a:pPr marL="457200" lvl="1" indent="0">
              <a:spcBef>
                <a:spcPts val="1000"/>
              </a:spcBef>
              <a:buClr>
                <a:srgbClr val="0E74B2"/>
              </a:buClr>
              <a:buNone/>
              <a:defRPr/>
            </a:pPr>
            <a:r>
              <a:rPr lang="pt-BR" sz="2200" dirty="0">
                <a:solidFill>
                  <a:srgbClr val="3F3F3F"/>
                </a:solidFill>
                <a:latin typeface="Calibri" panose="020F0502020204030204"/>
              </a:rPr>
              <a:t>IV - estudar, em conjunto com o SGT-Tecnologia, estratégias para disponibilizar espectro radioelétrico suficiente para a implantação da TV 3.0.</a:t>
            </a:r>
          </a:p>
          <a:p>
            <a:pPr marL="457200" lvl="1" indent="0">
              <a:spcBef>
                <a:spcPts val="1000"/>
              </a:spcBef>
              <a:buClr>
                <a:srgbClr val="0E74B2"/>
              </a:buClr>
              <a:buNone/>
              <a:defRPr/>
            </a:pPr>
            <a:r>
              <a:rPr lang="pt-BR" sz="2200" dirty="0">
                <a:solidFill>
                  <a:srgbClr val="3F3F3F"/>
                </a:solidFill>
                <a:latin typeface="Calibri" panose="020F0502020204030204"/>
              </a:rPr>
              <a:t>V - propor regras, prazos e procedimentos para a migração e transição para a TV 3.0 no Brasil; e,</a:t>
            </a:r>
          </a:p>
          <a:p>
            <a:pPr marL="457200" lvl="1" indent="0">
              <a:spcBef>
                <a:spcPts val="1000"/>
              </a:spcBef>
              <a:buClr>
                <a:srgbClr val="0E74B2"/>
              </a:buClr>
              <a:buNone/>
              <a:defRPr/>
            </a:pPr>
            <a:r>
              <a:rPr lang="pt-BR" sz="2200" dirty="0">
                <a:solidFill>
                  <a:srgbClr val="3F3F3F"/>
                </a:solidFill>
                <a:latin typeface="Calibri" panose="020F0502020204030204"/>
              </a:rPr>
              <a:t>VI – exercer outras atribuições que forem conferidas por decisão do Presidente do GT TV 3.0.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74B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74B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74B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Espaço Reservado para Texto 3">
            <a:extLst>
              <a:ext uri="{FF2B5EF4-FFF2-40B4-BE49-F238E27FC236}">
                <a16:creationId xmlns:a16="http://schemas.microsoft.com/office/drawing/2014/main" id="{779B35D8-7A9C-EE87-B293-486C2E3C074D}"/>
              </a:ext>
            </a:extLst>
          </p:cNvPr>
          <p:cNvSpPr txBox="1">
            <a:spLocks/>
          </p:cNvSpPr>
          <p:nvPr/>
        </p:nvSpPr>
        <p:spPr>
          <a:xfrm>
            <a:off x="493848" y="1143974"/>
            <a:ext cx="7368596" cy="403134"/>
          </a:xfrm>
          <a:prstGeom prst="rect">
            <a:avLst/>
          </a:prstGeo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 spc="3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0" i="0" u="none" strike="noStrike" kern="1200" cap="none" spc="300" normalizeH="0" baseline="0" noProof="0" dirty="0">
                <a:ln>
                  <a:noFill/>
                </a:ln>
                <a:solidFill>
                  <a:srgbClr val="01406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Atribuições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000" b="0" i="0" u="none" strike="noStrike" kern="1200" cap="none" spc="300" normalizeH="0" baseline="0" noProof="0" dirty="0">
              <a:ln>
                <a:noFill/>
              </a:ln>
              <a:solidFill>
                <a:srgbClr val="01406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696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4">
            <a:extLst>
              <a:ext uri="{FF2B5EF4-FFF2-40B4-BE49-F238E27FC236}">
                <a16:creationId xmlns:a16="http://schemas.microsoft.com/office/drawing/2014/main" id="{48F99E32-CB65-51F4-5A40-EAA02A534AFC}"/>
              </a:ext>
            </a:extLst>
          </p:cNvPr>
          <p:cNvSpPr txBox="1">
            <a:spLocks/>
          </p:cNvSpPr>
          <p:nvPr/>
        </p:nvSpPr>
        <p:spPr>
          <a:xfrm>
            <a:off x="493848" y="0"/>
            <a:ext cx="8333222" cy="1106739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solidFill>
                  <a:srgbClr val="00194C"/>
                </a:solidFill>
                <a:latin typeface="Calibri" panose="020F0502020204030204"/>
              </a:rPr>
              <a:t>SGT-Implantação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8F8FE0D1-CC9B-E369-784A-6873EFF01515}"/>
              </a:ext>
            </a:extLst>
          </p:cNvPr>
          <p:cNvSpPr txBox="1">
            <a:spLocks/>
          </p:cNvSpPr>
          <p:nvPr/>
        </p:nvSpPr>
        <p:spPr>
          <a:xfrm>
            <a:off x="493848" y="1743563"/>
            <a:ext cx="10835122" cy="4255197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I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Clr>
                <a:srgbClr val="0E74B2"/>
              </a:buClr>
              <a:buNone/>
              <a:defRPr/>
            </a:pPr>
            <a:r>
              <a:rPr lang="pt-BR" sz="2200" dirty="0">
                <a:solidFill>
                  <a:srgbClr val="3F3F3F"/>
                </a:solidFill>
                <a:latin typeface="Calibri" panose="020F0502020204030204"/>
              </a:rPr>
              <a:t>I - estudar medidas para facilitar e acelerar a implantação da TV 3.0 em todo o território nacional;</a:t>
            </a:r>
          </a:p>
          <a:p>
            <a:pPr marL="457200" lvl="1" indent="0">
              <a:buClr>
                <a:srgbClr val="0E74B2"/>
              </a:buClr>
              <a:buNone/>
              <a:defRPr/>
            </a:pPr>
            <a:r>
              <a:rPr lang="pt-BR" sz="2200" dirty="0">
                <a:solidFill>
                  <a:srgbClr val="3F3F3F"/>
                </a:solidFill>
                <a:latin typeface="Calibri" panose="020F0502020204030204"/>
              </a:rPr>
              <a:t>II - promover medidas para fomentar a fabricação de conversores e receptores no mercado nacional visando à inclusão digital;</a:t>
            </a:r>
          </a:p>
          <a:p>
            <a:pPr marL="457200" lvl="1" indent="0">
              <a:buClr>
                <a:srgbClr val="0E74B2"/>
              </a:buClr>
              <a:buNone/>
              <a:defRPr/>
            </a:pPr>
            <a:r>
              <a:rPr lang="pt-BR" sz="2200" dirty="0">
                <a:solidFill>
                  <a:srgbClr val="3F3F3F"/>
                </a:solidFill>
                <a:latin typeface="Calibri" panose="020F0502020204030204"/>
              </a:rPr>
              <a:t>III - discutir propostas de política industrial para o estabelecimento de Processos Produtivos Básicos (PPB) para facilitar a produção de equipamentos de transmissão e recepção da TV 3.0;</a:t>
            </a:r>
          </a:p>
          <a:p>
            <a:pPr marL="457200" lvl="1" indent="0">
              <a:buClr>
                <a:srgbClr val="0E74B2"/>
              </a:buClr>
              <a:buNone/>
              <a:defRPr/>
            </a:pPr>
            <a:r>
              <a:rPr lang="pt-BR" sz="2200" dirty="0">
                <a:solidFill>
                  <a:srgbClr val="3F3F3F"/>
                </a:solidFill>
                <a:latin typeface="Calibri" panose="020F0502020204030204"/>
              </a:rPr>
              <a:t>IV - avaliar o impacto mercadológico das recomendações do Fórum SBTVD para as tecnologias da TV 3.0; e,</a:t>
            </a:r>
          </a:p>
          <a:p>
            <a:pPr marL="457200" lvl="1" indent="0">
              <a:buClr>
                <a:srgbClr val="0E74B2"/>
              </a:buClr>
              <a:buNone/>
              <a:defRPr/>
            </a:pPr>
            <a:r>
              <a:rPr lang="pt-BR" sz="2200" dirty="0">
                <a:solidFill>
                  <a:srgbClr val="3F3F3F"/>
                </a:solidFill>
                <a:latin typeface="Calibri" panose="020F0502020204030204"/>
              </a:rPr>
              <a:t>V – exercer outras atribuições que forem conferidas por decisão do Presidente do GT TV 3.0.</a:t>
            </a: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74B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74B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Espaço Reservado para Texto 3">
            <a:extLst>
              <a:ext uri="{FF2B5EF4-FFF2-40B4-BE49-F238E27FC236}">
                <a16:creationId xmlns:a16="http://schemas.microsoft.com/office/drawing/2014/main" id="{EA1E48C7-8D85-7D14-EADD-56AA9C99A259}"/>
              </a:ext>
            </a:extLst>
          </p:cNvPr>
          <p:cNvSpPr txBox="1">
            <a:spLocks/>
          </p:cNvSpPr>
          <p:nvPr/>
        </p:nvSpPr>
        <p:spPr>
          <a:xfrm>
            <a:off x="493848" y="1143974"/>
            <a:ext cx="7368596" cy="403134"/>
          </a:xfrm>
          <a:prstGeom prst="rect">
            <a:avLst/>
          </a:prstGeo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 spc="3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0" i="0" u="none" strike="noStrike" kern="1200" cap="none" spc="300" normalizeH="0" baseline="0" noProof="0" dirty="0">
                <a:ln>
                  <a:noFill/>
                </a:ln>
                <a:solidFill>
                  <a:srgbClr val="01406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Atribuições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000" b="0" i="0" u="none" strike="noStrike" kern="1200" cap="none" spc="300" normalizeH="0" baseline="0" noProof="0" dirty="0">
              <a:ln>
                <a:noFill/>
              </a:ln>
              <a:solidFill>
                <a:srgbClr val="01406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272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>
            <a:extLst>
              <a:ext uri="{FF2B5EF4-FFF2-40B4-BE49-F238E27FC236}">
                <a16:creationId xmlns:a16="http://schemas.microsoft.com/office/drawing/2014/main" id="{99542745-C094-0C4D-E59C-7E6A31204E90}"/>
              </a:ext>
            </a:extLst>
          </p:cNvPr>
          <p:cNvSpPr txBox="1">
            <a:spLocks/>
          </p:cNvSpPr>
          <p:nvPr/>
        </p:nvSpPr>
        <p:spPr>
          <a:xfrm>
            <a:off x="493848" y="0"/>
            <a:ext cx="8333222" cy="1106739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solidFill>
                  <a:srgbClr val="00194C"/>
                </a:solidFill>
                <a:latin typeface="Calibri" panose="020F0502020204030204"/>
              </a:rPr>
              <a:t>Grupo de Trabalho TV 3.0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88D007B7-2151-F930-16B4-74CF734EDA3E}"/>
              </a:ext>
            </a:extLst>
          </p:cNvPr>
          <p:cNvSpPr txBox="1">
            <a:spLocks/>
          </p:cNvSpPr>
          <p:nvPr/>
        </p:nvSpPr>
        <p:spPr>
          <a:xfrm>
            <a:off x="646248" y="1750740"/>
            <a:ext cx="10835122" cy="4678174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I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74B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b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Portaria nº 10.693, de 2023</a:t>
            </a:r>
            <a:r>
              <a:rPr lang="pt-BR" dirty="0">
                <a:solidFill>
                  <a:srgbClr val="3F3F3F"/>
                </a:solidFill>
                <a:latin typeface="Calibri" panose="020F0502020204030204"/>
              </a:rPr>
              <a:t>:</a:t>
            </a:r>
            <a:endParaRPr kumimoji="0" lang="pt-BR" b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74B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b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Manutenção das faixas VHF alto e UHF para TV 3.0, em caráter primário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74B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b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Observar eventual necessidade de novas faixas;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74B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400" i="0" dirty="0">
                <a:solidFill>
                  <a:srgbClr val="3F3F3F"/>
                </a:solidFill>
                <a:latin typeface="Calibri" panose="020F0502020204030204"/>
              </a:rPr>
              <a:t>Estabelecer critérios técnicos para garantia da manutenção da cobertura dos serviços de radiodifusão;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74B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b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Promover a harmonização internacional das faixas de frequências destinadas à televisão;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597A92B-45DF-C722-05AF-D1D149758536}"/>
              </a:ext>
            </a:extLst>
          </p:cNvPr>
          <p:cNvSpPr/>
          <p:nvPr/>
        </p:nvSpPr>
        <p:spPr>
          <a:xfrm>
            <a:off x="867103" y="5336629"/>
            <a:ext cx="2672256" cy="678498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/>
                </a:solidFill>
              </a:rPr>
              <a:t>174-216 MHz (VHF alto)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7559BA0-81FD-CFBB-91E9-F0CBC37B430A}"/>
              </a:ext>
            </a:extLst>
          </p:cNvPr>
          <p:cNvSpPr/>
          <p:nvPr/>
        </p:nvSpPr>
        <p:spPr>
          <a:xfrm>
            <a:off x="3728683" y="5336629"/>
            <a:ext cx="5347387" cy="678498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470-698 MHz (UHF)</a:t>
            </a:r>
          </a:p>
        </p:txBody>
      </p:sp>
      <p:pic>
        <p:nvPicPr>
          <p:cNvPr id="13" name="Picture 2" descr="CITEL/CI.053/21 24 August 2021 FROM: Inter-American ...">
            <a:extLst>
              <a:ext uri="{FF2B5EF4-FFF2-40B4-BE49-F238E27FC236}">
                <a16:creationId xmlns:a16="http://schemas.microsoft.com/office/drawing/2014/main" id="{2F10F56E-43F4-258B-827F-E733B41C4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088" y="4544678"/>
            <a:ext cx="1411595" cy="37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4F17EB2-72C2-2D24-8080-868B23A57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667" y="4318883"/>
            <a:ext cx="733076" cy="80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cretaria do Mercosul – Wikipédia, a enciclopédia livre">
            <a:extLst>
              <a:ext uri="{FF2B5EF4-FFF2-40B4-BE49-F238E27FC236}">
                <a16:creationId xmlns:a16="http://schemas.microsoft.com/office/drawing/2014/main" id="{1045B6F0-C70C-0065-8B0B-AE79235CB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727" y="4384090"/>
            <a:ext cx="881703" cy="67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Texto 3">
            <a:extLst>
              <a:ext uri="{FF2B5EF4-FFF2-40B4-BE49-F238E27FC236}">
                <a16:creationId xmlns:a16="http://schemas.microsoft.com/office/drawing/2014/main" id="{0DC38F8A-E718-65E6-06EF-D200175FA6EC}"/>
              </a:ext>
            </a:extLst>
          </p:cNvPr>
          <p:cNvSpPr txBox="1">
            <a:spLocks/>
          </p:cNvSpPr>
          <p:nvPr/>
        </p:nvSpPr>
        <p:spPr>
          <a:xfrm>
            <a:off x="493848" y="1143974"/>
            <a:ext cx="7368596" cy="403134"/>
          </a:xfrm>
          <a:prstGeom prst="rect">
            <a:avLst/>
          </a:prstGeo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 spc="3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000" b="0" i="0" u="none" strike="noStrike" kern="1200" cap="none" spc="300" normalizeH="0" baseline="0" noProof="0" dirty="0">
                <a:ln>
                  <a:noFill/>
                </a:ln>
                <a:solidFill>
                  <a:srgbClr val="01406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Entregas – Determinações à Anatel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000" b="0" i="0" u="none" strike="noStrike" kern="1200" cap="none" spc="300" normalizeH="0" baseline="0" noProof="0" dirty="0">
              <a:ln>
                <a:noFill/>
              </a:ln>
              <a:solidFill>
                <a:srgbClr val="01406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166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>
            <a:extLst>
              <a:ext uri="{FF2B5EF4-FFF2-40B4-BE49-F238E27FC236}">
                <a16:creationId xmlns:a16="http://schemas.microsoft.com/office/drawing/2014/main" id="{99542745-C094-0C4D-E59C-7E6A31204E90}"/>
              </a:ext>
            </a:extLst>
          </p:cNvPr>
          <p:cNvSpPr txBox="1">
            <a:spLocks/>
          </p:cNvSpPr>
          <p:nvPr/>
        </p:nvSpPr>
        <p:spPr>
          <a:xfrm>
            <a:off x="493848" y="0"/>
            <a:ext cx="8333222" cy="1106739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solidFill>
                  <a:srgbClr val="00194C"/>
                </a:solidFill>
                <a:latin typeface="Calibri" panose="020F0502020204030204"/>
              </a:rPr>
              <a:t>Atuação Internacional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88D007B7-2151-F930-16B4-74CF734EDA3E}"/>
              </a:ext>
            </a:extLst>
          </p:cNvPr>
          <p:cNvSpPr txBox="1">
            <a:spLocks/>
          </p:cNvSpPr>
          <p:nvPr/>
        </p:nvSpPr>
        <p:spPr>
          <a:xfrm>
            <a:off x="646248" y="1750740"/>
            <a:ext cx="10835122" cy="4678174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I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74B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b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Presidência do Grupo de estudos de radiodifusão – União Internacional de </a:t>
            </a:r>
            <a:r>
              <a:rPr kumimoji="0" lang="pt-BR" b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Telecomunic</a:t>
            </a:r>
            <a:r>
              <a:rPr lang="pt-BR" dirty="0">
                <a:solidFill>
                  <a:srgbClr val="3F3F3F"/>
                </a:solidFill>
                <a:latin typeface="Calibri" panose="020F0502020204030204"/>
              </a:rPr>
              <a:t>ações</a:t>
            </a:r>
          </a:p>
          <a:p>
            <a:pPr lvl="1">
              <a:spcBef>
                <a:spcPts val="1000"/>
              </a:spcBef>
              <a:buClr>
                <a:srgbClr val="0E74B2"/>
              </a:buClr>
              <a:defRPr/>
            </a:pPr>
            <a:r>
              <a:rPr lang="pt-BR" dirty="0">
                <a:solidFill>
                  <a:srgbClr val="3F3F3F"/>
                </a:solidFill>
                <a:latin typeface="Calibri" panose="020F0502020204030204"/>
              </a:rPr>
              <a:t>Grupo produz recomendações e estudos técnicos de referência para todos os países da ONU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74B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Coordenação do grupo de radiodifusão na CITEL – Comissão Interamericana de Telecomunicações</a:t>
            </a:r>
          </a:p>
          <a:p>
            <a:pPr lvl="1">
              <a:spcBef>
                <a:spcPts val="1000"/>
              </a:spcBef>
              <a:buClr>
                <a:srgbClr val="0E74B2"/>
              </a:buClr>
              <a:defRPr/>
            </a:pPr>
            <a:r>
              <a:rPr lang="pt-BR" dirty="0">
                <a:solidFill>
                  <a:srgbClr val="3F3F3F"/>
                </a:solidFill>
                <a:latin typeface="Calibri" panose="020F0502020204030204"/>
              </a:rPr>
              <a:t>Grupo produz recomendações e promove compartilhamento de experiências em todos os 35 países da OEA</a:t>
            </a:r>
          </a:p>
          <a:p>
            <a:pPr>
              <a:buClr>
                <a:srgbClr val="0E74B2"/>
              </a:buClr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Participação no Grupo de trabalho de radiodifusão do Mercosul</a:t>
            </a:r>
          </a:p>
          <a:p>
            <a:pPr lvl="1">
              <a:buClr>
                <a:srgbClr val="0E74B2"/>
              </a:buClr>
              <a:defRPr/>
            </a:pPr>
            <a:r>
              <a:rPr lang="pt-BR" dirty="0">
                <a:solidFill>
                  <a:srgbClr val="3F3F3F"/>
                </a:solidFill>
                <a:latin typeface="Calibri" panose="020F0502020204030204"/>
              </a:rPr>
              <a:t>Coordenação regional de uso de serviços e compartilhamento de experiências</a:t>
            </a:r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2" descr="CITEL/CI.053/21 24 August 2021 FROM: Inter-American ...">
            <a:extLst>
              <a:ext uri="{FF2B5EF4-FFF2-40B4-BE49-F238E27FC236}">
                <a16:creationId xmlns:a16="http://schemas.microsoft.com/office/drawing/2014/main" id="{2F10F56E-43F4-258B-827F-E733B41C4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13" y="5771949"/>
            <a:ext cx="2087266" cy="55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4F17EB2-72C2-2D24-8080-868B23A57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816" y="5231439"/>
            <a:ext cx="1083969" cy="119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cretaria do Mercosul – Wikipédia, a enciclopédia livre">
            <a:extLst>
              <a:ext uri="{FF2B5EF4-FFF2-40B4-BE49-F238E27FC236}">
                <a16:creationId xmlns:a16="http://schemas.microsoft.com/office/drawing/2014/main" id="{1045B6F0-C70C-0065-8B0B-AE79235CB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422" y="5408073"/>
            <a:ext cx="1303737" cy="100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Texto 3">
            <a:extLst>
              <a:ext uri="{FF2B5EF4-FFF2-40B4-BE49-F238E27FC236}">
                <a16:creationId xmlns:a16="http://schemas.microsoft.com/office/drawing/2014/main" id="{0DC38F8A-E718-65E6-06EF-D200175FA6EC}"/>
              </a:ext>
            </a:extLst>
          </p:cNvPr>
          <p:cNvSpPr txBox="1">
            <a:spLocks/>
          </p:cNvSpPr>
          <p:nvPr/>
        </p:nvSpPr>
        <p:spPr>
          <a:xfrm>
            <a:off x="493848" y="1143974"/>
            <a:ext cx="8705016" cy="403134"/>
          </a:xfrm>
          <a:prstGeom prst="rect">
            <a:avLst/>
          </a:prstGeo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 spc="3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000" b="0" i="0" u="none" strike="noStrike" kern="1200" cap="none" spc="300" normalizeH="0" baseline="0" noProof="0" dirty="0">
                <a:ln>
                  <a:noFill/>
                </a:ln>
                <a:solidFill>
                  <a:srgbClr val="01406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Liderança na região e em organismos internacionais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000" b="0" i="0" u="none" strike="noStrike" kern="1200" cap="none" spc="300" normalizeH="0" baseline="0" noProof="0" dirty="0">
              <a:ln>
                <a:noFill/>
              </a:ln>
              <a:solidFill>
                <a:srgbClr val="01406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82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4">
            <a:extLst>
              <a:ext uri="{FF2B5EF4-FFF2-40B4-BE49-F238E27FC236}">
                <a16:creationId xmlns:a16="http://schemas.microsoft.com/office/drawing/2014/main" id="{DAAE1CE9-CD3C-C20E-0E29-DF0C01DF02EF}"/>
              </a:ext>
            </a:extLst>
          </p:cNvPr>
          <p:cNvSpPr txBox="1">
            <a:spLocks/>
          </p:cNvSpPr>
          <p:nvPr/>
        </p:nvSpPr>
        <p:spPr>
          <a:xfrm>
            <a:off x="493848" y="0"/>
            <a:ext cx="8333222" cy="1106739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solidFill>
                  <a:srgbClr val="00194C"/>
                </a:solidFill>
                <a:latin typeface="Calibri" panose="020F0502020204030204"/>
              </a:rPr>
              <a:t>Grupo de Trabalho TV 3.0</a:t>
            </a:r>
          </a:p>
        </p:txBody>
      </p: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50B028EB-0434-AC39-E8AA-9D8DC7F61E69}"/>
              </a:ext>
            </a:extLst>
          </p:cNvPr>
          <p:cNvSpPr txBox="1">
            <a:spLocks/>
          </p:cNvSpPr>
          <p:nvPr/>
        </p:nvSpPr>
        <p:spPr>
          <a:xfrm>
            <a:off x="646248" y="1750740"/>
            <a:ext cx="3148512" cy="4678174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I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74B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b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Relatório de </a:t>
            </a:r>
            <a:r>
              <a:rPr kumimoji="0" lang="pt-BR" b="0" i="1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benchmarking</a:t>
            </a:r>
            <a:r>
              <a:rPr kumimoji="0" lang="pt-BR" b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internacional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74B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dirty="0">
                <a:solidFill>
                  <a:srgbClr val="3F3F3F"/>
                </a:solidFill>
                <a:latin typeface="Calibri" panose="020F0502020204030204"/>
              </a:rPr>
              <a:t>A ser entregue -Dez/23</a:t>
            </a:r>
            <a:endParaRPr kumimoji="0" lang="pt-BR" b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25EC7794-9AEB-C864-3849-85CF10992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0183" y="1648321"/>
            <a:ext cx="6697470" cy="46781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Espaço Reservado para Texto 3">
            <a:extLst>
              <a:ext uri="{FF2B5EF4-FFF2-40B4-BE49-F238E27FC236}">
                <a16:creationId xmlns:a16="http://schemas.microsoft.com/office/drawing/2014/main" id="{7CF0846E-A687-1C37-05EC-8978A702DD73}"/>
              </a:ext>
            </a:extLst>
          </p:cNvPr>
          <p:cNvSpPr txBox="1">
            <a:spLocks/>
          </p:cNvSpPr>
          <p:nvPr/>
        </p:nvSpPr>
        <p:spPr>
          <a:xfrm>
            <a:off x="493848" y="1143974"/>
            <a:ext cx="7368596" cy="403134"/>
          </a:xfrm>
          <a:prstGeom prst="rect">
            <a:avLst/>
          </a:prstGeo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 spc="3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000" b="0" i="0" u="none" strike="noStrike" kern="1200" cap="none" spc="300" normalizeH="0" baseline="0" noProof="0" dirty="0">
                <a:ln>
                  <a:noFill/>
                </a:ln>
                <a:solidFill>
                  <a:srgbClr val="01406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Entregas – Estudo de benchmarking internacional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000" b="0" i="0" u="none" strike="noStrike" kern="1200" cap="none" spc="300" normalizeH="0" baseline="0" noProof="0" dirty="0">
              <a:ln>
                <a:noFill/>
              </a:ln>
              <a:solidFill>
                <a:srgbClr val="01406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476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4">
            <a:extLst>
              <a:ext uri="{FF2B5EF4-FFF2-40B4-BE49-F238E27FC236}">
                <a16:creationId xmlns:a16="http://schemas.microsoft.com/office/drawing/2014/main" id="{DAAE1CE9-CD3C-C20E-0E29-DF0C01DF02EF}"/>
              </a:ext>
            </a:extLst>
          </p:cNvPr>
          <p:cNvSpPr txBox="1">
            <a:spLocks/>
          </p:cNvSpPr>
          <p:nvPr/>
        </p:nvSpPr>
        <p:spPr>
          <a:xfrm>
            <a:off x="493848" y="0"/>
            <a:ext cx="8333222" cy="1106739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solidFill>
                  <a:srgbClr val="00194C"/>
                </a:solidFill>
                <a:latin typeface="Calibri" panose="020F0502020204030204"/>
              </a:rPr>
              <a:t>Grupo de Trabalho TV 3.0</a:t>
            </a:r>
          </a:p>
        </p:txBody>
      </p:sp>
      <p:sp>
        <p:nvSpPr>
          <p:cNvPr id="2" name="Espaço Reservado para Texto 3">
            <a:extLst>
              <a:ext uri="{FF2B5EF4-FFF2-40B4-BE49-F238E27FC236}">
                <a16:creationId xmlns:a16="http://schemas.microsoft.com/office/drawing/2014/main" id="{7CF0846E-A687-1C37-05EC-8978A702DD73}"/>
              </a:ext>
            </a:extLst>
          </p:cNvPr>
          <p:cNvSpPr txBox="1">
            <a:spLocks/>
          </p:cNvSpPr>
          <p:nvPr/>
        </p:nvSpPr>
        <p:spPr>
          <a:xfrm>
            <a:off x="493848" y="1143974"/>
            <a:ext cx="7368596" cy="403134"/>
          </a:xfrm>
          <a:prstGeom prst="rect">
            <a:avLst/>
          </a:prstGeo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 spc="3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>
                <a:solidFill>
                  <a:srgbClr val="014067"/>
                </a:solidFill>
                <a:latin typeface="Calibri" panose="020F0502020204030204"/>
              </a:rPr>
              <a:t>Histórico de reuniões</a:t>
            </a:r>
            <a:endParaRPr kumimoji="0" lang="pt-BR" sz="2000" b="0" i="0" u="none" strike="noStrike" kern="1200" cap="none" spc="300" normalizeH="0" baseline="0" noProof="0" dirty="0">
              <a:ln>
                <a:noFill/>
              </a:ln>
              <a:solidFill>
                <a:srgbClr val="01406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000" b="0" i="0" u="none" strike="noStrike" kern="1200" cap="none" spc="300" normalizeH="0" baseline="0" noProof="0" dirty="0">
              <a:ln>
                <a:noFill/>
              </a:ln>
              <a:solidFill>
                <a:srgbClr val="01406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2A8E91-F9EB-D7D6-94F2-23BA21E2113C}"/>
              </a:ext>
            </a:extLst>
          </p:cNvPr>
          <p:cNvSpPr txBox="1">
            <a:spLocks/>
          </p:cNvSpPr>
          <p:nvPr/>
        </p:nvSpPr>
        <p:spPr>
          <a:xfrm>
            <a:off x="646248" y="1903140"/>
            <a:ext cx="10835122" cy="4255197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I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E74B2"/>
              </a:buClr>
              <a:defRPr/>
            </a:pPr>
            <a:r>
              <a:rPr kumimoji="0" lang="pt-BR" sz="24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1ª Reunião: 27 de julho</a:t>
            </a:r>
          </a:p>
          <a:p>
            <a:pPr>
              <a:buClr>
                <a:srgbClr val="0E74B2"/>
              </a:buClr>
              <a:defRPr/>
            </a:pPr>
            <a:r>
              <a:rPr kumimoji="0" lang="pt-BR" sz="24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2ª Reunião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10 de agosto</a:t>
            </a:r>
          </a:p>
          <a:p>
            <a:pPr>
              <a:buClr>
                <a:srgbClr val="0E74B2"/>
              </a:buClr>
              <a:defRPr/>
            </a:pPr>
            <a:r>
              <a:rPr lang="pt-BR" dirty="0">
                <a:solidFill>
                  <a:srgbClr val="3F3F3F"/>
                </a:solidFill>
                <a:latin typeface="Calibri" panose="020F0502020204030204"/>
              </a:rPr>
              <a:t>3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ª Reunião: 27 de setembro</a:t>
            </a:r>
          </a:p>
          <a:p>
            <a:pPr>
              <a:buClr>
                <a:srgbClr val="0E74B2"/>
              </a:buClr>
              <a:defRPr/>
            </a:pPr>
            <a:r>
              <a:rPr lang="pt-BR" dirty="0">
                <a:solidFill>
                  <a:srgbClr val="3F3F3F"/>
                </a:solidFill>
                <a:latin typeface="Calibri" panose="020F0502020204030204"/>
              </a:rPr>
              <a:t>4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ª Reunião: 1ª de novembro</a:t>
            </a:r>
          </a:p>
          <a:p>
            <a:pPr>
              <a:buClr>
                <a:srgbClr val="0E74B2"/>
              </a:buClr>
              <a:defRPr/>
            </a:pPr>
            <a:r>
              <a:rPr lang="pt-BR" dirty="0">
                <a:solidFill>
                  <a:srgbClr val="3F3F3F"/>
                </a:solidFill>
                <a:latin typeface="Calibri" panose="020F0502020204030204"/>
              </a:rPr>
              <a:t>5ª Reunião: dezembro (a ocorrer)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buClr>
                <a:srgbClr val="0E74B2"/>
              </a:buClr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74B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74B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830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4">
            <a:extLst>
              <a:ext uri="{FF2B5EF4-FFF2-40B4-BE49-F238E27FC236}">
                <a16:creationId xmlns:a16="http://schemas.microsoft.com/office/drawing/2014/main" id="{DAAE1CE9-CD3C-C20E-0E29-DF0C01DF02EF}"/>
              </a:ext>
            </a:extLst>
          </p:cNvPr>
          <p:cNvSpPr txBox="1">
            <a:spLocks/>
          </p:cNvSpPr>
          <p:nvPr/>
        </p:nvSpPr>
        <p:spPr>
          <a:xfrm>
            <a:off x="493848" y="0"/>
            <a:ext cx="8333222" cy="1106739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solidFill>
                  <a:srgbClr val="00194C"/>
                </a:solidFill>
                <a:latin typeface="Calibri" panose="020F0502020204030204"/>
              </a:rPr>
              <a:t>Status na América</a:t>
            </a:r>
          </a:p>
        </p:txBody>
      </p:sp>
      <p:sp>
        <p:nvSpPr>
          <p:cNvPr id="2" name="Espaço Reservado para Texto 3">
            <a:extLst>
              <a:ext uri="{FF2B5EF4-FFF2-40B4-BE49-F238E27FC236}">
                <a16:creationId xmlns:a16="http://schemas.microsoft.com/office/drawing/2014/main" id="{7CF0846E-A687-1C37-05EC-8978A702DD73}"/>
              </a:ext>
            </a:extLst>
          </p:cNvPr>
          <p:cNvSpPr txBox="1">
            <a:spLocks/>
          </p:cNvSpPr>
          <p:nvPr/>
        </p:nvSpPr>
        <p:spPr>
          <a:xfrm>
            <a:off x="493848" y="1143974"/>
            <a:ext cx="7368596" cy="403134"/>
          </a:xfrm>
          <a:prstGeom prst="rect">
            <a:avLst/>
          </a:prstGeo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 spc="3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000" b="0" i="0" u="none" strike="noStrike" kern="1200" cap="none" spc="300" normalizeH="0" baseline="0" noProof="0" dirty="0">
                <a:ln>
                  <a:noFill/>
                </a:ln>
                <a:solidFill>
                  <a:srgbClr val="01406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Sistemas de segunda geração de TV Digital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000" b="0" i="0" u="none" strike="noStrike" kern="1200" cap="none" spc="300" normalizeH="0" baseline="0" noProof="0" dirty="0">
              <a:ln>
                <a:noFill/>
              </a:ln>
              <a:solidFill>
                <a:srgbClr val="01406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E99D7D-06C2-2484-567A-22F4514821B4}"/>
              </a:ext>
            </a:extLst>
          </p:cNvPr>
          <p:cNvSpPr txBox="1">
            <a:spLocks/>
          </p:cNvSpPr>
          <p:nvPr/>
        </p:nvSpPr>
        <p:spPr>
          <a:xfrm>
            <a:off x="518679" y="1547108"/>
            <a:ext cx="5751060" cy="4629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ATSC 3.0:</a:t>
            </a:r>
          </a:p>
          <a:p>
            <a:pPr lvl="1"/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Estados Unidos, Jamaica e Trinidad e Tobago</a:t>
            </a:r>
          </a:p>
          <a:p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DVB-T2:</a:t>
            </a:r>
          </a:p>
          <a:p>
            <a:pPr lvl="1"/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Colômbia, Suriname (</a:t>
            </a:r>
            <a:r>
              <a:rPr lang="pt-BR" sz="2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along</a:t>
            </a: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ATSC);</a:t>
            </a:r>
          </a:p>
          <a:p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 desenvolvimento/escolha:</a:t>
            </a:r>
          </a:p>
          <a:p>
            <a:pPr lvl="1"/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Brasil;</a:t>
            </a:r>
          </a:p>
          <a:p>
            <a:pPr lvl="1"/>
            <a:endParaRPr lang="pt-BR" dirty="0"/>
          </a:p>
          <a:p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A1BEA8D-0205-6CFE-47CB-D5B2B1DE4244}"/>
              </a:ext>
            </a:extLst>
          </p:cNvPr>
          <p:cNvSpPr txBox="1"/>
          <p:nvPr/>
        </p:nvSpPr>
        <p:spPr>
          <a:xfrm>
            <a:off x="8367111" y="6255194"/>
            <a:ext cx="16049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/>
              <a:t>Fonte: Base de dados CITEL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17F4B74-FDA9-D713-0369-B54E1DCF4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7498" y="887377"/>
            <a:ext cx="4102597" cy="542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99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F17CEC0A-59EE-24C3-3D3B-9F2997FED393}"/>
              </a:ext>
            </a:extLst>
          </p:cNvPr>
          <p:cNvSpPr txBox="1">
            <a:spLocks/>
          </p:cNvSpPr>
          <p:nvPr/>
        </p:nvSpPr>
        <p:spPr>
          <a:xfrm>
            <a:off x="495559" y="1445410"/>
            <a:ext cx="10835122" cy="4678174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I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E74B2"/>
              </a:buClr>
              <a:defRPr/>
            </a:pPr>
            <a:r>
              <a:rPr lang="pt-BR" b="1" dirty="0">
                <a:solidFill>
                  <a:srgbClr val="3F3F3F"/>
                </a:solidFill>
                <a:latin typeface="Calibri" panose="020F0502020204030204"/>
                <a:hlinkClick r:id="rId4"/>
              </a:rPr>
              <a:t>Decreto nº 11.484/2023</a:t>
            </a:r>
            <a:r>
              <a:rPr lang="pt-BR" dirty="0">
                <a:solidFill>
                  <a:srgbClr val="3F3F3F"/>
                </a:solidFill>
                <a:latin typeface="Calibri" panose="020F0502020204030204"/>
              </a:rPr>
              <a:t>: </a:t>
            </a:r>
          </a:p>
          <a:p>
            <a:pPr lvl="1">
              <a:buClr>
                <a:srgbClr val="0E74B2"/>
              </a:buClr>
              <a:defRPr/>
            </a:pPr>
            <a:r>
              <a:rPr lang="pt-BR" sz="1800" dirty="0">
                <a:solidFill>
                  <a:srgbClr val="3F3F3F"/>
                </a:solidFill>
                <a:latin typeface="Calibri" panose="020F0502020204030204"/>
              </a:rPr>
              <a:t>Estabelece características mínimas para o padrão</a:t>
            </a:r>
          </a:p>
          <a:p>
            <a:pPr lvl="1">
              <a:buClr>
                <a:srgbClr val="0E74B2"/>
              </a:buClr>
              <a:defRPr/>
            </a:pPr>
            <a:r>
              <a:rPr kumimoji="0" lang="pt-BR" sz="1800" b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Prevê criação do GT TV 3.0;</a:t>
            </a:r>
          </a:p>
          <a:p>
            <a:pPr lvl="1">
              <a:buClr>
                <a:srgbClr val="0E74B2"/>
              </a:buClr>
              <a:defRPr/>
            </a:pPr>
            <a:r>
              <a:rPr kumimoji="0" lang="pt-BR" sz="1800" b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Estabelece cronograma de ação para o projeto:</a:t>
            </a:r>
          </a:p>
          <a:p>
            <a:pPr lvl="2">
              <a:spcBef>
                <a:spcPts val="1000"/>
              </a:spcBef>
              <a:buClr>
                <a:srgbClr val="0E74B2"/>
              </a:buClr>
              <a:defRPr/>
            </a:pPr>
            <a:r>
              <a:rPr lang="pt-BR" sz="1600" dirty="0">
                <a:solidFill>
                  <a:srgbClr val="3F3F3F"/>
                </a:solidFill>
                <a:latin typeface="Calibri" panose="020F0502020204030204"/>
              </a:rPr>
              <a:t>Conclusão dos estudos pelo Fórum SBTVD até 31 de dezembro de 2024;</a:t>
            </a:r>
          </a:p>
          <a:p>
            <a:pPr lvl="2">
              <a:spcBef>
                <a:spcPts val="1000"/>
              </a:spcBef>
              <a:buClr>
                <a:srgbClr val="0E74B2"/>
              </a:buClr>
              <a:defRPr/>
            </a:pPr>
            <a:r>
              <a:rPr kumimoji="0" lang="pt-BR" sz="1600" b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Conclusão dos estudos pela Anatel de canalização até 31 de dezembro de 2024;</a:t>
            </a:r>
          </a:p>
          <a:p>
            <a:pPr lvl="2">
              <a:spcBef>
                <a:spcPts val="1000"/>
              </a:spcBef>
              <a:buClr>
                <a:srgbClr val="0E74B2"/>
              </a:buClr>
              <a:defRPr/>
            </a:pPr>
            <a:r>
              <a:rPr kumimoji="0" lang="pt-BR" sz="1600" b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MCOM concluirá os trabalhos do GT até 31 de dezembro de 2024 </a:t>
            </a:r>
            <a:r>
              <a:rPr lang="pt-BR" sz="1600" dirty="0">
                <a:solidFill>
                  <a:srgbClr val="3F3F3F"/>
                </a:solidFill>
                <a:latin typeface="Calibri" panose="020F0502020204030204"/>
              </a:rPr>
              <a:t>enviará recomendação ao PR– 31 de dezembro de 2024</a:t>
            </a:r>
            <a:endParaRPr kumimoji="0" lang="pt-BR" sz="1600" b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2">
              <a:spcBef>
                <a:spcPts val="1000"/>
              </a:spcBef>
              <a:buClr>
                <a:srgbClr val="0E74B2"/>
              </a:buClr>
              <a:defRPr/>
            </a:pPr>
            <a:r>
              <a:rPr kumimoji="0" lang="pt-BR" sz="1600" b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Após aprovação, submeterá estudos à ABNT para especificação das normas técnicas;</a:t>
            </a:r>
          </a:p>
          <a:p>
            <a:pPr lvl="1">
              <a:spcBef>
                <a:spcPts val="1000"/>
              </a:spcBef>
              <a:buClr>
                <a:srgbClr val="0E74B2"/>
              </a:buClr>
              <a:defRPr/>
            </a:pPr>
            <a:r>
              <a:rPr kumimoji="0" lang="pt-BR" sz="1800" b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GT tem participação de Anatel, entidades representativas do setor de radiodifusão, Fórum SBTVD, MCTI, Ministério da Fazenda e SECOM.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74B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000" b="0" i="1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74B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74B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74B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878B56E-811C-CABF-6F60-03FE1B8ED35E}"/>
              </a:ext>
            </a:extLst>
          </p:cNvPr>
          <p:cNvSpPr/>
          <p:nvPr/>
        </p:nvSpPr>
        <p:spPr>
          <a:xfrm>
            <a:off x="1459757" y="5242390"/>
            <a:ext cx="3438525" cy="1722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726EE8B-A83C-C169-42D4-ADF2814E2BB7}"/>
              </a:ext>
            </a:extLst>
          </p:cNvPr>
          <p:cNvSpPr txBox="1"/>
          <p:nvPr/>
        </p:nvSpPr>
        <p:spPr>
          <a:xfrm>
            <a:off x="4569620" y="5450498"/>
            <a:ext cx="228838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2024</a:t>
            </a:r>
          </a:p>
          <a:p>
            <a:r>
              <a:rPr lang="pt-BR" sz="1000" dirty="0">
                <a:latin typeface="Arial Black" panose="020B0A04020102020204" pitchFamily="34" charset="0"/>
              </a:rPr>
              <a:t>Dezembro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900" dirty="0">
                <a:latin typeface="+mj-lt"/>
              </a:rPr>
              <a:t>Conclusão estudos Fórum e GT TV 3.0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900" dirty="0">
                <a:latin typeface="+mj-lt"/>
              </a:rPr>
              <a:t>Estudos canalização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91B35C5-9B5E-54D0-478B-5646BAF86D0C}"/>
              </a:ext>
            </a:extLst>
          </p:cNvPr>
          <p:cNvSpPr/>
          <p:nvPr/>
        </p:nvSpPr>
        <p:spPr>
          <a:xfrm>
            <a:off x="4898281" y="5242389"/>
            <a:ext cx="3438525" cy="1722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0B424E3-D717-B50C-3D36-C05BEE130C9A}"/>
              </a:ext>
            </a:extLst>
          </p:cNvPr>
          <p:cNvSpPr txBox="1"/>
          <p:nvPr/>
        </p:nvSpPr>
        <p:spPr>
          <a:xfrm>
            <a:off x="7502281" y="5453100"/>
            <a:ext cx="1669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>
                <a:latin typeface="Arial Black" panose="020B0A04020102020204" pitchFamily="34" charset="0"/>
              </a:rPr>
              <a:t>2025+</a:t>
            </a:r>
          </a:p>
          <a:p>
            <a:pPr algn="ctr"/>
            <a:r>
              <a:rPr lang="pt-BR" sz="1000">
                <a:latin typeface="Arial Black" panose="020B0A04020102020204" pitchFamily="34" charset="0"/>
              </a:rPr>
              <a:t>Aprovação do padrão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1EB2E67-7554-5588-93A0-7053825FE5D9}"/>
              </a:ext>
            </a:extLst>
          </p:cNvPr>
          <p:cNvSpPr txBox="1"/>
          <p:nvPr/>
        </p:nvSpPr>
        <p:spPr>
          <a:xfrm>
            <a:off x="1100853" y="5408972"/>
            <a:ext cx="2082621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2023</a:t>
            </a:r>
          </a:p>
          <a:p>
            <a:r>
              <a:rPr lang="pt-BR" sz="1000" dirty="0">
                <a:latin typeface="Arial Black" panose="020B0A04020102020204" pitchFamily="34" charset="0"/>
              </a:rPr>
              <a:t>Julho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Início dos trabalhos do GT TV 3.0</a:t>
            </a:r>
          </a:p>
          <a:p>
            <a:pPr algn="ctr"/>
            <a:endParaRPr lang="pt-BR" sz="1000" dirty="0">
              <a:latin typeface="Arial Black" panose="020B0A04020102020204" pitchFamily="34" charset="0"/>
            </a:endParaRPr>
          </a:p>
        </p:txBody>
      </p:sp>
      <p:sp>
        <p:nvSpPr>
          <p:cNvPr id="11" name="Título 4">
            <a:extLst>
              <a:ext uri="{FF2B5EF4-FFF2-40B4-BE49-F238E27FC236}">
                <a16:creationId xmlns:a16="http://schemas.microsoft.com/office/drawing/2014/main" id="{ADFB4317-16CD-4EDE-6375-B7803032B729}"/>
              </a:ext>
            </a:extLst>
          </p:cNvPr>
          <p:cNvSpPr txBox="1">
            <a:spLocks/>
          </p:cNvSpPr>
          <p:nvPr/>
        </p:nvSpPr>
        <p:spPr>
          <a:xfrm>
            <a:off x="493848" y="0"/>
            <a:ext cx="8333222" cy="1106739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solidFill>
                  <a:srgbClr val="00194C"/>
                </a:solidFill>
                <a:latin typeface="Calibri" panose="020F0502020204030204"/>
              </a:rPr>
              <a:t>Gênese</a:t>
            </a:r>
          </a:p>
        </p:txBody>
      </p:sp>
    </p:spTree>
    <p:extLst>
      <p:ext uri="{BB962C8B-B14F-4D97-AF65-F5344CB8AC3E}">
        <p14:creationId xmlns:p14="http://schemas.microsoft.com/office/powerpoint/2010/main" val="4239977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F17CEC0A-59EE-24C3-3D3B-9F2997FED393}"/>
              </a:ext>
            </a:extLst>
          </p:cNvPr>
          <p:cNvSpPr txBox="1">
            <a:spLocks/>
          </p:cNvSpPr>
          <p:nvPr/>
        </p:nvSpPr>
        <p:spPr>
          <a:xfrm>
            <a:off x="415053" y="1427122"/>
            <a:ext cx="10835122" cy="4678174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I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E74B2"/>
              </a:buClr>
              <a:defRPr/>
            </a:pPr>
            <a:r>
              <a:rPr lang="pt-BR" b="1" dirty="0">
                <a:solidFill>
                  <a:srgbClr val="3F3F3F"/>
                </a:solidFill>
                <a:latin typeface="Calibri" panose="020F0502020204030204"/>
                <a:hlinkClick r:id="rId4"/>
              </a:rPr>
              <a:t>Decreto nº 11.484/2023</a:t>
            </a:r>
            <a:r>
              <a:rPr lang="pt-BR" dirty="0">
                <a:solidFill>
                  <a:srgbClr val="3F3F3F"/>
                </a:solidFill>
                <a:latin typeface="Calibri" panose="020F0502020204030204"/>
              </a:rPr>
              <a:t>: </a:t>
            </a:r>
          </a:p>
          <a:p>
            <a:pPr>
              <a:buClr>
                <a:srgbClr val="0E74B2"/>
              </a:buClr>
              <a:defRPr/>
            </a:pPr>
            <a:r>
              <a:rPr lang="pt-BR" sz="2200" dirty="0">
                <a:solidFill>
                  <a:srgbClr val="3F3F3F"/>
                </a:solidFill>
                <a:latin typeface="Calibri" panose="020F0502020204030204"/>
              </a:rPr>
              <a:t>Características mínimas do padrão</a:t>
            </a:r>
            <a:endParaRPr kumimoji="0" lang="pt-BR" sz="2200" b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>
              <a:spcBef>
                <a:spcPts val="1000"/>
              </a:spcBef>
              <a:buClr>
                <a:srgbClr val="0E74B2"/>
              </a:buClr>
              <a:defRPr/>
            </a:pPr>
            <a:r>
              <a:rPr kumimoji="0" lang="pt-BR" sz="1800" b="0" i="1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Qualidade audiovisual superior à da primeira geração do SBTVD-T;</a:t>
            </a:r>
          </a:p>
          <a:p>
            <a:pPr lvl="1">
              <a:spcBef>
                <a:spcPts val="1000"/>
              </a:spcBef>
              <a:buClr>
                <a:srgbClr val="0E74B2"/>
              </a:buClr>
              <a:defRPr/>
            </a:pPr>
            <a:r>
              <a:rPr kumimoji="0" lang="pt-BR" sz="1800" b="0" i="1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Recepção fixa, com antena externa e interna, e móvel;</a:t>
            </a:r>
          </a:p>
          <a:p>
            <a:pPr lvl="1">
              <a:spcBef>
                <a:spcPts val="1000"/>
              </a:spcBef>
              <a:buClr>
                <a:srgbClr val="0E74B2"/>
              </a:buClr>
              <a:defRPr/>
            </a:pPr>
            <a:r>
              <a:rPr kumimoji="0" lang="pt-BR" sz="1800" b="0" i="1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Integração entre conteúdo transmitido pelo serviço de radiodifusão e pela internet;</a:t>
            </a:r>
          </a:p>
          <a:p>
            <a:pPr lvl="1">
              <a:spcBef>
                <a:spcPts val="1000"/>
              </a:spcBef>
              <a:buClr>
                <a:srgbClr val="0E74B2"/>
              </a:buClr>
              <a:defRPr/>
            </a:pPr>
            <a:r>
              <a:rPr kumimoji="0" lang="pt-BR" sz="1800" b="0" i="1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Interface de usuário baseada em aplicativos;</a:t>
            </a:r>
          </a:p>
          <a:p>
            <a:pPr lvl="1">
              <a:spcBef>
                <a:spcPts val="1000"/>
              </a:spcBef>
              <a:buClr>
                <a:srgbClr val="0E74B2"/>
              </a:buClr>
              <a:defRPr/>
            </a:pPr>
            <a:r>
              <a:rPr kumimoji="0" lang="pt-BR" sz="1800" b="0" i="1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Segmentação de conteúdo de acordo com localização geográfica dos telespectadores;</a:t>
            </a:r>
          </a:p>
          <a:p>
            <a:pPr lvl="1">
              <a:spcBef>
                <a:spcPts val="1000"/>
              </a:spcBef>
              <a:buClr>
                <a:srgbClr val="0E74B2"/>
              </a:buClr>
              <a:defRPr/>
            </a:pPr>
            <a:r>
              <a:rPr kumimoji="0" lang="pt-BR" sz="1800" b="0" i="1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Personalização de conteúdo de acordo com as preferências dos telespectadores;</a:t>
            </a:r>
          </a:p>
          <a:p>
            <a:pPr lvl="1">
              <a:spcBef>
                <a:spcPts val="1000"/>
              </a:spcBef>
              <a:buClr>
                <a:srgbClr val="0E74B2"/>
              </a:buClr>
              <a:defRPr/>
            </a:pPr>
            <a:r>
              <a:rPr kumimoji="0" lang="pt-BR" sz="1800" b="0" i="1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Uso otimizado do espectro de radiofrequências destinado ao serviço de radiodifusão de sons e imagens e aos serviços ancilares; e</a:t>
            </a:r>
          </a:p>
          <a:p>
            <a:pPr lvl="1">
              <a:spcBef>
                <a:spcPts val="1000"/>
              </a:spcBef>
              <a:buClr>
                <a:srgbClr val="0E74B2"/>
              </a:buClr>
              <a:defRPr/>
            </a:pPr>
            <a:r>
              <a:rPr kumimoji="0" lang="pt-BR" sz="1800" b="0" i="1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Novas formas de acessar a conteúdos culturais, educativos, artísticos e informativos.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74B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74B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74B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74B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ítulo 4">
            <a:extLst>
              <a:ext uri="{FF2B5EF4-FFF2-40B4-BE49-F238E27FC236}">
                <a16:creationId xmlns:a16="http://schemas.microsoft.com/office/drawing/2014/main" id="{ADFB4317-16CD-4EDE-6375-B7803032B729}"/>
              </a:ext>
            </a:extLst>
          </p:cNvPr>
          <p:cNvSpPr txBox="1">
            <a:spLocks/>
          </p:cNvSpPr>
          <p:nvPr/>
        </p:nvSpPr>
        <p:spPr>
          <a:xfrm>
            <a:off x="493848" y="0"/>
            <a:ext cx="8333222" cy="1106739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solidFill>
                  <a:srgbClr val="00194C"/>
                </a:solidFill>
                <a:latin typeface="Calibri" panose="020F0502020204030204"/>
              </a:rPr>
              <a:t>Gênese</a:t>
            </a:r>
          </a:p>
        </p:txBody>
      </p:sp>
    </p:spTree>
    <p:extLst>
      <p:ext uri="{BB962C8B-B14F-4D97-AF65-F5344CB8AC3E}">
        <p14:creationId xmlns:p14="http://schemas.microsoft.com/office/powerpoint/2010/main" val="1651888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lipse 22">
            <a:extLst>
              <a:ext uri="{FF2B5EF4-FFF2-40B4-BE49-F238E27FC236}">
                <a16:creationId xmlns:a16="http://schemas.microsoft.com/office/drawing/2014/main" id="{00308B9D-2559-09BE-6A1B-68387EF0EA1D}"/>
              </a:ext>
            </a:extLst>
          </p:cNvPr>
          <p:cNvSpPr/>
          <p:nvPr/>
        </p:nvSpPr>
        <p:spPr>
          <a:xfrm>
            <a:off x="662768" y="3793607"/>
            <a:ext cx="10154832" cy="2639764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r>
              <a:rPr lang="pt-BR" sz="1600" b="1" dirty="0">
                <a:solidFill>
                  <a:schemeClr val="tx1"/>
                </a:solidFill>
              </a:rPr>
              <a:t>90+ pesquisadores</a:t>
            </a:r>
          </a:p>
        </p:txBody>
      </p:sp>
      <p:sp>
        <p:nvSpPr>
          <p:cNvPr id="11" name="Título 4">
            <a:extLst>
              <a:ext uri="{FF2B5EF4-FFF2-40B4-BE49-F238E27FC236}">
                <a16:creationId xmlns:a16="http://schemas.microsoft.com/office/drawing/2014/main" id="{ADFB4317-16CD-4EDE-6375-B7803032B729}"/>
              </a:ext>
            </a:extLst>
          </p:cNvPr>
          <p:cNvSpPr txBox="1">
            <a:spLocks/>
          </p:cNvSpPr>
          <p:nvPr/>
        </p:nvSpPr>
        <p:spPr>
          <a:xfrm>
            <a:off x="434225" y="-46085"/>
            <a:ext cx="8333222" cy="1106739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solidFill>
                  <a:srgbClr val="00194C"/>
                </a:solidFill>
                <a:latin typeface="Calibri" panose="020F0502020204030204"/>
              </a:rPr>
              <a:t>Estrutura de Governança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85A2A8D-69E3-572B-1D12-79B5FDEEB579}"/>
              </a:ext>
            </a:extLst>
          </p:cNvPr>
          <p:cNvSpPr txBox="1"/>
          <p:nvPr/>
        </p:nvSpPr>
        <p:spPr>
          <a:xfrm>
            <a:off x="5058578" y="1515315"/>
            <a:ext cx="1363212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err="1"/>
              <a:t>MCom</a:t>
            </a:r>
            <a:endParaRPr lang="pt-BR" b="1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1EAEF9A-CDC1-91A6-2099-D4F9B958FDB6}"/>
              </a:ext>
            </a:extLst>
          </p:cNvPr>
          <p:cNvSpPr txBox="1"/>
          <p:nvPr/>
        </p:nvSpPr>
        <p:spPr>
          <a:xfrm>
            <a:off x="1339481" y="2648693"/>
            <a:ext cx="1632376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/>
              <a:t>Fórum do SBTVD</a:t>
            </a:r>
          </a:p>
          <a:p>
            <a:pPr algn="ctr"/>
            <a:r>
              <a:rPr lang="pt-BR" dirty="0"/>
              <a:t>Normatização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91C6C27-1A54-F0E3-3EA2-10EB592656DD}"/>
              </a:ext>
            </a:extLst>
          </p:cNvPr>
          <p:cNvSpPr txBox="1"/>
          <p:nvPr/>
        </p:nvSpPr>
        <p:spPr>
          <a:xfrm>
            <a:off x="1499872" y="4475124"/>
            <a:ext cx="2431971" cy="11695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/>
              <a:t>Codificação de aplicações</a:t>
            </a:r>
          </a:p>
          <a:p>
            <a:pPr algn="ctr"/>
            <a:r>
              <a:rPr lang="pt-BR" dirty="0"/>
              <a:t>P&amp;D</a:t>
            </a:r>
          </a:p>
          <a:p>
            <a:pPr algn="ctr"/>
            <a:r>
              <a:rPr lang="pt-BR" dirty="0"/>
              <a:t>CEFET/RJ, UFJF, UFMA, UFPB, UFF, PUC-Rio</a:t>
            </a:r>
          </a:p>
          <a:p>
            <a:pPr algn="ctr"/>
            <a:endParaRPr lang="pt-BR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F5EB40F-1BC9-9267-FE11-AEEE57E16608}"/>
              </a:ext>
            </a:extLst>
          </p:cNvPr>
          <p:cNvSpPr txBox="1"/>
          <p:nvPr/>
        </p:nvSpPr>
        <p:spPr>
          <a:xfrm>
            <a:off x="6675158" y="4626773"/>
            <a:ext cx="1746992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/>
              <a:t>Camada física </a:t>
            </a:r>
          </a:p>
          <a:p>
            <a:pPr algn="ctr"/>
            <a:r>
              <a:rPr lang="pt-BR" dirty="0"/>
              <a:t>testes de campo e de laboratório</a:t>
            </a:r>
          </a:p>
          <a:p>
            <a:pPr algn="ctr"/>
            <a:r>
              <a:rPr lang="pt-BR" dirty="0"/>
              <a:t>UFF, UEMA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80FFDBB7-2B6D-0206-3052-72A1BFCE2B40}"/>
              </a:ext>
            </a:extLst>
          </p:cNvPr>
          <p:cNvSpPr txBox="1"/>
          <p:nvPr/>
        </p:nvSpPr>
        <p:spPr>
          <a:xfrm>
            <a:off x="4114116" y="4574965"/>
            <a:ext cx="2460771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/>
              <a:t>Codificação de vídeo </a:t>
            </a:r>
            <a:r>
              <a:rPr lang="pt-BR" dirty="0"/>
              <a:t>avaliação subjetiva de vídeo</a:t>
            </a:r>
          </a:p>
          <a:p>
            <a:pPr algn="ctr"/>
            <a:r>
              <a:rPr lang="pt-BR" dirty="0"/>
              <a:t>UnB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B430B7E-083A-2325-2C6C-58111FB69415}"/>
              </a:ext>
            </a:extLst>
          </p:cNvPr>
          <p:cNvSpPr txBox="1"/>
          <p:nvPr/>
        </p:nvSpPr>
        <p:spPr>
          <a:xfrm>
            <a:off x="8581370" y="4677064"/>
            <a:ext cx="1595871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/>
              <a:t>Camada de </a:t>
            </a:r>
            <a:r>
              <a:rPr lang="pt-BR" dirty="0"/>
              <a:t>transporte</a:t>
            </a:r>
          </a:p>
          <a:p>
            <a:pPr algn="ctr"/>
            <a:r>
              <a:rPr lang="pt-BR" dirty="0"/>
              <a:t>P&amp;D</a:t>
            </a:r>
          </a:p>
          <a:p>
            <a:pPr algn="ctr"/>
            <a:r>
              <a:rPr lang="pt-BR" dirty="0"/>
              <a:t>Mackenzie</a:t>
            </a:r>
          </a:p>
        </p:txBody>
      </p:sp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EABDC0F5-47A9-BF73-A2AC-E15E8E36B6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764672"/>
              </p:ext>
            </p:extLst>
          </p:nvPr>
        </p:nvGraphicFramePr>
        <p:xfrm>
          <a:off x="7656239" y="-6683"/>
          <a:ext cx="4535761" cy="1513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4" imgW="9398000" imgH="3136900" progId="Word.Document.12">
                  <p:embed/>
                </p:oleObj>
              </mc:Choice>
              <mc:Fallback>
                <p:oleObj name="Documento" r:id="rId4" imgW="9398000" imgH="3136900" progId="Word.Document.12">
                  <p:embed/>
                  <p:pic>
                    <p:nvPicPr>
                      <p:cNvPr id="20" name="Objeto 19">
                        <a:extLst>
                          <a:ext uri="{FF2B5EF4-FFF2-40B4-BE49-F238E27FC236}">
                            <a16:creationId xmlns:a16="http://schemas.microsoft.com/office/drawing/2014/main" id="{EABDC0F5-47A9-BF73-A2AC-E15E8E36B6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56239" y="-6683"/>
                        <a:ext cx="4535761" cy="15136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38D6200C-06C1-3E30-F5CD-BD306F7B2417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5740184" y="1823092"/>
            <a:ext cx="0" cy="13791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51E00D78-A3AD-5761-7DDE-650CE01E81CF}"/>
              </a:ext>
            </a:extLst>
          </p:cNvPr>
          <p:cNvCxnSpPr>
            <a:cxnSpLocks/>
            <a:stCxn id="12" idx="2"/>
            <a:endCxn id="23" idx="1"/>
          </p:cNvCxnSpPr>
          <p:nvPr/>
        </p:nvCxnSpPr>
        <p:spPr>
          <a:xfrm flipH="1">
            <a:off x="2149909" y="3387357"/>
            <a:ext cx="5760" cy="7928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C8A225DC-3DC9-D275-7624-5EE9BF0DBA74}"/>
              </a:ext>
            </a:extLst>
          </p:cNvPr>
          <p:cNvSpPr txBox="1"/>
          <p:nvPr/>
        </p:nvSpPr>
        <p:spPr>
          <a:xfrm>
            <a:off x="4829537" y="2876629"/>
            <a:ext cx="909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Financia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E8718690-85CB-0FAF-24B5-25A2D5EB6CA5}"/>
              </a:ext>
            </a:extLst>
          </p:cNvPr>
          <p:cNvSpPr txBox="1"/>
          <p:nvPr/>
        </p:nvSpPr>
        <p:spPr>
          <a:xfrm>
            <a:off x="1000235" y="3466846"/>
            <a:ext cx="1149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Supervisão</a:t>
            </a:r>
          </a:p>
        </p:txBody>
      </p: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9D9F195C-DA24-4E07-9F49-07AE5BE30E3D}"/>
              </a:ext>
            </a:extLst>
          </p:cNvPr>
          <p:cNvCxnSpPr>
            <a:cxnSpLocks/>
            <a:stCxn id="23" idx="0"/>
          </p:cNvCxnSpPr>
          <p:nvPr/>
        </p:nvCxnSpPr>
        <p:spPr>
          <a:xfrm flipV="1">
            <a:off x="5740184" y="3202264"/>
            <a:ext cx="1425" cy="5913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>
            <a:extLst>
              <a:ext uri="{FF2B5EF4-FFF2-40B4-BE49-F238E27FC236}">
                <a16:creationId xmlns:a16="http://schemas.microsoft.com/office/drawing/2014/main" id="{DF5995E6-A4E0-507A-1B02-79A9DB4827B3}"/>
              </a:ext>
            </a:extLst>
          </p:cNvPr>
          <p:cNvCxnSpPr>
            <a:cxnSpLocks/>
          </p:cNvCxnSpPr>
          <p:nvPr/>
        </p:nvCxnSpPr>
        <p:spPr>
          <a:xfrm flipV="1">
            <a:off x="11338070" y="1440022"/>
            <a:ext cx="125425" cy="5376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98" name="Picture 2">
            <a:extLst>
              <a:ext uri="{FF2B5EF4-FFF2-40B4-BE49-F238E27FC236}">
                <a16:creationId xmlns:a16="http://schemas.microsoft.com/office/drawing/2014/main" id="{EB8A39A3-3D0D-E5F3-F936-E19A29ED5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968" y="1355587"/>
            <a:ext cx="797493" cy="62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Logo">
            <a:extLst>
              <a:ext uri="{FF2B5EF4-FFF2-40B4-BE49-F238E27FC236}">
                <a16:creationId xmlns:a16="http://schemas.microsoft.com/office/drawing/2014/main" id="{AEAF70E1-10BD-74D9-CD20-B79FACC81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93" y="2133969"/>
            <a:ext cx="1288951" cy="42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CaixaDeTexto 57">
            <a:extLst>
              <a:ext uri="{FF2B5EF4-FFF2-40B4-BE49-F238E27FC236}">
                <a16:creationId xmlns:a16="http://schemas.microsoft.com/office/drawing/2014/main" id="{6811E425-A194-9025-0C7D-802C5FA46ED0}"/>
              </a:ext>
            </a:extLst>
          </p:cNvPr>
          <p:cNvSpPr txBox="1"/>
          <p:nvPr/>
        </p:nvSpPr>
        <p:spPr>
          <a:xfrm>
            <a:off x="4010971" y="2030682"/>
            <a:ext cx="1363212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/>
              <a:t>GT TV 3.0</a:t>
            </a:r>
          </a:p>
        </p:txBody>
      </p:sp>
      <p:cxnSp>
        <p:nvCxnSpPr>
          <p:cNvPr id="59" name="Conector reto 58">
            <a:extLst>
              <a:ext uri="{FF2B5EF4-FFF2-40B4-BE49-F238E27FC236}">
                <a16:creationId xmlns:a16="http://schemas.microsoft.com/office/drawing/2014/main" id="{E9D6D230-2B11-DB09-5B7B-6E01244F4028}"/>
              </a:ext>
            </a:extLst>
          </p:cNvPr>
          <p:cNvCxnSpPr>
            <a:cxnSpLocks/>
            <a:stCxn id="3" idx="1"/>
            <a:endCxn id="58" idx="0"/>
          </p:cNvCxnSpPr>
          <p:nvPr/>
        </p:nvCxnSpPr>
        <p:spPr>
          <a:xfrm flipH="1">
            <a:off x="4692577" y="1669204"/>
            <a:ext cx="366001" cy="36147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028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4">
            <a:extLst>
              <a:ext uri="{FF2B5EF4-FFF2-40B4-BE49-F238E27FC236}">
                <a16:creationId xmlns:a16="http://schemas.microsoft.com/office/drawing/2014/main" id="{48F99E32-CB65-51F4-5A40-EAA02A534AFC}"/>
              </a:ext>
            </a:extLst>
          </p:cNvPr>
          <p:cNvSpPr txBox="1">
            <a:spLocks/>
          </p:cNvSpPr>
          <p:nvPr/>
        </p:nvSpPr>
        <p:spPr>
          <a:xfrm>
            <a:off x="493848" y="0"/>
            <a:ext cx="8333222" cy="1106739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solidFill>
                  <a:srgbClr val="00194C"/>
                </a:solidFill>
                <a:latin typeface="Calibri" panose="020F0502020204030204"/>
              </a:rPr>
              <a:t>Financiamento do Projeto</a:t>
            </a:r>
          </a:p>
        </p:txBody>
      </p: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3AD03D83-0456-F291-B5C6-043F32EB8FF5}"/>
              </a:ext>
            </a:extLst>
          </p:cNvPr>
          <p:cNvSpPr txBox="1">
            <a:spLocks/>
          </p:cNvSpPr>
          <p:nvPr/>
        </p:nvSpPr>
        <p:spPr>
          <a:xfrm>
            <a:off x="678439" y="1445410"/>
            <a:ext cx="10835122" cy="4678174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I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E74B2"/>
              </a:buClr>
              <a:defRPr/>
            </a:pPr>
            <a:r>
              <a:rPr lang="pt-BR" b="1" dirty="0">
                <a:solidFill>
                  <a:srgbClr val="3F3F3F"/>
                </a:solidFill>
                <a:latin typeface="Calibri" panose="020F0502020204030204"/>
              </a:rPr>
              <a:t>Financiamento dos testes de laboratório – Fase 2</a:t>
            </a:r>
          </a:p>
          <a:p>
            <a:pPr lvl="1">
              <a:buClr>
                <a:srgbClr val="0E74B2"/>
              </a:buClr>
              <a:defRPr/>
            </a:pPr>
            <a:r>
              <a:rPr lang="pt-BR" b="1" dirty="0">
                <a:solidFill>
                  <a:srgbClr val="3F3F3F"/>
                </a:solidFill>
                <a:latin typeface="Calibri" panose="020F0502020204030204"/>
              </a:rPr>
              <a:t>Todas as 6 camadas da TV 3.0</a:t>
            </a:r>
          </a:p>
          <a:p>
            <a:pPr lvl="1">
              <a:buClr>
                <a:srgbClr val="0E74B2"/>
              </a:buClr>
              <a:defRPr/>
            </a:pPr>
            <a:r>
              <a:rPr lang="pt-BR" b="1" dirty="0">
                <a:solidFill>
                  <a:srgbClr val="3F3F3F"/>
                </a:solidFill>
                <a:latin typeface="Calibri" panose="020F0502020204030204"/>
              </a:rPr>
              <a:t>70 pesquisadores de 7 universidades</a:t>
            </a:r>
          </a:p>
          <a:p>
            <a:pPr lvl="1">
              <a:buClr>
                <a:srgbClr val="0E74B2"/>
              </a:buClr>
              <a:defRPr/>
            </a:pPr>
            <a:r>
              <a:rPr lang="pt-BR" b="1" dirty="0">
                <a:solidFill>
                  <a:srgbClr val="3F3F3F"/>
                </a:solidFill>
                <a:latin typeface="Calibri" panose="020F0502020204030204"/>
              </a:rPr>
              <a:t>Descentralização ao CNPq, que repassou às universidades</a:t>
            </a: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>
              <a:buClr>
                <a:srgbClr val="0E74B2"/>
              </a:buClr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Valor: R$ 588.400,00</a:t>
            </a:r>
          </a:p>
          <a:p>
            <a:pPr lvl="1">
              <a:buClr>
                <a:srgbClr val="0E74B2"/>
              </a:buClr>
              <a:defRPr/>
            </a:pPr>
            <a:r>
              <a:rPr lang="pt-BR" b="1" dirty="0">
                <a:solidFill>
                  <a:srgbClr val="3F3F3F"/>
                </a:solidFill>
                <a:latin typeface="Calibri" panose="020F0502020204030204"/>
              </a:rPr>
              <a:t>Coordenação do Fórum do SBTVD</a:t>
            </a:r>
          </a:p>
          <a:p>
            <a:pPr lvl="1">
              <a:buClr>
                <a:srgbClr val="0E74B2"/>
              </a:buClr>
              <a:defRPr/>
            </a:pPr>
            <a:r>
              <a:rPr lang="pt-BR" b="1" dirty="0">
                <a:solidFill>
                  <a:srgbClr val="3F3F3F"/>
                </a:solidFill>
                <a:latin typeface="Calibri" panose="020F0502020204030204"/>
              </a:rPr>
              <a:t>Conclusão: Dez/21</a:t>
            </a:r>
          </a:p>
          <a:p>
            <a:pPr>
              <a:buClr>
                <a:srgbClr val="0E74B2"/>
              </a:buClr>
              <a:defRPr/>
            </a:pPr>
            <a:r>
              <a:rPr lang="pt-BR" b="1" dirty="0">
                <a:solidFill>
                  <a:srgbClr val="3F3F3F"/>
                </a:solidFill>
                <a:latin typeface="Calibri" panose="020F0502020204030204"/>
              </a:rPr>
              <a:t>Financiamento dos testes complementares – Fase 3</a:t>
            </a:r>
          </a:p>
          <a:p>
            <a:pPr lvl="1">
              <a:buClr>
                <a:srgbClr val="0E74B2"/>
              </a:buClr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Teste </a:t>
            </a:r>
            <a:r>
              <a:rPr lang="pt-BR" b="1" dirty="0">
                <a:solidFill>
                  <a:srgbClr val="3F3F3F"/>
                </a:solidFill>
                <a:latin typeface="Calibri" panose="020F0502020204030204"/>
              </a:rPr>
              <a:t>complementares de laboratório e de campo na camada física</a:t>
            </a:r>
          </a:p>
          <a:p>
            <a:pPr lvl="1">
              <a:buClr>
                <a:srgbClr val="0E74B2"/>
              </a:buClr>
              <a:defRPr/>
            </a:pPr>
            <a:r>
              <a:rPr lang="pt-BR" b="1" dirty="0">
                <a:solidFill>
                  <a:srgbClr val="3F3F3F"/>
                </a:solidFill>
                <a:latin typeface="Calibri" panose="020F0502020204030204"/>
              </a:rPr>
              <a:t>90 pesquisadores, 6 universidade</a:t>
            </a:r>
          </a:p>
          <a:p>
            <a:pPr lvl="1">
              <a:buClr>
                <a:srgbClr val="0E74B2"/>
              </a:buClr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Aditivo ao Contrato de gestão MCTI/RNP</a:t>
            </a:r>
          </a:p>
          <a:p>
            <a:pPr lvl="1">
              <a:buClr>
                <a:srgbClr val="0E74B2"/>
              </a:buClr>
              <a:defRPr/>
            </a:pPr>
            <a:r>
              <a:rPr lang="pt-BR" b="1" dirty="0">
                <a:solidFill>
                  <a:srgbClr val="3F3F3F"/>
                </a:solidFill>
                <a:latin typeface="Calibri" panose="020F0502020204030204"/>
              </a:rPr>
              <a:t>Valor: R$ 7.000.000,00</a:t>
            </a:r>
          </a:p>
          <a:p>
            <a:pPr lvl="1">
              <a:buClr>
                <a:srgbClr val="0E74B2"/>
              </a:buClr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Coordena</a:t>
            </a:r>
            <a:r>
              <a:rPr lang="pt-BR" b="1" dirty="0" err="1">
                <a:solidFill>
                  <a:srgbClr val="3F3F3F"/>
                </a:solidFill>
                <a:latin typeface="Calibri" panose="020F0502020204030204"/>
              </a:rPr>
              <a:t>ção</a:t>
            </a:r>
            <a:r>
              <a:rPr lang="pt-BR" b="1" dirty="0">
                <a:solidFill>
                  <a:srgbClr val="3F3F3F"/>
                </a:solidFill>
                <a:latin typeface="Calibri" panose="020F0502020204030204"/>
              </a:rPr>
              <a:t> do Fórum do SBTVD</a:t>
            </a:r>
          </a:p>
          <a:p>
            <a:pPr lvl="1">
              <a:buClr>
                <a:srgbClr val="0E74B2"/>
              </a:buClr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Conclusão: </a:t>
            </a:r>
            <a:r>
              <a:rPr kumimoji="0" lang="pt-BR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</a:t>
            </a: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/23</a:t>
            </a:r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0249634C-796D-5878-6BD0-8DF6EBD293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621187"/>
              </p:ext>
            </p:extLst>
          </p:nvPr>
        </p:nvGraphicFramePr>
        <p:xfrm>
          <a:off x="7656239" y="0"/>
          <a:ext cx="4535761" cy="1513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4" imgW="9398000" imgH="3136900" progId="Word.Document.12">
                  <p:embed/>
                </p:oleObj>
              </mc:Choice>
              <mc:Fallback>
                <p:oleObj name="Documento" r:id="rId4" imgW="9398000" imgH="3136900" progId="Word.Document.12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0249634C-796D-5878-6BD0-8DF6EBD293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56239" y="0"/>
                        <a:ext cx="4535761" cy="15136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78970609-24FB-28F0-32DA-79D85BB72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239" y="2377636"/>
            <a:ext cx="1170831" cy="49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EAF78F1-E44B-3736-20EA-43016D3913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7222" y="4527662"/>
            <a:ext cx="1819529" cy="1810003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BC1D58E7-24CA-D52C-00DC-A50D44B407D1}"/>
              </a:ext>
            </a:extLst>
          </p:cNvPr>
          <p:cNvSpPr txBox="1"/>
          <p:nvPr/>
        </p:nvSpPr>
        <p:spPr>
          <a:xfrm>
            <a:off x="9843802" y="6337665"/>
            <a:ext cx="1946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Resultados dos testes</a:t>
            </a:r>
          </a:p>
        </p:txBody>
      </p:sp>
      <p:pic>
        <p:nvPicPr>
          <p:cNvPr id="1028" name="Picture 4" descr="UFLA é certificada como organização usuária qualificada da RNP - UFLA -  Universidade Federal de Lavras">
            <a:extLst>
              <a:ext uri="{FF2B5EF4-FFF2-40B4-BE49-F238E27FC236}">
                <a16:creationId xmlns:a16="http://schemas.microsoft.com/office/drawing/2014/main" id="{2E8A44EE-5375-E34A-F4F7-596B1EC6A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364" y="4616548"/>
            <a:ext cx="1114457" cy="79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465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B7357DF-CA14-70AC-F8F9-12113E852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5365" y="1722152"/>
            <a:ext cx="7869469" cy="4605392"/>
          </a:xfrm>
          <a:prstGeom prst="rect">
            <a:avLst/>
          </a:prstGeom>
        </p:spPr>
      </p:pic>
      <p:sp>
        <p:nvSpPr>
          <p:cNvPr id="11" name="Título 4">
            <a:extLst>
              <a:ext uri="{FF2B5EF4-FFF2-40B4-BE49-F238E27FC236}">
                <a16:creationId xmlns:a16="http://schemas.microsoft.com/office/drawing/2014/main" id="{48F99E32-CB65-51F4-5A40-EAA02A534AFC}"/>
              </a:ext>
            </a:extLst>
          </p:cNvPr>
          <p:cNvSpPr txBox="1">
            <a:spLocks/>
          </p:cNvSpPr>
          <p:nvPr/>
        </p:nvSpPr>
        <p:spPr>
          <a:xfrm>
            <a:off x="493848" y="0"/>
            <a:ext cx="8333222" cy="1106739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solidFill>
                  <a:srgbClr val="00194C"/>
                </a:solidFill>
                <a:latin typeface="Calibri" panose="020F0502020204030204"/>
              </a:rPr>
              <a:t>Grupo de Trabalho TV 3.0</a:t>
            </a:r>
          </a:p>
        </p:txBody>
      </p:sp>
      <p:sp>
        <p:nvSpPr>
          <p:cNvPr id="3" name="Espaço Reservado para Texto 3">
            <a:extLst>
              <a:ext uri="{FF2B5EF4-FFF2-40B4-BE49-F238E27FC236}">
                <a16:creationId xmlns:a16="http://schemas.microsoft.com/office/drawing/2014/main" id="{60BD0F71-9E2B-6789-19FD-3AB0D8B7C8DC}"/>
              </a:ext>
            </a:extLst>
          </p:cNvPr>
          <p:cNvSpPr txBox="1">
            <a:spLocks/>
          </p:cNvSpPr>
          <p:nvPr/>
        </p:nvSpPr>
        <p:spPr>
          <a:xfrm>
            <a:off x="493848" y="1143974"/>
            <a:ext cx="7368596" cy="403134"/>
          </a:xfrm>
          <a:prstGeom prst="rect">
            <a:avLst/>
          </a:prstGeo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 spc="3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000" b="0" i="0" u="none" strike="noStrike" kern="1200" cap="none" spc="300" normalizeH="0" baseline="0" noProof="0" dirty="0">
                <a:ln>
                  <a:noFill/>
                </a:ln>
                <a:solidFill>
                  <a:srgbClr val="01406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Estrutura e Membros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000" b="0" i="0" u="none" strike="noStrike" kern="1200" cap="none" spc="300" normalizeH="0" baseline="0" noProof="0" dirty="0">
              <a:ln>
                <a:noFill/>
              </a:ln>
              <a:solidFill>
                <a:srgbClr val="01406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927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3">
            <a:extLst>
              <a:ext uri="{FF2B5EF4-FFF2-40B4-BE49-F238E27FC236}">
                <a16:creationId xmlns:a16="http://schemas.microsoft.com/office/drawing/2014/main" id="{A594A50D-354A-DBC5-4700-5E0DF3F23107}"/>
              </a:ext>
            </a:extLst>
          </p:cNvPr>
          <p:cNvSpPr txBox="1">
            <a:spLocks/>
          </p:cNvSpPr>
          <p:nvPr/>
        </p:nvSpPr>
        <p:spPr>
          <a:xfrm>
            <a:off x="493848" y="1143974"/>
            <a:ext cx="7368596" cy="403134"/>
          </a:xfrm>
          <a:prstGeom prst="rect">
            <a:avLst/>
          </a:prstGeo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 spc="3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000" b="0" i="0" u="none" strike="noStrike" kern="1200" cap="none" spc="300" normalizeH="0" baseline="0" noProof="0" dirty="0">
                <a:ln>
                  <a:noFill/>
                </a:ln>
                <a:solidFill>
                  <a:srgbClr val="01406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Estrutura e Membros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000" b="0" i="0" u="none" strike="noStrike" kern="1200" cap="none" spc="300" normalizeH="0" baseline="0" noProof="0" dirty="0">
              <a:ln>
                <a:noFill/>
              </a:ln>
              <a:solidFill>
                <a:srgbClr val="01406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B86E799-E5DA-048D-6672-C5510F8694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1050" y="1517561"/>
            <a:ext cx="8333223" cy="4196465"/>
          </a:xfrm>
          <a:prstGeom prst="rect">
            <a:avLst/>
          </a:prstGeom>
        </p:spPr>
      </p:pic>
      <p:sp>
        <p:nvSpPr>
          <p:cNvPr id="8" name="Título 4">
            <a:extLst>
              <a:ext uri="{FF2B5EF4-FFF2-40B4-BE49-F238E27FC236}">
                <a16:creationId xmlns:a16="http://schemas.microsoft.com/office/drawing/2014/main" id="{2ED97796-BE86-06F0-C6C2-FF4F8536CD02}"/>
              </a:ext>
            </a:extLst>
          </p:cNvPr>
          <p:cNvSpPr txBox="1">
            <a:spLocks/>
          </p:cNvSpPr>
          <p:nvPr/>
        </p:nvSpPr>
        <p:spPr>
          <a:xfrm>
            <a:off x="493848" y="0"/>
            <a:ext cx="8333222" cy="1106739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solidFill>
                  <a:srgbClr val="00194C"/>
                </a:solidFill>
                <a:latin typeface="Calibri" panose="020F0502020204030204"/>
              </a:rPr>
              <a:t>Grupo de Trabalho TV 3.0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B3E9B3B-8743-BF6F-71AF-8C4FD5AA6FA9}"/>
              </a:ext>
            </a:extLst>
          </p:cNvPr>
          <p:cNvSpPr txBox="1"/>
          <p:nvPr/>
        </p:nvSpPr>
        <p:spPr>
          <a:xfrm>
            <a:off x="1774444" y="5887558"/>
            <a:ext cx="73953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/>
              <a:t>https://www.gov.br/mcom/pt-br/assuntos/radio-e-tv-aberta/tv-30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479BDF63-C8B1-5F15-EEEC-5F91C37EBC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1620" y="3925960"/>
            <a:ext cx="1530429" cy="152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21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4">
            <a:extLst>
              <a:ext uri="{FF2B5EF4-FFF2-40B4-BE49-F238E27FC236}">
                <a16:creationId xmlns:a16="http://schemas.microsoft.com/office/drawing/2014/main" id="{48F99E32-CB65-51F4-5A40-EAA02A534AFC}"/>
              </a:ext>
            </a:extLst>
          </p:cNvPr>
          <p:cNvSpPr txBox="1">
            <a:spLocks/>
          </p:cNvSpPr>
          <p:nvPr/>
        </p:nvSpPr>
        <p:spPr>
          <a:xfrm>
            <a:off x="493848" y="0"/>
            <a:ext cx="8333222" cy="1106739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solidFill>
                  <a:srgbClr val="00194C"/>
                </a:solidFill>
                <a:latin typeface="Calibri" panose="020F0502020204030204"/>
              </a:rPr>
              <a:t>Grupo de Trabalho TV 3.0</a:t>
            </a:r>
          </a:p>
        </p:txBody>
      </p:sp>
      <p:sp>
        <p:nvSpPr>
          <p:cNvPr id="3" name="Espaço Reservado para Texto 3">
            <a:extLst>
              <a:ext uri="{FF2B5EF4-FFF2-40B4-BE49-F238E27FC236}">
                <a16:creationId xmlns:a16="http://schemas.microsoft.com/office/drawing/2014/main" id="{60BD0F71-9E2B-6789-19FD-3AB0D8B7C8DC}"/>
              </a:ext>
            </a:extLst>
          </p:cNvPr>
          <p:cNvSpPr txBox="1">
            <a:spLocks/>
          </p:cNvSpPr>
          <p:nvPr/>
        </p:nvSpPr>
        <p:spPr>
          <a:xfrm>
            <a:off x="493848" y="1143974"/>
            <a:ext cx="7368596" cy="403134"/>
          </a:xfrm>
          <a:prstGeom prst="rect">
            <a:avLst/>
          </a:prstGeo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 spc="3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0" i="0" u="none" strike="noStrike" kern="1200" cap="none" spc="300" normalizeH="0" baseline="0" noProof="0" dirty="0">
                <a:ln>
                  <a:noFill/>
                </a:ln>
                <a:solidFill>
                  <a:srgbClr val="01406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Atribuições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000" b="0" i="0" u="none" strike="noStrike" kern="1200" cap="none" spc="300" normalizeH="0" baseline="0" noProof="0" dirty="0">
              <a:ln>
                <a:noFill/>
              </a:ln>
              <a:solidFill>
                <a:srgbClr val="01406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AB54FBF6-1674-12DC-27C8-8A93BE4AD445}"/>
              </a:ext>
            </a:extLst>
          </p:cNvPr>
          <p:cNvSpPr txBox="1">
            <a:spLocks/>
          </p:cNvSpPr>
          <p:nvPr/>
        </p:nvSpPr>
        <p:spPr>
          <a:xfrm>
            <a:off x="493848" y="1750740"/>
            <a:ext cx="10835122" cy="4255197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I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Clr>
                <a:srgbClr val="0E74B2"/>
              </a:buClr>
              <a:buNone/>
              <a:defRPr/>
            </a:pPr>
            <a:r>
              <a:rPr lang="pt-BR" sz="2200" dirty="0">
                <a:solidFill>
                  <a:srgbClr val="3F3F3F"/>
                </a:solidFill>
                <a:latin typeface="Calibri" panose="020F0502020204030204"/>
              </a:rPr>
              <a:t>I - propor a regulamentação técnica e de serviço aplicável à TV 3.0;</a:t>
            </a:r>
          </a:p>
          <a:p>
            <a:pPr marL="457200" lvl="1" indent="0">
              <a:buClr>
                <a:srgbClr val="0E74B2"/>
              </a:buClr>
              <a:buNone/>
              <a:defRPr/>
            </a:pPr>
            <a:r>
              <a:rPr lang="pt-BR" sz="2200" dirty="0">
                <a:solidFill>
                  <a:srgbClr val="3F3F3F"/>
                </a:solidFill>
                <a:latin typeface="Calibri" panose="020F0502020204030204"/>
              </a:rPr>
              <a:t>II - propor o padrão tecnológico da TV 3.0;</a:t>
            </a:r>
          </a:p>
          <a:p>
            <a:pPr marL="457200" lvl="1" indent="0">
              <a:buClr>
                <a:srgbClr val="0E74B2"/>
              </a:buClr>
              <a:buNone/>
              <a:defRPr/>
            </a:pPr>
            <a:r>
              <a:rPr lang="pt-BR" sz="2200" dirty="0">
                <a:solidFill>
                  <a:srgbClr val="3F3F3F"/>
                </a:solidFill>
                <a:latin typeface="Calibri" panose="020F0502020204030204"/>
              </a:rPr>
              <a:t>III - propor o modelo de implantação da TV 3.0 no território nacional;</a:t>
            </a:r>
          </a:p>
          <a:p>
            <a:pPr marL="457200" lvl="1" indent="0">
              <a:buClr>
                <a:srgbClr val="0E74B2"/>
              </a:buClr>
              <a:buNone/>
              <a:defRPr/>
            </a:pPr>
            <a:r>
              <a:rPr lang="pt-BR" sz="2200" dirty="0">
                <a:solidFill>
                  <a:srgbClr val="3F3F3F"/>
                </a:solidFill>
                <a:latin typeface="Calibri" panose="020F0502020204030204"/>
              </a:rPr>
              <a:t>IV - acompanhar os trabalhos de pesquisa e desenvolvimento para definição dos padrões tecnológicos da TV 3.0;</a:t>
            </a:r>
          </a:p>
          <a:p>
            <a:pPr marL="457200" lvl="1" indent="0">
              <a:buClr>
                <a:srgbClr val="0E74B2"/>
              </a:buClr>
              <a:buNone/>
              <a:defRPr/>
            </a:pPr>
            <a:r>
              <a:rPr lang="pt-BR" sz="2200" dirty="0">
                <a:solidFill>
                  <a:srgbClr val="3F3F3F"/>
                </a:solidFill>
                <a:latin typeface="Calibri" panose="020F0502020204030204"/>
              </a:rPr>
              <a:t>V - acompanhar os testes dos padrões tecnológicos;</a:t>
            </a:r>
          </a:p>
          <a:p>
            <a:pPr marL="457200" lvl="1" indent="0">
              <a:buClr>
                <a:srgbClr val="0E74B2"/>
              </a:buClr>
              <a:buNone/>
              <a:defRPr/>
            </a:pPr>
            <a:r>
              <a:rPr lang="pt-BR" sz="2200" dirty="0">
                <a:solidFill>
                  <a:srgbClr val="3F3F3F"/>
                </a:solidFill>
                <a:latin typeface="Calibri" panose="020F0502020204030204"/>
              </a:rPr>
              <a:t>VI - propor diretrizes para os estudos de planejamento de canais da Agência Nacional de Telecomunicações;</a:t>
            </a:r>
          </a:p>
          <a:p>
            <a:pPr marL="457200" lvl="1" indent="0">
              <a:buClr>
                <a:srgbClr val="0E74B2"/>
              </a:buClr>
              <a:buNone/>
              <a:defRPr/>
            </a:pPr>
            <a:r>
              <a:rPr lang="pt-BR" sz="2200" dirty="0">
                <a:solidFill>
                  <a:srgbClr val="3F3F3F"/>
                </a:solidFill>
                <a:latin typeface="Calibri" panose="020F0502020204030204"/>
              </a:rPr>
              <a:t>VII - propor o cronograma de implantação e transição para a TV 3.0; e,</a:t>
            </a:r>
          </a:p>
          <a:p>
            <a:pPr marL="457200" lvl="1" indent="0">
              <a:buClr>
                <a:srgbClr val="0E74B2"/>
              </a:buClr>
              <a:buNone/>
              <a:defRPr/>
            </a:pPr>
            <a:r>
              <a:rPr lang="pt-BR" sz="2200" dirty="0">
                <a:solidFill>
                  <a:srgbClr val="3F3F3F"/>
                </a:solidFill>
                <a:latin typeface="Calibri" panose="020F0502020204030204"/>
              </a:rPr>
              <a:t>VIII – promover iniciativas para facilitar a inclusão digital por meio de serviços de televisão digital.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74B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74B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74B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058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4">
            <a:extLst>
              <a:ext uri="{FF2B5EF4-FFF2-40B4-BE49-F238E27FC236}">
                <a16:creationId xmlns:a16="http://schemas.microsoft.com/office/drawing/2014/main" id="{48F99E32-CB65-51F4-5A40-EAA02A534AFC}"/>
              </a:ext>
            </a:extLst>
          </p:cNvPr>
          <p:cNvSpPr txBox="1">
            <a:spLocks/>
          </p:cNvSpPr>
          <p:nvPr/>
        </p:nvSpPr>
        <p:spPr>
          <a:xfrm>
            <a:off x="493848" y="0"/>
            <a:ext cx="8333222" cy="1106739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solidFill>
                  <a:srgbClr val="00194C"/>
                </a:solidFill>
                <a:latin typeface="Calibri" panose="020F0502020204030204"/>
              </a:rPr>
              <a:t>Grupo de Trabalho TV 3.0</a:t>
            </a:r>
          </a:p>
        </p:txBody>
      </p:sp>
      <p:sp>
        <p:nvSpPr>
          <p:cNvPr id="3" name="Espaço Reservado para Texto 3">
            <a:extLst>
              <a:ext uri="{FF2B5EF4-FFF2-40B4-BE49-F238E27FC236}">
                <a16:creationId xmlns:a16="http://schemas.microsoft.com/office/drawing/2014/main" id="{60BD0F71-9E2B-6789-19FD-3AB0D8B7C8DC}"/>
              </a:ext>
            </a:extLst>
          </p:cNvPr>
          <p:cNvSpPr txBox="1">
            <a:spLocks/>
          </p:cNvSpPr>
          <p:nvPr/>
        </p:nvSpPr>
        <p:spPr>
          <a:xfrm>
            <a:off x="493848" y="1143974"/>
            <a:ext cx="7368596" cy="403134"/>
          </a:xfrm>
          <a:prstGeom prst="rect">
            <a:avLst/>
          </a:prstGeo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 spc="3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000" b="0" i="0" u="none" strike="noStrike" kern="1200" cap="none" spc="300" normalizeH="0" baseline="0" noProof="0" dirty="0">
                <a:ln>
                  <a:noFill/>
                </a:ln>
                <a:solidFill>
                  <a:srgbClr val="01406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Metodologia de trabalho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000" b="0" i="0" u="none" strike="noStrike" kern="1200" cap="none" spc="300" normalizeH="0" baseline="0" noProof="0" dirty="0">
              <a:ln>
                <a:noFill/>
              </a:ln>
              <a:solidFill>
                <a:srgbClr val="01406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4C1C8964-0E6B-0E8E-F5A4-E8A654EC43D1}"/>
              </a:ext>
            </a:extLst>
          </p:cNvPr>
          <p:cNvSpPr txBox="1">
            <a:spLocks/>
          </p:cNvSpPr>
          <p:nvPr/>
        </p:nvSpPr>
        <p:spPr>
          <a:xfrm>
            <a:off x="493848" y="2284141"/>
            <a:ext cx="4898767" cy="3429886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I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E74B2"/>
              </a:buClr>
              <a:defRPr/>
            </a:pPr>
            <a:r>
              <a:rPr lang="pt-BR" sz="2000" noProof="0" dirty="0">
                <a:solidFill>
                  <a:srgbClr val="3F3F3F"/>
                </a:solidFill>
                <a:latin typeface="Calibri" panose="020F0502020204030204"/>
              </a:rPr>
              <a:t>Reuniões mensais do GT TV 3.0, podendo ser realizadas reuniões extraordinárias </a:t>
            </a:r>
          </a:p>
          <a:p>
            <a:pPr>
              <a:buClr>
                <a:srgbClr val="0E74B2"/>
              </a:buClr>
              <a:defRPr/>
            </a:pPr>
            <a:endParaRPr lang="pt-BR" sz="2000" dirty="0">
              <a:solidFill>
                <a:srgbClr val="3F3F3F"/>
              </a:solidFill>
              <a:latin typeface="Calibri" panose="020F0502020204030204"/>
            </a:endParaRPr>
          </a:p>
          <a:p>
            <a:pPr>
              <a:buClr>
                <a:srgbClr val="0E74B2"/>
              </a:buClr>
              <a:defRPr/>
            </a:pPr>
            <a:r>
              <a:rPr lang="pt-BR" sz="2000" noProof="0" dirty="0">
                <a:solidFill>
                  <a:srgbClr val="3F3F3F"/>
                </a:solidFill>
                <a:latin typeface="Calibri" panose="020F0502020204030204"/>
              </a:rPr>
              <a:t>Reuniões </a:t>
            </a:r>
            <a:r>
              <a:rPr lang="pt-BR" sz="2000" noProof="0" dirty="0" err="1">
                <a:solidFill>
                  <a:srgbClr val="3F3F3F"/>
                </a:solidFill>
                <a:latin typeface="Calibri" panose="020F0502020204030204"/>
              </a:rPr>
              <a:t>SGTs</a:t>
            </a:r>
            <a:r>
              <a:rPr lang="pt-BR" sz="2000" noProof="0" dirty="0">
                <a:solidFill>
                  <a:srgbClr val="3F3F3F"/>
                </a:solidFill>
                <a:latin typeface="Calibri" panose="020F0502020204030204"/>
              </a:rPr>
              <a:t> sempre que necessário</a:t>
            </a:r>
          </a:p>
          <a:p>
            <a:pPr>
              <a:buClr>
                <a:srgbClr val="0E74B2"/>
              </a:buClr>
              <a:defRPr/>
            </a:pPr>
            <a:endParaRPr lang="pt-BR" sz="2000" dirty="0">
              <a:solidFill>
                <a:srgbClr val="3F3F3F"/>
              </a:solidFill>
              <a:latin typeface="Calibri" panose="020F0502020204030204"/>
            </a:endParaRPr>
          </a:p>
          <a:p>
            <a:pPr>
              <a:buClr>
                <a:srgbClr val="0E74B2"/>
              </a:buClr>
              <a:defRPr/>
            </a:pPr>
            <a:r>
              <a:rPr lang="pt-BR" sz="2000" dirty="0">
                <a:solidFill>
                  <a:srgbClr val="3F3F3F"/>
                </a:solidFill>
                <a:latin typeface="Calibri" panose="020F0502020204030204"/>
              </a:rPr>
              <a:t>Natureza Consensual e Propositiva</a:t>
            </a:r>
          </a:p>
          <a:p>
            <a:pPr>
              <a:buClr>
                <a:srgbClr val="0E74B2"/>
              </a:buClr>
              <a:defRPr/>
            </a:pPr>
            <a:endParaRPr lang="pt-BR" sz="2000" dirty="0">
              <a:solidFill>
                <a:srgbClr val="3F3F3F"/>
              </a:solidFill>
              <a:latin typeface="Calibri" panose="020F0502020204030204"/>
            </a:endParaRPr>
          </a:p>
          <a:p>
            <a:pPr>
              <a:buClr>
                <a:srgbClr val="0E74B2"/>
              </a:buClr>
              <a:defRPr/>
            </a:pPr>
            <a:r>
              <a:rPr lang="pt-BR" sz="2000" dirty="0">
                <a:solidFill>
                  <a:srgbClr val="3F3F3F"/>
                </a:solidFill>
                <a:latin typeface="Calibri" panose="020F0502020204030204"/>
              </a:rPr>
              <a:t>Website dedicado: </a:t>
            </a:r>
            <a:r>
              <a:rPr lang="pt-BR" sz="2000" dirty="0">
                <a:hlinkClick r:id="rId4"/>
              </a:rPr>
              <a:t>https://www.gov.br/mcom/pt-br/assuntos/radio-e-tv-aberta/tv-30</a:t>
            </a:r>
            <a:r>
              <a:rPr lang="pt-BR" dirty="0">
                <a:solidFill>
                  <a:srgbClr val="3F3F3F"/>
                </a:solidFill>
                <a:latin typeface="Calibri" panose="020F0502020204030204"/>
              </a:rPr>
              <a:t> </a:t>
            </a:r>
          </a:p>
          <a:p>
            <a:pPr marL="0" indent="0">
              <a:buClr>
                <a:srgbClr val="0E74B2"/>
              </a:buClr>
              <a:buNone/>
              <a:defRPr/>
            </a:pPr>
            <a:endParaRPr lang="pt-BR" dirty="0">
              <a:solidFill>
                <a:srgbClr val="3F3F3F"/>
              </a:solidFill>
              <a:latin typeface="Calibri" panose="020F0502020204030204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4F35DE9-D09C-1D29-8C93-C73E7B0B3D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3077" y="1490190"/>
            <a:ext cx="5915075" cy="424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7192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r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ersonalizar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3c3dc2a4-effd-48dd-b3ca-e423738f9108" xsi:nil="true"/>
    <TaxCatchAll xmlns="75cdfa80-b739-4906-9b9a-afa3a50922dc" xsi:nil="true"/>
    <lcf76f155ced4ddcb4097134ff3c332f xmlns="3c3dc2a4-effd-48dd-b3ca-e423738f9108">
      <Terms xmlns="http://schemas.microsoft.com/office/infopath/2007/PartnerControls"/>
    </lcf76f155ced4ddcb4097134ff3c332f>
    <SharedWithUsers xmlns="75cdfa80-b739-4906-9b9a-afa3a50922dc">
      <UserInfo>
        <DisplayName>Tawfic Awwad Junior</DisplayName>
        <AccountId>468</AccountId>
        <AccountType/>
      </UserInfo>
      <UserInfo>
        <DisplayName>Thiago Aguiar Soares</DisplayName>
        <AccountId>9</AccountId>
        <AccountType/>
      </UserInfo>
      <UserInfo>
        <DisplayName>Pedro Luis Barreto Vianna Rocha</DisplayName>
        <AccountId>15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2DB9DD6AE00254094F09C2061754AF1" ma:contentTypeVersion="17" ma:contentTypeDescription="Crie um novo documento." ma:contentTypeScope="" ma:versionID="6b02a23eab6ba3380a9cb2f584487fe1">
  <xsd:schema xmlns:xsd="http://www.w3.org/2001/XMLSchema" xmlns:xs="http://www.w3.org/2001/XMLSchema" xmlns:p="http://schemas.microsoft.com/office/2006/metadata/properties" xmlns:ns2="3c3dc2a4-effd-48dd-b3ca-e423738f9108" xmlns:ns3="75cdfa80-b739-4906-9b9a-afa3a50922dc" targetNamespace="http://schemas.microsoft.com/office/2006/metadata/properties" ma:root="true" ma:fieldsID="78400199eca4451fb5f28d03eb4feda9" ns2:_="" ns3:_="">
    <xsd:import namespace="3c3dc2a4-effd-48dd-b3ca-e423738f9108"/>
    <xsd:import namespace="75cdfa80-b739-4906-9b9a-afa3a50922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3dc2a4-effd-48dd-b3ca-e423738f91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5bb1c0a9-9f06-4fb7-adb8-8bdee51cae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3" nillable="true" ma:displayName="Status de liberação" ma:internalName="Status_x0020_de_x0020_libera_x00e7__x00e3_o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dfa80-b739-4906-9b9a-afa3a50922d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fb8cf27-47cf-4dc1-ba32-e9d36d5f0433}" ma:internalName="TaxCatchAll" ma:showField="CatchAllData" ma:web="75cdfa80-b739-4906-9b9a-afa3a50922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429BB0-9C9C-4880-A027-8D72E745EE21}">
  <ds:schemaRefs>
    <ds:schemaRef ds:uri="http://schemas.microsoft.com/office/2006/metadata/properties"/>
    <ds:schemaRef ds:uri="http://www.w3.org/2000/xmlns/"/>
    <ds:schemaRef ds:uri="3c3dc2a4-effd-48dd-b3ca-e423738f9108"/>
    <ds:schemaRef ds:uri="http://www.w3.org/2001/XMLSchema-instance"/>
    <ds:schemaRef ds:uri="75cdfa80-b739-4906-9b9a-afa3a50922dc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17538B6-CCFE-43A6-A5CF-68EE83E9910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3c3dc2a4-effd-48dd-b3ca-e423738f9108"/>
    <ds:schemaRef ds:uri="75cdfa80-b739-4906-9b9a-afa3a50922dc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0C54953-8C79-4B5E-B0EC-CA6D3A7FAF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1441</Words>
  <Application>Microsoft Office PowerPoint</Application>
  <PresentationFormat>Widescreen</PresentationFormat>
  <Paragraphs>180</Paragraphs>
  <Slides>18</Slides>
  <Notes>18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Calibri</vt:lpstr>
      <vt:lpstr>Verdana</vt:lpstr>
      <vt:lpstr>Personalizar design</vt:lpstr>
      <vt:lpstr>1_Personalizar design</vt:lpstr>
      <vt:lpstr>Documento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Tawfic Awwad Junior</dc:creator>
  <cp:lastModifiedBy>Tawfic Awwad Junior</cp:lastModifiedBy>
  <cp:revision>22</cp:revision>
  <dcterms:modified xsi:type="dcterms:W3CDTF">2023-12-04T07:12:14Z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0x01010022DB9DD6AE00254094F09C2061754AF1</vt:lpwstr>
  </property>
</Properties>
</file>