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24" r:id="rId5"/>
    <p:sldId id="433" r:id="rId6"/>
    <p:sldId id="427" r:id="rId7"/>
    <p:sldId id="428" r:id="rId8"/>
    <p:sldId id="440" r:id="rId9"/>
    <p:sldId id="430" r:id="rId10"/>
    <p:sldId id="429" r:id="rId11"/>
    <p:sldId id="431" r:id="rId12"/>
    <p:sldId id="441" r:id="rId13"/>
    <p:sldId id="424" r:id="rId14"/>
    <p:sldId id="421" r:id="rId15"/>
    <p:sldId id="432" r:id="rId16"/>
    <p:sldId id="442" r:id="rId17"/>
    <p:sldId id="434" r:id="rId18"/>
    <p:sldId id="435" r:id="rId19"/>
    <p:sldId id="436" r:id="rId20"/>
    <p:sldId id="437" r:id="rId21"/>
    <p:sldId id="438" r:id="rId22"/>
    <p:sldId id="439" r:id="rId23"/>
    <p:sldId id="357" r:id="rId24"/>
  </p:sldIdLst>
  <p:sldSz cx="9144000" cy="6858000" type="screen4x3"/>
  <p:notesSz cx="6865938" cy="99980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rnard Appy" initials="BA" lastIdx="1" clrIdx="0">
    <p:extLst>
      <p:ext uri="{19B8F6BF-5375-455C-9EA6-DF929625EA0E}">
        <p15:presenceInfo xmlns:p15="http://schemas.microsoft.com/office/powerpoint/2012/main" userId="Bernard App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Estilo Claro 3 - Ênfas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3B4B98B0-60AC-42C2-AFA5-B58CD77FA1E5}" styleName="Estilo Claro 1 - Ênfas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Estilo Claro 2 - Ênfas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12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45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 userDrawn="1"/>
        </p:nvGrpSpPr>
        <p:grpSpPr>
          <a:xfrm>
            <a:off x="3" y="868723"/>
            <a:ext cx="5247647" cy="45719"/>
            <a:chOff x="0" y="510620"/>
            <a:chExt cx="2799672" cy="154545"/>
          </a:xfrm>
        </p:grpSpPr>
        <p:sp>
          <p:nvSpPr>
            <p:cNvPr id="8" name="Rectangle 24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38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39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40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27"/>
          <p:cNvGrpSpPr/>
          <p:nvPr userDrawn="1"/>
        </p:nvGrpSpPr>
        <p:grpSpPr>
          <a:xfrm>
            <a:off x="0" y="6645117"/>
            <a:ext cx="9144000" cy="101600"/>
            <a:chOff x="0" y="6652713"/>
            <a:chExt cx="9144000" cy="417733"/>
          </a:xfrm>
        </p:grpSpPr>
        <p:sp>
          <p:nvSpPr>
            <p:cNvPr id="13" name="Rectangle 2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29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31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32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33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Slide Number Placeholder 2"/>
          <p:cNvSpPr txBox="1">
            <a:spLocks/>
          </p:cNvSpPr>
          <p:nvPr userDrawn="1"/>
        </p:nvSpPr>
        <p:spPr>
          <a:xfrm>
            <a:off x="8637451" y="6278251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11" y="107598"/>
            <a:ext cx="7782311" cy="69102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lang="bg-BG" sz="20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/>
              <a:t>Texto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31804" y="989263"/>
            <a:ext cx="8170863" cy="5051941"/>
          </a:xfrm>
          <a:prstGeom prst="rect">
            <a:avLst/>
          </a:prstGeom>
        </p:spPr>
        <p:txBody>
          <a:bodyPr vert="horz" anchor="t"/>
          <a:lstStyle>
            <a:lvl1pPr marL="0" indent="0">
              <a:buNone/>
              <a:defRPr lang="bg-BG" sz="16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/>
              <a:t>Texto</a:t>
            </a:r>
          </a:p>
        </p:txBody>
      </p:sp>
    </p:spTree>
    <p:extLst>
      <p:ext uri="{BB962C8B-B14F-4D97-AF65-F5344CB8AC3E}">
        <p14:creationId xmlns:p14="http://schemas.microsoft.com/office/powerpoint/2010/main" val="5581999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901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9893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apa-Tu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 userDrawn="1"/>
        </p:nvSpPr>
        <p:spPr>
          <a:xfrm rot="10800000">
            <a:off x="0" y="6652712"/>
            <a:ext cx="9144000" cy="41773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 rot="10800000">
            <a:off x="0" y="-2"/>
            <a:ext cx="9144000" cy="41057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 Placeholder 14"/>
          <p:cNvSpPr>
            <a:spLocks noGrp="1"/>
          </p:cNvSpPr>
          <p:nvPr>
            <p:ph type="body" sz="quarter" idx="11"/>
          </p:nvPr>
        </p:nvSpPr>
        <p:spPr>
          <a:xfrm>
            <a:off x="1629946" y="4159934"/>
            <a:ext cx="2588183" cy="655900"/>
          </a:xfrm>
          <a:prstGeom prst="rect">
            <a:avLst/>
          </a:prstGeom>
          <a:ln>
            <a:noFill/>
          </a:ln>
        </p:spPr>
        <p:txBody>
          <a:bodyPr vert="horz" anchor="b"/>
          <a:lstStyle>
            <a:lvl1pPr marL="0" indent="0">
              <a:buNone/>
              <a:defRPr lang="x-none" sz="1600" b="0" i="0" kern="1200" dirty="0" smtClean="0">
                <a:solidFill>
                  <a:schemeClr val="bg1">
                    <a:lumMod val="50000"/>
                  </a:schemeClr>
                </a:solidFill>
                <a:latin typeface="Calibri" charset="0"/>
                <a:ea typeface="ＭＳ Ｐゴシック" charset="0"/>
                <a:cs typeface="Times" charset="0"/>
              </a:defRPr>
            </a:lvl1pPr>
            <a:lvl2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2pPr>
            <a:lvl3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3pPr>
            <a:lvl4pPr>
              <a:defRPr lang="x-none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4pPr>
            <a:lvl5pPr>
              <a:defRPr lang="en-US" sz="1800" b="0" i="1" kern="1200" dirty="0" smtClean="0">
                <a:solidFill>
                  <a:srgbClr val="132B3B"/>
                </a:solidFill>
                <a:latin typeface="Calibri" charset="0"/>
                <a:ea typeface="ＭＳ Ｐゴシック" charset="0"/>
                <a:cs typeface="Times" charset="0"/>
              </a:defRPr>
            </a:lvl5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32" name="Text Placeholder 12"/>
          <p:cNvSpPr>
            <a:spLocks noGrp="1"/>
          </p:cNvSpPr>
          <p:nvPr>
            <p:ph type="body" sz="quarter" idx="10"/>
          </p:nvPr>
        </p:nvSpPr>
        <p:spPr>
          <a:xfrm>
            <a:off x="1629946" y="1348711"/>
            <a:ext cx="5940842" cy="1890168"/>
          </a:xfrm>
          <a:prstGeom prst="rect">
            <a:avLst/>
          </a:prstGeom>
          <a:ln>
            <a:noFill/>
          </a:ln>
        </p:spPr>
        <p:txBody>
          <a:bodyPr vert="horz" anchor="ctr"/>
          <a:lstStyle>
            <a:lvl1pPr marL="0" indent="0" algn="l">
              <a:buNone/>
              <a:defRPr b="1">
                <a:solidFill>
                  <a:srgbClr val="000000"/>
                </a:solidFill>
              </a:defRPr>
            </a:lvl1pPr>
            <a:lvl2pPr algn="r">
              <a:defRPr lang="en-US" sz="4000" kern="1200" dirty="0">
                <a:solidFill>
                  <a:schemeClr val="tx1">
                    <a:lumMod val="10000"/>
                    <a:lumOff val="90000"/>
                  </a:schemeClr>
                </a:solidFill>
                <a:latin typeface="+mn-lt"/>
                <a:ea typeface="ＭＳ Ｐゴシック" charset="0"/>
                <a:cs typeface="+mn-cs"/>
              </a:defRPr>
            </a:lvl2pPr>
          </a:lstStyle>
          <a:p>
            <a:pPr lvl="0"/>
            <a:r>
              <a:rPr lang="pt-BR" dirty="0"/>
              <a:t>Clique para editar os estilos do texto mestre</a:t>
            </a:r>
          </a:p>
        </p:txBody>
      </p:sp>
      <p:sp>
        <p:nvSpPr>
          <p:cNvPr id="17" name="Rectangle 16"/>
          <p:cNvSpPr/>
          <p:nvPr userDrawn="1"/>
        </p:nvSpPr>
        <p:spPr>
          <a:xfrm rot="10800000">
            <a:off x="1629946" y="-1"/>
            <a:ext cx="699918" cy="41057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 userDrawn="1"/>
        </p:nvSpPr>
        <p:spPr>
          <a:xfrm rot="10800000">
            <a:off x="2320884" y="-1"/>
            <a:ext cx="699918" cy="41057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 userDrawn="1"/>
        </p:nvSpPr>
        <p:spPr>
          <a:xfrm rot="10800000">
            <a:off x="3010684" y="-1"/>
            <a:ext cx="699918" cy="410573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/>
          <p:nvPr userDrawn="1"/>
        </p:nvSpPr>
        <p:spPr>
          <a:xfrm rot="10800000">
            <a:off x="3691504" y="-1"/>
            <a:ext cx="699918" cy="41057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/>
          <p:cNvSpPr/>
          <p:nvPr userDrawn="1"/>
        </p:nvSpPr>
        <p:spPr>
          <a:xfrm rot="10800000">
            <a:off x="6152558" y="6652713"/>
            <a:ext cx="699918" cy="410573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 rot="10800000">
            <a:off x="6843496" y="6652713"/>
            <a:ext cx="699918" cy="410573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 rot="10800000">
            <a:off x="7533296" y="6652713"/>
            <a:ext cx="699918" cy="410573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 rot="10800000">
            <a:off x="8214116" y="6652713"/>
            <a:ext cx="699918" cy="410573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558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3"/>
          <p:cNvGrpSpPr/>
          <p:nvPr userDrawn="1"/>
        </p:nvGrpSpPr>
        <p:grpSpPr>
          <a:xfrm>
            <a:off x="3" y="868723"/>
            <a:ext cx="5247647" cy="45719"/>
            <a:chOff x="0" y="510620"/>
            <a:chExt cx="2799672" cy="154545"/>
          </a:xfrm>
        </p:grpSpPr>
        <p:sp>
          <p:nvSpPr>
            <p:cNvPr id="8" name="Rectangle 24"/>
            <p:cNvSpPr/>
            <p:nvPr userDrawn="1"/>
          </p:nvSpPr>
          <p:spPr>
            <a:xfrm rot="10800000">
              <a:off x="0" y="510620"/>
              <a:ext cx="699918" cy="154545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38"/>
            <p:cNvSpPr/>
            <p:nvPr userDrawn="1"/>
          </p:nvSpPr>
          <p:spPr>
            <a:xfrm rot="10800000">
              <a:off x="699918" y="510620"/>
              <a:ext cx="699918" cy="154545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39"/>
            <p:cNvSpPr/>
            <p:nvPr userDrawn="1"/>
          </p:nvSpPr>
          <p:spPr>
            <a:xfrm rot="10800000">
              <a:off x="1399836" y="510620"/>
              <a:ext cx="699918" cy="154545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40"/>
            <p:cNvSpPr/>
            <p:nvPr userDrawn="1"/>
          </p:nvSpPr>
          <p:spPr>
            <a:xfrm rot="10800000">
              <a:off x="2099754" y="510620"/>
              <a:ext cx="699918" cy="154545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27"/>
          <p:cNvGrpSpPr/>
          <p:nvPr userDrawn="1"/>
        </p:nvGrpSpPr>
        <p:grpSpPr>
          <a:xfrm>
            <a:off x="0" y="6593841"/>
            <a:ext cx="9144000" cy="101600"/>
            <a:chOff x="0" y="6652713"/>
            <a:chExt cx="9144000" cy="417733"/>
          </a:xfrm>
        </p:grpSpPr>
        <p:sp>
          <p:nvSpPr>
            <p:cNvPr id="13" name="Rectangle 28"/>
            <p:cNvSpPr/>
            <p:nvPr userDrawn="1"/>
          </p:nvSpPr>
          <p:spPr>
            <a:xfrm rot="10800000">
              <a:off x="0" y="6659873"/>
              <a:ext cx="9144000" cy="410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29"/>
            <p:cNvSpPr/>
            <p:nvPr userDrawn="1"/>
          </p:nvSpPr>
          <p:spPr>
            <a:xfrm rot="10800000">
              <a:off x="6152558" y="6652713"/>
              <a:ext cx="699918" cy="410573"/>
            </a:xfrm>
            <a:prstGeom prst="rect">
              <a:avLst/>
            </a:pr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31"/>
            <p:cNvSpPr/>
            <p:nvPr userDrawn="1"/>
          </p:nvSpPr>
          <p:spPr>
            <a:xfrm rot="10800000">
              <a:off x="6843496" y="6652713"/>
              <a:ext cx="699918" cy="410573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32"/>
            <p:cNvSpPr/>
            <p:nvPr userDrawn="1"/>
          </p:nvSpPr>
          <p:spPr>
            <a:xfrm rot="10800000">
              <a:off x="7533296" y="6652713"/>
              <a:ext cx="699918" cy="410573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33"/>
            <p:cNvSpPr/>
            <p:nvPr userDrawn="1"/>
          </p:nvSpPr>
          <p:spPr>
            <a:xfrm rot="10800000">
              <a:off x="8214116" y="6652713"/>
              <a:ext cx="699918" cy="410573"/>
            </a:xfrm>
            <a:prstGeom prst="rect">
              <a:avLst/>
            </a:prstGeom>
            <a:solidFill>
              <a:schemeClr val="bg2">
                <a:lumMod val="7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Slide Number Placeholder 2"/>
          <p:cNvSpPr txBox="1">
            <a:spLocks/>
          </p:cNvSpPr>
          <p:nvPr userDrawn="1"/>
        </p:nvSpPr>
        <p:spPr>
          <a:xfrm>
            <a:off x="8072537" y="6191950"/>
            <a:ext cx="553163" cy="365125"/>
          </a:xfrm>
          <a:prstGeom prst="rect">
            <a:avLst/>
          </a:prstGeom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fld id="{A31292AA-EA83-44F0-ABCE-6290C738A5AE}" type="slidenum">
              <a:rPr lang="en-US" altLang="pt-BR" sz="1200" b="1">
                <a:solidFill>
                  <a:srgbClr val="7F7F7F"/>
                </a:solidFill>
              </a:rPr>
              <a:pPr algn="ctr" eaLnBrk="1" hangingPunct="1"/>
              <a:t>‹nº›</a:t>
            </a:fld>
            <a:endParaRPr lang="en-US" altLang="pt-BR" sz="1200" b="1" dirty="0">
              <a:solidFill>
                <a:srgbClr val="7F7F7F"/>
              </a:solidFill>
            </a:endParaRP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431811" y="107598"/>
            <a:ext cx="7782311" cy="691024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lang="bg-BG" sz="20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/>
              <a:t>Texto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431804" y="989263"/>
            <a:ext cx="8170863" cy="5051941"/>
          </a:xfrm>
          <a:prstGeom prst="rect">
            <a:avLst/>
          </a:prstGeom>
        </p:spPr>
        <p:txBody>
          <a:bodyPr vert="horz" anchor="t"/>
          <a:lstStyle>
            <a:lvl1pPr marL="0" indent="0">
              <a:buNone/>
              <a:defRPr lang="bg-BG" sz="16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</a:lstStyle>
          <a:p>
            <a:pPr lvl="0"/>
            <a:r>
              <a:rPr lang="bg-BG" dirty="0"/>
              <a:t>Texto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1803" y="6041221"/>
            <a:ext cx="7724126" cy="434399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 sz="1000" b="0" i="0">
                <a:solidFill>
                  <a:srgbClr val="7F7F7F"/>
                </a:solidFill>
                <a:latin typeface="Calibri"/>
                <a:cs typeface="Calibri"/>
              </a:defRPr>
            </a:lvl1pPr>
          </a:lstStyle>
          <a:p>
            <a:pPr algn="l"/>
            <a:r>
              <a:rPr lang="x-none" sz="1000" b="0" dirty="0">
                <a:solidFill>
                  <a:srgbClr val="7F7F7F"/>
                </a:solidFill>
              </a:rPr>
              <a:t>*Nota de Rodapé</a:t>
            </a:r>
          </a:p>
          <a:p>
            <a:pPr algn="l"/>
            <a:r>
              <a:rPr lang="x-none" sz="1000" b="0" dirty="0">
                <a:solidFill>
                  <a:srgbClr val="7F7F7F"/>
                </a:solidFill>
              </a:rPr>
              <a:t>Source:</a:t>
            </a:r>
            <a:endParaRPr lang="en-US" sz="1000" b="0" dirty="0">
              <a:solidFill>
                <a:srgbClr val="7F7F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1278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7846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5264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3190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1933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656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28693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0032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4527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04C4F6-4938-40AA-804A-023213B445D5}" type="datetimeFigureOut">
              <a:rPr lang="pt-BR" smtClean="0"/>
              <a:t>27/10/2021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2646CF-C611-4967-B655-3F814FCC06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3949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767309" y="1485646"/>
            <a:ext cx="6504763" cy="4780930"/>
          </a:xfrm>
        </p:spPr>
        <p:txBody>
          <a:bodyPr anchor="t">
            <a:normAutofit fontScale="92500" lnSpcReduction="10000"/>
          </a:bodyPr>
          <a:lstStyle/>
          <a:p>
            <a:pPr>
              <a:spcBef>
                <a:spcPts val="0"/>
              </a:spcBef>
            </a:pPr>
            <a:endParaRPr lang="pt-BR" dirty="0"/>
          </a:p>
          <a:p>
            <a:pPr>
              <a:spcBef>
                <a:spcPts val="0"/>
              </a:spcBef>
            </a:pPr>
            <a:endParaRPr lang="pt-BR" dirty="0"/>
          </a:p>
          <a:p>
            <a:pPr>
              <a:spcBef>
                <a:spcPts val="0"/>
              </a:spcBef>
            </a:pPr>
            <a:endParaRPr lang="pt-BR" dirty="0"/>
          </a:p>
          <a:p>
            <a:pPr algn="ctr">
              <a:spcBef>
                <a:spcPts val="0"/>
              </a:spcBef>
            </a:pPr>
            <a:r>
              <a:rPr lang="pt-BR" sz="3900" dirty="0"/>
              <a:t>Reforma da Tributação da Renda</a:t>
            </a:r>
            <a:br>
              <a:rPr lang="pt-BR" sz="3900" dirty="0"/>
            </a:br>
            <a:r>
              <a:rPr lang="pt-BR" sz="3900" dirty="0"/>
              <a:t>(PL 2.337/2021)</a:t>
            </a:r>
          </a:p>
          <a:p>
            <a:pPr>
              <a:spcBef>
                <a:spcPts val="0"/>
              </a:spcBef>
            </a:pPr>
            <a:endParaRPr lang="en-US" sz="3200" dirty="0"/>
          </a:p>
          <a:p>
            <a:pPr>
              <a:spcBef>
                <a:spcPts val="0"/>
              </a:spcBef>
            </a:pPr>
            <a:endParaRPr lang="en-US" sz="3200" dirty="0"/>
          </a:p>
          <a:p>
            <a:pPr>
              <a:spcBef>
                <a:spcPts val="0"/>
              </a:spcBef>
            </a:pPr>
            <a:endParaRPr lang="pt-BR" sz="2400" dirty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endParaRPr lang="pt-BR" sz="2400" dirty="0"/>
          </a:p>
          <a:p>
            <a:pPr>
              <a:spcBef>
                <a:spcPts val="0"/>
              </a:spcBef>
            </a:pPr>
            <a:endParaRPr lang="en-US" sz="2400" dirty="0"/>
          </a:p>
          <a:p>
            <a:pPr>
              <a:spcBef>
                <a:spcPts val="0"/>
              </a:spcBef>
            </a:pP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Bernard Appy</a:t>
            </a:r>
          </a:p>
          <a:p>
            <a:pPr>
              <a:spcBef>
                <a:spcPts val="0"/>
              </a:spcBef>
            </a:pP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</a:rPr>
              <a:t>Outubro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</a:rPr>
              <a:t> de 2021</a:t>
            </a:r>
          </a:p>
        </p:txBody>
      </p:sp>
    </p:spTree>
    <p:extLst>
      <p:ext uri="{BB962C8B-B14F-4D97-AF65-F5344CB8AC3E}">
        <p14:creationId xmlns:p14="http://schemas.microsoft.com/office/powerpoint/2010/main" val="2289408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99196D46-5E65-4043-A28C-6454B395E321}"/>
              </a:ext>
            </a:extLst>
          </p:cNvPr>
          <p:cNvSpPr txBox="1">
            <a:spLocks/>
          </p:cNvSpPr>
          <p:nvPr/>
        </p:nvSpPr>
        <p:spPr>
          <a:xfrm>
            <a:off x="2887768" y="2651716"/>
            <a:ext cx="3368463" cy="19454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Avaliação da </a:t>
            </a:r>
            <a:br>
              <a:rPr kumimoji="0" lang="pt-BR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pt-BR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Proposta</a:t>
            </a:r>
          </a:p>
        </p:txBody>
      </p:sp>
    </p:spTree>
    <p:extLst>
      <p:ext uri="{BB962C8B-B14F-4D97-AF65-F5344CB8AC3E}">
        <p14:creationId xmlns:p14="http://schemas.microsoft.com/office/powerpoint/2010/main" val="447838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Princípios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Qualquer proposta de mudança na tributação da renda no Brasil deveria partir da alguns princípios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A mudança deveria favorecer o crescimento econômico via maior investimento e menores distorções alocativas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O sistema deveria ser neutro (rendas equivalentes deveriam ser tributadas de forma equivalente)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A tributação da renda deveria ser progressiva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As mudanças não deveriam retroagir e deveriam assegurar segurança jurídica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Seria preciso melhorar (ou ao menos não piorar) a composição das receitas tributárias no Brasil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Duas bases  </a:t>
            </a:r>
            <a:r>
              <a:rPr lang="pt-BR" b="0" dirty="0" err="1"/>
              <a:t>sobretributadas</a:t>
            </a:r>
            <a:r>
              <a:rPr lang="pt-BR" b="0" dirty="0"/>
              <a:t>: consumo e folha de salários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Duas bases pouco exploradas: renda e patrimônio</a:t>
            </a:r>
          </a:p>
        </p:txBody>
      </p:sp>
    </p:spTree>
    <p:extLst>
      <p:ext uri="{BB962C8B-B14F-4D97-AF65-F5344CB8AC3E}">
        <p14:creationId xmlns:p14="http://schemas.microsoft.com/office/powerpoint/2010/main" val="2436430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Efeito eleitoral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dirty="0"/>
              <a:t>O PL 2337 é especialmente importante para o governo por conta de seus efeitos eleitorais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Reajuste da tabela do IRPF com efeito em 2022 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Beneficia cerca de 30 milhões de pessoas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Limitação do desconto simplificado só vale a partir de 2023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O governo também queria usar a mudança no IR como fonte para o programa Auxílio Brasil (ampliação do Bolsa Família)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Pela LRF, medidas de aumento de receita podem ser utilizadas como fonte, enquanto reduções lineares de tributos não precisam ser compensadas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Mudança perdeu relevância, pois ampliação das transferência de renda será temporária (valendo apenas para 2022)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Além da fonte, Auxílio Brasil depende de espaço no teto de gastos (PC dos precatórios)</a:t>
            </a:r>
          </a:p>
        </p:txBody>
      </p:sp>
    </p:spTree>
    <p:extLst>
      <p:ext uri="{BB962C8B-B14F-4D97-AF65-F5344CB8AC3E}">
        <p14:creationId xmlns:p14="http://schemas.microsoft.com/office/powerpoint/2010/main" val="18450605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Crescimento econômico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O impacto da proposta sobre o investimento é ambíguo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Em princípio, redução da alíquota na empresa e tributação na distribuição de dividendos favorecem o investimento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Estímulo à retenção de lucros por empresas com restrições no acesso a crédito favorece o investimento</a:t>
            </a:r>
          </a:p>
          <a:p>
            <a:pPr marL="342900" indent="-342900" algn="just">
              <a:spcBef>
                <a:spcPts val="12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Eliminação do regime de juros sobre o capital próprio (JCP) prejudica o investimento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Efeito ambíguo sobre a atração de investimentos externos</a:t>
            </a:r>
          </a:p>
          <a:p>
            <a:pPr marL="800100" marR="0" lvl="1" indent="-34290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b="0" dirty="0"/>
              <a:t>Depende da possibilidade de compensação do IR cobrado na distribuição de dividendos via acordos de dupla tributação ou legislação doméstica</a:t>
            </a:r>
          </a:p>
          <a:p>
            <a:pPr marL="800100" marR="0" lvl="1" indent="-34290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b="0" dirty="0"/>
              <a:t>Distribuição via JCP é bastante utilizada por investidores externos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47646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Crescimento econômico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Impacto sobre a eficiência econômica (alocativo) é negativo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Maior complexidade em função da dupla tributação, inclusive no controle da distribuição disfarçada de lucros (DDL) 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Mudança amplia a distorção entre a tributação de capital próprio e capital de terceiros, estimulando maior alavancagem das empresas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Isenção para SIMPLES e Lucro Presumido (até R$ 4,8 milhões) desestimula o crescimento das empresas, estimula a fragmentação e aumenta custos operacionais</a:t>
            </a:r>
          </a:p>
        </p:txBody>
      </p:sp>
    </p:spTree>
    <p:extLst>
      <p:ext uri="{BB962C8B-B14F-4D97-AF65-F5344CB8AC3E}">
        <p14:creationId xmlns:p14="http://schemas.microsoft.com/office/powerpoint/2010/main" val="1857631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Efeito distributivo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084875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Efeito distributivo da proposta não é o esperado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Tratar tributação na distribuição de forma independente da tributação na empresa é equívoco</a:t>
            </a:r>
          </a:p>
          <a:p>
            <a:pPr marL="800100" marR="0" lvl="1" indent="-342900" algn="just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pt-BR" b="0" dirty="0"/>
              <a:t>Alíquota de 34% passa para 37,1% (lucro distribuído) ou 26% (lucro retido ou reinvestido via controladora ou holding)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Efeito da redução da tributação na empresa e retorno da tributação na distribuição é ambíguo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Grandes acionistas de grandes empresas podem até ser beneficiados via redução da tributação na empresa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Pequenos e médios acionistas de grandes empresas são os maiores prejudicados pela mudança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Isenção na distribuição de empresas do Lucro Presumido amplia distorção na tributação de profissionais “</a:t>
            </a: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pejotizados</a:t>
            </a: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” (ver tabela a seguir)</a:t>
            </a:r>
            <a:endParaRPr lang="pt-BR" b="0" dirty="0"/>
          </a:p>
        </p:txBody>
      </p:sp>
    </p:spTree>
    <p:extLst>
      <p:ext uri="{BB962C8B-B14F-4D97-AF65-F5344CB8AC3E}">
        <p14:creationId xmlns:p14="http://schemas.microsoft.com/office/powerpoint/2010/main" val="3623319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Efeito distributivo</a:t>
            </a:r>
          </a:p>
        </p:txBody>
      </p:sp>
      <p:sp>
        <p:nvSpPr>
          <p:cNvPr id="5" name="Espaço Reservado para Texto 3">
            <a:extLst>
              <a:ext uri="{FF2B5EF4-FFF2-40B4-BE49-F238E27FC236}">
                <a16:creationId xmlns:a16="http://schemas.microsoft.com/office/drawing/2014/main" id="{2D3A7372-81FC-4280-8BA2-FF153F019D1A}"/>
              </a:ext>
            </a:extLst>
          </p:cNvPr>
          <p:cNvSpPr txBox="1">
            <a:spLocks/>
          </p:cNvSpPr>
          <p:nvPr/>
        </p:nvSpPr>
        <p:spPr>
          <a:xfrm>
            <a:off x="782819" y="4977369"/>
            <a:ext cx="7476274" cy="1291736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0" lvl="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B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Notas: a) considera </a:t>
            </a:r>
            <a:r>
              <a:rPr lang="pt-BR" sz="1400" dirty="0">
                <a:solidFill>
                  <a:prstClr val="black"/>
                </a:solidFill>
                <a:latin typeface="Calibri" panose="020F0502020204030204"/>
                <a:ea typeface="+mn-ea"/>
              </a:rPr>
              <a:t>tributação da renda na pessoa jurídica e na pessoa física e contribuições sobre a folha de empregadores e empregados; b) dado considerando benefícios deduz do valor da tributação uma estimativa do valor presente dos benefícios gerados; c) suposição de que, para  a empresa do Lucro Presumido, o faturamento é 25% superior ao lucro (renda do sócio), ou seja, que a empresa fatura R$ 125 mil/mês e tem apenas um sócio, sendo R$ 25 mil os custos operacionais da empresa, exceto a tributação da renda.</a:t>
            </a:r>
            <a:endParaRPr lang="pt-BR" sz="1400" b="0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E7793D5B-8841-4B86-8869-1B346D094F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2455" y="1256027"/>
            <a:ext cx="7386638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621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Insegurança jurídica e “pedalada fiscal”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Mudança amplia insegurança jurídica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Incidência do IR na distribuição de lucros auferidos até 2021 irá gerar questionamentos judiciais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Redução da alíquota na empresa restringe a possibilidade de recuperação de prejuízos acumulados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pt-BR" sz="2400" b="1" dirty="0"/>
              <a:t>Antecipação injustificada de receitas tributárias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Autorização para atualização do valor da imóveis e ativos no exterior com alíquota reduzida sobre ganhos de capital nada mais é que “pedalada fiscal”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Não tem nenhum efeito positivo sobre crescimento e certamente reduzirá a tributação dos optantes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Mesmo redução na tributação de rendimentos acumulados pelos fundos fechados poderia ser feita de forma diferente</a:t>
            </a:r>
          </a:p>
        </p:txBody>
      </p:sp>
    </p:spTree>
    <p:extLst>
      <p:ext uri="{BB962C8B-B14F-4D97-AF65-F5344CB8AC3E}">
        <p14:creationId xmlns:p14="http://schemas.microsoft.com/office/powerpoint/2010/main" val="40297184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Piora na composição da receita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Maioria das projeções indica que projeto reduzirá receita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IFI e COMSEFAZ estimam redução da arrecadação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Estimativas feitas com base em projeções apresentadas pelo relator ao longo das discussões (tabela a seguir) também indicam redução de receita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Maior parte do custo incide sobre Estados e Municípios</a:t>
            </a:r>
          </a:p>
          <a:p>
            <a:pPr algn="just">
              <a:spcBef>
                <a:spcPts val="1200"/>
              </a:spcBef>
              <a:spcAft>
                <a:spcPts val="0"/>
              </a:spcAft>
            </a:pPr>
            <a:r>
              <a:rPr lang="pt-BR" sz="2400" b="1" dirty="0"/>
              <a:t>Mudança piora composição da carga tributária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Projeto reduz tributação da renda e eleva tributação do consumo, indo na direção oposta à necessária mudança na composição das receitas tributárias no Brasil</a:t>
            </a:r>
          </a:p>
        </p:txBody>
      </p:sp>
    </p:spTree>
    <p:extLst>
      <p:ext uri="{BB962C8B-B14F-4D97-AF65-F5344CB8AC3E}">
        <p14:creationId xmlns:p14="http://schemas.microsoft.com/office/powerpoint/2010/main" val="11699633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Estimativa de impacto fiscal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CE4D407-B6DD-4525-9B78-319B9EC78B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7889" y="1388377"/>
            <a:ext cx="8628221" cy="44748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6782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99196D46-5E65-4043-A28C-6454B395E321}"/>
              </a:ext>
            </a:extLst>
          </p:cNvPr>
          <p:cNvSpPr txBox="1">
            <a:spLocks/>
          </p:cNvSpPr>
          <p:nvPr/>
        </p:nvSpPr>
        <p:spPr>
          <a:xfrm>
            <a:off x="1430041" y="2456274"/>
            <a:ext cx="6631779" cy="19454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BR" sz="40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50000"/>
                  </a:scheme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Principais características do substitutivo aprovado na Câmara dos Deputados</a:t>
            </a:r>
          </a:p>
        </p:txBody>
      </p:sp>
    </p:spTree>
    <p:extLst>
      <p:ext uri="{BB962C8B-B14F-4D97-AF65-F5344CB8AC3E}">
        <p14:creationId xmlns:p14="http://schemas.microsoft.com/office/powerpoint/2010/main" val="2091851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082181"/>
            <a:ext cx="8170863" cy="4890780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600"/>
              </a:spcBef>
              <a:spcAft>
                <a:spcPts val="0"/>
              </a:spcAft>
            </a:pPr>
            <a:endParaRPr lang="pt-BR" sz="28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28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2800" b="1" dirty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spcBef>
                <a:spcPts val="600"/>
              </a:spcBef>
              <a:spcAft>
                <a:spcPts val="0"/>
              </a:spcAft>
            </a:pPr>
            <a:r>
              <a:rPr lang="pt-BR" sz="5400" b="1" dirty="0">
                <a:solidFill>
                  <a:schemeClr val="bg1">
                    <a:lumMod val="50000"/>
                  </a:schemeClr>
                </a:solidFill>
              </a:rPr>
              <a:t>Muito obrigado</a:t>
            </a: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28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28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2800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2800" b="1" dirty="0">
              <a:solidFill>
                <a:schemeClr val="bg1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</a:pPr>
            <a:endParaRPr lang="pt-BR" sz="2800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74777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Principais características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11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IRPF e aplicações financeiras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Mudanças no IRPF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Correção da tabela (incluindo aumento do limite de isenção para R$ 2.500,00/mês)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Redução do desconto simplificado de R$ 16,7 mil para R$ 10,5 mil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Aplicações financeiras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Redução da periodicidade do come-cotas (passa a ser anual)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Adoção de come-cotas para fundos fechados (com tributação à alíquota de 6% dos rendimentos acumulados até 2021)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Homogeneização na tributação da renda variável e ampliação do prazo de cobrança (de mensal para trimestral)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Mudança na tributação de </a:t>
            </a:r>
            <a:r>
              <a:rPr lang="pt-BR" b="0" dirty="0" err="1"/>
              <a:t>FIPs</a:t>
            </a:r>
            <a:r>
              <a:rPr lang="pt-BR" b="0" dirty="0"/>
              <a:t> (</a:t>
            </a:r>
            <a:r>
              <a:rPr lang="pt-BR" b="0" dirty="0" err="1"/>
              <a:t>FIPs</a:t>
            </a:r>
            <a:r>
              <a:rPr lang="pt-BR" b="0" dirty="0"/>
              <a:t> que não são “entidades de investimento” serão tributados como empresas)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pt-BR" b="0" dirty="0"/>
          </a:p>
        </p:txBody>
      </p:sp>
    </p:spTree>
    <p:extLst>
      <p:ext uri="{BB962C8B-B14F-4D97-AF65-F5344CB8AC3E}">
        <p14:creationId xmlns:p14="http://schemas.microsoft.com/office/powerpoint/2010/main" val="327268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Principais características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Mudanças na tributação do lucro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Redução da alíquota na empresa de 34% para 26%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Redução da alíquota base do IRPJ de 15% para 8%, condicionada à instituição de adicional de 1,5% da CFEM (compensação financeira pela exploração de recursos minerais)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Redução em 1 ponto percentual da alíquota da CSLL (de 9% para 8% para a maioria das empresas), condicionada à revogação de benefícios de PIS/</a:t>
            </a:r>
            <a:r>
              <a:rPr lang="pt-BR" b="0" dirty="0" err="1"/>
              <a:t>Cofins</a:t>
            </a:r>
            <a:r>
              <a:rPr lang="pt-BR" b="0" dirty="0"/>
              <a:t> para produtos médicos e farmacêuticos e para o gás natural e carvão utilizados em termelétricas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Manutenção do adicional de 10% do IRPJ para lucro superior a R$ 60 mil por trimestre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Revogação do regime de Juros sobre o Capital Próprio (JCP)</a:t>
            </a:r>
            <a:endParaRPr lang="pt-BR" b="0" dirty="0"/>
          </a:p>
        </p:txBody>
      </p:sp>
    </p:spTree>
    <p:extLst>
      <p:ext uri="{BB962C8B-B14F-4D97-AF65-F5344CB8AC3E}">
        <p14:creationId xmlns:p14="http://schemas.microsoft.com/office/powerpoint/2010/main" val="36715485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Principais características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Mudanças na tributação do lucro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Introdução de tributação na fonte (IRRF) na distribuição de lucros e dividendos, à alíquota de 15% 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IRRF incidente na distribuição para pessoas jurídicas pode ser compensado com o imposto devido na distribuição seguinte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Isenções: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Distribuição para: a) controladoras e holdings (c/ requisitos); </a:t>
            </a:r>
            <a:br>
              <a:rPr lang="pt-BR" b="0" dirty="0"/>
            </a:br>
            <a:r>
              <a:rPr lang="pt-BR" b="0" dirty="0"/>
              <a:t>b) investidores institucionais; c) fundos de investimento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Distribuição de lucro por empresas do SIMPLES e do Lucro Presumido (LP) com faturamento até R$ 4,8 milhões/ano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Distribuição para </a:t>
            </a:r>
            <a:r>
              <a:rPr lang="pt-BR" b="0" dirty="0" err="1"/>
              <a:t>PJs</a:t>
            </a:r>
            <a:r>
              <a:rPr lang="pt-BR" b="0" dirty="0"/>
              <a:t> por </a:t>
            </a:r>
            <a:r>
              <a:rPr lang="pt-BR" b="0" dirty="0" err="1"/>
              <a:t>SPEs</a:t>
            </a:r>
            <a:r>
              <a:rPr lang="pt-BR" b="0" dirty="0"/>
              <a:t> de incorporação imobiliária sujeitas ao Regime Especial de Tributação (RET)</a:t>
            </a:r>
          </a:p>
          <a:p>
            <a:pPr marL="342900" indent="-342900" algn="just" eaLnBrk="1" fontAlgn="auto" hangingPunct="1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pt-BR" sz="2400" dirty="0">
                <a:solidFill>
                  <a:prstClr val="black"/>
                </a:solidFill>
                <a:latin typeface="Calibri" panose="020F0502020204030204"/>
                <a:ea typeface="+mn-ea"/>
              </a:rPr>
              <a:t>Com as mudanças, a alíquota total incidente sobre o lucro distribuído vai a 37,1% (26% + 15% de 74%)</a:t>
            </a:r>
          </a:p>
        </p:txBody>
      </p:sp>
    </p:spTree>
    <p:extLst>
      <p:ext uri="{BB962C8B-B14F-4D97-AF65-F5344CB8AC3E}">
        <p14:creationId xmlns:p14="http://schemas.microsoft.com/office/powerpoint/2010/main" val="30550128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Principais características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Outras mudanças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Atualização patrimonial (pessoas físicas)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Permissão de atualização do valor dos imóveis na declaração de bens com alíquota sobre ganhos de capital de 4%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Permissão de atualização do valor de ativos no exterior com alíquota sobre ganhos de capital de 6%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Proteç</a:t>
            </a:r>
            <a:r>
              <a:rPr lang="pt-BR" sz="2400" dirty="0" err="1">
                <a:solidFill>
                  <a:prstClr val="black"/>
                </a:solidFill>
                <a:latin typeface="Calibri" panose="020F0502020204030204"/>
                <a:ea typeface="+mn-ea"/>
              </a:rPr>
              <a:t>ão</a:t>
            </a:r>
            <a:r>
              <a:rPr lang="pt-BR" sz="2400" dirty="0">
                <a:solidFill>
                  <a:prstClr val="black"/>
                </a:solidFill>
                <a:latin typeface="Calibri" panose="020F0502020204030204"/>
                <a:ea typeface="+mn-ea"/>
              </a:rPr>
              <a:t> dos contribuintes</a:t>
            </a:r>
            <a:endParaRPr kumimoji="0" lang="pt-BR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Exigência de prazo mínimo de 90 dias para a exigência do cumprimento de obrigações acessórias pela Receita Federal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Eliminação do voto de qualidade no CARF e definição de que, nos processos administrativos, o empate será favorável ao contribuinte para questões principais ou acessórias, ainda que de natureza processual</a:t>
            </a:r>
          </a:p>
        </p:txBody>
      </p:sp>
    </p:spTree>
    <p:extLst>
      <p:ext uri="{BB962C8B-B14F-4D97-AF65-F5344CB8AC3E}">
        <p14:creationId xmlns:p14="http://schemas.microsoft.com/office/powerpoint/2010/main" val="3532344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Principais características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Outras mudanças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Tributação dos lucros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Exigência de avaliação a valor de mercado na distribuição em bens e na devolução de participação no capital social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Fim da opção de pagamento mensal por estimativa e apuração anual (apuração trimestral passa a ser obrigatória, com compensação integral de prejuízos nos 3 trimestres seguintes)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Uniformização da base de cálculo do IRPJ e da CSLL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Prazo de 10 anos para amortização de ativos intangíveis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Ajustes nas regras de distribuição disfarçada de lucros (DDL)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Mudanças nos critérios de dedutibilidade dos pagamentos baseados em ações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Ajuste nas porcentagens para dedução de doações e patrocínios para cultura, esporte etc.</a:t>
            </a:r>
          </a:p>
        </p:txBody>
      </p:sp>
    </p:spTree>
    <p:extLst>
      <p:ext uri="{BB962C8B-B14F-4D97-AF65-F5344CB8AC3E}">
        <p14:creationId xmlns:p14="http://schemas.microsoft.com/office/powerpoint/2010/main" val="13230843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Principais características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Outras mudanças</a:t>
            </a:r>
          </a:p>
          <a:p>
            <a:pPr marL="342900" marR="0" lvl="0" indent="-342900" algn="just" defTabSz="4572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BR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Revogação de benefícios fiscais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Crédito presumido de PIS/</a:t>
            </a:r>
            <a:r>
              <a:rPr lang="pt-BR" b="0" dirty="0" err="1"/>
              <a:t>Cofins</a:t>
            </a:r>
            <a:r>
              <a:rPr lang="pt-BR" b="0" dirty="0"/>
              <a:t> para produtos farmacêuticos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Redução a zero da alíquota de PIS/</a:t>
            </a:r>
            <a:r>
              <a:rPr lang="pt-BR" b="0" dirty="0" err="1"/>
              <a:t>Cofins</a:t>
            </a:r>
            <a:r>
              <a:rPr lang="pt-BR" b="0" dirty="0"/>
              <a:t> para produtos químicos e farmacêuticos destinados a hospitais, clínicas etc.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Isenção de PIS/</a:t>
            </a:r>
            <a:r>
              <a:rPr lang="pt-BR" b="0" dirty="0" err="1"/>
              <a:t>Cofins</a:t>
            </a:r>
            <a:r>
              <a:rPr lang="pt-BR" b="0" dirty="0"/>
              <a:t> sobre gás natural e carvão utilizados em usinas termelétricas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Isenção de PIS/</a:t>
            </a:r>
            <a:r>
              <a:rPr lang="pt-BR" b="0" dirty="0" err="1"/>
              <a:t>Cofins</a:t>
            </a:r>
            <a:r>
              <a:rPr lang="pt-BR" b="0" dirty="0"/>
              <a:t> sobre receitas de estaleiros na venda de embarcações registradas no Registro Especial Brasileiro (REB), na manutenção dessas embarcações, bem como sobre a aquisição de insumos pelos estaleiros (efeito limitado pela equiparação dessas operações a exportações)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Isenção de IR para auxílio moradia de servidores públicos</a:t>
            </a:r>
          </a:p>
        </p:txBody>
      </p:sp>
    </p:spTree>
    <p:extLst>
      <p:ext uri="{BB962C8B-B14F-4D97-AF65-F5344CB8AC3E}">
        <p14:creationId xmlns:p14="http://schemas.microsoft.com/office/powerpoint/2010/main" val="30166464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431811" y="107598"/>
            <a:ext cx="7782311" cy="691024"/>
          </a:xfrm>
        </p:spPr>
        <p:txBody>
          <a:bodyPr>
            <a:normAutofit/>
          </a:bodyPr>
          <a:lstStyle/>
          <a:p>
            <a:r>
              <a:rPr lang="pt-BR" sz="2800" dirty="0"/>
              <a:t>Principais características</a:t>
            </a:r>
          </a:p>
        </p:txBody>
      </p:sp>
      <p:sp>
        <p:nvSpPr>
          <p:cNvPr id="5" name="Espaço Reservado para Texto 3"/>
          <p:cNvSpPr txBox="1">
            <a:spLocks/>
          </p:cNvSpPr>
          <p:nvPr/>
        </p:nvSpPr>
        <p:spPr>
          <a:xfrm>
            <a:off x="431804" y="1126820"/>
            <a:ext cx="8170863" cy="5052281"/>
          </a:xfrm>
          <a:prstGeom prst="rect">
            <a:avLst/>
          </a:prstGeom>
        </p:spPr>
        <p:txBody>
          <a:bodyPr vert="horz" anchor="t"/>
          <a:lstStyle>
            <a:lvl1pPr marL="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000" b="0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1pPr>
            <a:lvl2pPr marL="4572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2pPr>
            <a:lvl3pPr marL="9144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3pPr>
            <a:lvl4pPr marL="13716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bg-BG" sz="2200" b="1" kern="1200" dirty="0" smtClean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4pPr>
            <a:lvl5pPr marL="1828800" indent="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lang="en-US" sz="2200" b="1" kern="1200" dirty="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pt-BR" sz="2400" b="1" dirty="0"/>
              <a:t>Outras mudanças</a:t>
            </a:r>
          </a:p>
          <a:p>
            <a:pPr marL="342900" indent="-342900" algn="just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sz="2400" dirty="0"/>
              <a:t>Aumento da Compensação Financeira pela Exploração de Recursos Minerais (CFEM)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Introdução de adicional de 1,5 </a:t>
            </a:r>
            <a:r>
              <a:rPr lang="pt-BR" b="0" dirty="0" err="1"/>
              <a:t>p.p</a:t>
            </a:r>
            <a:r>
              <a:rPr lang="pt-BR" b="0" dirty="0"/>
              <a:t>. da alíquota da CFEM para ferro, cobre, bauxita, ouro, manganês, caulim, níquel, nióbio e lítio</a:t>
            </a:r>
          </a:p>
          <a:p>
            <a:pPr marL="800100" lvl="1" indent="-342900" algn="just">
              <a:spcBef>
                <a:spcPts val="3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pt-BR" b="0" dirty="0"/>
              <a:t>Alteração nos critérios de distribuição do adicional da CFEM entre Estados e Municípios</a:t>
            </a:r>
          </a:p>
        </p:txBody>
      </p:sp>
    </p:spTree>
    <p:extLst>
      <p:ext uri="{BB962C8B-B14F-4D97-AF65-F5344CB8AC3E}">
        <p14:creationId xmlns:p14="http://schemas.microsoft.com/office/powerpoint/2010/main" val="41111695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21626F1A4E6F7443BF1F08152D153D45" ma:contentTypeVersion="2" ma:contentTypeDescription="Crie um novo documento." ma:contentTypeScope="" ma:versionID="d2649f4def2ded701c37139b485149e4">
  <xsd:schema xmlns:xsd="http://www.w3.org/2001/XMLSchema" xmlns:xs="http://www.w3.org/2001/XMLSchema" xmlns:p="http://schemas.microsoft.com/office/2006/metadata/properties" xmlns:ns3="f63b2163-3220-4015-85c3-df65566d0ecd" targetNamespace="http://schemas.microsoft.com/office/2006/metadata/properties" ma:root="true" ma:fieldsID="3e1b4a434e4747bc3ea18377c70b758a" ns3:_="">
    <xsd:import namespace="f63b2163-3220-4015-85c3-df65566d0ecd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b2163-3220-4015-85c3-df65566d0e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688D1A4-3905-42ED-9430-82F8514FF80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7B7016A-44B2-4FCC-B0A4-0ED4C5E95B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3b2163-3220-4015-85c3-df65566d0ec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25DDC57-A89A-41C6-8E45-F24BB27B9E5F}">
  <ds:schemaRefs>
    <ds:schemaRef ds:uri="http://purl.org/dc/terms/"/>
    <ds:schemaRef ds:uri="f63b2163-3220-4015-85c3-df65566d0ecd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5233</TotalTime>
  <Words>1580</Words>
  <Application>Microsoft Office PowerPoint</Application>
  <PresentationFormat>Apresentação na tela (4:3)</PresentationFormat>
  <Paragraphs>136</Paragraphs>
  <Slides>20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Bento Maia</dc:creator>
  <cp:lastModifiedBy>Bernard Appy</cp:lastModifiedBy>
  <cp:revision>149</cp:revision>
  <dcterms:created xsi:type="dcterms:W3CDTF">2020-07-14T14:59:48Z</dcterms:created>
  <dcterms:modified xsi:type="dcterms:W3CDTF">2021-10-27T18:58:38Z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0x01010021626F1A4E6F7443BF1F08152D153D45</vt:lpwstr>
  </property>
</Properties>
</file>