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1" r:id="rId2"/>
    <p:sldId id="318" r:id="rId3"/>
    <p:sldId id="319" r:id="rId4"/>
    <p:sldId id="320" r:id="rId5"/>
    <p:sldId id="321" r:id="rId6"/>
    <p:sldId id="322" r:id="rId7"/>
    <p:sldId id="324" r:id="rId8"/>
    <p:sldId id="325" r:id="rId9"/>
    <p:sldId id="326" r:id="rId10"/>
    <p:sldId id="327" r:id="rId11"/>
    <p:sldId id="331" r:id="rId12"/>
    <p:sldId id="332" r:id="rId13"/>
    <p:sldId id="329" r:id="rId14"/>
    <p:sldId id="328" r:id="rId15"/>
    <p:sldId id="330" r:id="rId16"/>
    <p:sldId id="333" r:id="rId17"/>
    <p:sldId id="334" r:id="rId18"/>
    <p:sldId id="302" r:id="rId19"/>
    <p:sldId id="301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3" autoAdjust="0"/>
    <p:restoredTop sz="94660"/>
  </p:normalViewPr>
  <p:slideViewPr>
    <p:cSldViewPr showGuides="1">
      <p:cViewPr varScale="1">
        <p:scale>
          <a:sx n="84" d="100"/>
          <a:sy n="84" d="100"/>
        </p:scale>
        <p:origin x="-86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F756E-D7DF-4C77-B005-5C88F3E1B523}" type="datetimeFigureOut">
              <a:rPr lang="pt-BR" smtClean="0"/>
              <a:t>05/11/2015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CC88A-1BA3-4D51-AF9B-3355A127C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11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4B783-BD8C-4D03-93E5-AC0BE7F7A269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6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900C-CE35-4BC2-8816-BF5BF47FF838}" type="datetimeFigureOut">
              <a:rPr lang="pt-BR" smtClean="0"/>
              <a:t>05/11/2015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857F-129F-4853-9C53-BBD3FFEEBC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00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900C-CE35-4BC2-8816-BF5BF47FF838}" type="datetimeFigureOut">
              <a:rPr lang="pt-BR" smtClean="0"/>
              <a:t>05/11/2015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857F-129F-4853-9C53-BBD3FFEEBC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03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900C-CE35-4BC2-8816-BF5BF47FF838}" type="datetimeFigureOut">
              <a:rPr lang="pt-BR" smtClean="0"/>
              <a:t>05/11/2015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857F-129F-4853-9C53-BBD3FFEEBC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39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900C-CE35-4BC2-8816-BF5BF47FF838}" type="datetimeFigureOut">
              <a:rPr lang="pt-BR" smtClean="0"/>
              <a:t>05/11/2015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857F-129F-4853-9C53-BBD3FFEEBC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98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900C-CE35-4BC2-8816-BF5BF47FF838}" type="datetimeFigureOut">
              <a:rPr lang="pt-BR" smtClean="0"/>
              <a:t>05/11/2015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857F-129F-4853-9C53-BBD3FFEEBC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27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900C-CE35-4BC2-8816-BF5BF47FF838}" type="datetimeFigureOut">
              <a:rPr lang="pt-BR" smtClean="0"/>
              <a:t>05/11/2015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857F-129F-4853-9C53-BBD3FFEEBC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8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900C-CE35-4BC2-8816-BF5BF47FF838}" type="datetimeFigureOut">
              <a:rPr lang="pt-BR" smtClean="0"/>
              <a:t>05/11/2015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857F-129F-4853-9C53-BBD3FFEEBC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07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900C-CE35-4BC2-8816-BF5BF47FF838}" type="datetimeFigureOut">
              <a:rPr lang="pt-BR" smtClean="0"/>
              <a:t>05/11/2015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857F-129F-4853-9C53-BBD3FFEEBC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5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900C-CE35-4BC2-8816-BF5BF47FF838}" type="datetimeFigureOut">
              <a:rPr lang="pt-BR" smtClean="0"/>
              <a:t>05/11/2015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857F-129F-4853-9C53-BBD3FFEEBC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900C-CE35-4BC2-8816-BF5BF47FF838}" type="datetimeFigureOut">
              <a:rPr lang="pt-BR" smtClean="0"/>
              <a:t>05/11/2015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857F-129F-4853-9C53-BBD3FFEEBC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12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900C-CE35-4BC2-8816-BF5BF47FF838}" type="datetimeFigureOut">
              <a:rPr lang="pt-BR" smtClean="0"/>
              <a:t>05/11/2015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2857F-129F-4853-9C53-BBD3FFEEBC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88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C900C-CE35-4BC2-8816-BF5BF47FF838}" type="datetimeFigureOut">
              <a:rPr lang="pt-BR" smtClean="0"/>
              <a:t>05/11/2015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2857F-129F-4853-9C53-BBD3FFEEBCF8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9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31965" y="3284984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dirty="0" smtClean="0"/>
              <a:t>Audiência Pública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/>
              <a:t>SANEAMENTO BÁSICO:</a:t>
            </a:r>
            <a:br>
              <a:rPr lang="pt-BR" b="1" dirty="0" smtClean="0"/>
            </a:br>
            <a:r>
              <a:rPr lang="pt-BR" b="1" dirty="0" smtClean="0"/>
              <a:t>UNIVERSALIZAÇÃO, FINANCIAMENTO E TARIFA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800" dirty="0"/>
              <a:t>Comissão de Desenvolvimento Regional e </a:t>
            </a:r>
            <a:r>
              <a:rPr lang="pt-BR" sz="2800" dirty="0" smtClean="0"/>
              <a:t>Turismo - CDR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Senado Federal</a:t>
            </a:r>
            <a:br>
              <a:rPr lang="pt-BR" sz="2800" dirty="0"/>
            </a:br>
            <a:r>
              <a:rPr lang="pt-BR" sz="2800" dirty="0" smtClean="0"/>
              <a:t>Brasília, 5 </a:t>
            </a:r>
            <a:r>
              <a:rPr lang="pt-BR" sz="2800" dirty="0"/>
              <a:t>de </a:t>
            </a:r>
            <a:r>
              <a:rPr lang="pt-BR" sz="2800" dirty="0" smtClean="0"/>
              <a:t>novembro </a:t>
            </a:r>
            <a:r>
              <a:rPr lang="pt-BR" sz="2800" dirty="0"/>
              <a:t>de 2015</a:t>
            </a:r>
            <a:r>
              <a:rPr lang="pt-BR" sz="2000" dirty="0"/>
              <a:t/>
            </a:r>
            <a:br>
              <a:rPr lang="pt-BR" sz="2000" dirty="0"/>
            </a:br>
            <a:endParaRPr lang="pt-BR" sz="32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ce" panose="020B7200000000000000" pitchFamily="34" charset="0"/>
            </a:endParaRP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38919"/>
            <a:ext cx="2664296" cy="88665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026" name="Picture 2" descr="Série Histó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20" y="4221063"/>
            <a:ext cx="26289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apacidades.gov.br/media/images/noticia/max/1bddad69b67dd930a4258207b4808d1a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50"/>
          <a:stretch/>
        </p:blipFill>
        <p:spPr bwMode="auto">
          <a:xfrm>
            <a:off x="8820472" y="939527"/>
            <a:ext cx="3203261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alin_000\Downloads\LOGO ministerio educacao e ciencia e tecnologia VERTICAL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9510877" y="993576"/>
            <a:ext cx="1822450" cy="7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cazamba.com/wp-content/uploads/2014/03/logo_misterio_das_cidad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-315416"/>
            <a:ext cx="24765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upload.wikimedia.org/wikipedia/pt/7/72/IBGE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1975" y="-315416"/>
            <a:ext cx="2880320" cy="9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91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36424" y="404664"/>
            <a:ext cx="8550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PLANSAB - DEFICIT</a:t>
            </a:r>
            <a:endParaRPr lang="pt-BR" sz="2800" b="1" dirty="0" smtClean="0"/>
          </a:p>
        </p:txBody>
      </p:sp>
      <p:cxnSp>
        <p:nvCxnSpPr>
          <p:cNvPr id="10" name="Conector reto 9"/>
          <p:cNvCxnSpPr/>
          <p:nvPr/>
        </p:nvCxnSpPr>
        <p:spPr>
          <a:xfrm flipH="1">
            <a:off x="179512" y="972654"/>
            <a:ext cx="8856984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Espaço Reservado para Conteúdo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764" y="188640"/>
            <a:ext cx="1742732" cy="57996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3" t="9715" r="23067" b="13950"/>
          <a:stretch/>
        </p:blipFill>
        <p:spPr bwMode="auto">
          <a:xfrm>
            <a:off x="1654839" y="1340768"/>
            <a:ext cx="6805593" cy="523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6" t="13530" r="23222" b="17251"/>
          <a:stretch/>
        </p:blipFill>
        <p:spPr bwMode="auto">
          <a:xfrm>
            <a:off x="251520" y="1124744"/>
            <a:ext cx="2793515" cy="202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38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77"/>
            <a:ext cx="9144000" cy="64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77"/>
            <a:ext cx="9144000" cy="64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3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Conteúdo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764" y="188640"/>
            <a:ext cx="1742732" cy="57996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77"/>
            <a:ext cx="9144000" cy="64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5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Conteúdo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764" y="188640"/>
            <a:ext cx="1742732" cy="57996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77"/>
            <a:ext cx="9144000" cy="64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9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Conteúdo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764" y="188640"/>
            <a:ext cx="1742732" cy="57996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77"/>
            <a:ext cx="9144000" cy="64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6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Conteúdo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764" y="188640"/>
            <a:ext cx="1742732" cy="57996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77"/>
            <a:ext cx="9144000" cy="64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5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Conteúdo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764" y="188640"/>
            <a:ext cx="1742732" cy="57996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77"/>
            <a:ext cx="9144000" cy="64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5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9512" y="1153628"/>
            <a:ext cx="885698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dirty="0" smtClean="0"/>
              <a:t>1 - Vencer o preconceito no uso de registros administrativos</a:t>
            </a:r>
            <a:endParaRPr lang="pt-BR" sz="2400" dirty="0"/>
          </a:p>
          <a:p>
            <a:pPr>
              <a:spcAft>
                <a:spcPts val="1200"/>
              </a:spcAft>
            </a:pPr>
            <a:r>
              <a:rPr lang="pt-BR" sz="2400" dirty="0" smtClean="0"/>
              <a:t>2 </a:t>
            </a:r>
            <a:r>
              <a:rPr lang="pt-BR" sz="2400" dirty="0"/>
              <a:t>- Atualizar e compatibilizar dados colhidos para o PLANSAB</a:t>
            </a:r>
          </a:p>
          <a:p>
            <a:pPr>
              <a:spcAft>
                <a:spcPts val="1200"/>
              </a:spcAft>
            </a:pPr>
            <a:r>
              <a:rPr lang="pt-BR" sz="2400" dirty="0" smtClean="0"/>
              <a:t>3 </a:t>
            </a:r>
            <a:r>
              <a:rPr lang="pt-BR" sz="2400" dirty="0"/>
              <a:t>- Rever Cenário mais pessimista do PLANSAB</a:t>
            </a:r>
            <a:endParaRPr lang="pt-BR" sz="2400" dirty="0"/>
          </a:p>
          <a:p>
            <a:pPr>
              <a:spcAft>
                <a:spcPts val="1200"/>
              </a:spcAft>
            </a:pPr>
            <a:r>
              <a:rPr lang="pt-BR" sz="2400" dirty="0" smtClean="0"/>
              <a:t>4 - Amadurecer discussão tarifária, modelos regulatórios e imbróglios jurídicos</a:t>
            </a:r>
            <a:endParaRPr lang="pt-BR" sz="2400" dirty="0"/>
          </a:p>
          <a:p>
            <a:pPr>
              <a:spcAft>
                <a:spcPts val="1200"/>
              </a:spcAft>
            </a:pPr>
            <a:r>
              <a:rPr lang="pt-BR" sz="2400" dirty="0" smtClean="0"/>
              <a:t>5 - Garantir financiamento e investimento em cenários menos favoráveis</a:t>
            </a:r>
            <a:endParaRPr lang="pt-BR" sz="2400" dirty="0"/>
          </a:p>
          <a:p>
            <a:pPr>
              <a:spcAft>
                <a:spcPts val="1200"/>
              </a:spcAft>
            </a:pPr>
            <a:r>
              <a:rPr lang="pt-BR" sz="2400" dirty="0" smtClean="0"/>
              <a:t>6 - Manter e avançar nas conquistas alcançadas com os marcos legais de desenvolvimento urbano em geral e saneamento em específico</a:t>
            </a:r>
          </a:p>
          <a:p>
            <a:pPr>
              <a:spcAft>
                <a:spcPts val="1200"/>
              </a:spcAft>
            </a:pPr>
            <a:r>
              <a:rPr lang="pt-BR" sz="2400" dirty="0" smtClean="0"/>
              <a:t>7 - Planejar com enfoque territorial</a:t>
            </a:r>
            <a:endParaRPr lang="pt-BR" sz="2400" dirty="0" smtClean="0"/>
          </a:p>
          <a:p>
            <a:pPr>
              <a:spcAft>
                <a:spcPts val="1200"/>
              </a:spcAft>
            </a:pPr>
            <a:r>
              <a:rPr lang="pt-BR" sz="2400" dirty="0" smtClean="0"/>
              <a:t>8 - Evoluir e adequar arranjos federativos conforme as especificidades locais de cada uma das dimensões do saneamento </a:t>
            </a:r>
            <a:endParaRPr lang="pt-BR" sz="2400" dirty="0" smtClean="0"/>
          </a:p>
        </p:txBody>
      </p:sp>
      <p:sp>
        <p:nvSpPr>
          <p:cNvPr id="2" name="Retângulo 1"/>
          <p:cNvSpPr/>
          <p:nvPr/>
        </p:nvSpPr>
        <p:spPr>
          <a:xfrm>
            <a:off x="436424" y="404664"/>
            <a:ext cx="8550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ALGUNS DESAFIOS</a:t>
            </a:r>
            <a:endParaRPr lang="pt-BR" sz="2800" b="1" dirty="0" smtClean="0"/>
          </a:p>
        </p:txBody>
      </p:sp>
      <p:pic>
        <p:nvPicPr>
          <p:cNvPr id="13" name="Espaço Reservado para Conteúdo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764" y="188640"/>
            <a:ext cx="1742732" cy="57996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cxnSp>
        <p:nvCxnSpPr>
          <p:cNvPr id="6" name="Conector reto 5"/>
          <p:cNvCxnSpPr/>
          <p:nvPr/>
        </p:nvCxnSpPr>
        <p:spPr>
          <a:xfrm flipH="1">
            <a:off x="179512" y="972654"/>
            <a:ext cx="8856984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98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46856" y="2069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000" b="1" cap="all" dirty="0" smtClean="0">
              <a:ln w="0"/>
              <a:solidFill>
                <a:schemeClr val="bg1"/>
              </a:solidFill>
              <a:effectLst/>
              <a:latin typeface="Ace" panose="020B7200000000000000" pitchFamily="34" charset="0"/>
            </a:endParaRPr>
          </a:p>
          <a:p>
            <a:endParaRPr lang="pt-BR" sz="4000" b="1" cap="all" dirty="0">
              <a:ln w="0"/>
              <a:solidFill>
                <a:schemeClr val="bg1"/>
              </a:solidFill>
              <a:latin typeface="Ace" panose="020B7200000000000000" pitchFamily="34" charset="0"/>
            </a:endParaRPr>
          </a:p>
          <a:p>
            <a:endParaRPr lang="pt-BR" sz="4000" b="1" cap="all" dirty="0" smtClean="0">
              <a:ln w="0"/>
              <a:solidFill>
                <a:schemeClr val="bg1"/>
              </a:solidFill>
              <a:effectLst/>
              <a:latin typeface="Ace" panose="020B7200000000000000" pitchFamily="34" charset="0"/>
            </a:endParaRPr>
          </a:p>
          <a:p>
            <a:endParaRPr lang="pt-BR" sz="4000" b="1" cap="all" dirty="0">
              <a:ln w="0"/>
              <a:solidFill>
                <a:schemeClr val="bg1"/>
              </a:solidFill>
              <a:latin typeface="Ace" panose="020B7200000000000000" pitchFamily="34" charset="0"/>
            </a:endParaRPr>
          </a:p>
          <a:p>
            <a:r>
              <a:rPr lang="pt-BR" sz="4000" b="1" cap="all" dirty="0" smtClean="0">
                <a:ln w="0"/>
                <a:solidFill>
                  <a:schemeClr val="bg1"/>
                </a:solidFill>
                <a:latin typeface="Ace" panose="020B7200000000000000" pitchFamily="34" charset="0"/>
              </a:rPr>
              <a:t>OBRIGADO</a:t>
            </a:r>
            <a:r>
              <a:rPr lang="pt-BR" sz="4000" b="1" cap="all" dirty="0" smtClean="0">
                <a:ln w="0"/>
                <a:solidFill>
                  <a:schemeClr val="bg1"/>
                </a:solidFill>
                <a:effectLst/>
                <a:latin typeface="Ace" panose="020B7200000000000000" pitchFamily="34" charset="0"/>
              </a:rPr>
              <a:t>!</a:t>
            </a:r>
            <a:endParaRPr lang="pt-BR" sz="2900" b="1" cap="all" dirty="0" smtClean="0">
              <a:ln w="0"/>
              <a:solidFill>
                <a:schemeClr val="bg1"/>
              </a:solidFill>
              <a:effectLst/>
              <a:latin typeface="Ace" panose="020B7200000000000000" pitchFamily="34" charset="0"/>
            </a:endParaRPr>
          </a:p>
          <a:p>
            <a:endParaRPr lang="pt-BR" sz="2900" b="1" cap="all" dirty="0" smtClean="0">
              <a:ln w="0"/>
              <a:solidFill>
                <a:schemeClr val="bg1"/>
              </a:solidFill>
              <a:effectLst/>
              <a:latin typeface="Ace" panose="020B7200000000000000" pitchFamily="34" charset="0"/>
            </a:endParaRPr>
          </a:p>
          <a:p>
            <a:endParaRPr lang="pt-BR" sz="2900" b="1" cap="all" dirty="0" smtClean="0">
              <a:ln w="0"/>
              <a:solidFill>
                <a:schemeClr val="bg1"/>
              </a:solidFill>
              <a:effectLst/>
              <a:latin typeface="Ace" panose="020B7200000000000000" pitchFamily="34" charset="0"/>
            </a:endParaRPr>
          </a:p>
          <a:p>
            <a:r>
              <a:rPr lang="pt-BR" sz="2900" b="1" cap="all" dirty="0" smtClean="0">
                <a:ln w="0"/>
                <a:solidFill>
                  <a:schemeClr val="bg1"/>
                </a:solidFill>
                <a:effectLst/>
                <a:latin typeface="Ace" panose="020B7200000000000000" pitchFamily="34" charset="0"/>
              </a:rPr>
              <a:t>www.ipea.gov.br</a:t>
            </a:r>
          </a:p>
          <a:p>
            <a:endParaRPr lang="pt-BR" sz="2800" b="1" cap="all" dirty="0" smtClean="0">
              <a:ln w="0"/>
              <a:solidFill>
                <a:schemeClr val="bg1"/>
              </a:solidFill>
              <a:effectLst/>
              <a:latin typeface="Ace" panose="020B7200000000000000" pitchFamily="34" charset="0"/>
            </a:endParaRPr>
          </a:p>
          <a:p>
            <a:endParaRPr lang="pt-BR" sz="2000" b="1" cap="all" dirty="0" smtClean="0">
              <a:ln w="0"/>
              <a:solidFill>
                <a:schemeClr val="bg1"/>
              </a:solidFill>
              <a:effectLst/>
              <a:latin typeface="Ace" panose="020B7200000000000000" pitchFamily="34" charset="0"/>
            </a:endParaRPr>
          </a:p>
          <a:p>
            <a:endParaRPr lang="pt-BR" sz="3200" b="1" cap="all" dirty="0" smtClean="0">
              <a:ln w="0"/>
              <a:solidFill>
                <a:schemeClr val="bg1"/>
              </a:solidFill>
              <a:effectLst/>
              <a:latin typeface="Ace" panose="020B7200000000000000" pitchFamily="34" charset="0"/>
            </a:endParaRPr>
          </a:p>
          <a:p>
            <a:r>
              <a:rPr lang="pt-BR" sz="3200" b="1" cap="all" dirty="0" smtClean="0">
                <a:ln w="0"/>
                <a:solidFill>
                  <a:schemeClr val="bg1"/>
                </a:solidFill>
                <a:effectLst/>
                <a:latin typeface="Ace" panose="020B7200000000000000" pitchFamily="34" charset="0"/>
              </a:rPr>
              <a:t>ERNESTO GALINDO</a:t>
            </a:r>
          </a:p>
          <a:p>
            <a:r>
              <a:rPr lang="pt-BR" sz="2000" b="1" cap="all" dirty="0" smtClean="0">
                <a:ln w="0"/>
                <a:solidFill>
                  <a:schemeClr val="bg1"/>
                </a:solidFill>
                <a:latin typeface="Ace" panose="020B7200000000000000" pitchFamily="34" charset="0"/>
              </a:rPr>
              <a:t>COORDENADOR DE ESTUDOS SETORIAIS URBANOS</a:t>
            </a:r>
            <a:endParaRPr lang="pt-BR" sz="2000" b="1" cap="all" dirty="0" smtClean="0">
              <a:ln w="0"/>
              <a:solidFill>
                <a:schemeClr val="bg1"/>
              </a:solidFill>
              <a:effectLst/>
              <a:latin typeface="Ace" panose="020B7200000000000000" pitchFamily="34" charset="0"/>
            </a:endParaRPr>
          </a:p>
          <a:p>
            <a:r>
              <a:rPr lang="pt-BR" sz="2000" b="1" cap="all" dirty="0" smtClean="0">
                <a:ln w="0"/>
                <a:solidFill>
                  <a:schemeClr val="bg1"/>
                </a:solidFill>
                <a:effectLst/>
                <a:latin typeface="Ace" panose="020B7200000000000000" pitchFamily="34" charset="0"/>
              </a:rPr>
              <a:t>ERNESTO.GALINDO@ipea.gov.br</a:t>
            </a:r>
          </a:p>
          <a:p>
            <a:endParaRPr lang="pt-BR" sz="2400" b="1" cap="all" dirty="0">
              <a:ln w="0"/>
              <a:solidFill>
                <a:schemeClr val="bg1"/>
              </a:solidFill>
              <a:latin typeface="Ace" panose="020B7200000000000000" pitchFamily="34" charset="0"/>
            </a:endParaRPr>
          </a:p>
          <a:p>
            <a:endParaRPr lang="pt-BR" sz="2400" b="1" cap="all" dirty="0" smtClean="0">
              <a:ln w="0"/>
              <a:solidFill>
                <a:schemeClr val="bg1"/>
              </a:solidFill>
              <a:effectLst/>
              <a:latin typeface="Ac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56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 flipH="1">
            <a:off x="179512" y="972654"/>
            <a:ext cx="8856984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436424" y="404664"/>
            <a:ext cx="8550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DEMANDA</a:t>
            </a:r>
            <a:endParaRPr lang="pt-BR" sz="2800" b="1" dirty="0" smtClean="0"/>
          </a:p>
        </p:txBody>
      </p:sp>
      <p:pic>
        <p:nvPicPr>
          <p:cNvPr id="13" name="Espaço Reservado para Conteúdo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764" y="188640"/>
            <a:ext cx="1742732" cy="57996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" name="Retângulo de cantos arredondados 2"/>
          <p:cNvSpPr/>
          <p:nvPr/>
        </p:nvSpPr>
        <p:spPr>
          <a:xfrm>
            <a:off x="251520" y="1122661"/>
            <a:ext cx="432048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RDR 10/2015</a:t>
            </a:r>
            <a:endParaRPr lang="pt-B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275323" y="1698725"/>
            <a:ext cx="4320480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POLÍTICA PÚBLICA PARA AVALIAÇÃO DA CDR EM 2015: SANEAMENTO E PLANSAB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667877" y="2564904"/>
            <a:ext cx="432048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RDR 28/2015</a:t>
            </a:r>
            <a:endParaRPr lang="pt-B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691680" y="3140968"/>
            <a:ext cx="4320480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PLANO DE TRABALHO DE AVALIAÇÃO DE POL. PÚBLICAS: SANEAMENTO E PLANSAB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108037" y="4005064"/>
            <a:ext cx="432048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RDR 46/2015</a:t>
            </a:r>
            <a:endParaRPr lang="pt-B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131840" y="4581128"/>
            <a:ext cx="4320480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AUDIÊNCIA PÚBLICA PARA TRATAR DO TEMA INCLUINDO PARTICIPAÇÃO DO IPEA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548197" y="5445224"/>
            <a:ext cx="432048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OF. Nº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276/2015-ADM/CDR</a:t>
            </a:r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572000" y="6021288"/>
            <a:ext cx="4320480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OFÍCIO FORMALIZANDO O CONVITE AO IPEA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ta dobrada para cima 3"/>
          <p:cNvSpPr/>
          <p:nvPr/>
        </p:nvSpPr>
        <p:spPr>
          <a:xfrm rot="5400000">
            <a:off x="232843" y="1862151"/>
            <a:ext cx="1297494" cy="1116124"/>
          </a:xfrm>
          <a:prstGeom prst="bentUpArrow">
            <a:avLst>
              <a:gd name="adj1" fmla="val 6343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dobrada para cima 16"/>
          <p:cNvSpPr/>
          <p:nvPr/>
        </p:nvSpPr>
        <p:spPr>
          <a:xfrm rot="5400000">
            <a:off x="1636999" y="3303661"/>
            <a:ext cx="1297494" cy="1116124"/>
          </a:xfrm>
          <a:prstGeom prst="bentUpArrow">
            <a:avLst>
              <a:gd name="adj1" fmla="val 6343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dobrada para cima 17"/>
          <p:cNvSpPr/>
          <p:nvPr/>
        </p:nvSpPr>
        <p:spPr>
          <a:xfrm rot="5400000">
            <a:off x="3113163" y="4743821"/>
            <a:ext cx="1297494" cy="1116124"/>
          </a:xfrm>
          <a:prstGeom prst="bentUpArrow">
            <a:avLst>
              <a:gd name="adj1" fmla="val 6343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17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 animBg="1"/>
      <p:bldP spid="11" grpId="0"/>
      <p:bldP spid="12" grpId="0" animBg="1"/>
      <p:bldP spid="14" grpId="0"/>
      <p:bldP spid="15" grpId="0" animBg="1"/>
      <p:bldP spid="16" grpId="0"/>
      <p:bldP spid="4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1583668" y="2348880"/>
            <a:ext cx="1044116" cy="30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251520" y="1628800"/>
            <a:ext cx="2448272" cy="30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611560" y="1247134"/>
            <a:ext cx="1944216" cy="30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2915818" y="1247134"/>
            <a:ext cx="1944214" cy="30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 flipH="1">
            <a:off x="179512" y="972654"/>
            <a:ext cx="8856984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9513" y="1153628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1 </a:t>
            </a:r>
            <a:r>
              <a:rPr lang="pt-BR" sz="2400" dirty="0"/>
              <a:t>- </a:t>
            </a:r>
            <a:r>
              <a:rPr lang="pt-BR" sz="2400" dirty="0" smtClean="0"/>
              <a:t>Financiamento </a:t>
            </a:r>
            <a:r>
              <a:rPr lang="pt-BR" sz="2400" dirty="0"/>
              <a:t>da universalização dos serviços de saneamento </a:t>
            </a:r>
            <a:r>
              <a:rPr lang="pt-BR" sz="2400" dirty="0" smtClean="0"/>
              <a:t>básico</a:t>
            </a:r>
          </a:p>
          <a:p>
            <a:endParaRPr lang="pt-BR" sz="2400" dirty="0" smtClean="0"/>
          </a:p>
          <a:p>
            <a:r>
              <a:rPr lang="pt-BR" sz="2400" dirty="0" smtClean="0"/>
              <a:t>2 - Política </a:t>
            </a:r>
            <a:r>
              <a:rPr lang="pt-BR" sz="2400" dirty="0"/>
              <a:t>tarifária dos </a:t>
            </a:r>
            <a:r>
              <a:rPr lang="pt-BR" sz="2400" dirty="0" smtClean="0"/>
              <a:t>serviços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436424" y="404664"/>
            <a:ext cx="8550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DEMANDA</a:t>
            </a:r>
            <a:endParaRPr lang="pt-BR" sz="2800" b="1" dirty="0" smtClean="0"/>
          </a:p>
        </p:txBody>
      </p:sp>
      <p:pic>
        <p:nvPicPr>
          <p:cNvPr id="13" name="Espaço Reservado para Conteúdo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764" y="188640"/>
            <a:ext cx="1742732" cy="57996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0" name="Retângulo de cantos arredondados 9"/>
          <p:cNvSpPr/>
          <p:nvPr/>
        </p:nvSpPr>
        <p:spPr>
          <a:xfrm>
            <a:off x="2051720" y="4005064"/>
            <a:ext cx="432048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UNIVERSALIZAÇÃO</a:t>
            </a:r>
            <a:endParaRPr lang="pt-B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051720" y="3068960"/>
            <a:ext cx="432048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SANEAMENTO BÁSICO</a:t>
            </a:r>
            <a:endParaRPr lang="pt-B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051720" y="4941168"/>
            <a:ext cx="432048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FINANCIAMENTO</a:t>
            </a:r>
            <a:endParaRPr lang="pt-B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051720" y="5877272"/>
            <a:ext cx="432048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TARIFA</a:t>
            </a:r>
            <a:endParaRPr lang="pt-B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300192" y="4293096"/>
            <a:ext cx="2513100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Situação</a:t>
            </a:r>
            <a:endParaRPr lang="pt-B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6300192" y="3356992"/>
            <a:ext cx="2513100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Marco Legal</a:t>
            </a:r>
            <a:endParaRPr lang="pt-B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6300192" y="5229200"/>
            <a:ext cx="2513100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E orçamento</a:t>
            </a:r>
            <a:endParaRPr lang="pt-B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6300192" y="6165304"/>
            <a:ext cx="2513100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Competência</a:t>
            </a:r>
            <a:endParaRPr lang="pt-B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7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3" grpId="0" animBg="1"/>
      <p:bldP spid="21" grpId="0" animBg="1"/>
      <p:bldP spid="10" grpId="0" animBg="1"/>
      <p:bldP spid="11" grpId="0" animBg="1"/>
      <p:bldP spid="12" grpId="0" animBg="1"/>
      <p:bldP spid="14" grpId="0" animBg="1"/>
      <p:bldP spid="15" grpId="0"/>
      <p:bldP spid="17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9513" y="1153628"/>
            <a:ext cx="698477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452438" algn="just">
              <a:spcBef>
                <a:spcPts val="600"/>
              </a:spcBef>
              <a:spcAft>
                <a:spcPts val="600"/>
              </a:spcAft>
              <a:buAutoNum type="romanUcPeriod"/>
            </a:pPr>
            <a:r>
              <a:rPr lang="pt-BR" sz="2400" dirty="0" smtClean="0"/>
              <a:t>CONSTITUIÇÃO FEDERAL 1988</a:t>
            </a:r>
          </a:p>
          <a:p>
            <a:pPr marL="628650" indent="-452438" algn="just">
              <a:spcBef>
                <a:spcPts val="600"/>
              </a:spcBef>
              <a:spcAft>
                <a:spcPts val="600"/>
              </a:spcAft>
              <a:buAutoNum type="romanUcPeriod"/>
            </a:pPr>
            <a:r>
              <a:rPr lang="pt-BR" sz="2400" dirty="0" smtClean="0"/>
              <a:t>ESTATUTO DA CIDADE 2001</a:t>
            </a:r>
          </a:p>
          <a:p>
            <a:pPr marL="628650" indent="-452438" algn="just">
              <a:spcBef>
                <a:spcPts val="600"/>
              </a:spcBef>
              <a:spcAft>
                <a:spcPts val="600"/>
              </a:spcAft>
              <a:buAutoNum type="romanUcPeriod"/>
            </a:pPr>
            <a:r>
              <a:rPr lang="pt-BR" sz="2400" dirty="0"/>
              <a:t>LEI DOS CONSÓRCIOS PÚBLICOS </a:t>
            </a:r>
            <a:r>
              <a:rPr lang="pt-BR" sz="2400" dirty="0" smtClean="0"/>
              <a:t>2005</a:t>
            </a:r>
          </a:p>
          <a:p>
            <a:pPr marL="628650" indent="-452438" algn="just">
              <a:spcBef>
                <a:spcPts val="600"/>
              </a:spcBef>
              <a:spcAft>
                <a:spcPts val="600"/>
              </a:spcAft>
              <a:buAutoNum type="romanUcPeriod"/>
            </a:pPr>
            <a:r>
              <a:rPr lang="pt-BR" sz="2400" dirty="0" smtClean="0"/>
              <a:t>LEI DE HABITAÇÃO DE INTERESSE SOCIAL 2005</a:t>
            </a:r>
            <a:endParaRPr lang="pt-BR" sz="2400" dirty="0"/>
          </a:p>
          <a:p>
            <a:pPr marL="628650" indent="-452438" algn="just">
              <a:spcBef>
                <a:spcPts val="600"/>
              </a:spcBef>
              <a:spcAft>
                <a:spcPts val="600"/>
              </a:spcAft>
              <a:buAutoNum type="romanUcPeriod"/>
            </a:pPr>
            <a:r>
              <a:rPr lang="pt-BR" sz="2400" dirty="0"/>
              <a:t>LEI </a:t>
            </a:r>
            <a:r>
              <a:rPr lang="pt-BR" sz="2400" dirty="0" smtClean="0"/>
              <a:t>DO </a:t>
            </a:r>
            <a:r>
              <a:rPr lang="pt-BR" sz="2400" dirty="0"/>
              <a:t>SANEAMENTO BÁSICO 2007</a:t>
            </a:r>
          </a:p>
          <a:p>
            <a:pPr marL="628650" indent="-452438" algn="just">
              <a:spcBef>
                <a:spcPts val="600"/>
              </a:spcBef>
              <a:spcAft>
                <a:spcPts val="600"/>
              </a:spcAft>
              <a:buAutoNum type="romanUcPeriod"/>
            </a:pPr>
            <a:r>
              <a:rPr lang="pt-BR" sz="2400" dirty="0"/>
              <a:t>POLÍTICA NACIONAL </a:t>
            </a:r>
            <a:r>
              <a:rPr lang="pt-BR" sz="2400" dirty="0" smtClean="0"/>
              <a:t> RESÍDUOS </a:t>
            </a:r>
            <a:r>
              <a:rPr lang="pt-BR" sz="2400" dirty="0"/>
              <a:t>SÓLIDOS 2010</a:t>
            </a:r>
          </a:p>
          <a:p>
            <a:pPr marL="628650" indent="-452438" algn="just">
              <a:spcBef>
                <a:spcPts val="600"/>
              </a:spcBef>
              <a:spcAft>
                <a:spcPts val="600"/>
              </a:spcAft>
              <a:buAutoNum type="romanUcPeriod"/>
            </a:pPr>
            <a:r>
              <a:rPr lang="pt-BR" sz="2400" dirty="0" smtClean="0"/>
              <a:t>LEI DA MOBILIDADE URBANA 2012</a:t>
            </a:r>
          </a:p>
          <a:p>
            <a:pPr marL="628650" indent="-452438" algn="just">
              <a:spcBef>
                <a:spcPts val="600"/>
              </a:spcBef>
              <a:spcAft>
                <a:spcPts val="600"/>
              </a:spcAft>
              <a:buAutoNum type="romanUcPeriod"/>
            </a:pPr>
            <a:r>
              <a:rPr lang="pt-BR" sz="2400" dirty="0" smtClean="0"/>
              <a:t>ESTATUTO DA METRÓPOLE 2015</a:t>
            </a:r>
          </a:p>
        </p:txBody>
      </p:sp>
      <p:sp>
        <p:nvSpPr>
          <p:cNvPr id="2" name="Retângulo 1"/>
          <p:cNvSpPr/>
          <p:nvPr/>
        </p:nvSpPr>
        <p:spPr>
          <a:xfrm>
            <a:off x="436424" y="404664"/>
            <a:ext cx="8550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MARCOS LEGAIS</a:t>
            </a:r>
          </a:p>
        </p:txBody>
      </p:sp>
      <p:cxnSp>
        <p:nvCxnSpPr>
          <p:cNvPr id="10" name="Conector reto 9"/>
          <p:cNvCxnSpPr/>
          <p:nvPr/>
        </p:nvCxnSpPr>
        <p:spPr>
          <a:xfrm flipH="1">
            <a:off x="179512" y="972654"/>
            <a:ext cx="8856984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Espaço Reservado para Conteúdo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764" y="188640"/>
            <a:ext cx="1742732" cy="57996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1565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1115616" y="2780928"/>
            <a:ext cx="3384376" cy="30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79513" y="1153628"/>
            <a:ext cx="69847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2" algn="just">
              <a:spcBef>
                <a:spcPts val="600"/>
              </a:spcBef>
              <a:spcAft>
                <a:spcPts val="600"/>
              </a:spcAft>
            </a:pPr>
            <a:r>
              <a:rPr lang="pt-BR" sz="2400" i="1" dirty="0" smtClean="0"/>
              <a:t>“direito</a:t>
            </a:r>
          </a:p>
          <a:p>
            <a:pPr marL="176212" algn="just">
              <a:spcBef>
                <a:spcPts val="600"/>
              </a:spcBef>
              <a:spcAft>
                <a:spcPts val="600"/>
              </a:spcAft>
            </a:pPr>
            <a:r>
              <a:rPr lang="pt-BR" sz="2400" i="1" dirty="0"/>
              <a:t>	</a:t>
            </a:r>
            <a:r>
              <a:rPr lang="pt-BR" sz="2400" i="1" dirty="0" smtClean="0"/>
              <a:t>à </a:t>
            </a:r>
            <a:r>
              <a:rPr lang="pt-BR" sz="2400" i="1" dirty="0"/>
              <a:t>terra </a:t>
            </a:r>
            <a:r>
              <a:rPr lang="pt-BR" sz="2400" i="1" dirty="0" smtClean="0"/>
              <a:t>urbana,</a:t>
            </a:r>
          </a:p>
          <a:p>
            <a:pPr marL="176212" algn="just">
              <a:spcBef>
                <a:spcPts val="600"/>
              </a:spcBef>
              <a:spcAft>
                <a:spcPts val="600"/>
              </a:spcAft>
            </a:pPr>
            <a:r>
              <a:rPr lang="pt-BR" sz="2400" i="1" dirty="0" smtClean="0"/>
              <a:t>	à moradia,</a:t>
            </a:r>
          </a:p>
          <a:p>
            <a:pPr marL="176212" algn="just">
              <a:spcBef>
                <a:spcPts val="600"/>
              </a:spcBef>
              <a:spcAft>
                <a:spcPts val="600"/>
              </a:spcAft>
            </a:pPr>
            <a:r>
              <a:rPr lang="pt-BR" sz="2400" i="1" dirty="0" smtClean="0"/>
              <a:t>	ao </a:t>
            </a:r>
            <a:r>
              <a:rPr lang="pt-BR" sz="2400" i="1" dirty="0"/>
              <a:t>saneamento </a:t>
            </a:r>
            <a:r>
              <a:rPr lang="pt-BR" sz="2400" i="1" dirty="0" smtClean="0"/>
              <a:t>ambiental,</a:t>
            </a:r>
          </a:p>
          <a:p>
            <a:pPr marL="176212" algn="just">
              <a:spcBef>
                <a:spcPts val="600"/>
              </a:spcBef>
              <a:spcAft>
                <a:spcPts val="600"/>
              </a:spcAft>
            </a:pPr>
            <a:r>
              <a:rPr lang="pt-BR" sz="2400" i="1" dirty="0" smtClean="0"/>
              <a:t>	a </a:t>
            </a:r>
            <a:r>
              <a:rPr lang="pt-BR" sz="2400" i="1" dirty="0"/>
              <a:t>infraestrutura </a:t>
            </a:r>
            <a:r>
              <a:rPr lang="pt-BR" sz="2400" i="1" dirty="0" smtClean="0"/>
              <a:t>urbana,</a:t>
            </a:r>
          </a:p>
          <a:p>
            <a:pPr marL="176212" algn="just">
              <a:spcBef>
                <a:spcPts val="600"/>
              </a:spcBef>
              <a:spcAft>
                <a:spcPts val="600"/>
              </a:spcAft>
            </a:pPr>
            <a:r>
              <a:rPr lang="pt-BR" sz="2400" i="1" dirty="0" smtClean="0"/>
              <a:t>	ao </a:t>
            </a:r>
            <a:r>
              <a:rPr lang="pt-BR" sz="2400" i="1" dirty="0"/>
              <a:t>transporte e aos serviços </a:t>
            </a:r>
            <a:r>
              <a:rPr lang="pt-BR" sz="2400" i="1" dirty="0" smtClean="0"/>
              <a:t>públicos,</a:t>
            </a:r>
          </a:p>
          <a:p>
            <a:pPr marL="176212" algn="just">
              <a:spcBef>
                <a:spcPts val="600"/>
              </a:spcBef>
              <a:spcAft>
                <a:spcPts val="600"/>
              </a:spcAft>
            </a:pPr>
            <a:r>
              <a:rPr lang="pt-BR" sz="2400" i="1" dirty="0" smtClean="0"/>
              <a:t>	ao </a:t>
            </a:r>
            <a:r>
              <a:rPr lang="pt-BR" sz="2400" i="1" dirty="0"/>
              <a:t>trabalho </a:t>
            </a:r>
            <a:r>
              <a:rPr lang="pt-BR" sz="2400" i="1" dirty="0" smtClean="0"/>
              <a:t>e</a:t>
            </a:r>
          </a:p>
          <a:p>
            <a:pPr marL="176212" algn="just">
              <a:spcBef>
                <a:spcPts val="600"/>
              </a:spcBef>
              <a:spcAft>
                <a:spcPts val="600"/>
              </a:spcAft>
            </a:pPr>
            <a:r>
              <a:rPr lang="pt-BR" sz="2400" i="1" dirty="0" smtClean="0"/>
              <a:t>	ao lazer,</a:t>
            </a:r>
          </a:p>
          <a:p>
            <a:pPr marL="176212" algn="just">
              <a:spcBef>
                <a:spcPts val="600"/>
              </a:spcBef>
              <a:spcAft>
                <a:spcPts val="600"/>
              </a:spcAft>
            </a:pPr>
            <a:r>
              <a:rPr lang="pt-BR" sz="2400" i="1" dirty="0" smtClean="0"/>
              <a:t>para </a:t>
            </a:r>
            <a:r>
              <a:rPr lang="pt-BR" sz="2400" i="1" dirty="0"/>
              <a:t>as presentes e futuras gerações</a:t>
            </a:r>
            <a:r>
              <a:rPr lang="pt-BR" sz="2400" dirty="0" smtClean="0"/>
              <a:t>”</a:t>
            </a:r>
          </a:p>
          <a:p>
            <a:pPr marL="176212" algn="just"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/>
              <a:t>				(Estatuto da Cidade)</a:t>
            </a:r>
          </a:p>
        </p:txBody>
      </p:sp>
      <p:sp>
        <p:nvSpPr>
          <p:cNvPr id="2" name="Retângulo 1"/>
          <p:cNvSpPr/>
          <p:nvPr/>
        </p:nvSpPr>
        <p:spPr>
          <a:xfrm>
            <a:off x="436424" y="404664"/>
            <a:ext cx="8550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DIREITO À CIDADE SUSTENTÁVEL </a:t>
            </a:r>
          </a:p>
        </p:txBody>
      </p:sp>
      <p:cxnSp>
        <p:nvCxnSpPr>
          <p:cNvPr id="10" name="Conector reto 9"/>
          <p:cNvCxnSpPr/>
          <p:nvPr/>
        </p:nvCxnSpPr>
        <p:spPr>
          <a:xfrm flipH="1">
            <a:off x="179512" y="972654"/>
            <a:ext cx="8856984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Espaço Reservado para Conteúdo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764" y="188640"/>
            <a:ext cx="1742732" cy="57996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49838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79512" y="1916832"/>
            <a:ext cx="6552728" cy="15121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79512" y="1153628"/>
            <a:ext cx="88569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</a:t>
            </a:r>
            <a:r>
              <a:rPr lang="pt-BR" sz="2400" dirty="0" smtClean="0"/>
              <a:t>onjunto </a:t>
            </a:r>
            <a:r>
              <a:rPr lang="pt-BR" sz="2400" dirty="0"/>
              <a:t>de serviços, </a:t>
            </a:r>
            <a:r>
              <a:rPr lang="pt-BR" sz="2400" dirty="0" smtClean="0"/>
              <a:t>infraestruturas </a:t>
            </a:r>
            <a:r>
              <a:rPr lang="pt-BR" sz="2400" dirty="0"/>
              <a:t>e instalações operacionais de</a:t>
            </a:r>
            <a:r>
              <a:rPr lang="pt-BR" sz="2400" dirty="0" smtClean="0"/>
              <a:t>:</a:t>
            </a:r>
          </a:p>
          <a:p>
            <a:endParaRPr lang="pt-BR" sz="2400" dirty="0"/>
          </a:p>
          <a:p>
            <a:pPr marL="457200" indent="-457200">
              <a:spcAft>
                <a:spcPts val="1200"/>
              </a:spcAft>
              <a:buAutoNum type="alphaLcParenR"/>
            </a:pPr>
            <a:r>
              <a:rPr lang="pt-BR" sz="2400" dirty="0" smtClean="0"/>
              <a:t>abastecimento </a:t>
            </a:r>
            <a:r>
              <a:rPr lang="pt-BR" sz="2400" dirty="0"/>
              <a:t>de água </a:t>
            </a:r>
            <a:r>
              <a:rPr lang="pt-BR" sz="2400" dirty="0" smtClean="0"/>
              <a:t>potável</a:t>
            </a:r>
          </a:p>
          <a:p>
            <a:pPr marL="457200" indent="-457200">
              <a:spcAft>
                <a:spcPts val="1200"/>
              </a:spcAft>
              <a:buAutoNum type="alphaLcParenR"/>
            </a:pPr>
            <a:r>
              <a:rPr lang="pt-BR" sz="2400" dirty="0" smtClean="0"/>
              <a:t>esgotamento sanitário</a:t>
            </a:r>
          </a:p>
          <a:p>
            <a:pPr marL="457200" indent="-457200">
              <a:spcAft>
                <a:spcPts val="1200"/>
              </a:spcAft>
              <a:buAutoNum type="alphaLcParenR"/>
            </a:pPr>
            <a:r>
              <a:rPr lang="pt-BR" sz="2400" dirty="0" smtClean="0"/>
              <a:t>drenagem </a:t>
            </a:r>
            <a:r>
              <a:rPr lang="pt-BR" sz="2400" dirty="0"/>
              <a:t>e manejo das águas pluviais </a:t>
            </a:r>
            <a:r>
              <a:rPr lang="pt-BR" sz="2400" dirty="0" smtClean="0"/>
              <a:t>urbanas</a:t>
            </a:r>
          </a:p>
          <a:p>
            <a:pPr marL="457200" indent="-457200">
              <a:spcAft>
                <a:spcPts val="1200"/>
              </a:spcAft>
              <a:buFontTx/>
              <a:buAutoNum type="alphaLcParenR"/>
            </a:pPr>
            <a:r>
              <a:rPr lang="pt-BR" sz="2400" dirty="0"/>
              <a:t>limpeza urbana e manejo de resíduos </a:t>
            </a:r>
            <a:r>
              <a:rPr lang="pt-BR" sz="2400" dirty="0" smtClean="0"/>
              <a:t>sólidos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 smtClean="0"/>
          </a:p>
        </p:txBody>
      </p:sp>
      <p:sp>
        <p:nvSpPr>
          <p:cNvPr id="2" name="Retângulo 1"/>
          <p:cNvSpPr/>
          <p:nvPr/>
        </p:nvSpPr>
        <p:spPr>
          <a:xfrm>
            <a:off x="436424" y="404664"/>
            <a:ext cx="8550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SANEAMENTO</a:t>
            </a:r>
            <a:endParaRPr lang="pt-BR" sz="2800" b="1" dirty="0" smtClean="0"/>
          </a:p>
        </p:txBody>
      </p:sp>
      <p:cxnSp>
        <p:nvCxnSpPr>
          <p:cNvPr id="10" name="Conector reto 9"/>
          <p:cNvCxnSpPr/>
          <p:nvPr/>
        </p:nvCxnSpPr>
        <p:spPr>
          <a:xfrm flipH="1">
            <a:off x="179512" y="972654"/>
            <a:ext cx="8856984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Espaço Reservado para Conteúdo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764" y="188640"/>
            <a:ext cx="1742732" cy="57996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1685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78"/>
            <a:ext cx="9144000" cy="6466244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950912" y="5157192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CARACTERÍSTICAS PRÓPRIAS</a:t>
            </a:r>
          </a:p>
          <a:p>
            <a:pPr algn="r"/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O DISTINGUE DO SANEAMENTO </a:t>
            </a:r>
          </a:p>
          <a:p>
            <a:pPr algn="r"/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</a:rPr>
              <a:t>“HÍDRICO/LÍQUIDO”</a:t>
            </a:r>
            <a:endParaRPr lang="pt-BR" sz="2800" b="1" dirty="0">
              <a:solidFill>
                <a:schemeClr val="accent1">
                  <a:lumMod val="50000"/>
                </a:schemeClr>
              </a:solidFill>
              <a:latin typeface="Ace" panose="020B7200000000000000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-36512" y="6237312"/>
            <a:ext cx="35283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800" dirty="0" smtClean="0"/>
              <a:t>Elaboração: IPEA. Fonte: SNIS/MCID</a:t>
            </a:r>
            <a:endParaRPr lang="pt-BR" sz="1800" dirty="0">
              <a:latin typeface="Ac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07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0" y="1052736"/>
            <a:ext cx="914400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dirty="0" smtClean="0"/>
              <a:t>I </a:t>
            </a:r>
            <a:r>
              <a:rPr lang="pt-BR" sz="2400" dirty="0"/>
              <a:t>- </a:t>
            </a:r>
            <a:r>
              <a:rPr lang="pt-BR" sz="2400" dirty="0" smtClean="0"/>
              <a:t>equidade </a:t>
            </a:r>
            <a:r>
              <a:rPr lang="pt-BR" sz="2400" dirty="0"/>
              <a:t>social e </a:t>
            </a:r>
            <a:r>
              <a:rPr lang="pt-BR" sz="2400" dirty="0" smtClean="0"/>
              <a:t>territorial</a:t>
            </a:r>
            <a:endParaRPr lang="pt-BR" sz="2400" dirty="0"/>
          </a:p>
          <a:p>
            <a:pPr>
              <a:spcAft>
                <a:spcPts val="600"/>
              </a:spcAft>
            </a:pPr>
            <a:r>
              <a:rPr lang="pt-BR" sz="2400" dirty="0"/>
              <a:t>II - </a:t>
            </a:r>
            <a:r>
              <a:rPr lang="pt-BR" sz="2400" dirty="0" smtClean="0"/>
              <a:t>desenvolvimento </a:t>
            </a:r>
            <a:r>
              <a:rPr lang="pt-BR" sz="2400" dirty="0"/>
              <a:t>sustentável, a eficiência e a </a:t>
            </a:r>
            <a:r>
              <a:rPr lang="pt-BR" sz="2400" dirty="0" smtClean="0"/>
              <a:t>eficácia</a:t>
            </a:r>
            <a:endParaRPr lang="pt-BR" sz="2400" dirty="0"/>
          </a:p>
          <a:p>
            <a:pPr>
              <a:spcAft>
                <a:spcPts val="600"/>
              </a:spcAft>
            </a:pPr>
            <a:r>
              <a:rPr lang="pt-BR" sz="2400" dirty="0"/>
              <a:t>III - </a:t>
            </a:r>
            <a:r>
              <a:rPr lang="pt-BR" sz="2400" dirty="0" smtClean="0"/>
              <a:t>adequada </a:t>
            </a:r>
            <a:r>
              <a:rPr lang="pt-BR" sz="2400" dirty="0"/>
              <a:t>regulação dos </a:t>
            </a:r>
            <a:r>
              <a:rPr lang="pt-BR" sz="2400" dirty="0" smtClean="0"/>
              <a:t>serviços</a:t>
            </a:r>
            <a:endParaRPr lang="pt-BR" sz="2400" dirty="0"/>
          </a:p>
          <a:p>
            <a:pPr>
              <a:spcAft>
                <a:spcPts val="600"/>
              </a:spcAft>
            </a:pPr>
            <a:r>
              <a:rPr lang="pt-BR" sz="2400" dirty="0"/>
              <a:t>IV - </a:t>
            </a:r>
            <a:r>
              <a:rPr lang="pt-BR" sz="2400" dirty="0" smtClean="0"/>
              <a:t>indicadores </a:t>
            </a:r>
            <a:r>
              <a:rPr lang="pt-BR" sz="2400" dirty="0"/>
              <a:t>epidemiológicos e de desenvolvimento </a:t>
            </a:r>
            <a:r>
              <a:rPr lang="pt-BR" sz="2400" dirty="0" smtClean="0"/>
              <a:t>social</a:t>
            </a:r>
            <a:endParaRPr lang="pt-BR" sz="2400" dirty="0"/>
          </a:p>
          <a:p>
            <a:pPr>
              <a:spcAft>
                <a:spcPts val="600"/>
              </a:spcAft>
            </a:pPr>
            <a:r>
              <a:rPr lang="pt-BR" sz="2400" dirty="0"/>
              <a:t>V - melhoria da qualidade de </a:t>
            </a:r>
            <a:r>
              <a:rPr lang="pt-BR" sz="2400" dirty="0" smtClean="0"/>
              <a:t>vida, meio ambiente e saúde pública</a:t>
            </a:r>
            <a:endParaRPr lang="pt-BR" sz="2400" dirty="0"/>
          </a:p>
          <a:p>
            <a:pPr>
              <a:spcAft>
                <a:spcPts val="600"/>
              </a:spcAft>
            </a:pPr>
            <a:r>
              <a:rPr lang="pt-BR" sz="2400" dirty="0"/>
              <a:t>VI - colaboração para o desenvolvimento urbano e </a:t>
            </a:r>
            <a:r>
              <a:rPr lang="pt-BR" sz="2400" dirty="0" smtClean="0"/>
              <a:t>regional</a:t>
            </a:r>
            <a:endParaRPr lang="pt-BR" sz="2400" dirty="0"/>
          </a:p>
          <a:p>
            <a:pPr>
              <a:spcAft>
                <a:spcPts val="600"/>
              </a:spcAft>
            </a:pPr>
            <a:r>
              <a:rPr lang="pt-BR" sz="2400" dirty="0"/>
              <a:t>VII - </a:t>
            </a:r>
            <a:r>
              <a:rPr lang="pt-BR" sz="2400" dirty="0" smtClean="0"/>
              <a:t>atendimento </a:t>
            </a:r>
            <a:r>
              <a:rPr lang="pt-BR" sz="2400" dirty="0"/>
              <a:t>da população rural </a:t>
            </a:r>
            <a:r>
              <a:rPr lang="pt-BR" sz="2400" dirty="0" smtClean="0"/>
              <a:t>dispersa</a:t>
            </a:r>
            <a:endParaRPr lang="pt-BR" sz="2400" dirty="0"/>
          </a:p>
          <a:p>
            <a:pPr>
              <a:spcAft>
                <a:spcPts val="600"/>
              </a:spcAft>
            </a:pPr>
            <a:r>
              <a:rPr lang="pt-BR" sz="2400" dirty="0"/>
              <a:t>VIII - fomento ao desenvolvimento científico e </a:t>
            </a:r>
            <a:r>
              <a:rPr lang="pt-BR" sz="2400" dirty="0" smtClean="0"/>
              <a:t>tecnológico</a:t>
            </a:r>
            <a:endParaRPr lang="pt-BR" sz="2400" dirty="0"/>
          </a:p>
          <a:p>
            <a:pPr>
              <a:spcAft>
                <a:spcPts val="600"/>
              </a:spcAft>
            </a:pPr>
            <a:r>
              <a:rPr lang="pt-BR" sz="2400" dirty="0"/>
              <a:t>IX - </a:t>
            </a:r>
            <a:r>
              <a:rPr lang="pt-BR" sz="2400" dirty="0" smtClean="0"/>
              <a:t>elegibilidade </a:t>
            </a:r>
            <a:r>
              <a:rPr lang="pt-BR" sz="2400" dirty="0"/>
              <a:t>e </a:t>
            </a:r>
            <a:r>
              <a:rPr lang="pt-BR" sz="2400" dirty="0" smtClean="0"/>
              <a:t>prioridade pela renda </a:t>
            </a:r>
            <a:r>
              <a:rPr lang="pt-BR" sz="2400" dirty="0"/>
              <a:t>e cobertura, </a:t>
            </a:r>
            <a:r>
              <a:rPr lang="pt-BR" sz="2400" dirty="0" smtClean="0"/>
              <a:t>entre outros</a:t>
            </a:r>
            <a:endParaRPr lang="pt-BR" sz="2400" dirty="0"/>
          </a:p>
          <a:p>
            <a:pPr>
              <a:spcAft>
                <a:spcPts val="600"/>
              </a:spcAft>
            </a:pPr>
            <a:r>
              <a:rPr lang="pt-BR" sz="2400" dirty="0"/>
              <a:t>X - </a:t>
            </a:r>
            <a:r>
              <a:rPr lang="pt-BR" sz="2400" dirty="0" smtClean="0"/>
              <a:t>bacia </a:t>
            </a:r>
            <a:r>
              <a:rPr lang="pt-BR" sz="2400" dirty="0"/>
              <a:t>hidrográfica como unidade de </a:t>
            </a:r>
            <a:r>
              <a:rPr lang="pt-BR" sz="2400" dirty="0" smtClean="0"/>
              <a:t>referência</a:t>
            </a:r>
            <a:endParaRPr lang="pt-BR" sz="2400" dirty="0"/>
          </a:p>
          <a:p>
            <a:pPr>
              <a:spcAft>
                <a:spcPts val="600"/>
              </a:spcAft>
            </a:pPr>
            <a:r>
              <a:rPr lang="pt-BR" sz="2400" dirty="0"/>
              <a:t>XI - </a:t>
            </a:r>
            <a:r>
              <a:rPr lang="pt-BR" sz="2400" dirty="0" smtClean="0"/>
              <a:t>cooperação </a:t>
            </a:r>
            <a:r>
              <a:rPr lang="pt-BR" sz="2400" dirty="0"/>
              <a:t>entre entes </a:t>
            </a:r>
            <a:r>
              <a:rPr lang="pt-BR" sz="2400" dirty="0" smtClean="0"/>
              <a:t>federados</a:t>
            </a:r>
            <a:endParaRPr lang="pt-BR" sz="2400" dirty="0"/>
          </a:p>
          <a:p>
            <a:pPr>
              <a:spcAft>
                <a:spcPts val="600"/>
              </a:spcAft>
            </a:pPr>
            <a:r>
              <a:rPr lang="pt-BR" sz="2400" dirty="0"/>
              <a:t>XII - </a:t>
            </a:r>
            <a:r>
              <a:rPr lang="pt-BR" sz="2400" dirty="0" smtClean="0"/>
              <a:t>métodos </a:t>
            </a:r>
            <a:r>
              <a:rPr lang="pt-BR" sz="2400" dirty="0"/>
              <a:t>economizadores de </a:t>
            </a:r>
            <a:r>
              <a:rPr lang="pt-BR" sz="2400" dirty="0" smtClean="0"/>
              <a:t>água</a:t>
            </a: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436424" y="404664"/>
            <a:ext cx="8550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DIRETRIZES DA POLÍTICA</a:t>
            </a:r>
            <a:endParaRPr lang="pt-BR" sz="2800" b="1" dirty="0" smtClean="0"/>
          </a:p>
        </p:txBody>
      </p:sp>
      <p:cxnSp>
        <p:nvCxnSpPr>
          <p:cNvPr id="10" name="Conector reto 9"/>
          <p:cNvCxnSpPr/>
          <p:nvPr/>
        </p:nvCxnSpPr>
        <p:spPr>
          <a:xfrm flipH="1">
            <a:off x="179512" y="972654"/>
            <a:ext cx="8856984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Espaço Reservado para Conteúdo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764" y="188640"/>
            <a:ext cx="1742732" cy="57996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55328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0" y="1052736"/>
            <a:ext cx="9144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dirty="0" smtClean="0"/>
              <a:t>Plano </a:t>
            </a:r>
            <a:r>
              <a:rPr lang="pt-BR" sz="2400" dirty="0"/>
              <a:t>Nacional de Saneamento Básico </a:t>
            </a:r>
            <a:r>
              <a:rPr lang="pt-BR" sz="2400" dirty="0" smtClean="0"/>
              <a:t>e planos regionais:</a:t>
            </a:r>
            <a:r>
              <a:rPr lang="pt-BR" sz="2400" dirty="0"/>
              <a:t> </a:t>
            </a:r>
            <a:endParaRPr lang="pt-BR" sz="2400" dirty="0" smtClean="0"/>
          </a:p>
          <a:p>
            <a:pPr>
              <a:spcAft>
                <a:spcPts val="1200"/>
              </a:spcAft>
            </a:pPr>
            <a:endParaRPr lang="pt-BR" sz="2400" dirty="0"/>
          </a:p>
          <a:p>
            <a:pPr>
              <a:spcAft>
                <a:spcPts val="1200"/>
              </a:spcAft>
            </a:pPr>
            <a:r>
              <a:rPr lang="pt-BR" sz="2400" dirty="0" smtClean="0"/>
              <a:t>I</a:t>
            </a:r>
            <a:r>
              <a:rPr lang="pt-BR" sz="2400" dirty="0"/>
              <a:t> - serão elaborados e revisados sempre com horizonte de vinte </a:t>
            </a:r>
            <a:r>
              <a:rPr lang="pt-BR" sz="2400" dirty="0" smtClean="0"/>
              <a:t>anos</a:t>
            </a:r>
            <a:endParaRPr lang="pt-BR" sz="2400" dirty="0"/>
          </a:p>
          <a:p>
            <a:pPr>
              <a:spcAft>
                <a:spcPts val="1200"/>
              </a:spcAft>
            </a:pPr>
            <a:r>
              <a:rPr lang="pt-BR" sz="2400" dirty="0"/>
              <a:t>II - serão avaliados </a:t>
            </a:r>
            <a:r>
              <a:rPr lang="pt-BR" sz="2400" dirty="0" smtClean="0"/>
              <a:t>anualmente</a:t>
            </a:r>
            <a:endParaRPr lang="pt-BR" sz="2400" dirty="0"/>
          </a:p>
          <a:p>
            <a:pPr>
              <a:spcAft>
                <a:spcPts val="1200"/>
              </a:spcAft>
            </a:pPr>
            <a:r>
              <a:rPr lang="pt-BR" sz="2400" dirty="0"/>
              <a:t>III - serão </a:t>
            </a:r>
            <a:r>
              <a:rPr lang="pt-BR" sz="2400" dirty="0" smtClean="0"/>
              <a:t>revisados </a:t>
            </a:r>
            <a:r>
              <a:rPr lang="pt-BR" sz="2400" dirty="0"/>
              <a:t>até o final do primeiro trimestre do ano </a:t>
            </a:r>
            <a:r>
              <a:rPr lang="pt-BR" sz="2400" dirty="0" smtClean="0"/>
              <a:t>do PPA</a:t>
            </a:r>
            <a:endParaRPr lang="pt-BR" sz="2400" dirty="0"/>
          </a:p>
          <a:p>
            <a:pPr>
              <a:spcAft>
                <a:spcPts val="1200"/>
              </a:spcAft>
            </a:pPr>
            <a:r>
              <a:rPr lang="pt-BR" sz="2400" dirty="0"/>
              <a:t>IV - deverão ser compatíveis com </a:t>
            </a:r>
            <a:r>
              <a:rPr lang="pt-BR" sz="2400" dirty="0" smtClean="0"/>
              <a:t>planos </a:t>
            </a:r>
            <a:r>
              <a:rPr lang="pt-BR" sz="2400" dirty="0"/>
              <a:t>de recursos </a:t>
            </a:r>
            <a:r>
              <a:rPr lang="pt-BR" sz="2400" dirty="0" smtClean="0"/>
              <a:t>hídricos</a:t>
            </a: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436424" y="404664"/>
            <a:ext cx="8550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PLANO NACIONAL E REGIONAL</a:t>
            </a:r>
            <a:endParaRPr lang="pt-BR" sz="2800" b="1" dirty="0" smtClean="0"/>
          </a:p>
        </p:txBody>
      </p:sp>
      <p:cxnSp>
        <p:nvCxnSpPr>
          <p:cNvPr id="10" name="Conector reto 9"/>
          <p:cNvCxnSpPr/>
          <p:nvPr/>
        </p:nvCxnSpPr>
        <p:spPr>
          <a:xfrm flipH="1">
            <a:off x="179512" y="972654"/>
            <a:ext cx="8856984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Espaço Reservado para Conteúdo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764" y="188640"/>
            <a:ext cx="1742732" cy="57996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441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399</Words>
  <Application>Microsoft Office PowerPoint</Application>
  <PresentationFormat>Apresentação na tela (4:3)</PresentationFormat>
  <Paragraphs>98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  Audiência Pública  SANEAMENTO BÁSICO: UNIVERSALIZAÇÃO, FINANCIAMENTO E TARIFA   Comissão de Desenvolvimento Regional e Turismo - CDR Senado Federal Brasília, 5 de novembro de 2015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Vicente Correia Lima Neto</dc:creator>
  <cp:lastModifiedBy>Ernesto Galindo</cp:lastModifiedBy>
  <cp:revision>92</cp:revision>
  <dcterms:created xsi:type="dcterms:W3CDTF">2015-01-27T12:50:29Z</dcterms:created>
  <dcterms:modified xsi:type="dcterms:W3CDTF">2015-11-05T12:34:46Z</dcterms:modified>
</cp:coreProperties>
</file>