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59" r:id="rId4"/>
    <p:sldId id="267" r:id="rId5"/>
    <p:sldId id="268" r:id="rId6"/>
    <p:sldId id="269" r:id="rId7"/>
    <p:sldId id="271" r:id="rId8"/>
    <p:sldId id="270" r:id="rId9"/>
    <p:sldId id="262" r:id="rId10"/>
    <p:sldId id="273" r:id="rId11"/>
    <p:sldId id="263" r:id="rId12"/>
    <p:sldId id="265" r:id="rId13"/>
  </p:sldIdLst>
  <p:sldSz cx="18288000" cy="10287000"/>
  <p:notesSz cx="10287000" cy="18288000"/>
  <p:embeddedFontLst>
    <p:embeddedFont>
      <p:font typeface="Big Shoulders Display Black" panose="020B0604020202020204" charset="0"/>
      <p:regular r:id="rId15"/>
    </p:embeddedFont>
    <p:embeddedFont>
      <p:font typeface="Big Shoulders Display ExtraBold" panose="020B0604020202020204" charset="0"/>
      <p:regular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22F66-2219-4EB5-AED5-6D02D980F6AA}" v="1" dt="2026-05-03T21:48:29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10"/>
  </p:normalViewPr>
  <p:slideViewPr>
    <p:cSldViewPr snapToGrid="0" snapToObjects="1">
      <p:cViewPr>
        <p:scale>
          <a:sx n="50" d="100"/>
          <a:sy n="50" d="100"/>
        </p:scale>
        <p:origin x="89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 ambrogi" userId="f591b63a97310ea2" providerId="LiveId" clId="{0E93EB0E-16CF-4B12-951E-E1A2E4105468}"/>
    <pc:docChg chg="modSld">
      <pc:chgData name="Bia ambrogi" userId="f591b63a97310ea2" providerId="LiveId" clId="{0E93EB0E-16CF-4B12-951E-E1A2E4105468}" dt="2026-05-03T21:58:52.392" v="100" actId="20577"/>
      <pc:docMkLst>
        <pc:docMk/>
      </pc:docMkLst>
      <pc:sldChg chg="modSp mod">
        <pc:chgData name="Bia ambrogi" userId="f591b63a97310ea2" providerId="LiveId" clId="{0E93EB0E-16CF-4B12-951E-E1A2E4105468}" dt="2026-05-03T21:58:52.392" v="100" actId="20577"/>
        <pc:sldMkLst>
          <pc:docMk/>
          <pc:sldMk cId="0" sldId="256"/>
        </pc:sldMkLst>
        <pc:spChg chg="mod">
          <ac:chgData name="Bia ambrogi" userId="f591b63a97310ea2" providerId="LiveId" clId="{0E93EB0E-16CF-4B12-951E-E1A2E4105468}" dt="2026-05-03T21:58:52.392" v="100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Bia ambrogi" userId="f591b63a97310ea2" providerId="LiveId" clId="{0E93EB0E-16CF-4B12-951E-E1A2E4105468}" dt="2026-05-03T21:54:54.550" v="84" actId="207"/>
        <pc:sldMkLst>
          <pc:docMk/>
          <pc:sldMk cId="0" sldId="262"/>
        </pc:sldMkLst>
        <pc:spChg chg="mod">
          <ac:chgData name="Bia ambrogi" userId="f591b63a97310ea2" providerId="LiveId" clId="{0E93EB0E-16CF-4B12-951E-E1A2E4105468}" dt="2026-05-03T21:54:24.592" v="80" actId="207"/>
          <ac:spMkLst>
            <pc:docMk/>
            <pc:sldMk cId="0" sldId="262"/>
            <ac:spMk id="7" creationId="{00000000-0000-0000-0000-000000000000}"/>
          </ac:spMkLst>
        </pc:spChg>
        <pc:spChg chg="mod">
          <ac:chgData name="Bia ambrogi" userId="f591b63a97310ea2" providerId="LiveId" clId="{0E93EB0E-16CF-4B12-951E-E1A2E4105468}" dt="2026-05-03T21:54:39.775" v="82" actId="207"/>
          <ac:spMkLst>
            <pc:docMk/>
            <pc:sldMk cId="0" sldId="262"/>
            <ac:spMk id="9" creationId="{00000000-0000-0000-0000-000000000000}"/>
          </ac:spMkLst>
        </pc:spChg>
        <pc:spChg chg="mod">
          <ac:chgData name="Bia ambrogi" userId="f591b63a97310ea2" providerId="LiveId" clId="{0E93EB0E-16CF-4B12-951E-E1A2E4105468}" dt="2026-05-03T21:54:54.550" v="84" actId="207"/>
          <ac:spMkLst>
            <pc:docMk/>
            <pc:sldMk cId="0" sldId="262"/>
            <ac:spMk id="11" creationId="{00000000-0000-0000-0000-000000000000}"/>
          </ac:spMkLst>
        </pc:spChg>
        <pc:spChg chg="mod">
          <ac:chgData name="Bia ambrogi" userId="f591b63a97310ea2" providerId="LiveId" clId="{0E93EB0E-16CF-4B12-951E-E1A2E4105468}" dt="2026-05-03T21:54:46.816" v="83" actId="207"/>
          <ac:spMkLst>
            <pc:docMk/>
            <pc:sldMk cId="0" sldId="262"/>
            <ac:spMk id="13" creationId="{00000000-0000-0000-0000-000000000000}"/>
          </ac:spMkLst>
        </pc:spChg>
      </pc:sldChg>
      <pc:sldChg chg="modSp mod">
        <pc:chgData name="Bia ambrogi" userId="f591b63a97310ea2" providerId="LiveId" clId="{0E93EB0E-16CF-4B12-951E-E1A2E4105468}" dt="2026-05-03T21:55:15.773" v="85" actId="1076"/>
        <pc:sldMkLst>
          <pc:docMk/>
          <pc:sldMk cId="0" sldId="263"/>
        </pc:sldMkLst>
        <pc:spChg chg="mod">
          <ac:chgData name="Bia ambrogi" userId="f591b63a97310ea2" providerId="LiveId" clId="{0E93EB0E-16CF-4B12-951E-E1A2E4105468}" dt="2026-05-03T21:55:15.773" v="85" actId="1076"/>
          <ac:spMkLst>
            <pc:docMk/>
            <pc:sldMk cId="0" sldId="263"/>
            <ac:spMk id="4" creationId="{00000000-0000-0000-0000-000000000000}"/>
          </ac:spMkLst>
        </pc:spChg>
      </pc:sldChg>
      <pc:sldChg chg="modSp mod">
        <pc:chgData name="Bia ambrogi" userId="f591b63a97310ea2" providerId="LiveId" clId="{0E93EB0E-16CF-4B12-951E-E1A2E4105468}" dt="2026-05-03T21:55:44.583" v="98" actId="20577"/>
        <pc:sldMkLst>
          <pc:docMk/>
          <pc:sldMk cId="0" sldId="265"/>
        </pc:sldMkLst>
        <pc:spChg chg="mod">
          <ac:chgData name="Bia ambrogi" userId="f591b63a97310ea2" providerId="LiveId" clId="{0E93EB0E-16CF-4B12-951E-E1A2E4105468}" dt="2026-05-03T21:55:44.583" v="98" actId="20577"/>
          <ac:spMkLst>
            <pc:docMk/>
            <pc:sldMk cId="0" sldId="265"/>
            <ac:spMk id="9" creationId="{30B493B3-40B4-1A77-BF74-1854C6C286F3}"/>
          </ac:spMkLst>
        </pc:spChg>
      </pc:sldChg>
      <pc:sldChg chg="modSp mod">
        <pc:chgData name="Bia ambrogi" userId="f591b63a97310ea2" providerId="LiveId" clId="{0E93EB0E-16CF-4B12-951E-E1A2E4105468}" dt="2026-05-03T21:51:22.717" v="79" actId="20577"/>
        <pc:sldMkLst>
          <pc:docMk/>
          <pc:sldMk cId="0" sldId="269"/>
        </pc:sldMkLst>
        <pc:spChg chg="mod">
          <ac:chgData name="Bia ambrogi" userId="f591b63a97310ea2" providerId="LiveId" clId="{0E93EB0E-16CF-4B12-951E-E1A2E4105468}" dt="2026-05-03T21:51:22.717" v="79" actId="20577"/>
          <ac:spMkLst>
            <pc:docMk/>
            <pc:sldMk cId="0" sldId="269"/>
            <ac:spMk id="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12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A7373-0E4E-0C4A-FA30-7B5E9BEE7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03BF97-44CE-8ED8-9223-B0473A595F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D25BE6-6009-6D06-F237-33F9B5455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AB03E-6336-4A41-8E9B-B2C31CC0FC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3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6a9e3a5-b915-4235-8153-b33906db9903-AI">
            <a:extLst>
              <a:ext uri="{FF2B5EF4-FFF2-40B4-BE49-F238E27FC236}">
                <a16:creationId xmlns:a16="http://schemas.microsoft.com/office/drawing/2014/main" id="{A93C2B48-0354-9675-831F-13F6D11C716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9F9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itle-456"/>
          <p:cNvSpPr txBox="1"/>
          <p:nvPr/>
        </p:nvSpPr>
        <p:spPr>
          <a:xfrm>
            <a:off x="762000" y="1264740"/>
            <a:ext cx="13882914" cy="2015490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l">
              <a:lnSpc>
                <a:spcPts val="7520"/>
              </a:lnSpc>
              <a:buNone/>
            </a:pPr>
            <a:r>
              <a:rPr lang="en-US" sz="6600" dirty="0">
                <a:latin typeface="Big Shoulders Display Black" panose="00000A00000000000000" pitchFamily="2" charset="0"/>
              </a:rPr>
              <a:t>APRO+SOM: </a:t>
            </a:r>
            <a:r>
              <a:rPr lang="en-US" sz="6600" dirty="0" err="1">
                <a:latin typeface="Big Shoulders Display Black" panose="00000A00000000000000" pitchFamily="2" charset="0"/>
              </a:rPr>
              <a:t>Associação</a:t>
            </a:r>
            <a:r>
              <a:rPr lang="en-US" sz="6600" dirty="0">
                <a:latin typeface="Big Shoulders Display Black" panose="00000A00000000000000" pitchFamily="2" charset="0"/>
              </a:rPr>
              <a:t> Brasileira de </a:t>
            </a:r>
            <a:r>
              <a:rPr lang="en-US" sz="6600" dirty="0" err="1">
                <a:latin typeface="Big Shoulders Display Black" panose="00000A00000000000000" pitchFamily="2" charset="0"/>
              </a:rPr>
              <a:t>Produtoras</a:t>
            </a:r>
            <a:r>
              <a:rPr lang="en-US" sz="6600" dirty="0">
                <a:latin typeface="Big Shoulders Display Black" panose="00000A00000000000000" pitchFamily="2" charset="0"/>
              </a:rPr>
              <a:t> de Som</a:t>
            </a:r>
          </a:p>
          <a:p>
            <a:pPr marL="0" indent="0" algn="l">
              <a:lnSpc>
                <a:spcPts val="7520"/>
              </a:lnSpc>
              <a:buNone/>
            </a:pPr>
            <a:r>
              <a:rPr lang="en-US" sz="6600" dirty="0">
                <a:solidFill>
                  <a:srgbClr val="F9F9F4"/>
                </a:solidFill>
                <a:latin typeface="Big Shoulders Display Black" panose="00000A00000000000000" pitchFamily="2" charset="0"/>
              </a:rPr>
              <a:t> 15.325/2026</a:t>
            </a:r>
            <a:endParaRPr lang="en-US" sz="6600" dirty="0"/>
          </a:p>
        </p:txBody>
      </p:sp>
      <p:sp>
        <p:nvSpPr>
          <p:cNvPr id="5" name="subtitle-402"/>
          <p:cNvSpPr txBox="1"/>
          <p:nvPr/>
        </p:nvSpPr>
        <p:spPr>
          <a:xfrm>
            <a:off x="938212" y="4301119"/>
            <a:ext cx="8205788" cy="1684762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>
              <a:lnSpc>
                <a:spcPts val="3150"/>
              </a:lnSpc>
            </a:pPr>
            <a:r>
              <a:rPr lang="pt-BR" sz="3200" b="1" cap="all" dirty="0"/>
              <a:t>Lei 15.325/2026</a:t>
            </a:r>
          </a:p>
          <a:p>
            <a:pPr>
              <a:lnSpc>
                <a:spcPts val="3150"/>
              </a:lnSpc>
            </a:pPr>
            <a:r>
              <a:rPr lang="en-US" sz="2400" kern="1200" spc="21" dirty="0" err="1">
                <a:latin typeface="Roboto" panose="02000000000000000000" pitchFamily="2" charset="0"/>
              </a:rPr>
              <a:t>Impactos</a:t>
            </a:r>
            <a:r>
              <a:rPr lang="en-US" sz="2400" kern="1200" spc="21" dirty="0">
                <a:latin typeface="Roboto" panose="02000000000000000000" pitchFamily="2" charset="0"/>
              </a:rPr>
              <a:t> da definição do profissional </a:t>
            </a:r>
            <a:r>
              <a:rPr lang="en-US" sz="2400" kern="1200" spc="21" dirty="0" err="1">
                <a:latin typeface="Roboto" panose="02000000000000000000" pitchFamily="2" charset="0"/>
              </a:rPr>
              <a:t>multimídia</a:t>
            </a:r>
            <a:r>
              <a:rPr lang="en-US" sz="2400" kern="1200" spc="21" dirty="0">
                <a:latin typeface="Roboto" panose="02000000000000000000" pitchFamily="2" charset="0"/>
              </a:rPr>
              <a:t> </a:t>
            </a:r>
            <a:r>
              <a:rPr lang="en-US" sz="2400" kern="1200" spc="21" dirty="0" err="1">
                <a:latin typeface="Roboto" panose="02000000000000000000" pitchFamily="2" charset="0"/>
              </a:rPr>
              <a:t>n</a:t>
            </a:r>
            <a:r>
              <a:rPr lang="en-US" sz="2400" spc="21" dirty="0" err="1">
                <a:latin typeface="Roboto" panose="02000000000000000000" pitchFamily="2" charset="0"/>
              </a:rPr>
              <a:t>a</a:t>
            </a:r>
            <a:r>
              <a:rPr lang="en-US" sz="2400" spc="21" dirty="0">
                <a:latin typeface="Roboto" panose="02000000000000000000" pitchFamily="2" charset="0"/>
              </a:rPr>
              <a:t> </a:t>
            </a:r>
            <a:r>
              <a:rPr lang="en-US" sz="2400" spc="21" dirty="0" err="1">
                <a:latin typeface="Roboto" panose="02000000000000000000" pitchFamily="2" charset="0"/>
              </a:rPr>
              <a:t>Produção</a:t>
            </a:r>
            <a:r>
              <a:rPr lang="en-US" sz="2400" spc="21" dirty="0">
                <a:latin typeface="Roboto" panose="02000000000000000000" pitchFamily="2" charset="0"/>
              </a:rPr>
              <a:t> Sonora /</a:t>
            </a:r>
            <a:r>
              <a:rPr lang="en-US" sz="2400" kern="1200" spc="21" dirty="0">
                <a:latin typeface="Roboto" panose="02000000000000000000" pitchFamily="2" charset="0"/>
              </a:rPr>
              <a:t> Audiovisual </a:t>
            </a:r>
            <a:r>
              <a:rPr lang="en-US" sz="2400" spc="21" dirty="0">
                <a:latin typeface="Roboto" panose="02000000000000000000" pitchFamily="2" charset="0"/>
              </a:rPr>
              <a:t> / E</a:t>
            </a:r>
            <a:r>
              <a:rPr lang="en-US" sz="2400" kern="1200" spc="21" dirty="0">
                <a:latin typeface="Roboto" panose="02000000000000000000" pitchFamily="2" charset="0"/>
              </a:rPr>
              <a:t>conomia </a:t>
            </a:r>
            <a:r>
              <a:rPr lang="en-US" sz="2400" spc="21" dirty="0" err="1">
                <a:latin typeface="Roboto" panose="02000000000000000000" pitchFamily="2" charset="0"/>
              </a:rPr>
              <a:t>C</a:t>
            </a:r>
            <a:r>
              <a:rPr lang="en-US" sz="2400" kern="1200" spc="21" dirty="0" err="1">
                <a:latin typeface="Roboto" panose="02000000000000000000" pitchFamily="2" charset="0"/>
              </a:rPr>
              <a:t>riativa</a:t>
            </a:r>
            <a:r>
              <a:rPr lang="en-US" sz="2400" kern="1200" spc="21" dirty="0">
                <a:latin typeface="Roboto" panose="02000000000000000000" pitchFamily="2" charset="0"/>
              </a:rPr>
              <a:t>.</a:t>
            </a:r>
            <a:endParaRPr lang="en-US" sz="2400" dirty="0"/>
          </a:p>
        </p:txBody>
      </p:sp>
      <p:sp>
        <p:nvSpPr>
          <p:cNvPr id="6" name="nametext-node-u1FMrK-1-2"/>
          <p:cNvSpPr txBox="1"/>
          <p:nvPr/>
        </p:nvSpPr>
        <p:spPr>
          <a:xfrm>
            <a:off x="1171575" y="8085682"/>
            <a:ext cx="2547938" cy="725986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l">
              <a:lnSpc>
                <a:spcPts val="2690"/>
              </a:lnSpc>
              <a:buNone/>
            </a:pPr>
            <a:r>
              <a:rPr lang="en-US" sz="2100" dirty="0">
                <a:latin typeface="Big Shoulders Display Black" panose="00000A00000000000000" pitchFamily="2" charset="0"/>
              </a:rPr>
              <a:t>BIA AMBROGI</a:t>
            </a:r>
          </a:p>
          <a:p>
            <a:pPr marL="0" indent="0" algn="l">
              <a:lnSpc>
                <a:spcPts val="2690"/>
              </a:lnSpc>
              <a:buNone/>
            </a:pPr>
            <a:r>
              <a:rPr lang="en-US" sz="2100" dirty="0">
                <a:latin typeface="Big Shoulders Display Black" panose="00000A00000000000000" pitchFamily="2" charset="0"/>
              </a:rPr>
              <a:t>Presidente </a:t>
            </a:r>
            <a:endParaRPr lang="en-US" sz="2100" dirty="0"/>
          </a:p>
        </p:txBody>
      </p:sp>
      <p:pic>
        <p:nvPicPr>
          <p:cNvPr id="9" name="cs-cover-line-br-1-right-shap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25" y="6610350"/>
            <a:ext cx="10848975" cy="3676650"/>
          </a:xfrm>
          <a:prstGeom prst="rect">
            <a:avLst/>
          </a:prstGeom>
        </p:spPr>
      </p:pic>
      <p:sp>
        <p:nvSpPr>
          <p:cNvPr id="12" name="footer-container">
            <a:extLst>
              <a:ext uri="{FF2B5EF4-FFF2-40B4-BE49-F238E27FC236}">
                <a16:creationId xmlns:a16="http://schemas.microsoft.com/office/drawing/2014/main" id="{7A51C254-24E9-BBAC-5C56-C7B14E2ACC4B}"/>
              </a:ext>
            </a:extLst>
          </p:cNvPr>
          <p:cNvSpPr/>
          <p:nvPr/>
        </p:nvSpPr>
        <p:spPr>
          <a:xfrm>
            <a:off x="0" y="9753600"/>
            <a:ext cx="18288000" cy="533400"/>
          </a:xfrm>
          <a:prstGeom prst="rect">
            <a:avLst/>
          </a:prstGeom>
          <a:gradFill>
            <a:gsLst>
              <a:gs pos="0">
                <a:srgbClr val="0A2472"/>
              </a:gs>
              <a:gs pos="100000">
                <a:srgbClr val="0B1136"/>
              </a:gs>
            </a:gsLst>
            <a:lin ang="1080000" scaled="0"/>
          </a:gradFill>
          <a:ln/>
        </p:spPr>
        <p:txBody>
          <a:bodyPr/>
          <a:lstStyle/>
          <a:p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7AD8D53-ECB2-DF31-A7FA-BBC49C66B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1191" y="6407884"/>
            <a:ext cx="6472237" cy="4314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18f1935-29dc-4b64-bb18-e55a5770b9b1-AI">
            <a:extLst>
              <a:ext uri="{FF2B5EF4-FFF2-40B4-BE49-F238E27FC236}">
                <a16:creationId xmlns:a16="http://schemas.microsoft.com/office/drawing/2014/main" id="{FCF41CBA-0E9E-47E1-3007-E8E10E0AF2A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9F9F4"/>
          </a:solidFill>
          <a:ln/>
        </p:spPr>
        <p:txBody>
          <a:bodyPr/>
          <a:lstStyle/>
          <a:p>
            <a:endParaRPr lang="pt-BR" sz="2400" b="1" dirty="0"/>
          </a:p>
          <a:p>
            <a:r>
              <a:rPr lang="pt-BR" sz="2400" b="1" dirty="0"/>
              <a:t>       Relator: Senador ALAN RICK – comissão de assuntos socias do senado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ACABD7-33F2-F90F-521D-F2B37668D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" y="1465537"/>
            <a:ext cx="5105400" cy="87122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ECC15F4-ED54-90F7-87E3-5AA37987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343" y="3551160"/>
            <a:ext cx="12334657" cy="1953453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1EDC33E-61F7-3F03-76FB-AB809B384F7B}"/>
              </a:ext>
            </a:extLst>
          </p:cNvPr>
          <p:cNvCxnSpPr/>
          <p:nvPr/>
        </p:nvCxnSpPr>
        <p:spPr>
          <a:xfrm flipV="1">
            <a:off x="6096000" y="5715000"/>
            <a:ext cx="990600" cy="579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34F6CD5-3BAF-E5C3-CAF5-9472E6A63D11}"/>
              </a:ext>
            </a:extLst>
          </p:cNvPr>
          <p:cNvSpPr txBox="1"/>
          <p:nvPr/>
        </p:nvSpPr>
        <p:spPr>
          <a:xfrm>
            <a:off x="7376160" y="7317216"/>
            <a:ext cx="10185763" cy="2049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Artigo 3º Inciso IX - atualização e gestão de redes sociais, plataformas digitais, sítios ou portais de internet, </a:t>
            </a:r>
            <a:r>
              <a:rPr lang="pt-BR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websites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pt-BR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web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TV, TV digital e outros canais de comunicação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AE89F05-59CD-8AA9-167A-7F39758ED4A7}"/>
              </a:ext>
            </a:extLst>
          </p:cNvPr>
          <p:cNvSpPr txBox="1"/>
          <p:nvPr/>
        </p:nvSpPr>
        <p:spPr>
          <a:xfrm>
            <a:off x="10029371" y="6327725"/>
            <a:ext cx="534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highlight>
                  <a:srgbClr val="FFFF00"/>
                </a:highlight>
              </a:rPr>
              <a:t> </a:t>
            </a:r>
            <a:r>
              <a:rPr lang="pt-BR" sz="2800" b="1" dirty="0">
                <a:highlight>
                  <a:srgbClr val="FFFF00"/>
                </a:highlight>
              </a:rPr>
              <a:t>Fator Relevante</a:t>
            </a:r>
          </a:p>
        </p:txBody>
      </p:sp>
    </p:spTree>
    <p:extLst>
      <p:ext uri="{BB962C8B-B14F-4D97-AF65-F5344CB8AC3E}">
        <p14:creationId xmlns:p14="http://schemas.microsoft.com/office/powerpoint/2010/main" val="374168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0227b94f-7e19-4d5e-9ad1-c26064c24cb6-AI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9F9F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" name="cs-layout-left-line-tl-2-shap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1675"/>
            <a:ext cx="6029325" cy="8315325"/>
          </a:xfrm>
          <a:prstGeom prst="rect">
            <a:avLst/>
          </a:prstGeom>
        </p:spPr>
      </p:pic>
      <p:sp>
        <p:nvSpPr>
          <p:cNvPr id="4" name="subtitle-467"/>
          <p:cNvSpPr txBox="1"/>
          <p:nvPr/>
        </p:nvSpPr>
        <p:spPr>
          <a:xfrm>
            <a:off x="762000" y="3117515"/>
            <a:ext cx="7620000" cy="5197810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>
              <a:lnSpc>
                <a:spcPts val="4050"/>
              </a:lnSpc>
            </a:pPr>
            <a:r>
              <a:rPr lang="pt-BR" sz="2800" dirty="0"/>
              <a:t>Propomos a coexistência estruturada do profissional multimídia junto às profissões já regulamentadas, respeitando suas funções privativas. A regulação deve priorizar a valorização da competência, a estabilidade das relações profissionais existentes e a inclusão de novas profissões emergentes, </a:t>
            </a:r>
          </a:p>
          <a:p>
            <a:pPr>
              <a:lnSpc>
                <a:spcPts val="4050"/>
              </a:lnSpc>
            </a:pPr>
            <a:r>
              <a:rPr lang="pt-BR" sz="2800" dirty="0"/>
              <a:t>retirando-as da informalidade e promovendo um mercado sustentável, qualificado e capaz de se manter no longo prazo em toda a economia criativa.</a:t>
            </a:r>
            <a:endParaRPr lang="en-US" sz="2700" dirty="0"/>
          </a:p>
        </p:txBody>
      </p:sp>
      <p:sp>
        <p:nvSpPr>
          <p:cNvPr id="5" name="title-437"/>
          <p:cNvSpPr txBox="1"/>
          <p:nvPr/>
        </p:nvSpPr>
        <p:spPr>
          <a:xfrm>
            <a:off x="762000" y="762000"/>
            <a:ext cx="7653337" cy="1720215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l">
              <a:lnSpc>
                <a:spcPts val="6370"/>
              </a:lnSpc>
              <a:buNone/>
            </a:pPr>
            <a:r>
              <a:rPr lang="en-US" sz="5400" dirty="0">
                <a:solidFill>
                  <a:srgbClr val="0B1136"/>
                </a:solidFill>
                <a:latin typeface="Big Shoulders Display Black" panose="00000A00000000000000" pitchFamily="2" charset="0"/>
              </a:rPr>
              <a:t>ESTRATÉGIA</a:t>
            </a:r>
            <a:r>
              <a:rPr lang="en-US" sz="5400" dirty="0">
                <a:solidFill>
                  <a:srgbClr val="000000"/>
                </a:solidFill>
              </a:rPr>
              <a:t>
</a:t>
            </a:r>
            <a:r>
              <a:rPr lang="en-US" sz="5400" dirty="0">
                <a:solidFill>
                  <a:srgbClr val="0B1136"/>
                </a:solidFill>
                <a:latin typeface="Big Shoulders Display Black" panose="00000A00000000000000" pitchFamily="2" charset="0"/>
              </a:rPr>
              <a:t>ECONOMIA CRIATIVA</a:t>
            </a:r>
            <a:endParaRPr lang="en-US" sz="5400" dirty="0"/>
          </a:p>
        </p:txBody>
      </p:sp>
      <p:pic>
        <p:nvPicPr>
          <p:cNvPr id="6" name="venndiagram3node-layer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0200" y="762000"/>
            <a:ext cx="8229600" cy="8229600"/>
          </a:xfrm>
          <a:prstGeom prst="rect">
            <a:avLst/>
          </a:prstGeom>
        </p:spPr>
      </p:pic>
      <p:sp>
        <p:nvSpPr>
          <p:cNvPr id="7" name="headingtext-diagram-ij0QjD-0-1"/>
          <p:cNvSpPr txBox="1"/>
          <p:nvPr/>
        </p:nvSpPr>
        <p:spPr>
          <a:xfrm>
            <a:off x="11573233" y="2330887"/>
            <a:ext cx="3557588" cy="443865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800" kern="1200" spc="18" dirty="0">
                <a:solidFill>
                  <a:srgbClr val="0B1136"/>
                </a:solidFill>
                <a:latin typeface="Roboto" panose="02000000000000000000" pitchFamily="2" charset="0"/>
              </a:rPr>
              <a:t>Respeito à Especialidade</a:t>
            </a:r>
            <a:endParaRPr lang="en-US" sz="1800" dirty="0"/>
          </a:p>
        </p:txBody>
      </p:sp>
      <p:sp>
        <p:nvSpPr>
          <p:cNvPr id="8" name="headingtext-diagram-ij0QjD-1-2"/>
          <p:cNvSpPr txBox="1"/>
          <p:nvPr/>
        </p:nvSpPr>
        <p:spPr>
          <a:xfrm>
            <a:off x="14840665" y="6349722"/>
            <a:ext cx="2176463" cy="786765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800" kern="1200" spc="18" dirty="0">
                <a:solidFill>
                  <a:srgbClr val="0B1136"/>
                </a:solidFill>
                <a:latin typeface="Roboto" panose="02000000000000000000" pitchFamily="2" charset="0"/>
              </a:rPr>
              <a:t>Qualificação Certificada</a:t>
            </a:r>
            <a:endParaRPr lang="en-US" sz="1800" dirty="0"/>
          </a:p>
        </p:txBody>
      </p:sp>
      <p:sp>
        <p:nvSpPr>
          <p:cNvPr id="9" name="headingtext-diagram-ij0QjD-2-3"/>
          <p:cNvSpPr txBox="1"/>
          <p:nvPr/>
        </p:nvSpPr>
        <p:spPr>
          <a:xfrm>
            <a:off x="9708595" y="6349722"/>
            <a:ext cx="2176463" cy="786765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800" kern="1200" spc="18" dirty="0">
                <a:solidFill>
                  <a:srgbClr val="0B1136"/>
                </a:solidFill>
                <a:latin typeface="Roboto" panose="02000000000000000000" pitchFamily="2" charset="0"/>
              </a:rPr>
              <a:t>Equilíbrio Patronal-Laboral</a:t>
            </a:r>
            <a:endParaRPr lang="en-US" sz="1800" dirty="0"/>
          </a:p>
        </p:txBody>
      </p:sp>
      <p:sp>
        <p:nvSpPr>
          <p:cNvPr id="10" name="headingtext-diagram-ij0QjD-0-commonpoint-start-1"/>
          <p:cNvSpPr txBox="1"/>
          <p:nvPr/>
        </p:nvSpPr>
        <p:spPr>
          <a:xfrm>
            <a:off x="12344400" y="5132161"/>
            <a:ext cx="2014538" cy="729615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ctr">
              <a:lnSpc>
                <a:spcPts val="2480"/>
              </a:lnSpc>
              <a:buNone/>
            </a:pPr>
            <a:r>
              <a:rPr lang="en-US" sz="1650" kern="1200" spc="17" dirty="0">
                <a:solidFill>
                  <a:srgbClr val="0B1136"/>
                </a:solidFill>
                <a:latin typeface="Roboto" panose="02000000000000000000" pitchFamily="2" charset="0"/>
              </a:rPr>
              <a:t>Pilares da Economia </a:t>
            </a:r>
            <a:r>
              <a:rPr lang="en-US" sz="1650" kern="1200" spc="17" dirty="0" err="1">
                <a:solidFill>
                  <a:srgbClr val="0B1136"/>
                </a:solidFill>
                <a:latin typeface="Roboto" panose="02000000000000000000" pitchFamily="2" charset="0"/>
              </a:rPr>
              <a:t>Criativa</a:t>
            </a:r>
            <a:endParaRPr lang="en-US" sz="1650" dirty="0"/>
          </a:p>
        </p:txBody>
      </p:sp>
      <p:sp>
        <p:nvSpPr>
          <p:cNvPr id="11" name="footer-container"/>
          <p:cNvSpPr/>
          <p:nvPr/>
        </p:nvSpPr>
        <p:spPr>
          <a:xfrm>
            <a:off x="0" y="9753600"/>
            <a:ext cx="18288000" cy="533400"/>
          </a:xfrm>
          <a:prstGeom prst="rect">
            <a:avLst/>
          </a:prstGeom>
          <a:gradFill>
            <a:gsLst>
              <a:gs pos="0">
                <a:srgbClr val="0A2472"/>
              </a:gs>
              <a:gs pos="100000">
                <a:srgbClr val="0B1136"/>
              </a:gs>
            </a:gsLst>
            <a:lin ang="1080000" scaled="0"/>
          </a:gradFill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43cd10e-24ef-44c1-ab37-d379e4ee6606-AI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B1136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cs-bg-gradient-shape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0">
                <a:srgbClr val="0A2472"/>
              </a:gs>
              <a:gs pos="100000">
                <a:srgbClr val="0B1136"/>
              </a:gs>
            </a:gsLst>
            <a:lin ang="1080000" scaled="0"/>
          </a:gra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g-image-diagram-R9ZLdd-0" descr="Parede com notas adesivas, uma delas em destaque"/>
          <p:cNvPicPr>
            <a:picLocks noChangeAspect="1"/>
          </p:cNvPicPr>
          <p:nvPr/>
        </p:nvPicPr>
        <p:blipFill>
          <a:blip r:embed="rId3"/>
          <a:srcRect t="21186" b="21186"/>
          <a:stretch/>
        </p:blipFill>
        <p:spPr>
          <a:xfrm>
            <a:off x="762000" y="762000"/>
            <a:ext cx="16763905" cy="6438900"/>
          </a:xfrm>
          <a:prstGeom prst="rect">
            <a:avLst/>
          </a:prstGeom>
        </p:spPr>
      </p:pic>
      <p:sp>
        <p:nvSpPr>
          <p:cNvPr id="5" name="title-432"/>
          <p:cNvSpPr txBox="1"/>
          <p:nvPr/>
        </p:nvSpPr>
        <p:spPr>
          <a:xfrm>
            <a:off x="795433" y="7867769"/>
            <a:ext cx="16797338" cy="1053465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l">
              <a:lnSpc>
                <a:spcPts val="7520"/>
              </a:lnSpc>
              <a:buNone/>
            </a:pPr>
            <a:r>
              <a:rPr lang="en-US" sz="6600">
                <a:solidFill>
                  <a:srgbClr val="F9F9F4"/>
                </a:solidFill>
                <a:latin typeface="Big Shoulders Display Black" panose="00000A00000000000000" pitchFamily="2" charset="0"/>
              </a:rPr>
              <a:t>PRÓXIMOS PASSOS</a:t>
            </a:r>
            <a:endParaRPr lang="en-US" sz="6600" dirty="0"/>
          </a:p>
        </p:txBody>
      </p:sp>
      <p:sp>
        <p:nvSpPr>
          <p:cNvPr id="6" name="subtitle-460"/>
          <p:cNvSpPr txBox="1"/>
          <p:nvPr/>
        </p:nvSpPr>
        <p:spPr>
          <a:xfrm>
            <a:off x="762000" y="9127927"/>
            <a:ext cx="16797338" cy="501015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endParaRPr lang="en-US" sz="2100" dirty="0"/>
          </a:p>
        </p:txBody>
      </p:sp>
      <p:pic>
        <p:nvPicPr>
          <p:cNvPr id="7" name="cs-cover-cta-line-tr-1-shap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5050" y="0"/>
            <a:ext cx="4552950" cy="9553575"/>
          </a:xfrm>
          <a:prstGeom prst="rect">
            <a:avLst/>
          </a:prstGeom>
        </p:spPr>
      </p:pic>
      <p:sp>
        <p:nvSpPr>
          <p:cNvPr id="9" name="nametext-node-u1FMrK-1-2">
            <a:extLst>
              <a:ext uri="{FF2B5EF4-FFF2-40B4-BE49-F238E27FC236}">
                <a16:creationId xmlns:a16="http://schemas.microsoft.com/office/drawing/2014/main" id="{30B493B3-40B4-1A77-BF74-1854C6C286F3}"/>
              </a:ext>
            </a:extLst>
          </p:cNvPr>
          <p:cNvSpPr txBox="1"/>
          <p:nvPr/>
        </p:nvSpPr>
        <p:spPr>
          <a:xfrm>
            <a:off x="12424229" y="7867769"/>
            <a:ext cx="2801938" cy="1986795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l">
              <a:lnSpc>
                <a:spcPts val="2690"/>
              </a:lnSpc>
              <a:buNone/>
            </a:pPr>
            <a:r>
              <a:rPr lang="en-US" sz="3200" b="1" dirty="0">
                <a:solidFill>
                  <a:schemeClr val="bg1"/>
                </a:solidFill>
              </a:rPr>
              <a:t>BIA AMBROGI</a:t>
            </a:r>
          </a:p>
          <a:p>
            <a:pPr marL="0" indent="0" algn="l">
              <a:lnSpc>
                <a:spcPts val="2690"/>
              </a:lnSpc>
              <a:buNone/>
            </a:pPr>
            <a:r>
              <a:rPr lang="en-US" sz="3200" dirty="0">
                <a:solidFill>
                  <a:schemeClr val="bg1"/>
                </a:solidFill>
              </a:rPr>
              <a:t>Presidente  </a:t>
            </a:r>
            <a:r>
              <a:rPr lang="en-US" sz="3200" dirty="0" err="1">
                <a:solidFill>
                  <a:schemeClr val="bg1"/>
                </a:solidFill>
              </a:rPr>
              <a:t>Apro+Som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 algn="l">
              <a:lnSpc>
                <a:spcPts val="2690"/>
              </a:lnSpc>
              <a:buNone/>
            </a:pPr>
            <a:r>
              <a:rPr lang="en-US" sz="3200" dirty="0">
                <a:solidFill>
                  <a:schemeClr val="bg1"/>
                </a:solidFill>
              </a:rPr>
              <a:t>bia.ambrogi@apromaissom.org</a:t>
            </a:r>
          </a:p>
          <a:p>
            <a:pPr marL="0" indent="0" algn="l">
              <a:lnSpc>
                <a:spcPts val="2690"/>
              </a:lnSpc>
              <a:buNone/>
            </a:pPr>
            <a:r>
              <a:rPr lang="en-US" sz="3200" dirty="0">
                <a:solidFill>
                  <a:schemeClr val="bg1"/>
                </a:solidFill>
              </a:rPr>
              <a:t>@bia_ambrogi</a:t>
            </a:r>
          </a:p>
          <a:p>
            <a:pPr marL="0" indent="0" algn="l">
              <a:lnSpc>
                <a:spcPts val="2690"/>
              </a:lnSpc>
              <a:buNone/>
            </a:pPr>
            <a:r>
              <a:rPr lang="en-US" sz="3200" dirty="0">
                <a:solidFill>
                  <a:schemeClr val="bg1"/>
                </a:solidFill>
              </a:rPr>
              <a:t>@apromaissom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E0E8C83-2006-25CD-6472-748392B19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4229" y="2772228"/>
            <a:ext cx="6025242" cy="401682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BFE9E46-75F3-48BB-58F1-CF0C79C3C71A}"/>
              </a:ext>
            </a:extLst>
          </p:cNvPr>
          <p:cNvSpPr txBox="1"/>
          <p:nvPr/>
        </p:nvSpPr>
        <p:spPr>
          <a:xfrm>
            <a:off x="1987369" y="3280582"/>
            <a:ext cx="106984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Decreto Regulamentar</a:t>
            </a:r>
          </a:p>
          <a:p>
            <a:r>
              <a:rPr lang="pt-BR" sz="3600" dirty="0"/>
              <a:t>Melhor definição do papel do profissional Multimídia </a:t>
            </a:r>
          </a:p>
          <a:p>
            <a:r>
              <a:rPr lang="pt-BR" sz="3200" dirty="0"/>
              <a:t>“sem prejuízo das atribuições de outras categorias profissionais”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D7814-5422-4C72-8E7F-D445FA206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6a9e3a5-b915-4235-8153-b33906db9903-AI">
            <a:extLst>
              <a:ext uri="{FF2B5EF4-FFF2-40B4-BE49-F238E27FC236}">
                <a16:creationId xmlns:a16="http://schemas.microsoft.com/office/drawing/2014/main" id="{96542AA0-8B8F-9843-D3D3-4CD32304267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9F9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label-447">
            <a:extLst>
              <a:ext uri="{FF2B5EF4-FFF2-40B4-BE49-F238E27FC236}">
                <a16:creationId xmlns:a16="http://schemas.microsoft.com/office/drawing/2014/main" id="{F3685CCE-04B1-A3AD-9C08-64C8D162EAF2}"/>
              </a:ext>
            </a:extLst>
          </p:cNvPr>
          <p:cNvSpPr txBox="1"/>
          <p:nvPr/>
        </p:nvSpPr>
        <p:spPr>
          <a:xfrm>
            <a:off x="762000" y="762000"/>
            <a:ext cx="2062163" cy="386715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l">
              <a:buNone/>
            </a:pPr>
            <a:r>
              <a:rPr lang="en-US" sz="1800" dirty="0">
                <a:solidFill>
                  <a:srgbClr val="7A7B85"/>
                </a:solidFill>
                <a:latin typeface="Roboto" panose="02000000000000000000" pitchFamily="2" charset="0"/>
              </a:rPr>
              <a:t>Análise do Artigo 3º</a:t>
            </a:r>
            <a:endParaRPr lang="en-US" sz="1800" dirty="0"/>
          </a:p>
        </p:txBody>
      </p:sp>
      <p:sp>
        <p:nvSpPr>
          <p:cNvPr id="5" name="::before">
            <a:extLst>
              <a:ext uri="{FF2B5EF4-FFF2-40B4-BE49-F238E27FC236}">
                <a16:creationId xmlns:a16="http://schemas.microsoft.com/office/drawing/2014/main" id="{04B1961F-5352-F42A-DF84-6626D01E090C}"/>
              </a:ext>
            </a:extLst>
          </p:cNvPr>
          <p:cNvSpPr txBox="1"/>
          <p:nvPr/>
        </p:nvSpPr>
        <p:spPr>
          <a:xfrm>
            <a:off x="738188" y="4367213"/>
            <a:ext cx="381000" cy="619125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ctr">
              <a:lnSpc>
                <a:spcPts val="3780"/>
              </a:lnSpc>
              <a:buNone/>
            </a:pPr>
            <a:r>
              <a:rPr lang="en-US" sz="3600" dirty="0">
                <a:solidFill>
                  <a:srgbClr val="FFBA08"/>
                </a:solidFill>
                <a:latin typeface="Big Shoulders Display ExtraBold" panose="00000900000000000000" pitchFamily="2" charset="0"/>
              </a:rPr>
              <a:t>01</a:t>
            </a:r>
            <a:endParaRPr lang="en-US" sz="3600" dirty="0"/>
          </a:p>
        </p:txBody>
      </p:sp>
      <p:sp>
        <p:nvSpPr>
          <p:cNvPr id="6" name="shape-diagram-kONPhK-0">
            <a:extLst>
              <a:ext uri="{FF2B5EF4-FFF2-40B4-BE49-F238E27FC236}">
                <a16:creationId xmlns:a16="http://schemas.microsoft.com/office/drawing/2014/main" id="{B119AE9D-7DF1-73BC-E750-99A3AA214904}"/>
              </a:ext>
            </a:extLst>
          </p:cNvPr>
          <p:cNvSpPr/>
          <p:nvPr/>
        </p:nvSpPr>
        <p:spPr>
          <a:xfrm>
            <a:off x="1285875" y="4391025"/>
            <a:ext cx="19050" cy="2552700"/>
          </a:xfrm>
          <a:prstGeom prst="rect">
            <a:avLst/>
          </a:prstGeom>
          <a:gradFill>
            <a:gsLst>
              <a:gs pos="0">
                <a:srgbClr val="FF9800">
                  <a:alpha val="0"/>
                </a:srgbClr>
              </a:gs>
              <a:gs pos="100000">
                <a:srgbClr val="0B1136"/>
              </a:gs>
            </a:gsLst>
            <a:lin ang="16200000" scaled="0"/>
          </a:gra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headingtext-diagram-kONPhK-0-1">
            <a:extLst>
              <a:ext uri="{FF2B5EF4-FFF2-40B4-BE49-F238E27FC236}">
                <a16:creationId xmlns:a16="http://schemas.microsoft.com/office/drawing/2014/main" id="{2D105BB1-A472-36EE-49FB-A49053DD7A3E}"/>
              </a:ext>
            </a:extLst>
          </p:cNvPr>
          <p:cNvSpPr txBox="1"/>
          <p:nvPr/>
        </p:nvSpPr>
        <p:spPr>
          <a:xfrm>
            <a:off x="1495425" y="4391025"/>
            <a:ext cx="4662488" cy="529590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700" dirty="0">
                <a:solidFill>
                  <a:srgbClr val="0B1136"/>
                </a:solidFill>
                <a:latin typeface="Big Shoulders Display Black" panose="00000A00000000000000" pitchFamily="2" charset="0"/>
              </a:rPr>
              <a:t>CRIAÇÃO E ROTEIRIZAÇÃO</a:t>
            </a:r>
            <a:endParaRPr lang="en-US" sz="2700" dirty="0"/>
          </a:p>
        </p:txBody>
      </p:sp>
      <p:sp>
        <p:nvSpPr>
          <p:cNvPr id="8" name="bodytext-diagram-kONPhK-0-1">
            <a:extLst>
              <a:ext uri="{FF2B5EF4-FFF2-40B4-BE49-F238E27FC236}">
                <a16:creationId xmlns:a16="http://schemas.microsoft.com/office/drawing/2014/main" id="{DC859070-DCA8-EB76-FE10-9E7677C20F4B}"/>
              </a:ext>
            </a:extLst>
          </p:cNvPr>
          <p:cNvSpPr txBox="1"/>
          <p:nvPr/>
        </p:nvSpPr>
        <p:spPr>
          <a:xfrm>
            <a:off x="1495425" y="4937284"/>
            <a:ext cx="4662488" cy="2101215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100" kern="1200" spc="21" dirty="0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Responsabilidade ampla pelo desenvolvimento de conceitos criativos e elaboração de textos originais, concentrando toda a parte intelectual em um único cargo.</a:t>
            </a:r>
            <a:endParaRPr lang="en-US" sz="2100" dirty="0"/>
          </a:p>
        </p:txBody>
      </p:sp>
      <p:sp>
        <p:nvSpPr>
          <p:cNvPr id="9" name="::before">
            <a:extLst>
              <a:ext uri="{FF2B5EF4-FFF2-40B4-BE49-F238E27FC236}">
                <a16:creationId xmlns:a16="http://schemas.microsoft.com/office/drawing/2014/main" id="{427FFD0E-8259-6E06-A0C7-2A4FBA8CDC53}"/>
              </a:ext>
            </a:extLst>
          </p:cNvPr>
          <p:cNvSpPr txBox="1"/>
          <p:nvPr/>
        </p:nvSpPr>
        <p:spPr>
          <a:xfrm>
            <a:off x="6440448" y="4367213"/>
            <a:ext cx="473154" cy="619125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ctr">
              <a:lnSpc>
                <a:spcPts val="3780"/>
              </a:lnSpc>
              <a:buNone/>
            </a:pPr>
            <a:r>
              <a:rPr lang="en-US" sz="3600" dirty="0">
                <a:solidFill>
                  <a:srgbClr val="FFBA08"/>
                </a:solidFill>
                <a:latin typeface="Big Shoulders Display ExtraBold" panose="00000900000000000000" pitchFamily="2" charset="0"/>
              </a:rPr>
              <a:t>02</a:t>
            </a:r>
            <a:endParaRPr lang="en-US" sz="3600" dirty="0"/>
          </a:p>
        </p:txBody>
      </p:sp>
      <p:sp>
        <p:nvSpPr>
          <p:cNvPr id="10" name="shape-diagram-kONPhK-1">
            <a:extLst>
              <a:ext uri="{FF2B5EF4-FFF2-40B4-BE49-F238E27FC236}">
                <a16:creationId xmlns:a16="http://schemas.microsoft.com/office/drawing/2014/main" id="{989D8685-BB4A-0402-118E-F4180C907BF2}"/>
              </a:ext>
            </a:extLst>
          </p:cNvPr>
          <p:cNvSpPr/>
          <p:nvPr/>
        </p:nvSpPr>
        <p:spPr>
          <a:xfrm>
            <a:off x="7080290" y="4391025"/>
            <a:ext cx="19050" cy="2552700"/>
          </a:xfrm>
          <a:prstGeom prst="rect">
            <a:avLst/>
          </a:prstGeom>
          <a:gradFill>
            <a:gsLst>
              <a:gs pos="0">
                <a:srgbClr val="FF9800">
                  <a:alpha val="0"/>
                </a:srgbClr>
              </a:gs>
              <a:gs pos="100000">
                <a:srgbClr val="0B1136"/>
              </a:gs>
            </a:gsLst>
            <a:lin ang="16200000" scaled="0"/>
          </a:gradFill>
          <a:ln/>
        </p:spPr>
        <p:txBody>
          <a:bodyPr/>
          <a:lstStyle/>
          <a:p>
            <a:endParaRPr lang="pt-BR"/>
          </a:p>
        </p:txBody>
      </p:sp>
      <p:sp>
        <p:nvSpPr>
          <p:cNvPr id="11" name="headingtext-diagram-kONPhK-1-2">
            <a:extLst>
              <a:ext uri="{FF2B5EF4-FFF2-40B4-BE49-F238E27FC236}">
                <a16:creationId xmlns:a16="http://schemas.microsoft.com/office/drawing/2014/main" id="{EBF41B76-5768-0D00-EE60-62EA867E5215}"/>
              </a:ext>
            </a:extLst>
          </p:cNvPr>
          <p:cNvSpPr txBox="1"/>
          <p:nvPr/>
        </p:nvSpPr>
        <p:spPr>
          <a:xfrm>
            <a:off x="7289840" y="4391025"/>
            <a:ext cx="4567238" cy="529590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700" dirty="0">
                <a:solidFill>
                  <a:srgbClr val="0B1136"/>
                </a:solidFill>
                <a:latin typeface="Big Shoulders Display Black" panose="00000A00000000000000" pitchFamily="2" charset="0"/>
              </a:rPr>
              <a:t>CAPTAÇÃO E EDIÇÃO</a:t>
            </a:r>
            <a:endParaRPr lang="en-US" sz="2700" dirty="0"/>
          </a:p>
        </p:txBody>
      </p:sp>
      <p:sp>
        <p:nvSpPr>
          <p:cNvPr id="12" name="bodytext-diagram-kONPhK-1-2">
            <a:extLst>
              <a:ext uri="{FF2B5EF4-FFF2-40B4-BE49-F238E27FC236}">
                <a16:creationId xmlns:a16="http://schemas.microsoft.com/office/drawing/2014/main" id="{42EE4496-DF62-5811-90BC-1253643DD04A}"/>
              </a:ext>
            </a:extLst>
          </p:cNvPr>
          <p:cNvSpPr txBox="1"/>
          <p:nvPr/>
        </p:nvSpPr>
        <p:spPr>
          <a:xfrm>
            <a:off x="7289840" y="4937284"/>
            <a:ext cx="4567238" cy="2101215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100" kern="1200" spc="21" dirty="0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Execução técnica do registro de áudio e vídeo aliada à pós-produção,  </a:t>
            </a:r>
            <a:r>
              <a:rPr lang="en-US" sz="2100" spc="21" dirty="0" err="1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minimizando</a:t>
            </a:r>
            <a:r>
              <a:rPr lang="en-US" sz="2100" spc="21" dirty="0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 a </a:t>
            </a:r>
            <a:r>
              <a:rPr lang="en-US" sz="2100" kern="1200" spc="21" dirty="0" err="1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necessidade</a:t>
            </a:r>
            <a:r>
              <a:rPr lang="en-US" sz="2100" kern="1200" spc="21" dirty="0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 de especialização </a:t>
            </a:r>
            <a:r>
              <a:rPr lang="en-US" sz="2100" kern="1200" spc="21" dirty="0" err="1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técnica</a:t>
            </a:r>
            <a:r>
              <a:rPr lang="en-US" sz="2100" kern="1200" spc="21" dirty="0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  em cada uma dessas áreas distintas.</a:t>
            </a:r>
            <a:endParaRPr lang="en-US" sz="2100" dirty="0"/>
          </a:p>
        </p:txBody>
      </p:sp>
      <p:sp>
        <p:nvSpPr>
          <p:cNvPr id="13" name="::before">
            <a:extLst>
              <a:ext uri="{FF2B5EF4-FFF2-40B4-BE49-F238E27FC236}">
                <a16:creationId xmlns:a16="http://schemas.microsoft.com/office/drawing/2014/main" id="{E4CE31D2-0997-B567-2035-204246883B84}"/>
              </a:ext>
            </a:extLst>
          </p:cNvPr>
          <p:cNvSpPr txBox="1"/>
          <p:nvPr/>
        </p:nvSpPr>
        <p:spPr>
          <a:xfrm>
            <a:off x="12142709" y="4367213"/>
            <a:ext cx="479227" cy="619125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ctr">
              <a:lnSpc>
                <a:spcPts val="3780"/>
              </a:lnSpc>
              <a:buNone/>
            </a:pPr>
            <a:r>
              <a:rPr lang="en-US" sz="3600" dirty="0">
                <a:solidFill>
                  <a:srgbClr val="FFBA08"/>
                </a:solidFill>
                <a:latin typeface="Big Shoulders Display ExtraBold" panose="00000900000000000000" pitchFamily="2" charset="0"/>
              </a:rPr>
              <a:t>03</a:t>
            </a:r>
            <a:endParaRPr lang="en-US" sz="3600" dirty="0"/>
          </a:p>
        </p:txBody>
      </p:sp>
      <p:sp>
        <p:nvSpPr>
          <p:cNvPr id="14" name="shape-diagram-kONPhK-2">
            <a:extLst>
              <a:ext uri="{FF2B5EF4-FFF2-40B4-BE49-F238E27FC236}">
                <a16:creationId xmlns:a16="http://schemas.microsoft.com/office/drawing/2014/main" id="{098F1E6F-F100-D5B9-9FD4-FEDE5DEA37F2}"/>
              </a:ext>
            </a:extLst>
          </p:cNvPr>
          <p:cNvSpPr/>
          <p:nvPr/>
        </p:nvSpPr>
        <p:spPr>
          <a:xfrm>
            <a:off x="12788623" y="4391025"/>
            <a:ext cx="19050" cy="2552700"/>
          </a:xfrm>
          <a:prstGeom prst="rect">
            <a:avLst/>
          </a:prstGeom>
          <a:gradFill>
            <a:gsLst>
              <a:gs pos="0">
                <a:srgbClr val="FF9800">
                  <a:alpha val="0"/>
                </a:srgbClr>
              </a:gs>
              <a:gs pos="100000">
                <a:srgbClr val="0B1136"/>
              </a:gs>
            </a:gsLst>
            <a:lin ang="16200000" scaled="0"/>
          </a:gradFill>
          <a:ln/>
        </p:spPr>
        <p:txBody>
          <a:bodyPr/>
          <a:lstStyle/>
          <a:p>
            <a:endParaRPr lang="pt-BR"/>
          </a:p>
        </p:txBody>
      </p:sp>
      <p:sp>
        <p:nvSpPr>
          <p:cNvPr id="15" name="headingtext-diagram-kONPhK-2-3">
            <a:extLst>
              <a:ext uri="{FF2B5EF4-FFF2-40B4-BE49-F238E27FC236}">
                <a16:creationId xmlns:a16="http://schemas.microsoft.com/office/drawing/2014/main" id="{19D4EC73-68E4-EC04-BFFB-A15E1C936396}"/>
              </a:ext>
            </a:extLst>
          </p:cNvPr>
          <p:cNvSpPr txBox="1"/>
          <p:nvPr/>
        </p:nvSpPr>
        <p:spPr>
          <a:xfrm>
            <a:off x="12998173" y="4391025"/>
            <a:ext cx="4557713" cy="529590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700" dirty="0">
                <a:solidFill>
                  <a:srgbClr val="0B1136"/>
                </a:solidFill>
                <a:latin typeface="Big Shoulders Display Black" panose="00000A00000000000000" pitchFamily="2" charset="0"/>
              </a:rPr>
              <a:t>GESTÃO E DISTRIBUIÇÃO</a:t>
            </a:r>
            <a:endParaRPr lang="en-US" sz="2700" dirty="0"/>
          </a:p>
        </p:txBody>
      </p:sp>
      <p:sp>
        <p:nvSpPr>
          <p:cNvPr id="16" name="bodytext-diagram-kONPhK-2-3">
            <a:extLst>
              <a:ext uri="{FF2B5EF4-FFF2-40B4-BE49-F238E27FC236}">
                <a16:creationId xmlns:a16="http://schemas.microsoft.com/office/drawing/2014/main" id="{3B612A9D-2383-9E5C-ECD8-637851ED6407}"/>
              </a:ext>
            </a:extLst>
          </p:cNvPr>
          <p:cNvSpPr txBox="1"/>
          <p:nvPr/>
        </p:nvSpPr>
        <p:spPr>
          <a:xfrm>
            <a:off x="12998173" y="4937284"/>
            <a:ext cx="4557713" cy="2101215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100" kern="1200" spc="21" dirty="0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Envolve o planejamento de estratégias para redes sociais e a publicação final de conteúdos, unificando a gestão de tráfego com a produção criativa e técnica.</a:t>
            </a:r>
            <a:endParaRPr lang="en-US" sz="2100" dirty="0"/>
          </a:p>
        </p:txBody>
      </p:sp>
      <p:sp>
        <p:nvSpPr>
          <p:cNvPr id="17" name="footer-container">
            <a:extLst>
              <a:ext uri="{FF2B5EF4-FFF2-40B4-BE49-F238E27FC236}">
                <a16:creationId xmlns:a16="http://schemas.microsoft.com/office/drawing/2014/main" id="{64774650-67C4-B8BD-0971-534C70C666E4}"/>
              </a:ext>
            </a:extLst>
          </p:cNvPr>
          <p:cNvSpPr/>
          <p:nvPr/>
        </p:nvSpPr>
        <p:spPr>
          <a:xfrm>
            <a:off x="0" y="9753600"/>
            <a:ext cx="18288000" cy="533400"/>
          </a:xfrm>
          <a:prstGeom prst="rect">
            <a:avLst/>
          </a:prstGeom>
          <a:gradFill>
            <a:gsLst>
              <a:gs pos="0">
                <a:srgbClr val="0A2472"/>
              </a:gs>
              <a:gs pos="100000">
                <a:srgbClr val="0B1136"/>
              </a:gs>
            </a:gsLst>
            <a:lin ang="1080000" scaled="0"/>
          </a:gradFill>
          <a:ln/>
        </p:spPr>
        <p:txBody>
          <a:bodyPr/>
          <a:lstStyle/>
          <a:p>
            <a:endParaRPr lang="pt-BR"/>
          </a:p>
        </p:txBody>
      </p:sp>
      <p:sp>
        <p:nvSpPr>
          <p:cNvPr id="18" name="title-451">
            <a:extLst>
              <a:ext uri="{FF2B5EF4-FFF2-40B4-BE49-F238E27FC236}">
                <a16:creationId xmlns:a16="http://schemas.microsoft.com/office/drawing/2014/main" id="{0FF4A5CE-D6E3-F143-E9EA-53EAE58C471E}"/>
              </a:ext>
            </a:extLst>
          </p:cNvPr>
          <p:cNvSpPr txBox="1"/>
          <p:nvPr/>
        </p:nvSpPr>
        <p:spPr>
          <a:xfrm>
            <a:off x="762000" y="1158240"/>
            <a:ext cx="10758488" cy="1720215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l">
              <a:lnSpc>
                <a:spcPts val="6370"/>
              </a:lnSpc>
              <a:buNone/>
            </a:pPr>
            <a:r>
              <a:rPr lang="en-US" sz="5400" dirty="0">
                <a:solidFill>
                  <a:srgbClr val="0B1136"/>
                </a:solidFill>
                <a:latin typeface="Big Shoulders Display Black" panose="00000A00000000000000" pitchFamily="2" charset="0"/>
              </a:rPr>
              <a:t>A DEFINIÇÃO DO PROFISSIONAL</a:t>
            </a:r>
            <a:r>
              <a:rPr lang="en-US" sz="5400" dirty="0">
                <a:solidFill>
                  <a:srgbClr val="000000"/>
                </a:solidFill>
              </a:rPr>
              <a:t>
</a:t>
            </a:r>
            <a:r>
              <a:rPr lang="en-US" sz="5400" dirty="0">
                <a:solidFill>
                  <a:srgbClr val="0B1136"/>
                </a:solidFill>
                <a:latin typeface="Big Shoulders Display Black" panose="00000A00000000000000" pitchFamily="2" charset="0"/>
              </a:rPr>
              <a:t>MULTIMÍDIA NA LEI 15.325/2026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1324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bac4a3a-8d96-4565-bbed-61f86e0ef2c7-AI"/>
          <p:cNvSpPr/>
          <p:nvPr/>
        </p:nvSpPr>
        <p:spPr>
          <a:xfrm>
            <a:off x="0" y="11966"/>
            <a:ext cx="18288000" cy="10287000"/>
          </a:xfrm>
          <a:prstGeom prst="rect">
            <a:avLst/>
          </a:prstGeom>
          <a:solidFill>
            <a:srgbClr val="F9F9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itle-465"/>
          <p:cNvSpPr txBox="1"/>
          <p:nvPr/>
        </p:nvSpPr>
        <p:spPr>
          <a:xfrm>
            <a:off x="762000" y="1919049"/>
            <a:ext cx="11310938" cy="1405890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l">
              <a:lnSpc>
                <a:spcPts val="5120"/>
              </a:lnSpc>
              <a:buNone/>
            </a:pPr>
            <a:r>
              <a:rPr lang="en-US" sz="4200" dirty="0">
                <a:solidFill>
                  <a:srgbClr val="0B1136"/>
                </a:solidFill>
                <a:latin typeface="Big Shoulders Display Black" panose="00000A00000000000000" pitchFamily="2" charset="0"/>
              </a:rPr>
              <a:t>FRENTE IA RESPONSÁVEL: UM</a:t>
            </a:r>
            <a:r>
              <a:rPr lang="en-US" sz="4200" dirty="0">
                <a:solidFill>
                  <a:srgbClr val="000000"/>
                </a:solidFill>
              </a:rPr>
              <a:t>
</a:t>
            </a:r>
            <a:r>
              <a:rPr lang="en-US" sz="4200" dirty="0">
                <a:solidFill>
                  <a:srgbClr val="0B1136"/>
                </a:solidFill>
                <a:latin typeface="Big Shoulders Display Black" panose="00000A00000000000000" pitchFamily="2" charset="0"/>
              </a:rPr>
              <a:t>OLHAR 360 SOBRE O MERCADO</a:t>
            </a:r>
            <a:endParaRPr lang="en-US" sz="4200" dirty="0"/>
          </a:p>
        </p:txBody>
      </p:sp>
      <p:sp>
        <p:nvSpPr>
          <p:cNvPr id="4" name="label-419"/>
          <p:cNvSpPr txBox="1"/>
          <p:nvPr/>
        </p:nvSpPr>
        <p:spPr>
          <a:xfrm>
            <a:off x="762000" y="762000"/>
            <a:ext cx="2214563" cy="386715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l">
              <a:buNone/>
            </a:pPr>
            <a:r>
              <a:rPr lang="en-US" sz="1800" dirty="0">
                <a:solidFill>
                  <a:srgbClr val="7A7B85"/>
                </a:solidFill>
                <a:latin typeface="Roboto" panose="02000000000000000000" pitchFamily="2" charset="0"/>
              </a:rPr>
              <a:t>Contexto de Mercado</a:t>
            </a:r>
            <a:endParaRPr lang="en-US" sz="1800" dirty="0"/>
          </a:p>
        </p:txBody>
      </p:sp>
      <p:sp>
        <p:nvSpPr>
          <p:cNvPr id="5" name="node-diagram-ZsEFgk-0"/>
          <p:cNvSpPr/>
          <p:nvPr/>
        </p:nvSpPr>
        <p:spPr>
          <a:xfrm>
            <a:off x="762000" y="5432346"/>
            <a:ext cx="5343525" cy="3550920"/>
          </a:xfrm>
          <a:prstGeom prst="rect">
            <a:avLst/>
          </a:prstGeom>
          <a:solidFill>
            <a:srgbClr val="F9F9F4"/>
          </a:solidFill>
          <a:ln w="7620">
            <a:solidFill>
              <a:srgbClr val="0B1136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headingtext-diagram-ZsEFgk-0-1"/>
          <p:cNvSpPr txBox="1"/>
          <p:nvPr/>
        </p:nvSpPr>
        <p:spPr>
          <a:xfrm>
            <a:off x="1041796" y="5818704"/>
            <a:ext cx="4767263" cy="529590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700" dirty="0">
                <a:solidFill>
                  <a:srgbClr val="0B1136"/>
                </a:solidFill>
                <a:latin typeface="Big Shoulders Display Black" panose="00000A00000000000000" pitchFamily="2" charset="0"/>
              </a:rPr>
              <a:t>45 ASSOCIAÇÕES</a:t>
            </a:r>
            <a:endParaRPr lang="en-US" sz="2700" dirty="0"/>
          </a:p>
        </p:txBody>
      </p:sp>
      <p:sp>
        <p:nvSpPr>
          <p:cNvPr id="8" name="bodytext-diagram-ZsEFgk-0-1"/>
          <p:cNvSpPr txBox="1"/>
          <p:nvPr/>
        </p:nvSpPr>
        <p:spPr>
          <a:xfrm>
            <a:off x="1041795" y="6484145"/>
            <a:ext cx="4767263" cy="901065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100" kern="1200" spc="21" dirty="0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Alinhamento entre entidades patronais e de </a:t>
            </a:r>
            <a:r>
              <a:rPr lang="en-US" sz="2100" kern="1200" spc="21" dirty="0" err="1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trabalhadores</a:t>
            </a:r>
            <a:endParaRPr lang="en-US" sz="2100" kern="1200" spc="21" dirty="0">
              <a:solidFill>
                <a:srgbClr val="0B1136">
                  <a:alpha val="60000"/>
                </a:srgbClr>
              </a:solidFill>
              <a:latin typeface="Roboto" panose="02000000000000000000" pitchFamily="2" charset="0"/>
            </a:endParaRPr>
          </a:p>
          <a:p>
            <a:pPr marL="0" indent="0" algn="l">
              <a:lnSpc>
                <a:spcPts val="3150"/>
              </a:lnSpc>
              <a:buNone/>
            </a:pPr>
            <a:endParaRPr lang="en-US" sz="2100" dirty="0"/>
          </a:p>
        </p:txBody>
      </p:sp>
      <p:sp>
        <p:nvSpPr>
          <p:cNvPr id="9" name="node-diagram-ZsEFgk-1"/>
          <p:cNvSpPr/>
          <p:nvPr/>
        </p:nvSpPr>
        <p:spPr>
          <a:xfrm>
            <a:off x="6464260" y="4668798"/>
            <a:ext cx="5343525" cy="4322445"/>
          </a:xfrm>
          <a:prstGeom prst="rect">
            <a:avLst/>
          </a:prstGeom>
          <a:solidFill>
            <a:srgbClr val="F9F9F4"/>
          </a:solidFill>
          <a:ln w="7620">
            <a:solidFill>
              <a:srgbClr val="0B1136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spanMainText-410"/>
          <p:cNvSpPr txBox="1"/>
          <p:nvPr/>
        </p:nvSpPr>
        <p:spPr>
          <a:xfrm>
            <a:off x="6776681" y="4927878"/>
            <a:ext cx="223838" cy="891540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l">
              <a:lnSpc>
                <a:spcPts val="6300"/>
              </a:lnSpc>
              <a:buNone/>
            </a:pPr>
            <a:endParaRPr lang="en-US" sz="6000" dirty="0"/>
          </a:p>
        </p:txBody>
      </p:sp>
      <p:sp>
        <p:nvSpPr>
          <p:cNvPr id="11" name="headingtext-diagram-ZsEFgk-1-2"/>
          <p:cNvSpPr txBox="1"/>
          <p:nvPr/>
        </p:nvSpPr>
        <p:spPr>
          <a:xfrm>
            <a:off x="6621304" y="5129510"/>
            <a:ext cx="4767263" cy="529590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700" dirty="0">
                <a:solidFill>
                  <a:srgbClr val="0B1136"/>
                </a:solidFill>
                <a:latin typeface="Big Shoulders Display Black" panose="00000A00000000000000" pitchFamily="2" charset="0"/>
              </a:rPr>
              <a:t>ECONOMIA CRIATIVA</a:t>
            </a:r>
            <a:endParaRPr lang="en-US" sz="2700" dirty="0"/>
          </a:p>
        </p:txBody>
      </p:sp>
      <p:sp>
        <p:nvSpPr>
          <p:cNvPr id="12" name="bodytext-diagram-ZsEFgk-1-2"/>
          <p:cNvSpPr txBox="1"/>
          <p:nvPr/>
        </p:nvSpPr>
        <p:spPr>
          <a:xfrm>
            <a:off x="6665534" y="5818405"/>
            <a:ext cx="4767263" cy="3267721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100" kern="1200" spc="21" dirty="0" err="1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Compositores</a:t>
            </a:r>
            <a:r>
              <a:rPr lang="en-US" sz="2100" kern="1200" spc="21" dirty="0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, </a:t>
            </a:r>
            <a:r>
              <a:rPr lang="en-US" sz="2100" kern="1200" spc="21" dirty="0" err="1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Músicos</a:t>
            </a:r>
            <a:endParaRPr lang="en-US" sz="2100" kern="1200" spc="21" dirty="0">
              <a:solidFill>
                <a:srgbClr val="0B1136">
                  <a:alpha val="60000"/>
                </a:srgbClr>
              </a:solidFill>
              <a:latin typeface="Roboto" panose="02000000000000000000" pitchFamily="2" charset="0"/>
            </a:endParaRPr>
          </a:p>
          <a:p>
            <a:pPr marL="0" indent="0" algn="l">
              <a:lnSpc>
                <a:spcPts val="3150"/>
              </a:lnSpc>
              <a:buNone/>
            </a:pPr>
            <a:r>
              <a:rPr lang="en-US" sz="2100" kern="1200" spc="21" dirty="0" err="1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Locutores</a:t>
            </a:r>
            <a:r>
              <a:rPr lang="en-US" sz="2100" kern="1200" spc="21" dirty="0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, </a:t>
            </a:r>
            <a:r>
              <a:rPr lang="en-US" sz="2100" kern="1200" spc="21" dirty="0" err="1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Dubladores</a:t>
            </a:r>
            <a:r>
              <a:rPr lang="en-US" sz="2100" kern="1200" spc="21" dirty="0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 </a:t>
            </a:r>
          </a:p>
          <a:p>
            <a:pPr marL="0" indent="0" algn="l">
              <a:lnSpc>
                <a:spcPts val="3150"/>
              </a:lnSpc>
              <a:buNone/>
            </a:pPr>
            <a:r>
              <a:rPr lang="en-US" sz="2100" spc="21" dirty="0" err="1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Atores</a:t>
            </a:r>
            <a:endParaRPr lang="en-US" sz="2100" kern="1200" spc="21" dirty="0">
              <a:solidFill>
                <a:srgbClr val="0B1136">
                  <a:alpha val="60000"/>
                </a:srgbClr>
              </a:solidFill>
              <a:latin typeface="Roboto" panose="02000000000000000000" pitchFamily="2" charset="0"/>
            </a:endParaRPr>
          </a:p>
          <a:p>
            <a:pPr marL="0" indent="0" algn="l">
              <a:lnSpc>
                <a:spcPts val="3150"/>
              </a:lnSpc>
              <a:buNone/>
            </a:pPr>
            <a:r>
              <a:rPr lang="en-US" sz="2100" spc="21" dirty="0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Audiovisual</a:t>
            </a:r>
          </a:p>
          <a:p>
            <a:pPr marL="0" indent="0" algn="l">
              <a:lnSpc>
                <a:spcPts val="3150"/>
              </a:lnSpc>
              <a:buNone/>
            </a:pPr>
            <a:r>
              <a:rPr lang="en-US" sz="2100" spc="21" dirty="0" err="1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Jornalismo</a:t>
            </a:r>
            <a:endParaRPr lang="en-US" sz="2100" spc="21" dirty="0">
              <a:solidFill>
                <a:srgbClr val="0B1136">
                  <a:alpha val="60000"/>
                </a:srgbClr>
              </a:solidFill>
              <a:latin typeface="Roboto" panose="02000000000000000000" pitchFamily="2" charset="0"/>
            </a:endParaRPr>
          </a:p>
          <a:p>
            <a:pPr marL="0" indent="0" algn="l">
              <a:lnSpc>
                <a:spcPts val="3150"/>
              </a:lnSpc>
              <a:buNone/>
            </a:pPr>
            <a:r>
              <a:rPr lang="en-US" sz="2100" spc="21" dirty="0" err="1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Tecnologia</a:t>
            </a:r>
            <a:endParaRPr lang="en-US" sz="2100" spc="21" dirty="0">
              <a:solidFill>
                <a:srgbClr val="0B1136">
                  <a:alpha val="60000"/>
                </a:srgbClr>
              </a:solidFill>
              <a:latin typeface="Roboto" panose="02000000000000000000" pitchFamily="2" charset="0"/>
            </a:endParaRPr>
          </a:p>
          <a:p>
            <a:pPr marL="0" indent="0" algn="l">
              <a:lnSpc>
                <a:spcPts val="3150"/>
              </a:lnSpc>
              <a:buNone/>
            </a:pPr>
            <a:r>
              <a:rPr lang="en-US" sz="2100" spc="21" dirty="0" err="1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Publicidade</a:t>
            </a:r>
            <a:endParaRPr lang="en-US" sz="2100" spc="21" dirty="0">
              <a:solidFill>
                <a:srgbClr val="0B1136">
                  <a:alpha val="60000"/>
                </a:srgbClr>
              </a:solidFill>
              <a:latin typeface="Roboto" panose="02000000000000000000" pitchFamily="2" charset="0"/>
            </a:endParaRPr>
          </a:p>
          <a:p>
            <a:pPr marL="0" indent="0" algn="l">
              <a:lnSpc>
                <a:spcPts val="3150"/>
              </a:lnSpc>
              <a:buNone/>
            </a:pPr>
            <a:r>
              <a:rPr lang="en-US" sz="2100" spc="21" dirty="0">
                <a:solidFill>
                  <a:srgbClr val="0B1136">
                    <a:alpha val="60000"/>
                  </a:srgbClr>
                </a:solidFill>
                <a:latin typeface="Roboto" panose="02000000000000000000" pitchFamily="2" charset="0"/>
              </a:rPr>
              <a:t>Cinema</a:t>
            </a:r>
          </a:p>
          <a:p>
            <a:pPr marL="0" indent="0" algn="l">
              <a:lnSpc>
                <a:spcPts val="3150"/>
              </a:lnSpc>
              <a:buNone/>
            </a:pPr>
            <a:endParaRPr lang="en-US" sz="2100" spc="21" dirty="0">
              <a:solidFill>
                <a:srgbClr val="0B1136">
                  <a:alpha val="60000"/>
                </a:srgbClr>
              </a:solidFill>
              <a:latin typeface="Roboto" panose="02000000000000000000" pitchFamily="2" charset="0"/>
            </a:endParaRPr>
          </a:p>
          <a:p>
            <a:pPr marL="0" indent="0" algn="l">
              <a:lnSpc>
                <a:spcPts val="3150"/>
              </a:lnSpc>
              <a:buNone/>
            </a:pPr>
            <a:endParaRPr lang="en-US" sz="2100" dirty="0"/>
          </a:p>
        </p:txBody>
      </p:sp>
      <p:sp>
        <p:nvSpPr>
          <p:cNvPr id="13" name="node-diagram-ZsEFgk-2"/>
          <p:cNvSpPr/>
          <p:nvPr/>
        </p:nvSpPr>
        <p:spPr>
          <a:xfrm>
            <a:off x="12166521" y="3905250"/>
            <a:ext cx="5343525" cy="5084445"/>
          </a:xfrm>
          <a:prstGeom prst="rect">
            <a:avLst/>
          </a:prstGeom>
          <a:solidFill>
            <a:srgbClr val="F9F9F4"/>
          </a:solidFill>
          <a:ln w="7620">
            <a:solidFill>
              <a:srgbClr val="0B1136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4" name="spanMainText-439"/>
          <p:cNvSpPr txBox="1"/>
          <p:nvPr/>
        </p:nvSpPr>
        <p:spPr>
          <a:xfrm>
            <a:off x="12478941" y="4164330"/>
            <a:ext cx="947737" cy="891540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l">
              <a:lnSpc>
                <a:spcPts val="6300"/>
              </a:lnSpc>
              <a:buNone/>
            </a:pPr>
            <a:endParaRPr lang="en-US" sz="6000" dirty="0"/>
          </a:p>
        </p:txBody>
      </p:sp>
      <p:sp>
        <p:nvSpPr>
          <p:cNvPr id="15" name="headingtext-diagram-ZsEFgk-2-3"/>
          <p:cNvSpPr txBox="1"/>
          <p:nvPr/>
        </p:nvSpPr>
        <p:spPr>
          <a:xfrm>
            <a:off x="12454651" y="4338400"/>
            <a:ext cx="4767263" cy="529590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700" dirty="0">
                <a:solidFill>
                  <a:srgbClr val="0B1136"/>
                </a:solidFill>
                <a:latin typeface="Big Shoulders Display Black" panose="00000A00000000000000" pitchFamily="2" charset="0"/>
              </a:rPr>
              <a:t>PAUTAS</a:t>
            </a:r>
            <a:endParaRPr lang="en-US" sz="2700" dirty="0"/>
          </a:p>
        </p:txBody>
      </p:sp>
      <p:sp>
        <p:nvSpPr>
          <p:cNvPr id="16" name="bodytext-diagram-ZsEFgk-2-3"/>
          <p:cNvSpPr txBox="1"/>
          <p:nvPr/>
        </p:nvSpPr>
        <p:spPr>
          <a:xfrm>
            <a:off x="12478941" y="5155466"/>
            <a:ext cx="4767263" cy="2749391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>
              <a:lnSpc>
                <a:spcPts val="3150"/>
              </a:lnSpc>
            </a:pPr>
            <a:r>
              <a:rPr lang="en-US" sz="2100" kern="1200" spc="2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Direitos</a:t>
            </a:r>
            <a:r>
              <a:rPr lang="en-US" sz="2100" kern="1200" spc="2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100" spc="2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-US" sz="2100" kern="1200" spc="2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utorais</a:t>
            </a:r>
            <a:r>
              <a:rPr lang="en-US" sz="2100" kern="1200" spc="2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, </a:t>
            </a:r>
            <a:r>
              <a:rPr lang="en-US" sz="2100" kern="1200" spc="2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transparência</a:t>
            </a:r>
            <a:r>
              <a:rPr lang="en-US" sz="2100" kern="1200" spc="2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en-US" sz="2100" kern="1200" spc="2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integridade</a:t>
            </a:r>
            <a:r>
              <a:rPr lang="en-US" sz="2100" kern="1200" spc="2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da </a:t>
            </a:r>
            <a:r>
              <a:rPr lang="en-US" sz="2100" spc="2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en-US" sz="2100" kern="1200" spc="2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nformação</a:t>
            </a:r>
            <a:r>
              <a:rPr lang="en-US" sz="2100" kern="1200" spc="2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2100" kern="1200" spc="2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correção</a:t>
            </a:r>
            <a:r>
              <a:rPr lang="en-US" sz="2100" kern="1200" spc="2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2100" kern="1200" spc="2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assimetrias</a:t>
            </a:r>
            <a:r>
              <a:rPr lang="en-US" sz="2100" kern="1200" spc="2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mercado,</a:t>
            </a:r>
            <a:r>
              <a:rPr lang="pt-BR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preservação de empregos, à valorização das funções especializadas e ao equilíbrio nas relações de trabalho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n-US" sz="2100" kern="1200" spc="2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footer-container"/>
          <p:cNvSpPr/>
          <p:nvPr/>
        </p:nvSpPr>
        <p:spPr>
          <a:xfrm>
            <a:off x="0" y="9753600"/>
            <a:ext cx="18288000" cy="533400"/>
          </a:xfrm>
          <a:prstGeom prst="rect">
            <a:avLst/>
          </a:prstGeom>
          <a:gradFill>
            <a:gsLst>
              <a:gs pos="0">
                <a:srgbClr val="0A2472"/>
              </a:gs>
              <a:gs pos="100000">
                <a:srgbClr val="0B1136"/>
              </a:gs>
            </a:gsLst>
            <a:lin ang="1080000" scaled="0"/>
          </a:gradFill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New">
    <p:bg>
      <p:bgPr>
        <a:solidFill>
          <a:srgbClr val="0B1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1"/>
          <p:cNvSpPr txBox="1"/>
          <p:nvPr/>
        </p:nvSpPr>
        <p:spPr>
          <a:xfrm>
            <a:off x="762000" y="2800000"/>
            <a:ext cx="16764000" cy="1200000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ctr"/>
          <a:lstStyle/>
          <a:p>
            <a:pPr algn="ctr">
              <a:lnSpc>
                <a:spcPts val="5400"/>
              </a:lnSpc>
            </a:pPr>
            <a:r>
              <a:rPr lang="pt-BR" sz="4400" dirty="0">
                <a:solidFill>
                  <a:srgbClr val="FFFFFF"/>
                </a:solidFill>
                <a:latin typeface="Big Shoulders Display Black" panose="00000A00000000000000" pitchFamily="2" charset="0"/>
              </a:rPr>
              <a:t>ESPECIALISTA </a:t>
            </a:r>
            <a:r>
              <a:rPr lang="pt-BR" sz="4400" dirty="0">
                <a:solidFill>
                  <a:srgbClr val="F0A500"/>
                </a:solidFill>
                <a:latin typeface="Big Shoulders Display Black" panose="00000A00000000000000" pitchFamily="2" charset="0"/>
              </a:rPr>
              <a:t>x</a:t>
            </a:r>
            <a:r>
              <a:rPr lang="pt-BR" sz="4400" dirty="0">
                <a:solidFill>
                  <a:srgbClr val="FFFFFF"/>
                </a:solidFill>
                <a:latin typeface="Big Shoulders Display Black" panose="00000A00000000000000" pitchFamily="2" charset="0"/>
              </a:rPr>
              <a:t> MULTIMÍDIA</a:t>
            </a:r>
          </a:p>
        </p:txBody>
      </p:sp>
      <p:sp>
        <p:nvSpPr>
          <p:cNvPr id="3" name="divider"/>
          <p:cNvSpPr/>
          <p:nvPr/>
        </p:nvSpPr>
        <p:spPr>
          <a:xfrm>
            <a:off x="3500000" y="4300000"/>
            <a:ext cx="11288000" cy="0"/>
          </a:xfrm>
          <a:prstGeom prst="line">
            <a:avLst/>
          </a:prstGeom>
          <a:ln w="19050">
            <a:solidFill>
              <a:srgbClr val="F0A500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4" name="line2"/>
          <p:cNvSpPr txBox="1"/>
          <p:nvPr/>
        </p:nvSpPr>
        <p:spPr>
          <a:xfrm>
            <a:off x="762000" y="4600000"/>
            <a:ext cx="16764000" cy="1800000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ctr"/>
          <a:lstStyle/>
          <a:p>
            <a:pPr algn="ctr">
              <a:lnSpc>
                <a:spcPts val="7200"/>
              </a:lnSpc>
            </a:pPr>
            <a:r>
              <a:rPr lang="pt-BR" sz="5400" dirty="0">
                <a:solidFill>
                  <a:srgbClr val="FFFFFF">
                    <a:alpha val="50000"/>
                  </a:srgbClr>
                </a:solidFill>
                <a:latin typeface="Big Shoulders Display Black" panose="00000A00000000000000" pitchFamily="2" charset="0"/>
              </a:rPr>
              <a:t>|  </a:t>
            </a:r>
            <a:r>
              <a:rPr lang="pt-BR" sz="5400" dirty="0">
                <a:solidFill>
                  <a:srgbClr val="FFFFFF"/>
                </a:solidFill>
                <a:latin typeface="Big Shoulders Display Black" panose="00000A00000000000000" pitchFamily="2" charset="0"/>
              </a:rPr>
              <a:t>MULTIMÍDIA </a:t>
            </a:r>
            <a:r>
              <a:rPr lang="pt-BR" sz="5400" dirty="0">
                <a:solidFill>
                  <a:schemeClr val="bg1"/>
                </a:solidFill>
                <a:latin typeface="Big Shoulders Display Black" panose="00000A00000000000000" pitchFamily="2" charset="0"/>
              </a:rPr>
              <a:t>e</a:t>
            </a:r>
            <a:r>
              <a:rPr lang="pt-BR" sz="5400" dirty="0">
                <a:solidFill>
                  <a:srgbClr val="F0A500"/>
                </a:solidFill>
                <a:latin typeface="Big Shoulders Display Black" panose="00000A00000000000000" pitchFamily="2" charset="0"/>
              </a:rPr>
              <a:t> IA</a:t>
            </a:r>
            <a:r>
              <a:rPr lang="pt-BR" sz="5400" dirty="0">
                <a:solidFill>
                  <a:srgbClr val="FFFFFF">
                    <a:alpha val="50000"/>
                  </a:srgbClr>
                </a:solidFill>
                <a:latin typeface="Big Shoulders Display Black" panose="00000A00000000000000" pitchFamily="2" charset="0"/>
              </a:rPr>
              <a:t> </a:t>
            </a:r>
            <a:endParaRPr lang="pt-BR" sz="5400" dirty="0">
              <a:solidFill>
                <a:srgbClr val="FFFFFF"/>
              </a:solidFill>
              <a:latin typeface="Big Shoulders Display Black" panose="00000A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9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952" y="758952"/>
            <a:ext cx="7772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4800" dirty="0">
                <a:solidFill>
                  <a:srgbClr val="0B1136"/>
                </a:solidFill>
                <a:latin typeface="Big Shoulders Display Black" pitchFamily="34" charset="0"/>
                <a:ea typeface="Big Shoulders Display Black" pitchFamily="34" charset="-122"/>
                <a:cs typeface="Big Shoulders Display Black" pitchFamily="34" charset="-120"/>
              </a:rPr>
              <a:t>ESPECIALISTA x MULTIMÍDIA x IA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9509760" y="758952"/>
            <a:ext cx="804672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0B1136">
                    <a:alpha val="6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Comparativo entre os três perfis de atuação: especialista dedicado, profissional multimídia generalista e agente de inteligência artificial.</a:t>
            </a:r>
            <a:endParaRPr lang="en-US" sz="180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15198"/>
              </p:ext>
            </p:extLst>
          </p:nvPr>
        </p:nvGraphicFramePr>
        <p:xfrm>
          <a:off x="758952" y="3017520"/>
          <a:ext cx="16770096" cy="6263640"/>
        </p:xfrm>
        <a:graphic>
          <a:graphicData uri="http://schemas.openxmlformats.org/drawingml/2006/table">
            <a:tbl>
              <a:tblPr/>
              <a:tblGrid>
                <a:gridCol w="329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5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0B1136"/>
                          </a:solidFill>
                          <a:latin typeface="Big Shoulders Display Black" pitchFamily="34" charset="0"/>
                          <a:ea typeface="Big Shoulders Display Black" pitchFamily="34" charset="-122"/>
                          <a:cs typeface="Big Shoulders Display Black" pitchFamily="34" charset="-120"/>
                        </a:rPr>
                        <a:t>ATRIBUTO</a:t>
                      </a:r>
                      <a:endParaRPr lang="en-US" sz="1600" dirty="0">
                        <a:latin typeface="Big Shoulders Display Black" charset="0"/>
                        <a:ea typeface="Big Shoulders Display Black" charset="0"/>
                        <a:cs typeface="Big Shoulders Display Black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0B1136"/>
                          </a:solidFill>
                          <a:latin typeface="Big Shoulders Display Black" pitchFamily="34" charset="0"/>
                          <a:ea typeface="Big Shoulders Display Black" pitchFamily="34" charset="-122"/>
                          <a:cs typeface="Big Shoulders Display Black" pitchFamily="34" charset="-120"/>
                        </a:rPr>
                        <a:t>ESPECIALISTA</a:t>
                      </a:r>
                      <a:endParaRPr lang="en-US" sz="1600" dirty="0">
                        <a:latin typeface="Big Shoulders Display Black" charset="0"/>
                        <a:ea typeface="Big Shoulders Display Black" charset="0"/>
                        <a:cs typeface="Big Shoulders Display Black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0B1136"/>
                          </a:solidFill>
                          <a:latin typeface="Big Shoulders Display Black" pitchFamily="34" charset="0"/>
                          <a:ea typeface="Big Shoulders Display Black" pitchFamily="34" charset="-122"/>
                          <a:cs typeface="Big Shoulders Display Black" pitchFamily="34" charset="-120"/>
                        </a:rPr>
                        <a:t>MULTIMÍDIA</a:t>
                      </a:r>
                      <a:endParaRPr lang="en-US" sz="1600" dirty="0">
                        <a:latin typeface="Big Shoulders Display Black" charset="0"/>
                        <a:ea typeface="Big Shoulders Display Black" charset="0"/>
                        <a:cs typeface="Big Shoulders Display Black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0B1136"/>
                          </a:solidFill>
                          <a:latin typeface="Big Shoulders Display Black" pitchFamily="34" charset="0"/>
                          <a:ea typeface="Big Shoulders Display Black" pitchFamily="34" charset="-122"/>
                          <a:cs typeface="Big Shoulders Display Black" pitchFamily="34" charset="-120"/>
                        </a:rPr>
                        <a:t>IA / AGENTE</a:t>
                      </a:r>
                      <a:endParaRPr lang="en-US" sz="1600" dirty="0">
                        <a:latin typeface="Big Shoulders Display Black" charset="0"/>
                        <a:ea typeface="Big Shoulders Display Black" charset="0"/>
                        <a:cs typeface="Big Shoulders Display Black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Qualidade Final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Alta 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Pode ser </a:t>
                      </a:r>
                      <a:r>
                        <a:rPr lang="en-US" sz="1300" dirty="0" err="1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genérico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Variável / dependente de input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Escalabilidade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Escala </a:t>
                      </a:r>
                      <a:r>
                        <a:rPr lang="en-US" sz="1300" dirty="0" err="1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em</a:t>
                      </a: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 Sistema (divisão de </a:t>
                      </a:r>
                      <a:r>
                        <a:rPr lang="en-US" sz="1300" dirty="0" err="1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funções</a:t>
                      </a: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)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Escala Sozinho Limitada (</a:t>
                      </a:r>
                      <a:r>
                        <a:rPr lang="en-US" sz="1300" dirty="0" err="1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acúmulo</a:t>
                      </a: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) 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Altíssima (automação)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Segurança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Funções claras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 err="1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Acúmulo</a:t>
                      </a: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pode</a:t>
                      </a: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 ser </a:t>
                      </a:r>
                      <a:r>
                        <a:rPr lang="en-US" sz="1300" dirty="0" err="1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ambíguo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Difusa (responsabilidade incerta)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Inovação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Profunda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Superficial / Mais </a:t>
                      </a:r>
                      <a:r>
                        <a:rPr lang="en-US" sz="1300" dirty="0" err="1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padronizado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Acelerada, mas derivativa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Autoria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Definida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Compartilhada / </a:t>
                      </a:r>
                      <a:r>
                        <a:rPr lang="en-US" sz="1300" dirty="0" err="1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Pasteurizada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Indefinida / questionável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Responsabilidade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Clara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Diluída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Jurídica ainda em construção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0B1136"/>
                          </a:solidFill>
                          <a:highlight>
                            <a:srgbClr val="FFFF00"/>
                          </a:highlight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Custo</a:t>
                      </a:r>
                      <a:endParaRPr lang="en-US" sz="1300" dirty="0">
                        <a:highlight>
                          <a:srgbClr val="FFFF00"/>
                        </a:highlight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highlight>
                            <a:srgbClr val="FFFF00"/>
                          </a:highlight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Mais alto (equipe)</a:t>
                      </a:r>
                      <a:endParaRPr lang="en-US" sz="1300" dirty="0">
                        <a:highlight>
                          <a:srgbClr val="FFFF00"/>
                        </a:highlight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 err="1">
                          <a:solidFill>
                            <a:srgbClr val="0B1136"/>
                          </a:solidFill>
                          <a:highlight>
                            <a:srgbClr val="FFFF00"/>
                          </a:highlight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Reduzido</a:t>
                      </a:r>
                      <a:r>
                        <a:rPr lang="en-US" sz="1300" dirty="0">
                          <a:solidFill>
                            <a:srgbClr val="0B1136"/>
                          </a:solidFill>
                          <a:highlight>
                            <a:srgbClr val="FFFF00"/>
                          </a:highlight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 / Transversal</a:t>
                      </a:r>
                      <a:endParaRPr lang="en-US" sz="1300" dirty="0">
                        <a:highlight>
                          <a:srgbClr val="FFFF00"/>
                        </a:highlight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highlight>
                            <a:srgbClr val="FFFF00"/>
                          </a:highlight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Muito reduzido (curto prazo)</a:t>
                      </a:r>
                      <a:endParaRPr lang="en-US" sz="1300" dirty="0">
                        <a:highlight>
                          <a:srgbClr val="FFFF00"/>
                        </a:highlight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Sustentabilidade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Alta (ecossistema)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Risco de </a:t>
                      </a:r>
                      <a:r>
                        <a:rPr lang="en-US" sz="1300" dirty="0" err="1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precarização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B113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Risco de precarização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6200" marR="76200" marT="50800" marB="50800" anchor="ctr">
                    <a:lnL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Shape 2"/>
          <p:cNvSpPr/>
          <p:nvPr/>
        </p:nvSpPr>
        <p:spPr>
          <a:xfrm>
            <a:off x="758952" y="3017520"/>
            <a:ext cx="16770096" cy="777240"/>
          </a:xfrm>
          <a:prstGeom prst="rect">
            <a:avLst/>
          </a:prstGeom>
          <a:solidFill>
            <a:srgbClr val="FFBA08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3"/>
          <p:cNvSpPr/>
          <p:nvPr/>
        </p:nvSpPr>
        <p:spPr>
          <a:xfrm>
            <a:off x="758952" y="3017520"/>
            <a:ext cx="3291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B1136"/>
                </a:solidFill>
                <a:latin typeface="Big Shoulders Display Black" pitchFamily="34" charset="0"/>
                <a:ea typeface="Big Shoulders Display Black" pitchFamily="34" charset="-122"/>
                <a:cs typeface="Big Shoulders Display Black" pitchFamily="34" charset="-120"/>
              </a:rPr>
              <a:t>ATRIBUTO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050792" y="3017520"/>
            <a:ext cx="4297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B1136"/>
                </a:solidFill>
                <a:latin typeface="Big Shoulders Display Black" pitchFamily="34" charset="0"/>
                <a:ea typeface="Big Shoulders Display Black" pitchFamily="34" charset="-122"/>
                <a:cs typeface="Big Shoulders Display Black" pitchFamily="34" charset="-120"/>
              </a:rPr>
              <a:t>ESPECIALISTA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8348472" y="3017520"/>
            <a:ext cx="4114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B1136"/>
                </a:solidFill>
                <a:latin typeface="Big Shoulders Display Black" pitchFamily="34" charset="0"/>
                <a:ea typeface="Big Shoulders Display Black" pitchFamily="34" charset="-122"/>
                <a:cs typeface="Big Shoulders Display Black" pitchFamily="34" charset="-120"/>
              </a:rPr>
              <a:t>MULTIMÍDIA / GENERALISTA</a:t>
            </a:r>
          </a:p>
        </p:txBody>
      </p:sp>
      <p:sp>
        <p:nvSpPr>
          <p:cNvPr id="9" name="Text 6"/>
          <p:cNvSpPr/>
          <p:nvPr/>
        </p:nvSpPr>
        <p:spPr>
          <a:xfrm>
            <a:off x="12463272" y="3017520"/>
            <a:ext cx="5065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B1136"/>
                </a:solidFill>
                <a:latin typeface="Big Shoulders Display Black" pitchFamily="34" charset="0"/>
                <a:ea typeface="Big Shoulders Display Black" pitchFamily="34" charset="-122"/>
                <a:cs typeface="Big Shoulders Display Black" pitchFamily="34" charset="-120"/>
              </a:rPr>
              <a:t>IA / AGENTE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0" y="9756648"/>
            <a:ext cx="18288000" cy="530352"/>
          </a:xfrm>
          <a:prstGeom prst="rect">
            <a:avLst/>
          </a:prstGeom>
          <a:solidFill>
            <a:srgbClr val="0B1136"/>
          </a:solidFill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1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952" y="54864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0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 Cenário Atual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758952" y="914400"/>
            <a:ext cx="91440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Big Shoulders Display Black" pitchFamily="34" charset="0"/>
              </a:rPr>
              <a:t>SOBRE MÍDIAS</a:t>
            </a:r>
            <a:endParaRPr lang="en-US" sz="4200" dirty="0"/>
          </a:p>
        </p:txBody>
      </p:sp>
      <p:sp>
        <p:nvSpPr>
          <p:cNvPr id="4" name="Text 2"/>
          <p:cNvSpPr/>
          <p:nvPr/>
        </p:nvSpPr>
        <p:spPr>
          <a:xfrm>
            <a:off x="758952" y="2743200"/>
            <a:ext cx="86868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60000"/>
              </a:lnSpc>
            </a:pPr>
            <a:r>
              <a:rPr lang="pt-BR" sz="1600" dirty="0">
                <a:solidFill>
                  <a:schemeClr val="bg1"/>
                </a:solidFill>
              </a:rPr>
              <a:t>Além da </a:t>
            </a:r>
            <a:r>
              <a:rPr lang="pt-BR" sz="1600" dirty="0">
                <a:solidFill>
                  <a:srgbClr val="FFC000"/>
                </a:solidFill>
              </a:rPr>
              <a:t>inteligência artificial</a:t>
            </a:r>
            <a:r>
              <a:rPr lang="pt-BR" sz="1600" dirty="0">
                <a:solidFill>
                  <a:schemeClr val="bg1"/>
                </a:solidFill>
              </a:rPr>
              <a:t>, que já pressiona e pode precarizar funções criativas e técnicas, surge o </a:t>
            </a:r>
            <a:r>
              <a:rPr lang="pt-BR" sz="1600" dirty="0">
                <a:solidFill>
                  <a:srgbClr val="FFC000"/>
                </a:solidFill>
              </a:rPr>
              <a:t>profissional multimídia </a:t>
            </a:r>
            <a:r>
              <a:rPr lang="pt-BR" sz="1600" dirty="0">
                <a:solidFill>
                  <a:schemeClr val="bg1"/>
                </a:solidFill>
              </a:rPr>
              <a:t>com uma atuação transversal que, se não for bem definida, pode diluir e desvalorizar as especializações. Tudo isso acontece no ambiente </a:t>
            </a:r>
            <a:r>
              <a:rPr lang="pt-BR" sz="1600" dirty="0">
                <a:solidFill>
                  <a:srgbClr val="FFC000"/>
                </a:solidFill>
              </a:rPr>
              <a:t>digital</a:t>
            </a:r>
            <a:r>
              <a:rPr lang="pt-BR" sz="1600" dirty="0">
                <a:solidFill>
                  <a:schemeClr val="bg1"/>
                </a:solidFill>
              </a:rPr>
              <a:t>, ainda muitas vezes tratado como uma segunda ordem em relação à </a:t>
            </a:r>
            <a:r>
              <a:rPr lang="pt-BR" sz="1600" dirty="0">
                <a:solidFill>
                  <a:srgbClr val="FFC000"/>
                </a:solidFill>
              </a:rPr>
              <a:t>radiodifusão</a:t>
            </a:r>
            <a:r>
              <a:rPr lang="pt-BR" sz="1600" dirty="0">
                <a:solidFill>
                  <a:schemeClr val="bg1"/>
                </a:solidFill>
              </a:rPr>
              <a:t>, mas que na prática já há anos alcança uma audiência massiva, sem um nível equivalente de regulação.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758952" y="5120640"/>
            <a:ext cx="3675888" cy="1828800"/>
          </a:xfrm>
          <a:prstGeom prst="roundRect">
            <a:avLst>
              <a:gd name="adj" fmla="val 5000"/>
            </a:avLst>
          </a:prstGeom>
          <a:solidFill>
            <a:srgbClr val="FFFFFF">
              <a:alpha val="92000"/>
            </a:srgbClr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4"/>
          <p:cNvSpPr/>
          <p:nvPr/>
        </p:nvSpPr>
        <p:spPr>
          <a:xfrm>
            <a:off x="1005840" y="5212080"/>
            <a:ext cx="2286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dirty="0">
                <a:solidFill>
                  <a:srgbClr val="F0A500"/>
                </a:solidFill>
                <a:latin typeface="Big Shoulders Display Black" pitchFamily="34" charset="0"/>
                <a:ea typeface="Big Shoulders Display Black" pitchFamily="34" charset="-122"/>
                <a:cs typeface="Big Shoulders Display Black" pitchFamily="34" charset="-120"/>
              </a:rPr>
              <a:t>~90%</a:t>
            </a:r>
            <a:endParaRPr lang="en-US" sz="4200" dirty="0"/>
          </a:p>
        </p:txBody>
      </p:sp>
      <p:sp>
        <p:nvSpPr>
          <p:cNvPr id="7" name="Text 5"/>
          <p:cNvSpPr/>
          <p:nvPr/>
        </p:nvSpPr>
        <p:spPr>
          <a:xfrm>
            <a:off x="1005840" y="6035040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Roboto" pitchFamily="34" charset="0"/>
                <a:ea typeface="Roboto" pitchFamily="34" charset="-122"/>
                <a:cs typeface="Roboto" pitchFamily="34" charset="-120"/>
              </a:rPr>
              <a:t>dos lares brasileiros</a:t>
            </a:r>
            <a:endParaRPr lang="en-US" sz="14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Roboto" pitchFamily="34" charset="0"/>
                <a:ea typeface="Roboto" pitchFamily="34" charset="-122"/>
                <a:cs typeface="Roboto" pitchFamily="34" charset="-120"/>
              </a:rPr>
              <a:t>alcançados pela TV aberta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3383280" y="534924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>
                    <a:alpha val="5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Kantar IBOPE Media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5138928" y="5120640"/>
            <a:ext cx="3326564" cy="1828800"/>
          </a:xfrm>
          <a:prstGeom prst="roundRect">
            <a:avLst>
              <a:gd name="adj" fmla="val 5000"/>
            </a:avLst>
          </a:prstGeom>
          <a:solidFill>
            <a:srgbClr val="FFFFFF">
              <a:alpha val="92000"/>
            </a:srgbClr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8"/>
          <p:cNvSpPr/>
          <p:nvPr/>
        </p:nvSpPr>
        <p:spPr>
          <a:xfrm>
            <a:off x="5387668" y="5166360"/>
            <a:ext cx="2286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00" dirty="0">
                <a:solidFill>
                  <a:srgbClr val="F0A500"/>
                </a:solidFill>
                <a:latin typeface="Big Shoulders Display Black" pitchFamily="34" charset="0"/>
                <a:ea typeface="Big Shoulders Display Black" pitchFamily="34" charset="-122"/>
                <a:cs typeface="Big Shoulders Display Black" pitchFamily="34" charset="-120"/>
              </a:rPr>
              <a:t>~90%</a:t>
            </a:r>
            <a:endParaRPr lang="en-US" sz="4200" dirty="0"/>
          </a:p>
        </p:txBody>
      </p:sp>
      <p:sp>
        <p:nvSpPr>
          <p:cNvPr id="11" name="Text 9"/>
          <p:cNvSpPr/>
          <p:nvPr/>
        </p:nvSpPr>
        <p:spPr>
          <a:xfrm>
            <a:off x="5454396" y="5975604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Roboto" pitchFamily="34" charset="0"/>
                <a:ea typeface="Roboto" pitchFamily="34" charset="-122"/>
                <a:cs typeface="Roboto" pitchFamily="34" charset="-120"/>
              </a:rPr>
              <a:t>da população brasileira</a:t>
            </a:r>
            <a:endParaRPr lang="en-US" sz="14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Roboto" pitchFamily="34" charset="0"/>
                <a:ea typeface="Roboto" pitchFamily="34" charset="-122"/>
                <a:cs typeface="Roboto" pitchFamily="34" charset="-120"/>
              </a:rPr>
              <a:t>com acesso à internet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9556264" y="5126083"/>
            <a:ext cx="7512535" cy="1828800"/>
          </a:xfrm>
          <a:prstGeom prst="roundRect">
            <a:avLst>
              <a:gd name="adj" fmla="val 0"/>
            </a:avLst>
          </a:prstGeom>
          <a:solidFill>
            <a:srgbClr val="FFFFFF">
              <a:alpha val="92000"/>
            </a:srgbClr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4" name="Text 12"/>
          <p:cNvSpPr/>
          <p:nvPr/>
        </p:nvSpPr>
        <p:spPr>
          <a:xfrm>
            <a:off x="11390919" y="5518404"/>
            <a:ext cx="6606977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dirty="0" err="1">
                <a:solidFill>
                  <a:srgbClr val="F0A500"/>
                </a:solidFill>
                <a:latin typeface="Big Shoulders Display Black" pitchFamily="34" charset="0"/>
              </a:rPr>
              <a:t>Importa</a:t>
            </a:r>
            <a:r>
              <a:rPr lang="en-US" sz="3600" dirty="0">
                <a:solidFill>
                  <a:srgbClr val="F0A500"/>
                </a:solidFill>
                <a:latin typeface="Big Shoulders Display Black" pitchFamily="34" charset="0"/>
              </a:rPr>
              <a:t> o </a:t>
            </a:r>
            <a:r>
              <a:rPr lang="en-US" sz="3600" dirty="0" err="1">
                <a:solidFill>
                  <a:srgbClr val="F0A500"/>
                </a:solidFill>
                <a:latin typeface="Big Shoulders Display Black" pitchFamily="34" charset="0"/>
              </a:rPr>
              <a:t>profissional</a:t>
            </a:r>
            <a:r>
              <a:rPr lang="en-US" sz="3600" dirty="0">
                <a:solidFill>
                  <a:srgbClr val="F0A500"/>
                </a:solidFill>
                <a:latin typeface="Big Shoulders Display Black" pitchFamily="34" charset="0"/>
              </a:rPr>
              <a:t> </a:t>
            </a:r>
          </a:p>
        </p:txBody>
      </p:sp>
      <p:sp>
        <p:nvSpPr>
          <p:cNvPr id="15" name="Text 13"/>
          <p:cNvSpPr/>
          <p:nvPr/>
        </p:nvSpPr>
        <p:spPr>
          <a:xfrm>
            <a:off x="12316968" y="6035040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4694408" y="534924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>
                    <a:alpha val="5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IBGE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758952" y="7498080"/>
            <a:ext cx="137160" cy="1645920"/>
          </a:xfrm>
          <a:prstGeom prst="rect">
            <a:avLst/>
          </a:prstGeom>
          <a:solidFill>
            <a:srgbClr val="F0A50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8" name="Text 16"/>
          <p:cNvSpPr/>
          <p:nvPr/>
        </p:nvSpPr>
        <p:spPr>
          <a:xfrm>
            <a:off x="1188720" y="7498080"/>
            <a:ext cx="160020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F0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REGULAÇÃO PENDENTE</a:t>
            </a:r>
            <a:r>
              <a:rPr lang="en-US" sz="1600" b="1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</a:t>
            </a:r>
            <a:r>
              <a:rPr lang="pt-BR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Mesmo com atualizações recentes na regulação audiovisual, as  obras publicitárias, no ambiente digital continuam sem a mesma exigência de registro,  (CRT ) em redes sociais, evidenciando uma assimetria regulatória entre plataformas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Regulação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dos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Streamings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0" y="9756648"/>
            <a:ext cx="18288000" cy="530352"/>
          </a:xfrm>
          <a:prstGeom prst="rect">
            <a:avLst/>
          </a:prstGeom>
          <a:solidFill>
            <a:srgbClr val="0A247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B734EFA1-8902-2E83-F27A-EFE1C428D418}"/>
              </a:ext>
            </a:extLst>
          </p:cNvPr>
          <p:cNvSpPr/>
          <p:nvPr/>
        </p:nvSpPr>
        <p:spPr>
          <a:xfrm>
            <a:off x="9445752" y="882396"/>
            <a:ext cx="86868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60000"/>
              </a:lnSpc>
            </a:pPr>
            <a:r>
              <a:rPr lang="pt-BR" sz="3200" dirty="0">
                <a:solidFill>
                  <a:schemeClr val="bg1"/>
                </a:solidFill>
              </a:rPr>
              <a:t>Um profissional que se desenvolve em um ambiente digital que ainda exige avanços no seu marco regulatório.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43cd10e-24ef-44c1-ab37-d379e4ee6606-AI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B1136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cs-bg-gradient-shape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0">
                <a:srgbClr val="0A2472"/>
              </a:gs>
              <a:gs pos="100000">
                <a:srgbClr val="0B1136"/>
              </a:gs>
            </a:gsLst>
            <a:lin ang="1080000" scaled="0"/>
          </a:gra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content-box-1"/>
          <p:cNvSpPr txBox="1"/>
          <p:nvPr/>
        </p:nvSpPr>
        <p:spPr>
          <a:xfrm>
            <a:off x="1523999" y="3061335"/>
            <a:ext cx="9695543" cy="7239000"/>
          </a:xfrm>
          <a:prstGeom prst="rect">
            <a:avLst/>
          </a:prstGeom>
          <a:noFill/>
          <a:ln/>
        </p:spPr>
        <p:txBody>
          <a:bodyPr vertOverflow="clip" wrap="square" lIns="91440" tIns="45720" rIns="91440" bIns="45720" rtlCol="0" anchor="t"/>
          <a:lstStyle/>
          <a:p>
            <a:pPr>
              <a:lnSpc>
                <a:spcPts val="2801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4FC3F7"/>
                </a:solidFill>
                <a:latin typeface="Roboto" panose="02000000000000000000" pitchFamily="2" charset="0"/>
              </a:rPr>
              <a:t>O MEC JÁ RECONHECIA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pt-BR" sz="2000" dirty="0">
                <a:solidFill>
                  <a:srgbClr val="F9F9F4">
                    <a:alpha val="85000"/>
                  </a:srgbClr>
                </a:solidFill>
                <a:latin typeface="Roboto" panose="02000000000000000000" pitchFamily="2" charset="0"/>
              </a:rPr>
              <a:t>O Catálogo Nacional de Cursos Superiores de Tecnologia já inclui o tecnólogo em Produção Multimídia há anos. Existia o reconhecimento acadêmico, mas não havia lei específica para regulamentar o exercício profissional.</a:t>
            </a:r>
          </a:p>
          <a:p>
            <a:pPr>
              <a:lnSpc>
                <a:spcPts val="2801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4FC3F7"/>
                </a:solidFill>
                <a:latin typeface="Roboto" panose="02000000000000000000" pitchFamily="2" charset="0"/>
              </a:rPr>
              <a:t>NÃO PODEMOS IGNORAR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pt-BR" sz="2000" dirty="0">
                <a:solidFill>
                  <a:srgbClr val="F9F9F4">
                    <a:alpha val="85000"/>
                  </a:srgbClr>
                </a:solidFill>
                <a:latin typeface="Roboto" panose="02000000000000000000" pitchFamily="2" charset="0"/>
              </a:rPr>
              <a:t>Esses profissionais atuam no mercado e movimentam expressivamente a economia criativa. Influenciadores, </a:t>
            </a:r>
            <a:r>
              <a:rPr lang="pt-BR" sz="2000" dirty="0" err="1">
                <a:solidFill>
                  <a:srgbClr val="F9F9F4">
                    <a:alpha val="85000"/>
                  </a:srgbClr>
                </a:solidFill>
                <a:latin typeface="Roboto" panose="02000000000000000000" pitchFamily="2" charset="0"/>
              </a:rPr>
              <a:t>creators</a:t>
            </a:r>
            <a:r>
              <a:rPr lang="pt-BR" sz="2000" dirty="0">
                <a:solidFill>
                  <a:srgbClr val="F9F9F4">
                    <a:alpha val="85000"/>
                  </a:srgbClr>
                </a:solidFill>
                <a:latin typeface="Roboto" panose="02000000000000000000" pitchFamily="2" charset="0"/>
              </a:rPr>
              <a:t>, </a:t>
            </a:r>
            <a:r>
              <a:rPr lang="pt-BR" sz="2000" dirty="0" err="1">
                <a:solidFill>
                  <a:srgbClr val="F9F9F4">
                    <a:alpha val="85000"/>
                  </a:srgbClr>
                </a:solidFill>
                <a:latin typeface="Roboto" panose="02000000000000000000" pitchFamily="2" charset="0"/>
              </a:rPr>
              <a:t>streamers</a:t>
            </a:r>
            <a:r>
              <a:rPr lang="pt-BR" sz="2000" dirty="0">
                <a:solidFill>
                  <a:srgbClr val="F9F9F4">
                    <a:alpha val="85000"/>
                  </a:srgbClr>
                </a:solidFill>
                <a:latin typeface="Roboto" panose="02000000000000000000" pitchFamily="2" charset="0"/>
              </a:rPr>
              <a:t> e </a:t>
            </a:r>
            <a:r>
              <a:rPr lang="pt-BR" sz="2000" dirty="0" err="1">
                <a:solidFill>
                  <a:srgbClr val="F9F9F4">
                    <a:alpha val="85000"/>
                  </a:srgbClr>
                </a:solidFill>
                <a:latin typeface="Roboto" panose="02000000000000000000" pitchFamily="2" charset="0"/>
              </a:rPr>
              <a:t>podcasters</a:t>
            </a:r>
            <a:r>
              <a:rPr lang="pt-BR" sz="2000" dirty="0">
                <a:solidFill>
                  <a:srgbClr val="F9F9F4">
                    <a:alpha val="85000"/>
                  </a:srgbClr>
                </a:solidFill>
                <a:latin typeface="Roboto" panose="02000000000000000000" pitchFamily="2" charset="0"/>
              </a:rPr>
              <a:t> precisam de classificação adequada com direitos e deveres claros. Ter mais clareza sobre cargas horarias e piso como demais profissões.</a:t>
            </a:r>
          </a:p>
          <a:p>
            <a:pPr>
              <a:lnSpc>
                <a:spcPts val="2801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4FC3F7"/>
                </a:solidFill>
                <a:latin typeface="Roboto" panose="02000000000000000000" pitchFamily="2" charset="0"/>
              </a:rPr>
              <a:t>O PONTO DE EQUILÍBRIO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pt-BR" sz="2000" dirty="0">
                <a:solidFill>
                  <a:srgbClr val="F9F9F4">
                    <a:alpha val="85000"/>
                  </a:srgbClr>
                </a:solidFill>
                <a:latin typeface="Roboto" panose="02000000000000000000" pitchFamily="2" charset="0"/>
              </a:rPr>
              <a:t>O caráter transversal dessa profissão não pode enfraquecer categorias já regulamentadas. O MTE identificou sobreposição de atividades em 50 ocupações da </a:t>
            </a:r>
            <a:r>
              <a:rPr lang="pt-BR" sz="2000" dirty="0">
                <a:solidFill>
                  <a:schemeClr val="bg1"/>
                </a:solidFill>
                <a:latin typeface="Roboto" panose="02000000000000000000" pitchFamily="2" charset="0"/>
              </a:rPr>
              <a:t>CBO </a:t>
            </a:r>
            <a:r>
              <a:rPr lang="pt-BR" sz="2000" dirty="0">
                <a:solidFill>
                  <a:schemeClr val="bg1"/>
                </a:solidFill>
              </a:rPr>
              <a:t>Classificação Brasileira de Ocupações</a:t>
            </a:r>
            <a:r>
              <a:rPr lang="pt-BR" sz="2000" dirty="0">
                <a:solidFill>
                  <a:srgbClr val="F9F9F4">
                    <a:alpha val="85000"/>
                  </a:srgbClr>
                </a:solidFill>
                <a:latin typeface="Roboto" panose="02000000000000000000" pitchFamily="2" charset="0"/>
              </a:rPr>
              <a:t>, distribuídas em 12 famílias ocupacionais. E também, não pode se sobrepor a funções privativas como no âmbito dos jornalistas.</a:t>
            </a:r>
          </a:p>
        </p:txBody>
      </p:sp>
      <p:sp>
        <p:nvSpPr>
          <p:cNvPr id="5" name="title-432"/>
          <p:cNvSpPr txBox="1"/>
          <p:nvPr/>
        </p:nvSpPr>
        <p:spPr>
          <a:xfrm>
            <a:off x="1342572" y="421277"/>
            <a:ext cx="12192000" cy="1053465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>
              <a:lnSpc>
                <a:spcPts val="7521"/>
              </a:lnSpc>
            </a:pPr>
            <a:r>
              <a:rPr lang="pt-BR" sz="4800" dirty="0">
                <a:solidFill>
                  <a:srgbClr val="F9F9F4"/>
                </a:solidFill>
                <a:latin typeface="Big Shoulders Display Black" panose="00000A00000000000000" pitchFamily="2" charset="0"/>
              </a:rPr>
              <a:t>A COMPLEXIDADE DO MULTIMÍDIA </a:t>
            </a:r>
            <a:endParaRPr lang="en-US" sz="6600" dirty="0"/>
          </a:p>
        </p:txBody>
      </p:sp>
      <p:sp>
        <p:nvSpPr>
          <p:cNvPr id="6" name="subtitle-460"/>
          <p:cNvSpPr txBox="1"/>
          <p:nvPr/>
        </p:nvSpPr>
        <p:spPr>
          <a:xfrm>
            <a:off x="1342572" y="1896019"/>
            <a:ext cx="12192000" cy="501015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>
              <a:lnSpc>
                <a:spcPts val="3150"/>
              </a:lnSpc>
            </a:pPr>
            <a:r>
              <a:rPr lang="pt-BR" sz="2400" spc="21" dirty="0">
                <a:solidFill>
                  <a:srgbClr val="F9F9F4">
                    <a:alpha val="60000"/>
                  </a:srgbClr>
                </a:solidFill>
                <a:latin typeface="Roboto" panose="02000000000000000000" pitchFamily="2" charset="0"/>
              </a:rPr>
              <a:t>Do reconhecimento acadêmico à responsabilidade legal do profissional multimídia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9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952" y="54864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0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Boa Intenção da Lei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758952" y="868680"/>
            <a:ext cx="10972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4000" dirty="0">
                <a:solidFill>
                  <a:srgbClr val="0B1136"/>
                </a:solidFill>
                <a:latin typeface="Big Shoulders Display Black" pitchFamily="34" charset="0"/>
                <a:ea typeface="Big Shoulders Display Black" pitchFamily="34" charset="-122"/>
                <a:cs typeface="Big Shoulders Display Black" pitchFamily="34" charset="-120"/>
              </a:rPr>
              <a:t>O INFLUENCER E O CREATOR:</a:t>
            </a:r>
            <a:endParaRPr lang="en-US" sz="4000" dirty="0"/>
          </a:p>
          <a:p>
            <a:pPr marL="0" indent="0">
              <a:lnSpc>
                <a:spcPct val="95000"/>
              </a:lnSpc>
              <a:buNone/>
            </a:pPr>
            <a:r>
              <a:rPr lang="en-US" sz="4000" dirty="0">
                <a:solidFill>
                  <a:srgbClr val="0B1136"/>
                </a:solidFill>
                <a:latin typeface="Big Shoulders Display Black" pitchFamily="34" charset="0"/>
                <a:ea typeface="Big Shoulders Display Black" pitchFamily="34" charset="-122"/>
                <a:cs typeface="Big Shoulders Display Black" pitchFamily="34" charset="-120"/>
              </a:rPr>
              <a:t>ONDE A REGULAMENTAÇÃO FAZ SENTIDO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758952" y="2468880"/>
            <a:ext cx="167335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pt-BR" sz="1600" dirty="0"/>
              <a:t>O recorte que propomos para o profissional multimídia está nos criadores e produtores que concebem, propõem, assinam e apresentam seus próprios conteúdos em canais ou perfis em redes sociais.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758952" y="3931920"/>
            <a:ext cx="8229600" cy="5029200"/>
          </a:xfrm>
          <a:prstGeom prst="roundRect">
            <a:avLst>
              <a:gd name="adj" fmla="val 2182"/>
            </a:avLst>
          </a:prstGeom>
          <a:solidFill>
            <a:srgbClr val="0B1136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4"/>
          <p:cNvSpPr/>
          <p:nvPr/>
        </p:nvSpPr>
        <p:spPr>
          <a:xfrm>
            <a:off x="1188720" y="420624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F0A500"/>
                </a:solidFill>
                <a:latin typeface="Big Shoulders Display Black" pitchFamily="34" charset="0"/>
                <a:ea typeface="Big Shoulders Display Black" pitchFamily="34" charset="-122"/>
                <a:cs typeface="Big Shoulders Display Black" pitchFamily="34" charset="-120"/>
              </a:rPr>
              <a:t>O QUE PRECISA SER REGULADO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188720" y="4846320"/>
            <a:ext cx="548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0A500"/>
                </a:solidFill>
                <a:latin typeface="Big Shoulders Display Black" pitchFamily="34" charset="0"/>
                <a:ea typeface="Big Shoulders Display Black" pitchFamily="34" charset="-122"/>
                <a:cs typeface="Big Shoulders Display Black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828800" y="4846320"/>
            <a:ext cx="6675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Classificação profissional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828800" y="5166360"/>
            <a:ext cx="6675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FFFFFF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Influencer e creator como categorias reconhecidas, com registro e enquadramento tributário adequado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1188720" y="5943600"/>
            <a:ext cx="548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0A500"/>
                </a:solidFill>
                <a:latin typeface="Big Shoulders Display Black" pitchFamily="34" charset="0"/>
                <a:ea typeface="Big Shoulders Display Black" pitchFamily="34" charset="-122"/>
                <a:cs typeface="Big Shoulders Display Black" pitchFamily="34" charset="-120"/>
              </a:rPr>
              <a:t>02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828800" y="5943600"/>
            <a:ext cx="6675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Direitos trabalhistas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828800" y="6263640"/>
            <a:ext cx="6675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FFFFFF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Jornada, remuneração mínima por campanha, direitos autorais sobre o conteúdo produzido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1188720" y="7040880"/>
            <a:ext cx="548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0A500"/>
                </a:solidFill>
                <a:latin typeface="Big Shoulders Display Black" pitchFamily="34" charset="0"/>
                <a:ea typeface="Big Shoulders Display Black" pitchFamily="34" charset="-122"/>
                <a:cs typeface="Big Shoulders Display Black" pitchFamily="34" charset="-120"/>
              </a:rPr>
              <a:t>03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828800" y="7040880"/>
            <a:ext cx="6675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Deveres e responsabilidades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1828800" y="7360920"/>
            <a:ext cx="6675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FFFFFF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Transparência publicitária, identificação de </a:t>
            </a:r>
            <a:r>
              <a:rPr lang="en-US" sz="1100" dirty="0" err="1">
                <a:solidFill>
                  <a:srgbClr val="FFFFFF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conteúdo</a:t>
            </a:r>
            <a:r>
              <a:rPr lang="en-US" sz="1100" dirty="0">
                <a:solidFill>
                  <a:srgbClr val="FFFFFF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100" dirty="0" err="1">
                <a:solidFill>
                  <a:srgbClr val="FFFFFF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pago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1188720" y="8138160"/>
            <a:ext cx="548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0A500"/>
                </a:solidFill>
                <a:latin typeface="Big Shoulders Display Black" pitchFamily="34" charset="0"/>
                <a:ea typeface="Big Shoulders Display Black" pitchFamily="34" charset="-122"/>
                <a:cs typeface="Big Shoulders Display Black" pitchFamily="34" charset="-120"/>
              </a:rPr>
              <a:t>04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828800" y="8138160"/>
            <a:ext cx="6675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Limites</a:t>
            </a:r>
            <a:r>
              <a:rPr lang="en-US" sz="14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éticos</a:t>
            </a:r>
            <a:r>
              <a:rPr lang="en-US" sz="14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 atuação por área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828800" y="8458200"/>
            <a:ext cx="6675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FFFFFF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Restrição de recomendações em áreas reguladas (saúde, finanças, direito) sem formação comprovada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9235440" y="3910275"/>
            <a:ext cx="8229600" cy="5029200"/>
          </a:xfrm>
          <a:prstGeom prst="roundRect">
            <a:avLst>
              <a:gd name="adj" fmla="val 2182"/>
            </a:avLst>
          </a:prstGeom>
          <a:solidFill>
            <a:srgbClr val="FFBA08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0" name="Text 18"/>
          <p:cNvSpPr/>
          <p:nvPr/>
        </p:nvSpPr>
        <p:spPr>
          <a:xfrm>
            <a:off x="9692640" y="420624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0B1136"/>
                </a:solidFill>
                <a:latin typeface="Big Shoulders Display Black" pitchFamily="34" charset="0"/>
                <a:ea typeface="Big Shoulders Display Black" pitchFamily="34" charset="-122"/>
                <a:cs typeface="Big Shoulders Display Black" pitchFamily="34" charset="-120"/>
              </a:rPr>
              <a:t>REFERÊNCIA INTERNACIONAL</a:t>
            </a:r>
            <a:endParaRPr lang="en-US" sz="1800" dirty="0"/>
          </a:p>
        </p:txBody>
      </p:sp>
      <p:sp>
        <p:nvSpPr>
          <p:cNvPr id="21" name="Shape 19"/>
          <p:cNvSpPr/>
          <p:nvPr/>
        </p:nvSpPr>
        <p:spPr>
          <a:xfrm>
            <a:off x="9692640" y="4800600"/>
            <a:ext cx="274320" cy="731520"/>
          </a:xfrm>
          <a:prstGeom prst="rect">
            <a:avLst/>
          </a:prstGeom>
          <a:solidFill>
            <a:srgbClr val="002395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2" name="Shape 20"/>
          <p:cNvSpPr/>
          <p:nvPr/>
        </p:nvSpPr>
        <p:spPr>
          <a:xfrm>
            <a:off x="9966960" y="4800600"/>
            <a:ext cx="274320" cy="731520"/>
          </a:xfrm>
          <a:prstGeom prst="rect">
            <a:avLst/>
          </a:prstGeom>
          <a:solidFill>
            <a:srgbClr val="FFFFFF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3" name="Shape 21"/>
          <p:cNvSpPr/>
          <p:nvPr/>
        </p:nvSpPr>
        <p:spPr>
          <a:xfrm>
            <a:off x="10241280" y="4800600"/>
            <a:ext cx="274320" cy="731520"/>
          </a:xfrm>
          <a:prstGeom prst="rect">
            <a:avLst/>
          </a:prstGeom>
          <a:solidFill>
            <a:srgbClr val="ED2939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4" name="Text 22"/>
          <p:cNvSpPr/>
          <p:nvPr/>
        </p:nvSpPr>
        <p:spPr>
          <a:xfrm>
            <a:off x="10789920" y="4800600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B1136"/>
                </a:solidFill>
                <a:latin typeface="Big Shoulders Display Black" pitchFamily="34" charset="0"/>
                <a:ea typeface="Big Shoulders Display Black" pitchFamily="34" charset="-122"/>
                <a:cs typeface="Big Shoulders Display Black" pitchFamily="34" charset="-120"/>
              </a:rPr>
              <a:t>Lei Francesa</a:t>
            </a:r>
            <a:endParaRPr lang="en-US" sz="2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B1136"/>
                </a:solidFill>
                <a:latin typeface="Big Shoulders Display Black" pitchFamily="34" charset="0"/>
                <a:ea typeface="Big Shoulders Display Black" pitchFamily="34" charset="-122"/>
                <a:cs typeface="Big Shoulders Display Black" pitchFamily="34" charset="-120"/>
              </a:rPr>
              <a:t>n° 2023-451</a:t>
            </a:r>
            <a:endParaRPr lang="en-US" sz="2200" dirty="0"/>
          </a:p>
        </p:txBody>
      </p:sp>
      <p:sp>
        <p:nvSpPr>
          <p:cNvPr id="25" name="Text 23"/>
          <p:cNvSpPr/>
          <p:nvPr/>
        </p:nvSpPr>
        <p:spPr>
          <a:xfrm>
            <a:off x="10789920" y="553212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0B1136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9 de junho de 2023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9692640" y="5989320"/>
            <a:ext cx="7406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0B113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Primeira lei da União Europeia a regulamentar influenciadores comerciais. Principais determinações:</a:t>
            </a:r>
            <a:endParaRPr lang="en-US" sz="1400" dirty="0"/>
          </a:p>
        </p:txBody>
      </p:sp>
      <p:sp>
        <p:nvSpPr>
          <p:cNvPr id="27" name="Shape 25"/>
          <p:cNvSpPr/>
          <p:nvPr/>
        </p:nvSpPr>
        <p:spPr>
          <a:xfrm>
            <a:off x="9692640" y="6693408"/>
            <a:ext cx="137160" cy="137160"/>
          </a:xfrm>
          <a:prstGeom prst="ellipse">
            <a:avLst/>
          </a:prstGeom>
          <a:solidFill>
            <a:srgbClr val="0B1136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pt-BR" sz="1200"/>
          </a:p>
        </p:txBody>
      </p:sp>
      <p:sp>
        <p:nvSpPr>
          <p:cNvPr id="28" name="Text 26"/>
          <p:cNvSpPr/>
          <p:nvPr/>
        </p:nvSpPr>
        <p:spPr>
          <a:xfrm>
            <a:off x="10058400" y="6583680"/>
            <a:ext cx="7132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B113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Influencer sem formação em saúde não pode promover medicamentos ou procedimentos médicos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9692640" y="7242048"/>
            <a:ext cx="137160" cy="137160"/>
          </a:xfrm>
          <a:prstGeom prst="ellipse">
            <a:avLst/>
          </a:prstGeom>
          <a:solidFill>
            <a:srgbClr val="0B1136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pt-BR" sz="1200"/>
          </a:p>
        </p:txBody>
      </p:sp>
      <p:sp>
        <p:nvSpPr>
          <p:cNvPr id="30" name="Text 28"/>
          <p:cNvSpPr/>
          <p:nvPr/>
        </p:nvSpPr>
        <p:spPr>
          <a:xfrm>
            <a:off x="10058400" y="7132320"/>
            <a:ext cx="7132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B113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Proibida a promoção de produtos financeiros de risco sem autorização dos órgãos reguladores</a:t>
            </a:r>
            <a:endParaRPr lang="en-US" sz="1400" dirty="0"/>
          </a:p>
        </p:txBody>
      </p:sp>
      <p:sp>
        <p:nvSpPr>
          <p:cNvPr id="31" name="Shape 29"/>
          <p:cNvSpPr/>
          <p:nvPr/>
        </p:nvSpPr>
        <p:spPr>
          <a:xfrm>
            <a:off x="9692640" y="7790688"/>
            <a:ext cx="137160" cy="137160"/>
          </a:xfrm>
          <a:prstGeom prst="ellipse">
            <a:avLst/>
          </a:prstGeom>
          <a:solidFill>
            <a:srgbClr val="0B1136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pt-BR" sz="1200"/>
          </a:p>
        </p:txBody>
      </p:sp>
      <p:sp>
        <p:nvSpPr>
          <p:cNvPr id="32" name="Text 30"/>
          <p:cNvSpPr/>
          <p:nvPr/>
        </p:nvSpPr>
        <p:spPr>
          <a:xfrm>
            <a:off x="10058400" y="7680960"/>
            <a:ext cx="7132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B113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Promoção de cirurgias estéticas é completamente vedada</a:t>
            </a:r>
            <a:endParaRPr lang="en-US" sz="1400" dirty="0"/>
          </a:p>
        </p:txBody>
      </p:sp>
      <p:sp>
        <p:nvSpPr>
          <p:cNvPr id="33" name="Shape 31"/>
          <p:cNvSpPr/>
          <p:nvPr/>
        </p:nvSpPr>
        <p:spPr>
          <a:xfrm>
            <a:off x="9692640" y="8339328"/>
            <a:ext cx="137160" cy="137160"/>
          </a:xfrm>
          <a:prstGeom prst="ellipse">
            <a:avLst/>
          </a:prstGeom>
          <a:solidFill>
            <a:srgbClr val="0B1136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pt-BR" sz="1200"/>
          </a:p>
        </p:txBody>
      </p:sp>
      <p:sp>
        <p:nvSpPr>
          <p:cNvPr id="34" name="Text 32"/>
          <p:cNvSpPr/>
          <p:nvPr/>
        </p:nvSpPr>
        <p:spPr>
          <a:xfrm>
            <a:off x="10058400" y="8229600"/>
            <a:ext cx="7132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B113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Penalidades: até 2 anos de prisão e multa de até €300.000</a:t>
            </a:r>
            <a:endParaRPr lang="en-US" sz="1400" dirty="0"/>
          </a:p>
        </p:txBody>
      </p:sp>
      <p:sp>
        <p:nvSpPr>
          <p:cNvPr id="35" name="Shape 33"/>
          <p:cNvSpPr/>
          <p:nvPr/>
        </p:nvSpPr>
        <p:spPr>
          <a:xfrm>
            <a:off x="0" y="9756648"/>
            <a:ext cx="18288000" cy="530352"/>
          </a:xfrm>
          <a:prstGeom prst="rect">
            <a:avLst/>
          </a:prstGeom>
          <a:solidFill>
            <a:srgbClr val="0B1136"/>
          </a:solidFill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2edfb71-041e-43d1-83e2-151cca1cdc6c-AI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9F9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itle-462"/>
          <p:cNvSpPr txBox="1"/>
          <p:nvPr/>
        </p:nvSpPr>
        <p:spPr>
          <a:xfrm>
            <a:off x="3781425" y="762000"/>
            <a:ext cx="10758488" cy="748665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ctr">
              <a:lnSpc>
                <a:spcPts val="5120"/>
              </a:lnSpc>
              <a:buNone/>
            </a:pPr>
            <a:r>
              <a:rPr lang="en-US" sz="4200" dirty="0">
                <a:solidFill>
                  <a:srgbClr val="0B1136"/>
                </a:solidFill>
                <a:latin typeface="Big Shoulders Display Black" panose="00000A00000000000000" pitchFamily="2" charset="0"/>
              </a:rPr>
              <a:t>RISCOS DO MULTIMÍDIA</a:t>
            </a:r>
            <a:endParaRPr lang="en-US" sz="4200" dirty="0"/>
          </a:p>
        </p:txBody>
      </p:sp>
      <p:sp>
        <p:nvSpPr>
          <p:cNvPr id="4" name="subtitle-440"/>
          <p:cNvSpPr txBox="1"/>
          <p:nvPr/>
        </p:nvSpPr>
        <p:spPr>
          <a:xfrm>
            <a:off x="3781425" y="1584127"/>
            <a:ext cx="10758488" cy="901065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2100" kern="1200" spc="2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</a:rPr>
              <a:t>A análise jurídica e de mercado indica que a lei, como escrita, pode ser usada para burlar pisos salariais e precarizar categorias profissionais regulamentadas em todo o setor.</a:t>
            </a:r>
            <a:endParaRPr lang="en-US" sz="2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strugglingman4node-layer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8134" y="2990850"/>
            <a:ext cx="4331613" cy="5997773"/>
          </a:xfrm>
          <a:prstGeom prst="rect">
            <a:avLst/>
          </a:prstGeom>
        </p:spPr>
      </p:pic>
      <p:sp>
        <p:nvSpPr>
          <p:cNvPr id="6" name="headingtext-diagram-DkzeAj-0-1"/>
          <p:cNvSpPr txBox="1"/>
          <p:nvPr/>
        </p:nvSpPr>
        <p:spPr>
          <a:xfrm>
            <a:off x="2133600" y="2990850"/>
            <a:ext cx="4652963" cy="529590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r">
              <a:lnSpc>
                <a:spcPts val="3400"/>
              </a:lnSpc>
              <a:buNone/>
            </a:pPr>
            <a:r>
              <a:rPr lang="en-US" sz="2700" dirty="0">
                <a:solidFill>
                  <a:srgbClr val="0B1136"/>
                </a:solidFill>
                <a:latin typeface="Big Shoulders Display Black" panose="00000A00000000000000" pitchFamily="2" charset="0"/>
              </a:rPr>
              <a:t>ENQUADRAMENTO FALSO</a:t>
            </a:r>
            <a:endParaRPr lang="en-US" sz="2700" dirty="0"/>
          </a:p>
        </p:txBody>
      </p:sp>
      <p:sp>
        <p:nvSpPr>
          <p:cNvPr id="7" name="bodytext-diagram-DkzeAj-0-1"/>
          <p:cNvSpPr txBox="1"/>
          <p:nvPr/>
        </p:nvSpPr>
        <p:spPr>
          <a:xfrm>
            <a:off x="2133600" y="3460909"/>
            <a:ext cx="4652963" cy="2415540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r">
              <a:lnSpc>
                <a:spcPts val="3150"/>
              </a:lnSpc>
              <a:buNone/>
            </a:pPr>
            <a:r>
              <a:rPr lang="en-US" sz="2100" kern="1200" spc="2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Empresas tentam classificar jornalistas ou cinegrafistas como multimídia para evitar o pagamento de benefícios previstos em convenções coletivas de categorias específicas.</a:t>
            </a:r>
            <a:endParaRPr lang="en-U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headingtext-diagram-DkzeAj-1-2"/>
          <p:cNvSpPr txBox="1"/>
          <p:nvPr/>
        </p:nvSpPr>
        <p:spPr>
          <a:xfrm>
            <a:off x="11531203" y="2990850"/>
            <a:ext cx="4652963" cy="529590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700" dirty="0">
                <a:solidFill>
                  <a:srgbClr val="0B1136"/>
                </a:solidFill>
                <a:latin typeface="Big Shoulders Display Black" panose="00000A00000000000000" pitchFamily="2" charset="0"/>
              </a:rPr>
              <a:t>IMPACTO JORNALÍSTICO</a:t>
            </a:r>
            <a:endParaRPr lang="en-US" sz="2700" dirty="0"/>
          </a:p>
        </p:txBody>
      </p:sp>
      <p:sp>
        <p:nvSpPr>
          <p:cNvPr id="9" name="bodytext-diagram-DkzeAj-1-2"/>
          <p:cNvSpPr txBox="1"/>
          <p:nvPr/>
        </p:nvSpPr>
        <p:spPr>
          <a:xfrm>
            <a:off x="11531203" y="3460909"/>
            <a:ext cx="4652963" cy="2415540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100" kern="1200" spc="2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Conforme apontado por sindicatos, a lei permite que o profissional multimídia substitua funções jornalísticas essenciais, </a:t>
            </a:r>
            <a:r>
              <a:rPr lang="en-US" sz="2100" kern="1200" spc="21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inteferindo</a:t>
            </a:r>
            <a:r>
              <a:rPr lang="en-US" sz="2100" kern="1200" spc="2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100" kern="1200" spc="21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diretamente</a:t>
            </a:r>
            <a:r>
              <a:rPr lang="en-US" sz="2100" kern="1200" spc="2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100" kern="1200" spc="21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em</a:t>
            </a:r>
            <a:r>
              <a:rPr lang="en-US" sz="2100" kern="1200" spc="2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100" kern="1200" spc="21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funções</a:t>
            </a:r>
            <a:r>
              <a:rPr lang="en-US" sz="2100" kern="1200" spc="2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100" kern="1200" spc="21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privativas</a:t>
            </a:r>
            <a:r>
              <a:rPr lang="en-US" sz="2100" kern="1200" spc="2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.</a:t>
            </a:r>
            <a:endParaRPr lang="en-U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headingtext-diagram-DkzeAj-2-3"/>
          <p:cNvSpPr txBox="1"/>
          <p:nvPr/>
        </p:nvSpPr>
        <p:spPr>
          <a:xfrm>
            <a:off x="11531203" y="6191250"/>
            <a:ext cx="4652963" cy="529590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700" dirty="0">
                <a:solidFill>
                  <a:srgbClr val="0B1136"/>
                </a:solidFill>
                <a:latin typeface="Big Shoulders Display Black" panose="00000A00000000000000" pitchFamily="2" charset="0"/>
              </a:rPr>
              <a:t>FRAGILIDADE CONTRATUAL</a:t>
            </a:r>
            <a:endParaRPr lang="en-US" sz="2700" dirty="0"/>
          </a:p>
        </p:txBody>
      </p:sp>
      <p:sp>
        <p:nvSpPr>
          <p:cNvPr id="11" name="bodytext-diagram-DkzeAj-2-3"/>
          <p:cNvSpPr txBox="1"/>
          <p:nvPr/>
        </p:nvSpPr>
        <p:spPr>
          <a:xfrm>
            <a:off x="11531203" y="6661308"/>
            <a:ext cx="4652963" cy="2863691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>
              <a:lnSpc>
                <a:spcPts val="3150"/>
              </a:lnSpc>
            </a:pPr>
            <a:r>
              <a:rPr lang="pt-BR" sz="21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ausência de um conselho profissional ou de parâmetros mais claros de atuação pode ampliar a exposição do profissional multimídia ao acúmulo de funções, dificultando a delimitação de responsabilidades no dia a dia de trabalho</a:t>
            </a:r>
            <a:endParaRPr lang="en-US" sz="21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headingtext-diagram-DkzeAj-3-4"/>
          <p:cNvSpPr txBox="1"/>
          <p:nvPr/>
        </p:nvSpPr>
        <p:spPr>
          <a:xfrm>
            <a:off x="2133600" y="6191250"/>
            <a:ext cx="4652963" cy="529590"/>
          </a:xfrm>
          <a:prstGeom prst="rect">
            <a:avLst/>
          </a:prstGeom>
          <a:noFill/>
          <a:ln/>
        </p:spPr>
        <p:txBody>
          <a:bodyPr vertOverflow="clip" wrap="none" lIns="0" tIns="0" rIns="0" bIns="0" rtlCol="0" anchor="t"/>
          <a:lstStyle/>
          <a:p>
            <a:pPr marL="0" indent="0" algn="r">
              <a:lnSpc>
                <a:spcPts val="3400"/>
              </a:lnSpc>
              <a:buNone/>
            </a:pPr>
            <a:r>
              <a:rPr lang="en-US" sz="2700" dirty="0">
                <a:solidFill>
                  <a:srgbClr val="0B1136"/>
                </a:solidFill>
                <a:latin typeface="Big Shoulders Display Black" panose="00000A00000000000000" pitchFamily="2" charset="0"/>
              </a:rPr>
              <a:t>VÁCUO NORMATIVO</a:t>
            </a:r>
            <a:endParaRPr lang="en-US" sz="2700" dirty="0"/>
          </a:p>
        </p:txBody>
      </p:sp>
      <p:sp>
        <p:nvSpPr>
          <p:cNvPr id="13" name="bodytext-diagram-DkzeAj-3-4"/>
          <p:cNvSpPr txBox="1"/>
          <p:nvPr/>
        </p:nvSpPr>
        <p:spPr>
          <a:xfrm>
            <a:off x="2133600" y="6661309"/>
            <a:ext cx="4652963" cy="2415540"/>
          </a:xfrm>
          <a:prstGeom prst="rect">
            <a:avLst/>
          </a:prstGeom>
          <a:noFill/>
          <a:ln/>
        </p:spPr>
        <p:txBody>
          <a:bodyPr vertOverflow="clip" wrap="square" lIns="0" tIns="0" rIns="0" bIns="0" rtlCol="0" anchor="t"/>
          <a:lstStyle/>
          <a:p>
            <a:pPr marL="0" indent="0" algn="r">
              <a:lnSpc>
                <a:spcPts val="3150"/>
              </a:lnSpc>
              <a:buNone/>
            </a:pPr>
            <a:r>
              <a:rPr lang="en-US" sz="2100" kern="1200" spc="2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A falta de diretrizes claras na lei gera um vácuo jurídico, facilitando interpretações amplas que desprotegem o trabalhador e enfraquecem as garantias sindicais da categoria.</a:t>
            </a:r>
            <a:endParaRPr lang="en-U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footer-container"/>
          <p:cNvSpPr/>
          <p:nvPr/>
        </p:nvSpPr>
        <p:spPr>
          <a:xfrm>
            <a:off x="0" y="9753600"/>
            <a:ext cx="18288000" cy="533400"/>
          </a:xfrm>
          <a:prstGeom prst="rect">
            <a:avLst/>
          </a:prstGeom>
          <a:gradFill>
            <a:gsLst>
              <a:gs pos="0">
                <a:srgbClr val="0A2472"/>
              </a:gs>
              <a:gs pos="100000">
                <a:srgbClr val="0B1136"/>
              </a:gs>
            </a:gsLst>
            <a:lin ang="1080000" scaled="0"/>
          </a:gradFill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1176</Words>
  <Application>Microsoft Office PowerPoint</Application>
  <PresentationFormat>Personalizar</PresentationFormat>
  <Paragraphs>161</Paragraphs>
  <Slides>12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Big Shoulders Display ExtraBold</vt:lpstr>
      <vt:lpstr>Big Shoulders Display Black</vt:lpstr>
      <vt:lpstr>Arial</vt:lpstr>
      <vt:lpstr>Aptos</vt:lpstr>
      <vt:lpstr>Roboto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SLIDE CRAFT TECHNOLOGIES PRIVATE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Exporter Version:1.0.4</dc:title>
  <dc:subject> </dc:subject>
  <dc:creator>Presentations.AI</dc:creator>
  <cp:lastModifiedBy>Bia ambrogi</cp:lastModifiedBy>
  <cp:revision>12</cp:revision>
  <dcterms:created xsi:type="dcterms:W3CDTF">2026-05-02T17:19:49Z</dcterms:created>
  <dcterms:modified xsi:type="dcterms:W3CDTF">2026-05-03T21:59:02Z</dcterms:modified>
</cp:coreProperties>
</file>