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A828D-45F3-47F2-9CCB-13145C2280CF}" type="datetimeFigureOut">
              <a:rPr lang="pt-BR" smtClean="0"/>
              <a:t>06/10/2021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9068D-91B8-4C38-9D92-5ADED3BF57B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85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FD1F32-88C4-4EDD-8DC7-A28CD3989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4CEE503-B5AD-4CE1-A1D8-CD0BF1B1B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F2010C3-D587-4CCA-9333-5412D8F42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D75B-0C5C-4FBE-B793-F486F2C32980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731C014-799F-4E08-B592-14220C06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7597DC7-82F5-4780-8200-A10C0984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886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2EBAF5-93E0-4AC0-A401-078CE301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FF4D02EA-76E5-4CD8-87C1-1787247BB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D095B49-2074-42C7-A159-144C26152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A4BF-9029-45CF-BFF2-02B5F10F0913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97AA76E-C4FF-47D7-A036-8FAA105E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B59C5AF-21EA-40E6-AB8C-F092E4C4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74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59FE819-B7AB-4B2A-BA28-423F85E46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E642CB80-396A-40E8-839D-7B8A8317B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CCA8A09-CC5F-42B1-A75C-183F0109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B199-9F77-4FB9-AB89-70713E301056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911E75C-5AC7-4AF2-8CD8-4CF9C015A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5ED1DD0-96CB-42D5-84D0-67A0A04C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E8BCCD-D34B-46A2-A004-5A8A531AE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C167614-2A41-403C-8A30-EB42DB66B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E4C841-7CEC-4B7B-9D70-C89C34D9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B190-1717-43C7-9FDC-29F882B92C5F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04CAFB9-9AAC-4796-827A-D54EEEBB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FD826C2-C1D4-4216-9239-004916387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7827"/>
            <a:ext cx="2743200" cy="365125"/>
          </a:xfrm>
        </p:spPr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52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7274EA-73FE-4D73-AA7C-A347EDC3A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EDC0870-0778-406D-BA3A-772E75134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161C797-FE51-43BE-8F92-AFCD03E7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8EDA-D530-42EB-B37E-4321CEF6D8B2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892452C-FB88-43E3-A8FD-C09A94FDC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1406AC0-AF95-4F36-9430-6EB851E55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7827"/>
            <a:ext cx="2743200" cy="365125"/>
          </a:xfrm>
        </p:spPr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21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DDA54C-0E7F-4B9F-B42D-E50D8017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1B44DEE-7B4D-492F-B722-8CF13FBBA9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8C477520-DF4F-449B-BCDE-674FB8EA7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1CD6C17-C815-4EFE-B6DA-0782ED3E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7F02-CB5B-4F04-9A24-34F89BF769B7}" type="datetime1">
              <a:rPr lang="pt-BR" smtClean="0"/>
              <a:t>06/10/2021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F3FEA65-370B-4E24-85B0-9BA9EAC3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5F26075-444B-49D8-B698-D2549554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918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A1597C-1D70-4CE3-B991-E22369BA7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5B3F3D5-2187-478B-A47B-8C56ABB44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036587C-0833-450A-8B27-05B03E8FB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054614C4-1801-4E49-A9A5-899441332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4B14853-DF23-4BED-8C3B-6382D5E0E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DE3523E1-0A57-4E29-8A89-3A9A6DAF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35D3-A2B6-4208-BD09-4716F710FC98}" type="datetime1">
              <a:rPr lang="pt-BR" smtClean="0"/>
              <a:t>06/10/2021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57E0D00-EE64-44AE-A51E-CAB97E4E0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8133E8A7-F16A-4EE8-888E-7D66872D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18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895622-0AAF-4BAF-8047-348397C5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19D4FA1B-802D-488B-8B87-652ADF867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9E48-35E6-4F47-B0CB-7E26AF0E8E8F}" type="datetime1">
              <a:rPr lang="pt-BR" smtClean="0"/>
              <a:t>06/10/2021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2585F4E-8B59-4E53-BCD1-B7F8246EE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2525E36-0584-460A-89B4-D54C4532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51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01AD9873-427C-4353-8AE4-529127A8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21E1-39D3-4A3F-9D83-CAFE4DD2251D}" type="datetime1">
              <a:rPr lang="pt-BR" smtClean="0"/>
              <a:t>06/10/2021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97993D82-CED5-4A34-9119-BE93D6BBB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56DAE33-66DA-4580-9B6A-1EA924C9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13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4D4B787-327F-4DCB-9679-86594A171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28354FA-7EA1-4E32-A24B-865508EC3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178C6186-15ED-46CD-BBFA-808EC1281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1520227-903A-4C7E-B915-62E1BA64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839A-CBB2-4858-9295-AF5476DCEAA8}" type="datetime1">
              <a:rPr lang="pt-BR" smtClean="0"/>
              <a:t>06/10/2021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8013045-4A66-482A-93CA-11A28159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59D6872-01A5-4173-B913-063A10CF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09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304DDE-43A5-4D66-B629-6180AFB7E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4995ECAD-690E-4765-8CED-52986A192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AA91866-E47E-4EE4-B2EE-EF5F64D99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8AA7635-15BE-4C32-A57D-62C715994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7EE1-DADB-4FC2-9B4A-0441A3EE0A4C}" type="datetime1">
              <a:rPr lang="pt-BR" smtClean="0"/>
              <a:t>06/10/2021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EC32F31-0D29-46F9-AE71-701AB6DE6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70A0F87-EA21-4424-99DC-0A3E139B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99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EF4AEE2-AE16-443A-AF17-E849F84CB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5ADB914-44C5-4E00-80D6-6EAAD5CBB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485135-0EB3-4AC3-889E-6B87F4914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9E889-D533-4878-AADC-703173E0F619}" type="datetime1">
              <a:rPr lang="pt-BR" smtClean="0"/>
              <a:t>06/10/2021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C0F5F0A-3BA7-4A03-AE75-EE69C0207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08BD621-930D-4DC0-B47D-BB3E6074B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106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583A1-F210-4746-A99E-732B95DDDA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6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E42565C-E3CC-4EF0-8093-88FCC788A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2F429C4-ABC9-46FC-818A-B5429CDE4A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CEF98E4-3709-4952-8F42-2305CCE34F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10BCCF5-D685-47FF-B675-647EAEB72C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7914" y="857786"/>
            <a:ext cx="8027347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B0B3054-A597-49CF-9B4A-881DF2968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620" y="1471351"/>
            <a:ext cx="7108911" cy="4016621"/>
          </a:xfrm>
        </p:spPr>
        <p:txBody>
          <a:bodyPr anchor="ctr">
            <a:normAutofit/>
          </a:bodyPr>
          <a:lstStyle/>
          <a:p>
            <a:pPr algn="l"/>
            <a:r>
              <a:rPr lang="pt-BR" sz="6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Principais questões relacionadas ao PL-591/2021</a:t>
            </a:r>
            <a:endParaRPr lang="pt-BR" sz="66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B737869-EA59-45B4-8D82-97D67F857C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50793" y="857786"/>
            <a:ext cx="3287523" cy="5208932"/>
          </a:xfrm>
        </p:spPr>
        <p:txBody>
          <a:bodyPr anchor="ctr">
            <a:normAutofit/>
          </a:bodyPr>
          <a:lstStyle/>
          <a:p>
            <a:pPr algn="l"/>
            <a:endParaRPr lang="pt-BR" sz="2700" dirty="0"/>
          </a:p>
          <a:p>
            <a:pPr algn="l">
              <a:spcAft>
                <a:spcPts val="800"/>
              </a:spcAft>
            </a:pP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Além da questão de fundo da </a:t>
            </a:r>
            <a:r>
              <a:rPr lang="pt-BR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inconstitucionalidade</a:t>
            </a: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já apresentada pela ADCAP ao </a:t>
            </a:r>
            <a:r>
              <a:rPr lang="pt-BR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STF</a:t>
            </a: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por meio da </a:t>
            </a:r>
            <a:r>
              <a:rPr lang="pt-BR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ADI-6635</a:t>
            </a: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 </a:t>
            </a:r>
            <a:r>
              <a:rPr lang="pt-BR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PL-591/2021</a:t>
            </a: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 outras falhas que igualmente o </a:t>
            </a:r>
            <a:r>
              <a:rPr lang="pt-BR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ferem de morte</a:t>
            </a:r>
            <a:r>
              <a:rPr lang="pt-B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como tratado a seguir: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0EE8A42-107A-4D4C-8D56-BBAE95C7FC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8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Ausência de </a:t>
            </a: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orçamento</a:t>
            </a:r>
            <a:r>
              <a:rPr lang="pt-BR" sz="4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cobrir </a:t>
            </a: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novas despesas da União</a:t>
            </a:r>
            <a:endParaRPr lang="pt-BR" sz="480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prevê a existência de </a:t>
            </a:r>
            <a:r>
              <a:rPr lang="pt-BR" sz="24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tarifa social </a:t>
            </a: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a ampliação significativa das atribuições e, consequentemente, da estrutura da </a:t>
            </a:r>
            <a:r>
              <a:rPr lang="pt-BR" sz="24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Anatel</a:t>
            </a: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iniciativas que claramente demandarão recursos para serem implementadas. Apesar disso, o projeto afirma que não haverá oneração da União e não aponta outra fonte de recursos.  A emenda apresentada pelo deputado Bohn Gass buscava corrigir isso, criando um fundo para custear essas despesas. Com a rejeição da emenda, </a:t>
            </a:r>
            <a:r>
              <a:rPr lang="pt-BR" sz="24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gera despesas sem fonte de recursos para cobri-las.</a:t>
            </a:r>
            <a:endParaRPr lang="pt-BR" sz="2400">
              <a:highlight>
                <a:srgbClr val="FFFF00"/>
              </a:highlight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8F9576F-B5A3-4F20-B7DF-8B23FA2A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33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Ausência de </a:t>
            </a:r>
            <a:r>
              <a:rPr lang="pt-BR" sz="41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garantias</a:t>
            </a:r>
            <a:r>
              <a:rPr lang="pt-BR" sz="4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cobrir os </a:t>
            </a:r>
            <a:r>
              <a:rPr lang="pt-BR" sz="41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passivos</a:t>
            </a:r>
            <a:r>
              <a:rPr lang="pt-BR" sz="4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trabalhistas e previdenciários dos Correios</a:t>
            </a:r>
            <a:endParaRPr lang="pt-BR" sz="4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não estabelece nada mais concreto sobre as garantias que seriam exigidas dos potenciais adquirentes dos Correios para cobrir passivos importantes, como os trabalhistas e previdenciários. Sem algo nessa linha, a privatização pode colocar em risco os direitos dos trabalhadores, que poderão ser expostos a um grande calote pelo ente privado. A emenda corrigindo isso apresentada pelo Deputado Bohn Gass foi rejeitada e, assim, se houver mesmo a privatização, os trabalhadores correrão sério risco de o comprador não honrar essas dívidas que, no caso dos Correios, são bilionárias e sem um dimensionamento preciso.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A162910-10AF-42F3-84B7-F915EF0F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914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Tarifas diferenciadas para cartas</a:t>
            </a:r>
            <a:endParaRPr lang="pt-BR" sz="4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t-BR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trouxe uma inovação que pretende implantar no Brasil uma prática tarifária contrária à própria natureza do serviço postal universal – a possibilidade de estabelecimento de tarifas de correspondências com preços diferenciados a partir das origens e destinos das cartas. No mundo todo, o serviço de cartas tem preços únicos no território, variando apenas em função dos pesos e dimensões dos objetos. As emendas apresentadas pela deputada Talíria Petrone e pelo deputado André Figueiredo procuravam corrigir isso, assegurando a manutenção da atual igualdade tarifária no território nacional. Com a rejeição, se a privatização avançar, </a:t>
            </a:r>
            <a:r>
              <a:rPr lang="pt-BR" sz="20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brasileiros deixarão de pagar uma tarifa única para as cartas</a:t>
            </a:r>
            <a:r>
              <a:rPr lang="pt-BR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que é </a:t>
            </a:r>
            <a:r>
              <a:rPr lang="pt-BR" sz="20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das menores do mundo</a:t>
            </a:r>
            <a:r>
              <a:rPr lang="pt-BR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para pagar valores diferenciados, a serem estabelecidos pelo ente privado. Dá para imaginar que os clientes serão substancialmente onerados.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3C58B9E-C4E9-448D-AC7A-BC102CFE4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808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Transferência para o executivo de competência típica do legislativo</a:t>
            </a:r>
            <a:endParaRPr lang="pt-BR" sz="4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propunha a transferência de atribuições típicas do legislativo para o executivo, como, por exemplo, a </a:t>
            </a:r>
            <a:r>
              <a:rPr lang="pt-BR" sz="24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definição da política do serviço postal</a:t>
            </a: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dos </a:t>
            </a:r>
            <a:r>
              <a:rPr lang="pt-BR" sz="240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serviços postais universais ou de interesse social</a:t>
            </a: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 emenda proposta pelo deputado André Figueiredo corrigia isso, restabelecendo a competência do Congresso Nacional para deliberar sobre esses temas, competindo ao executivo a implementação. Com a rejeição, o Congresso abdica de uma atribuição de definição de políticas públicas que seria naturalmente sua e deixa os temas à mercê tão somente de decisões do executivo.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FFB540F-C737-4271-9C3E-85DA9F78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593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Privatização x Transformação em </a:t>
            </a: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 de economia mista</a:t>
            </a:r>
            <a:endParaRPr lang="pt-BR" sz="4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prevê a possibilidade de desestatização dos Correios. Na realidade, foi formulado exclusivamente para tentar viabilizar isso, apesar das tentativas de mascarar a real intenção. A emenda apresentada pelo deputado Renildo Calheiros e o destaque apresentado pela bancada do PC do B procuravam corrigir isso, mas foram rejeitados. Com a rejeição, se o projeto for aprovado no Senado e o STF não se manifestar sobre a constitucionalidade da iniciativa, o governo federal poderá prosseguir com a completa privatização da empresa.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CCAE03A-5692-422B-AE46-67A45975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23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F3A2-65DD-4CF5-9147-9E5F3698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Fechamento de agências</a:t>
            </a:r>
            <a:endParaRPr lang="pt-BR" sz="4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D2FA588-770E-4F1C-89B2-C310F645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t-BR" sz="2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estabelece a vedação do fechamento das agências que “garantam a prestação do serviço postal universal em áreas remotas do país, conforme regulamentação”. Tal disposição pareceu insuficiente e subjetiva ao deputado Bira do Pindaré, que propôs emenda estabelecendo a proibição do fechamento de agências em municípios ou distritos com mais de 500 habitantes, o que garantiria a atual situação de presença capilarizada dos Correios. Com a rejeição da emenda, ficará para a regulamentação o estabelecimento do que seriam as áreas remotas do país. Dependendo de como for feita a regulamentação, muitos municípios poderão perder a presença local dos Correios.     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1694CB0F-B167-4B1B-B3FD-D2922465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84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D3A214-C62D-4FC0-A15B-B11396E32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pt-BR" sz="4800" b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Monopólio privado e por tempo indeterminado</a:t>
            </a:r>
            <a:endParaRPr lang="pt-BR" sz="480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8757DB1-CE3D-4665-BFA0-00A11ED9A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projeto estabelece um monopólio privado, por tempo indeterminado. Isso está assim expresso no projeto: “A exclusividade de que trata o caput terá duração mínima de cinco anos, contados da data de publicação desta Lei, podendo o contrato de concessão, a fim de garantir a prestação do serviço postal universal, estipular prazo superior”. Uma emenda proposta pelo deputado Bira do Pindaré buscou corrigir, pelo menos, a questão da indeterminação do prazo, fixando esse em 5 anos. Com a rejeição, manteve-se a situação de criação de um monopólio privado por tempo indeterminado.</a:t>
            </a:r>
          </a:p>
          <a:p>
            <a:endParaRPr lang="pt-BR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B402CB9-609D-4EF0-8656-548C23AC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83A1-F210-4746-A99E-732B95DDDAA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896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840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do Office</vt:lpstr>
      <vt:lpstr>Principais questões relacionadas ao PL-591/2021</vt:lpstr>
      <vt:lpstr>Ausência de orçamento para cobrir novas despesas da União</vt:lpstr>
      <vt:lpstr>Ausência de garantias para cobrir os passivos trabalhistas e previdenciários dos Correios</vt:lpstr>
      <vt:lpstr>Tarifas diferenciadas para cartas</vt:lpstr>
      <vt:lpstr>Transferência para o executivo de competência típica do legislativo</vt:lpstr>
      <vt:lpstr>Privatização x Transformação em empresa de economia mista</vt:lpstr>
      <vt:lpstr>Fechamento de agências</vt:lpstr>
      <vt:lpstr>Monopólio privado e por tempo indeterminado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Principais questões relacionadas ao PL-591/2021</dc:title>
  <dc:creator>Marcos César Alves Silva</dc:creator>
  <cp:lastModifiedBy>Anderson Goncalves de Oliveira</cp:lastModifiedBy>
  <cp:revision>2</cp:revision>
  <dcterms:created xsi:type="dcterms:W3CDTF">2021-08-20T16:59:24Z</dcterms:created>
  <dcterms:modified xsi:type="dcterms:W3CDTF">2021-10-06T18:34:02Z</dcterms:modified>
</cp:coreProperties>
</file>