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204" y="283209"/>
            <a:ext cx="11467591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2274" y="1596644"/>
            <a:ext cx="10347451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2189460" cy="6858000"/>
            <a:chOff x="1524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1523"/>
              <a:ext cx="12188951" cy="6856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2835" y="0"/>
              <a:ext cx="7784592" cy="6851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403" y="211836"/>
              <a:ext cx="2793492" cy="7406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642097" y="3728973"/>
            <a:ext cx="2668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15" dirty="0">
                <a:solidFill>
                  <a:srgbClr val="FFFFFF"/>
                </a:solidFill>
                <a:latin typeface="Trebuchet MS"/>
                <a:cs typeface="Trebuchet MS"/>
              </a:rPr>
              <a:t>3M</a:t>
            </a:r>
            <a:r>
              <a:rPr sz="48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Trebuchet MS"/>
                <a:cs typeface="Trebuchet MS"/>
              </a:rPr>
              <a:t>Brasil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8314" y="4643373"/>
            <a:ext cx="74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5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229" y="6558788"/>
            <a:ext cx="85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Trebuchet MS"/>
                <a:cs typeface="Trebuchet MS"/>
              </a:rPr>
              <a:t>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795" y="6572019"/>
            <a:ext cx="36830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45" dirty="0">
                <a:latin typeface="Trebuchet MS"/>
                <a:cs typeface="Trebuchet MS"/>
              </a:rPr>
              <a:t>28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30" dirty="0">
                <a:latin typeface="Trebuchet MS"/>
                <a:cs typeface="Trebuchet MS"/>
              </a:rPr>
              <a:t>Ju</a:t>
            </a:r>
            <a:r>
              <a:rPr sz="800" dirty="0">
                <a:latin typeface="Trebuchet MS"/>
                <a:cs typeface="Trebuchet MS"/>
              </a:rPr>
              <a:t>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69964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5" h="123825">
                <a:moveTo>
                  <a:pt x="665988" y="0"/>
                </a:moveTo>
                <a:lnTo>
                  <a:pt x="0" y="0"/>
                </a:lnTo>
                <a:lnTo>
                  <a:pt x="0" y="123443"/>
                </a:lnTo>
                <a:lnTo>
                  <a:pt x="665988" y="123443"/>
                </a:lnTo>
                <a:lnTo>
                  <a:pt x="66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0070" y="6554520"/>
            <a:ext cx="23279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95" dirty="0">
                <a:latin typeface="Trebuchet MS"/>
                <a:cs typeface="Trebuchet MS"/>
              </a:rPr>
              <a:t>©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2023.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All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Rights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Reserved.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Confidential.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7442" y="6548767"/>
            <a:ext cx="278765" cy="147955"/>
          </a:xfrm>
          <a:custGeom>
            <a:avLst/>
            <a:gdLst/>
            <a:ahLst/>
            <a:cxnLst/>
            <a:rect l="l" t="t" r="r" b="b"/>
            <a:pathLst>
              <a:path w="278764" h="147954">
                <a:moveTo>
                  <a:pt x="39624" y="87947"/>
                </a:moveTo>
                <a:lnTo>
                  <a:pt x="0" y="87947"/>
                </a:lnTo>
                <a:lnTo>
                  <a:pt x="722" y="100780"/>
                </a:lnTo>
                <a:lnTo>
                  <a:pt x="7016" y="120927"/>
                </a:lnTo>
                <a:lnTo>
                  <a:pt x="25074" y="139520"/>
                </a:lnTo>
                <a:lnTo>
                  <a:pt x="61087" y="147688"/>
                </a:lnTo>
                <a:lnTo>
                  <a:pt x="82605" y="145329"/>
                </a:lnTo>
                <a:lnTo>
                  <a:pt x="99980" y="138769"/>
                </a:lnTo>
                <a:lnTo>
                  <a:pt x="112736" y="128785"/>
                </a:lnTo>
                <a:lnTo>
                  <a:pt x="120396" y="116154"/>
                </a:lnTo>
                <a:lnTo>
                  <a:pt x="160020" y="116154"/>
                </a:lnTo>
                <a:lnTo>
                  <a:pt x="160020" y="114503"/>
                </a:lnTo>
                <a:lnTo>
                  <a:pt x="61087" y="114503"/>
                </a:lnTo>
                <a:lnTo>
                  <a:pt x="50071" y="111286"/>
                </a:lnTo>
                <a:lnTo>
                  <a:pt x="43545" y="104959"/>
                </a:lnTo>
                <a:lnTo>
                  <a:pt x="40423" y="96765"/>
                </a:lnTo>
                <a:lnTo>
                  <a:pt x="39624" y="87947"/>
                </a:lnTo>
                <a:close/>
              </a:path>
              <a:path w="278764" h="147954">
                <a:moveTo>
                  <a:pt x="160020" y="116154"/>
                </a:moveTo>
                <a:lnTo>
                  <a:pt x="120396" y="116154"/>
                </a:lnTo>
                <a:lnTo>
                  <a:pt x="120396" y="144373"/>
                </a:lnTo>
                <a:lnTo>
                  <a:pt x="160020" y="144373"/>
                </a:lnTo>
                <a:lnTo>
                  <a:pt x="160020" y="116154"/>
                </a:lnTo>
                <a:close/>
              </a:path>
              <a:path w="278764" h="147954">
                <a:moveTo>
                  <a:pt x="191760" y="54762"/>
                </a:moveTo>
                <a:lnTo>
                  <a:pt x="160020" y="54762"/>
                </a:lnTo>
                <a:lnTo>
                  <a:pt x="181483" y="144373"/>
                </a:lnTo>
                <a:lnTo>
                  <a:pt x="216027" y="144373"/>
                </a:lnTo>
                <a:lnTo>
                  <a:pt x="231436" y="84632"/>
                </a:lnTo>
                <a:lnTo>
                  <a:pt x="199644" y="84632"/>
                </a:lnTo>
                <a:lnTo>
                  <a:pt x="191760" y="54762"/>
                </a:lnTo>
                <a:close/>
              </a:path>
              <a:path w="278764" h="147954">
                <a:moveTo>
                  <a:pt x="278765" y="54762"/>
                </a:moveTo>
                <a:lnTo>
                  <a:pt x="239141" y="54762"/>
                </a:lnTo>
                <a:lnTo>
                  <a:pt x="239141" y="144373"/>
                </a:lnTo>
                <a:lnTo>
                  <a:pt x="278765" y="144373"/>
                </a:lnTo>
                <a:lnTo>
                  <a:pt x="278765" y="54762"/>
                </a:lnTo>
                <a:close/>
              </a:path>
              <a:path w="278764" h="147954">
                <a:moveTo>
                  <a:pt x="119482" y="31521"/>
                </a:moveTo>
                <a:lnTo>
                  <a:pt x="74168" y="31521"/>
                </a:lnTo>
                <a:lnTo>
                  <a:pt x="80772" y="36499"/>
                </a:lnTo>
                <a:lnTo>
                  <a:pt x="80772" y="44805"/>
                </a:lnTo>
                <a:lnTo>
                  <a:pt x="79121" y="51435"/>
                </a:lnTo>
                <a:lnTo>
                  <a:pt x="75819" y="56413"/>
                </a:lnTo>
                <a:lnTo>
                  <a:pt x="49530" y="56413"/>
                </a:lnTo>
                <a:lnTo>
                  <a:pt x="49530" y="82969"/>
                </a:lnTo>
                <a:lnTo>
                  <a:pt x="67691" y="82969"/>
                </a:lnTo>
                <a:lnTo>
                  <a:pt x="77470" y="87947"/>
                </a:lnTo>
                <a:lnTo>
                  <a:pt x="77470" y="97904"/>
                </a:lnTo>
                <a:lnTo>
                  <a:pt x="76981" y="105400"/>
                </a:lnTo>
                <a:lnTo>
                  <a:pt x="73564" y="110561"/>
                </a:lnTo>
                <a:lnTo>
                  <a:pt x="68004" y="113543"/>
                </a:lnTo>
                <a:lnTo>
                  <a:pt x="61087" y="114503"/>
                </a:lnTo>
                <a:lnTo>
                  <a:pt x="160020" y="114503"/>
                </a:lnTo>
                <a:lnTo>
                  <a:pt x="160020" y="84632"/>
                </a:lnTo>
                <a:lnTo>
                  <a:pt x="120396" y="84632"/>
                </a:lnTo>
                <a:lnTo>
                  <a:pt x="115443" y="74676"/>
                </a:lnTo>
                <a:lnTo>
                  <a:pt x="107187" y="69697"/>
                </a:lnTo>
                <a:lnTo>
                  <a:pt x="103886" y="68033"/>
                </a:lnTo>
                <a:lnTo>
                  <a:pt x="112141" y="64719"/>
                </a:lnTo>
                <a:lnTo>
                  <a:pt x="117094" y="59740"/>
                </a:lnTo>
                <a:lnTo>
                  <a:pt x="120396" y="49784"/>
                </a:lnTo>
                <a:lnTo>
                  <a:pt x="190446" y="49784"/>
                </a:lnTo>
                <a:lnTo>
                  <a:pt x="186064" y="33185"/>
                </a:lnTo>
                <a:lnTo>
                  <a:pt x="120396" y="33185"/>
                </a:lnTo>
                <a:lnTo>
                  <a:pt x="119482" y="31521"/>
                </a:lnTo>
                <a:close/>
              </a:path>
              <a:path w="278764" h="147954">
                <a:moveTo>
                  <a:pt x="190446" y="49784"/>
                </a:moveTo>
                <a:lnTo>
                  <a:pt x="120396" y="49784"/>
                </a:lnTo>
                <a:lnTo>
                  <a:pt x="120396" y="84632"/>
                </a:lnTo>
                <a:lnTo>
                  <a:pt x="160020" y="84632"/>
                </a:lnTo>
                <a:lnTo>
                  <a:pt x="160020" y="54762"/>
                </a:lnTo>
                <a:lnTo>
                  <a:pt x="191760" y="54762"/>
                </a:lnTo>
                <a:lnTo>
                  <a:pt x="190446" y="49784"/>
                </a:lnTo>
                <a:close/>
              </a:path>
              <a:path w="278764" h="147954">
                <a:moveTo>
                  <a:pt x="278765" y="3314"/>
                </a:moveTo>
                <a:lnTo>
                  <a:pt x="219329" y="3314"/>
                </a:lnTo>
                <a:lnTo>
                  <a:pt x="199644" y="84632"/>
                </a:lnTo>
                <a:lnTo>
                  <a:pt x="231436" y="84632"/>
                </a:lnTo>
                <a:lnTo>
                  <a:pt x="239141" y="54762"/>
                </a:lnTo>
                <a:lnTo>
                  <a:pt x="278765" y="54762"/>
                </a:lnTo>
                <a:lnTo>
                  <a:pt x="278765" y="3314"/>
                </a:lnTo>
                <a:close/>
              </a:path>
              <a:path w="278764" h="147954">
                <a:moveTo>
                  <a:pt x="64389" y="0"/>
                </a:moveTo>
                <a:lnTo>
                  <a:pt x="43493" y="1708"/>
                </a:lnTo>
                <a:lnTo>
                  <a:pt x="24765" y="9952"/>
                </a:lnTo>
                <a:lnTo>
                  <a:pt x="10989" y="25665"/>
                </a:lnTo>
                <a:lnTo>
                  <a:pt x="4953" y="49784"/>
                </a:lnTo>
                <a:lnTo>
                  <a:pt x="44577" y="49784"/>
                </a:lnTo>
                <a:lnTo>
                  <a:pt x="46021" y="42028"/>
                </a:lnTo>
                <a:lnTo>
                  <a:pt x="49942" y="36295"/>
                </a:lnTo>
                <a:lnTo>
                  <a:pt x="55721" y="32740"/>
                </a:lnTo>
                <a:lnTo>
                  <a:pt x="62737" y="31521"/>
                </a:lnTo>
                <a:lnTo>
                  <a:pt x="119482" y="31521"/>
                </a:lnTo>
                <a:lnTo>
                  <a:pt x="111394" y="16796"/>
                </a:lnTo>
                <a:lnTo>
                  <a:pt x="97917" y="6634"/>
                </a:lnTo>
                <a:lnTo>
                  <a:pt x="81676" y="1450"/>
                </a:lnTo>
                <a:lnTo>
                  <a:pt x="64389" y="0"/>
                </a:lnTo>
                <a:close/>
              </a:path>
              <a:path w="278764" h="147954">
                <a:moveTo>
                  <a:pt x="178181" y="3314"/>
                </a:moveTo>
                <a:lnTo>
                  <a:pt x="120396" y="3314"/>
                </a:lnTo>
                <a:lnTo>
                  <a:pt x="120396" y="33185"/>
                </a:lnTo>
                <a:lnTo>
                  <a:pt x="186064" y="33185"/>
                </a:lnTo>
                <a:lnTo>
                  <a:pt x="178181" y="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250558"/>
            <a:ext cx="3136265" cy="9671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200" spc="150" dirty="0"/>
              <a:t>Nosso</a:t>
            </a:r>
            <a:r>
              <a:rPr sz="3200" spc="-204" dirty="0"/>
              <a:t> </a:t>
            </a:r>
            <a:r>
              <a:rPr sz="3200" spc="40" dirty="0"/>
              <a:t>propós</a:t>
            </a:r>
            <a:r>
              <a:rPr sz="3200" spc="25" dirty="0"/>
              <a:t>i</a:t>
            </a:r>
            <a:r>
              <a:rPr sz="3200" spc="15" dirty="0"/>
              <a:t>to</a:t>
            </a:r>
            <a:endParaRPr sz="3200"/>
          </a:p>
          <a:p>
            <a:pPr marL="13970">
              <a:lnSpc>
                <a:spcPct val="100000"/>
              </a:lnSpc>
              <a:spcBef>
                <a:spcPts val="300"/>
              </a:spcBef>
            </a:pPr>
            <a:r>
              <a:rPr sz="2400" b="0" spc="45" dirty="0">
                <a:latin typeface="Trebuchet MS"/>
                <a:cs typeface="Trebuchet MS"/>
              </a:rPr>
              <a:t>Por</a:t>
            </a:r>
            <a:r>
              <a:rPr sz="2400" b="0" spc="-135" dirty="0">
                <a:latin typeface="Trebuchet MS"/>
                <a:cs typeface="Trebuchet MS"/>
              </a:rPr>
              <a:t> </a:t>
            </a:r>
            <a:r>
              <a:rPr sz="2400" b="0" spc="35" dirty="0">
                <a:latin typeface="Trebuchet MS"/>
                <a:cs typeface="Trebuchet MS"/>
              </a:rPr>
              <a:t>que</a:t>
            </a:r>
            <a:r>
              <a:rPr sz="2400" b="0" spc="-135" dirty="0">
                <a:latin typeface="Trebuchet MS"/>
                <a:cs typeface="Trebuchet MS"/>
              </a:rPr>
              <a:t> </a:t>
            </a:r>
            <a:r>
              <a:rPr sz="2400" b="0" spc="-10" dirty="0">
                <a:latin typeface="Trebuchet MS"/>
                <a:cs typeface="Trebuchet MS"/>
              </a:rPr>
              <a:t>a</a:t>
            </a:r>
            <a:r>
              <a:rPr sz="2400" b="0" spc="-140" dirty="0">
                <a:latin typeface="Trebuchet MS"/>
                <a:cs typeface="Trebuchet MS"/>
              </a:rPr>
              <a:t> </a:t>
            </a:r>
            <a:r>
              <a:rPr sz="2400" b="0" spc="365" dirty="0">
                <a:latin typeface="Trebuchet MS"/>
                <a:cs typeface="Trebuchet MS"/>
              </a:rPr>
              <a:t>3M</a:t>
            </a:r>
            <a:r>
              <a:rPr sz="2400" b="0" spc="-150" dirty="0">
                <a:latin typeface="Trebuchet MS"/>
                <a:cs typeface="Trebuchet MS"/>
              </a:rPr>
              <a:t> </a:t>
            </a:r>
            <a:r>
              <a:rPr sz="2400" b="0" spc="-15" dirty="0">
                <a:latin typeface="Trebuchet MS"/>
                <a:cs typeface="Trebuchet MS"/>
              </a:rPr>
              <a:t>existe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3" y="1298447"/>
            <a:ext cx="12189460" cy="4893945"/>
            <a:chOff x="1523" y="1298447"/>
            <a:chExt cx="12189460" cy="48939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1298447"/>
              <a:ext cx="12188951" cy="48935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1298447"/>
              <a:ext cx="12188952" cy="48935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8300" y="2207514"/>
            <a:ext cx="6205220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6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b="1" spc="-2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600" b="1" spc="-1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600" b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35" dirty="0">
                <a:solidFill>
                  <a:srgbClr val="FFFFFF"/>
                </a:solidFill>
                <a:latin typeface="Trebuchet MS"/>
                <a:cs typeface="Trebuchet MS"/>
              </a:rPr>
              <a:t>mo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b="1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9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600" b="1" spc="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b="1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60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600" b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114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3600" b="1" spc="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b="1" spc="90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3600" b="1" spc="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b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9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b="1" spc="-30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6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600" b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b="1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600" b="1" spc="1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600" b="1" spc="4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ên</a:t>
            </a:r>
            <a:r>
              <a:rPr sz="3600" b="1" spc="1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600" b="1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-2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600" b="1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2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3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600" b="1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32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600" b="1" spc="-1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00" b="1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600" b="1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60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b="1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600" b="1" spc="-30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3600" b="1" spc="-45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36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600" b="1" spc="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b="1" spc="90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3600" b="1" spc="-155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3600" b="1" spc="4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600" b="1" spc="-9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204" y="393191"/>
              <a:ext cx="388620" cy="155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60" y="441959"/>
              <a:ext cx="374903" cy="106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632" y="624840"/>
              <a:ext cx="432816" cy="190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5355" y="620268"/>
              <a:ext cx="30480" cy="155575"/>
            </a:xfrm>
            <a:custGeom>
              <a:avLst/>
              <a:gdLst/>
              <a:ahLst/>
              <a:cxnLst/>
              <a:rect l="l" t="t" r="r" b="b"/>
              <a:pathLst>
                <a:path w="30480" h="155575">
                  <a:moveTo>
                    <a:pt x="26162" y="0"/>
                  </a:moveTo>
                  <a:lnTo>
                    <a:pt x="8762" y="0"/>
                  </a:lnTo>
                  <a:lnTo>
                    <a:pt x="0" y="8890"/>
                  </a:lnTo>
                  <a:lnTo>
                    <a:pt x="0" y="26670"/>
                  </a:lnTo>
                  <a:lnTo>
                    <a:pt x="8762" y="35560"/>
                  </a:lnTo>
                  <a:lnTo>
                    <a:pt x="26162" y="35560"/>
                  </a:lnTo>
                  <a:lnTo>
                    <a:pt x="30480" y="26670"/>
                  </a:lnTo>
                  <a:lnTo>
                    <a:pt x="30480" y="8890"/>
                  </a:lnTo>
                  <a:lnTo>
                    <a:pt x="26162" y="0"/>
                  </a:lnTo>
                  <a:close/>
                </a:path>
                <a:path w="30480" h="155575">
                  <a:moveTo>
                    <a:pt x="30480" y="53340"/>
                  </a:moveTo>
                  <a:lnTo>
                    <a:pt x="4318" y="53340"/>
                  </a:lnTo>
                  <a:lnTo>
                    <a:pt x="4318" y="155448"/>
                  </a:lnTo>
                  <a:lnTo>
                    <a:pt x="30480" y="155448"/>
                  </a:lnTo>
                  <a:lnTo>
                    <a:pt x="30480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8695" y="624840"/>
              <a:ext cx="216408" cy="150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6064" y="643127"/>
              <a:ext cx="185928" cy="1325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4476" y="620268"/>
              <a:ext cx="480060" cy="1557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5419" y="388493"/>
              <a:ext cx="747395" cy="396875"/>
            </a:xfrm>
            <a:custGeom>
              <a:avLst/>
              <a:gdLst/>
              <a:ahLst/>
              <a:cxnLst/>
              <a:rect l="l" t="t" r="r" b="b"/>
              <a:pathLst>
                <a:path w="747394" h="396875">
                  <a:moveTo>
                    <a:pt x="106070" y="236093"/>
                  </a:moveTo>
                  <a:lnTo>
                    <a:pt x="0" y="236093"/>
                  </a:lnTo>
                  <a:lnTo>
                    <a:pt x="450" y="255682"/>
                  </a:lnTo>
                  <a:lnTo>
                    <a:pt x="18783" y="324564"/>
                  </a:lnTo>
                  <a:lnTo>
                    <a:pt x="46487" y="359753"/>
                  </a:lnTo>
                  <a:lnTo>
                    <a:pt x="93098" y="386038"/>
                  </a:lnTo>
                  <a:lnTo>
                    <a:pt x="163525" y="396367"/>
                  </a:lnTo>
                  <a:lnTo>
                    <a:pt x="221325" y="390026"/>
                  </a:lnTo>
                  <a:lnTo>
                    <a:pt x="267938" y="372411"/>
                  </a:lnTo>
                  <a:lnTo>
                    <a:pt x="302121" y="345628"/>
                  </a:lnTo>
                  <a:lnTo>
                    <a:pt x="322630" y="311785"/>
                  </a:lnTo>
                  <a:lnTo>
                    <a:pt x="428701" y="311785"/>
                  </a:lnTo>
                  <a:lnTo>
                    <a:pt x="428701" y="307340"/>
                  </a:lnTo>
                  <a:lnTo>
                    <a:pt x="163525" y="307340"/>
                  </a:lnTo>
                  <a:lnTo>
                    <a:pt x="134038" y="298707"/>
                  </a:lnTo>
                  <a:lnTo>
                    <a:pt x="116566" y="281717"/>
                  </a:lnTo>
                  <a:lnTo>
                    <a:pt x="108211" y="259726"/>
                  </a:lnTo>
                  <a:lnTo>
                    <a:pt x="106070" y="236093"/>
                  </a:lnTo>
                  <a:close/>
                </a:path>
                <a:path w="747394" h="396875">
                  <a:moveTo>
                    <a:pt x="428701" y="311785"/>
                  </a:moveTo>
                  <a:lnTo>
                    <a:pt x="322630" y="311785"/>
                  </a:lnTo>
                  <a:lnTo>
                    <a:pt x="322630" y="387477"/>
                  </a:lnTo>
                  <a:lnTo>
                    <a:pt x="428701" y="387477"/>
                  </a:lnTo>
                  <a:lnTo>
                    <a:pt x="428701" y="311785"/>
                  </a:lnTo>
                  <a:close/>
                </a:path>
                <a:path w="747394" h="396875">
                  <a:moveTo>
                    <a:pt x="513669" y="146939"/>
                  </a:moveTo>
                  <a:lnTo>
                    <a:pt x="428701" y="146939"/>
                  </a:lnTo>
                  <a:lnTo>
                    <a:pt x="486156" y="387477"/>
                  </a:lnTo>
                  <a:lnTo>
                    <a:pt x="578967" y="387477"/>
                  </a:lnTo>
                  <a:lnTo>
                    <a:pt x="620228" y="227076"/>
                  </a:lnTo>
                  <a:lnTo>
                    <a:pt x="534771" y="227076"/>
                  </a:lnTo>
                  <a:lnTo>
                    <a:pt x="513669" y="146939"/>
                  </a:lnTo>
                  <a:close/>
                </a:path>
                <a:path w="747394" h="396875">
                  <a:moveTo>
                    <a:pt x="746912" y="146939"/>
                  </a:moveTo>
                  <a:lnTo>
                    <a:pt x="640842" y="146939"/>
                  </a:lnTo>
                  <a:lnTo>
                    <a:pt x="640842" y="387477"/>
                  </a:lnTo>
                  <a:lnTo>
                    <a:pt x="746912" y="387477"/>
                  </a:lnTo>
                  <a:lnTo>
                    <a:pt x="746912" y="146939"/>
                  </a:lnTo>
                  <a:close/>
                </a:path>
                <a:path w="747394" h="396875">
                  <a:moveTo>
                    <a:pt x="320194" y="84582"/>
                  </a:moveTo>
                  <a:lnTo>
                    <a:pt x="167944" y="84582"/>
                  </a:lnTo>
                  <a:lnTo>
                    <a:pt x="188592" y="87032"/>
                  </a:lnTo>
                  <a:lnTo>
                    <a:pt x="203854" y="94091"/>
                  </a:lnTo>
                  <a:lnTo>
                    <a:pt x="213314" y="105316"/>
                  </a:lnTo>
                  <a:lnTo>
                    <a:pt x="216560" y="120269"/>
                  </a:lnTo>
                  <a:lnTo>
                    <a:pt x="212071" y="132631"/>
                  </a:lnTo>
                  <a:lnTo>
                    <a:pt x="203854" y="142494"/>
                  </a:lnTo>
                  <a:lnTo>
                    <a:pt x="189835" y="149022"/>
                  </a:lnTo>
                  <a:lnTo>
                    <a:pt x="167944" y="151384"/>
                  </a:lnTo>
                  <a:lnTo>
                    <a:pt x="132587" y="151384"/>
                  </a:lnTo>
                  <a:lnTo>
                    <a:pt x="132587" y="222631"/>
                  </a:lnTo>
                  <a:lnTo>
                    <a:pt x="163525" y="222631"/>
                  </a:lnTo>
                  <a:lnTo>
                    <a:pt x="177888" y="225151"/>
                  </a:lnTo>
                  <a:lnTo>
                    <a:pt x="192252" y="232695"/>
                  </a:lnTo>
                  <a:lnTo>
                    <a:pt x="203301" y="245240"/>
                  </a:lnTo>
                  <a:lnTo>
                    <a:pt x="207721" y="262763"/>
                  </a:lnTo>
                  <a:lnTo>
                    <a:pt x="206409" y="282854"/>
                  </a:lnTo>
                  <a:lnTo>
                    <a:pt x="197224" y="296719"/>
                  </a:lnTo>
                  <a:lnTo>
                    <a:pt x="182239" y="304750"/>
                  </a:lnTo>
                  <a:lnTo>
                    <a:pt x="163525" y="307340"/>
                  </a:lnTo>
                  <a:lnTo>
                    <a:pt x="428701" y="307340"/>
                  </a:lnTo>
                  <a:lnTo>
                    <a:pt x="428701" y="227076"/>
                  </a:lnTo>
                  <a:lnTo>
                    <a:pt x="322630" y="227076"/>
                  </a:lnTo>
                  <a:lnTo>
                    <a:pt x="311374" y="209504"/>
                  </a:lnTo>
                  <a:lnTo>
                    <a:pt x="298875" y="196516"/>
                  </a:lnTo>
                  <a:lnTo>
                    <a:pt x="287204" y="187696"/>
                  </a:lnTo>
                  <a:lnTo>
                    <a:pt x="278434" y="182626"/>
                  </a:lnTo>
                  <a:lnTo>
                    <a:pt x="293420" y="174966"/>
                  </a:lnTo>
                  <a:lnTo>
                    <a:pt x="305504" y="164782"/>
                  </a:lnTo>
                  <a:lnTo>
                    <a:pt x="315103" y="151264"/>
                  </a:lnTo>
                  <a:lnTo>
                    <a:pt x="322630" y="133604"/>
                  </a:lnTo>
                  <a:lnTo>
                    <a:pt x="510157" y="133604"/>
                  </a:lnTo>
                  <a:lnTo>
                    <a:pt x="498419" y="89027"/>
                  </a:lnTo>
                  <a:lnTo>
                    <a:pt x="322630" y="89027"/>
                  </a:lnTo>
                  <a:lnTo>
                    <a:pt x="320194" y="84582"/>
                  </a:lnTo>
                  <a:close/>
                </a:path>
                <a:path w="747394" h="396875">
                  <a:moveTo>
                    <a:pt x="510157" y="133604"/>
                  </a:moveTo>
                  <a:lnTo>
                    <a:pt x="322630" y="133604"/>
                  </a:lnTo>
                  <a:lnTo>
                    <a:pt x="322630" y="227076"/>
                  </a:lnTo>
                  <a:lnTo>
                    <a:pt x="428701" y="227076"/>
                  </a:lnTo>
                  <a:lnTo>
                    <a:pt x="428701" y="146939"/>
                  </a:lnTo>
                  <a:lnTo>
                    <a:pt x="513669" y="146939"/>
                  </a:lnTo>
                  <a:lnTo>
                    <a:pt x="510157" y="133604"/>
                  </a:lnTo>
                  <a:close/>
                </a:path>
                <a:path w="747394" h="396875">
                  <a:moveTo>
                    <a:pt x="746912" y="8890"/>
                  </a:moveTo>
                  <a:lnTo>
                    <a:pt x="587806" y="8890"/>
                  </a:lnTo>
                  <a:lnTo>
                    <a:pt x="534771" y="227076"/>
                  </a:lnTo>
                  <a:lnTo>
                    <a:pt x="620228" y="227076"/>
                  </a:lnTo>
                  <a:lnTo>
                    <a:pt x="640842" y="146939"/>
                  </a:lnTo>
                  <a:lnTo>
                    <a:pt x="746912" y="146939"/>
                  </a:lnTo>
                  <a:lnTo>
                    <a:pt x="746912" y="8890"/>
                  </a:lnTo>
                  <a:close/>
                </a:path>
                <a:path w="747394" h="396875">
                  <a:moveTo>
                    <a:pt x="172364" y="0"/>
                  </a:moveTo>
                  <a:lnTo>
                    <a:pt x="127390" y="2361"/>
                  </a:lnTo>
                  <a:lnTo>
                    <a:pt x="85174" y="15628"/>
                  </a:lnTo>
                  <a:lnTo>
                    <a:pt x="49534" y="41074"/>
                  </a:lnTo>
                  <a:lnTo>
                    <a:pt x="24290" y="79975"/>
                  </a:lnTo>
                  <a:lnTo>
                    <a:pt x="13258" y="133604"/>
                  </a:lnTo>
                  <a:lnTo>
                    <a:pt x="119329" y="133604"/>
                  </a:lnTo>
                  <a:lnTo>
                    <a:pt x="123196" y="112817"/>
                  </a:lnTo>
                  <a:lnTo>
                    <a:pt x="133692" y="97424"/>
                  </a:lnTo>
                  <a:lnTo>
                    <a:pt x="149161" y="87866"/>
                  </a:lnTo>
                  <a:lnTo>
                    <a:pt x="167944" y="84582"/>
                  </a:lnTo>
                  <a:lnTo>
                    <a:pt x="320194" y="84582"/>
                  </a:lnTo>
                  <a:lnTo>
                    <a:pt x="298530" y="45059"/>
                  </a:lnTo>
                  <a:lnTo>
                    <a:pt x="262413" y="17795"/>
                  </a:lnTo>
                  <a:lnTo>
                    <a:pt x="218839" y="3891"/>
                  </a:lnTo>
                  <a:lnTo>
                    <a:pt x="172364" y="0"/>
                  </a:lnTo>
                  <a:close/>
                </a:path>
                <a:path w="747394" h="396875">
                  <a:moveTo>
                    <a:pt x="477316" y="8890"/>
                  </a:moveTo>
                  <a:lnTo>
                    <a:pt x="322630" y="8890"/>
                  </a:lnTo>
                  <a:lnTo>
                    <a:pt x="322630" y="89027"/>
                  </a:lnTo>
                  <a:lnTo>
                    <a:pt x="498419" y="89027"/>
                  </a:lnTo>
                  <a:lnTo>
                    <a:pt x="477316" y="88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6471" y="1460957"/>
            <a:ext cx="97694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645" dirty="0">
                <a:solidFill>
                  <a:srgbClr val="FFFFFF"/>
                </a:solidFill>
              </a:rPr>
              <a:t>3M</a:t>
            </a:r>
            <a:r>
              <a:rPr sz="6000" spc="-385" dirty="0">
                <a:solidFill>
                  <a:srgbClr val="FFFFFF"/>
                </a:solidFill>
              </a:rPr>
              <a:t> </a:t>
            </a:r>
            <a:r>
              <a:rPr sz="6000" spc="30" dirty="0">
                <a:solidFill>
                  <a:srgbClr val="FFFFFF"/>
                </a:solidFill>
              </a:rPr>
              <a:t>For</a:t>
            </a:r>
            <a:r>
              <a:rPr sz="6000" spc="60" dirty="0">
                <a:solidFill>
                  <a:srgbClr val="FFFFFF"/>
                </a:solidFill>
              </a:rPr>
              <a:t>w</a:t>
            </a:r>
            <a:r>
              <a:rPr sz="6000" spc="-110" dirty="0">
                <a:solidFill>
                  <a:srgbClr val="FFFFFF"/>
                </a:solidFill>
              </a:rPr>
              <a:t>ard:</a:t>
            </a:r>
            <a:r>
              <a:rPr sz="6000" spc="-385" dirty="0">
                <a:solidFill>
                  <a:srgbClr val="FFFFFF"/>
                </a:solidFill>
              </a:rPr>
              <a:t> </a:t>
            </a:r>
            <a:r>
              <a:rPr sz="6000" spc="645" dirty="0">
                <a:solidFill>
                  <a:srgbClr val="FFFFFF"/>
                </a:solidFill>
              </a:rPr>
              <a:t>O</a:t>
            </a:r>
            <a:r>
              <a:rPr sz="6000" spc="-385" dirty="0">
                <a:solidFill>
                  <a:srgbClr val="FFFFFF"/>
                </a:solidFill>
              </a:rPr>
              <a:t> </a:t>
            </a:r>
            <a:r>
              <a:rPr sz="6000" spc="-70" dirty="0">
                <a:solidFill>
                  <a:srgbClr val="FFFFFF"/>
                </a:solidFill>
              </a:rPr>
              <a:t>Futuro</a:t>
            </a:r>
            <a:r>
              <a:rPr sz="6000" spc="-425" dirty="0">
                <a:solidFill>
                  <a:srgbClr val="FFFFFF"/>
                </a:solidFill>
              </a:rPr>
              <a:t> </a:t>
            </a:r>
            <a:r>
              <a:rPr sz="6000" spc="-25" dirty="0">
                <a:solidFill>
                  <a:srgbClr val="FFFFFF"/>
                </a:solidFill>
              </a:rPr>
              <a:t>Hoje</a:t>
            </a:r>
            <a:endParaRPr sz="6000"/>
          </a:p>
        </p:txBody>
      </p:sp>
      <p:sp>
        <p:nvSpPr>
          <p:cNvPr id="13" name="object 13"/>
          <p:cNvSpPr txBox="1"/>
          <p:nvPr/>
        </p:nvSpPr>
        <p:spPr>
          <a:xfrm>
            <a:off x="366471" y="2730815"/>
            <a:ext cx="10408285" cy="6959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Inovações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baseadas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Ciência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Materiais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escala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enfrentar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os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desafios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globais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ud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struir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turo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mel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524" y="2598420"/>
            <a:ext cx="11430000" cy="99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229" y="6558788"/>
            <a:ext cx="85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Trebuchet MS"/>
                <a:cs typeface="Trebuchet MS"/>
              </a:rPr>
              <a:t>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795" y="6572019"/>
            <a:ext cx="36830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45" dirty="0">
                <a:latin typeface="Trebuchet MS"/>
                <a:cs typeface="Trebuchet MS"/>
              </a:rPr>
              <a:t>28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30" dirty="0">
                <a:latin typeface="Trebuchet MS"/>
                <a:cs typeface="Trebuchet MS"/>
              </a:rPr>
              <a:t>Ju</a:t>
            </a:r>
            <a:r>
              <a:rPr sz="800" dirty="0">
                <a:latin typeface="Trebuchet MS"/>
                <a:cs typeface="Trebuchet MS"/>
              </a:rPr>
              <a:t>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69964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5" h="123825">
                <a:moveTo>
                  <a:pt x="665988" y="0"/>
                </a:moveTo>
                <a:lnTo>
                  <a:pt x="0" y="0"/>
                </a:lnTo>
                <a:lnTo>
                  <a:pt x="0" y="123443"/>
                </a:lnTo>
                <a:lnTo>
                  <a:pt x="665988" y="123443"/>
                </a:lnTo>
                <a:lnTo>
                  <a:pt x="66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0070" y="6554520"/>
            <a:ext cx="23279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95" dirty="0">
                <a:latin typeface="Trebuchet MS"/>
                <a:cs typeface="Trebuchet MS"/>
              </a:rPr>
              <a:t>©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2023.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All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Rights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Reserved.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Confidential.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7442" y="6548767"/>
            <a:ext cx="278765" cy="147955"/>
          </a:xfrm>
          <a:custGeom>
            <a:avLst/>
            <a:gdLst/>
            <a:ahLst/>
            <a:cxnLst/>
            <a:rect l="l" t="t" r="r" b="b"/>
            <a:pathLst>
              <a:path w="278764" h="147954">
                <a:moveTo>
                  <a:pt x="39624" y="87947"/>
                </a:moveTo>
                <a:lnTo>
                  <a:pt x="0" y="87947"/>
                </a:lnTo>
                <a:lnTo>
                  <a:pt x="722" y="100780"/>
                </a:lnTo>
                <a:lnTo>
                  <a:pt x="7016" y="120927"/>
                </a:lnTo>
                <a:lnTo>
                  <a:pt x="25074" y="139520"/>
                </a:lnTo>
                <a:lnTo>
                  <a:pt x="61087" y="147688"/>
                </a:lnTo>
                <a:lnTo>
                  <a:pt x="82605" y="145329"/>
                </a:lnTo>
                <a:lnTo>
                  <a:pt x="99980" y="138769"/>
                </a:lnTo>
                <a:lnTo>
                  <a:pt x="112736" y="128785"/>
                </a:lnTo>
                <a:lnTo>
                  <a:pt x="120396" y="116154"/>
                </a:lnTo>
                <a:lnTo>
                  <a:pt x="160020" y="116154"/>
                </a:lnTo>
                <a:lnTo>
                  <a:pt x="160020" y="114503"/>
                </a:lnTo>
                <a:lnTo>
                  <a:pt x="61087" y="114503"/>
                </a:lnTo>
                <a:lnTo>
                  <a:pt x="50071" y="111286"/>
                </a:lnTo>
                <a:lnTo>
                  <a:pt x="43545" y="104959"/>
                </a:lnTo>
                <a:lnTo>
                  <a:pt x="40423" y="96765"/>
                </a:lnTo>
                <a:lnTo>
                  <a:pt x="39624" y="87947"/>
                </a:lnTo>
                <a:close/>
              </a:path>
              <a:path w="278764" h="147954">
                <a:moveTo>
                  <a:pt x="160020" y="116154"/>
                </a:moveTo>
                <a:lnTo>
                  <a:pt x="120396" y="116154"/>
                </a:lnTo>
                <a:lnTo>
                  <a:pt x="120396" y="144373"/>
                </a:lnTo>
                <a:lnTo>
                  <a:pt x="160020" y="144373"/>
                </a:lnTo>
                <a:lnTo>
                  <a:pt x="160020" y="116154"/>
                </a:lnTo>
                <a:close/>
              </a:path>
              <a:path w="278764" h="147954">
                <a:moveTo>
                  <a:pt x="191760" y="54762"/>
                </a:moveTo>
                <a:lnTo>
                  <a:pt x="160020" y="54762"/>
                </a:lnTo>
                <a:lnTo>
                  <a:pt x="181483" y="144373"/>
                </a:lnTo>
                <a:lnTo>
                  <a:pt x="216027" y="144373"/>
                </a:lnTo>
                <a:lnTo>
                  <a:pt x="231436" y="84632"/>
                </a:lnTo>
                <a:lnTo>
                  <a:pt x="199644" y="84632"/>
                </a:lnTo>
                <a:lnTo>
                  <a:pt x="191760" y="54762"/>
                </a:lnTo>
                <a:close/>
              </a:path>
              <a:path w="278764" h="147954">
                <a:moveTo>
                  <a:pt x="278765" y="54762"/>
                </a:moveTo>
                <a:lnTo>
                  <a:pt x="239141" y="54762"/>
                </a:lnTo>
                <a:lnTo>
                  <a:pt x="239141" y="144373"/>
                </a:lnTo>
                <a:lnTo>
                  <a:pt x="278765" y="144373"/>
                </a:lnTo>
                <a:lnTo>
                  <a:pt x="278765" y="54762"/>
                </a:lnTo>
                <a:close/>
              </a:path>
              <a:path w="278764" h="147954">
                <a:moveTo>
                  <a:pt x="119482" y="31521"/>
                </a:moveTo>
                <a:lnTo>
                  <a:pt x="74168" y="31521"/>
                </a:lnTo>
                <a:lnTo>
                  <a:pt x="80772" y="36499"/>
                </a:lnTo>
                <a:lnTo>
                  <a:pt x="80772" y="44805"/>
                </a:lnTo>
                <a:lnTo>
                  <a:pt x="79121" y="51435"/>
                </a:lnTo>
                <a:lnTo>
                  <a:pt x="75819" y="56413"/>
                </a:lnTo>
                <a:lnTo>
                  <a:pt x="49530" y="56413"/>
                </a:lnTo>
                <a:lnTo>
                  <a:pt x="49530" y="82969"/>
                </a:lnTo>
                <a:lnTo>
                  <a:pt x="67691" y="82969"/>
                </a:lnTo>
                <a:lnTo>
                  <a:pt x="77470" y="87947"/>
                </a:lnTo>
                <a:lnTo>
                  <a:pt x="77470" y="97904"/>
                </a:lnTo>
                <a:lnTo>
                  <a:pt x="76981" y="105400"/>
                </a:lnTo>
                <a:lnTo>
                  <a:pt x="73564" y="110561"/>
                </a:lnTo>
                <a:lnTo>
                  <a:pt x="68004" y="113543"/>
                </a:lnTo>
                <a:lnTo>
                  <a:pt x="61087" y="114503"/>
                </a:lnTo>
                <a:lnTo>
                  <a:pt x="160020" y="114503"/>
                </a:lnTo>
                <a:lnTo>
                  <a:pt x="160020" y="84632"/>
                </a:lnTo>
                <a:lnTo>
                  <a:pt x="120396" y="84632"/>
                </a:lnTo>
                <a:lnTo>
                  <a:pt x="115443" y="74676"/>
                </a:lnTo>
                <a:lnTo>
                  <a:pt x="107187" y="69697"/>
                </a:lnTo>
                <a:lnTo>
                  <a:pt x="103886" y="68033"/>
                </a:lnTo>
                <a:lnTo>
                  <a:pt x="112141" y="64719"/>
                </a:lnTo>
                <a:lnTo>
                  <a:pt x="117094" y="59740"/>
                </a:lnTo>
                <a:lnTo>
                  <a:pt x="120396" y="49784"/>
                </a:lnTo>
                <a:lnTo>
                  <a:pt x="190446" y="49784"/>
                </a:lnTo>
                <a:lnTo>
                  <a:pt x="186064" y="33185"/>
                </a:lnTo>
                <a:lnTo>
                  <a:pt x="120396" y="33185"/>
                </a:lnTo>
                <a:lnTo>
                  <a:pt x="119482" y="31521"/>
                </a:lnTo>
                <a:close/>
              </a:path>
              <a:path w="278764" h="147954">
                <a:moveTo>
                  <a:pt x="190446" y="49784"/>
                </a:moveTo>
                <a:lnTo>
                  <a:pt x="120396" y="49784"/>
                </a:lnTo>
                <a:lnTo>
                  <a:pt x="120396" y="84632"/>
                </a:lnTo>
                <a:lnTo>
                  <a:pt x="160020" y="84632"/>
                </a:lnTo>
                <a:lnTo>
                  <a:pt x="160020" y="54762"/>
                </a:lnTo>
                <a:lnTo>
                  <a:pt x="191760" y="54762"/>
                </a:lnTo>
                <a:lnTo>
                  <a:pt x="190446" y="49784"/>
                </a:lnTo>
                <a:close/>
              </a:path>
              <a:path w="278764" h="147954">
                <a:moveTo>
                  <a:pt x="278765" y="3314"/>
                </a:moveTo>
                <a:lnTo>
                  <a:pt x="219329" y="3314"/>
                </a:lnTo>
                <a:lnTo>
                  <a:pt x="199644" y="84632"/>
                </a:lnTo>
                <a:lnTo>
                  <a:pt x="231436" y="84632"/>
                </a:lnTo>
                <a:lnTo>
                  <a:pt x="239141" y="54762"/>
                </a:lnTo>
                <a:lnTo>
                  <a:pt x="278765" y="54762"/>
                </a:lnTo>
                <a:lnTo>
                  <a:pt x="278765" y="3314"/>
                </a:lnTo>
                <a:close/>
              </a:path>
              <a:path w="278764" h="147954">
                <a:moveTo>
                  <a:pt x="64389" y="0"/>
                </a:moveTo>
                <a:lnTo>
                  <a:pt x="43493" y="1708"/>
                </a:lnTo>
                <a:lnTo>
                  <a:pt x="24765" y="9952"/>
                </a:lnTo>
                <a:lnTo>
                  <a:pt x="10989" y="25665"/>
                </a:lnTo>
                <a:lnTo>
                  <a:pt x="4953" y="49784"/>
                </a:lnTo>
                <a:lnTo>
                  <a:pt x="44577" y="49784"/>
                </a:lnTo>
                <a:lnTo>
                  <a:pt x="46021" y="42028"/>
                </a:lnTo>
                <a:lnTo>
                  <a:pt x="49942" y="36295"/>
                </a:lnTo>
                <a:lnTo>
                  <a:pt x="55721" y="32740"/>
                </a:lnTo>
                <a:lnTo>
                  <a:pt x="62737" y="31521"/>
                </a:lnTo>
                <a:lnTo>
                  <a:pt x="119482" y="31521"/>
                </a:lnTo>
                <a:lnTo>
                  <a:pt x="111394" y="16796"/>
                </a:lnTo>
                <a:lnTo>
                  <a:pt x="97917" y="6634"/>
                </a:lnTo>
                <a:lnTo>
                  <a:pt x="81676" y="1450"/>
                </a:lnTo>
                <a:lnTo>
                  <a:pt x="64389" y="0"/>
                </a:lnTo>
                <a:close/>
              </a:path>
              <a:path w="278764" h="147954">
                <a:moveTo>
                  <a:pt x="178181" y="3314"/>
                </a:moveTo>
                <a:lnTo>
                  <a:pt x="120396" y="3314"/>
                </a:lnTo>
                <a:lnTo>
                  <a:pt x="120396" y="33185"/>
                </a:lnTo>
                <a:lnTo>
                  <a:pt x="186064" y="33185"/>
                </a:lnTo>
                <a:lnTo>
                  <a:pt x="178181" y="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053083"/>
            <a:ext cx="12192000" cy="3095625"/>
            <a:chOff x="0" y="1053083"/>
            <a:chExt cx="12192000" cy="30956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3083"/>
              <a:ext cx="12192000" cy="102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064" y="1164335"/>
              <a:ext cx="4059935" cy="29657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" y="1164335"/>
              <a:ext cx="8127451" cy="298399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6775" y="283209"/>
            <a:ext cx="619569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9" dirty="0"/>
              <a:t>3M</a:t>
            </a:r>
            <a:r>
              <a:rPr spc="-245" dirty="0"/>
              <a:t> </a:t>
            </a:r>
            <a:r>
              <a:rPr spc="-25" dirty="0"/>
              <a:t>Forward:</a:t>
            </a:r>
            <a:r>
              <a:rPr spc="-270" dirty="0"/>
              <a:t> </a:t>
            </a:r>
            <a:r>
              <a:rPr spc="409" dirty="0"/>
              <a:t>O</a:t>
            </a:r>
            <a:r>
              <a:rPr spc="-245" dirty="0"/>
              <a:t> </a:t>
            </a:r>
            <a:r>
              <a:rPr spc="-45" dirty="0"/>
              <a:t>Futuro</a:t>
            </a:r>
            <a:r>
              <a:rPr spc="-270" dirty="0"/>
              <a:t> </a:t>
            </a:r>
            <a:r>
              <a:rPr spc="-15" dirty="0"/>
              <a:t>Hoje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670" y="4406265"/>
            <a:ext cx="115754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15" dirty="0">
                <a:latin typeface="Trebuchet MS"/>
                <a:cs typeface="Trebuchet MS"/>
              </a:rPr>
              <a:t>A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265" dirty="0">
                <a:latin typeface="Trebuchet MS"/>
                <a:cs typeface="Trebuchet MS"/>
              </a:rPr>
              <a:t>3M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apresenta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iniciativa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b="1" spc="190" dirty="0">
                <a:latin typeface="Trebuchet MS"/>
                <a:cs typeface="Trebuchet MS"/>
              </a:rPr>
              <a:t>3M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Forward: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o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Futuro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Hoje,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um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estudo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realizado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em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17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países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500" dirty="0">
                <a:latin typeface="Trebuchet MS"/>
                <a:cs typeface="Trebuchet MS"/>
              </a:rPr>
              <a:t>–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entre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eles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Brasil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30" dirty="0">
                <a:latin typeface="Trebuchet MS"/>
                <a:cs typeface="Trebuchet MS"/>
              </a:rPr>
              <a:t>que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apresenta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três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grandes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tendências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transformadoras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que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5" dirty="0">
                <a:latin typeface="Trebuchet MS"/>
                <a:cs typeface="Trebuchet MS"/>
              </a:rPr>
              <a:t>impactam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nossas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vidas.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8419">
              <a:lnSpc>
                <a:spcPct val="100000"/>
              </a:lnSpc>
              <a:spcBef>
                <a:spcPts val="5"/>
              </a:spcBef>
            </a:pPr>
            <a:r>
              <a:rPr sz="1800" spc="45" dirty="0">
                <a:latin typeface="Trebuchet MS"/>
                <a:cs typeface="Trebuchet MS"/>
              </a:rPr>
              <a:t>Conduzida </a:t>
            </a:r>
            <a:r>
              <a:rPr sz="1800" spc="-10" dirty="0">
                <a:latin typeface="Trebuchet MS"/>
                <a:cs typeface="Trebuchet MS"/>
              </a:rPr>
              <a:t>pela </a:t>
            </a:r>
            <a:r>
              <a:rPr sz="1800" spc="20" dirty="0">
                <a:latin typeface="Trebuchet MS"/>
                <a:cs typeface="Trebuchet MS"/>
              </a:rPr>
              <a:t>Ipsos, </a:t>
            </a:r>
            <a:r>
              <a:rPr sz="1800" spc="45" dirty="0">
                <a:latin typeface="Trebuchet MS"/>
                <a:cs typeface="Trebuchet MS"/>
              </a:rPr>
              <a:t>essas </a:t>
            </a:r>
            <a:r>
              <a:rPr sz="1800" spc="5" dirty="0">
                <a:latin typeface="Trebuchet MS"/>
                <a:cs typeface="Trebuchet MS"/>
              </a:rPr>
              <a:t>tendências </a:t>
            </a:r>
            <a:r>
              <a:rPr sz="1800" spc="-5" dirty="0">
                <a:latin typeface="Trebuchet MS"/>
                <a:cs typeface="Trebuchet MS"/>
              </a:rPr>
              <a:t>analisam </a:t>
            </a:r>
            <a:r>
              <a:rPr sz="1800" spc="65" dirty="0">
                <a:latin typeface="Trebuchet MS"/>
                <a:cs typeface="Trebuchet MS"/>
              </a:rPr>
              <a:t>como </a:t>
            </a:r>
            <a:r>
              <a:rPr sz="1800" spc="35" dirty="0">
                <a:latin typeface="Trebuchet MS"/>
                <a:cs typeface="Trebuchet MS"/>
              </a:rPr>
              <a:t>as </a:t>
            </a:r>
            <a:r>
              <a:rPr sz="1800" spc="55" dirty="0">
                <a:latin typeface="Trebuchet MS"/>
                <a:cs typeface="Trebuchet MS"/>
              </a:rPr>
              <a:t>pessoas </a:t>
            </a:r>
            <a:r>
              <a:rPr sz="1800" spc="25" dirty="0">
                <a:latin typeface="Trebuchet MS"/>
                <a:cs typeface="Trebuchet MS"/>
              </a:rPr>
              <a:t>veem </a:t>
            </a:r>
            <a:r>
              <a:rPr sz="1800" spc="5" dirty="0">
                <a:latin typeface="Trebuchet MS"/>
                <a:cs typeface="Trebuchet MS"/>
              </a:rPr>
              <a:t>temas </a:t>
            </a:r>
            <a:r>
              <a:rPr sz="1800" spc="10" dirty="0">
                <a:latin typeface="Trebuchet MS"/>
                <a:cs typeface="Trebuchet MS"/>
              </a:rPr>
              <a:t>relacionados </a:t>
            </a:r>
            <a:r>
              <a:rPr sz="1800" spc="-5" dirty="0">
                <a:latin typeface="Trebuchet MS"/>
                <a:cs typeface="Trebuchet MS"/>
              </a:rPr>
              <a:t>à </a:t>
            </a:r>
            <a:r>
              <a:rPr sz="1800" spc="30" dirty="0">
                <a:latin typeface="Trebuchet MS"/>
                <a:cs typeface="Trebuchet MS"/>
              </a:rPr>
              <a:t>Ciência </a:t>
            </a:r>
            <a:r>
              <a:rPr sz="1800" dirty="0">
                <a:latin typeface="Trebuchet MS"/>
                <a:cs typeface="Trebuchet MS"/>
              </a:rPr>
              <a:t>e </a:t>
            </a:r>
            <a:r>
              <a:rPr sz="1800" spc="35" dirty="0">
                <a:latin typeface="Trebuchet MS"/>
                <a:cs typeface="Trebuchet MS"/>
              </a:rPr>
              <a:t>seu 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impacto </a:t>
            </a:r>
            <a:r>
              <a:rPr sz="1800" spc="50" dirty="0">
                <a:latin typeface="Trebuchet MS"/>
                <a:cs typeface="Trebuchet MS"/>
              </a:rPr>
              <a:t>no </a:t>
            </a:r>
            <a:r>
              <a:rPr sz="1800" spc="45" dirty="0">
                <a:latin typeface="Trebuchet MS"/>
                <a:cs typeface="Trebuchet MS"/>
              </a:rPr>
              <a:t>mundo </a:t>
            </a:r>
            <a:r>
              <a:rPr sz="1800" spc="30" dirty="0">
                <a:latin typeface="Trebuchet MS"/>
                <a:cs typeface="Trebuchet MS"/>
              </a:rPr>
              <a:t>ao </a:t>
            </a:r>
            <a:r>
              <a:rPr sz="1800" spc="70" dirty="0">
                <a:latin typeface="Trebuchet MS"/>
                <a:cs typeface="Trebuchet MS"/>
              </a:rPr>
              <a:t>nosso </a:t>
            </a:r>
            <a:r>
              <a:rPr sz="1800" spc="-25" dirty="0">
                <a:latin typeface="Trebuchet MS"/>
                <a:cs typeface="Trebuchet MS"/>
              </a:rPr>
              <a:t>redor; </a:t>
            </a:r>
            <a:r>
              <a:rPr sz="1800" spc="35" dirty="0">
                <a:latin typeface="Trebuchet MS"/>
                <a:cs typeface="Trebuchet MS"/>
              </a:rPr>
              <a:t>bem </a:t>
            </a:r>
            <a:r>
              <a:rPr sz="1800" spc="65" dirty="0">
                <a:latin typeface="Trebuchet MS"/>
                <a:cs typeface="Trebuchet MS"/>
              </a:rPr>
              <a:t>como </a:t>
            </a:r>
            <a:r>
              <a:rPr sz="1800" spc="-5" dirty="0">
                <a:latin typeface="Trebuchet MS"/>
                <a:cs typeface="Trebuchet MS"/>
              </a:rPr>
              <a:t>a </a:t>
            </a:r>
            <a:r>
              <a:rPr sz="1800" spc="30" dirty="0">
                <a:latin typeface="Trebuchet MS"/>
                <a:cs typeface="Trebuchet MS"/>
              </a:rPr>
              <a:t>visão de </a:t>
            </a:r>
            <a:r>
              <a:rPr sz="1800" spc="-25" dirty="0">
                <a:latin typeface="Trebuchet MS"/>
                <a:cs typeface="Trebuchet MS"/>
              </a:rPr>
              <a:t>cientistas, </a:t>
            </a:r>
            <a:r>
              <a:rPr sz="1800" spc="20" dirty="0">
                <a:latin typeface="Trebuchet MS"/>
                <a:cs typeface="Trebuchet MS"/>
              </a:rPr>
              <a:t>engenheiros </a:t>
            </a:r>
            <a:r>
              <a:rPr sz="1800" dirty="0">
                <a:latin typeface="Trebuchet MS"/>
                <a:cs typeface="Trebuchet MS"/>
              </a:rPr>
              <a:t>e </a:t>
            </a:r>
            <a:r>
              <a:rPr sz="1800" spc="5" dirty="0">
                <a:latin typeface="Trebuchet MS"/>
                <a:cs typeface="Trebuchet MS"/>
              </a:rPr>
              <a:t>especialistas </a:t>
            </a:r>
            <a:r>
              <a:rPr sz="1800" spc="20" dirty="0">
                <a:latin typeface="Trebuchet MS"/>
                <a:cs typeface="Trebuchet MS"/>
              </a:rPr>
              <a:t>da </a:t>
            </a:r>
            <a:r>
              <a:rPr sz="1800" spc="270" dirty="0">
                <a:latin typeface="Trebuchet MS"/>
                <a:cs typeface="Trebuchet MS"/>
              </a:rPr>
              <a:t>3M </a:t>
            </a:r>
            <a:r>
              <a:rPr sz="1800" spc="30" dirty="0">
                <a:latin typeface="Trebuchet MS"/>
                <a:cs typeface="Trebuchet MS"/>
              </a:rPr>
              <a:t>que 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compartilham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como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algumas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soluções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de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nossa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empresa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vão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ajudar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enfrentar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os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desafios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globais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construir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um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futuro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melhor.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229" y="6558788"/>
            <a:ext cx="85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Trebuchet MS"/>
                <a:cs typeface="Trebuchet MS"/>
              </a:rPr>
              <a:t>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795" y="6572019"/>
            <a:ext cx="36830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45" dirty="0">
                <a:latin typeface="Trebuchet MS"/>
                <a:cs typeface="Trebuchet MS"/>
              </a:rPr>
              <a:t>28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30" dirty="0">
                <a:latin typeface="Trebuchet MS"/>
                <a:cs typeface="Trebuchet MS"/>
              </a:rPr>
              <a:t>Ju</a:t>
            </a:r>
            <a:r>
              <a:rPr sz="800" dirty="0">
                <a:latin typeface="Trebuchet MS"/>
                <a:cs typeface="Trebuchet MS"/>
              </a:rPr>
              <a:t>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770" y="6572019"/>
            <a:ext cx="230251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95" dirty="0">
                <a:latin typeface="Trebuchet MS"/>
                <a:cs typeface="Trebuchet MS"/>
              </a:rPr>
              <a:t>©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2023.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All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Rights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Reserved.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Confidential.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69964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5" h="123825">
                <a:moveTo>
                  <a:pt x="665988" y="0"/>
                </a:moveTo>
                <a:lnTo>
                  <a:pt x="0" y="0"/>
                </a:lnTo>
                <a:lnTo>
                  <a:pt x="0" y="123443"/>
                </a:lnTo>
                <a:lnTo>
                  <a:pt x="665988" y="123443"/>
                </a:lnTo>
                <a:lnTo>
                  <a:pt x="66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7442" y="6548767"/>
            <a:ext cx="278765" cy="147955"/>
          </a:xfrm>
          <a:custGeom>
            <a:avLst/>
            <a:gdLst/>
            <a:ahLst/>
            <a:cxnLst/>
            <a:rect l="l" t="t" r="r" b="b"/>
            <a:pathLst>
              <a:path w="278764" h="147954">
                <a:moveTo>
                  <a:pt x="39624" y="87947"/>
                </a:moveTo>
                <a:lnTo>
                  <a:pt x="0" y="87947"/>
                </a:lnTo>
                <a:lnTo>
                  <a:pt x="722" y="100780"/>
                </a:lnTo>
                <a:lnTo>
                  <a:pt x="7016" y="120927"/>
                </a:lnTo>
                <a:lnTo>
                  <a:pt x="25074" y="139520"/>
                </a:lnTo>
                <a:lnTo>
                  <a:pt x="61087" y="147688"/>
                </a:lnTo>
                <a:lnTo>
                  <a:pt x="82605" y="145329"/>
                </a:lnTo>
                <a:lnTo>
                  <a:pt x="99980" y="138769"/>
                </a:lnTo>
                <a:lnTo>
                  <a:pt x="112736" y="128785"/>
                </a:lnTo>
                <a:lnTo>
                  <a:pt x="120396" y="116154"/>
                </a:lnTo>
                <a:lnTo>
                  <a:pt x="160020" y="116154"/>
                </a:lnTo>
                <a:lnTo>
                  <a:pt x="160020" y="114503"/>
                </a:lnTo>
                <a:lnTo>
                  <a:pt x="61087" y="114503"/>
                </a:lnTo>
                <a:lnTo>
                  <a:pt x="50071" y="111286"/>
                </a:lnTo>
                <a:lnTo>
                  <a:pt x="43545" y="104959"/>
                </a:lnTo>
                <a:lnTo>
                  <a:pt x="40423" y="96765"/>
                </a:lnTo>
                <a:lnTo>
                  <a:pt x="39624" y="87947"/>
                </a:lnTo>
                <a:close/>
              </a:path>
              <a:path w="278764" h="147954">
                <a:moveTo>
                  <a:pt x="160020" y="116154"/>
                </a:moveTo>
                <a:lnTo>
                  <a:pt x="120396" y="116154"/>
                </a:lnTo>
                <a:lnTo>
                  <a:pt x="120396" y="144373"/>
                </a:lnTo>
                <a:lnTo>
                  <a:pt x="160020" y="144373"/>
                </a:lnTo>
                <a:lnTo>
                  <a:pt x="160020" y="116154"/>
                </a:lnTo>
                <a:close/>
              </a:path>
              <a:path w="278764" h="147954">
                <a:moveTo>
                  <a:pt x="191760" y="54762"/>
                </a:moveTo>
                <a:lnTo>
                  <a:pt x="160020" y="54762"/>
                </a:lnTo>
                <a:lnTo>
                  <a:pt x="181483" y="144373"/>
                </a:lnTo>
                <a:lnTo>
                  <a:pt x="216027" y="144373"/>
                </a:lnTo>
                <a:lnTo>
                  <a:pt x="231436" y="84632"/>
                </a:lnTo>
                <a:lnTo>
                  <a:pt x="199644" y="84632"/>
                </a:lnTo>
                <a:lnTo>
                  <a:pt x="191760" y="54762"/>
                </a:lnTo>
                <a:close/>
              </a:path>
              <a:path w="278764" h="147954">
                <a:moveTo>
                  <a:pt x="278765" y="54762"/>
                </a:moveTo>
                <a:lnTo>
                  <a:pt x="239141" y="54762"/>
                </a:lnTo>
                <a:lnTo>
                  <a:pt x="239141" y="144373"/>
                </a:lnTo>
                <a:lnTo>
                  <a:pt x="278765" y="144373"/>
                </a:lnTo>
                <a:lnTo>
                  <a:pt x="278765" y="54762"/>
                </a:lnTo>
                <a:close/>
              </a:path>
              <a:path w="278764" h="147954">
                <a:moveTo>
                  <a:pt x="119482" y="31521"/>
                </a:moveTo>
                <a:lnTo>
                  <a:pt x="74168" y="31521"/>
                </a:lnTo>
                <a:lnTo>
                  <a:pt x="80772" y="36499"/>
                </a:lnTo>
                <a:lnTo>
                  <a:pt x="80772" y="44805"/>
                </a:lnTo>
                <a:lnTo>
                  <a:pt x="79121" y="51435"/>
                </a:lnTo>
                <a:lnTo>
                  <a:pt x="75819" y="56413"/>
                </a:lnTo>
                <a:lnTo>
                  <a:pt x="49530" y="56413"/>
                </a:lnTo>
                <a:lnTo>
                  <a:pt x="49530" y="82969"/>
                </a:lnTo>
                <a:lnTo>
                  <a:pt x="67691" y="82969"/>
                </a:lnTo>
                <a:lnTo>
                  <a:pt x="77470" y="87947"/>
                </a:lnTo>
                <a:lnTo>
                  <a:pt x="77470" y="97904"/>
                </a:lnTo>
                <a:lnTo>
                  <a:pt x="76981" y="105400"/>
                </a:lnTo>
                <a:lnTo>
                  <a:pt x="73564" y="110561"/>
                </a:lnTo>
                <a:lnTo>
                  <a:pt x="68004" y="113543"/>
                </a:lnTo>
                <a:lnTo>
                  <a:pt x="61087" y="114503"/>
                </a:lnTo>
                <a:lnTo>
                  <a:pt x="160020" y="114503"/>
                </a:lnTo>
                <a:lnTo>
                  <a:pt x="160020" y="84632"/>
                </a:lnTo>
                <a:lnTo>
                  <a:pt x="120396" y="84632"/>
                </a:lnTo>
                <a:lnTo>
                  <a:pt x="115443" y="74676"/>
                </a:lnTo>
                <a:lnTo>
                  <a:pt x="107187" y="69697"/>
                </a:lnTo>
                <a:lnTo>
                  <a:pt x="103886" y="68033"/>
                </a:lnTo>
                <a:lnTo>
                  <a:pt x="112141" y="64719"/>
                </a:lnTo>
                <a:lnTo>
                  <a:pt x="117094" y="59740"/>
                </a:lnTo>
                <a:lnTo>
                  <a:pt x="120396" y="49784"/>
                </a:lnTo>
                <a:lnTo>
                  <a:pt x="190446" y="49784"/>
                </a:lnTo>
                <a:lnTo>
                  <a:pt x="186064" y="33185"/>
                </a:lnTo>
                <a:lnTo>
                  <a:pt x="120396" y="33185"/>
                </a:lnTo>
                <a:lnTo>
                  <a:pt x="119482" y="31521"/>
                </a:lnTo>
                <a:close/>
              </a:path>
              <a:path w="278764" h="147954">
                <a:moveTo>
                  <a:pt x="190446" y="49784"/>
                </a:moveTo>
                <a:lnTo>
                  <a:pt x="120396" y="49784"/>
                </a:lnTo>
                <a:lnTo>
                  <a:pt x="120396" y="84632"/>
                </a:lnTo>
                <a:lnTo>
                  <a:pt x="160020" y="84632"/>
                </a:lnTo>
                <a:lnTo>
                  <a:pt x="160020" y="54762"/>
                </a:lnTo>
                <a:lnTo>
                  <a:pt x="191760" y="54762"/>
                </a:lnTo>
                <a:lnTo>
                  <a:pt x="190446" y="49784"/>
                </a:lnTo>
                <a:close/>
              </a:path>
              <a:path w="278764" h="147954">
                <a:moveTo>
                  <a:pt x="278765" y="3314"/>
                </a:moveTo>
                <a:lnTo>
                  <a:pt x="219329" y="3314"/>
                </a:lnTo>
                <a:lnTo>
                  <a:pt x="199644" y="84632"/>
                </a:lnTo>
                <a:lnTo>
                  <a:pt x="231436" y="84632"/>
                </a:lnTo>
                <a:lnTo>
                  <a:pt x="239141" y="54762"/>
                </a:lnTo>
                <a:lnTo>
                  <a:pt x="278765" y="54762"/>
                </a:lnTo>
                <a:lnTo>
                  <a:pt x="278765" y="3314"/>
                </a:lnTo>
                <a:close/>
              </a:path>
              <a:path w="278764" h="147954">
                <a:moveTo>
                  <a:pt x="64389" y="0"/>
                </a:moveTo>
                <a:lnTo>
                  <a:pt x="43493" y="1708"/>
                </a:lnTo>
                <a:lnTo>
                  <a:pt x="24765" y="9952"/>
                </a:lnTo>
                <a:lnTo>
                  <a:pt x="10989" y="25665"/>
                </a:lnTo>
                <a:lnTo>
                  <a:pt x="4953" y="49784"/>
                </a:lnTo>
                <a:lnTo>
                  <a:pt x="44577" y="49784"/>
                </a:lnTo>
                <a:lnTo>
                  <a:pt x="46021" y="42028"/>
                </a:lnTo>
                <a:lnTo>
                  <a:pt x="49942" y="36295"/>
                </a:lnTo>
                <a:lnTo>
                  <a:pt x="55721" y="32740"/>
                </a:lnTo>
                <a:lnTo>
                  <a:pt x="62737" y="31521"/>
                </a:lnTo>
                <a:lnTo>
                  <a:pt x="119482" y="31521"/>
                </a:lnTo>
                <a:lnTo>
                  <a:pt x="111394" y="16796"/>
                </a:lnTo>
                <a:lnTo>
                  <a:pt x="97917" y="6634"/>
                </a:lnTo>
                <a:lnTo>
                  <a:pt x="81676" y="1450"/>
                </a:lnTo>
                <a:lnTo>
                  <a:pt x="64389" y="0"/>
                </a:lnTo>
                <a:close/>
              </a:path>
              <a:path w="278764" h="147954">
                <a:moveTo>
                  <a:pt x="178181" y="3314"/>
                </a:moveTo>
                <a:lnTo>
                  <a:pt x="120396" y="3314"/>
                </a:lnTo>
                <a:lnTo>
                  <a:pt x="120396" y="33185"/>
                </a:lnTo>
                <a:lnTo>
                  <a:pt x="186064" y="33185"/>
                </a:lnTo>
                <a:lnTo>
                  <a:pt x="178181" y="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053083"/>
            <a:ext cx="12192000" cy="3095625"/>
            <a:chOff x="0" y="1053083"/>
            <a:chExt cx="12192000" cy="30956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3083"/>
              <a:ext cx="12192000" cy="102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064" y="1164335"/>
              <a:ext cx="4059935" cy="29657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" y="1164335"/>
              <a:ext cx="8127451" cy="298399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990" y="337184"/>
            <a:ext cx="656907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Tend</a:t>
            </a:r>
            <a:r>
              <a:rPr spc="-10" dirty="0"/>
              <a:t>ê</a:t>
            </a:r>
            <a:r>
              <a:rPr spc="40" dirty="0"/>
              <a:t>ncias</a:t>
            </a:r>
            <a:r>
              <a:rPr spc="-260" dirty="0"/>
              <a:t> </a:t>
            </a:r>
            <a:r>
              <a:rPr spc="5" dirty="0"/>
              <a:t>Transform</a:t>
            </a:r>
            <a:r>
              <a:rPr spc="10" dirty="0"/>
              <a:t>a</a:t>
            </a:r>
            <a:r>
              <a:rPr spc="105" dirty="0"/>
              <a:t>d</a:t>
            </a:r>
            <a:r>
              <a:rPr spc="30" dirty="0"/>
              <a:t>oras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94954" y="4996053"/>
            <a:ext cx="30308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Software, </a:t>
            </a:r>
            <a:r>
              <a:rPr sz="1200" spc="10" dirty="0">
                <a:latin typeface="Trebuchet MS"/>
                <a:cs typeface="Trebuchet MS"/>
              </a:rPr>
              <a:t>sensores, </a:t>
            </a:r>
            <a:r>
              <a:rPr sz="1200" spc="-10" dirty="0">
                <a:latin typeface="Trebuchet MS"/>
                <a:cs typeface="Trebuchet MS"/>
              </a:rPr>
              <a:t>inteligência </a:t>
            </a:r>
            <a:r>
              <a:rPr sz="1200" spc="-30" dirty="0">
                <a:latin typeface="Trebuchet MS"/>
                <a:cs typeface="Trebuchet MS"/>
              </a:rPr>
              <a:t>artificial </a:t>
            </a:r>
            <a:r>
              <a:rPr sz="1200" dirty="0">
                <a:latin typeface="Trebuchet MS"/>
                <a:cs typeface="Trebuchet MS"/>
              </a:rPr>
              <a:t>e 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interfaces </a:t>
            </a:r>
            <a:r>
              <a:rPr sz="1200" spc="15" dirty="0">
                <a:latin typeface="Trebuchet MS"/>
                <a:cs typeface="Trebuchet MS"/>
              </a:rPr>
              <a:t>homem-máquina </a:t>
            </a:r>
            <a:r>
              <a:rPr sz="1200" spc="35" dirty="0">
                <a:latin typeface="Trebuchet MS"/>
                <a:cs typeface="Trebuchet MS"/>
              </a:rPr>
              <a:t>compõem </a:t>
            </a:r>
            <a:r>
              <a:rPr sz="1200" spc="20" dirty="0">
                <a:latin typeface="Trebuchet MS"/>
                <a:cs typeface="Trebuchet MS"/>
              </a:rPr>
              <a:t>um 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ecossistema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global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em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rápida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evolução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que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alimenta </a:t>
            </a:r>
            <a:r>
              <a:rPr sz="1200" spc="-5" dirty="0">
                <a:latin typeface="Trebuchet MS"/>
                <a:cs typeface="Trebuchet MS"/>
              </a:rPr>
              <a:t>a </a:t>
            </a:r>
            <a:r>
              <a:rPr sz="1200" spc="-20" dirty="0">
                <a:latin typeface="Trebuchet MS"/>
                <a:cs typeface="Trebuchet MS"/>
              </a:rPr>
              <a:t>indústria, </a:t>
            </a:r>
            <a:r>
              <a:rPr sz="1200" spc="50" dirty="0">
                <a:latin typeface="Trebuchet MS"/>
                <a:cs typeface="Trebuchet MS"/>
              </a:rPr>
              <a:t>o </a:t>
            </a:r>
            <a:r>
              <a:rPr sz="1200" spc="20" dirty="0">
                <a:latin typeface="Trebuchet MS"/>
                <a:cs typeface="Trebuchet MS"/>
              </a:rPr>
              <a:t>comércio </a:t>
            </a:r>
            <a:r>
              <a:rPr sz="1200" dirty="0">
                <a:latin typeface="Trebuchet MS"/>
                <a:cs typeface="Trebuchet MS"/>
              </a:rPr>
              <a:t>e </a:t>
            </a:r>
            <a:r>
              <a:rPr sz="1200" spc="-5" dirty="0">
                <a:latin typeface="Trebuchet MS"/>
                <a:cs typeface="Trebuchet MS"/>
              </a:rPr>
              <a:t>a </a:t>
            </a:r>
            <a:r>
              <a:rPr sz="1200" spc="5" dirty="0">
                <a:latin typeface="Trebuchet MS"/>
                <a:cs typeface="Trebuchet MS"/>
              </a:rPr>
              <a:t>vida 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cotidiana.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Com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a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pandemia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da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Covid-19,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as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pessoas </a:t>
            </a:r>
            <a:r>
              <a:rPr sz="1200" spc="15" dirty="0">
                <a:latin typeface="Trebuchet MS"/>
                <a:cs typeface="Trebuchet MS"/>
              </a:rPr>
              <a:t>não </a:t>
            </a:r>
            <a:r>
              <a:rPr sz="1200" spc="10" dirty="0">
                <a:latin typeface="Trebuchet MS"/>
                <a:cs typeface="Trebuchet MS"/>
              </a:rPr>
              <a:t>estão </a:t>
            </a:r>
            <a:r>
              <a:rPr sz="1200" spc="15" dirty="0">
                <a:latin typeface="Trebuchet MS"/>
                <a:cs typeface="Trebuchet MS"/>
              </a:rPr>
              <a:t>apenas </a:t>
            </a:r>
            <a:r>
              <a:rPr sz="1200" spc="5" dirty="0">
                <a:latin typeface="Trebuchet MS"/>
                <a:cs typeface="Trebuchet MS"/>
              </a:rPr>
              <a:t>mais engajadas 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com </a:t>
            </a:r>
            <a:r>
              <a:rPr sz="1200" spc="35" dirty="0">
                <a:latin typeface="Trebuchet MS"/>
                <a:cs typeface="Trebuchet MS"/>
              </a:rPr>
              <a:t>essas </a:t>
            </a:r>
            <a:r>
              <a:rPr sz="1200" spc="-15" dirty="0">
                <a:latin typeface="Trebuchet MS"/>
                <a:cs typeface="Trebuchet MS"/>
              </a:rPr>
              <a:t>interfaces, </a:t>
            </a:r>
            <a:r>
              <a:rPr sz="1200" spc="25" dirty="0">
                <a:latin typeface="Trebuchet MS"/>
                <a:cs typeface="Trebuchet MS"/>
              </a:rPr>
              <a:t>mas </a:t>
            </a:r>
            <a:r>
              <a:rPr sz="1200" dirty="0">
                <a:latin typeface="Trebuchet MS"/>
                <a:cs typeface="Trebuchet MS"/>
              </a:rPr>
              <a:t>também </a:t>
            </a:r>
            <a:r>
              <a:rPr sz="1200" spc="5" dirty="0">
                <a:latin typeface="Trebuchet MS"/>
                <a:cs typeface="Trebuchet MS"/>
              </a:rPr>
              <a:t>mais </a:t>
            </a:r>
            <a:r>
              <a:rPr sz="1200" spc="10" dirty="0">
                <a:latin typeface="Trebuchet MS"/>
                <a:cs typeface="Trebuchet MS"/>
              </a:rPr>
              <a:t> dependentes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delas.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4954" y="4256913"/>
            <a:ext cx="27908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3)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Conv</a:t>
            </a:r>
            <a:r>
              <a:rPr sz="1600" b="1" spc="20" dirty="0">
                <a:latin typeface="Trebuchet MS"/>
                <a:cs typeface="Trebuchet MS"/>
              </a:rPr>
              <a:t>er</a:t>
            </a:r>
            <a:r>
              <a:rPr sz="1600" b="1" spc="10" dirty="0">
                <a:latin typeface="Trebuchet MS"/>
                <a:cs typeface="Trebuchet MS"/>
              </a:rPr>
              <a:t>g</a:t>
            </a:r>
            <a:r>
              <a:rPr sz="1600" b="1" spc="-5" dirty="0">
                <a:latin typeface="Trebuchet MS"/>
                <a:cs typeface="Trebuchet MS"/>
              </a:rPr>
              <a:t>ência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dos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100" dirty="0">
                <a:latin typeface="Trebuchet MS"/>
                <a:cs typeface="Trebuchet MS"/>
              </a:rPr>
              <a:t>Mu</a:t>
            </a:r>
            <a:r>
              <a:rPr sz="1600" b="1" spc="80" dirty="0">
                <a:latin typeface="Trebuchet MS"/>
                <a:cs typeface="Trebuchet MS"/>
              </a:rPr>
              <a:t>n</a:t>
            </a:r>
            <a:r>
              <a:rPr sz="1600" b="1" spc="40" dirty="0">
                <a:latin typeface="Trebuchet MS"/>
                <a:cs typeface="Trebuchet MS"/>
              </a:rPr>
              <a:t>dos  </a:t>
            </a:r>
            <a:r>
              <a:rPr sz="1600" b="1" spc="-40" dirty="0">
                <a:latin typeface="Trebuchet MS"/>
                <a:cs typeface="Trebuchet MS"/>
              </a:rPr>
              <a:t>Fí</a:t>
            </a:r>
            <a:r>
              <a:rPr sz="1600" b="1" spc="5" dirty="0">
                <a:latin typeface="Trebuchet MS"/>
                <a:cs typeface="Trebuchet MS"/>
              </a:rPr>
              <a:t>si</a:t>
            </a:r>
            <a:r>
              <a:rPr sz="1600" b="1" spc="55" dirty="0">
                <a:latin typeface="Trebuchet MS"/>
                <a:cs typeface="Trebuchet MS"/>
              </a:rPr>
              <a:t>cos</a:t>
            </a:r>
            <a:r>
              <a:rPr sz="1600" b="1" spc="-13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e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35" dirty="0">
                <a:latin typeface="Trebuchet MS"/>
                <a:cs typeface="Trebuchet MS"/>
              </a:rPr>
              <a:t>Digi</a:t>
            </a:r>
            <a:r>
              <a:rPr sz="1600" b="1" spc="20" dirty="0">
                <a:latin typeface="Trebuchet MS"/>
                <a:cs typeface="Trebuchet MS"/>
              </a:rPr>
              <a:t>t</a:t>
            </a:r>
            <a:r>
              <a:rPr sz="1600" b="1" spc="5" dirty="0">
                <a:latin typeface="Trebuchet MS"/>
                <a:cs typeface="Trebuchet MS"/>
              </a:rPr>
              <a:t>ais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2984" y="4917947"/>
            <a:ext cx="3018790" cy="0"/>
          </a:xfrm>
          <a:custGeom>
            <a:avLst/>
            <a:gdLst/>
            <a:ahLst/>
            <a:cxnLst/>
            <a:rect l="l" t="t" r="r" b="b"/>
            <a:pathLst>
              <a:path w="3018790">
                <a:moveTo>
                  <a:pt x="0" y="0"/>
                </a:moveTo>
                <a:lnTo>
                  <a:pt x="3018663" y="0"/>
                </a:lnTo>
              </a:path>
            </a:pathLst>
          </a:custGeom>
          <a:ln w="9525">
            <a:solidFill>
              <a:srgbClr val="AA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04461" y="5047869"/>
            <a:ext cx="33362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rebuchet MS"/>
                <a:cs typeface="Trebuchet MS"/>
              </a:rPr>
              <a:t>Um </a:t>
            </a:r>
            <a:r>
              <a:rPr sz="1200" spc="25" dirty="0">
                <a:latin typeface="Trebuchet MS"/>
                <a:cs typeface="Trebuchet MS"/>
              </a:rPr>
              <a:t>mundo </a:t>
            </a:r>
            <a:r>
              <a:rPr sz="1200" spc="20" dirty="0">
                <a:latin typeface="Trebuchet MS"/>
                <a:cs typeface="Trebuchet MS"/>
              </a:rPr>
              <a:t>conectado </a:t>
            </a:r>
            <a:r>
              <a:rPr sz="1200" spc="-5" dirty="0">
                <a:latin typeface="Trebuchet MS"/>
                <a:cs typeface="Trebuchet MS"/>
              </a:rPr>
              <a:t>à informação, </a:t>
            </a:r>
            <a:r>
              <a:rPr sz="1200" dirty="0">
                <a:latin typeface="Trebuchet MS"/>
                <a:cs typeface="Trebuchet MS"/>
              </a:rPr>
              <a:t>áreas 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técnicas, </a:t>
            </a:r>
            <a:r>
              <a:rPr sz="1200" spc="-10" dirty="0">
                <a:latin typeface="Trebuchet MS"/>
                <a:cs typeface="Trebuchet MS"/>
              </a:rPr>
              <a:t>talentos </a:t>
            </a:r>
            <a:r>
              <a:rPr sz="1200" dirty="0">
                <a:latin typeface="Trebuchet MS"/>
                <a:cs typeface="Trebuchet MS"/>
              </a:rPr>
              <a:t>e </a:t>
            </a:r>
            <a:r>
              <a:rPr sz="1200" spc="5" dirty="0">
                <a:latin typeface="Trebuchet MS"/>
                <a:cs typeface="Trebuchet MS"/>
              </a:rPr>
              <a:t>valores significa também 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mudanças </a:t>
            </a:r>
            <a:r>
              <a:rPr sz="1200" spc="5" dirty="0">
                <a:latin typeface="Trebuchet MS"/>
                <a:cs typeface="Trebuchet MS"/>
              </a:rPr>
              <a:t>na </a:t>
            </a:r>
            <a:r>
              <a:rPr sz="1200" spc="10" dirty="0">
                <a:latin typeface="Trebuchet MS"/>
                <a:cs typeface="Trebuchet MS"/>
              </a:rPr>
              <a:t>educação, </a:t>
            </a:r>
            <a:r>
              <a:rPr sz="1200" spc="-10" dirty="0">
                <a:latin typeface="Trebuchet MS"/>
                <a:cs typeface="Trebuchet MS"/>
              </a:rPr>
              <a:t>sustentabilidade, 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equidade </a:t>
            </a:r>
            <a:r>
              <a:rPr sz="1200" dirty="0">
                <a:latin typeface="Trebuchet MS"/>
                <a:cs typeface="Trebuchet MS"/>
              </a:rPr>
              <a:t>e </a:t>
            </a:r>
            <a:r>
              <a:rPr sz="1200" spc="10" dirty="0">
                <a:latin typeface="Trebuchet MS"/>
                <a:cs typeface="Trebuchet MS"/>
              </a:rPr>
              <a:t>tecnologia </a:t>
            </a:r>
            <a:r>
              <a:rPr sz="1200" spc="40" dirty="0">
                <a:latin typeface="Trebuchet MS"/>
                <a:cs typeface="Trebuchet MS"/>
              </a:rPr>
              <a:t>com </a:t>
            </a:r>
            <a:r>
              <a:rPr sz="1200" spc="10" dirty="0">
                <a:latin typeface="Trebuchet MS"/>
                <a:cs typeface="Trebuchet MS"/>
              </a:rPr>
              <a:t>impactos </a:t>
            </a:r>
            <a:r>
              <a:rPr sz="1200" spc="-5" dirty="0">
                <a:latin typeface="Trebuchet MS"/>
                <a:cs typeface="Trebuchet MS"/>
              </a:rPr>
              <a:t>muito 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além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de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sua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origem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geográfica.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Essas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mudanças </a:t>
            </a:r>
            <a:r>
              <a:rPr sz="1200" spc="-34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sociais </a:t>
            </a:r>
            <a:r>
              <a:rPr sz="1200" dirty="0">
                <a:latin typeface="Trebuchet MS"/>
                <a:cs typeface="Trebuchet MS"/>
              </a:rPr>
              <a:t>compartilhadas </a:t>
            </a:r>
            <a:r>
              <a:rPr sz="1200" spc="5" dirty="0">
                <a:latin typeface="Trebuchet MS"/>
                <a:cs typeface="Trebuchet MS"/>
              </a:rPr>
              <a:t>oferecem </a:t>
            </a:r>
            <a:r>
              <a:rPr sz="1200" spc="10" dirty="0">
                <a:latin typeface="Trebuchet MS"/>
                <a:cs typeface="Trebuchet MS"/>
              </a:rPr>
              <a:t>oportunidades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pessoais </a:t>
            </a:r>
            <a:r>
              <a:rPr sz="1200" dirty="0">
                <a:latin typeface="Trebuchet MS"/>
                <a:cs typeface="Trebuchet MS"/>
              </a:rPr>
              <a:t>e profissionais, </a:t>
            </a:r>
            <a:r>
              <a:rPr sz="1200" spc="25" dirty="0">
                <a:latin typeface="Trebuchet MS"/>
                <a:cs typeface="Trebuchet MS"/>
              </a:rPr>
              <a:t>mas </a:t>
            </a:r>
            <a:r>
              <a:rPr sz="1200" dirty="0">
                <a:latin typeface="Trebuchet MS"/>
                <a:cs typeface="Trebuchet MS"/>
              </a:rPr>
              <a:t>também </a:t>
            </a:r>
            <a:r>
              <a:rPr sz="1200" spc="30" dirty="0">
                <a:latin typeface="Trebuchet MS"/>
                <a:cs typeface="Trebuchet MS"/>
              </a:rPr>
              <a:t>podem 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apresentar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desafios.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4461" y="4306061"/>
            <a:ext cx="2769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2)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125" dirty="0">
                <a:latin typeface="Trebuchet MS"/>
                <a:cs typeface="Trebuchet MS"/>
              </a:rPr>
              <a:t>Mu</a:t>
            </a:r>
            <a:r>
              <a:rPr sz="1600" b="1" spc="95" dirty="0">
                <a:latin typeface="Trebuchet MS"/>
                <a:cs typeface="Trebuchet MS"/>
              </a:rPr>
              <a:t>d</a:t>
            </a:r>
            <a:r>
              <a:rPr sz="1600" b="1" spc="5" dirty="0">
                <a:latin typeface="Trebuchet MS"/>
                <a:cs typeface="Trebuchet MS"/>
              </a:rPr>
              <a:t>a</a:t>
            </a:r>
            <a:r>
              <a:rPr sz="1600" b="1" spc="25" dirty="0">
                <a:latin typeface="Trebuchet MS"/>
                <a:cs typeface="Trebuchet MS"/>
              </a:rPr>
              <a:t>nças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Demo</a:t>
            </a:r>
            <a:r>
              <a:rPr sz="1600" b="1" spc="45" dirty="0">
                <a:latin typeface="Trebuchet MS"/>
                <a:cs typeface="Trebuchet MS"/>
              </a:rPr>
              <a:t>g</a:t>
            </a:r>
            <a:r>
              <a:rPr sz="1600" b="1" spc="-30" dirty="0">
                <a:latin typeface="Trebuchet MS"/>
                <a:cs typeface="Trebuchet MS"/>
              </a:rPr>
              <a:t>ráfi</a:t>
            </a:r>
            <a:r>
              <a:rPr sz="1600" b="1" spc="35" dirty="0">
                <a:latin typeface="Trebuchet MS"/>
                <a:cs typeface="Trebuchet MS"/>
              </a:rPr>
              <a:t>ca</a:t>
            </a:r>
            <a:r>
              <a:rPr sz="1600" b="1" spc="60" dirty="0">
                <a:latin typeface="Trebuchet MS"/>
                <a:cs typeface="Trebuchet MS"/>
              </a:rPr>
              <a:t>s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e  </a:t>
            </a:r>
            <a:r>
              <a:rPr sz="1600" b="1" spc="20" dirty="0">
                <a:latin typeface="Trebuchet MS"/>
                <a:cs typeface="Trebuchet MS"/>
              </a:rPr>
              <a:t>sociais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16908" y="4917947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AA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0588" y="5077205"/>
            <a:ext cx="33432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rebuchet MS"/>
                <a:cs typeface="Trebuchet MS"/>
              </a:rPr>
              <a:t>Governos, </a:t>
            </a:r>
            <a:r>
              <a:rPr sz="1200" dirty="0">
                <a:latin typeface="Trebuchet MS"/>
                <a:cs typeface="Trebuchet MS"/>
              </a:rPr>
              <a:t>empresas, </a:t>
            </a:r>
            <a:r>
              <a:rPr sz="1200" spc="15" dirty="0">
                <a:latin typeface="Trebuchet MS"/>
                <a:cs typeface="Trebuchet MS"/>
              </a:rPr>
              <a:t>organizações </a:t>
            </a:r>
            <a:r>
              <a:rPr sz="1200" spc="30" dirty="0">
                <a:latin typeface="Trebuchet MS"/>
                <a:cs typeface="Trebuchet MS"/>
              </a:rPr>
              <a:t>sem </a:t>
            </a:r>
            <a:r>
              <a:rPr sz="1200" dirty="0">
                <a:latin typeface="Trebuchet MS"/>
                <a:cs typeface="Trebuchet MS"/>
              </a:rPr>
              <a:t>fins 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lucrativos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cidadãos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de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todo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o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mundo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estão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se 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unindo </a:t>
            </a:r>
            <a:r>
              <a:rPr sz="1200" spc="-5" dirty="0">
                <a:latin typeface="Trebuchet MS"/>
                <a:cs typeface="Trebuchet MS"/>
              </a:rPr>
              <a:t>para </a:t>
            </a:r>
            <a:r>
              <a:rPr sz="1200" spc="5" dirty="0">
                <a:latin typeface="Trebuchet MS"/>
                <a:cs typeface="Trebuchet MS"/>
              </a:rPr>
              <a:t>combater </a:t>
            </a:r>
            <a:r>
              <a:rPr sz="1200" spc="50" dirty="0">
                <a:latin typeface="Trebuchet MS"/>
                <a:cs typeface="Trebuchet MS"/>
              </a:rPr>
              <a:t>o </a:t>
            </a:r>
            <a:r>
              <a:rPr sz="1200" spc="5" dirty="0">
                <a:latin typeface="Trebuchet MS"/>
                <a:cs typeface="Trebuchet MS"/>
              </a:rPr>
              <a:t>aquecimento </a:t>
            </a:r>
            <a:r>
              <a:rPr sz="1200" spc="10" dirty="0">
                <a:latin typeface="Trebuchet MS"/>
                <a:cs typeface="Trebuchet MS"/>
              </a:rPr>
              <a:t>global </a:t>
            </a:r>
            <a:r>
              <a:rPr sz="1200" dirty="0">
                <a:latin typeface="Trebuchet MS"/>
                <a:cs typeface="Trebuchet MS"/>
              </a:rPr>
              <a:t>e 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os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impactos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ambientais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adversos.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Sem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soluções </a:t>
            </a:r>
            <a:r>
              <a:rPr sz="1200" spc="-3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rápidas, </a:t>
            </a:r>
            <a:r>
              <a:rPr sz="1200" spc="55" dirty="0">
                <a:latin typeface="Trebuchet MS"/>
                <a:cs typeface="Trebuchet MS"/>
              </a:rPr>
              <a:t>os </a:t>
            </a:r>
            <a:r>
              <a:rPr sz="1200" spc="-5" dirty="0">
                <a:latin typeface="Trebuchet MS"/>
                <a:cs typeface="Trebuchet MS"/>
              </a:rPr>
              <a:t>efeitos </a:t>
            </a:r>
            <a:r>
              <a:rPr sz="1200" spc="30" dirty="0">
                <a:latin typeface="Trebuchet MS"/>
                <a:cs typeface="Trebuchet MS"/>
              </a:rPr>
              <a:t>das </a:t>
            </a:r>
            <a:r>
              <a:rPr sz="1200" spc="20" dirty="0">
                <a:latin typeface="Trebuchet MS"/>
                <a:cs typeface="Trebuchet MS"/>
              </a:rPr>
              <a:t>mudanças </a:t>
            </a:r>
            <a:r>
              <a:rPr sz="1200" spc="-5" dirty="0">
                <a:latin typeface="Trebuchet MS"/>
                <a:cs typeface="Trebuchet MS"/>
              </a:rPr>
              <a:t>climáticas </a:t>
            </a:r>
            <a:r>
              <a:rPr sz="1200" spc="15" dirty="0">
                <a:latin typeface="Trebuchet MS"/>
                <a:cs typeface="Trebuchet MS"/>
              </a:rPr>
              <a:t>em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todo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o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mundo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continuarão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crescer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330" dirty="0">
                <a:latin typeface="Trebuchet MS"/>
                <a:cs typeface="Trebuchet MS"/>
              </a:rPr>
              <a:t>–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atingindo </a:t>
            </a:r>
            <a:r>
              <a:rPr sz="1200" spc="-3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especialmente </a:t>
            </a:r>
            <a:r>
              <a:rPr sz="1200" spc="25" dirty="0">
                <a:latin typeface="Trebuchet MS"/>
                <a:cs typeface="Trebuchet MS"/>
              </a:rPr>
              <a:t>as </a:t>
            </a:r>
            <a:r>
              <a:rPr sz="1200" spc="35" dirty="0">
                <a:latin typeface="Trebuchet MS"/>
                <a:cs typeface="Trebuchet MS"/>
              </a:rPr>
              <a:t>pessoas </a:t>
            </a:r>
            <a:r>
              <a:rPr sz="1200" dirty="0">
                <a:latin typeface="Trebuchet MS"/>
                <a:cs typeface="Trebuchet MS"/>
              </a:rPr>
              <a:t>e </a:t>
            </a:r>
            <a:r>
              <a:rPr sz="1200" spc="55" dirty="0">
                <a:latin typeface="Trebuchet MS"/>
                <a:cs typeface="Trebuchet MS"/>
              </a:rPr>
              <a:t>os </a:t>
            </a:r>
            <a:r>
              <a:rPr sz="1200" spc="20" dirty="0">
                <a:latin typeface="Trebuchet MS"/>
                <a:cs typeface="Trebuchet MS"/>
              </a:rPr>
              <a:t>ecossistemas 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mais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vulneráveis.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588" y="4351731"/>
            <a:ext cx="3150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1)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125" dirty="0">
                <a:latin typeface="Trebuchet MS"/>
                <a:cs typeface="Trebuchet MS"/>
              </a:rPr>
              <a:t>Mu</a:t>
            </a:r>
            <a:r>
              <a:rPr sz="1600" b="1" spc="100" dirty="0">
                <a:latin typeface="Trebuchet MS"/>
                <a:cs typeface="Trebuchet MS"/>
              </a:rPr>
              <a:t>d</a:t>
            </a:r>
            <a:r>
              <a:rPr sz="1600" b="1" spc="15" dirty="0">
                <a:latin typeface="Trebuchet MS"/>
                <a:cs typeface="Trebuchet MS"/>
              </a:rPr>
              <a:t>ança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Cl</a:t>
            </a:r>
            <a:r>
              <a:rPr sz="1600" b="1" spc="-10" dirty="0">
                <a:latin typeface="Trebuchet MS"/>
                <a:cs typeface="Trebuchet MS"/>
              </a:rPr>
              <a:t>imá</a:t>
            </a:r>
            <a:r>
              <a:rPr sz="1600" b="1" spc="-15" dirty="0">
                <a:latin typeface="Trebuchet MS"/>
                <a:cs typeface="Trebuchet MS"/>
              </a:rPr>
              <a:t>t</a:t>
            </a:r>
            <a:r>
              <a:rPr sz="1600" b="1" spc="10" dirty="0">
                <a:latin typeface="Trebuchet MS"/>
                <a:cs typeface="Trebuchet MS"/>
              </a:rPr>
              <a:t>ica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e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35" dirty="0">
                <a:latin typeface="Trebuchet MS"/>
                <a:cs typeface="Trebuchet MS"/>
              </a:rPr>
              <a:t>Esca</a:t>
            </a:r>
            <a:r>
              <a:rPr sz="1600" b="1" spc="60" dirty="0">
                <a:latin typeface="Trebuchet MS"/>
                <a:cs typeface="Trebuchet MS"/>
              </a:rPr>
              <a:t>ss</a:t>
            </a:r>
            <a:r>
              <a:rPr sz="1600" b="1" spc="-40" dirty="0">
                <a:latin typeface="Trebuchet MS"/>
                <a:cs typeface="Trebuchet MS"/>
              </a:rPr>
              <a:t>ez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10" dirty="0">
                <a:latin typeface="Trebuchet MS"/>
                <a:cs typeface="Trebuchet MS"/>
              </a:rPr>
              <a:t>de</a:t>
            </a:r>
            <a:r>
              <a:rPr sz="1600" b="1" spc="-114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Recurs</a:t>
            </a:r>
            <a:r>
              <a:rPr sz="1600" b="1" spc="15" dirty="0">
                <a:latin typeface="Trebuchet MS"/>
                <a:cs typeface="Trebuchet MS"/>
              </a:rPr>
              <a:t>o</a:t>
            </a:r>
            <a:r>
              <a:rPr sz="1600" b="1" spc="60" dirty="0"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06383" y="4917947"/>
            <a:ext cx="2974340" cy="0"/>
          </a:xfrm>
          <a:custGeom>
            <a:avLst/>
            <a:gdLst/>
            <a:ahLst/>
            <a:cxnLst/>
            <a:rect l="l" t="t" r="r" b="b"/>
            <a:pathLst>
              <a:path w="2974340">
                <a:moveTo>
                  <a:pt x="0" y="0"/>
                </a:moveTo>
                <a:lnTo>
                  <a:pt x="2973959" y="0"/>
                </a:lnTo>
              </a:path>
            </a:pathLst>
          </a:custGeom>
          <a:ln w="9525">
            <a:solidFill>
              <a:srgbClr val="AAE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984" y="6571488"/>
            <a:ext cx="2872740" cy="155575"/>
          </a:xfrm>
          <a:custGeom>
            <a:avLst/>
            <a:gdLst/>
            <a:ahLst/>
            <a:cxnLst/>
            <a:rect l="l" t="t" r="r" b="b"/>
            <a:pathLst>
              <a:path w="2872740" h="155575">
                <a:moveTo>
                  <a:pt x="2872740" y="0"/>
                </a:moveTo>
                <a:lnTo>
                  <a:pt x="0" y="0"/>
                </a:lnTo>
                <a:lnTo>
                  <a:pt x="0" y="155447"/>
                </a:lnTo>
                <a:lnTo>
                  <a:pt x="2872740" y="155447"/>
                </a:lnTo>
                <a:lnTo>
                  <a:pt x="2872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229" y="6558788"/>
            <a:ext cx="85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Trebuchet MS"/>
                <a:cs typeface="Trebuchet MS"/>
              </a:rPr>
              <a:t>6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795" y="6572019"/>
            <a:ext cx="36830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45" dirty="0">
                <a:latin typeface="Trebuchet MS"/>
                <a:cs typeface="Trebuchet MS"/>
              </a:rPr>
              <a:t>28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30" dirty="0">
                <a:latin typeface="Trebuchet MS"/>
                <a:cs typeface="Trebuchet MS"/>
              </a:rPr>
              <a:t>Ju</a:t>
            </a:r>
            <a:r>
              <a:rPr sz="800" dirty="0">
                <a:latin typeface="Trebuchet MS"/>
                <a:cs typeface="Trebuchet MS"/>
              </a:rPr>
              <a:t>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770" y="6572019"/>
            <a:ext cx="230251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95" dirty="0">
                <a:latin typeface="Trebuchet MS"/>
                <a:cs typeface="Trebuchet MS"/>
              </a:rPr>
              <a:t>©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2023.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All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Rights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Reserved.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Confidential.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69964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5" h="123825">
                <a:moveTo>
                  <a:pt x="665988" y="0"/>
                </a:moveTo>
                <a:lnTo>
                  <a:pt x="0" y="0"/>
                </a:lnTo>
                <a:lnTo>
                  <a:pt x="0" y="123443"/>
                </a:lnTo>
                <a:lnTo>
                  <a:pt x="665988" y="123443"/>
                </a:lnTo>
                <a:lnTo>
                  <a:pt x="66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7442" y="6548767"/>
            <a:ext cx="278765" cy="147955"/>
          </a:xfrm>
          <a:custGeom>
            <a:avLst/>
            <a:gdLst/>
            <a:ahLst/>
            <a:cxnLst/>
            <a:rect l="l" t="t" r="r" b="b"/>
            <a:pathLst>
              <a:path w="278764" h="147954">
                <a:moveTo>
                  <a:pt x="39624" y="87947"/>
                </a:moveTo>
                <a:lnTo>
                  <a:pt x="0" y="87947"/>
                </a:lnTo>
                <a:lnTo>
                  <a:pt x="722" y="100780"/>
                </a:lnTo>
                <a:lnTo>
                  <a:pt x="7016" y="120927"/>
                </a:lnTo>
                <a:lnTo>
                  <a:pt x="25074" y="139520"/>
                </a:lnTo>
                <a:lnTo>
                  <a:pt x="61087" y="147688"/>
                </a:lnTo>
                <a:lnTo>
                  <a:pt x="82605" y="145329"/>
                </a:lnTo>
                <a:lnTo>
                  <a:pt x="99980" y="138769"/>
                </a:lnTo>
                <a:lnTo>
                  <a:pt x="112736" y="128785"/>
                </a:lnTo>
                <a:lnTo>
                  <a:pt x="120396" y="116154"/>
                </a:lnTo>
                <a:lnTo>
                  <a:pt x="160020" y="116154"/>
                </a:lnTo>
                <a:lnTo>
                  <a:pt x="160020" y="114503"/>
                </a:lnTo>
                <a:lnTo>
                  <a:pt x="61087" y="114503"/>
                </a:lnTo>
                <a:lnTo>
                  <a:pt x="50071" y="111286"/>
                </a:lnTo>
                <a:lnTo>
                  <a:pt x="43545" y="104959"/>
                </a:lnTo>
                <a:lnTo>
                  <a:pt x="40423" y="96765"/>
                </a:lnTo>
                <a:lnTo>
                  <a:pt x="39624" y="87947"/>
                </a:lnTo>
                <a:close/>
              </a:path>
              <a:path w="278764" h="147954">
                <a:moveTo>
                  <a:pt x="160020" y="116154"/>
                </a:moveTo>
                <a:lnTo>
                  <a:pt x="120396" y="116154"/>
                </a:lnTo>
                <a:lnTo>
                  <a:pt x="120396" y="144373"/>
                </a:lnTo>
                <a:lnTo>
                  <a:pt x="160020" y="144373"/>
                </a:lnTo>
                <a:lnTo>
                  <a:pt x="160020" y="116154"/>
                </a:lnTo>
                <a:close/>
              </a:path>
              <a:path w="278764" h="147954">
                <a:moveTo>
                  <a:pt x="191760" y="54762"/>
                </a:moveTo>
                <a:lnTo>
                  <a:pt x="160020" y="54762"/>
                </a:lnTo>
                <a:lnTo>
                  <a:pt x="181483" y="144373"/>
                </a:lnTo>
                <a:lnTo>
                  <a:pt x="216027" y="144373"/>
                </a:lnTo>
                <a:lnTo>
                  <a:pt x="231436" y="84632"/>
                </a:lnTo>
                <a:lnTo>
                  <a:pt x="199644" y="84632"/>
                </a:lnTo>
                <a:lnTo>
                  <a:pt x="191760" y="54762"/>
                </a:lnTo>
                <a:close/>
              </a:path>
              <a:path w="278764" h="147954">
                <a:moveTo>
                  <a:pt x="278765" y="54762"/>
                </a:moveTo>
                <a:lnTo>
                  <a:pt x="239141" y="54762"/>
                </a:lnTo>
                <a:lnTo>
                  <a:pt x="239141" y="144373"/>
                </a:lnTo>
                <a:lnTo>
                  <a:pt x="278765" y="144373"/>
                </a:lnTo>
                <a:lnTo>
                  <a:pt x="278765" y="54762"/>
                </a:lnTo>
                <a:close/>
              </a:path>
              <a:path w="278764" h="147954">
                <a:moveTo>
                  <a:pt x="119482" y="31521"/>
                </a:moveTo>
                <a:lnTo>
                  <a:pt x="74168" y="31521"/>
                </a:lnTo>
                <a:lnTo>
                  <a:pt x="80772" y="36499"/>
                </a:lnTo>
                <a:lnTo>
                  <a:pt x="80772" y="44805"/>
                </a:lnTo>
                <a:lnTo>
                  <a:pt x="79121" y="51435"/>
                </a:lnTo>
                <a:lnTo>
                  <a:pt x="75819" y="56413"/>
                </a:lnTo>
                <a:lnTo>
                  <a:pt x="49530" y="56413"/>
                </a:lnTo>
                <a:lnTo>
                  <a:pt x="49530" y="82969"/>
                </a:lnTo>
                <a:lnTo>
                  <a:pt x="67691" y="82969"/>
                </a:lnTo>
                <a:lnTo>
                  <a:pt x="77470" y="87947"/>
                </a:lnTo>
                <a:lnTo>
                  <a:pt x="77470" y="97904"/>
                </a:lnTo>
                <a:lnTo>
                  <a:pt x="76981" y="105400"/>
                </a:lnTo>
                <a:lnTo>
                  <a:pt x="73564" y="110561"/>
                </a:lnTo>
                <a:lnTo>
                  <a:pt x="68004" y="113543"/>
                </a:lnTo>
                <a:lnTo>
                  <a:pt x="61087" y="114503"/>
                </a:lnTo>
                <a:lnTo>
                  <a:pt x="160020" y="114503"/>
                </a:lnTo>
                <a:lnTo>
                  <a:pt x="160020" y="84632"/>
                </a:lnTo>
                <a:lnTo>
                  <a:pt x="120396" y="84632"/>
                </a:lnTo>
                <a:lnTo>
                  <a:pt x="115443" y="74676"/>
                </a:lnTo>
                <a:lnTo>
                  <a:pt x="107187" y="69697"/>
                </a:lnTo>
                <a:lnTo>
                  <a:pt x="103886" y="68033"/>
                </a:lnTo>
                <a:lnTo>
                  <a:pt x="112141" y="64719"/>
                </a:lnTo>
                <a:lnTo>
                  <a:pt x="117094" y="59740"/>
                </a:lnTo>
                <a:lnTo>
                  <a:pt x="120396" y="49784"/>
                </a:lnTo>
                <a:lnTo>
                  <a:pt x="190446" y="49784"/>
                </a:lnTo>
                <a:lnTo>
                  <a:pt x="186064" y="33185"/>
                </a:lnTo>
                <a:lnTo>
                  <a:pt x="120396" y="33185"/>
                </a:lnTo>
                <a:lnTo>
                  <a:pt x="119482" y="31521"/>
                </a:lnTo>
                <a:close/>
              </a:path>
              <a:path w="278764" h="147954">
                <a:moveTo>
                  <a:pt x="190446" y="49784"/>
                </a:moveTo>
                <a:lnTo>
                  <a:pt x="120396" y="49784"/>
                </a:lnTo>
                <a:lnTo>
                  <a:pt x="120396" y="84632"/>
                </a:lnTo>
                <a:lnTo>
                  <a:pt x="160020" y="84632"/>
                </a:lnTo>
                <a:lnTo>
                  <a:pt x="160020" y="54762"/>
                </a:lnTo>
                <a:lnTo>
                  <a:pt x="191760" y="54762"/>
                </a:lnTo>
                <a:lnTo>
                  <a:pt x="190446" y="49784"/>
                </a:lnTo>
                <a:close/>
              </a:path>
              <a:path w="278764" h="147954">
                <a:moveTo>
                  <a:pt x="278765" y="3314"/>
                </a:moveTo>
                <a:lnTo>
                  <a:pt x="219329" y="3314"/>
                </a:lnTo>
                <a:lnTo>
                  <a:pt x="199644" y="84632"/>
                </a:lnTo>
                <a:lnTo>
                  <a:pt x="231436" y="84632"/>
                </a:lnTo>
                <a:lnTo>
                  <a:pt x="239141" y="54762"/>
                </a:lnTo>
                <a:lnTo>
                  <a:pt x="278765" y="54762"/>
                </a:lnTo>
                <a:lnTo>
                  <a:pt x="278765" y="3314"/>
                </a:lnTo>
                <a:close/>
              </a:path>
              <a:path w="278764" h="147954">
                <a:moveTo>
                  <a:pt x="64389" y="0"/>
                </a:moveTo>
                <a:lnTo>
                  <a:pt x="43493" y="1708"/>
                </a:lnTo>
                <a:lnTo>
                  <a:pt x="24765" y="9952"/>
                </a:lnTo>
                <a:lnTo>
                  <a:pt x="10989" y="25665"/>
                </a:lnTo>
                <a:lnTo>
                  <a:pt x="4953" y="49784"/>
                </a:lnTo>
                <a:lnTo>
                  <a:pt x="44577" y="49784"/>
                </a:lnTo>
                <a:lnTo>
                  <a:pt x="46021" y="42028"/>
                </a:lnTo>
                <a:lnTo>
                  <a:pt x="49942" y="36295"/>
                </a:lnTo>
                <a:lnTo>
                  <a:pt x="55721" y="32740"/>
                </a:lnTo>
                <a:lnTo>
                  <a:pt x="62737" y="31521"/>
                </a:lnTo>
                <a:lnTo>
                  <a:pt x="119482" y="31521"/>
                </a:lnTo>
                <a:lnTo>
                  <a:pt x="111394" y="16796"/>
                </a:lnTo>
                <a:lnTo>
                  <a:pt x="97917" y="6634"/>
                </a:lnTo>
                <a:lnTo>
                  <a:pt x="81676" y="1450"/>
                </a:lnTo>
                <a:lnTo>
                  <a:pt x="64389" y="0"/>
                </a:lnTo>
                <a:close/>
              </a:path>
              <a:path w="278764" h="147954">
                <a:moveTo>
                  <a:pt x="178181" y="3314"/>
                </a:moveTo>
                <a:lnTo>
                  <a:pt x="120396" y="3314"/>
                </a:lnTo>
                <a:lnTo>
                  <a:pt x="120396" y="33185"/>
                </a:lnTo>
                <a:lnTo>
                  <a:pt x="186064" y="33185"/>
                </a:lnTo>
                <a:lnTo>
                  <a:pt x="178181" y="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704" y="6464808"/>
            <a:ext cx="2677795" cy="318770"/>
          </a:xfrm>
          <a:custGeom>
            <a:avLst/>
            <a:gdLst/>
            <a:ahLst/>
            <a:cxnLst/>
            <a:rect l="l" t="t" r="r" b="b"/>
            <a:pathLst>
              <a:path w="2677795" h="318770">
                <a:moveTo>
                  <a:pt x="2677668" y="0"/>
                </a:moveTo>
                <a:lnTo>
                  <a:pt x="0" y="0"/>
                </a:lnTo>
                <a:lnTo>
                  <a:pt x="0" y="318515"/>
                </a:lnTo>
                <a:lnTo>
                  <a:pt x="2677668" y="318515"/>
                </a:lnTo>
                <a:lnTo>
                  <a:pt x="2677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001267"/>
            <a:ext cx="12192000" cy="3395979"/>
            <a:chOff x="0" y="1001267"/>
            <a:chExt cx="12192000" cy="339597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7571"/>
              <a:ext cx="4119371" cy="3166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67555" y="1155191"/>
              <a:ext cx="0" cy="3242310"/>
            </a:xfrm>
            <a:custGeom>
              <a:avLst/>
              <a:gdLst/>
              <a:ahLst/>
              <a:cxnLst/>
              <a:rect l="l" t="t" r="r" b="b"/>
              <a:pathLst>
                <a:path h="3242310">
                  <a:moveTo>
                    <a:pt x="0" y="0"/>
                  </a:moveTo>
                  <a:lnTo>
                    <a:pt x="0" y="3241929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1267"/>
              <a:ext cx="12192000" cy="153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400" y="1156715"/>
              <a:ext cx="4037076" cy="31805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2796" y="1156715"/>
              <a:ext cx="4053840" cy="315798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85394" y="4486147"/>
            <a:ext cx="7578090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0" dirty="0">
                <a:latin typeface="Trebuchet MS"/>
                <a:cs typeface="Trebuchet MS"/>
              </a:rPr>
              <a:t>86%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dos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brasileiros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disseram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estar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mais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preocupados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com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as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mudanças</a:t>
            </a:r>
            <a:endParaRPr sz="16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cl</a:t>
            </a:r>
            <a:r>
              <a:rPr sz="1600" spc="-10" dirty="0">
                <a:latin typeface="Trebuchet MS"/>
                <a:cs typeface="Trebuchet MS"/>
              </a:rPr>
              <a:t>i</a:t>
            </a:r>
            <a:r>
              <a:rPr sz="1600" spc="-20" dirty="0">
                <a:latin typeface="Trebuchet MS"/>
                <a:cs typeface="Trebuchet MS"/>
              </a:rPr>
              <a:t>m</a:t>
            </a:r>
            <a:r>
              <a:rPr sz="1600" spc="-50" dirty="0">
                <a:latin typeface="Trebuchet MS"/>
                <a:cs typeface="Trebuchet MS"/>
              </a:rPr>
              <a:t>áti</a:t>
            </a:r>
            <a:r>
              <a:rPr sz="1600" spc="30" dirty="0">
                <a:latin typeface="Trebuchet MS"/>
                <a:cs typeface="Trebuchet MS"/>
              </a:rPr>
              <a:t>ca</a:t>
            </a:r>
            <a:r>
              <a:rPr sz="1600" spc="75" dirty="0">
                <a:latin typeface="Trebuchet MS"/>
                <a:cs typeface="Trebuchet MS"/>
              </a:rPr>
              <a:t>s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hoje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do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que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no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ano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p</a:t>
            </a:r>
            <a:r>
              <a:rPr sz="1800" b="1" spc="50" dirty="0">
                <a:latin typeface="Trebuchet MS"/>
                <a:cs typeface="Trebuchet MS"/>
              </a:rPr>
              <a:t>ass</a:t>
            </a:r>
            <a:r>
              <a:rPr sz="1800" b="1" spc="35" dirty="0">
                <a:latin typeface="Trebuchet MS"/>
                <a:cs typeface="Trebuchet MS"/>
              </a:rPr>
              <a:t>ado</a:t>
            </a:r>
            <a:r>
              <a:rPr sz="1600" spc="-190" dirty="0"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-50" dirty="0">
                <a:latin typeface="Trebuchet MS"/>
                <a:cs typeface="Trebuchet MS"/>
              </a:rPr>
              <a:t>77%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dos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brasileiros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afirmaram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que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acreditam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que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as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mudanças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climáticas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s</a:t>
            </a:r>
            <a:r>
              <a:rPr sz="1800" b="1" spc="50" dirty="0">
                <a:latin typeface="Trebuchet MS"/>
                <a:cs typeface="Trebuchet MS"/>
              </a:rPr>
              <a:t>ã</a:t>
            </a:r>
            <a:r>
              <a:rPr sz="1800" b="1" spc="45" dirty="0">
                <a:latin typeface="Trebuchet MS"/>
                <a:cs typeface="Trebuchet MS"/>
              </a:rPr>
              <a:t>o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reais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e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40" dirty="0">
                <a:latin typeface="Trebuchet MS"/>
                <a:cs typeface="Trebuchet MS"/>
              </a:rPr>
              <a:t>q</a:t>
            </a:r>
            <a:r>
              <a:rPr sz="1600" b="1" spc="-25" dirty="0">
                <a:latin typeface="Trebuchet MS"/>
                <a:cs typeface="Trebuchet MS"/>
              </a:rPr>
              <a:t>ue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irã</a:t>
            </a:r>
            <a:r>
              <a:rPr sz="1600" b="1" spc="35" dirty="0">
                <a:latin typeface="Trebuchet MS"/>
                <a:cs typeface="Trebuchet MS"/>
              </a:rPr>
              <a:t>o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afet</a:t>
            </a:r>
            <a:r>
              <a:rPr sz="1600" b="1" dirty="0">
                <a:latin typeface="Trebuchet MS"/>
                <a:cs typeface="Trebuchet MS"/>
              </a:rPr>
              <a:t>á</a:t>
            </a:r>
            <a:r>
              <a:rPr sz="1600" b="1" spc="65" dirty="0">
                <a:latin typeface="Trebuchet MS"/>
                <a:cs typeface="Trebuchet MS"/>
              </a:rPr>
              <a:t>-</a:t>
            </a:r>
            <a:r>
              <a:rPr sz="1600" b="1" spc="-5" dirty="0">
                <a:latin typeface="Trebuchet MS"/>
                <a:cs typeface="Trebuchet MS"/>
              </a:rPr>
              <a:t>lo</a:t>
            </a:r>
            <a:r>
              <a:rPr sz="1600" b="1" spc="60" dirty="0">
                <a:latin typeface="Trebuchet MS"/>
                <a:cs typeface="Trebuchet MS"/>
              </a:rPr>
              <a:t>s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p</a:t>
            </a:r>
            <a:r>
              <a:rPr sz="1800" b="1" spc="5" dirty="0">
                <a:latin typeface="Trebuchet MS"/>
                <a:cs typeface="Trebuchet MS"/>
              </a:rPr>
              <a:t>e</a:t>
            </a:r>
            <a:r>
              <a:rPr sz="1800" b="1" spc="70" dirty="0">
                <a:latin typeface="Trebuchet MS"/>
                <a:cs typeface="Trebuchet MS"/>
              </a:rPr>
              <a:t>s</a:t>
            </a:r>
            <a:r>
              <a:rPr sz="1800" b="1" spc="75" dirty="0">
                <a:latin typeface="Trebuchet MS"/>
                <a:cs typeface="Trebuchet MS"/>
              </a:rPr>
              <a:t>s</a:t>
            </a:r>
            <a:r>
              <a:rPr sz="1800" b="1" spc="25" dirty="0">
                <a:latin typeface="Trebuchet MS"/>
                <a:cs typeface="Trebuchet MS"/>
              </a:rPr>
              <a:t>oa</a:t>
            </a:r>
            <a:r>
              <a:rPr sz="1800" b="1" spc="-5" dirty="0">
                <a:latin typeface="Trebuchet MS"/>
                <a:cs typeface="Trebuchet MS"/>
              </a:rPr>
              <a:t>l</a:t>
            </a:r>
            <a:r>
              <a:rPr sz="1800" b="1" spc="-15" dirty="0">
                <a:latin typeface="Trebuchet MS"/>
                <a:cs typeface="Trebuchet MS"/>
              </a:rPr>
              <a:t>m</a:t>
            </a:r>
            <a:r>
              <a:rPr sz="1800" b="1" spc="-35" dirty="0">
                <a:latin typeface="Trebuchet MS"/>
                <a:cs typeface="Trebuchet MS"/>
              </a:rPr>
              <a:t>e</a:t>
            </a:r>
            <a:r>
              <a:rPr sz="1800" b="1" spc="-25" dirty="0">
                <a:latin typeface="Trebuchet MS"/>
                <a:cs typeface="Trebuchet MS"/>
              </a:rPr>
              <a:t>nte</a:t>
            </a:r>
            <a:r>
              <a:rPr sz="1600" b="1" spc="-150" dirty="0"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1" spc="10" dirty="0">
                <a:latin typeface="Trebuchet MS"/>
                <a:cs typeface="Trebuchet MS"/>
              </a:rPr>
              <a:t>9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em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cada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10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brasileiros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acreditam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que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ciência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pode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ajudar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minimizar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b="1" spc="60" dirty="0">
                <a:latin typeface="Trebuchet MS"/>
                <a:cs typeface="Trebuchet MS"/>
              </a:rPr>
              <a:t>os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efeitos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negativos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600" spc="35" dirty="0">
                <a:latin typeface="Trebuchet MS"/>
                <a:cs typeface="Trebuchet MS"/>
              </a:rPr>
              <a:t>das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mudanças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climáticas.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1658" y="296925"/>
            <a:ext cx="10248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50" dirty="0"/>
              <a:t>Mudança</a:t>
            </a:r>
            <a:r>
              <a:rPr sz="4000" spc="-240" dirty="0"/>
              <a:t> </a:t>
            </a:r>
            <a:r>
              <a:rPr sz="4000" spc="130" dirty="0"/>
              <a:t>Cl</a:t>
            </a:r>
            <a:r>
              <a:rPr sz="4000" spc="90" dirty="0"/>
              <a:t>i</a:t>
            </a:r>
            <a:r>
              <a:rPr sz="4000" spc="15" dirty="0"/>
              <a:t>mática</a:t>
            </a:r>
            <a:r>
              <a:rPr sz="4000" spc="-260" dirty="0"/>
              <a:t> </a:t>
            </a:r>
            <a:r>
              <a:rPr sz="4000" spc="-50" dirty="0"/>
              <a:t>e</a:t>
            </a:r>
            <a:r>
              <a:rPr sz="4000" spc="-260" dirty="0"/>
              <a:t> </a:t>
            </a:r>
            <a:r>
              <a:rPr sz="4000" spc="110" dirty="0"/>
              <a:t>E</a:t>
            </a:r>
            <a:r>
              <a:rPr sz="4000" spc="90" dirty="0"/>
              <a:t>s</a:t>
            </a:r>
            <a:r>
              <a:rPr sz="4000" spc="55" dirty="0"/>
              <a:t>cassez</a:t>
            </a:r>
            <a:r>
              <a:rPr sz="4000" spc="-250" dirty="0"/>
              <a:t> </a:t>
            </a:r>
            <a:r>
              <a:rPr sz="4000" spc="35" dirty="0"/>
              <a:t>de</a:t>
            </a:r>
            <a:r>
              <a:rPr sz="4000" spc="-260" dirty="0"/>
              <a:t> </a:t>
            </a:r>
            <a:r>
              <a:rPr sz="4000" spc="75" dirty="0"/>
              <a:t>R</a:t>
            </a:r>
            <a:r>
              <a:rPr sz="4000" spc="45" dirty="0"/>
              <a:t>ecursos</a:t>
            </a:r>
            <a:endParaRPr sz="4000"/>
          </a:p>
        </p:txBody>
      </p:sp>
      <p:sp>
        <p:nvSpPr>
          <p:cNvPr id="16" name="object 16"/>
          <p:cNvSpPr txBox="1"/>
          <p:nvPr/>
        </p:nvSpPr>
        <p:spPr>
          <a:xfrm>
            <a:off x="8315959" y="4512774"/>
            <a:ext cx="3008630" cy="14116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600" b="1" spc="5" dirty="0">
                <a:latin typeface="Trebuchet MS"/>
                <a:cs typeface="Trebuchet MS"/>
              </a:rPr>
              <a:t>Subtendências:</a:t>
            </a:r>
            <a:endParaRPr sz="16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187960" algn="l"/>
              </a:tabLst>
            </a:pPr>
            <a:r>
              <a:rPr sz="1200" spc="25" dirty="0">
                <a:latin typeface="Trebuchet MS"/>
                <a:cs typeface="Trebuchet MS"/>
              </a:rPr>
              <a:t>Descarbonização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transição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energética</a:t>
            </a:r>
            <a:endParaRPr sz="12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87960" algn="l"/>
              </a:tabLst>
            </a:pPr>
            <a:r>
              <a:rPr sz="1200" spc="25" dirty="0">
                <a:latin typeface="Trebuchet MS"/>
                <a:cs typeface="Trebuchet MS"/>
              </a:rPr>
              <a:t>Produção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consumo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responsáveis</a:t>
            </a:r>
            <a:endParaRPr sz="12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87960" algn="l"/>
              </a:tabLst>
            </a:pPr>
            <a:r>
              <a:rPr sz="1200" spc="25" dirty="0">
                <a:latin typeface="Trebuchet MS"/>
                <a:cs typeface="Trebuchet MS"/>
              </a:rPr>
              <a:t>Adaptação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Climática</a:t>
            </a:r>
            <a:endParaRPr sz="1200">
              <a:latin typeface="Trebuchet MS"/>
              <a:cs typeface="Trebuchet MS"/>
            </a:endParaRPr>
          </a:p>
          <a:p>
            <a:pPr marL="187960" indent="-17526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187960" algn="l"/>
              </a:tabLst>
            </a:pPr>
            <a:r>
              <a:rPr sz="1200" spc="25" dirty="0">
                <a:latin typeface="Trebuchet MS"/>
                <a:cs typeface="Trebuchet MS"/>
              </a:rPr>
              <a:t>Demanda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por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mais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relatórios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standards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38159" y="4636008"/>
            <a:ext cx="55244" cy="1292860"/>
          </a:xfrm>
          <a:custGeom>
            <a:avLst/>
            <a:gdLst/>
            <a:ahLst/>
            <a:cxnLst/>
            <a:rect l="l" t="t" r="r" b="b"/>
            <a:pathLst>
              <a:path w="55245" h="1292860">
                <a:moveTo>
                  <a:pt x="54864" y="0"/>
                </a:moveTo>
                <a:lnTo>
                  <a:pt x="0" y="0"/>
                </a:lnTo>
                <a:lnTo>
                  <a:pt x="0" y="1292352"/>
                </a:lnTo>
                <a:lnTo>
                  <a:pt x="54864" y="1292352"/>
                </a:lnTo>
                <a:lnTo>
                  <a:pt x="54864" y="0"/>
                </a:lnTo>
                <a:close/>
              </a:path>
            </a:pathLst>
          </a:custGeom>
          <a:solidFill>
            <a:srgbClr val="00C7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229" y="6558788"/>
            <a:ext cx="85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Trebuchet MS"/>
                <a:cs typeface="Trebuchet MS"/>
              </a:rPr>
              <a:t>7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57442" y="6548767"/>
            <a:ext cx="278765" cy="147955"/>
          </a:xfrm>
          <a:custGeom>
            <a:avLst/>
            <a:gdLst/>
            <a:ahLst/>
            <a:cxnLst/>
            <a:rect l="l" t="t" r="r" b="b"/>
            <a:pathLst>
              <a:path w="278764" h="147954">
                <a:moveTo>
                  <a:pt x="39624" y="87947"/>
                </a:moveTo>
                <a:lnTo>
                  <a:pt x="0" y="87947"/>
                </a:lnTo>
                <a:lnTo>
                  <a:pt x="722" y="100780"/>
                </a:lnTo>
                <a:lnTo>
                  <a:pt x="7016" y="120927"/>
                </a:lnTo>
                <a:lnTo>
                  <a:pt x="25074" y="139520"/>
                </a:lnTo>
                <a:lnTo>
                  <a:pt x="61087" y="147688"/>
                </a:lnTo>
                <a:lnTo>
                  <a:pt x="82605" y="145329"/>
                </a:lnTo>
                <a:lnTo>
                  <a:pt x="99980" y="138769"/>
                </a:lnTo>
                <a:lnTo>
                  <a:pt x="112736" y="128785"/>
                </a:lnTo>
                <a:lnTo>
                  <a:pt x="120396" y="116154"/>
                </a:lnTo>
                <a:lnTo>
                  <a:pt x="160020" y="116154"/>
                </a:lnTo>
                <a:lnTo>
                  <a:pt x="160020" y="114503"/>
                </a:lnTo>
                <a:lnTo>
                  <a:pt x="61087" y="114503"/>
                </a:lnTo>
                <a:lnTo>
                  <a:pt x="50071" y="111286"/>
                </a:lnTo>
                <a:lnTo>
                  <a:pt x="43545" y="104959"/>
                </a:lnTo>
                <a:lnTo>
                  <a:pt x="40423" y="96765"/>
                </a:lnTo>
                <a:lnTo>
                  <a:pt x="39624" y="87947"/>
                </a:lnTo>
                <a:close/>
              </a:path>
              <a:path w="278764" h="147954">
                <a:moveTo>
                  <a:pt x="160020" y="116154"/>
                </a:moveTo>
                <a:lnTo>
                  <a:pt x="120396" y="116154"/>
                </a:lnTo>
                <a:lnTo>
                  <a:pt x="120396" y="144373"/>
                </a:lnTo>
                <a:lnTo>
                  <a:pt x="160020" y="144373"/>
                </a:lnTo>
                <a:lnTo>
                  <a:pt x="160020" y="116154"/>
                </a:lnTo>
                <a:close/>
              </a:path>
              <a:path w="278764" h="147954">
                <a:moveTo>
                  <a:pt x="191760" y="54762"/>
                </a:moveTo>
                <a:lnTo>
                  <a:pt x="160020" y="54762"/>
                </a:lnTo>
                <a:lnTo>
                  <a:pt x="181483" y="144373"/>
                </a:lnTo>
                <a:lnTo>
                  <a:pt x="216027" y="144373"/>
                </a:lnTo>
                <a:lnTo>
                  <a:pt x="231436" y="84632"/>
                </a:lnTo>
                <a:lnTo>
                  <a:pt x="199644" y="84632"/>
                </a:lnTo>
                <a:lnTo>
                  <a:pt x="191760" y="54762"/>
                </a:lnTo>
                <a:close/>
              </a:path>
              <a:path w="278764" h="147954">
                <a:moveTo>
                  <a:pt x="278765" y="54762"/>
                </a:moveTo>
                <a:lnTo>
                  <a:pt x="239141" y="54762"/>
                </a:lnTo>
                <a:lnTo>
                  <a:pt x="239141" y="144373"/>
                </a:lnTo>
                <a:lnTo>
                  <a:pt x="278765" y="144373"/>
                </a:lnTo>
                <a:lnTo>
                  <a:pt x="278765" y="54762"/>
                </a:lnTo>
                <a:close/>
              </a:path>
              <a:path w="278764" h="147954">
                <a:moveTo>
                  <a:pt x="119482" y="31521"/>
                </a:moveTo>
                <a:lnTo>
                  <a:pt x="74168" y="31521"/>
                </a:lnTo>
                <a:lnTo>
                  <a:pt x="80772" y="36499"/>
                </a:lnTo>
                <a:lnTo>
                  <a:pt x="80772" y="44805"/>
                </a:lnTo>
                <a:lnTo>
                  <a:pt x="79121" y="51435"/>
                </a:lnTo>
                <a:lnTo>
                  <a:pt x="75819" y="56413"/>
                </a:lnTo>
                <a:lnTo>
                  <a:pt x="49530" y="56413"/>
                </a:lnTo>
                <a:lnTo>
                  <a:pt x="49530" y="82969"/>
                </a:lnTo>
                <a:lnTo>
                  <a:pt x="67691" y="82969"/>
                </a:lnTo>
                <a:lnTo>
                  <a:pt x="77470" y="87947"/>
                </a:lnTo>
                <a:lnTo>
                  <a:pt x="77470" y="97904"/>
                </a:lnTo>
                <a:lnTo>
                  <a:pt x="76981" y="105400"/>
                </a:lnTo>
                <a:lnTo>
                  <a:pt x="73564" y="110561"/>
                </a:lnTo>
                <a:lnTo>
                  <a:pt x="68004" y="113543"/>
                </a:lnTo>
                <a:lnTo>
                  <a:pt x="61087" y="114503"/>
                </a:lnTo>
                <a:lnTo>
                  <a:pt x="160020" y="114503"/>
                </a:lnTo>
                <a:lnTo>
                  <a:pt x="160020" y="84632"/>
                </a:lnTo>
                <a:lnTo>
                  <a:pt x="120396" y="84632"/>
                </a:lnTo>
                <a:lnTo>
                  <a:pt x="115443" y="74676"/>
                </a:lnTo>
                <a:lnTo>
                  <a:pt x="107187" y="69697"/>
                </a:lnTo>
                <a:lnTo>
                  <a:pt x="103886" y="68033"/>
                </a:lnTo>
                <a:lnTo>
                  <a:pt x="112141" y="64719"/>
                </a:lnTo>
                <a:lnTo>
                  <a:pt x="117094" y="59740"/>
                </a:lnTo>
                <a:lnTo>
                  <a:pt x="120396" y="49784"/>
                </a:lnTo>
                <a:lnTo>
                  <a:pt x="190446" y="49784"/>
                </a:lnTo>
                <a:lnTo>
                  <a:pt x="186064" y="33185"/>
                </a:lnTo>
                <a:lnTo>
                  <a:pt x="120396" y="33185"/>
                </a:lnTo>
                <a:lnTo>
                  <a:pt x="119482" y="31521"/>
                </a:lnTo>
                <a:close/>
              </a:path>
              <a:path w="278764" h="147954">
                <a:moveTo>
                  <a:pt x="190446" y="49784"/>
                </a:moveTo>
                <a:lnTo>
                  <a:pt x="120396" y="49784"/>
                </a:lnTo>
                <a:lnTo>
                  <a:pt x="120396" y="84632"/>
                </a:lnTo>
                <a:lnTo>
                  <a:pt x="160020" y="84632"/>
                </a:lnTo>
                <a:lnTo>
                  <a:pt x="160020" y="54762"/>
                </a:lnTo>
                <a:lnTo>
                  <a:pt x="191760" y="54762"/>
                </a:lnTo>
                <a:lnTo>
                  <a:pt x="190446" y="49784"/>
                </a:lnTo>
                <a:close/>
              </a:path>
              <a:path w="278764" h="147954">
                <a:moveTo>
                  <a:pt x="278765" y="3314"/>
                </a:moveTo>
                <a:lnTo>
                  <a:pt x="219329" y="3314"/>
                </a:lnTo>
                <a:lnTo>
                  <a:pt x="199644" y="84632"/>
                </a:lnTo>
                <a:lnTo>
                  <a:pt x="231436" y="84632"/>
                </a:lnTo>
                <a:lnTo>
                  <a:pt x="239141" y="54762"/>
                </a:lnTo>
                <a:lnTo>
                  <a:pt x="278765" y="54762"/>
                </a:lnTo>
                <a:lnTo>
                  <a:pt x="278765" y="3314"/>
                </a:lnTo>
                <a:close/>
              </a:path>
              <a:path w="278764" h="147954">
                <a:moveTo>
                  <a:pt x="64389" y="0"/>
                </a:moveTo>
                <a:lnTo>
                  <a:pt x="43493" y="1708"/>
                </a:lnTo>
                <a:lnTo>
                  <a:pt x="24765" y="9952"/>
                </a:lnTo>
                <a:lnTo>
                  <a:pt x="10989" y="25665"/>
                </a:lnTo>
                <a:lnTo>
                  <a:pt x="4953" y="49784"/>
                </a:lnTo>
                <a:lnTo>
                  <a:pt x="44577" y="49784"/>
                </a:lnTo>
                <a:lnTo>
                  <a:pt x="46021" y="42028"/>
                </a:lnTo>
                <a:lnTo>
                  <a:pt x="49942" y="36295"/>
                </a:lnTo>
                <a:lnTo>
                  <a:pt x="55721" y="32740"/>
                </a:lnTo>
                <a:lnTo>
                  <a:pt x="62737" y="31521"/>
                </a:lnTo>
                <a:lnTo>
                  <a:pt x="119482" y="31521"/>
                </a:lnTo>
                <a:lnTo>
                  <a:pt x="111394" y="16796"/>
                </a:lnTo>
                <a:lnTo>
                  <a:pt x="97917" y="6634"/>
                </a:lnTo>
                <a:lnTo>
                  <a:pt x="81676" y="1450"/>
                </a:lnTo>
                <a:lnTo>
                  <a:pt x="64389" y="0"/>
                </a:lnTo>
                <a:close/>
              </a:path>
              <a:path w="278764" h="147954">
                <a:moveTo>
                  <a:pt x="178181" y="3314"/>
                </a:moveTo>
                <a:lnTo>
                  <a:pt x="120396" y="3314"/>
                </a:lnTo>
                <a:lnTo>
                  <a:pt x="120396" y="33185"/>
                </a:lnTo>
                <a:lnTo>
                  <a:pt x="186064" y="33185"/>
                </a:lnTo>
                <a:lnTo>
                  <a:pt x="178181" y="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795" y="6572019"/>
            <a:ext cx="36830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45" dirty="0">
                <a:latin typeface="Trebuchet MS"/>
                <a:cs typeface="Trebuchet MS"/>
              </a:rPr>
              <a:t>28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30" dirty="0">
                <a:latin typeface="Trebuchet MS"/>
                <a:cs typeface="Trebuchet MS"/>
              </a:rPr>
              <a:t>Ju</a:t>
            </a:r>
            <a:r>
              <a:rPr sz="800" dirty="0">
                <a:latin typeface="Trebuchet MS"/>
                <a:cs typeface="Trebuchet MS"/>
              </a:rPr>
              <a:t>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770" y="6572019"/>
            <a:ext cx="230251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95" dirty="0">
                <a:latin typeface="Trebuchet MS"/>
                <a:cs typeface="Trebuchet MS"/>
              </a:rPr>
              <a:t>©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2023.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All</a:t>
            </a:r>
            <a:r>
              <a:rPr sz="800" spc="-3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Rights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Reserved.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Confidential.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569964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5" h="123825">
                <a:moveTo>
                  <a:pt x="665988" y="0"/>
                </a:moveTo>
                <a:lnTo>
                  <a:pt x="0" y="0"/>
                </a:lnTo>
                <a:lnTo>
                  <a:pt x="0" y="123443"/>
                </a:lnTo>
                <a:lnTo>
                  <a:pt x="665988" y="123443"/>
                </a:lnTo>
                <a:lnTo>
                  <a:pt x="66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458467"/>
            <a:ext cx="12192000" cy="5400040"/>
            <a:chOff x="0" y="1458467"/>
            <a:chExt cx="12192000" cy="54000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46859"/>
              <a:ext cx="5149595" cy="53111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58467"/>
              <a:ext cx="12192000" cy="9906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204" y="283209"/>
            <a:ext cx="64052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Soluções</a:t>
            </a:r>
            <a:r>
              <a:rPr spc="-260" dirty="0"/>
              <a:t> </a:t>
            </a:r>
            <a:r>
              <a:rPr spc="-45" dirty="0"/>
              <a:t>e</a:t>
            </a:r>
            <a:r>
              <a:rPr spc="-245" dirty="0"/>
              <a:t> </a:t>
            </a:r>
            <a:r>
              <a:rPr spc="30" dirty="0"/>
              <a:t>Ini</a:t>
            </a:r>
            <a:r>
              <a:rPr spc="20" dirty="0"/>
              <a:t>c</a:t>
            </a:r>
            <a:r>
              <a:rPr dirty="0"/>
              <a:t>iativas</a:t>
            </a:r>
            <a:r>
              <a:rPr spc="-245" dirty="0"/>
              <a:t> </a:t>
            </a:r>
            <a:r>
              <a:rPr spc="-20" dirty="0"/>
              <a:t>L</a:t>
            </a:r>
            <a:r>
              <a:rPr spc="65" dirty="0"/>
              <a:t>ocais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009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530725" algn="l"/>
              </a:tabLst>
            </a:pPr>
            <a:r>
              <a:rPr spc="50" dirty="0"/>
              <a:t>Usa</a:t>
            </a:r>
            <a:r>
              <a:rPr spc="-100" dirty="0"/>
              <a:t> </a:t>
            </a:r>
            <a:r>
              <a:rPr spc="5" dirty="0"/>
              <a:t>energia</a:t>
            </a:r>
            <a:r>
              <a:rPr spc="-85" dirty="0"/>
              <a:t> </a:t>
            </a:r>
            <a:r>
              <a:rPr spc="5" dirty="0"/>
              <a:t>renovável</a:t>
            </a:r>
            <a:r>
              <a:rPr spc="-90" dirty="0"/>
              <a:t> </a:t>
            </a:r>
            <a:r>
              <a:rPr spc="20" dirty="0"/>
              <a:t>em</a:t>
            </a:r>
            <a:r>
              <a:rPr spc="-85" dirty="0"/>
              <a:t> </a:t>
            </a:r>
            <a:r>
              <a:rPr spc="45" dirty="0"/>
              <a:t>suas</a:t>
            </a:r>
            <a:r>
              <a:rPr spc="-85" dirty="0"/>
              <a:t> </a:t>
            </a:r>
            <a:r>
              <a:rPr spc="5" dirty="0"/>
              <a:t>fábricas</a:t>
            </a:r>
            <a:r>
              <a:rPr spc="-75" dirty="0"/>
              <a:t> </a:t>
            </a:r>
            <a:r>
              <a:rPr spc="35" dirty="0"/>
              <a:t>desde</a:t>
            </a:r>
            <a:r>
              <a:rPr spc="-70" dirty="0"/>
              <a:t> </a:t>
            </a:r>
            <a:r>
              <a:rPr spc="30" dirty="0"/>
              <a:t>2013.</a:t>
            </a:r>
          </a:p>
          <a:p>
            <a:pPr marL="4345305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850"/>
          </a:p>
          <a:p>
            <a:pPr marL="4530090" marR="5080" indent="-172720">
              <a:lnSpc>
                <a:spcPct val="100000"/>
              </a:lnSpc>
              <a:buFont typeface="Wingdings"/>
              <a:buChar char=""/>
              <a:tabLst>
                <a:tab pos="4530725" algn="l"/>
              </a:tabLst>
            </a:pPr>
            <a:r>
              <a:rPr spc="-5" dirty="0"/>
              <a:t>Pl</a:t>
            </a:r>
            <a:r>
              <a:rPr spc="-15" dirty="0"/>
              <a:t>a</a:t>
            </a:r>
            <a:r>
              <a:rPr spc="-50" dirty="0"/>
              <a:t>neja</a:t>
            </a:r>
            <a:r>
              <a:rPr spc="-105" dirty="0"/>
              <a:t> </a:t>
            </a:r>
            <a:r>
              <a:rPr spc="-20" dirty="0"/>
              <a:t>r</a:t>
            </a:r>
            <a:r>
              <a:rPr spc="-40" dirty="0"/>
              <a:t>e</a:t>
            </a:r>
            <a:r>
              <a:rPr spc="45" dirty="0"/>
              <a:t>d</a:t>
            </a:r>
            <a:r>
              <a:rPr spc="10" dirty="0"/>
              <a:t>u</a:t>
            </a:r>
            <a:r>
              <a:rPr spc="15" dirty="0"/>
              <a:t>z</a:t>
            </a:r>
            <a:r>
              <a:rPr spc="-60" dirty="0"/>
              <a:t>ir</a:t>
            </a:r>
            <a:r>
              <a:rPr spc="-105" dirty="0"/>
              <a:t> </a:t>
            </a:r>
            <a:r>
              <a:rPr spc="60" dirty="0"/>
              <a:t>uso</a:t>
            </a:r>
            <a:r>
              <a:rPr spc="-90" dirty="0"/>
              <a:t> </a:t>
            </a:r>
            <a:r>
              <a:rPr spc="30" dirty="0"/>
              <a:t>de</a:t>
            </a:r>
            <a:r>
              <a:rPr spc="-85" dirty="0"/>
              <a:t> </a:t>
            </a:r>
            <a:r>
              <a:rPr spc="-10" dirty="0"/>
              <a:t>pl</a:t>
            </a:r>
            <a:r>
              <a:rPr spc="-20" dirty="0"/>
              <a:t>á</a:t>
            </a:r>
            <a:r>
              <a:rPr spc="15" dirty="0"/>
              <a:t>stico</a:t>
            </a:r>
            <a:r>
              <a:rPr spc="-90" dirty="0"/>
              <a:t> </a:t>
            </a:r>
            <a:r>
              <a:rPr spc="20" dirty="0"/>
              <a:t>em</a:t>
            </a:r>
            <a:r>
              <a:rPr spc="-90" dirty="0"/>
              <a:t> </a:t>
            </a:r>
            <a:r>
              <a:rPr spc="105" dirty="0"/>
              <a:t>57</a:t>
            </a:r>
            <a:r>
              <a:rPr spc="-85" dirty="0"/>
              <a:t> </a:t>
            </a:r>
            <a:r>
              <a:rPr spc="-40" dirty="0"/>
              <a:t>mil</a:t>
            </a:r>
            <a:r>
              <a:rPr spc="-110" dirty="0"/>
              <a:t> </a:t>
            </a:r>
            <a:r>
              <a:rPr spc="-5" dirty="0"/>
              <a:t>tonela</a:t>
            </a:r>
            <a:r>
              <a:rPr spc="-15" dirty="0"/>
              <a:t>da</a:t>
            </a:r>
            <a:r>
              <a:rPr spc="90" dirty="0"/>
              <a:t>s</a:t>
            </a:r>
            <a:r>
              <a:rPr spc="-80" dirty="0"/>
              <a:t> </a:t>
            </a:r>
            <a:r>
              <a:rPr spc="-15" dirty="0"/>
              <a:t>a</a:t>
            </a:r>
            <a:r>
              <a:rPr spc="-40" dirty="0"/>
              <a:t>té  </a:t>
            </a:r>
            <a:r>
              <a:rPr spc="95" dirty="0"/>
              <a:t>2025</a:t>
            </a:r>
            <a:r>
              <a:rPr spc="-85" dirty="0"/>
              <a:t> </a:t>
            </a:r>
            <a:r>
              <a:rPr dirty="0"/>
              <a:t>e</a:t>
            </a:r>
            <a:r>
              <a:rPr spc="-85" dirty="0"/>
              <a:t> </a:t>
            </a:r>
            <a:r>
              <a:rPr spc="-110" dirty="0"/>
              <a:t>já</a:t>
            </a:r>
            <a:r>
              <a:rPr spc="-100" dirty="0"/>
              <a:t> </a:t>
            </a:r>
            <a:r>
              <a:rPr spc="15" dirty="0"/>
              <a:t>lançou</a:t>
            </a:r>
            <a:r>
              <a:rPr spc="-95" dirty="0"/>
              <a:t> </a:t>
            </a:r>
            <a:r>
              <a:rPr spc="20" dirty="0"/>
              <a:t>embalagens</a:t>
            </a:r>
            <a:r>
              <a:rPr spc="-75" dirty="0"/>
              <a:t> </a:t>
            </a:r>
            <a:r>
              <a:rPr spc="-5" dirty="0"/>
              <a:t>plástica</a:t>
            </a:r>
            <a:r>
              <a:rPr spc="-85" dirty="0"/>
              <a:t> </a:t>
            </a:r>
            <a:r>
              <a:rPr spc="65" dirty="0"/>
              <a:t>100%</a:t>
            </a:r>
            <a:r>
              <a:rPr spc="-70" dirty="0"/>
              <a:t> </a:t>
            </a:r>
            <a:r>
              <a:rPr spc="-5" dirty="0"/>
              <a:t>reciclada</a:t>
            </a:r>
            <a:r>
              <a:rPr spc="-95" dirty="0"/>
              <a:t> </a:t>
            </a:r>
            <a:r>
              <a:rPr spc="20" dirty="0"/>
              <a:t>em </a:t>
            </a:r>
            <a:r>
              <a:rPr spc="-525" dirty="0"/>
              <a:t> </a:t>
            </a:r>
            <a:r>
              <a:rPr spc="30" dirty="0"/>
              <a:t>2022.</a:t>
            </a:r>
          </a:p>
          <a:p>
            <a:pPr marL="4345305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850"/>
          </a:p>
          <a:p>
            <a:pPr marL="4530090" marR="204470" indent="-172720">
              <a:lnSpc>
                <a:spcPct val="100000"/>
              </a:lnSpc>
              <a:buFont typeface="Wingdings"/>
              <a:buChar char=""/>
              <a:tabLst>
                <a:tab pos="4530725" algn="l"/>
              </a:tabLst>
            </a:pPr>
            <a:r>
              <a:rPr spc="55" dirty="0"/>
              <a:t>Apoia</a:t>
            </a:r>
            <a:r>
              <a:rPr spc="-110" dirty="0"/>
              <a:t> </a:t>
            </a:r>
            <a:r>
              <a:rPr spc="75" dirty="0"/>
              <a:t>o</a:t>
            </a:r>
            <a:r>
              <a:rPr spc="-90" dirty="0"/>
              <a:t> </a:t>
            </a:r>
            <a:r>
              <a:rPr spc="-20" dirty="0"/>
              <a:t>projeto</a:t>
            </a:r>
            <a:r>
              <a:rPr spc="-70" dirty="0"/>
              <a:t> </a:t>
            </a:r>
            <a:r>
              <a:rPr spc="20" dirty="0"/>
              <a:t>da</a:t>
            </a:r>
            <a:r>
              <a:rPr spc="-90" dirty="0"/>
              <a:t> </a:t>
            </a:r>
            <a:r>
              <a:rPr spc="-5" dirty="0"/>
              <a:t>Plastic</a:t>
            </a:r>
            <a:r>
              <a:rPr spc="-90" dirty="0"/>
              <a:t> </a:t>
            </a:r>
            <a:r>
              <a:rPr spc="30" dirty="0"/>
              <a:t>Bank</a:t>
            </a:r>
            <a:r>
              <a:rPr spc="-90" dirty="0"/>
              <a:t> </a:t>
            </a:r>
            <a:r>
              <a:rPr spc="50" dirty="0"/>
              <a:t>no</a:t>
            </a:r>
            <a:r>
              <a:rPr spc="-100" dirty="0"/>
              <a:t> </a:t>
            </a:r>
            <a:r>
              <a:rPr spc="-35" dirty="0"/>
              <a:t>Brasil,</a:t>
            </a:r>
            <a:r>
              <a:rPr spc="-80" dirty="0"/>
              <a:t> </a:t>
            </a:r>
            <a:r>
              <a:rPr spc="10" dirty="0"/>
              <a:t>beneficiando </a:t>
            </a:r>
            <a:r>
              <a:rPr spc="-525" dirty="0"/>
              <a:t> </a:t>
            </a:r>
            <a:r>
              <a:rPr spc="10" dirty="0"/>
              <a:t>mais </a:t>
            </a:r>
            <a:r>
              <a:rPr spc="30" dirty="0"/>
              <a:t>de </a:t>
            </a:r>
            <a:r>
              <a:rPr spc="95" dirty="0"/>
              <a:t>300 </a:t>
            </a:r>
            <a:r>
              <a:rPr spc="10" dirty="0"/>
              <a:t>coletores </a:t>
            </a:r>
            <a:r>
              <a:rPr spc="25" dirty="0"/>
              <a:t>de </a:t>
            </a:r>
            <a:r>
              <a:rPr spc="5" dirty="0"/>
              <a:t>plástico </a:t>
            </a:r>
            <a:r>
              <a:rPr spc="20" dirty="0"/>
              <a:t>em </a:t>
            </a:r>
            <a:r>
              <a:rPr spc="30" dirty="0"/>
              <a:t>comunidades </a:t>
            </a:r>
            <a:r>
              <a:rPr spc="35" dirty="0"/>
              <a:t> </a:t>
            </a:r>
            <a:r>
              <a:rPr spc="-10" dirty="0"/>
              <a:t>costeiras.</a:t>
            </a:r>
          </a:p>
          <a:p>
            <a:pPr marL="4345305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1850"/>
          </a:p>
          <a:p>
            <a:pPr marL="4530090" marR="141605" indent="-172720">
              <a:lnSpc>
                <a:spcPct val="100000"/>
              </a:lnSpc>
              <a:buFont typeface="Wingdings"/>
              <a:buChar char=""/>
              <a:tabLst>
                <a:tab pos="4530725" algn="l"/>
              </a:tabLst>
            </a:pPr>
            <a:r>
              <a:rPr spc="15" dirty="0"/>
              <a:t>Fomenta </a:t>
            </a:r>
            <a:r>
              <a:rPr spc="75" dirty="0"/>
              <a:t>o </a:t>
            </a:r>
            <a:r>
              <a:rPr spc="25" dirty="0"/>
              <a:t>Programa </a:t>
            </a:r>
            <a:r>
              <a:rPr spc="30" dirty="0"/>
              <a:t>Nacional </a:t>
            </a:r>
            <a:r>
              <a:rPr spc="25" dirty="0"/>
              <a:t>de Reciclagem de </a:t>
            </a:r>
            <a:r>
              <a:rPr spc="30" dirty="0"/>
              <a:t> </a:t>
            </a:r>
            <a:r>
              <a:rPr spc="20" dirty="0"/>
              <a:t>Esponjas da </a:t>
            </a:r>
            <a:r>
              <a:rPr spc="10" dirty="0"/>
              <a:t>Scotch-Brite, </a:t>
            </a:r>
            <a:r>
              <a:rPr spc="20" dirty="0"/>
              <a:t>em </a:t>
            </a:r>
            <a:r>
              <a:rPr spc="-10" dirty="0"/>
              <a:t>parceria </a:t>
            </a:r>
            <a:r>
              <a:rPr spc="65" dirty="0"/>
              <a:t>com </a:t>
            </a:r>
            <a:r>
              <a:rPr spc="-5" dirty="0"/>
              <a:t>a </a:t>
            </a:r>
            <a:r>
              <a:rPr dirty="0"/>
              <a:t> </a:t>
            </a:r>
            <a:r>
              <a:rPr spc="5" dirty="0"/>
              <a:t>TerraCycle,</a:t>
            </a:r>
            <a:r>
              <a:rPr spc="-80" dirty="0"/>
              <a:t> </a:t>
            </a:r>
            <a:r>
              <a:rPr spc="10" dirty="0"/>
              <a:t>coletando</a:t>
            </a:r>
            <a:r>
              <a:rPr spc="-75" dirty="0"/>
              <a:t> </a:t>
            </a:r>
            <a:r>
              <a:rPr spc="10" dirty="0"/>
              <a:t>mais</a:t>
            </a:r>
            <a:r>
              <a:rPr spc="-85" dirty="0"/>
              <a:t> </a:t>
            </a:r>
            <a:r>
              <a:rPr spc="25" dirty="0"/>
              <a:t>de</a:t>
            </a:r>
            <a:r>
              <a:rPr spc="-90" dirty="0"/>
              <a:t> </a:t>
            </a:r>
            <a:r>
              <a:rPr spc="5" dirty="0"/>
              <a:t>3,3</a:t>
            </a:r>
            <a:r>
              <a:rPr spc="-80" dirty="0"/>
              <a:t> </a:t>
            </a:r>
            <a:r>
              <a:rPr spc="10" dirty="0"/>
              <a:t>milhões</a:t>
            </a:r>
            <a:r>
              <a:rPr spc="-85" dirty="0"/>
              <a:t> </a:t>
            </a:r>
            <a:r>
              <a:rPr spc="30" dirty="0"/>
              <a:t>de</a:t>
            </a:r>
            <a:r>
              <a:rPr spc="-95" dirty="0"/>
              <a:t> </a:t>
            </a:r>
            <a:r>
              <a:rPr spc="15" dirty="0"/>
              <a:t>esponjas </a:t>
            </a:r>
            <a:r>
              <a:rPr spc="-525" dirty="0"/>
              <a:t> </a:t>
            </a:r>
            <a:r>
              <a:rPr spc="20" dirty="0"/>
              <a:t>em</a:t>
            </a:r>
            <a:r>
              <a:rPr spc="-95" dirty="0"/>
              <a:t> </a:t>
            </a:r>
            <a:r>
              <a:rPr spc="30" dirty="0"/>
              <a:t>quase</a:t>
            </a:r>
            <a:r>
              <a:rPr spc="-105" dirty="0"/>
              <a:t> </a:t>
            </a:r>
            <a:r>
              <a:rPr spc="20" dirty="0"/>
              <a:t>uma</a:t>
            </a:r>
            <a:r>
              <a:rPr spc="-90" dirty="0"/>
              <a:t> </a:t>
            </a:r>
            <a:r>
              <a:rPr spc="-10" dirty="0"/>
              <a:t>década.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229" y="6558788"/>
            <a:ext cx="85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latin typeface="Trebuchet MS"/>
                <a:cs typeface="Trebuchet MS"/>
              </a:rPr>
              <a:t>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57442" y="6548767"/>
            <a:ext cx="278765" cy="147955"/>
          </a:xfrm>
          <a:custGeom>
            <a:avLst/>
            <a:gdLst/>
            <a:ahLst/>
            <a:cxnLst/>
            <a:rect l="l" t="t" r="r" b="b"/>
            <a:pathLst>
              <a:path w="278764" h="147954">
                <a:moveTo>
                  <a:pt x="39624" y="87947"/>
                </a:moveTo>
                <a:lnTo>
                  <a:pt x="0" y="87947"/>
                </a:lnTo>
                <a:lnTo>
                  <a:pt x="722" y="100780"/>
                </a:lnTo>
                <a:lnTo>
                  <a:pt x="7016" y="120927"/>
                </a:lnTo>
                <a:lnTo>
                  <a:pt x="25074" y="139520"/>
                </a:lnTo>
                <a:lnTo>
                  <a:pt x="61087" y="147688"/>
                </a:lnTo>
                <a:lnTo>
                  <a:pt x="82605" y="145329"/>
                </a:lnTo>
                <a:lnTo>
                  <a:pt x="99980" y="138769"/>
                </a:lnTo>
                <a:lnTo>
                  <a:pt x="112736" y="128785"/>
                </a:lnTo>
                <a:lnTo>
                  <a:pt x="120396" y="116154"/>
                </a:lnTo>
                <a:lnTo>
                  <a:pt x="160020" y="116154"/>
                </a:lnTo>
                <a:lnTo>
                  <a:pt x="160020" y="114503"/>
                </a:lnTo>
                <a:lnTo>
                  <a:pt x="61087" y="114503"/>
                </a:lnTo>
                <a:lnTo>
                  <a:pt x="50071" y="111286"/>
                </a:lnTo>
                <a:lnTo>
                  <a:pt x="43545" y="104959"/>
                </a:lnTo>
                <a:lnTo>
                  <a:pt x="40423" y="96765"/>
                </a:lnTo>
                <a:lnTo>
                  <a:pt x="39624" y="87947"/>
                </a:lnTo>
                <a:close/>
              </a:path>
              <a:path w="278764" h="147954">
                <a:moveTo>
                  <a:pt x="160020" y="116154"/>
                </a:moveTo>
                <a:lnTo>
                  <a:pt x="120396" y="116154"/>
                </a:lnTo>
                <a:lnTo>
                  <a:pt x="120396" y="144373"/>
                </a:lnTo>
                <a:lnTo>
                  <a:pt x="160020" y="144373"/>
                </a:lnTo>
                <a:lnTo>
                  <a:pt x="160020" y="116154"/>
                </a:lnTo>
                <a:close/>
              </a:path>
              <a:path w="278764" h="147954">
                <a:moveTo>
                  <a:pt x="191760" y="54762"/>
                </a:moveTo>
                <a:lnTo>
                  <a:pt x="160020" y="54762"/>
                </a:lnTo>
                <a:lnTo>
                  <a:pt x="181483" y="144373"/>
                </a:lnTo>
                <a:lnTo>
                  <a:pt x="216027" y="144373"/>
                </a:lnTo>
                <a:lnTo>
                  <a:pt x="231436" y="84632"/>
                </a:lnTo>
                <a:lnTo>
                  <a:pt x="199644" y="84632"/>
                </a:lnTo>
                <a:lnTo>
                  <a:pt x="191760" y="54762"/>
                </a:lnTo>
                <a:close/>
              </a:path>
              <a:path w="278764" h="147954">
                <a:moveTo>
                  <a:pt x="278765" y="54762"/>
                </a:moveTo>
                <a:lnTo>
                  <a:pt x="239141" y="54762"/>
                </a:lnTo>
                <a:lnTo>
                  <a:pt x="239141" y="144373"/>
                </a:lnTo>
                <a:lnTo>
                  <a:pt x="278765" y="144373"/>
                </a:lnTo>
                <a:lnTo>
                  <a:pt x="278765" y="54762"/>
                </a:lnTo>
                <a:close/>
              </a:path>
              <a:path w="278764" h="147954">
                <a:moveTo>
                  <a:pt x="119482" y="31521"/>
                </a:moveTo>
                <a:lnTo>
                  <a:pt x="74168" y="31521"/>
                </a:lnTo>
                <a:lnTo>
                  <a:pt x="80772" y="36499"/>
                </a:lnTo>
                <a:lnTo>
                  <a:pt x="80772" y="44805"/>
                </a:lnTo>
                <a:lnTo>
                  <a:pt x="79121" y="51435"/>
                </a:lnTo>
                <a:lnTo>
                  <a:pt x="75819" y="56413"/>
                </a:lnTo>
                <a:lnTo>
                  <a:pt x="49530" y="56413"/>
                </a:lnTo>
                <a:lnTo>
                  <a:pt x="49530" y="82969"/>
                </a:lnTo>
                <a:lnTo>
                  <a:pt x="67691" y="82969"/>
                </a:lnTo>
                <a:lnTo>
                  <a:pt x="77470" y="87947"/>
                </a:lnTo>
                <a:lnTo>
                  <a:pt x="77470" y="97904"/>
                </a:lnTo>
                <a:lnTo>
                  <a:pt x="76981" y="105400"/>
                </a:lnTo>
                <a:lnTo>
                  <a:pt x="73564" y="110561"/>
                </a:lnTo>
                <a:lnTo>
                  <a:pt x="68004" y="113543"/>
                </a:lnTo>
                <a:lnTo>
                  <a:pt x="61087" y="114503"/>
                </a:lnTo>
                <a:lnTo>
                  <a:pt x="160020" y="114503"/>
                </a:lnTo>
                <a:lnTo>
                  <a:pt x="160020" y="84632"/>
                </a:lnTo>
                <a:lnTo>
                  <a:pt x="120396" y="84632"/>
                </a:lnTo>
                <a:lnTo>
                  <a:pt x="115443" y="74676"/>
                </a:lnTo>
                <a:lnTo>
                  <a:pt x="107187" y="69697"/>
                </a:lnTo>
                <a:lnTo>
                  <a:pt x="103886" y="68033"/>
                </a:lnTo>
                <a:lnTo>
                  <a:pt x="112141" y="64719"/>
                </a:lnTo>
                <a:lnTo>
                  <a:pt x="117094" y="59740"/>
                </a:lnTo>
                <a:lnTo>
                  <a:pt x="120396" y="49784"/>
                </a:lnTo>
                <a:lnTo>
                  <a:pt x="190446" y="49784"/>
                </a:lnTo>
                <a:lnTo>
                  <a:pt x="186064" y="33185"/>
                </a:lnTo>
                <a:lnTo>
                  <a:pt x="120396" y="33185"/>
                </a:lnTo>
                <a:lnTo>
                  <a:pt x="119482" y="31521"/>
                </a:lnTo>
                <a:close/>
              </a:path>
              <a:path w="278764" h="147954">
                <a:moveTo>
                  <a:pt x="190446" y="49784"/>
                </a:moveTo>
                <a:lnTo>
                  <a:pt x="120396" y="49784"/>
                </a:lnTo>
                <a:lnTo>
                  <a:pt x="120396" y="84632"/>
                </a:lnTo>
                <a:lnTo>
                  <a:pt x="160020" y="84632"/>
                </a:lnTo>
                <a:lnTo>
                  <a:pt x="160020" y="54762"/>
                </a:lnTo>
                <a:lnTo>
                  <a:pt x="191760" y="54762"/>
                </a:lnTo>
                <a:lnTo>
                  <a:pt x="190446" y="49784"/>
                </a:lnTo>
                <a:close/>
              </a:path>
              <a:path w="278764" h="147954">
                <a:moveTo>
                  <a:pt x="278765" y="3314"/>
                </a:moveTo>
                <a:lnTo>
                  <a:pt x="219329" y="3314"/>
                </a:lnTo>
                <a:lnTo>
                  <a:pt x="199644" y="84632"/>
                </a:lnTo>
                <a:lnTo>
                  <a:pt x="231436" y="84632"/>
                </a:lnTo>
                <a:lnTo>
                  <a:pt x="239141" y="54762"/>
                </a:lnTo>
                <a:lnTo>
                  <a:pt x="278765" y="54762"/>
                </a:lnTo>
                <a:lnTo>
                  <a:pt x="278765" y="3314"/>
                </a:lnTo>
                <a:close/>
              </a:path>
              <a:path w="278764" h="147954">
                <a:moveTo>
                  <a:pt x="64389" y="0"/>
                </a:moveTo>
                <a:lnTo>
                  <a:pt x="43493" y="1708"/>
                </a:lnTo>
                <a:lnTo>
                  <a:pt x="24765" y="9952"/>
                </a:lnTo>
                <a:lnTo>
                  <a:pt x="10989" y="25665"/>
                </a:lnTo>
                <a:lnTo>
                  <a:pt x="4953" y="49784"/>
                </a:lnTo>
                <a:lnTo>
                  <a:pt x="44577" y="49784"/>
                </a:lnTo>
                <a:lnTo>
                  <a:pt x="46021" y="42028"/>
                </a:lnTo>
                <a:lnTo>
                  <a:pt x="49942" y="36295"/>
                </a:lnTo>
                <a:lnTo>
                  <a:pt x="55721" y="32740"/>
                </a:lnTo>
                <a:lnTo>
                  <a:pt x="62737" y="31521"/>
                </a:lnTo>
                <a:lnTo>
                  <a:pt x="119482" y="31521"/>
                </a:lnTo>
                <a:lnTo>
                  <a:pt x="111394" y="16796"/>
                </a:lnTo>
                <a:lnTo>
                  <a:pt x="97917" y="6634"/>
                </a:lnTo>
                <a:lnTo>
                  <a:pt x="81676" y="1450"/>
                </a:lnTo>
                <a:lnTo>
                  <a:pt x="64389" y="0"/>
                </a:lnTo>
                <a:close/>
              </a:path>
              <a:path w="278764" h="147954">
                <a:moveTo>
                  <a:pt x="178181" y="3314"/>
                </a:moveTo>
                <a:lnTo>
                  <a:pt x="120396" y="3314"/>
                </a:lnTo>
                <a:lnTo>
                  <a:pt x="120396" y="33185"/>
                </a:lnTo>
                <a:lnTo>
                  <a:pt x="186064" y="33185"/>
                </a:lnTo>
                <a:lnTo>
                  <a:pt x="178181" y="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795" y="6572019"/>
            <a:ext cx="368300" cy="1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5"/>
              </a:lnSpc>
            </a:pPr>
            <a:r>
              <a:rPr sz="800" spc="45" dirty="0">
                <a:latin typeface="Trebuchet MS"/>
                <a:cs typeface="Trebuchet MS"/>
              </a:rPr>
              <a:t>28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30" dirty="0">
                <a:latin typeface="Trebuchet MS"/>
                <a:cs typeface="Trebuchet MS"/>
              </a:rPr>
              <a:t>Ju</a:t>
            </a:r>
            <a:r>
              <a:rPr sz="800" dirty="0">
                <a:latin typeface="Trebuchet MS"/>
                <a:cs typeface="Trebuchet MS"/>
              </a:rPr>
              <a:t>ne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69964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5" h="123825">
                <a:moveTo>
                  <a:pt x="665988" y="0"/>
                </a:moveTo>
                <a:lnTo>
                  <a:pt x="0" y="0"/>
                </a:lnTo>
                <a:lnTo>
                  <a:pt x="0" y="123443"/>
                </a:lnTo>
                <a:lnTo>
                  <a:pt x="665988" y="123443"/>
                </a:lnTo>
                <a:lnTo>
                  <a:pt x="66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0070" y="6554520"/>
            <a:ext cx="23279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95" dirty="0">
                <a:latin typeface="Trebuchet MS"/>
                <a:cs typeface="Trebuchet MS"/>
              </a:rPr>
              <a:t>©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2023.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All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Rights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Reserved.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125" dirty="0">
                <a:latin typeface="Trebuchet MS"/>
                <a:cs typeface="Trebuchet MS"/>
              </a:rPr>
              <a:t>3M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Confidential.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775" y="301497"/>
            <a:ext cx="6328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75" dirty="0">
                <a:latin typeface="Trebuchet MS"/>
                <a:cs typeface="Trebuchet MS"/>
              </a:rPr>
              <a:t>Como</a:t>
            </a:r>
            <a:r>
              <a:rPr sz="3200" b="1" spc="-195" dirty="0">
                <a:latin typeface="Trebuchet MS"/>
                <a:cs typeface="Trebuchet MS"/>
              </a:rPr>
              <a:t> </a:t>
            </a:r>
            <a:r>
              <a:rPr sz="3200" b="1" spc="60" dirty="0">
                <a:latin typeface="Trebuchet MS"/>
                <a:cs typeface="Trebuchet MS"/>
              </a:rPr>
              <a:t>pode</a:t>
            </a:r>
            <a:r>
              <a:rPr sz="3200" b="1" spc="70" dirty="0">
                <a:latin typeface="Trebuchet MS"/>
                <a:cs typeface="Trebuchet MS"/>
              </a:rPr>
              <a:t>m</a:t>
            </a:r>
            <a:r>
              <a:rPr sz="3200" b="1" spc="105" dirty="0">
                <a:latin typeface="Trebuchet MS"/>
                <a:cs typeface="Trebuchet MS"/>
              </a:rPr>
              <a:t>os</a:t>
            </a:r>
            <a:r>
              <a:rPr sz="3200" b="1" spc="-200" dirty="0">
                <a:latin typeface="Trebuchet MS"/>
                <a:cs typeface="Trebuchet MS"/>
              </a:rPr>
              <a:t> </a:t>
            </a:r>
            <a:r>
              <a:rPr sz="3200" b="1" spc="-25" dirty="0">
                <a:latin typeface="Trebuchet MS"/>
                <a:cs typeface="Trebuchet MS"/>
              </a:rPr>
              <a:t>traba</a:t>
            </a:r>
            <a:r>
              <a:rPr sz="3200" b="1" spc="-10" dirty="0">
                <a:latin typeface="Trebuchet MS"/>
                <a:cs typeface="Trebuchet MS"/>
              </a:rPr>
              <a:t>l</a:t>
            </a:r>
            <a:r>
              <a:rPr sz="3200" b="1" spc="-55" dirty="0">
                <a:latin typeface="Trebuchet MS"/>
                <a:cs typeface="Trebuchet MS"/>
              </a:rPr>
              <a:t>har</a:t>
            </a:r>
            <a:r>
              <a:rPr sz="3200" b="1" spc="-204" dirty="0">
                <a:latin typeface="Trebuchet MS"/>
                <a:cs typeface="Trebuchet MS"/>
              </a:rPr>
              <a:t> </a:t>
            </a:r>
            <a:r>
              <a:rPr sz="3200" b="1" spc="10" dirty="0">
                <a:latin typeface="Trebuchet MS"/>
                <a:cs typeface="Trebuchet MS"/>
              </a:rPr>
              <a:t>juntos?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475" y="1740407"/>
            <a:ext cx="859790" cy="725805"/>
          </a:xfrm>
          <a:prstGeom prst="rect">
            <a:avLst/>
          </a:prstGeom>
          <a:solidFill>
            <a:srgbClr val="00B431"/>
          </a:solidFill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3500" b="1" spc="2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475" y="3066288"/>
            <a:ext cx="859790" cy="725805"/>
          </a:xfrm>
          <a:prstGeom prst="rect">
            <a:avLst/>
          </a:prstGeom>
          <a:solidFill>
            <a:srgbClr val="00B431"/>
          </a:solidFill>
        </p:spPr>
        <p:txBody>
          <a:bodyPr vert="horz" wrap="square" lIns="0" tIns="768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05"/>
              </a:spcBef>
            </a:pPr>
            <a:r>
              <a:rPr sz="3500" b="1" spc="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475" y="4392167"/>
            <a:ext cx="859790" cy="725805"/>
          </a:xfrm>
          <a:prstGeom prst="rect">
            <a:avLst/>
          </a:prstGeom>
          <a:solidFill>
            <a:srgbClr val="00B431"/>
          </a:solidFill>
        </p:spPr>
        <p:txBody>
          <a:bodyPr vert="horz" wrap="square" lIns="0" tIns="774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10"/>
              </a:spcBef>
            </a:pPr>
            <a:r>
              <a:rPr sz="3500" b="1" spc="2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1416" y="1698838"/>
            <a:ext cx="8898255" cy="97599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b="1" spc="25" dirty="0">
                <a:latin typeface="Trebuchet MS"/>
                <a:cs typeface="Trebuchet MS"/>
              </a:rPr>
              <a:t>Mulheres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e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meninas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na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ciência.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100" dirty="0">
                <a:latin typeface="Trebuchet MS"/>
                <a:cs typeface="Trebuchet MS"/>
              </a:rPr>
              <a:t>Mais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diversidade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nas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áreas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de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Ciências,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Tecnologia,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b="1" spc="40" dirty="0">
                <a:latin typeface="Trebuchet MS"/>
                <a:cs typeface="Trebuchet MS"/>
              </a:rPr>
              <a:t>Eng</a:t>
            </a:r>
            <a:r>
              <a:rPr sz="1800" b="1" spc="30" dirty="0">
                <a:latin typeface="Trebuchet MS"/>
                <a:cs typeface="Trebuchet MS"/>
              </a:rPr>
              <a:t>e</a:t>
            </a:r>
            <a:r>
              <a:rPr sz="1800" b="1" spc="-25" dirty="0">
                <a:latin typeface="Trebuchet MS"/>
                <a:cs typeface="Trebuchet MS"/>
              </a:rPr>
              <a:t>nharia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e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80" dirty="0">
                <a:latin typeface="Trebuchet MS"/>
                <a:cs typeface="Trebuchet MS"/>
              </a:rPr>
              <a:t>Mat</a:t>
            </a:r>
            <a:r>
              <a:rPr sz="1800" b="1" spc="75" dirty="0">
                <a:latin typeface="Trebuchet MS"/>
                <a:cs typeface="Trebuchet MS"/>
              </a:rPr>
              <a:t>e</a:t>
            </a:r>
            <a:r>
              <a:rPr sz="1800" b="1" spc="30" dirty="0">
                <a:latin typeface="Trebuchet MS"/>
                <a:cs typeface="Trebuchet MS"/>
              </a:rPr>
              <a:t>m</a:t>
            </a:r>
            <a:r>
              <a:rPr sz="1800" b="1" dirty="0">
                <a:latin typeface="Trebuchet MS"/>
                <a:cs typeface="Trebuchet MS"/>
              </a:rPr>
              <a:t>áti</a:t>
            </a:r>
            <a:r>
              <a:rPr sz="1800" b="1" spc="-10" dirty="0">
                <a:latin typeface="Trebuchet MS"/>
                <a:cs typeface="Trebuchet MS"/>
              </a:rPr>
              <a:t>c</a:t>
            </a:r>
            <a:r>
              <a:rPr sz="1800" b="1" spc="-80" dirty="0">
                <a:latin typeface="Trebuchet MS"/>
                <a:cs typeface="Trebuchet MS"/>
              </a:rPr>
              <a:t>a.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spc="65" dirty="0">
                <a:latin typeface="Trebuchet MS"/>
                <a:cs typeface="Trebuchet MS"/>
              </a:rPr>
              <a:t>PL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840/2021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416" y="3024632"/>
            <a:ext cx="806069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b="1" spc="5" dirty="0">
                <a:latin typeface="Trebuchet MS"/>
                <a:cs typeface="Trebuchet MS"/>
              </a:rPr>
              <a:t>Aprimoramento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da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Lei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do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Bem.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Ampliação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dos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investimentos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em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pesquisa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desenvolvimento.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spc="65" dirty="0">
                <a:latin typeface="Trebuchet MS"/>
                <a:cs typeface="Trebuchet MS"/>
              </a:rPr>
              <a:t>PL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2838/2020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1416" y="4261319"/>
            <a:ext cx="8231505" cy="76390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800" b="1" spc="10" dirty="0">
                <a:latin typeface="Trebuchet MS"/>
                <a:cs typeface="Trebuchet MS"/>
              </a:rPr>
              <a:t>Incentivos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a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redução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de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pegadas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ambientais.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Mercado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25" dirty="0">
                <a:latin typeface="Trebuchet MS"/>
                <a:cs typeface="Trebuchet MS"/>
              </a:rPr>
              <a:t>Regulado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de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Carbono.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spc="65" dirty="0">
                <a:latin typeface="Trebuchet MS"/>
                <a:cs typeface="Trebuchet MS"/>
              </a:rPr>
              <a:t>PL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528/2021,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PL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2148/2015,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PL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412/2022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PL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2229/2023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6750" y="6082079"/>
            <a:ext cx="976692" cy="510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Calibri</vt:lpstr>
      <vt:lpstr>Trebuchet MS</vt:lpstr>
      <vt:lpstr>Wingdings</vt:lpstr>
      <vt:lpstr>Office Theme</vt:lpstr>
      <vt:lpstr>Apresentação do PowerPoint</vt:lpstr>
      <vt:lpstr>Nosso propósito Por que a 3M existe</vt:lpstr>
      <vt:lpstr>3M Forward: O Futuro Hoje</vt:lpstr>
      <vt:lpstr>3M Forward: O Futuro Hoje</vt:lpstr>
      <vt:lpstr>Tendências Transformadoras</vt:lpstr>
      <vt:lpstr>Mudança Climática e Escassez de Recursos</vt:lpstr>
      <vt:lpstr>Soluções e Iniciativas Locais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Megatrends 2023</dc:title>
  <dc:creator>Stephen Priest CW</dc:creator>
  <cp:lastModifiedBy>Felipe Luiz da Silva</cp:lastModifiedBy>
  <cp:revision>1</cp:revision>
  <dcterms:created xsi:type="dcterms:W3CDTF">2023-06-28T12:54:07Z</dcterms:created>
  <dcterms:modified xsi:type="dcterms:W3CDTF">2023-06-28T12:56:24Z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2023-06-28T00:00:00Z</vt:filetime>
  </property>
</Properties>
</file>