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ommentAuthors.xml" ContentType="application/vnd.openxmlformats-officedocument.presentationml.commentAuthor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61" r:id="rId2"/>
    <p:sldId id="269" r:id="rId3"/>
    <p:sldId id="265" r:id="rId4"/>
    <p:sldId id="321" r:id="rId5"/>
    <p:sldId id="331" r:id="rId6"/>
    <p:sldId id="301" r:id="rId7"/>
    <p:sldId id="322" r:id="rId8"/>
    <p:sldId id="270" r:id="rId9"/>
    <p:sldId id="271" r:id="rId10"/>
    <p:sldId id="272" r:id="rId11"/>
    <p:sldId id="304" r:id="rId12"/>
    <p:sldId id="273" r:id="rId13"/>
    <p:sldId id="276" r:id="rId14"/>
    <p:sldId id="323" r:id="rId15"/>
    <p:sldId id="330" r:id="rId16"/>
    <p:sldId id="327" r:id="rId17"/>
    <p:sldId id="328" r:id="rId18"/>
    <p:sldId id="329" r:id="rId19"/>
    <p:sldId id="332" r:id="rId20"/>
    <p:sldId id="300" r:id="rId21"/>
    <p:sldId id="283" r:id="rId22"/>
    <p:sldId id="299" r:id="rId23"/>
    <p:sldId id="284" r:id="rId24"/>
    <p:sldId id="293" r:id="rId25"/>
    <p:sldId id="334" r:id="rId26"/>
    <p:sldId id="325" r:id="rId27"/>
    <p:sldId id="287" r:id="rId28"/>
    <p:sldId id="289" r:id="rId29"/>
    <p:sldId id="288" r:id="rId30"/>
    <p:sldId id="291" r:id="rId31"/>
    <p:sldId id="294" r:id="rId32"/>
    <p:sldId id="333" r:id="rId33"/>
    <p:sldId id="303" r:id="rId34"/>
    <p:sldId id="296" r:id="rId35"/>
    <p:sldId id="297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19" r:id="rId46"/>
    <p:sldId id="320" r:id="rId47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84312"/>
    <a:srgbClr val="0B661B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ados_apresenta&#231;&#227;o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ados_apresenta&#231;&#227;o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ecsrv02\Arquivos%20Comuns%20-%20SE\Sinopse\Edi&#231;&#227;o%20JAN_2014\C&#243;pia%20de%20Gr&#225;ficos%20para%20sinopse_jaan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ados_apresenta&#231;&#227;o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rafaellacunha\Documents\05-Atividades\Audi&#234;ncia%20P&#250;blica%20no%20Senado%20Federal\Dados_apresenta&#231;&#227;o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rafaellacunha\Documents\05-Atividades\Dados%20Ensino%20Superio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mecsrv02\Arquivos%20Comuns%20-%20SE\Sinopse\Edi&#231;&#227;o%20JAN_2014\C&#243;pia%20de%20Gr&#225;ficos%20para%20sinopse%20vmariana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rafaellacunha\Documents\05-Atividades\VII%20Congresso%20Brasileiro%20de%20Ed.Superior%20Particular\Dados%20Ensino%20Superio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c\Desktop\maceio\Dados%20Ensino%20Superior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c\Desktop\maceio\Doc%20B&#225;sica%20na%20Ed%20Superior_Moreno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rafaellacunha\Documents\05-Atividades\Audi&#234;ncia%20P&#250;blica%20no%20Senado%20Federal\Dados_apresenta&#231;&#227;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ados_apresenta&#231;&#227;o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Gr&#225;fico%20no%20Microsoft%20PowerPoin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Dados_apresenta&#231;&#227;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K:\Dados_apresenta&#231;&#227;o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ados_apresenta&#231;&#227;o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rodrigo.campos\AppData\Local\Microsoft\Windows\Temporary%20Internet%20Files\Content.Outlook\J9RY526G\Gr&#225;ficos%20SOLICITAD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Mecsrv02\arquivos%20comuns%20-%20se\Sinopse\Edi&#231;&#227;o%20AGO_2013\Gr&#225;ficos%20para%20sinopse%20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Mecsrv02\arquivos%20comuns%20-%20se\Sinopse\Edi&#231;&#227;o%20AGO_2013\Gr&#225;ficos%20para%20sinopse%20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Mecsrv02\arquivos%20comuns%20-%20se\Sinopse\Edi&#231;&#227;o%20AGO_2013\Gr&#225;ficos%20para%20sinopse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 smtClean="0"/>
              <a:t>Taxa de atendimento em creches</a:t>
            </a:r>
            <a:endParaRPr lang="pt-BR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4591194968553465E-2"/>
          <c:y val="0.25329015774932406"/>
          <c:w val="0.93081761006289321"/>
          <c:h val="0.67051658421492932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C000"/>
            </a:solidFill>
          </c:spPr>
          <c:cat>
            <c:strRef>
              <c:f>Plan7!$A$3:$A$4</c:f>
              <c:strCache>
                <c:ptCount val="2"/>
                <c:pt idx="0">
                  <c:v>Brasil 2000</c:v>
                </c:pt>
                <c:pt idx="1">
                  <c:v>Brasil 2010</c:v>
                </c:pt>
              </c:strCache>
            </c:strRef>
          </c:cat>
          <c:val>
            <c:numRef>
              <c:f>Plan7!$B$3:$B$4</c:f>
              <c:numCache>
                <c:formatCode>General</c:formatCode>
                <c:ptCount val="2"/>
                <c:pt idx="0">
                  <c:v>9.4</c:v>
                </c:pt>
                <c:pt idx="1">
                  <c:v>23.6</c:v>
                </c:pt>
              </c:numCache>
            </c:numRef>
          </c:val>
        </c:ser>
        <c:dLbls>
          <c:showVal val="1"/>
        </c:dLbls>
        <c:overlap val="-25"/>
        <c:axId val="57720832"/>
        <c:axId val="57722368"/>
      </c:barChart>
      <c:catAx>
        <c:axId val="577208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7722368"/>
        <c:crosses val="autoZero"/>
        <c:auto val="1"/>
        <c:lblAlgn val="ctr"/>
        <c:lblOffset val="100"/>
      </c:catAx>
      <c:valAx>
        <c:axId val="57722368"/>
        <c:scaling>
          <c:orientation val="minMax"/>
        </c:scaling>
        <c:delete val="1"/>
        <c:axPos val="l"/>
        <c:numFmt formatCode="General" sourceLinked="1"/>
        <c:tickLblPos val="none"/>
        <c:crossAx val="577208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/>
              <a:t>Ensino médio</a:t>
            </a:r>
          </a:p>
        </c:rich>
      </c:tx>
    </c:title>
    <c:plotArea>
      <c:layout/>
      <c:lineChart>
        <c:grouping val="stacked"/>
        <c:ser>
          <c:idx val="1"/>
          <c:order val="0"/>
          <c:spPr>
            <a:ln w="381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3,4 milhões 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dirty="0" smtClean="0"/>
                      <a:t>8,3 </a:t>
                    </a:r>
                    <a:r>
                      <a:rPr lang="en-US" dirty="0" err="1" smtClean="0"/>
                      <a:t>milhões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spPr/>
              <c:showVal val="1"/>
            </c:dLbl>
            <c:showVal val="1"/>
          </c:dLbls>
          <c:cat>
            <c:numRef>
              <c:f>matrícula!$A$32:$A$33</c:f>
              <c:numCache>
                <c:formatCode>General</c:formatCode>
                <c:ptCount val="2"/>
                <c:pt idx="0">
                  <c:v>1997</c:v>
                </c:pt>
                <c:pt idx="1">
                  <c:v>2013</c:v>
                </c:pt>
              </c:numCache>
            </c:numRef>
          </c:cat>
          <c:val>
            <c:numRef>
              <c:f>matrícula!$B$32:$B$33</c:f>
              <c:numCache>
                <c:formatCode>_-* #,##0_-;\-* #,##0_-;_-* "-"??_-;_-@_-</c:formatCode>
                <c:ptCount val="2"/>
                <c:pt idx="0">
                  <c:v>3400000</c:v>
                </c:pt>
                <c:pt idx="1">
                  <c:v>8312815</c:v>
                </c:pt>
              </c:numCache>
            </c:numRef>
          </c:val>
        </c:ser>
        <c:dLbls>
          <c:showVal val="1"/>
        </c:dLbls>
        <c:marker val="1"/>
        <c:axId val="58938496"/>
        <c:axId val="58940032"/>
      </c:lineChart>
      <c:catAx>
        <c:axId val="589384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940032"/>
        <c:crosses val="autoZero"/>
        <c:auto val="1"/>
        <c:lblAlgn val="ctr"/>
        <c:lblOffset val="100"/>
      </c:catAx>
      <c:valAx>
        <c:axId val="58940032"/>
        <c:scaling>
          <c:orientation val="minMax"/>
        </c:scaling>
        <c:delete val="1"/>
        <c:axPos val="l"/>
        <c:numFmt formatCode="_-* #,##0_-;\-* #,##0_-;_-* &quot;-&quot;??_-;_-@_-" sourceLinked="1"/>
        <c:tickLblPos val="none"/>
        <c:crossAx val="58938496"/>
        <c:crosses val="autoZero"/>
        <c:crossBetween val="between"/>
      </c:valAx>
    </c:plotArea>
    <c:plotVisOnly val="1"/>
    <c:dispBlanksAs val="zero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/>
              <a:t>Obras de escolas rurais aprovadas no âmbito do </a:t>
            </a:r>
            <a:r>
              <a:rPr lang="pt-BR" sz="1800" dirty="0" err="1" smtClean="0"/>
              <a:t>Pronacampo</a:t>
            </a:r>
            <a:endParaRPr lang="pt-BR" sz="180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spPr>
            <a:solidFill>
              <a:srgbClr val="FFC000"/>
            </a:solidFill>
          </c:spPr>
          <c:dLbls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" sourceLinked="0"/>
            <c:showVal val="1"/>
          </c:dLbls>
          <c:cat>
            <c:numRef>
              <c:f>Pronacampo!$A$12:$A$14</c:f>
              <c:numCache>
                <c:formatCode>ge\r\a\l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Pronacampo!$B$12:$B$14</c:f>
              <c:numCache>
                <c:formatCode>ge\r\a\l</c:formatCode>
                <c:ptCount val="3"/>
                <c:pt idx="0">
                  <c:v>120</c:v>
                </c:pt>
                <c:pt idx="1">
                  <c:v>571</c:v>
                </c:pt>
                <c:pt idx="2">
                  <c:v>1447</c:v>
                </c:pt>
              </c:numCache>
            </c:numRef>
          </c:val>
        </c:ser>
        <c:dLbls>
          <c:showVal val="1"/>
        </c:dLbls>
        <c:overlap val="-25"/>
        <c:axId val="58977280"/>
        <c:axId val="58983168"/>
      </c:barChart>
      <c:dateAx>
        <c:axId val="58977280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983168"/>
        <c:crosses val="autoZero"/>
        <c:auto val="1"/>
        <c:lblOffset val="100"/>
        <c:baseTimeUnit val="days"/>
      </c:dateAx>
      <c:valAx>
        <c:axId val="58983168"/>
        <c:scaling>
          <c:orientation val="minMax"/>
        </c:scaling>
        <c:delete val="1"/>
        <c:axPos val="l"/>
        <c:numFmt formatCode="ge\r\a\l" sourceLinked="1"/>
        <c:majorTickMark val="none"/>
        <c:tickLblPos val="none"/>
        <c:crossAx val="589772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/>
              <a:t>Taxa de </a:t>
            </a:r>
            <a:r>
              <a:rPr lang="pt-BR" sz="1800" dirty="0" smtClean="0"/>
              <a:t>analfabetismo </a:t>
            </a:r>
            <a:r>
              <a:rPr lang="pt-BR" sz="1800" dirty="0"/>
              <a:t>por faixa etária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Plan7!$A$23</c:f>
              <c:strCache>
                <c:ptCount val="1"/>
                <c:pt idx="0">
                  <c:v>2001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Plan7!$B$22:$D$22</c:f>
              <c:strCache>
                <c:ptCount val="3"/>
                <c:pt idx="0">
                  <c:v>15 a 29 anos</c:v>
                </c:pt>
                <c:pt idx="1">
                  <c:v>30 a 49 anos</c:v>
                </c:pt>
                <c:pt idx="2">
                  <c:v>50 anos ou mais</c:v>
                </c:pt>
              </c:strCache>
            </c:strRef>
          </c:cat>
          <c:val>
            <c:numRef>
              <c:f>Plan7!$B$23:$D$23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10.4</c:v>
                </c:pt>
                <c:pt idx="2">
                  <c:v>27.5</c:v>
                </c:pt>
              </c:numCache>
            </c:numRef>
          </c:val>
        </c:ser>
        <c:ser>
          <c:idx val="1"/>
          <c:order val="1"/>
          <c:tx>
            <c:strRef>
              <c:f>Plan7!$A$24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Plan7!$B$22:$D$22</c:f>
              <c:strCache>
                <c:ptCount val="3"/>
                <c:pt idx="0">
                  <c:v>15 a 29 anos</c:v>
                </c:pt>
                <c:pt idx="1">
                  <c:v>30 a 49 anos</c:v>
                </c:pt>
                <c:pt idx="2">
                  <c:v>50 anos ou mais</c:v>
                </c:pt>
              </c:strCache>
            </c:strRef>
          </c:cat>
          <c:val>
            <c:numRef>
              <c:f>Plan7!$B$24:$D$24</c:f>
              <c:numCache>
                <c:formatCode>General</c:formatCode>
                <c:ptCount val="3"/>
                <c:pt idx="0">
                  <c:v>1.9000000000000001</c:v>
                </c:pt>
                <c:pt idx="1">
                  <c:v>6.4</c:v>
                </c:pt>
                <c:pt idx="2">
                  <c:v>18.3</c:v>
                </c:pt>
              </c:numCache>
            </c:numRef>
          </c:val>
        </c:ser>
        <c:dLbls>
          <c:showVal val="1"/>
        </c:dLbls>
        <c:overlap val="-25"/>
        <c:axId val="59033472"/>
        <c:axId val="59035008"/>
      </c:barChart>
      <c:catAx>
        <c:axId val="59033472"/>
        <c:scaling>
          <c:orientation val="minMax"/>
        </c:scaling>
        <c:axPos val="b"/>
        <c:majorTickMark val="none"/>
        <c:tickLblPos val="nextTo"/>
        <c:crossAx val="59035008"/>
        <c:crosses val="autoZero"/>
        <c:auto val="1"/>
        <c:lblAlgn val="ctr"/>
        <c:lblOffset val="100"/>
      </c:catAx>
      <c:valAx>
        <c:axId val="59035008"/>
        <c:scaling>
          <c:orientation val="minMax"/>
        </c:scaling>
        <c:delete val="1"/>
        <c:axPos val="l"/>
        <c:numFmt formatCode="General" sourceLinked="1"/>
        <c:tickLblPos val="none"/>
        <c:crossAx val="59033472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dirty="0" smtClean="0"/>
              <a:t>Número de matrículas da EJA por etapa de ensino</a:t>
            </a:r>
            <a:endParaRPr lang="pt-BR" dirty="0"/>
          </a:p>
        </c:rich>
      </c:tx>
    </c:title>
    <c:plotArea>
      <c:layout>
        <c:manualLayout>
          <c:layoutTarget val="inner"/>
          <c:xMode val="edge"/>
          <c:yMode val="edge"/>
          <c:x val="1.590214930581484E-2"/>
          <c:y val="0.26303862412373125"/>
          <c:w val="0.97542395107283153"/>
          <c:h val="0.65845279486250152"/>
        </c:manualLayout>
      </c:layout>
      <c:lineChart>
        <c:grouping val="stacked"/>
        <c:ser>
          <c:idx val="1"/>
          <c:order val="0"/>
          <c:tx>
            <c:strRef>
              <c:f>matrícula!$B$4</c:f>
              <c:strCache>
                <c:ptCount val="1"/>
                <c:pt idx="0">
                  <c:v>Ensino fundamental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6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matrícula!$A$5:$A$11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matrícula!$B$5:$B$11</c:f>
              <c:numCache>
                <c:formatCode>_-* #,##0_-;\-* #,##0_-;_-* "-"??_-;_-@_-</c:formatCode>
                <c:ptCount val="7"/>
                <c:pt idx="0">
                  <c:v>3367032</c:v>
                </c:pt>
                <c:pt idx="1">
                  <c:v>3295240</c:v>
                </c:pt>
                <c:pt idx="2">
                  <c:v>3094524</c:v>
                </c:pt>
                <c:pt idx="3">
                  <c:v>2860230</c:v>
                </c:pt>
                <c:pt idx="4">
                  <c:v>2681776</c:v>
                </c:pt>
                <c:pt idx="5">
                  <c:v>2561013</c:v>
                </c:pt>
                <c:pt idx="6">
                  <c:v>2447792</c:v>
                </c:pt>
              </c:numCache>
            </c:numRef>
          </c:val>
        </c:ser>
        <c:ser>
          <c:idx val="2"/>
          <c:order val="1"/>
          <c:tx>
            <c:strRef>
              <c:f>matrícula!$C$4</c:f>
              <c:strCache>
                <c:ptCount val="1"/>
                <c:pt idx="0">
                  <c:v>Ensino médio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6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matrícula!$A$5:$A$11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matrícula!$C$5:$C$11</c:f>
              <c:numCache>
                <c:formatCode>_-* #,##0_-;\-* #,##0_-;_-* "-"??_-;_-@_-</c:formatCode>
                <c:ptCount val="7"/>
                <c:pt idx="0">
                  <c:v>1618306</c:v>
                </c:pt>
                <c:pt idx="1">
                  <c:v>1650184</c:v>
                </c:pt>
                <c:pt idx="2">
                  <c:v>1566808</c:v>
                </c:pt>
                <c:pt idx="3">
                  <c:v>1427004</c:v>
                </c:pt>
                <c:pt idx="4">
                  <c:v>1364393</c:v>
                </c:pt>
                <c:pt idx="5">
                  <c:v>1345864</c:v>
                </c:pt>
                <c:pt idx="6">
                  <c:v>1324878</c:v>
                </c:pt>
              </c:numCache>
            </c:numRef>
          </c:val>
        </c:ser>
        <c:dLbls>
          <c:showVal val="1"/>
        </c:dLbls>
        <c:marker val="1"/>
        <c:axId val="59058048"/>
        <c:axId val="59059584"/>
      </c:lineChart>
      <c:catAx>
        <c:axId val="590580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059584"/>
        <c:crosses val="autoZero"/>
        <c:auto val="1"/>
        <c:lblAlgn val="ctr"/>
        <c:lblOffset val="100"/>
      </c:catAx>
      <c:valAx>
        <c:axId val="59059584"/>
        <c:scaling>
          <c:orientation val="minMax"/>
        </c:scaling>
        <c:delete val="1"/>
        <c:axPos val="l"/>
        <c:numFmt formatCode="_-* #,##0_-;\-* #,##0_-;_-* &quot;-&quot;??_-;_-@_-" sourceLinked="1"/>
        <c:tickLblPos val="none"/>
        <c:crossAx val="59058048"/>
        <c:crosses val="autoZero"/>
        <c:crossBetween val="between"/>
      </c:valAx>
    </c:plotArea>
    <c:legend>
      <c:legendPos val="t"/>
    </c:legend>
    <c:plotVisOnly val="1"/>
    <c:dispBlanksAs val="zero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/>
              <a:t>Evolução da matrícula no ensino superior </a:t>
            </a:r>
            <a:r>
              <a:rPr lang="pt-BR" sz="1800" dirty="0" smtClean="0"/>
              <a:t>por </a:t>
            </a:r>
            <a:r>
              <a:rPr lang="pt-BR" sz="1800" dirty="0"/>
              <a:t>dependência </a:t>
            </a:r>
            <a:r>
              <a:rPr lang="pt-BR" sz="1800" dirty="0" smtClean="0"/>
              <a:t>administrativa </a:t>
            </a:r>
            <a:r>
              <a:rPr lang="pt-BR" sz="1400" dirty="0" smtClean="0"/>
              <a:t>(em milhares)</a:t>
            </a:r>
            <a:endParaRPr lang="pt-BR" sz="1400" dirty="0"/>
          </a:p>
        </c:rich>
      </c:tx>
    </c:title>
    <c:plotArea>
      <c:layout/>
      <c:lineChart>
        <c:grouping val="stacked"/>
        <c:ser>
          <c:idx val="1"/>
          <c:order val="0"/>
          <c:tx>
            <c:strRef>
              <c:f>Matrícula!$B$20</c:f>
              <c:strCache>
                <c:ptCount val="1"/>
                <c:pt idx="0">
                  <c:v>Pública</c:v>
                </c:pt>
              </c:strCache>
            </c:strRef>
          </c:tx>
          <c:spPr>
            <a:ln w="38100">
              <a:solidFill>
                <a:srgbClr val="92D050"/>
              </a:solidFill>
            </a:ln>
          </c:spPr>
          <c:marker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dLbls>
            <c:dLbl>
              <c:idx val="9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Matrícula!$A$21:$A$30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Matrícula!$I$21:$I$30</c:f>
              <c:numCache>
                <c:formatCode>_-* #,##0.0_-;\-* #,##0.0_-;_-* "-"?_-;_-@_-</c:formatCode>
                <c:ptCount val="10"/>
                <c:pt idx="0">
                  <c:v>1187.355</c:v>
                </c:pt>
                <c:pt idx="1">
                  <c:v>1226.847</c:v>
                </c:pt>
                <c:pt idx="2">
                  <c:v>1263.9680000000001</c:v>
                </c:pt>
                <c:pt idx="3">
                  <c:v>1272.2600000000002</c:v>
                </c:pt>
                <c:pt idx="4">
                  <c:v>1347.491</c:v>
                </c:pt>
                <c:pt idx="5">
                  <c:v>1559.799</c:v>
                </c:pt>
                <c:pt idx="6">
                  <c:v>1525.1899999999998</c:v>
                </c:pt>
                <c:pt idx="7">
                  <c:v>1643.6709999999998</c:v>
                </c:pt>
                <c:pt idx="8">
                  <c:v>1773.6419999999998</c:v>
                </c:pt>
                <c:pt idx="9">
                  <c:v>1897.818</c:v>
                </c:pt>
              </c:numCache>
            </c:numRef>
          </c:val>
        </c:ser>
        <c:ser>
          <c:idx val="2"/>
          <c:order val="1"/>
          <c:tx>
            <c:strRef>
              <c:f>Matrícula!$C$20</c:f>
              <c:strCache>
                <c:ptCount val="1"/>
                <c:pt idx="0">
                  <c:v>Privada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9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Matrícula!$A$21:$A$30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Matrícula!$J$21:$J$30</c:f>
              <c:numCache>
                <c:formatCode>_-* #,##0.0_-;\-* #,##0.0_-;_-* "-"?_-;_-@_-</c:formatCode>
                <c:ptCount val="10"/>
                <c:pt idx="0">
                  <c:v>2802.0110000000004</c:v>
                </c:pt>
                <c:pt idx="1">
                  <c:v>3051.2859999999996</c:v>
                </c:pt>
                <c:pt idx="2">
                  <c:v>3362.7720000000004</c:v>
                </c:pt>
                <c:pt idx="3">
                  <c:v>3672.6170000000002</c:v>
                </c:pt>
                <c:pt idx="4">
                  <c:v>3954.8820000000001</c:v>
                </c:pt>
                <c:pt idx="5">
                  <c:v>4283.5230000000001</c:v>
                </c:pt>
                <c:pt idx="6">
                  <c:v>4460.683</c:v>
                </c:pt>
                <c:pt idx="7">
                  <c:v>4764.0620000000008</c:v>
                </c:pt>
                <c:pt idx="8">
                  <c:v>4991.8980000000001</c:v>
                </c:pt>
                <c:pt idx="9">
                  <c:v>5160.2660000000005</c:v>
                </c:pt>
              </c:numCache>
            </c:numRef>
          </c:val>
        </c:ser>
        <c:ser>
          <c:idx val="3"/>
          <c:order val="2"/>
          <c:tx>
            <c:strRef>
              <c:f>Matrícula!$D$20</c:f>
              <c:strCache>
                <c:ptCount val="1"/>
                <c:pt idx="0">
                  <c:v>Total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9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Matrícula!$A$21:$A$30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Matrícula!$K$21:$K$30</c:f>
              <c:numCache>
                <c:formatCode>_-* #,##0.0_-;\-* #,##0.0_-;_-* "-"?_-;_-@_-</c:formatCode>
                <c:ptCount val="10"/>
                <c:pt idx="0">
                  <c:v>3989.366</c:v>
                </c:pt>
                <c:pt idx="1">
                  <c:v>4278.1330000000007</c:v>
                </c:pt>
                <c:pt idx="2">
                  <c:v>4626.74</c:v>
                </c:pt>
                <c:pt idx="3">
                  <c:v>4944.8770000000013</c:v>
                </c:pt>
                <c:pt idx="4">
                  <c:v>5302.3730000000005</c:v>
                </c:pt>
                <c:pt idx="5">
                  <c:v>5843.322000000001</c:v>
                </c:pt>
                <c:pt idx="6">
                  <c:v>5985.8730000000005</c:v>
                </c:pt>
                <c:pt idx="7">
                  <c:v>6407.7329999999993</c:v>
                </c:pt>
                <c:pt idx="8">
                  <c:v>6765.54</c:v>
                </c:pt>
                <c:pt idx="9">
                  <c:v>7058.0840000000007</c:v>
                </c:pt>
              </c:numCache>
            </c:numRef>
          </c:val>
        </c:ser>
        <c:dLbls>
          <c:showVal val="1"/>
        </c:dLbls>
        <c:marker val="1"/>
        <c:axId val="59149696"/>
        <c:axId val="59159680"/>
      </c:lineChart>
      <c:catAx>
        <c:axId val="591496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159680"/>
        <c:crosses val="autoZero"/>
        <c:auto val="1"/>
        <c:lblAlgn val="ctr"/>
        <c:lblOffset val="100"/>
      </c:catAx>
      <c:valAx>
        <c:axId val="59159680"/>
        <c:scaling>
          <c:orientation val="minMax"/>
        </c:scaling>
        <c:delete val="1"/>
        <c:axPos val="l"/>
        <c:numFmt formatCode="_-* #,##0.0_-;\-* #,##0.0_-;_-* &quot;-&quot;?_-;_-@_-" sourceLinked="1"/>
        <c:majorTickMark val="none"/>
        <c:tickLblPos val="none"/>
        <c:crossAx val="59149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3173582564900197E-3"/>
          <c:y val="0.17540736611331462"/>
          <c:w val="0.33938937340295544"/>
          <c:h val="5.8064137885844795E-2"/>
        </c:manualLayout>
      </c:layout>
    </c:legend>
    <c:plotVisOnly val="1"/>
    <c:dispBlanksAs val="zero"/>
  </c:chart>
  <c:spPr>
    <a:ln>
      <a:noFill/>
    </a:ln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 dirty="0" err="1" smtClean="0"/>
              <a:t>Bolsas</a:t>
            </a:r>
            <a:r>
              <a:rPr lang="en-US" sz="1800" dirty="0" smtClean="0"/>
              <a:t> de </a:t>
            </a:r>
            <a:r>
              <a:rPr lang="en-US" sz="1800" dirty="0" err="1" smtClean="0"/>
              <a:t>estudo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integrais</a:t>
            </a:r>
            <a:r>
              <a:rPr lang="en-US" sz="1800" baseline="0" dirty="0" smtClean="0"/>
              <a:t> e </a:t>
            </a:r>
            <a:r>
              <a:rPr lang="en-US" sz="1800" baseline="0" dirty="0" err="1" smtClean="0"/>
              <a:t>parciais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ocupadas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em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instituições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privadas</a:t>
            </a:r>
            <a:r>
              <a:rPr lang="en-US" sz="1800" baseline="0" dirty="0" smtClean="0"/>
              <a:t> de </a:t>
            </a:r>
            <a:r>
              <a:rPr lang="en-US" sz="1800" baseline="0" dirty="0" err="1" smtClean="0"/>
              <a:t>ensino</a:t>
            </a:r>
            <a:r>
              <a:rPr lang="en-US" sz="1800" baseline="0" dirty="0" smtClean="0"/>
              <a:t> superior</a:t>
            </a:r>
            <a:endParaRPr lang="en-US" sz="1800" dirty="0"/>
          </a:p>
        </c:rich>
      </c:tx>
    </c:title>
    <c:plotArea>
      <c:layout>
        <c:manualLayout>
          <c:layoutTarget val="inner"/>
          <c:xMode val="edge"/>
          <c:yMode val="edge"/>
          <c:x val="1.6167185127578421E-2"/>
          <c:y val="0.19753360737695813"/>
          <c:w val="0.96766562974484327"/>
          <c:h val="0.71320012062151839"/>
        </c:manualLayout>
      </c:layout>
      <c:lineChart>
        <c:grouping val="stacked"/>
        <c:ser>
          <c:idx val="0"/>
          <c:order val="0"/>
          <c:tx>
            <c:v>Dados acumulados</c:v>
          </c:tx>
          <c:spPr>
            <a:ln w="38100"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</c:spPr>
          </c:marker>
          <c:dLbls>
            <c:dLbl>
              <c:idx val="8"/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mtClean="0"/>
                      <a:t>1.273.699</a:t>
                    </a:r>
                    <a:endParaRPr lang="en-US" dirty="0"/>
                  </a:p>
                </c:rich>
              </c:tx>
              <c:spPr/>
              <c:dLblPos val="t"/>
              <c:showVal val="1"/>
            </c:dLbl>
            <c:dLblPos val="t"/>
            <c:showVal val="1"/>
          </c:dLbls>
          <c:cat>
            <c:numRef>
              <c:f>PROUNI!$A$3:$A$11</c:f>
              <c:numCache>
                <c:formatCode>ge\r\a\l</c:formatCode>
                <c:ptCount val="9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</c:numCache>
            </c:numRef>
          </c:cat>
          <c:val>
            <c:numRef>
              <c:f>PROUNI!$C$3:$C$11</c:f>
              <c:numCache>
                <c:formatCode>#,##0</c:formatCode>
                <c:ptCount val="9"/>
                <c:pt idx="0">
                  <c:v>95611</c:v>
                </c:pt>
                <c:pt idx="1">
                  <c:v>204629</c:v>
                </c:pt>
                <c:pt idx="2">
                  <c:v>310201</c:v>
                </c:pt>
                <c:pt idx="3">
                  <c:v>434821</c:v>
                </c:pt>
                <c:pt idx="4">
                  <c:v>596186</c:v>
                </c:pt>
                <c:pt idx="5">
                  <c:v>748915</c:v>
                </c:pt>
                <c:pt idx="6">
                  <c:v>919667</c:v>
                </c:pt>
                <c:pt idx="7">
                  <c:v>1096402</c:v>
                </c:pt>
                <c:pt idx="8">
                  <c:v>1273673</c:v>
                </c:pt>
              </c:numCache>
            </c:numRef>
          </c:val>
        </c:ser>
        <c:dLbls>
          <c:showVal val="1"/>
        </c:dLbls>
        <c:marker val="1"/>
        <c:axId val="59238656"/>
        <c:axId val="59248640"/>
      </c:lineChart>
      <c:dateAx>
        <c:axId val="59238656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248640"/>
        <c:crosses val="autoZero"/>
        <c:auto val="1"/>
        <c:lblOffset val="100"/>
        <c:baseTimeUnit val="days"/>
      </c:dateAx>
      <c:valAx>
        <c:axId val="59248640"/>
        <c:scaling>
          <c:orientation val="minMax"/>
        </c:scaling>
        <c:delete val="1"/>
        <c:axPos val="l"/>
        <c:numFmt formatCode="#,##0" sourceLinked="1"/>
        <c:majorTickMark val="none"/>
        <c:tickLblPos val="none"/>
        <c:crossAx val="592386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7546268007258462E-2"/>
          <c:y val="0.20060390115384008"/>
          <c:w val="0.20882506110432181"/>
          <c:h val="4.8566825908232428E-2"/>
        </c:manualLayout>
      </c:layout>
    </c:legend>
    <c:plotVisOnly val="1"/>
    <c:dispBlanksAs val="zero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Contratos firmados</a:t>
            </a:r>
          </a:p>
        </c:rich>
      </c:tx>
    </c:title>
    <c:plotArea>
      <c:layout/>
      <c:lineChart>
        <c:grouping val="stacked"/>
        <c:ser>
          <c:idx val="1"/>
          <c:order val="0"/>
          <c:tx>
            <c:strRef>
              <c:f>Plan3!$B$1</c:f>
              <c:strCache>
                <c:ptCount val="1"/>
                <c:pt idx="0">
                  <c:v>Dados acumulados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76 mil</a:t>
                    </a:r>
                    <a:endParaRPr lang="en-US"/>
                  </a:p>
                </c:rich>
              </c:tx>
              <c:dLblPos val="t"/>
              <c:showVal val="1"/>
            </c:dLbl>
            <c:dLbl>
              <c:idx val="1"/>
              <c:layout>
                <c:manualLayout>
                  <c:x val="-0.11260077005332743"/>
                  <c:y val="-6.199515413320079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230 mil </a:t>
                    </a:r>
                    <a:endParaRPr lang="en-US" dirty="0"/>
                  </a:p>
                </c:rich>
              </c:tx>
              <c:dLblPos val="r"/>
              <c:showVal val="1"/>
            </c:dLbl>
            <c:dLbl>
              <c:idx val="2"/>
              <c:layout>
                <c:manualLayout>
                  <c:x val="-0.14291424216753701"/>
                  <c:y val="-5.94014880699530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608 mil </a:t>
                    </a:r>
                    <a:endParaRPr lang="en-US" dirty="0"/>
                  </a:p>
                </c:rich>
              </c:tx>
              <c:dLblPos val="r"/>
              <c:showVal val="1"/>
            </c:dLbl>
            <c:dLbl>
              <c:idx val="3"/>
              <c:layout>
                <c:manualLayout>
                  <c:x val="-0.192531992973003"/>
                  <c:y val="-6.199515413320092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1,1 mi </a:t>
                    </a:r>
                    <a:endParaRPr lang="en-US" dirty="0"/>
                  </a:p>
                </c:rich>
              </c:tx>
              <c:dLblPos val="r"/>
              <c:showVal val="1"/>
            </c:dLbl>
            <c:dLbl>
              <c:idx val="4"/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/>
                      <a:t> </a:t>
                    </a:r>
                    <a:r>
                      <a:rPr lang="en-US" dirty="0" smtClean="0"/>
                      <a:t>1,5 mi </a:t>
                    </a:r>
                    <a:endParaRPr lang="en-US" dirty="0"/>
                  </a:p>
                </c:rich>
              </c:tx>
              <c:spPr/>
              <c:dLblPos val="t"/>
              <c:showVal val="1"/>
            </c:dLbl>
            <c:dLblPos val="t"/>
            <c:showVal val="1"/>
          </c:dLbls>
          <c:cat>
            <c:numRef>
              <c:f>Plan3!$A$2:$A$6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Plan3!$B$2:$B$6</c:f>
              <c:numCache>
                <c:formatCode>_-* #,##0_-;\-* #,##0_-;_-* "-"??_-;_-@_-</c:formatCode>
                <c:ptCount val="5"/>
                <c:pt idx="0">
                  <c:v>76000</c:v>
                </c:pt>
                <c:pt idx="1">
                  <c:v>230000</c:v>
                </c:pt>
                <c:pt idx="2">
                  <c:v>608000</c:v>
                </c:pt>
                <c:pt idx="3">
                  <c:v>1100000</c:v>
                </c:pt>
                <c:pt idx="4">
                  <c:v>1500000</c:v>
                </c:pt>
              </c:numCache>
            </c:numRef>
          </c:val>
        </c:ser>
        <c:dLbls>
          <c:showVal val="1"/>
        </c:dLbls>
        <c:marker val="1"/>
        <c:axId val="59302656"/>
        <c:axId val="59304192"/>
      </c:lineChart>
      <c:catAx>
        <c:axId val="593026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304192"/>
        <c:crosses val="autoZero"/>
        <c:auto val="1"/>
        <c:lblAlgn val="ctr"/>
        <c:lblOffset val="100"/>
      </c:catAx>
      <c:valAx>
        <c:axId val="59304192"/>
        <c:scaling>
          <c:orientation val="minMax"/>
        </c:scaling>
        <c:delete val="1"/>
        <c:axPos val="l"/>
        <c:numFmt formatCode="_-* #,##0_-;\-* #,##0_-;_-* &quot;-&quot;??_-;_-@_-" sourceLinked="1"/>
        <c:tickLblPos val="none"/>
        <c:crossAx val="59302656"/>
        <c:crosses val="autoZero"/>
        <c:crossBetween val="between"/>
      </c:valAx>
    </c:plotArea>
    <c:legend>
      <c:legendPos val="t"/>
    </c:legend>
    <c:plotVisOnly val="1"/>
    <c:dispBlanksAs val="zero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 smtClean="0"/>
              <a:t>Bolsas</a:t>
            </a:r>
            <a:r>
              <a:rPr lang="pt-BR" sz="1800" baseline="0" dirty="0" smtClean="0"/>
              <a:t> concedidas pelo Ciência sem Fronteiras*</a:t>
            </a:r>
            <a:endParaRPr lang="pt-BR" sz="1800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dPt>
            <c:idx val="3"/>
            <c:spPr>
              <a:solidFill>
                <a:srgbClr val="FFC000"/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showVal val="1"/>
          </c:dLbls>
          <c:cat>
            <c:strRef>
              <c:f>Plan3!$B$17:$B$20</c:f>
              <c:strCach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Total</c:v>
                </c:pt>
              </c:strCache>
            </c:strRef>
          </c:cat>
          <c:val>
            <c:numRef>
              <c:f>Plan3!$C$17:$C$20</c:f>
              <c:numCache>
                <c:formatCode>_-* #,##0_-;\-* #,##0_-;_-* "-"??_-;_-@_-</c:formatCode>
                <c:ptCount val="4"/>
                <c:pt idx="0">
                  <c:v>4370</c:v>
                </c:pt>
                <c:pt idx="1">
                  <c:v>15567</c:v>
                </c:pt>
                <c:pt idx="2">
                  <c:v>40839</c:v>
                </c:pt>
                <c:pt idx="3">
                  <c:v>60776</c:v>
                </c:pt>
              </c:numCache>
            </c:numRef>
          </c:val>
        </c:ser>
        <c:dLbls>
          <c:showVal val="1"/>
        </c:dLbls>
        <c:overlap val="-25"/>
        <c:axId val="57785728"/>
        <c:axId val="57791616"/>
      </c:barChart>
      <c:catAx>
        <c:axId val="5778572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7791616"/>
        <c:crosses val="autoZero"/>
        <c:auto val="1"/>
        <c:lblAlgn val="ctr"/>
        <c:lblOffset val="100"/>
      </c:catAx>
      <c:valAx>
        <c:axId val="57791616"/>
        <c:scaling>
          <c:orientation val="minMax"/>
        </c:scaling>
        <c:delete val="1"/>
        <c:axPos val="l"/>
        <c:numFmt formatCode="_-* #,##0_-;\-* #,##0_-;_-* &quot;-&quot;??_-;_-@_-" sourceLinked="1"/>
        <c:tickLblPos val="none"/>
        <c:crossAx val="57785728"/>
        <c:crosses val="autoZero"/>
        <c:crossBetween val="between"/>
      </c:valAx>
    </c:plotArea>
    <c:plotVisOnly val="1"/>
    <c:dispBlanksAs val="gap"/>
  </c:chart>
  <c:spPr>
    <a:solidFill>
      <a:schemeClr val="lt1"/>
    </a:solidFill>
    <a:ln w="25400" cap="flat" cmpd="sng" algn="ctr">
      <a:noFill/>
      <a:prstDash val="solid"/>
    </a:ln>
    <a:effectLst/>
  </c:spPr>
  <c:txPr>
    <a:bodyPr/>
    <a:lstStyle/>
    <a:p>
      <a:pPr>
        <a:defRPr sz="1200">
          <a:solidFill>
            <a:schemeClr val="dk1"/>
          </a:solidFill>
          <a:latin typeface="Arial" pitchFamily="34" charset="0"/>
          <a:ea typeface="+mn-ea"/>
          <a:cs typeface="Arial" pitchFamily="34" charset="0"/>
        </a:defRPr>
      </a:pPr>
      <a:endParaRPr lang="pt-B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>
        <c:manualLayout>
          <c:layoutTarget val="inner"/>
          <c:xMode val="edge"/>
          <c:yMode val="edge"/>
          <c:x val="0.23020353358607951"/>
          <c:y val="0.13947405545773273"/>
          <c:w val="0.47940786915524458"/>
          <c:h val="0.82456881011970384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Lbls>
            <c:dLbl>
              <c:idx val="2"/>
              <c:numFmt formatCode="0.0%" sourceLinked="0"/>
              <c:spPr>
                <a:noFill/>
              </c:spPr>
              <c:txPr>
                <a:bodyPr/>
                <a:lstStyle/>
                <a:p>
                  <a:pPr>
                    <a:defRPr sz="1600" b="1"/>
                  </a:pPr>
                  <a:endParaRPr lang="pt-BR"/>
                </a:p>
              </c:txPr>
            </c:dLbl>
            <c:numFmt formatCode="0.0%" sourceLinked="0"/>
            <c:spPr>
              <a:noFill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CatName val="1"/>
            <c:showPercent val="1"/>
            <c:showLeaderLines val="1"/>
          </c:dLbls>
          <c:cat>
            <c:strRef>
              <c:f>Plan1!$M$3:$M$6</c:f>
              <c:strCache>
                <c:ptCount val="4"/>
                <c:pt idx="0">
                  <c:v>ABI</c:v>
                </c:pt>
                <c:pt idx="1">
                  <c:v>Bacharelado</c:v>
                </c:pt>
                <c:pt idx="2">
                  <c:v>Licenciatura</c:v>
                </c:pt>
                <c:pt idx="3">
                  <c:v>Tecnológico</c:v>
                </c:pt>
              </c:strCache>
            </c:strRef>
          </c:cat>
          <c:val>
            <c:numRef>
              <c:f>Plan1!$O$3:$O$6</c:f>
              <c:numCache>
                <c:formatCode>0.0%</c:formatCode>
                <c:ptCount val="4"/>
                <c:pt idx="0">
                  <c:v>1.6155269260691701E-3</c:v>
                </c:pt>
                <c:pt idx="1">
                  <c:v>0.14648436772966356</c:v>
                </c:pt>
                <c:pt idx="2">
                  <c:v>0.83472489512103432</c:v>
                </c:pt>
                <c:pt idx="3">
                  <c:v>1.7175210223233064E-2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Evolução de matrículas no sistema</a:t>
            </a:r>
            <a:r>
              <a:rPr lang="en-US" sz="1800" baseline="0"/>
              <a:t> UAB</a:t>
            </a:r>
            <a:endParaRPr lang="en-US" sz="1800"/>
          </a:p>
        </c:rich>
      </c:tx>
    </c:title>
    <c:plotArea>
      <c:layout/>
      <c:lineChart>
        <c:grouping val="standard"/>
        <c:dLbls>
          <c:showVal val="1"/>
        </c:dLbls>
        <c:marker val="1"/>
        <c:axId val="59405056"/>
        <c:axId val="59516416"/>
      </c:lineChart>
      <c:catAx>
        <c:axId val="594050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516416"/>
        <c:crosses val="autoZero"/>
        <c:auto val="1"/>
        <c:lblAlgn val="ctr"/>
        <c:lblOffset val="100"/>
      </c:catAx>
      <c:valAx>
        <c:axId val="59516416"/>
        <c:scaling>
          <c:orientation val="minMax"/>
        </c:scaling>
        <c:delete val="1"/>
        <c:axPos val="l"/>
        <c:numFmt formatCode="#,##0" sourceLinked="1"/>
        <c:majorTickMark val="none"/>
        <c:tickLblPos val="none"/>
        <c:crossAx val="59405056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Taxa</a:t>
            </a:r>
            <a:r>
              <a:rPr lang="en-US" sz="1800" baseline="0" dirty="0" smtClean="0"/>
              <a:t> de </a:t>
            </a:r>
            <a:r>
              <a:rPr lang="en-US" sz="1800" baseline="0" dirty="0" err="1" smtClean="0"/>
              <a:t>atendimento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em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creches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considerando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os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mais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ricos</a:t>
            </a:r>
            <a:r>
              <a:rPr lang="en-US" sz="1800" baseline="0" dirty="0" smtClean="0"/>
              <a:t> e </a:t>
            </a:r>
            <a:r>
              <a:rPr lang="en-US" sz="1800" baseline="0" dirty="0" err="1" smtClean="0"/>
              <a:t>mais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pobres</a:t>
            </a:r>
            <a:r>
              <a:rPr lang="en-US" sz="1800" baseline="0" dirty="0" smtClean="0"/>
              <a:t>, </a:t>
            </a:r>
            <a:r>
              <a:rPr lang="en-US" sz="1800" baseline="0" dirty="0" err="1" smtClean="0"/>
              <a:t>em</a:t>
            </a:r>
            <a:r>
              <a:rPr lang="en-US" sz="1800" baseline="0" dirty="0" smtClean="0"/>
              <a:t> 2010</a:t>
            </a:r>
            <a:endParaRPr lang="pt-BR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7735849056603786E-2"/>
          <c:y val="0.22465541350898288"/>
          <c:w val="0.92767295597484278"/>
          <c:h val="0.69915132845527073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cat>
            <c:strRef>
              <c:f>Plan7!$A$6:$A$7</c:f>
              <c:strCache>
                <c:ptCount val="2"/>
                <c:pt idx="0">
                  <c:v>20% + ricos</c:v>
                </c:pt>
                <c:pt idx="1">
                  <c:v>20% + pobres</c:v>
                </c:pt>
              </c:strCache>
            </c:strRef>
          </c:cat>
          <c:val>
            <c:numRef>
              <c:f>Plan7!$B$6:$B$7</c:f>
              <c:numCache>
                <c:formatCode>General</c:formatCode>
                <c:ptCount val="2"/>
                <c:pt idx="0">
                  <c:v>36.300000000000011</c:v>
                </c:pt>
                <c:pt idx="1">
                  <c:v>12.2</c:v>
                </c:pt>
              </c:numCache>
            </c:numRef>
          </c:val>
        </c:ser>
        <c:dLbls>
          <c:showVal val="1"/>
        </c:dLbls>
        <c:overlap val="-25"/>
        <c:axId val="58209408"/>
        <c:axId val="58210944"/>
      </c:barChart>
      <c:catAx>
        <c:axId val="582094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210944"/>
        <c:crosses val="autoZero"/>
        <c:auto val="1"/>
        <c:lblAlgn val="ctr"/>
        <c:lblOffset val="100"/>
      </c:catAx>
      <c:valAx>
        <c:axId val="58210944"/>
        <c:scaling>
          <c:orientation val="minMax"/>
        </c:scaling>
        <c:delete val="1"/>
        <c:axPos val="l"/>
        <c:numFmt formatCode="General" sourceLinked="1"/>
        <c:tickLblPos val="none"/>
        <c:crossAx val="582094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/>
              <a:t>Total de bolsas concedidas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'[Gráfico no Microsoft PowerPoint]Plan1'!$A$1</c:f>
              <c:strCache>
                <c:ptCount val="1"/>
                <c:pt idx="0">
                  <c:v>Pibid: total de bolsas concedidas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square"/>
            <c:size val="7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4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t"/>
            <c:showVal val="1"/>
          </c:dLbls>
          <c:cat>
            <c:numRef>
              <c:f>'[Gráfico no Microsoft PowerPoint]Plan1'!$A$2:$A$6</c:f>
              <c:numCache>
                <c:formatCode>ge\r\a\l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'[Gráfico no Microsoft PowerPoint]Plan1'!$B$2:$B$6</c:f>
              <c:numCache>
                <c:formatCode>#,##0</c:formatCode>
                <c:ptCount val="5"/>
                <c:pt idx="0">
                  <c:v>13694</c:v>
                </c:pt>
                <c:pt idx="1">
                  <c:v>16714</c:v>
                </c:pt>
                <c:pt idx="2">
                  <c:v>30006</c:v>
                </c:pt>
                <c:pt idx="3">
                  <c:v>49321</c:v>
                </c:pt>
                <c:pt idx="4">
                  <c:v>90254</c:v>
                </c:pt>
              </c:numCache>
            </c:numRef>
          </c:val>
        </c:ser>
        <c:dLbls>
          <c:showVal val="1"/>
        </c:dLbls>
        <c:marker val="1"/>
        <c:axId val="59558144"/>
        <c:axId val="59559936"/>
      </c:lineChart>
      <c:dateAx>
        <c:axId val="5955814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9559936"/>
        <c:crosses val="autoZero"/>
        <c:auto val="1"/>
        <c:lblOffset val="100"/>
        <c:baseTimeUnit val="days"/>
      </c:dateAx>
      <c:valAx>
        <c:axId val="59559936"/>
        <c:scaling>
          <c:orientation val="minMax"/>
          <c:min val="10000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tickLblPos val="none"/>
        <c:crossAx val="59558144"/>
        <c:crosses val="autoZero"/>
        <c:crossBetween val="between"/>
      </c:valAx>
      <c:spPr>
        <a:ln>
          <a:noFill/>
        </a:ln>
      </c:spPr>
    </c:plotArea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/>
              <a:t>Taxa de </a:t>
            </a:r>
            <a:r>
              <a:rPr lang="pt-BR" sz="1800" dirty="0" smtClean="0"/>
              <a:t>atendimento na </a:t>
            </a:r>
            <a:r>
              <a:rPr lang="pt-BR" sz="1800" dirty="0"/>
              <a:t>p</a:t>
            </a:r>
            <a:r>
              <a:rPr lang="pt-BR" sz="1800" dirty="0" smtClean="0"/>
              <a:t>ré-escola</a:t>
            </a:r>
            <a:endParaRPr lang="pt-BR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4591194968553458E-2"/>
          <c:y val="0.20596284281662117"/>
          <c:w val="0.94654088050314478"/>
          <c:h val="0.71784385286487185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C000"/>
            </a:solidFill>
          </c:spPr>
          <c:cat>
            <c:strRef>
              <c:f>Plan7!$A$52:$A$53</c:f>
              <c:strCache>
                <c:ptCount val="2"/>
                <c:pt idx="0">
                  <c:v>Brasil 2000</c:v>
                </c:pt>
                <c:pt idx="1">
                  <c:v>Brasil 2010</c:v>
                </c:pt>
              </c:strCache>
            </c:strRef>
          </c:cat>
          <c:val>
            <c:numRef>
              <c:f>Plan7!$B$52:$B$53</c:f>
              <c:numCache>
                <c:formatCode>General</c:formatCode>
                <c:ptCount val="2"/>
                <c:pt idx="0">
                  <c:v>51.4</c:v>
                </c:pt>
                <c:pt idx="1">
                  <c:v>80.099999999999994</c:v>
                </c:pt>
              </c:numCache>
            </c:numRef>
          </c:val>
        </c:ser>
        <c:dLbls>
          <c:showVal val="1"/>
        </c:dLbls>
        <c:overlap val="-25"/>
        <c:axId val="58526336"/>
        <c:axId val="58532224"/>
      </c:barChart>
      <c:catAx>
        <c:axId val="585263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532224"/>
        <c:crosses val="autoZero"/>
        <c:auto val="1"/>
        <c:lblAlgn val="ctr"/>
        <c:lblOffset val="100"/>
      </c:catAx>
      <c:valAx>
        <c:axId val="58532224"/>
        <c:scaling>
          <c:orientation val="minMax"/>
        </c:scaling>
        <c:delete val="1"/>
        <c:axPos val="l"/>
        <c:numFmt formatCode="General" sourceLinked="1"/>
        <c:tickLblPos val="none"/>
        <c:crossAx val="585263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Taxa de </a:t>
            </a:r>
            <a:r>
              <a:rPr lang="en-US" sz="1800" dirty="0" err="1"/>
              <a:t>a</a:t>
            </a:r>
            <a:r>
              <a:rPr lang="en-US" sz="1800" dirty="0" err="1" smtClean="0"/>
              <a:t>tendimento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pré-escola</a:t>
            </a:r>
            <a:r>
              <a:rPr lang="en-US" sz="1800" dirty="0" smtClean="0"/>
              <a:t> </a:t>
            </a:r>
            <a:r>
              <a:rPr lang="en-US" sz="1800" dirty="0" err="1"/>
              <a:t>considerando</a:t>
            </a:r>
            <a:r>
              <a:rPr lang="en-US" sz="1800" dirty="0"/>
              <a:t> </a:t>
            </a:r>
            <a:r>
              <a:rPr lang="en-US" sz="1800" dirty="0" err="1"/>
              <a:t>os</a:t>
            </a:r>
            <a:r>
              <a:rPr lang="en-US" sz="1800" dirty="0"/>
              <a:t> </a:t>
            </a:r>
            <a:r>
              <a:rPr lang="en-US" sz="1800" dirty="0" err="1"/>
              <a:t>mais</a:t>
            </a:r>
            <a:r>
              <a:rPr lang="en-US" sz="1800" dirty="0"/>
              <a:t> </a:t>
            </a:r>
            <a:r>
              <a:rPr lang="en-US" sz="1800" dirty="0" err="1"/>
              <a:t>ricos</a:t>
            </a:r>
            <a:r>
              <a:rPr lang="en-US" sz="1800" dirty="0"/>
              <a:t> e </a:t>
            </a:r>
            <a:r>
              <a:rPr lang="en-US" sz="1800" dirty="0" err="1"/>
              <a:t>mais</a:t>
            </a:r>
            <a:r>
              <a:rPr lang="en-US" sz="1800" dirty="0"/>
              <a:t> </a:t>
            </a:r>
            <a:r>
              <a:rPr lang="en-US" sz="1800" dirty="0" err="1" smtClean="0"/>
              <a:t>pobres</a:t>
            </a:r>
            <a:r>
              <a:rPr lang="en-US" sz="1800" dirty="0" smtClean="0"/>
              <a:t>, </a:t>
            </a:r>
            <a:r>
              <a:rPr lang="en-US" sz="1800" dirty="0" err="1"/>
              <a:t>em</a:t>
            </a:r>
            <a:r>
              <a:rPr lang="en-US" sz="1800" dirty="0"/>
              <a:t> 2010</a:t>
            </a:r>
            <a:endParaRPr lang="pt-BR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2334370255156841E-2"/>
          <c:y val="0.24981317281581064"/>
          <c:w val="0.95002870051475774"/>
          <c:h val="0.6796012552166799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B050"/>
            </a:solidFill>
          </c:spPr>
          <c:cat>
            <c:strRef>
              <c:f>Plan7!$A$55:$A$56</c:f>
              <c:strCache>
                <c:ptCount val="2"/>
                <c:pt idx="0">
                  <c:v>20% + ricos</c:v>
                </c:pt>
                <c:pt idx="1">
                  <c:v>20% + pobres</c:v>
                </c:pt>
              </c:strCache>
            </c:strRef>
          </c:cat>
          <c:val>
            <c:numRef>
              <c:f>Plan7!$B$55:$B$56</c:f>
              <c:numCache>
                <c:formatCode>General</c:formatCode>
                <c:ptCount val="2"/>
                <c:pt idx="0">
                  <c:v>92</c:v>
                </c:pt>
                <c:pt idx="1">
                  <c:v>67.8</c:v>
                </c:pt>
              </c:numCache>
            </c:numRef>
          </c:val>
        </c:ser>
        <c:dLbls>
          <c:showVal val="1"/>
        </c:dLbls>
        <c:overlap val="-25"/>
        <c:axId val="58540032"/>
        <c:axId val="58541568"/>
      </c:barChart>
      <c:catAx>
        <c:axId val="585400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541568"/>
        <c:crosses val="autoZero"/>
        <c:auto val="1"/>
        <c:lblAlgn val="ctr"/>
        <c:lblOffset val="100"/>
      </c:catAx>
      <c:valAx>
        <c:axId val="58541568"/>
        <c:scaling>
          <c:orientation val="minMax"/>
        </c:scaling>
        <c:delete val="1"/>
        <c:axPos val="l"/>
        <c:numFmt formatCode="General" sourceLinked="1"/>
        <c:tickLblPos val="none"/>
        <c:crossAx val="58540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 dirty="0" err="1"/>
              <a:t>Evolução</a:t>
            </a:r>
            <a:r>
              <a:rPr lang="en-US" sz="1800" dirty="0"/>
              <a:t> das </a:t>
            </a:r>
            <a:r>
              <a:rPr lang="en-US" sz="1800" dirty="0" err="1"/>
              <a:t>matrículas</a:t>
            </a:r>
            <a:r>
              <a:rPr lang="en-US" sz="1800" dirty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err="1" smtClean="0"/>
              <a:t>creches</a:t>
            </a:r>
            <a:endParaRPr lang="en-US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2592592592592622E-3"/>
          <c:y val="0.28321167883211684"/>
          <c:w val="0.98919753086419759"/>
          <c:h val="0.6579870316475871"/>
        </c:manualLayout>
      </c:layout>
      <c:lineChart>
        <c:grouping val="stacked"/>
        <c:ser>
          <c:idx val="1"/>
          <c:order val="0"/>
          <c:tx>
            <c:strRef>
              <c:f>matrícula!$B$43</c:f>
              <c:strCache>
                <c:ptCount val="1"/>
                <c:pt idx="0">
                  <c:v>Creche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6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dLblPos val="b"/>
            <c:showVal val="1"/>
          </c:dLbls>
          <c:cat>
            <c:numRef>
              <c:f>matrícula!$A$44:$A$50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matrícula!$B$44:$B$50</c:f>
              <c:numCache>
                <c:formatCode>_-* #,##0_-;\-* #,##0_-;_-* "-"??_-;_-@_-</c:formatCode>
                <c:ptCount val="7"/>
                <c:pt idx="0">
                  <c:v>1579581</c:v>
                </c:pt>
                <c:pt idx="1">
                  <c:v>1751736</c:v>
                </c:pt>
                <c:pt idx="2">
                  <c:v>1896363</c:v>
                </c:pt>
                <c:pt idx="3">
                  <c:v>2064653</c:v>
                </c:pt>
                <c:pt idx="4">
                  <c:v>2298707</c:v>
                </c:pt>
                <c:pt idx="5">
                  <c:v>2540791</c:v>
                </c:pt>
                <c:pt idx="6">
                  <c:v>2730119</c:v>
                </c:pt>
              </c:numCache>
            </c:numRef>
          </c:val>
        </c:ser>
        <c:dLbls>
          <c:showVal val="1"/>
        </c:dLbls>
        <c:marker val="1"/>
        <c:axId val="58587008"/>
        <c:axId val="58588544"/>
      </c:lineChart>
      <c:catAx>
        <c:axId val="585870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588544"/>
        <c:crosses val="autoZero"/>
        <c:auto val="1"/>
        <c:lblAlgn val="ctr"/>
        <c:lblOffset val="100"/>
      </c:catAx>
      <c:valAx>
        <c:axId val="58588544"/>
        <c:scaling>
          <c:orientation val="minMax"/>
        </c:scaling>
        <c:delete val="1"/>
        <c:axPos val="l"/>
        <c:numFmt formatCode="_-* #,##0_-;\-* #,##0_-;_-* &quot;-&quot;??_-;_-@_-" sourceLinked="1"/>
        <c:tickLblPos val="none"/>
        <c:crossAx val="58587008"/>
        <c:crosses val="autoZero"/>
        <c:crossBetween val="between"/>
      </c:valAx>
    </c:plotArea>
    <c:plotVisOnly val="1"/>
    <c:dispBlanksAs val="zero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>
        <c:manualLayout>
          <c:layoutTarget val="inner"/>
          <c:xMode val="edge"/>
          <c:yMode val="edge"/>
          <c:x val="0.12011386066138029"/>
          <c:y val="0.19924448885749038"/>
          <c:w val="0.87101108703394348"/>
          <c:h val="0.74057411466699852"/>
        </c:manualLayout>
      </c:layout>
      <c:lineChart>
        <c:grouping val="standard"/>
        <c:ser>
          <c:idx val="3"/>
          <c:order val="0"/>
          <c:spPr>
            <a:ln w="38100">
              <a:solidFill>
                <a:srgbClr val="FFC000"/>
              </a:solidFill>
            </a:ln>
            <a:effectLst/>
          </c:spPr>
          <c:marker>
            <c:symbol val="circle"/>
            <c:size val="4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3"/>
              <c:layout>
                <c:manualLayout>
                  <c:x val="-5.6365362078817642E-2"/>
                  <c:y val="6.2286189636131598E-2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dLblPos val="r"/>
              <c:showVal val="1"/>
            </c:dLbl>
            <c:dLbl>
              <c:idx val="6"/>
              <c:layout>
                <c:manualLayout>
                  <c:x val="-2.0694424267077308E-2"/>
                  <c:y val="4.04282661388638E-2"/>
                </c:manualLayout>
              </c:layout>
              <c:dLblPos val="r"/>
              <c:showVal val="1"/>
            </c:dLbl>
            <c:dLblPos val="b"/>
            <c:showVal val="1"/>
          </c:dLbls>
          <c:cat>
            <c:numRef>
              <c:f>'Tab_8 Graf.7'!$A$7:$A$10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'Tab_8 Graf.7'!$C$7:$C$10</c:f>
              <c:numCache>
                <c:formatCode>_(* #,##0_);_(* \(#,##0\);_(* "-"_);_(@_)</c:formatCode>
                <c:ptCount val="4"/>
                <c:pt idx="0">
                  <c:v>1327129</c:v>
                </c:pt>
                <c:pt idx="1">
                  <c:v>1756058</c:v>
                </c:pt>
                <c:pt idx="2">
                  <c:v>2184079</c:v>
                </c:pt>
                <c:pt idx="3">
                  <c:v>3171638</c:v>
                </c:pt>
              </c:numCache>
            </c:numRef>
          </c:val>
        </c:ser>
        <c:dLbls>
          <c:showVal val="1"/>
        </c:dLbls>
        <c:marker val="1"/>
        <c:axId val="58642432"/>
        <c:axId val="58643968"/>
      </c:lineChart>
      <c:catAx>
        <c:axId val="586424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643968"/>
        <c:crosses val="autoZero"/>
        <c:auto val="1"/>
        <c:lblAlgn val="ctr"/>
        <c:lblOffset val="100"/>
      </c:catAx>
      <c:valAx>
        <c:axId val="58643968"/>
        <c:scaling>
          <c:orientation val="minMax"/>
        </c:scaling>
        <c:axPos val="l"/>
        <c:numFmt formatCode="_(* #,##0_);_(* \(#,##0\);_(* &quot;-&quot;_);_(@_)" sourceLinked="1"/>
        <c:majorTickMark val="none"/>
        <c:tickLblPos val="nextTo"/>
        <c:crossAx val="58642432"/>
        <c:crosses val="autoZero"/>
        <c:crossBetween val="between"/>
      </c:valAx>
      <c:spPr>
        <a:noFill/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pt-BR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pt-BR" sz="1800" dirty="0" smtClean="0"/>
              <a:t>Anos iniciais do ensino fundamental</a:t>
            </a:r>
            <a:endParaRPr lang="pt-BR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34893716447134326"/>
          <c:w val="1"/>
          <c:h val="0.55988783466988512"/>
        </c:manualLayout>
      </c:layout>
      <c:lineChart>
        <c:grouping val="standard"/>
        <c:ser>
          <c:idx val="0"/>
          <c:order val="0"/>
          <c:tx>
            <c:strRef>
              <c:f>Ideb!$A$2</c:f>
              <c:strCache>
                <c:ptCount val="1"/>
                <c:pt idx="0">
                  <c:v>Meta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diamond"/>
            <c:size val="4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delete val="1"/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b"/>
            <c:showVal val="1"/>
          </c:dLbls>
          <c:cat>
            <c:strRef>
              <c:f>Ideb!$B$1:$E$1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Ideb!$B$2:$E$2</c:f>
              <c:numCache>
                <c:formatCode>0.0</c:formatCode>
                <c:ptCount val="4"/>
                <c:pt idx="0">
                  <c:v>3.8</c:v>
                </c:pt>
                <c:pt idx="1">
                  <c:v>3.9</c:v>
                </c:pt>
                <c:pt idx="2">
                  <c:v>4.2</c:v>
                </c:pt>
                <c:pt idx="3">
                  <c:v>4.5999999999999996</c:v>
                </c:pt>
              </c:numCache>
            </c:numRef>
          </c:val>
        </c:ser>
        <c:ser>
          <c:idx val="1"/>
          <c:order val="1"/>
          <c:tx>
            <c:strRef>
              <c:f>Ideb!$A$3</c:f>
              <c:strCache>
                <c:ptCount val="1"/>
                <c:pt idx="0">
                  <c:v>Observado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square"/>
            <c:size val="4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t"/>
            <c:showVal val="1"/>
          </c:dLbls>
          <c:cat>
            <c:strRef>
              <c:f>Ideb!$B$1:$E$1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Ideb!$B$3:$E$3</c:f>
              <c:numCache>
                <c:formatCode>0.0</c:formatCode>
                <c:ptCount val="4"/>
                <c:pt idx="0">
                  <c:v>3.8</c:v>
                </c:pt>
                <c:pt idx="1">
                  <c:v>4.2</c:v>
                </c:pt>
                <c:pt idx="2">
                  <c:v>4.5999999999999996</c:v>
                </c:pt>
                <c:pt idx="3">
                  <c:v>5</c:v>
                </c:pt>
              </c:numCache>
            </c:numRef>
          </c:val>
        </c:ser>
        <c:dLbls>
          <c:showVal val="1"/>
        </c:dLbls>
        <c:marker val="1"/>
        <c:axId val="58764288"/>
        <c:axId val="58778368"/>
      </c:lineChart>
      <c:catAx>
        <c:axId val="587642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778368"/>
        <c:crosses val="autoZero"/>
        <c:auto val="1"/>
        <c:lblAlgn val="ctr"/>
        <c:lblOffset val="100"/>
      </c:catAx>
      <c:valAx>
        <c:axId val="58778368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587642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307294559863723"/>
          <c:y val="0.13859192412964216"/>
          <c:w val="0.50193034107321399"/>
          <c:h val="7.110112703277785E-2"/>
        </c:manualLayout>
      </c:layout>
    </c:legend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 dirty="0" err="1" smtClean="0"/>
              <a:t>Anos</a:t>
            </a:r>
            <a:r>
              <a:rPr lang="en-US" sz="1800" dirty="0" smtClean="0"/>
              <a:t> </a:t>
            </a:r>
            <a:r>
              <a:rPr lang="en-US" sz="1800" dirty="0" err="1" smtClean="0"/>
              <a:t>finais</a:t>
            </a:r>
            <a:r>
              <a:rPr lang="en-US" sz="1800" baseline="0" dirty="0" smtClean="0"/>
              <a:t> do </a:t>
            </a:r>
            <a:r>
              <a:rPr lang="en-US" sz="1800" baseline="0" dirty="0" err="1" smtClean="0"/>
              <a:t>e</a:t>
            </a:r>
            <a:r>
              <a:rPr lang="en-US" sz="1800" dirty="0" err="1" smtClean="0"/>
              <a:t>nsino</a:t>
            </a:r>
            <a:r>
              <a:rPr lang="en-US" sz="1800" dirty="0" smtClean="0"/>
              <a:t> fundamental </a:t>
            </a:r>
            <a:endParaRPr lang="en-US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3427514218059382E-2"/>
          <c:y val="0.35540882581394589"/>
          <c:w val="0.96657248578194044"/>
          <c:h val="0.57074012310079003"/>
        </c:manualLayout>
      </c:layout>
      <c:lineChart>
        <c:grouping val="standard"/>
        <c:ser>
          <c:idx val="0"/>
          <c:order val="0"/>
          <c:tx>
            <c:strRef>
              <c:f>Ideb!$J$2</c:f>
              <c:strCache>
                <c:ptCount val="1"/>
                <c:pt idx="0">
                  <c:v>Meta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square"/>
            <c:size val="4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delete val="1"/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b"/>
            <c:showVal val="1"/>
          </c:dLbls>
          <c:cat>
            <c:strRef>
              <c:f>Ideb!$K$1:$N$1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Ideb!$K$2:$N$2</c:f>
              <c:numCache>
                <c:formatCode>#.#00</c:formatCode>
                <c:ptCount val="4"/>
                <c:pt idx="0">
                  <c:v>3.5</c:v>
                </c:pt>
                <c:pt idx="1">
                  <c:v>3.5</c:v>
                </c:pt>
                <c:pt idx="2">
                  <c:v>3.7</c:v>
                </c:pt>
                <c:pt idx="3">
                  <c:v>3.9</c:v>
                </c:pt>
              </c:numCache>
            </c:numRef>
          </c:val>
        </c:ser>
        <c:ser>
          <c:idx val="1"/>
          <c:order val="1"/>
          <c:tx>
            <c:strRef>
              <c:f>Ideb!$J$3</c:f>
              <c:strCache>
                <c:ptCount val="1"/>
                <c:pt idx="0">
                  <c:v>Observado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square"/>
            <c:size val="4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t"/>
            <c:showVal val="1"/>
          </c:dLbls>
          <c:cat>
            <c:strRef>
              <c:f>Ideb!$K$1:$N$1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Ideb!$K$3:$N$3</c:f>
              <c:numCache>
                <c:formatCode>#.#00</c:formatCode>
                <c:ptCount val="4"/>
                <c:pt idx="0">
                  <c:v>3.5</c:v>
                </c:pt>
                <c:pt idx="1">
                  <c:v>3.8</c:v>
                </c:pt>
                <c:pt idx="2">
                  <c:v>4</c:v>
                </c:pt>
                <c:pt idx="3">
                  <c:v>4.0999999999999996</c:v>
                </c:pt>
              </c:numCache>
            </c:numRef>
          </c:val>
        </c:ser>
        <c:dLbls/>
        <c:marker val="1"/>
        <c:axId val="58677888"/>
        <c:axId val="58696064"/>
      </c:lineChart>
      <c:catAx>
        <c:axId val="58677888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696064"/>
        <c:crosses val="autoZero"/>
        <c:auto val="1"/>
        <c:lblAlgn val="ctr"/>
        <c:lblOffset val="100"/>
      </c:catAx>
      <c:valAx>
        <c:axId val="58696064"/>
        <c:scaling>
          <c:orientation val="minMax"/>
        </c:scaling>
        <c:delete val="1"/>
        <c:axPos val="l"/>
        <c:numFmt formatCode="#.#00" sourceLinked="1"/>
        <c:tickLblPos val="none"/>
        <c:crossAx val="5867788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Ensino médio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Ideb!$R$2</c:f>
              <c:strCache>
                <c:ptCount val="1"/>
                <c:pt idx="0">
                  <c:v>Meta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square"/>
            <c:size val="4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delete val="1"/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b"/>
            <c:showVal val="1"/>
          </c:dLbls>
          <c:cat>
            <c:strRef>
              <c:f>Ideb!$S$1:$V$1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Ideb!$S$2:$V$2</c:f>
              <c:numCache>
                <c:formatCode>#.#00</c:formatCode>
                <c:ptCount val="4"/>
                <c:pt idx="0">
                  <c:v>3.4</c:v>
                </c:pt>
                <c:pt idx="1">
                  <c:v>3.4</c:v>
                </c:pt>
                <c:pt idx="2">
                  <c:v>3.5</c:v>
                </c:pt>
                <c:pt idx="3">
                  <c:v>3.7</c:v>
                </c:pt>
              </c:numCache>
            </c:numRef>
          </c:val>
        </c:ser>
        <c:ser>
          <c:idx val="1"/>
          <c:order val="1"/>
          <c:tx>
            <c:strRef>
              <c:f>Ideb!$R$3</c:f>
              <c:strCache>
                <c:ptCount val="1"/>
                <c:pt idx="0">
                  <c:v>Observado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square"/>
            <c:size val="4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</c:dLbl>
            <c:numFmt formatCode="#,##0.0" sourceLinked="0"/>
            <c:dLblPos val="t"/>
            <c:showVal val="1"/>
          </c:dLbls>
          <c:cat>
            <c:strRef>
              <c:f>Ideb!$S$1:$V$1</c:f>
              <c:strCache>
                <c:ptCount val="4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</c:strCache>
            </c:strRef>
          </c:cat>
          <c:val>
            <c:numRef>
              <c:f>Ideb!$S$3:$V$3</c:f>
              <c:numCache>
                <c:formatCode>#.#00</c:formatCode>
                <c:ptCount val="4"/>
                <c:pt idx="0">
                  <c:v>3.4</c:v>
                </c:pt>
                <c:pt idx="1">
                  <c:v>3.5</c:v>
                </c:pt>
                <c:pt idx="2">
                  <c:v>3.6</c:v>
                </c:pt>
                <c:pt idx="3">
                  <c:v>3.7</c:v>
                </c:pt>
              </c:numCache>
            </c:numRef>
          </c:val>
        </c:ser>
        <c:dLbls/>
        <c:marker val="1"/>
        <c:axId val="58854016"/>
        <c:axId val="58880384"/>
      </c:lineChart>
      <c:catAx>
        <c:axId val="58854016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58880384"/>
        <c:crosses val="autoZero"/>
        <c:auto val="1"/>
        <c:lblAlgn val="ctr"/>
        <c:lblOffset val="100"/>
      </c:catAx>
      <c:valAx>
        <c:axId val="58880384"/>
        <c:scaling>
          <c:orientation val="minMax"/>
        </c:scaling>
        <c:delete val="1"/>
        <c:axPos val="l"/>
        <c:numFmt formatCode="#.#00" sourceLinked="1"/>
        <c:tickLblPos val="none"/>
        <c:crossAx val="5885401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08F04-D185-4C92-AB4B-629C3ACC59E2}" type="doc">
      <dgm:prSet loTypeId="urn:microsoft.com/office/officeart/2005/8/layout/arrow2" loCatId="process" qsTypeId="urn:microsoft.com/office/officeart/2005/8/quickstyle/simple1" qsCatId="simple" csTypeId="urn:microsoft.com/office/officeart/2005/8/colors/colorful2" csCatId="colorful" phldr="1"/>
      <dgm:spPr/>
    </dgm:pt>
    <dgm:pt modelId="{DAE51DC5-1112-44C9-8E77-0C0B52868192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Até 2002</a:t>
          </a:r>
        </a:p>
        <a:p>
          <a:r>
            <a:rPr lang="pt-BR" sz="1600" dirty="0" smtClean="0">
              <a:latin typeface="Arial" panose="020B0604020202020204" pitchFamily="34" charset="0"/>
              <a:cs typeface="Arial" panose="020B0604020202020204" pitchFamily="34" charset="0"/>
            </a:rPr>
            <a:t>140 unidades</a:t>
          </a:r>
        </a:p>
        <a:p>
          <a:r>
            <a:rPr lang="pt-BR" sz="1600" dirty="0" smtClean="0">
              <a:latin typeface="Arial" panose="020B0604020202020204" pitchFamily="34" charset="0"/>
              <a:cs typeface="Arial" panose="020B0604020202020204" pitchFamily="34" charset="0"/>
            </a:rPr>
            <a:t>119 municípios</a:t>
          </a:r>
          <a:endParaRPr lang="pt-BR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3460B9-FEE6-46EF-BBEF-D4DFE6D9D531}" type="parTrans" cxnId="{55649BAE-10AC-4E52-B833-40CBC8BA3BD9}">
      <dgm:prSet/>
      <dgm:spPr/>
      <dgm:t>
        <a:bodyPr/>
        <a:lstStyle/>
        <a:p>
          <a:endParaRPr lang="pt-BR"/>
        </a:p>
      </dgm:t>
    </dgm:pt>
    <dgm:pt modelId="{4545948E-77BC-4FFD-8679-0F2F9B839D26}" type="sibTrans" cxnId="{55649BAE-10AC-4E52-B833-40CBC8BA3BD9}">
      <dgm:prSet/>
      <dgm:spPr/>
      <dgm:t>
        <a:bodyPr/>
        <a:lstStyle/>
        <a:p>
          <a:endParaRPr lang="pt-BR"/>
        </a:p>
      </dgm:t>
    </dgm:pt>
    <dgm:pt modelId="{20F2412A-C646-4306-8F28-322DE674F53F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2003 – 2010</a:t>
          </a:r>
        </a:p>
        <a:p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354 unidades </a:t>
          </a:r>
        </a:p>
        <a:p>
          <a:r>
            <a:rPr lang="pt-BR" sz="1400" b="0" dirty="0" smtClean="0">
              <a:latin typeface="Arial" panose="020B0604020202020204" pitchFamily="34" charset="0"/>
              <a:cs typeface="Arial" panose="020B0604020202020204" pitchFamily="34" charset="0"/>
            </a:rPr>
            <a:t>(214 novas)</a:t>
          </a:r>
        </a:p>
        <a:p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317 municípios</a:t>
          </a:r>
          <a:endParaRPr lang="pt-BR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9D9F87-7A3E-443B-8C30-8FD1BAB46491}" type="parTrans" cxnId="{C5A14925-CD69-40BD-9C45-E5057F395EBA}">
      <dgm:prSet/>
      <dgm:spPr/>
      <dgm:t>
        <a:bodyPr/>
        <a:lstStyle/>
        <a:p>
          <a:endParaRPr lang="pt-BR"/>
        </a:p>
      </dgm:t>
    </dgm:pt>
    <dgm:pt modelId="{8706B14C-3341-42FE-ADDB-80471D019B11}" type="sibTrans" cxnId="{C5A14925-CD69-40BD-9C45-E5057F395EBA}">
      <dgm:prSet/>
      <dgm:spPr/>
      <dgm:t>
        <a:bodyPr/>
        <a:lstStyle/>
        <a:p>
          <a:endParaRPr lang="pt-BR"/>
        </a:p>
      </dgm:t>
    </dgm:pt>
    <dgm:pt modelId="{571B1D2B-3B1D-4AE1-B6F8-13B8A643A8FD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2011 – 2012</a:t>
          </a:r>
        </a:p>
        <a:p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430 unidades </a:t>
          </a:r>
        </a:p>
        <a:p>
          <a:r>
            <a:rPr lang="pt-BR" sz="1400" b="0" dirty="0" smtClean="0">
              <a:latin typeface="Arial" panose="020B0604020202020204" pitchFamily="34" charset="0"/>
              <a:cs typeface="Arial" panose="020B0604020202020204" pitchFamily="34" charset="0"/>
            </a:rPr>
            <a:t>(76 novas)</a:t>
          </a:r>
        </a:p>
        <a:p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393 municípios</a:t>
          </a:r>
          <a:endParaRPr lang="pt-BR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4874BA-F269-4175-AB62-248DEF83BE57}" type="parTrans" cxnId="{45A5B3AB-64EA-4548-9112-DA1D6E6C6B6B}">
      <dgm:prSet/>
      <dgm:spPr/>
      <dgm:t>
        <a:bodyPr/>
        <a:lstStyle/>
        <a:p>
          <a:endParaRPr lang="pt-BR"/>
        </a:p>
      </dgm:t>
    </dgm:pt>
    <dgm:pt modelId="{A8311005-BE9A-4CEF-B9DA-8AE6F9AA8347}" type="sibTrans" cxnId="{45A5B3AB-64EA-4548-9112-DA1D6E6C6B6B}">
      <dgm:prSet/>
      <dgm:spPr/>
      <dgm:t>
        <a:bodyPr/>
        <a:lstStyle/>
        <a:p>
          <a:endParaRPr lang="pt-BR"/>
        </a:p>
      </dgm:t>
    </dgm:pt>
    <dgm:pt modelId="{48673C9F-7999-4AD6-B808-1C54196952F2}" type="pres">
      <dgm:prSet presAssocID="{26508F04-D185-4C92-AB4B-629C3ACC59E2}" presName="arrowDiagram" presStyleCnt="0">
        <dgm:presLayoutVars>
          <dgm:chMax val="5"/>
          <dgm:dir/>
          <dgm:resizeHandles val="exact"/>
        </dgm:presLayoutVars>
      </dgm:prSet>
      <dgm:spPr/>
    </dgm:pt>
    <dgm:pt modelId="{77629273-078C-4FF1-9482-5E94841E7CCC}" type="pres">
      <dgm:prSet presAssocID="{26508F04-D185-4C92-AB4B-629C3ACC59E2}" presName="arrow" presStyleLbl="bgShp" presStyleIdx="0" presStyleCnt="1" custScaleX="107327" custScaleY="95616" custLinFactNeighborX="990" custLinFactNeighborY="-248"/>
      <dgm:spPr>
        <a:solidFill>
          <a:srgbClr val="92D050"/>
        </a:solidFill>
      </dgm:spPr>
      <dgm:t>
        <a:bodyPr/>
        <a:lstStyle/>
        <a:p>
          <a:endParaRPr lang="pt-BR"/>
        </a:p>
      </dgm:t>
    </dgm:pt>
    <dgm:pt modelId="{F8D9F1A6-6579-4B8A-816A-F725AB1311E1}" type="pres">
      <dgm:prSet presAssocID="{26508F04-D185-4C92-AB4B-629C3ACC59E2}" presName="arrowDiagram3" presStyleCnt="0"/>
      <dgm:spPr/>
    </dgm:pt>
    <dgm:pt modelId="{9F25BCEF-DEFB-4D88-9566-E433FD998772}" type="pres">
      <dgm:prSet presAssocID="{DAE51DC5-1112-44C9-8E77-0C0B52868192}" presName="bullet3a" presStyleLbl="node1" presStyleIdx="0" presStyleCnt="3" custLinFactX="-101872" custLinFactY="57901" custLinFactNeighborX="-200000" custLinFactNeighborY="100000"/>
      <dgm:spPr/>
    </dgm:pt>
    <dgm:pt modelId="{7E8E2E2E-8CE9-478D-B02E-B8424E6AA203}" type="pres">
      <dgm:prSet presAssocID="{DAE51DC5-1112-44C9-8E77-0C0B52868192}" presName="textBox3a" presStyleLbl="revTx" presStyleIdx="0" presStyleCnt="3" custScaleX="98444" custScaleY="50218" custLinFactNeighborX="-40043" custLinFactNeighborY="1024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231357-778B-46F6-BD83-1EE82D631EB8}" type="pres">
      <dgm:prSet presAssocID="{20F2412A-C646-4306-8F28-322DE674F53F}" presName="bullet3b" presStyleLbl="node1" presStyleIdx="1" presStyleCnt="3" custLinFactX="-100000" custLinFactY="43876" custLinFactNeighborX="-172944" custLinFactNeighborY="100000"/>
      <dgm:spPr>
        <a:solidFill>
          <a:schemeClr val="accent6">
            <a:lumMod val="75000"/>
          </a:schemeClr>
        </a:solidFill>
      </dgm:spPr>
    </dgm:pt>
    <dgm:pt modelId="{A4DC6F79-C8F4-447A-B565-92162B1A7B00}" type="pres">
      <dgm:prSet presAssocID="{20F2412A-C646-4306-8F28-322DE674F53F}" presName="textBox3b" presStyleLbl="revTx" presStyleIdx="1" presStyleCnt="3" custScaleX="101486" custScaleY="30497" custLinFactNeighborX="-58581" custLinFactNeighborY="-51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120344-6F89-4136-B688-E62B86511B05}" type="pres">
      <dgm:prSet presAssocID="{571B1D2B-3B1D-4AE1-B6F8-13B8A643A8FD}" presName="bullet3c" presStyleLbl="node1" presStyleIdx="2" presStyleCnt="3" custLinFactX="-103033" custLinFactY="5189" custLinFactNeighborX="-200000" custLinFactNeighborY="100000"/>
      <dgm:spPr>
        <a:solidFill>
          <a:schemeClr val="accent1"/>
        </a:solidFill>
      </dgm:spPr>
      <dgm:t>
        <a:bodyPr/>
        <a:lstStyle/>
        <a:p>
          <a:endParaRPr lang="pt-BR"/>
        </a:p>
      </dgm:t>
    </dgm:pt>
    <dgm:pt modelId="{11BA1644-6DB7-4083-B2A3-B7533F96EA81}" type="pres">
      <dgm:prSet presAssocID="{571B1D2B-3B1D-4AE1-B6F8-13B8A643A8FD}" presName="textBox3c" presStyleLbl="revTx" presStyleIdx="2" presStyleCnt="3" custScaleX="109166" custScaleY="38103" custLinFactNeighborX="-83192" custLinFactNeighborY="-252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B99D2F6-5C08-4762-AAD4-57DAD95AB877}" type="presOf" srcId="{20F2412A-C646-4306-8F28-322DE674F53F}" destId="{A4DC6F79-C8F4-447A-B565-92162B1A7B00}" srcOrd="0" destOrd="0" presId="urn:microsoft.com/office/officeart/2005/8/layout/arrow2"/>
    <dgm:cxn modelId="{45A5B3AB-64EA-4548-9112-DA1D6E6C6B6B}" srcId="{26508F04-D185-4C92-AB4B-629C3ACC59E2}" destId="{571B1D2B-3B1D-4AE1-B6F8-13B8A643A8FD}" srcOrd="2" destOrd="0" parTransId="{884874BA-F269-4175-AB62-248DEF83BE57}" sibTransId="{A8311005-BE9A-4CEF-B9DA-8AE6F9AA8347}"/>
    <dgm:cxn modelId="{C5A14925-CD69-40BD-9C45-E5057F395EBA}" srcId="{26508F04-D185-4C92-AB4B-629C3ACC59E2}" destId="{20F2412A-C646-4306-8F28-322DE674F53F}" srcOrd="1" destOrd="0" parTransId="{C49D9F87-7A3E-443B-8C30-8FD1BAB46491}" sibTransId="{8706B14C-3341-42FE-ADDB-80471D019B11}"/>
    <dgm:cxn modelId="{D7243D17-878C-4AA9-ADC2-13D4E0F78ED6}" type="presOf" srcId="{571B1D2B-3B1D-4AE1-B6F8-13B8A643A8FD}" destId="{11BA1644-6DB7-4083-B2A3-B7533F96EA81}" srcOrd="0" destOrd="0" presId="urn:microsoft.com/office/officeart/2005/8/layout/arrow2"/>
    <dgm:cxn modelId="{EB6D5023-1C3A-4951-B362-DD33E9E02D29}" type="presOf" srcId="{26508F04-D185-4C92-AB4B-629C3ACC59E2}" destId="{48673C9F-7999-4AD6-B808-1C54196952F2}" srcOrd="0" destOrd="0" presId="urn:microsoft.com/office/officeart/2005/8/layout/arrow2"/>
    <dgm:cxn modelId="{55649BAE-10AC-4E52-B833-40CBC8BA3BD9}" srcId="{26508F04-D185-4C92-AB4B-629C3ACC59E2}" destId="{DAE51DC5-1112-44C9-8E77-0C0B52868192}" srcOrd="0" destOrd="0" parTransId="{913460B9-FEE6-46EF-BBEF-D4DFE6D9D531}" sibTransId="{4545948E-77BC-4FFD-8679-0F2F9B839D26}"/>
    <dgm:cxn modelId="{72853B7A-C2FB-49F2-B48E-1511EA91FA4F}" type="presOf" srcId="{DAE51DC5-1112-44C9-8E77-0C0B52868192}" destId="{7E8E2E2E-8CE9-478D-B02E-B8424E6AA203}" srcOrd="0" destOrd="0" presId="urn:microsoft.com/office/officeart/2005/8/layout/arrow2"/>
    <dgm:cxn modelId="{ACB1CC1C-3BBA-4BE3-AC46-E30650770E92}" type="presParOf" srcId="{48673C9F-7999-4AD6-B808-1C54196952F2}" destId="{77629273-078C-4FF1-9482-5E94841E7CCC}" srcOrd="0" destOrd="0" presId="urn:microsoft.com/office/officeart/2005/8/layout/arrow2"/>
    <dgm:cxn modelId="{788EF8F4-60AF-41B7-9EFC-5C82B2D1D322}" type="presParOf" srcId="{48673C9F-7999-4AD6-B808-1C54196952F2}" destId="{F8D9F1A6-6579-4B8A-816A-F725AB1311E1}" srcOrd="1" destOrd="0" presId="urn:microsoft.com/office/officeart/2005/8/layout/arrow2"/>
    <dgm:cxn modelId="{46590E94-89F8-43B0-A49D-CC20372AB9B8}" type="presParOf" srcId="{F8D9F1A6-6579-4B8A-816A-F725AB1311E1}" destId="{9F25BCEF-DEFB-4D88-9566-E433FD998772}" srcOrd="0" destOrd="0" presId="urn:microsoft.com/office/officeart/2005/8/layout/arrow2"/>
    <dgm:cxn modelId="{7FC3A254-5DD8-4760-B835-7D7A9DF17971}" type="presParOf" srcId="{F8D9F1A6-6579-4B8A-816A-F725AB1311E1}" destId="{7E8E2E2E-8CE9-478D-B02E-B8424E6AA203}" srcOrd="1" destOrd="0" presId="urn:microsoft.com/office/officeart/2005/8/layout/arrow2"/>
    <dgm:cxn modelId="{7B391924-36FB-4894-AB32-88B6164CE894}" type="presParOf" srcId="{F8D9F1A6-6579-4B8A-816A-F725AB1311E1}" destId="{01231357-778B-46F6-BD83-1EE82D631EB8}" srcOrd="2" destOrd="0" presId="urn:microsoft.com/office/officeart/2005/8/layout/arrow2"/>
    <dgm:cxn modelId="{C53B732F-D365-48D9-9375-B1A92B6E2FD2}" type="presParOf" srcId="{F8D9F1A6-6579-4B8A-816A-F725AB1311E1}" destId="{A4DC6F79-C8F4-447A-B565-92162B1A7B00}" srcOrd="3" destOrd="0" presId="urn:microsoft.com/office/officeart/2005/8/layout/arrow2"/>
    <dgm:cxn modelId="{38A37D3A-68B1-440D-A647-23ED0DB640EB}" type="presParOf" srcId="{F8D9F1A6-6579-4B8A-816A-F725AB1311E1}" destId="{B7120344-6F89-4136-B688-E62B86511B05}" srcOrd="4" destOrd="0" presId="urn:microsoft.com/office/officeart/2005/8/layout/arrow2"/>
    <dgm:cxn modelId="{4FBE6BB0-40A8-4E08-A517-075277C4E6CF}" type="presParOf" srcId="{F8D9F1A6-6579-4B8A-816A-F725AB1311E1}" destId="{11BA1644-6DB7-4083-B2A3-B7533F96EA81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2AA148-CEC8-4C76-B9BE-A23FF5A97F92}" type="doc">
      <dgm:prSet loTypeId="urn:microsoft.com/office/officeart/2005/8/layout/radial1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0D55126A-B197-421C-90BF-FFDF9E28459F}">
      <dgm:prSet phldrT="[Texto]" custT="1"/>
      <dgm:spPr/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6,2 milhões de matrículas*</a:t>
          </a:r>
          <a:endParaRPr lang="pt-BR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56E6C9-DC44-44EC-82C2-F535B12BDF07}" type="parTrans" cxnId="{47925C21-4DA7-43DD-8971-3120A859A894}">
      <dgm:prSet/>
      <dgm:spPr/>
      <dgm:t>
        <a:bodyPr/>
        <a:lstStyle/>
        <a:p>
          <a:endParaRPr lang="pt-BR"/>
        </a:p>
      </dgm:t>
    </dgm:pt>
    <dgm:pt modelId="{093370BF-758F-4DC9-84F5-47C3911EE55D}" type="sibTrans" cxnId="{47925C21-4DA7-43DD-8971-3120A859A894}">
      <dgm:prSet/>
      <dgm:spPr/>
      <dgm:t>
        <a:bodyPr/>
        <a:lstStyle/>
        <a:p>
          <a:endParaRPr lang="pt-BR"/>
        </a:p>
      </dgm:t>
    </dgm:pt>
    <dgm:pt modelId="{DB2F6F23-BF5A-4A78-A971-51C268FF71AC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Brasil </a:t>
          </a:r>
        </a:p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Profissionalizado:</a:t>
          </a:r>
        </a:p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pt-B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233 mil</a:t>
          </a:r>
          <a:endParaRPr lang="pt-B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7F548B-4037-421C-B093-ACDD4A637418}" type="parTrans" cxnId="{CFC25AB8-4FBB-4F6D-BBA2-3F4AA5C49114}">
      <dgm:prSet/>
      <dgm:spPr/>
      <dgm:t>
        <a:bodyPr/>
        <a:lstStyle/>
        <a:p>
          <a:endParaRPr lang="pt-BR"/>
        </a:p>
      </dgm:t>
    </dgm:pt>
    <dgm:pt modelId="{92C8C68B-4AD4-4CDF-B60B-E5F9AE1D5603}" type="sibTrans" cxnId="{CFC25AB8-4FBB-4F6D-BBA2-3F4AA5C49114}">
      <dgm:prSet/>
      <dgm:spPr/>
      <dgm:t>
        <a:bodyPr/>
        <a:lstStyle/>
        <a:p>
          <a:endParaRPr lang="pt-BR"/>
        </a:p>
      </dgm:t>
    </dgm:pt>
    <dgm:pt modelId="{2F514E98-543C-4C7E-8EDD-DC8E6D0B9132}">
      <dgm:prSet phldrT="[Texto]" custT="1"/>
      <dgm:spPr/>
      <dgm:t>
        <a:bodyPr/>
        <a:lstStyle/>
        <a:p>
          <a:r>
            <a:rPr lang="pt-BR" sz="1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E-Tec</a:t>
          </a:r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</a:p>
        <a:p>
          <a:r>
            <a:rPr lang="pt-B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347 mil</a:t>
          </a:r>
          <a:endParaRPr lang="pt-B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A11202-D00A-4684-A24C-CCC797287A48}" type="parTrans" cxnId="{9FFCF66D-0E16-402F-9725-6D34B88E7236}">
      <dgm:prSet/>
      <dgm:spPr/>
      <dgm:t>
        <a:bodyPr/>
        <a:lstStyle/>
        <a:p>
          <a:endParaRPr lang="pt-BR"/>
        </a:p>
      </dgm:t>
    </dgm:pt>
    <dgm:pt modelId="{1CF5B4E6-2B82-4FC4-84E1-5A682A7C6044}" type="sibTrans" cxnId="{9FFCF66D-0E16-402F-9725-6D34B88E7236}">
      <dgm:prSet/>
      <dgm:spPr/>
      <dgm:t>
        <a:bodyPr/>
        <a:lstStyle/>
        <a:p>
          <a:endParaRPr lang="pt-BR"/>
        </a:p>
      </dgm:t>
    </dgm:pt>
    <dgm:pt modelId="{103D3E78-5FEC-494A-B770-CA830CB3E39E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Acordo Sistema S: </a:t>
          </a:r>
          <a:r>
            <a:rPr lang="pt-B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2,6 milhões</a:t>
          </a:r>
          <a:endParaRPr lang="pt-B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517354-07E0-47C7-9C5C-987FDE32A105}" type="parTrans" cxnId="{B21CFA99-8947-4870-8CEC-D1544B75EFF6}">
      <dgm:prSet/>
      <dgm:spPr/>
      <dgm:t>
        <a:bodyPr/>
        <a:lstStyle/>
        <a:p>
          <a:endParaRPr lang="pt-BR"/>
        </a:p>
      </dgm:t>
    </dgm:pt>
    <dgm:pt modelId="{1CABF655-F388-4482-BC99-16C61FA23A96}" type="sibTrans" cxnId="{B21CFA99-8947-4870-8CEC-D1544B75EFF6}">
      <dgm:prSet/>
      <dgm:spPr/>
      <dgm:t>
        <a:bodyPr/>
        <a:lstStyle/>
        <a:p>
          <a:endParaRPr lang="pt-BR"/>
        </a:p>
      </dgm:t>
    </dgm:pt>
    <dgm:pt modelId="{C518EAEA-3ED0-474B-AEBD-50AE749F8FF6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Bolsa Formação: </a:t>
          </a:r>
          <a:r>
            <a:rPr lang="pt-B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2,7 milhões</a:t>
          </a:r>
          <a:endParaRPr lang="pt-B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8C3C34-0A80-4940-B36C-739444916625}" type="sibTrans" cxnId="{8137D952-406B-4196-8054-4BDA9F68F24E}">
      <dgm:prSet/>
      <dgm:spPr/>
      <dgm:t>
        <a:bodyPr/>
        <a:lstStyle/>
        <a:p>
          <a:endParaRPr lang="pt-BR"/>
        </a:p>
      </dgm:t>
    </dgm:pt>
    <dgm:pt modelId="{166385BE-BA24-4002-955E-5EDEAAC9C720}" type="parTrans" cxnId="{8137D952-406B-4196-8054-4BDA9F68F24E}">
      <dgm:prSet/>
      <dgm:spPr/>
      <dgm:t>
        <a:bodyPr/>
        <a:lstStyle/>
        <a:p>
          <a:endParaRPr lang="pt-BR"/>
        </a:p>
      </dgm:t>
    </dgm:pt>
    <dgm:pt modelId="{3BB2B0F9-AA18-4033-B17C-E8BA6E4ACC68}">
      <dgm:prSet phldrT="[Texto]" custT="1"/>
      <dgm:spPr/>
      <dgm:t>
        <a:bodyPr/>
        <a:lstStyle/>
        <a:p>
          <a:r>
            <a:rPr lang="pt-BR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Rede Federal: </a:t>
          </a:r>
          <a:r>
            <a:rPr lang="pt-B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413 mil</a:t>
          </a:r>
          <a:endParaRPr lang="pt-B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611B6-29FF-4A3A-9D17-8EDA1124A1EE}" type="parTrans" cxnId="{EE75C585-AC22-48A8-AD81-A4B03451708E}">
      <dgm:prSet/>
      <dgm:spPr/>
      <dgm:t>
        <a:bodyPr/>
        <a:lstStyle/>
        <a:p>
          <a:endParaRPr lang="pt-BR"/>
        </a:p>
      </dgm:t>
    </dgm:pt>
    <dgm:pt modelId="{96AB88E7-015E-45E6-AB17-70A5CDA6B8CC}" type="sibTrans" cxnId="{EE75C585-AC22-48A8-AD81-A4B03451708E}">
      <dgm:prSet/>
      <dgm:spPr/>
      <dgm:t>
        <a:bodyPr/>
        <a:lstStyle/>
        <a:p>
          <a:endParaRPr lang="pt-BR"/>
        </a:p>
      </dgm:t>
    </dgm:pt>
    <dgm:pt modelId="{D0D517B9-BB57-4A46-807F-CFEC04002913}" type="pres">
      <dgm:prSet presAssocID="{902AA148-CEC8-4C76-B9BE-A23FF5A97F9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12237A4-4F60-4E1E-9690-C89130A447B4}" type="pres">
      <dgm:prSet presAssocID="{0D55126A-B197-421C-90BF-FFDF9E28459F}" presName="centerShape" presStyleLbl="node0" presStyleIdx="0" presStyleCnt="1" custScaleX="121989" custScaleY="117637"/>
      <dgm:spPr/>
      <dgm:t>
        <a:bodyPr/>
        <a:lstStyle/>
        <a:p>
          <a:endParaRPr lang="pt-BR"/>
        </a:p>
      </dgm:t>
    </dgm:pt>
    <dgm:pt modelId="{1838FB8E-E45D-454D-89B3-A937B5A7FFD8}" type="pres">
      <dgm:prSet presAssocID="{166385BE-BA24-4002-955E-5EDEAAC9C720}" presName="Name9" presStyleLbl="parChTrans1D2" presStyleIdx="0" presStyleCnt="5"/>
      <dgm:spPr/>
      <dgm:t>
        <a:bodyPr/>
        <a:lstStyle/>
        <a:p>
          <a:endParaRPr lang="pt-BR"/>
        </a:p>
      </dgm:t>
    </dgm:pt>
    <dgm:pt modelId="{10A849EA-7700-4C9C-9F51-C64147105C07}" type="pres">
      <dgm:prSet presAssocID="{166385BE-BA24-4002-955E-5EDEAAC9C720}" presName="connTx" presStyleLbl="parChTrans1D2" presStyleIdx="0" presStyleCnt="5"/>
      <dgm:spPr/>
      <dgm:t>
        <a:bodyPr/>
        <a:lstStyle/>
        <a:p>
          <a:endParaRPr lang="pt-BR"/>
        </a:p>
      </dgm:t>
    </dgm:pt>
    <dgm:pt modelId="{A2B15240-460B-4181-AF41-FF565C6923D2}" type="pres">
      <dgm:prSet presAssocID="{C518EAEA-3ED0-474B-AEBD-50AE749F8FF6}" presName="node" presStyleLbl="node1" presStyleIdx="0" presStyleCnt="5" custScaleX="106683" custScaleY="85339" custRadScaleRad="111078" custRadScaleInc="-1246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801116-B49F-4FDF-A524-8CA60956D1DC}" type="pres">
      <dgm:prSet presAssocID="{877F548B-4037-421C-B093-ACDD4A637418}" presName="Name9" presStyleLbl="parChTrans1D2" presStyleIdx="1" presStyleCnt="5"/>
      <dgm:spPr/>
      <dgm:t>
        <a:bodyPr/>
        <a:lstStyle/>
        <a:p>
          <a:endParaRPr lang="pt-BR"/>
        </a:p>
      </dgm:t>
    </dgm:pt>
    <dgm:pt modelId="{9141E34E-1E1C-40BB-8171-9EC24D08B4E0}" type="pres">
      <dgm:prSet presAssocID="{877F548B-4037-421C-B093-ACDD4A637418}" presName="connTx" presStyleLbl="parChTrans1D2" presStyleIdx="1" presStyleCnt="5"/>
      <dgm:spPr/>
      <dgm:t>
        <a:bodyPr/>
        <a:lstStyle/>
        <a:p>
          <a:endParaRPr lang="pt-BR"/>
        </a:p>
      </dgm:t>
    </dgm:pt>
    <dgm:pt modelId="{60A32B18-8114-4207-B533-0A8286058BA6}" type="pres">
      <dgm:prSet presAssocID="{DB2F6F23-BF5A-4A78-A971-51C268FF71AC}" presName="node" presStyleLbl="node1" presStyleIdx="1" presStyleCnt="5" custScaleX="144607" custScaleY="98091" custRadScaleRad="113008" custRadScaleInc="-9524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A70609-7E39-4F25-9C68-DF320FB00F20}" type="pres">
      <dgm:prSet presAssocID="{70A11202-D00A-4684-A24C-CCC797287A48}" presName="Name9" presStyleLbl="parChTrans1D2" presStyleIdx="2" presStyleCnt="5"/>
      <dgm:spPr/>
      <dgm:t>
        <a:bodyPr/>
        <a:lstStyle/>
        <a:p>
          <a:endParaRPr lang="pt-BR"/>
        </a:p>
      </dgm:t>
    </dgm:pt>
    <dgm:pt modelId="{385BE0AA-C310-4BDE-B481-BD2CB32F100E}" type="pres">
      <dgm:prSet presAssocID="{70A11202-D00A-4684-A24C-CCC797287A48}" presName="connTx" presStyleLbl="parChTrans1D2" presStyleIdx="2" presStyleCnt="5"/>
      <dgm:spPr/>
      <dgm:t>
        <a:bodyPr/>
        <a:lstStyle/>
        <a:p>
          <a:endParaRPr lang="pt-BR"/>
        </a:p>
      </dgm:t>
    </dgm:pt>
    <dgm:pt modelId="{CC384C3A-C9F9-4FC5-8063-0603C0AEE54D}" type="pres">
      <dgm:prSet presAssocID="{2F514E98-543C-4C7E-8EDD-DC8E6D0B9132}" presName="node" presStyleLbl="node1" presStyleIdx="2" presStyleCnt="5" custScaleX="108187" custScaleY="92810" custRadScaleRad="104370" custRadScaleInc="-13477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03C67FB-EAC0-4AD8-A85C-6062878F6A7E}" type="pres">
      <dgm:prSet presAssocID="{6B517354-07E0-47C7-9C5C-987FDE32A105}" presName="Name9" presStyleLbl="parChTrans1D2" presStyleIdx="3" presStyleCnt="5"/>
      <dgm:spPr/>
      <dgm:t>
        <a:bodyPr/>
        <a:lstStyle/>
        <a:p>
          <a:endParaRPr lang="pt-BR"/>
        </a:p>
      </dgm:t>
    </dgm:pt>
    <dgm:pt modelId="{549C3753-5DD6-4408-A605-EA3587A85DAC}" type="pres">
      <dgm:prSet presAssocID="{6B517354-07E0-47C7-9C5C-987FDE32A105}" presName="connTx" presStyleLbl="parChTrans1D2" presStyleIdx="3" presStyleCnt="5"/>
      <dgm:spPr/>
      <dgm:t>
        <a:bodyPr/>
        <a:lstStyle/>
        <a:p>
          <a:endParaRPr lang="pt-BR"/>
        </a:p>
      </dgm:t>
    </dgm:pt>
    <dgm:pt modelId="{97678413-522B-40E3-B674-EE82590DD067}" type="pres">
      <dgm:prSet presAssocID="{103D3E78-5FEC-494A-B770-CA830CB3E39E}" presName="node" presStyleLbl="node1" presStyleIdx="3" presStyleCnt="5" custScaleX="111496" custScaleY="74690" custRadScaleRad="96938" custRadScaleInc="-1656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98BD1F-A9AB-4EE8-9D27-EB06C59C2148}" type="pres">
      <dgm:prSet presAssocID="{6F4611B6-29FF-4A3A-9D17-8EDA1124A1EE}" presName="Name9" presStyleLbl="parChTrans1D2" presStyleIdx="4" presStyleCnt="5"/>
      <dgm:spPr/>
      <dgm:t>
        <a:bodyPr/>
        <a:lstStyle/>
        <a:p>
          <a:endParaRPr lang="pt-BR"/>
        </a:p>
      </dgm:t>
    </dgm:pt>
    <dgm:pt modelId="{568B1B03-1156-43DB-8256-4D4CBA7597CA}" type="pres">
      <dgm:prSet presAssocID="{6F4611B6-29FF-4A3A-9D17-8EDA1124A1EE}" presName="connTx" presStyleLbl="parChTrans1D2" presStyleIdx="4" presStyleCnt="5"/>
      <dgm:spPr/>
      <dgm:t>
        <a:bodyPr/>
        <a:lstStyle/>
        <a:p>
          <a:endParaRPr lang="pt-BR"/>
        </a:p>
      </dgm:t>
    </dgm:pt>
    <dgm:pt modelId="{DD23113F-A827-4670-9746-9C4CA3144711}" type="pres">
      <dgm:prSet presAssocID="{3BB2B0F9-AA18-4033-B17C-E8BA6E4ACC68}" presName="node" presStyleLbl="node1" presStyleIdx="4" presStyleCnt="5" custScaleX="99087" custScaleY="87212" custRadScaleRad="101460" custRadScaleInc="-1478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BC89D14-C648-4CAE-8382-6BC3CCCC2E36}" type="presOf" srcId="{902AA148-CEC8-4C76-B9BE-A23FF5A97F92}" destId="{D0D517B9-BB57-4A46-807F-CFEC04002913}" srcOrd="0" destOrd="0" presId="urn:microsoft.com/office/officeart/2005/8/layout/radial1"/>
    <dgm:cxn modelId="{47925C21-4DA7-43DD-8971-3120A859A894}" srcId="{902AA148-CEC8-4C76-B9BE-A23FF5A97F92}" destId="{0D55126A-B197-421C-90BF-FFDF9E28459F}" srcOrd="0" destOrd="0" parTransId="{CB56E6C9-DC44-44EC-82C2-F535B12BDF07}" sibTransId="{093370BF-758F-4DC9-84F5-47C3911EE55D}"/>
    <dgm:cxn modelId="{D5D79E07-79A3-49A8-97CA-16273FE7AA65}" type="presOf" srcId="{103D3E78-5FEC-494A-B770-CA830CB3E39E}" destId="{97678413-522B-40E3-B674-EE82590DD067}" srcOrd="0" destOrd="0" presId="urn:microsoft.com/office/officeart/2005/8/layout/radial1"/>
    <dgm:cxn modelId="{CA35B885-D7A7-4171-BB8D-4D687C85DD96}" type="presOf" srcId="{70A11202-D00A-4684-A24C-CCC797287A48}" destId="{C0A70609-7E39-4F25-9C68-DF320FB00F20}" srcOrd="0" destOrd="0" presId="urn:microsoft.com/office/officeart/2005/8/layout/radial1"/>
    <dgm:cxn modelId="{B55060CF-B956-4449-A3F3-FF1AFD497750}" type="presOf" srcId="{6B517354-07E0-47C7-9C5C-987FDE32A105}" destId="{803C67FB-EAC0-4AD8-A85C-6062878F6A7E}" srcOrd="0" destOrd="0" presId="urn:microsoft.com/office/officeart/2005/8/layout/radial1"/>
    <dgm:cxn modelId="{17BD3493-9DED-4ECD-BB92-60BE655800BB}" type="presOf" srcId="{877F548B-4037-421C-B093-ACDD4A637418}" destId="{70801116-B49F-4FDF-A524-8CA60956D1DC}" srcOrd="0" destOrd="0" presId="urn:microsoft.com/office/officeart/2005/8/layout/radial1"/>
    <dgm:cxn modelId="{9FFCF66D-0E16-402F-9725-6D34B88E7236}" srcId="{0D55126A-B197-421C-90BF-FFDF9E28459F}" destId="{2F514E98-543C-4C7E-8EDD-DC8E6D0B9132}" srcOrd="2" destOrd="0" parTransId="{70A11202-D00A-4684-A24C-CCC797287A48}" sibTransId="{1CF5B4E6-2B82-4FC4-84E1-5A682A7C6044}"/>
    <dgm:cxn modelId="{A742F497-04B7-4FAE-BFD7-2B12EF54A39A}" type="presOf" srcId="{2F514E98-543C-4C7E-8EDD-DC8E6D0B9132}" destId="{CC384C3A-C9F9-4FC5-8063-0603C0AEE54D}" srcOrd="0" destOrd="0" presId="urn:microsoft.com/office/officeart/2005/8/layout/radial1"/>
    <dgm:cxn modelId="{911A5DC0-A42D-499A-9EF6-127A36AC2BCA}" type="presOf" srcId="{C518EAEA-3ED0-474B-AEBD-50AE749F8FF6}" destId="{A2B15240-460B-4181-AF41-FF565C6923D2}" srcOrd="0" destOrd="0" presId="urn:microsoft.com/office/officeart/2005/8/layout/radial1"/>
    <dgm:cxn modelId="{7A6DBBDA-65A5-49A5-8DF7-319626D87590}" type="presOf" srcId="{877F548B-4037-421C-B093-ACDD4A637418}" destId="{9141E34E-1E1C-40BB-8171-9EC24D08B4E0}" srcOrd="1" destOrd="0" presId="urn:microsoft.com/office/officeart/2005/8/layout/radial1"/>
    <dgm:cxn modelId="{CFC25AB8-4FBB-4F6D-BBA2-3F4AA5C49114}" srcId="{0D55126A-B197-421C-90BF-FFDF9E28459F}" destId="{DB2F6F23-BF5A-4A78-A971-51C268FF71AC}" srcOrd="1" destOrd="0" parTransId="{877F548B-4037-421C-B093-ACDD4A637418}" sibTransId="{92C8C68B-4AD4-4CDF-B60B-E5F9AE1D5603}"/>
    <dgm:cxn modelId="{8137D952-406B-4196-8054-4BDA9F68F24E}" srcId="{0D55126A-B197-421C-90BF-FFDF9E28459F}" destId="{C518EAEA-3ED0-474B-AEBD-50AE749F8FF6}" srcOrd="0" destOrd="0" parTransId="{166385BE-BA24-4002-955E-5EDEAAC9C720}" sibTransId="{498C3C34-0A80-4940-B36C-739444916625}"/>
    <dgm:cxn modelId="{B21CFA99-8947-4870-8CEC-D1544B75EFF6}" srcId="{0D55126A-B197-421C-90BF-FFDF9E28459F}" destId="{103D3E78-5FEC-494A-B770-CA830CB3E39E}" srcOrd="3" destOrd="0" parTransId="{6B517354-07E0-47C7-9C5C-987FDE32A105}" sibTransId="{1CABF655-F388-4482-BC99-16C61FA23A96}"/>
    <dgm:cxn modelId="{D79406A9-AF93-48D9-A3B5-3DD45B0B9DEF}" type="presOf" srcId="{166385BE-BA24-4002-955E-5EDEAAC9C720}" destId="{1838FB8E-E45D-454D-89B3-A937B5A7FFD8}" srcOrd="0" destOrd="0" presId="urn:microsoft.com/office/officeart/2005/8/layout/radial1"/>
    <dgm:cxn modelId="{6FF7DFDB-6F2B-4EDF-8E95-6D7C69FC61C7}" type="presOf" srcId="{6F4611B6-29FF-4A3A-9D17-8EDA1124A1EE}" destId="{568B1B03-1156-43DB-8256-4D4CBA7597CA}" srcOrd="1" destOrd="0" presId="urn:microsoft.com/office/officeart/2005/8/layout/radial1"/>
    <dgm:cxn modelId="{937B308D-7C10-4BD0-B05C-6BE418E16E82}" type="presOf" srcId="{6B517354-07E0-47C7-9C5C-987FDE32A105}" destId="{549C3753-5DD6-4408-A605-EA3587A85DAC}" srcOrd="1" destOrd="0" presId="urn:microsoft.com/office/officeart/2005/8/layout/radial1"/>
    <dgm:cxn modelId="{EE75C585-AC22-48A8-AD81-A4B03451708E}" srcId="{0D55126A-B197-421C-90BF-FFDF9E28459F}" destId="{3BB2B0F9-AA18-4033-B17C-E8BA6E4ACC68}" srcOrd="4" destOrd="0" parTransId="{6F4611B6-29FF-4A3A-9D17-8EDA1124A1EE}" sibTransId="{96AB88E7-015E-45E6-AB17-70A5CDA6B8CC}"/>
    <dgm:cxn modelId="{0F9FC882-6CD5-49AD-B26F-E3167A21ABEA}" type="presOf" srcId="{0D55126A-B197-421C-90BF-FFDF9E28459F}" destId="{A12237A4-4F60-4E1E-9690-C89130A447B4}" srcOrd="0" destOrd="0" presId="urn:microsoft.com/office/officeart/2005/8/layout/radial1"/>
    <dgm:cxn modelId="{D5343C0A-1B09-45B2-B5E4-7AA284E59C18}" type="presOf" srcId="{DB2F6F23-BF5A-4A78-A971-51C268FF71AC}" destId="{60A32B18-8114-4207-B533-0A8286058BA6}" srcOrd="0" destOrd="0" presId="urn:microsoft.com/office/officeart/2005/8/layout/radial1"/>
    <dgm:cxn modelId="{27CD0510-0C04-47E9-8272-EC010406B6C3}" type="presOf" srcId="{6F4611B6-29FF-4A3A-9D17-8EDA1124A1EE}" destId="{8198BD1F-A9AB-4EE8-9D27-EB06C59C2148}" srcOrd="0" destOrd="0" presId="urn:microsoft.com/office/officeart/2005/8/layout/radial1"/>
    <dgm:cxn modelId="{6DB5EDA7-04EF-4207-B4F7-6B9CA0D687EB}" type="presOf" srcId="{70A11202-D00A-4684-A24C-CCC797287A48}" destId="{385BE0AA-C310-4BDE-B481-BD2CB32F100E}" srcOrd="1" destOrd="0" presId="urn:microsoft.com/office/officeart/2005/8/layout/radial1"/>
    <dgm:cxn modelId="{3081D824-BE44-4332-A14B-0462D4743987}" type="presOf" srcId="{3BB2B0F9-AA18-4033-B17C-E8BA6E4ACC68}" destId="{DD23113F-A827-4670-9746-9C4CA3144711}" srcOrd="0" destOrd="0" presId="urn:microsoft.com/office/officeart/2005/8/layout/radial1"/>
    <dgm:cxn modelId="{109517E9-4676-4EF6-AC1D-07AA79D46ADB}" type="presOf" srcId="{166385BE-BA24-4002-955E-5EDEAAC9C720}" destId="{10A849EA-7700-4C9C-9F51-C64147105C07}" srcOrd="1" destOrd="0" presId="urn:microsoft.com/office/officeart/2005/8/layout/radial1"/>
    <dgm:cxn modelId="{E04BE383-B8DC-448E-8D37-D83D2295AF98}" type="presParOf" srcId="{D0D517B9-BB57-4A46-807F-CFEC04002913}" destId="{A12237A4-4F60-4E1E-9690-C89130A447B4}" srcOrd="0" destOrd="0" presId="urn:microsoft.com/office/officeart/2005/8/layout/radial1"/>
    <dgm:cxn modelId="{8016B0C3-160C-417C-9D47-2974B0ADD408}" type="presParOf" srcId="{D0D517B9-BB57-4A46-807F-CFEC04002913}" destId="{1838FB8E-E45D-454D-89B3-A937B5A7FFD8}" srcOrd="1" destOrd="0" presId="urn:microsoft.com/office/officeart/2005/8/layout/radial1"/>
    <dgm:cxn modelId="{E9B61739-9A83-4651-8A39-075715074A71}" type="presParOf" srcId="{1838FB8E-E45D-454D-89B3-A937B5A7FFD8}" destId="{10A849EA-7700-4C9C-9F51-C64147105C07}" srcOrd="0" destOrd="0" presId="urn:microsoft.com/office/officeart/2005/8/layout/radial1"/>
    <dgm:cxn modelId="{36A6F545-5E78-4E10-8B43-8F5A8DB8B4DA}" type="presParOf" srcId="{D0D517B9-BB57-4A46-807F-CFEC04002913}" destId="{A2B15240-460B-4181-AF41-FF565C6923D2}" srcOrd="2" destOrd="0" presId="urn:microsoft.com/office/officeart/2005/8/layout/radial1"/>
    <dgm:cxn modelId="{70AC1137-D59E-4619-8C96-58A2EA37A8AF}" type="presParOf" srcId="{D0D517B9-BB57-4A46-807F-CFEC04002913}" destId="{70801116-B49F-4FDF-A524-8CA60956D1DC}" srcOrd="3" destOrd="0" presId="urn:microsoft.com/office/officeart/2005/8/layout/radial1"/>
    <dgm:cxn modelId="{DF88186B-67E5-4F06-9739-C51BB154A777}" type="presParOf" srcId="{70801116-B49F-4FDF-A524-8CA60956D1DC}" destId="{9141E34E-1E1C-40BB-8171-9EC24D08B4E0}" srcOrd="0" destOrd="0" presId="urn:microsoft.com/office/officeart/2005/8/layout/radial1"/>
    <dgm:cxn modelId="{71BB06FE-45F3-45E1-83AA-6082EF2B233D}" type="presParOf" srcId="{D0D517B9-BB57-4A46-807F-CFEC04002913}" destId="{60A32B18-8114-4207-B533-0A8286058BA6}" srcOrd="4" destOrd="0" presId="urn:microsoft.com/office/officeart/2005/8/layout/radial1"/>
    <dgm:cxn modelId="{17DA99BE-EE68-4E91-810A-61E27CF45EED}" type="presParOf" srcId="{D0D517B9-BB57-4A46-807F-CFEC04002913}" destId="{C0A70609-7E39-4F25-9C68-DF320FB00F20}" srcOrd="5" destOrd="0" presId="urn:microsoft.com/office/officeart/2005/8/layout/radial1"/>
    <dgm:cxn modelId="{7408EA72-7671-4FA1-8EF0-FA9099376B66}" type="presParOf" srcId="{C0A70609-7E39-4F25-9C68-DF320FB00F20}" destId="{385BE0AA-C310-4BDE-B481-BD2CB32F100E}" srcOrd="0" destOrd="0" presId="urn:microsoft.com/office/officeart/2005/8/layout/radial1"/>
    <dgm:cxn modelId="{3ED07C41-54E8-4B9F-8103-AA150ED4222E}" type="presParOf" srcId="{D0D517B9-BB57-4A46-807F-CFEC04002913}" destId="{CC384C3A-C9F9-4FC5-8063-0603C0AEE54D}" srcOrd="6" destOrd="0" presId="urn:microsoft.com/office/officeart/2005/8/layout/radial1"/>
    <dgm:cxn modelId="{5F3E632E-0950-4D40-A2B2-66C665351557}" type="presParOf" srcId="{D0D517B9-BB57-4A46-807F-CFEC04002913}" destId="{803C67FB-EAC0-4AD8-A85C-6062878F6A7E}" srcOrd="7" destOrd="0" presId="urn:microsoft.com/office/officeart/2005/8/layout/radial1"/>
    <dgm:cxn modelId="{8053BCA1-4D2E-4A6E-A77A-AD485272F9B7}" type="presParOf" srcId="{803C67FB-EAC0-4AD8-A85C-6062878F6A7E}" destId="{549C3753-5DD6-4408-A605-EA3587A85DAC}" srcOrd="0" destOrd="0" presId="urn:microsoft.com/office/officeart/2005/8/layout/radial1"/>
    <dgm:cxn modelId="{2FACC334-6682-48C0-9A61-F66085C32738}" type="presParOf" srcId="{D0D517B9-BB57-4A46-807F-CFEC04002913}" destId="{97678413-522B-40E3-B674-EE82590DD067}" srcOrd="8" destOrd="0" presId="urn:microsoft.com/office/officeart/2005/8/layout/radial1"/>
    <dgm:cxn modelId="{6C5777A0-3CBE-4133-B6EE-3CBCFA9C5CE5}" type="presParOf" srcId="{D0D517B9-BB57-4A46-807F-CFEC04002913}" destId="{8198BD1F-A9AB-4EE8-9D27-EB06C59C2148}" srcOrd="9" destOrd="0" presId="urn:microsoft.com/office/officeart/2005/8/layout/radial1"/>
    <dgm:cxn modelId="{8469314B-A318-4762-88F8-EC86DC460746}" type="presParOf" srcId="{8198BD1F-A9AB-4EE8-9D27-EB06C59C2148}" destId="{568B1B03-1156-43DB-8256-4D4CBA7597CA}" srcOrd="0" destOrd="0" presId="urn:microsoft.com/office/officeart/2005/8/layout/radial1"/>
    <dgm:cxn modelId="{2287B8B8-B920-4763-AB24-990215C51FEB}" type="presParOf" srcId="{D0D517B9-BB57-4A46-807F-CFEC04002913}" destId="{DD23113F-A827-4670-9746-9C4CA3144711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0.15714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0" y="0"/>
          <a:ext cx="7704856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BR" sz="1800" b="1" baseline="0" dirty="0">
              <a:latin typeface="Arial" pitchFamily="34" charset="0"/>
              <a:cs typeface="Arial" pitchFamily="34" charset="0"/>
            </a:rPr>
            <a:t>Ensino </a:t>
          </a:r>
          <a:r>
            <a:rPr lang="pt-BR" sz="1800" b="1" baseline="0" dirty="0" smtClean="0">
              <a:latin typeface="Arial" pitchFamily="34" charset="0"/>
              <a:cs typeface="Arial" pitchFamily="34" charset="0"/>
            </a:rPr>
            <a:t>regular </a:t>
          </a:r>
          <a:r>
            <a:rPr lang="pt-BR" sz="1800" b="1" baseline="0" dirty="0">
              <a:latin typeface="Arial" pitchFamily="34" charset="0"/>
              <a:cs typeface="Arial" pitchFamily="34" charset="0"/>
            </a:rPr>
            <a:t>- Evolução do </a:t>
          </a:r>
          <a:r>
            <a:rPr lang="pt-BR" sz="1800" b="1" baseline="0" dirty="0" smtClean="0">
              <a:latin typeface="Arial" pitchFamily="34" charset="0"/>
              <a:cs typeface="Arial" pitchFamily="34" charset="0"/>
            </a:rPr>
            <a:t>número de matrículas de tempo integral no ensino fundamental - </a:t>
          </a:r>
          <a:r>
            <a:rPr lang="pt-BR" sz="1800" b="1" baseline="0" dirty="0">
              <a:latin typeface="Arial" pitchFamily="34" charset="0"/>
              <a:cs typeface="Arial" pitchFamily="34" charset="0"/>
            </a:rPr>
            <a:t>Brasil  - 2010 - 2013</a:t>
          </a:r>
          <a:endParaRPr lang="pt-BR" sz="18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F37F0-1A21-4EEF-8FC9-A725E1262D4F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20FE9-11BD-4101-A706-2C490D75880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932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463033"/>
            <a:ext cx="7992888" cy="1470025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4293098"/>
            <a:ext cx="7992888" cy="93076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1486" y="6021288"/>
            <a:ext cx="9144000" cy="8367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6257" y="6164579"/>
            <a:ext cx="1794917" cy="550130"/>
          </a:xfrm>
          <a:prstGeom prst="rect">
            <a:avLst/>
          </a:prstGeom>
        </p:spPr>
      </p:pic>
      <p:sp>
        <p:nvSpPr>
          <p:cNvPr id="11" name="Retângulo 10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 userDrawn="1"/>
        </p:nvSpPr>
        <p:spPr>
          <a:xfrm>
            <a:off x="1588" y="1124744"/>
            <a:ext cx="9144000" cy="33663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08800"/>
            <a:ext cx="2736304" cy="9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0001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3492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4582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rgbClr val="92D05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8" name="Retângulo 17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ítulo 1"/>
          <p:cNvSpPr>
            <a:spLocks noGrp="1"/>
          </p:cNvSpPr>
          <p:nvPr>
            <p:ph type="title"/>
          </p:nvPr>
        </p:nvSpPr>
        <p:spPr>
          <a:xfrm>
            <a:off x="395536" y="213816"/>
            <a:ext cx="6923112" cy="625104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" name="Retângulo 1"/>
          <p:cNvSpPr/>
          <p:nvPr userDrawn="1"/>
        </p:nvSpPr>
        <p:spPr>
          <a:xfrm>
            <a:off x="1588" y="932124"/>
            <a:ext cx="9144000" cy="1080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962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 userDrawn="1"/>
        </p:nvSpPr>
        <p:spPr>
          <a:xfrm>
            <a:off x="0" y="2132856"/>
            <a:ext cx="8746876" cy="2088232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0725" y="2402659"/>
            <a:ext cx="7772400" cy="1500187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Retângulo 6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3837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7544" y="1484786"/>
            <a:ext cx="4038600" cy="4525963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rgbClr val="66990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chemeClr val="accent3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4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4712939" y="1484786"/>
            <a:ext cx="4038600" cy="4525963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rgbClr val="66990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chemeClr val="accent3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8" name="Retângulo 17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  <p:sp>
        <p:nvSpPr>
          <p:cNvPr id="20" name="Retângulo 19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Título 1"/>
          <p:cNvSpPr>
            <a:spLocks noGrp="1"/>
          </p:cNvSpPr>
          <p:nvPr>
            <p:ph type="title"/>
          </p:nvPr>
        </p:nvSpPr>
        <p:spPr>
          <a:xfrm>
            <a:off x="395536" y="213816"/>
            <a:ext cx="6923112" cy="625104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2" name="Retângulo 21"/>
          <p:cNvSpPr/>
          <p:nvPr userDrawn="1"/>
        </p:nvSpPr>
        <p:spPr>
          <a:xfrm>
            <a:off x="1588" y="932124"/>
            <a:ext cx="9144000" cy="1080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77066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0956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6224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1345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5858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6956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C6D7E-1174-40E3-847F-E46652B15AF1}" type="datetimeFigureOut">
              <a:rPr lang="pt-BR" smtClean="0"/>
              <a:pPr/>
              <a:t>9/4/2014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DC469-C4CB-4CB3-A69A-3E44FD15C2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1853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5556" y="2535041"/>
            <a:ext cx="7992888" cy="1470025"/>
          </a:xfrm>
        </p:spPr>
        <p:txBody>
          <a:bodyPr>
            <a:normAutofit/>
          </a:bodyPr>
          <a:lstStyle/>
          <a:p>
            <a:r>
              <a:rPr lang="pt-BR" sz="2800" dirty="0"/>
              <a:t>Audiência Pública na Comissão de Educação, Cultura e Esporte do Senado Federal 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371600" y="4946505"/>
            <a:ext cx="6400800" cy="9307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smtClean="0"/>
              <a:t>Henrique Paim</a:t>
            </a:r>
          </a:p>
          <a:p>
            <a:r>
              <a:rPr lang="pt-BR" sz="1700" dirty="0" smtClean="0"/>
              <a:t>Ministro de Estado da Educação</a:t>
            </a:r>
          </a:p>
          <a:p>
            <a:endParaRPr lang="pt-BR" sz="1500" dirty="0" smtClean="0"/>
          </a:p>
          <a:p>
            <a:r>
              <a:rPr lang="pt-BR" sz="1500" dirty="0" smtClean="0"/>
              <a:t>Brasília, abril de 2014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7257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213816"/>
            <a:ext cx="8568952" cy="622896"/>
          </a:xfrm>
        </p:spPr>
        <p:txBody>
          <a:bodyPr/>
          <a:lstStyle/>
          <a:p>
            <a:r>
              <a:rPr lang="pt-BR" b="1" dirty="0" smtClean="0"/>
              <a:t>Índice de Desenvolvimento da Educação Básica - IDEB</a:t>
            </a:r>
            <a:endParaRPr lang="pt-BR" b="1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650223680"/>
              </p:ext>
            </p:extLst>
          </p:nvPr>
        </p:nvGraphicFramePr>
        <p:xfrm>
          <a:off x="251520" y="1340768"/>
          <a:ext cx="432048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07504" y="6392363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INEP/Saeb e Censo 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Escolar</a:t>
            </a:r>
          </a:p>
        </p:txBody>
      </p:sp>
      <p:graphicFrame>
        <p:nvGraphicFramePr>
          <p:cNvPr id="14" name="Espaço Reservado para Conteúdo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936579542"/>
              </p:ext>
            </p:extLst>
          </p:nvPr>
        </p:nvGraphicFramePr>
        <p:xfrm>
          <a:off x="4716017" y="1268760"/>
          <a:ext cx="42484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73375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Ensino médio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695517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213816"/>
            <a:ext cx="8568952" cy="622896"/>
          </a:xfrm>
        </p:spPr>
        <p:txBody>
          <a:bodyPr/>
          <a:lstStyle/>
          <a:p>
            <a:r>
              <a:rPr lang="pt-BR" b="1" dirty="0"/>
              <a:t>Índice de Desenvolvimento da Educação Básica - IDEB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497660848"/>
              </p:ext>
            </p:extLst>
          </p:nvPr>
        </p:nvGraphicFramePr>
        <p:xfrm>
          <a:off x="467545" y="1340768"/>
          <a:ext cx="8136903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07504" y="6381330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INEP/Saeb e Censo 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Escolar</a:t>
            </a:r>
          </a:p>
        </p:txBody>
      </p:sp>
    </p:spTree>
    <p:extLst>
      <p:ext uri="{BB962C8B-B14F-4D97-AF65-F5344CB8AC3E}">
        <p14:creationId xmlns:p14="http://schemas.microsoft.com/office/powerpoint/2010/main" xmlns="" val="84567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568952" cy="4752528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92D050"/>
              </a:buClr>
            </a:pPr>
            <a:r>
              <a:rPr lang="pt-BR" sz="2300" dirty="0" smtClean="0"/>
              <a:t>Grande desafio da educação básica.</a:t>
            </a:r>
          </a:p>
          <a:p>
            <a:pPr lvl="0">
              <a:buClr>
                <a:srgbClr val="92D050"/>
              </a:buClr>
            </a:pPr>
            <a:endParaRPr lang="pt-BR" sz="1000" dirty="0" smtClean="0"/>
          </a:p>
          <a:p>
            <a:pPr lvl="0">
              <a:buClr>
                <a:srgbClr val="92D050"/>
              </a:buClr>
            </a:pPr>
            <a:r>
              <a:rPr lang="pt-BR" sz="2300" dirty="0" smtClean="0"/>
              <a:t>Inclusão:</a:t>
            </a:r>
          </a:p>
          <a:p>
            <a:pPr lvl="0">
              <a:buClr>
                <a:srgbClr val="92D050"/>
              </a:buClr>
            </a:pPr>
            <a:endParaRPr lang="en-US" sz="2300" dirty="0"/>
          </a:p>
          <a:p>
            <a:pPr lvl="0">
              <a:buClr>
                <a:srgbClr val="92D050"/>
              </a:buClr>
            </a:pPr>
            <a:endParaRPr lang="en-US" sz="2300" dirty="0" smtClean="0"/>
          </a:p>
          <a:p>
            <a:pPr lvl="0">
              <a:buClr>
                <a:srgbClr val="92D050"/>
              </a:buClr>
            </a:pPr>
            <a:endParaRPr lang="en-US" sz="2300" dirty="0"/>
          </a:p>
          <a:p>
            <a:pPr lvl="0">
              <a:buClr>
                <a:srgbClr val="92D050"/>
              </a:buClr>
            </a:pPr>
            <a:endParaRPr lang="en-US" sz="2300" dirty="0" smtClean="0"/>
          </a:p>
          <a:p>
            <a:pPr lvl="0">
              <a:buClr>
                <a:srgbClr val="92D050"/>
              </a:buClr>
            </a:pPr>
            <a:endParaRPr lang="en-US" sz="2300" dirty="0"/>
          </a:p>
          <a:p>
            <a:pPr lvl="0">
              <a:buClr>
                <a:srgbClr val="92D050"/>
              </a:buClr>
            </a:pPr>
            <a:endParaRPr lang="pt-BR" sz="2300" dirty="0" smtClean="0"/>
          </a:p>
          <a:p>
            <a:pPr lvl="0">
              <a:buClr>
                <a:srgbClr val="92D050"/>
              </a:buClr>
            </a:pPr>
            <a:endParaRPr lang="en-US" sz="2300" dirty="0"/>
          </a:p>
          <a:p>
            <a:pPr lvl="0">
              <a:buClr>
                <a:srgbClr val="92D050"/>
              </a:buClr>
            </a:pPr>
            <a:r>
              <a:rPr lang="en-US" sz="2300" dirty="0" err="1" smtClean="0"/>
              <a:t>Recursos</a:t>
            </a:r>
            <a:r>
              <a:rPr lang="en-US" sz="2300" dirty="0" smtClean="0"/>
              <a:t> para o </a:t>
            </a:r>
            <a:r>
              <a:rPr lang="en-US" sz="2300" dirty="0" err="1" smtClean="0"/>
              <a:t>ensino</a:t>
            </a:r>
            <a:r>
              <a:rPr lang="en-US" sz="2300" dirty="0" smtClean="0"/>
              <a:t> </a:t>
            </a:r>
            <a:r>
              <a:rPr lang="en-US" sz="2300" dirty="0" err="1" smtClean="0"/>
              <a:t>médio</a:t>
            </a:r>
            <a:r>
              <a:rPr lang="en-US" sz="2300" dirty="0" smtClean="0"/>
              <a:t> a </a:t>
            </a:r>
            <a:r>
              <a:rPr lang="en-US" sz="2300" dirty="0" err="1" smtClean="0"/>
              <a:t>partir</a:t>
            </a:r>
            <a:r>
              <a:rPr lang="en-US" sz="2300" dirty="0" smtClean="0"/>
              <a:t> de 2007 (</a:t>
            </a:r>
            <a:r>
              <a:rPr lang="en-US" sz="2300" dirty="0" err="1" smtClean="0"/>
              <a:t>Fundeb</a:t>
            </a:r>
            <a:r>
              <a:rPr lang="en-US" sz="2300" dirty="0" smtClean="0"/>
              <a:t>, S.E., PDDE, PNAE, PNLD, PNATE, PNBE).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Ensino médio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35496" y="6453338"/>
            <a:ext cx="36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2909386220"/>
              </p:ext>
            </p:extLst>
          </p:nvPr>
        </p:nvGraphicFramePr>
        <p:xfrm>
          <a:off x="1187624" y="2420888"/>
          <a:ext cx="6120680" cy="2653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97782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2D050"/>
              </a:buClr>
            </a:pPr>
            <a:r>
              <a:rPr lang="pt-BR" b="1" dirty="0" smtClean="0"/>
              <a:t>Ensino médio inovador</a:t>
            </a:r>
          </a:p>
          <a:p>
            <a:pPr lvl="1">
              <a:buClr>
                <a:srgbClr val="92D050"/>
              </a:buClr>
            </a:pPr>
            <a:r>
              <a:rPr lang="pt-BR" dirty="0" smtClean="0"/>
              <a:t>Apoiar propostas </a:t>
            </a:r>
            <a:r>
              <a:rPr lang="pt-BR" dirty="0"/>
              <a:t>curriculares inovadoras nas escolas de ensino </a:t>
            </a:r>
            <a:r>
              <a:rPr lang="pt-BR" dirty="0" smtClean="0"/>
              <a:t> médio</a:t>
            </a:r>
            <a:r>
              <a:rPr lang="pt-BR" dirty="0"/>
              <a:t>, </a:t>
            </a:r>
            <a:r>
              <a:rPr lang="pt-BR" dirty="0" smtClean="0"/>
              <a:t>ampliando  </a:t>
            </a:r>
            <a:r>
              <a:rPr lang="pt-BR" dirty="0"/>
              <a:t>o </a:t>
            </a:r>
            <a:r>
              <a:rPr lang="pt-BR" dirty="0" smtClean="0"/>
              <a:t> tempo  dos  estudantes  na </a:t>
            </a:r>
            <a:r>
              <a:rPr lang="pt-BR" dirty="0"/>
              <a:t>escola e </a:t>
            </a:r>
            <a:r>
              <a:rPr lang="pt-BR" dirty="0" smtClean="0"/>
              <a:t>a </a:t>
            </a:r>
            <a:r>
              <a:rPr lang="pt-BR" dirty="0"/>
              <a:t>inserção de atividades que tornem </a:t>
            </a:r>
            <a:r>
              <a:rPr lang="pt-BR" dirty="0" smtClean="0"/>
              <a:t> o </a:t>
            </a:r>
            <a:r>
              <a:rPr lang="pt-BR" dirty="0"/>
              <a:t>currículo mais </a:t>
            </a:r>
            <a:r>
              <a:rPr lang="pt-BR" dirty="0" smtClean="0"/>
              <a:t>dinâmico. </a:t>
            </a:r>
          </a:p>
          <a:p>
            <a:pPr lvl="1"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r>
              <a:rPr lang="pt-BR" b="1" dirty="0" smtClean="0"/>
              <a:t>Pacto Nacional pelo Ensino Médio</a:t>
            </a:r>
          </a:p>
          <a:p>
            <a:pPr lvl="1">
              <a:buClr>
                <a:srgbClr val="92D050"/>
              </a:buClr>
            </a:pPr>
            <a:r>
              <a:rPr lang="pt-BR" dirty="0" smtClean="0"/>
              <a:t>MEC  e  secretarias  estaduais  e  distrital  de  </a:t>
            </a:r>
            <a:r>
              <a:rPr lang="pt-BR" dirty="0"/>
              <a:t>educação </a:t>
            </a:r>
            <a:r>
              <a:rPr lang="pt-BR" dirty="0" smtClean="0"/>
              <a:t>valorizam  a   formação  continuada  dos  professores  e </a:t>
            </a:r>
            <a:r>
              <a:rPr lang="pt-BR" dirty="0"/>
              <a:t>coordenadores </a:t>
            </a:r>
            <a:r>
              <a:rPr lang="pt-BR" dirty="0" smtClean="0"/>
              <a:t> pedagógicos  do  ensino  médio </a:t>
            </a:r>
            <a:r>
              <a:rPr lang="pt-BR" dirty="0"/>
              <a:t>público, nas áreas rurais e </a:t>
            </a:r>
            <a:r>
              <a:rPr lang="pt-BR" dirty="0" smtClean="0"/>
              <a:t>urbanas.</a:t>
            </a:r>
          </a:p>
          <a:p>
            <a:pPr>
              <a:buClr>
                <a:srgbClr val="92D050"/>
              </a:buClr>
            </a:pPr>
            <a:endParaRPr lang="en-US" b="1" dirty="0"/>
          </a:p>
          <a:p>
            <a:pPr marL="0" indent="0">
              <a:buClr>
                <a:srgbClr val="92D050"/>
              </a:buCl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Reestruturação do ensino médio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39765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EJA e </a:t>
            </a:r>
            <a:r>
              <a:rPr lang="en-US" sz="2800" b="1" dirty="0" err="1" smtClean="0"/>
              <a:t>Educação</a:t>
            </a:r>
            <a:r>
              <a:rPr lang="en-US" sz="2800" b="1" dirty="0" smtClean="0"/>
              <a:t> no Campo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4042674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379909"/>
            <a:ext cx="8229600" cy="4785395"/>
          </a:xfrm>
        </p:spPr>
        <p:txBody>
          <a:bodyPr/>
          <a:lstStyle/>
          <a:p>
            <a:pPr algn="just">
              <a:buClr>
                <a:srgbClr val="92D050"/>
              </a:buClr>
            </a:pPr>
            <a:r>
              <a:rPr lang="pt-BR" dirty="0" smtClean="0"/>
              <a:t>Apoio técnico e financeiro aos estados, municípios e DF para implementação da política de educação do campo.</a:t>
            </a:r>
          </a:p>
          <a:p>
            <a:pPr>
              <a:buClr>
                <a:srgbClr val="92D050"/>
              </a:buClr>
            </a:pPr>
            <a:endParaRPr lang="pt-BR" dirty="0" smtClean="0"/>
          </a:p>
          <a:p>
            <a:pPr algn="just">
              <a:buClr>
                <a:srgbClr val="92D050"/>
              </a:buClr>
            </a:pPr>
            <a:r>
              <a:rPr lang="pt-BR" dirty="0" smtClean="0"/>
              <a:t>Ações de apoio ao desenvolvimento de:</a:t>
            </a:r>
          </a:p>
          <a:p>
            <a:pPr lvl="1" algn="just">
              <a:buClr>
                <a:srgbClr val="92D050"/>
              </a:buClr>
            </a:pPr>
            <a:r>
              <a:rPr lang="pt-BR" dirty="0" smtClean="0"/>
              <a:t>práticas de gestão.</a:t>
            </a:r>
          </a:p>
          <a:p>
            <a:pPr lvl="1" algn="just">
              <a:buClr>
                <a:srgbClr val="92D050"/>
              </a:buClr>
            </a:pPr>
            <a:r>
              <a:rPr lang="pt-BR" dirty="0" smtClean="0"/>
              <a:t>formação inicial e  continuada de  professores.</a:t>
            </a:r>
          </a:p>
          <a:p>
            <a:pPr lvl="1" algn="just">
              <a:buClr>
                <a:srgbClr val="92D050"/>
              </a:buClr>
            </a:pPr>
            <a:r>
              <a:rPr lang="pt-BR" dirty="0" smtClean="0"/>
              <a:t>educação tecnológica e  de jovens  e  adultos.</a:t>
            </a:r>
          </a:p>
          <a:p>
            <a:pPr lvl="1" algn="just">
              <a:buClr>
                <a:srgbClr val="92D050"/>
              </a:buClr>
            </a:pPr>
            <a:r>
              <a:rPr lang="pt-BR" dirty="0" smtClean="0"/>
              <a:t>melhoria da infraestrutura física e tecnológica.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Pronacampo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70913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Pronacampo</a:t>
            </a:r>
            <a:endParaRPr lang="pt-BR" dirty="0"/>
          </a:p>
        </p:txBody>
      </p:sp>
      <p:graphicFrame>
        <p:nvGraphicFramePr>
          <p:cNvPr id="4" name="llll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44377905"/>
              </p:ext>
            </p:extLst>
          </p:nvPr>
        </p:nvGraphicFramePr>
        <p:xfrm>
          <a:off x="323529" y="1196752"/>
          <a:ext cx="8363272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7504" y="6351713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FNDE</a:t>
            </a:r>
          </a:p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Dados acumulados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710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Alfabetização de Adultos e EJA</a:t>
            </a:r>
            <a:endParaRPr lang="pt-BR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497" y="6351713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IBGE/Pnad</a:t>
            </a:r>
          </a:p>
          <a:p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Dados 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harmonizados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Brasil sem norte rural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2571713107"/>
              </p:ext>
            </p:extLst>
          </p:nvPr>
        </p:nvGraphicFramePr>
        <p:xfrm>
          <a:off x="395536" y="1772816"/>
          <a:ext cx="8356352" cy="432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516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Educação de jovens e adultos – EJA</a:t>
            </a:r>
            <a:endParaRPr lang="pt-BR" b="1" dirty="0"/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1678406532"/>
              </p:ext>
            </p:extLst>
          </p:nvPr>
        </p:nvGraphicFramePr>
        <p:xfrm>
          <a:off x="179513" y="1988840"/>
          <a:ext cx="87849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35496" y="6392363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4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r>
              <a:rPr lang="pt-BR" b="1" dirty="0"/>
              <a:t>Visão </a:t>
            </a:r>
            <a:r>
              <a:rPr lang="pt-BR" b="1" dirty="0" smtClean="0"/>
              <a:t>sistêmica da educação.</a:t>
            </a:r>
          </a:p>
          <a:p>
            <a:pPr>
              <a:buClr>
                <a:srgbClr val="92D050"/>
              </a:buClr>
            </a:pPr>
            <a:endParaRPr lang="pt-BR" b="1" dirty="0"/>
          </a:p>
          <a:p>
            <a:pPr>
              <a:buClr>
                <a:srgbClr val="92D050"/>
              </a:buClr>
            </a:pPr>
            <a:r>
              <a:rPr lang="pt-BR" b="1" dirty="0" smtClean="0"/>
              <a:t>Atuação do MEC → da creche à pós-graduação.</a:t>
            </a:r>
          </a:p>
          <a:p>
            <a:pPr>
              <a:buClr>
                <a:srgbClr val="92D050"/>
              </a:buClr>
            </a:pPr>
            <a:endParaRPr lang="pt-BR" b="1" dirty="0"/>
          </a:p>
          <a:p>
            <a:pPr>
              <a:buClr>
                <a:srgbClr val="92D050"/>
              </a:buClr>
            </a:pPr>
            <a:r>
              <a:rPr lang="pt-BR" b="1" dirty="0" smtClean="0"/>
              <a:t>Programas do MEC visam a atender a todas as etapas e modalidades da educação básica e superior. </a:t>
            </a:r>
          </a:p>
          <a:p>
            <a:pPr marL="0" indent="0">
              <a:buClr>
                <a:srgbClr val="92D050"/>
              </a:buClr>
              <a:buNone/>
            </a:pPr>
            <a:endParaRPr lang="pt-BR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 smtClean="0"/>
              <a:t>Governo Federal - MEC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8289926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Educação profissional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1404158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200827"/>
              </p:ext>
            </p:extLst>
          </p:nvPr>
        </p:nvGraphicFramePr>
        <p:xfrm>
          <a:off x="457200" y="1341440"/>
          <a:ext cx="8229600" cy="4784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6130470" y="3269714"/>
            <a:ext cx="2329962" cy="1527438"/>
            <a:chOff x="3212679" y="2037298"/>
            <a:chExt cx="2170630" cy="1527438"/>
          </a:xfrm>
        </p:grpSpPr>
        <p:sp>
          <p:nvSpPr>
            <p:cNvPr id="7" name="Retângulo 6"/>
            <p:cNvSpPr/>
            <p:nvPr/>
          </p:nvSpPr>
          <p:spPr>
            <a:xfrm>
              <a:off x="3816432" y="2037298"/>
              <a:ext cx="1566877" cy="144779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tângulo 7"/>
            <p:cNvSpPr/>
            <p:nvPr/>
          </p:nvSpPr>
          <p:spPr>
            <a:xfrm>
              <a:off x="3212679" y="2116941"/>
              <a:ext cx="1969379" cy="14477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491" tIns="0" rIns="0" bIns="0" numCol="1" spcCol="1270" anchor="t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2013 – 2014*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562 unidades 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pt-BR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132</a:t>
              </a:r>
              <a:r>
                <a:rPr lang="pt-BR" sz="14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novas)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507</a:t>
              </a:r>
              <a:r>
                <a:rPr lang="pt-BR" sz="1600" kern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municípios</a:t>
              </a:r>
              <a:endParaRPr lang="pt-BR" sz="1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Elipse 8"/>
          <p:cNvSpPr/>
          <p:nvPr/>
        </p:nvSpPr>
        <p:spPr>
          <a:xfrm>
            <a:off x="5940152" y="2420888"/>
            <a:ext cx="648072" cy="64807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CaixaDeTexto 10"/>
          <p:cNvSpPr txBox="1"/>
          <p:nvPr/>
        </p:nvSpPr>
        <p:spPr>
          <a:xfrm>
            <a:off x="179512" y="1196752"/>
            <a:ext cx="5616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Oferta  de  cursos de nível médio, nível médio integrado, licenciatura, superior em tecnologia e pós-graduação por 38 institutos federais e outras instituições vinculadas à Rede Federal de Educação Profissional e Tecnológica.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9513" y="2329427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 2013, atingiu-se a marca de 470 unidades em funcionamento.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323528" y="188640"/>
            <a:ext cx="6923112" cy="625104"/>
          </a:xfrm>
        </p:spPr>
        <p:txBody>
          <a:bodyPr/>
          <a:lstStyle/>
          <a:p>
            <a:r>
              <a:rPr lang="pt-BR" b="1" dirty="0" smtClean="0"/>
              <a:t>Expansão da Rede Federal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1297" y="6309322"/>
            <a:ext cx="421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MEC/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Setec</a:t>
            </a:r>
            <a:endParaRPr lang="pt-BR" sz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* Previsão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0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2D050"/>
              </a:buClr>
            </a:pPr>
            <a:r>
              <a:rPr lang="pt-BR" dirty="0" smtClean="0"/>
              <a:t>Sistematização de  todas  as ações na educação profissional.</a:t>
            </a:r>
          </a:p>
          <a:p>
            <a:pPr>
              <a:buClr>
                <a:srgbClr val="92D050"/>
              </a:buClr>
            </a:pPr>
            <a:endParaRPr lang="pt-BR" dirty="0"/>
          </a:p>
          <a:p>
            <a:pPr>
              <a:buClr>
                <a:srgbClr val="92D050"/>
              </a:buClr>
            </a:pPr>
            <a:r>
              <a:rPr lang="pt-BR" dirty="0" smtClean="0"/>
              <a:t>Parcerias: </a:t>
            </a:r>
            <a:r>
              <a:rPr lang="pt-BR" dirty="0"/>
              <a:t>universidades federais + IFES + escolas estaduais de ensino técnico + Sistema S.</a:t>
            </a:r>
          </a:p>
          <a:p>
            <a:pPr lvl="0">
              <a:buClr>
                <a:srgbClr val="92D050"/>
              </a:buClr>
            </a:pPr>
            <a:endParaRPr lang="pt-BR" dirty="0" smtClean="0"/>
          </a:p>
          <a:p>
            <a:pPr lvl="0">
              <a:buClr>
                <a:srgbClr val="92D050"/>
              </a:buClr>
            </a:pPr>
            <a:r>
              <a:rPr lang="pt-BR" dirty="0" smtClean="0"/>
              <a:t>Investimento 2011-2014: </a:t>
            </a:r>
            <a:r>
              <a:rPr lang="pt-BR" b="1" dirty="0" smtClean="0"/>
              <a:t>R$ 14 bilhões</a:t>
            </a:r>
            <a:r>
              <a:rPr lang="pt-BR" dirty="0" smtClean="0"/>
              <a:t>.</a:t>
            </a:r>
          </a:p>
          <a:p>
            <a:pPr lvl="0">
              <a:buClr>
                <a:srgbClr val="92D050"/>
              </a:buClr>
            </a:pPr>
            <a:endParaRPr lang="pt-BR" b="1" dirty="0" smtClean="0"/>
          </a:p>
          <a:p>
            <a:pPr lvl="0">
              <a:buClr>
                <a:srgbClr val="92D050"/>
              </a:buClr>
            </a:pPr>
            <a:r>
              <a:rPr lang="pt-BR" dirty="0" smtClean="0"/>
              <a:t>Meta:  8  milhões </a:t>
            </a:r>
            <a:r>
              <a:rPr lang="pt-BR" dirty="0"/>
              <a:t>de </a:t>
            </a:r>
            <a:r>
              <a:rPr lang="pt-BR" dirty="0" smtClean="0"/>
              <a:t> vagas </a:t>
            </a:r>
            <a:r>
              <a:rPr lang="pt-BR" dirty="0"/>
              <a:t>até </a:t>
            </a:r>
            <a:r>
              <a:rPr lang="pt-BR" dirty="0" smtClean="0"/>
              <a:t>final de 2014 em mais 4 mil municípios.</a:t>
            </a:r>
            <a:endParaRPr lang="pt-BR" dirty="0"/>
          </a:p>
          <a:p>
            <a:pPr lvl="1">
              <a:buClr>
                <a:srgbClr val="92D050"/>
              </a:buClr>
            </a:pPr>
            <a:r>
              <a:rPr lang="pt-BR" b="1" dirty="0" smtClean="0"/>
              <a:t>Hoje: 6,2 </a:t>
            </a:r>
            <a:r>
              <a:rPr lang="pt-BR" b="1" dirty="0"/>
              <a:t>milhões </a:t>
            </a:r>
            <a:r>
              <a:rPr lang="pt-BR" dirty="0"/>
              <a:t>de </a:t>
            </a:r>
            <a:r>
              <a:rPr lang="pt-BR" dirty="0" smtClean="0"/>
              <a:t> matrículas </a:t>
            </a:r>
            <a:r>
              <a:rPr lang="pt-BR" dirty="0"/>
              <a:t>em</a:t>
            </a:r>
            <a:r>
              <a:rPr lang="pt-BR" b="1" dirty="0"/>
              <a:t> 3.800 municípios. </a:t>
            </a:r>
            <a:endParaRPr lang="pt-BR" b="1" dirty="0" smtClean="0"/>
          </a:p>
          <a:p>
            <a:pPr marL="457200" lvl="1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Pronatec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3041496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10"/>
          </p:nvPr>
        </p:nvSpPr>
        <p:spPr>
          <a:xfrm>
            <a:off x="5436096" y="1268760"/>
            <a:ext cx="3456384" cy="4896544"/>
          </a:xfrm>
        </p:spPr>
        <p:txBody>
          <a:bodyPr>
            <a:normAutofit fontScale="92500"/>
          </a:bodyPr>
          <a:lstStyle/>
          <a:p>
            <a:pPr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dirty="0" smtClean="0"/>
              <a:t>Meta  de 8 milhões de vagas gratuitas  em cursos técnicos de nível médio e de formação inicial e continuada ou qualificação profissional até 2014.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dirty="0" smtClean="0"/>
              <a:t>No total, são 1,8 milhão de matrículas em cursos técnicos e 4,4 milhões de matrículas em cursos de qualificação profissional.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Pronatec</a:t>
            </a:r>
            <a:endParaRPr lang="pt-BR" b="1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112989954"/>
              </p:ext>
            </p:extLst>
          </p:nvPr>
        </p:nvGraphicFramePr>
        <p:xfrm>
          <a:off x="179512" y="1196752"/>
          <a:ext cx="49685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5497" y="6351713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Setec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Sistec</a:t>
            </a:r>
            <a:endParaRPr lang="pt-BR" sz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*De 2011 a 2014.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841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Educação superior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3710142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Matrícula ensino superior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6452709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MEC/INEP/Censo da Educação Superior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06472260"/>
              </p:ext>
            </p:extLst>
          </p:nvPr>
        </p:nvGraphicFramePr>
        <p:xfrm>
          <a:off x="251520" y="1196752"/>
          <a:ext cx="864096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7" name="Grupo 16"/>
          <p:cNvGrpSpPr/>
          <p:nvPr/>
        </p:nvGrpSpPr>
        <p:grpSpPr>
          <a:xfrm>
            <a:off x="7812360" y="1753652"/>
            <a:ext cx="1115615" cy="576064"/>
            <a:chOff x="7812360" y="1753652"/>
            <a:chExt cx="1115615" cy="576064"/>
          </a:xfrm>
        </p:grpSpPr>
        <p:sp>
          <p:nvSpPr>
            <p:cNvPr id="9" name="CaixaDeTexto 8"/>
            <p:cNvSpPr txBox="1"/>
            <p:nvPr/>
          </p:nvSpPr>
          <p:spPr>
            <a:xfrm>
              <a:off x="7812360" y="1753652"/>
              <a:ext cx="1115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84% Presencial</a:t>
              </a:r>
              <a:endParaRPr lang="pt-B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Chave direita 9"/>
            <p:cNvSpPr/>
            <p:nvPr/>
          </p:nvSpPr>
          <p:spPr>
            <a:xfrm rot="5400000">
              <a:off x="8253990" y="1763234"/>
              <a:ext cx="196860" cy="936104"/>
            </a:xfrm>
            <a:prstGeom prst="rightBrac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7812360" y="4437112"/>
            <a:ext cx="1115615" cy="576064"/>
            <a:chOff x="7812360" y="4437112"/>
            <a:chExt cx="1115615" cy="576064"/>
          </a:xfrm>
        </p:grpSpPr>
        <p:sp>
          <p:nvSpPr>
            <p:cNvPr id="11" name="CaixaDeTexto 10"/>
            <p:cNvSpPr txBox="1"/>
            <p:nvPr/>
          </p:nvSpPr>
          <p:spPr>
            <a:xfrm>
              <a:off x="7812360" y="4437112"/>
              <a:ext cx="1115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90% Presencial</a:t>
              </a:r>
              <a:endParaRPr lang="pt-B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Chave direita 11"/>
            <p:cNvSpPr/>
            <p:nvPr/>
          </p:nvSpPr>
          <p:spPr>
            <a:xfrm rot="5400000">
              <a:off x="8253990" y="4446694"/>
              <a:ext cx="196860" cy="936104"/>
            </a:xfrm>
            <a:prstGeom prst="rightBrac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7812360" y="3284984"/>
            <a:ext cx="1115615" cy="576064"/>
            <a:chOff x="7812360" y="3284984"/>
            <a:chExt cx="1115615" cy="576064"/>
          </a:xfrm>
        </p:grpSpPr>
        <p:sp>
          <p:nvSpPr>
            <p:cNvPr id="13" name="CaixaDeTexto 12"/>
            <p:cNvSpPr txBox="1"/>
            <p:nvPr/>
          </p:nvSpPr>
          <p:spPr>
            <a:xfrm>
              <a:off x="7812360" y="3284984"/>
              <a:ext cx="1115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82% Presencial</a:t>
              </a:r>
              <a:endParaRPr lang="pt-B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Chave direita 13"/>
            <p:cNvSpPr/>
            <p:nvPr/>
          </p:nvSpPr>
          <p:spPr>
            <a:xfrm rot="5400000">
              <a:off x="8253990" y="3294566"/>
              <a:ext cx="196860" cy="936104"/>
            </a:xfrm>
            <a:prstGeom prst="rightBrac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xmlns="" val="40241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9" y="332656"/>
            <a:ext cx="8568952" cy="550888"/>
          </a:xfrm>
        </p:spPr>
        <p:txBody>
          <a:bodyPr/>
          <a:lstStyle/>
          <a:p>
            <a:r>
              <a:rPr lang="pt-BR" b="1" dirty="0" smtClean="0"/>
              <a:t>Expansão da Rede Federal de Educação Superior</a:t>
            </a:r>
            <a:endParaRPr lang="pt-BR" b="1" dirty="0"/>
          </a:p>
        </p:txBody>
      </p:sp>
      <p:sp>
        <p:nvSpPr>
          <p:cNvPr id="6" name="Forma 5"/>
          <p:cNvSpPr/>
          <p:nvPr/>
        </p:nvSpPr>
        <p:spPr>
          <a:xfrm>
            <a:off x="539553" y="1268760"/>
            <a:ext cx="8064896" cy="4896543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Elipse 6"/>
          <p:cNvSpPr/>
          <p:nvPr/>
        </p:nvSpPr>
        <p:spPr>
          <a:xfrm>
            <a:off x="1763689" y="4509122"/>
            <a:ext cx="189093" cy="18909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upo 7"/>
          <p:cNvGrpSpPr/>
          <p:nvPr/>
        </p:nvGrpSpPr>
        <p:grpSpPr>
          <a:xfrm>
            <a:off x="1953789" y="4707638"/>
            <a:ext cx="1898131" cy="1313650"/>
            <a:chOff x="1018193" y="3243129"/>
            <a:chExt cx="1694564" cy="1313650"/>
          </a:xfrm>
        </p:grpSpPr>
        <p:sp>
          <p:nvSpPr>
            <p:cNvPr id="17" name="Retângulo 16"/>
            <p:cNvSpPr/>
            <p:nvPr/>
          </p:nvSpPr>
          <p:spPr>
            <a:xfrm>
              <a:off x="1018193" y="3243129"/>
              <a:ext cx="1694564" cy="131365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tângulo 17"/>
            <p:cNvSpPr/>
            <p:nvPr/>
          </p:nvSpPr>
          <p:spPr>
            <a:xfrm>
              <a:off x="1018193" y="3243129"/>
              <a:ext cx="1694564" cy="13136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0196" tIns="0" rIns="0" bIns="0" numCol="1" spcCol="1270" anchor="t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Até 2002</a:t>
              </a: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45 universidades</a:t>
              </a: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148 </a:t>
              </a:r>
              <a:r>
                <a:rPr lang="pt-BR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câmpus</a:t>
              </a:r>
              <a:endParaRPr lang="pt-BR" sz="1400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114 municípios atendidos</a:t>
              </a:r>
              <a:endParaRPr lang="pt-BR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Elipse 8"/>
          <p:cNvSpPr/>
          <p:nvPr/>
        </p:nvSpPr>
        <p:spPr>
          <a:xfrm>
            <a:off x="3419873" y="3356994"/>
            <a:ext cx="341821" cy="34182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5259187"/>
              <a:satOff val="-30948"/>
              <a:lumOff val="1178"/>
              <a:alphaOff val="0"/>
            </a:schemeClr>
          </a:fillRef>
          <a:effectRef idx="0">
            <a:schemeClr val="accent2">
              <a:hueOff val="5259187"/>
              <a:satOff val="-30948"/>
              <a:lumOff val="1178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Grupo 9"/>
          <p:cNvGrpSpPr/>
          <p:nvPr/>
        </p:nvGrpSpPr>
        <p:grpSpPr>
          <a:xfrm>
            <a:off x="3699264" y="3548534"/>
            <a:ext cx="2072750" cy="2112714"/>
            <a:chOff x="2763667" y="2084025"/>
            <a:chExt cx="1745473" cy="2472754"/>
          </a:xfrm>
        </p:grpSpPr>
        <p:sp>
          <p:nvSpPr>
            <p:cNvPr id="15" name="Retângulo 14"/>
            <p:cNvSpPr/>
            <p:nvPr/>
          </p:nvSpPr>
          <p:spPr>
            <a:xfrm>
              <a:off x="2763667" y="2084025"/>
              <a:ext cx="1745473" cy="247275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2763667" y="2084025"/>
              <a:ext cx="1745473" cy="24727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1124" tIns="0" rIns="0" bIns="0" numCol="1" spcCol="1270" anchor="t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2003 – 2010</a:t>
              </a: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59 universidades</a:t>
              </a:r>
            </a:p>
            <a:p>
              <a:pPr lvl="0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274 </a:t>
              </a:r>
              <a:r>
                <a:rPr lang="pt-BR" sz="1400" b="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pt-BR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â</a:t>
              </a:r>
              <a:r>
                <a:rPr lang="pt-BR" sz="1400" b="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mpus</a:t>
              </a:r>
              <a:endParaRPr lang="pt-BR" sz="1400" b="0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231 municípios atendidos</a:t>
              </a:r>
              <a:endParaRPr lang="pt-BR" sz="1400" b="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Elipse 10"/>
          <p:cNvSpPr/>
          <p:nvPr/>
        </p:nvSpPr>
        <p:spPr>
          <a:xfrm>
            <a:off x="5535648" y="2564904"/>
            <a:ext cx="472732" cy="47273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0518374"/>
              <a:satOff val="-61895"/>
              <a:lumOff val="2355"/>
              <a:alphaOff val="0"/>
            </a:schemeClr>
          </a:fillRef>
          <a:effectRef idx="0">
            <a:schemeClr val="accent2">
              <a:hueOff val="10518374"/>
              <a:satOff val="-61895"/>
              <a:lumOff val="235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2" name="Grupo 11"/>
          <p:cNvGrpSpPr/>
          <p:nvPr/>
        </p:nvGrpSpPr>
        <p:grpSpPr>
          <a:xfrm>
            <a:off x="5772014" y="2862164"/>
            <a:ext cx="2832435" cy="2502300"/>
            <a:chOff x="4836417" y="1397654"/>
            <a:chExt cx="1745473" cy="3159125"/>
          </a:xfrm>
        </p:grpSpPr>
        <p:sp>
          <p:nvSpPr>
            <p:cNvPr id="13" name="Retângulo 12"/>
            <p:cNvSpPr/>
            <p:nvPr/>
          </p:nvSpPr>
          <p:spPr>
            <a:xfrm>
              <a:off x="4836417" y="1397654"/>
              <a:ext cx="1745473" cy="31591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tângulo 13"/>
            <p:cNvSpPr/>
            <p:nvPr/>
          </p:nvSpPr>
          <p:spPr>
            <a:xfrm>
              <a:off x="4836417" y="1397654"/>
              <a:ext cx="1745473" cy="31591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491" tIns="0" rIns="0" bIns="0" numCol="1" spcCol="1270" anchor="t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2011 – 2014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63 universidades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(4 novas)</a:t>
              </a:r>
            </a:p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321 </a:t>
              </a:r>
              <a:r>
                <a:rPr lang="pt-BR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câmpus</a:t>
              </a:r>
              <a:endParaRPr lang="pt-BR" sz="1400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(47 novos)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272 municípios atendidos</a:t>
              </a:r>
              <a:endParaRPr lang="pt-BR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" name="CaixaDeTexto 18"/>
          <p:cNvSpPr txBox="1"/>
          <p:nvPr/>
        </p:nvSpPr>
        <p:spPr>
          <a:xfrm>
            <a:off x="35496" y="6453338"/>
            <a:ext cx="4896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MEC/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107504" y="129256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dirty="0" smtClean="0"/>
              <a:t>Oferta de curso de graduação e pós-graduação por 63 universidades federais.</a:t>
            </a:r>
          </a:p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dirty="0" smtClean="0"/>
              <a:t>Em janeiro de 2014, atingiu-se a marca de 291 campus em funcionamento.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39758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ProUni</a:t>
            </a:r>
            <a:endParaRPr lang="pt-BR" b="1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68438907"/>
              </p:ext>
            </p:extLst>
          </p:nvPr>
        </p:nvGraphicFramePr>
        <p:xfrm>
          <a:off x="251520" y="1124744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7504" y="6381330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MEC/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SisProuni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350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10"/>
          </p:nvPr>
        </p:nvSpPr>
        <p:spPr>
          <a:xfrm>
            <a:off x="4788024" y="1268760"/>
            <a:ext cx="4320480" cy="4824536"/>
          </a:xfrm>
        </p:spPr>
        <p:txBody>
          <a:bodyPr>
            <a:normAutofit lnSpcReduction="10000"/>
          </a:bodyPr>
          <a:lstStyle/>
          <a:p>
            <a:pPr marL="285750" indent="-171450" algn="just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t-BR" sz="1600" dirty="0" smtClean="0"/>
              <a:t>Reformulação </a:t>
            </a:r>
            <a:r>
              <a:rPr lang="pt-BR" sz="1600" dirty="0"/>
              <a:t>do financiamento para estudantes de instituições privadas</a:t>
            </a:r>
            <a:r>
              <a:rPr lang="pt-BR" sz="1600" dirty="0" smtClean="0"/>
              <a:t>:</a:t>
            </a:r>
          </a:p>
          <a:p>
            <a:pPr marL="114300" indent="0" algn="just">
              <a:buClr>
                <a:srgbClr val="92D050"/>
              </a:buClr>
              <a:buNone/>
            </a:pPr>
            <a:endParaRPr lang="pt-BR" sz="1000" dirty="0"/>
          </a:p>
          <a:p>
            <a:pPr marL="800100"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/>
              <a:t>Juros </a:t>
            </a:r>
            <a:r>
              <a:rPr lang="pt-BR" sz="1600" dirty="0"/>
              <a:t>baixaram de 9% para 3,4% ao </a:t>
            </a:r>
            <a:r>
              <a:rPr lang="pt-BR" sz="1600" dirty="0" smtClean="0"/>
              <a:t>ano.</a:t>
            </a:r>
          </a:p>
          <a:p>
            <a:pPr marL="514350" lvl="1" indent="0" algn="just">
              <a:buClr>
                <a:srgbClr val="92D050"/>
              </a:buClr>
              <a:buNone/>
            </a:pPr>
            <a:endParaRPr lang="pt-BR" sz="1000" dirty="0" smtClean="0"/>
          </a:p>
          <a:p>
            <a:pPr marL="800100"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/>
              <a:t>Financiamento </a:t>
            </a:r>
            <a:r>
              <a:rPr lang="pt-BR" sz="1600" dirty="0"/>
              <a:t>de até 100% da </a:t>
            </a:r>
            <a:r>
              <a:rPr lang="pt-BR" sz="1600" dirty="0" smtClean="0"/>
              <a:t>mensalidade.</a:t>
            </a:r>
          </a:p>
          <a:p>
            <a:pPr marL="514350" lvl="1" indent="0" algn="just">
              <a:buClr>
                <a:srgbClr val="92D050"/>
              </a:buClr>
              <a:buNone/>
            </a:pPr>
            <a:endParaRPr lang="pt-BR" sz="1000" dirty="0" smtClean="0"/>
          </a:p>
          <a:p>
            <a:pPr marL="800100"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/>
              <a:t>Ampliação </a:t>
            </a:r>
            <a:r>
              <a:rPr lang="pt-BR" sz="1600" dirty="0"/>
              <a:t>do prazo de </a:t>
            </a:r>
            <a:r>
              <a:rPr lang="pt-BR" sz="1600" dirty="0" smtClean="0"/>
              <a:t>pagamento.</a:t>
            </a:r>
          </a:p>
          <a:p>
            <a:pPr marL="514350" lvl="1" indent="0" algn="just">
              <a:buClr>
                <a:srgbClr val="92D050"/>
              </a:buClr>
              <a:buNone/>
            </a:pPr>
            <a:endParaRPr lang="pt-BR" sz="1000" dirty="0" smtClean="0"/>
          </a:p>
          <a:p>
            <a:pPr marL="800100"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/>
              <a:t>Criação </a:t>
            </a:r>
            <a:r>
              <a:rPr lang="pt-BR" sz="1600" dirty="0"/>
              <a:t>do Fundo de Garantia de Operações de Crédito Educativo (</a:t>
            </a:r>
            <a:r>
              <a:rPr lang="pt-BR" sz="1600" dirty="0" err="1"/>
              <a:t>Fgeduc</a:t>
            </a:r>
            <a:r>
              <a:rPr lang="pt-BR" sz="1600" dirty="0" smtClean="0"/>
              <a:t>).</a:t>
            </a:r>
          </a:p>
          <a:p>
            <a:pPr marL="514350" lvl="1" indent="0" algn="just">
              <a:buClr>
                <a:srgbClr val="92D050"/>
              </a:buClr>
              <a:buNone/>
            </a:pPr>
            <a:endParaRPr lang="pt-BR" sz="1000" dirty="0" smtClean="0"/>
          </a:p>
          <a:p>
            <a:pPr marL="800100"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/>
              <a:t>Estudantes </a:t>
            </a:r>
            <a:r>
              <a:rPr lang="pt-BR" sz="1600" dirty="0"/>
              <a:t>de licenciatura e </a:t>
            </a:r>
            <a:r>
              <a:rPr lang="pt-BR" sz="1600" dirty="0" smtClean="0"/>
              <a:t>de medicina </a:t>
            </a:r>
            <a:r>
              <a:rPr lang="pt-BR" sz="1600" dirty="0"/>
              <a:t>que se dispuserem a trabalhar nas redes 	públicas de educação e saúde amortizam sem dispêndio 1% da dívida consolidada por mês de trabalho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Novo FIES</a:t>
            </a:r>
            <a:endParaRPr lang="pt-BR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06187" y="6405063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FNDE/</a:t>
            </a:r>
            <a:r>
              <a:rPr lang="pt-BR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SisFies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18027080"/>
              </p:ext>
            </p:extLst>
          </p:nvPr>
        </p:nvGraphicFramePr>
        <p:xfrm>
          <a:off x="251520" y="1268760"/>
          <a:ext cx="460851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3534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849291"/>
          </a:xfrm>
        </p:spPr>
        <p:txBody>
          <a:bodyPr/>
          <a:lstStyle/>
          <a:p>
            <a:pPr>
              <a:buClr>
                <a:srgbClr val="92D050"/>
              </a:buClr>
            </a:pPr>
            <a:r>
              <a:rPr lang="pt-BR" dirty="0" smtClean="0"/>
              <a:t>Programa  de  recuperação  fiscal  das IES privadas.</a:t>
            </a:r>
          </a:p>
          <a:p>
            <a:pPr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r>
              <a:rPr lang="pt-BR" dirty="0" smtClean="0"/>
              <a:t>Pagamento de até 90% da dívida tributária por meio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dirty="0"/>
              <a:t> </a:t>
            </a:r>
            <a:r>
              <a:rPr lang="pt-BR" dirty="0" smtClean="0"/>
              <a:t>   de oferta de bolsas de estudos.</a:t>
            </a:r>
          </a:p>
          <a:p>
            <a:pPr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r>
              <a:rPr lang="pt-BR" dirty="0" smtClean="0"/>
              <a:t>Integração </a:t>
            </a:r>
            <a:r>
              <a:rPr lang="pt-BR" dirty="0" err="1" smtClean="0"/>
              <a:t>ProUni</a:t>
            </a:r>
            <a:r>
              <a:rPr lang="pt-BR" dirty="0" smtClean="0"/>
              <a:t> e Fies.</a:t>
            </a:r>
          </a:p>
          <a:p>
            <a:pPr>
              <a:buClr>
                <a:srgbClr val="92D050"/>
              </a:buClr>
            </a:pPr>
            <a:endParaRPr lang="pt-BR" dirty="0" smtClean="0"/>
          </a:p>
          <a:p>
            <a:pPr>
              <a:buClr>
                <a:srgbClr val="92D050"/>
              </a:buClr>
            </a:pPr>
            <a:r>
              <a:rPr lang="pt-BR" dirty="0" smtClean="0"/>
              <a:t>Significará um  incremento  na  oferta  de  bolsa no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pt-BR" dirty="0"/>
              <a:t> </a:t>
            </a:r>
            <a:r>
              <a:rPr lang="pt-BR" dirty="0" smtClean="0"/>
              <a:t>    âmbito do sistema </a:t>
            </a:r>
            <a:r>
              <a:rPr lang="pt-BR" dirty="0" err="1" smtClean="0"/>
              <a:t>ProUni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ProIES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22211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Ações do Governo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8500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6923112" cy="625104"/>
          </a:xfrm>
        </p:spPr>
        <p:txBody>
          <a:bodyPr/>
          <a:lstStyle/>
          <a:p>
            <a:r>
              <a:rPr lang="pt-BR" b="1" dirty="0" smtClean="0"/>
              <a:t>Ciência sem Fronteiras</a:t>
            </a:r>
            <a:endParaRPr lang="pt-BR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1241558368"/>
              </p:ext>
            </p:extLst>
          </p:nvPr>
        </p:nvGraphicFramePr>
        <p:xfrm>
          <a:off x="179513" y="1196752"/>
          <a:ext cx="878497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5496" y="6351713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Fonte: Capes</a:t>
            </a:r>
          </a:p>
          <a:p>
            <a:r>
              <a:rPr lang="pt-B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Nota: *Capes + CNPq</a:t>
            </a:r>
            <a:endParaRPr lang="pt-B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9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Formação de Professores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514078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13000653"/>
              </p:ext>
            </p:extLst>
          </p:nvPr>
        </p:nvGraphicFramePr>
        <p:xfrm>
          <a:off x="457200" y="1341438"/>
          <a:ext cx="8229600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ítulo 5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20080"/>
          </a:xfrm>
        </p:spPr>
        <p:txBody>
          <a:bodyPr/>
          <a:lstStyle/>
          <a:p>
            <a:r>
              <a:rPr lang="pt-BR" b="1" dirty="0"/>
              <a:t>Número de docentes em atuação na educação básica matriculados em cursos de educação superior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804248" y="1484784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Total de 268.643 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07504" y="6453336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MEC/INEP/ Censo do Ensino Superior de 2013</a:t>
            </a:r>
            <a:endParaRPr lang="pt-BR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085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Universidade Aberta do Brasil - UAB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29272158"/>
              </p:ext>
            </p:extLst>
          </p:nvPr>
        </p:nvGraphicFramePr>
        <p:xfrm>
          <a:off x="251520" y="1268760"/>
          <a:ext cx="864096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5497" y="6392363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Capes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39552" y="2402885"/>
            <a:ext cx="7560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104 instituições de ensino superior públicas.</a:t>
            </a: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668 polos de apoio presencial ativos.</a:t>
            </a: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Mais de 90 mil concluintes.</a:t>
            </a: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35 mil professores da educação básica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6957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half" idx="10"/>
          </p:nvPr>
        </p:nvSpPr>
        <p:spPr>
          <a:xfrm>
            <a:off x="323529" y="1268762"/>
            <a:ext cx="8568952" cy="4886003"/>
          </a:xfrm>
        </p:spPr>
        <p:txBody>
          <a:bodyPr>
            <a:normAutofit/>
          </a:bodyPr>
          <a:lstStyle/>
          <a:p>
            <a:pPr>
              <a:buClr>
                <a:srgbClr val="92D050"/>
              </a:buClr>
            </a:pPr>
            <a:r>
              <a:rPr lang="pt-BR" sz="2000" dirty="0"/>
              <a:t>O </a:t>
            </a:r>
            <a:r>
              <a:rPr lang="pt-BR" sz="2000" dirty="0" err="1" smtClean="0"/>
              <a:t>Parfor</a:t>
            </a:r>
            <a:r>
              <a:rPr lang="pt-BR" sz="2000" dirty="0" smtClean="0"/>
              <a:t> </a:t>
            </a:r>
            <a:r>
              <a:rPr lang="pt-BR" sz="2000" dirty="0"/>
              <a:t>encerrou 2013 </a:t>
            </a:r>
            <a:r>
              <a:rPr lang="pt-BR" sz="2000" dirty="0" smtClean="0"/>
              <a:t>com:</a:t>
            </a:r>
          </a:p>
          <a:p>
            <a:pPr>
              <a:buClr>
                <a:srgbClr val="92D050"/>
              </a:buClr>
            </a:pPr>
            <a:endParaRPr lang="pt-BR" sz="2000" dirty="0" smtClean="0"/>
          </a:p>
          <a:p>
            <a:pPr lvl="1">
              <a:buClr>
                <a:srgbClr val="92D050"/>
              </a:buClr>
            </a:pPr>
            <a:r>
              <a:rPr lang="pt-BR" sz="2000" dirty="0" smtClean="0"/>
              <a:t>70.220 </a:t>
            </a:r>
            <a:r>
              <a:rPr lang="pt-BR" sz="2000" dirty="0"/>
              <a:t>professores </a:t>
            </a:r>
            <a:r>
              <a:rPr lang="pt-BR" sz="2000" dirty="0" smtClean="0"/>
              <a:t>matriculados.</a:t>
            </a:r>
          </a:p>
          <a:p>
            <a:pPr lvl="1">
              <a:buClr>
                <a:srgbClr val="92D050"/>
              </a:buClr>
            </a:pPr>
            <a:endParaRPr lang="pt-BR" sz="2000" dirty="0" smtClean="0"/>
          </a:p>
          <a:p>
            <a:pPr lvl="1">
              <a:buClr>
                <a:srgbClr val="92D050"/>
              </a:buClr>
            </a:pPr>
            <a:r>
              <a:rPr lang="pt-BR" sz="2000" dirty="0" smtClean="0"/>
              <a:t>2.145 </a:t>
            </a:r>
            <a:r>
              <a:rPr lang="pt-BR" sz="2000" dirty="0"/>
              <a:t>turmas </a:t>
            </a:r>
            <a:r>
              <a:rPr lang="pt-BR" sz="2000" dirty="0" smtClean="0"/>
              <a:t>especiais.</a:t>
            </a:r>
          </a:p>
          <a:p>
            <a:pPr lvl="1">
              <a:buClr>
                <a:srgbClr val="92D050"/>
              </a:buClr>
            </a:pPr>
            <a:endParaRPr lang="pt-BR" sz="2000" dirty="0" smtClean="0"/>
          </a:p>
          <a:p>
            <a:pPr lvl="1">
              <a:buClr>
                <a:srgbClr val="92D050"/>
              </a:buClr>
            </a:pPr>
            <a:r>
              <a:rPr lang="pt-BR" sz="2000" dirty="0" smtClean="0"/>
              <a:t>ofertadas </a:t>
            </a:r>
            <a:r>
              <a:rPr lang="pt-BR" sz="2000" dirty="0"/>
              <a:t>por 98 IES.</a:t>
            </a:r>
          </a:p>
          <a:p>
            <a:endParaRPr lang="pt-BR" sz="2000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Parfor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5497" y="6392363"/>
            <a:ext cx="5256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Capes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563888" y="4941168"/>
            <a:ext cx="64807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0885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79513" y="188640"/>
            <a:ext cx="8784976" cy="648072"/>
          </a:xfrm>
        </p:spPr>
        <p:txBody>
          <a:bodyPr/>
          <a:lstStyle/>
          <a:p>
            <a:r>
              <a:rPr lang="pt-BR" b="1" dirty="0" smtClean="0"/>
              <a:t>Programa Institucional de Bolsa de Iniciação à Docência</a:t>
            </a:r>
            <a:endParaRPr lang="pt-BR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886790658"/>
              </p:ext>
            </p:extLst>
          </p:nvPr>
        </p:nvGraphicFramePr>
        <p:xfrm>
          <a:off x="468312" y="1340770"/>
          <a:ext cx="8352160" cy="4669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5496" y="635171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Capes</a:t>
            </a:r>
          </a:p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Dados acumulados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51520" y="2237965"/>
            <a:ext cx="3672408" cy="830997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Alcançou em 2013:</a:t>
            </a:r>
          </a:p>
          <a:p>
            <a:pPr marL="742950" lvl="1" indent="-2857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284 instituições formadoras.</a:t>
            </a:r>
          </a:p>
          <a:p>
            <a:pPr marL="742950" lvl="1" indent="-2857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 mil escolas.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3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"/>
          </p:nvPr>
        </p:nvSpPr>
        <p:spPr>
          <a:xfrm>
            <a:off x="467545" y="2348881"/>
            <a:ext cx="8025581" cy="1553964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pt-BR" altLang="pt-BR" b="1" dirty="0"/>
              <a:t>Processo de Transferência Assistida – PTA</a:t>
            </a:r>
          </a:p>
          <a:p>
            <a:pPr>
              <a:spcBef>
                <a:spcPct val="0"/>
              </a:spcBef>
            </a:pPr>
            <a:r>
              <a:rPr lang="pt-BR" altLang="pt-BR" b="1" dirty="0" smtClean="0"/>
              <a:t>Universidade Gama Filho e </a:t>
            </a:r>
            <a:endParaRPr lang="pt-BR" altLang="pt-BR" b="1" dirty="0"/>
          </a:p>
          <a:p>
            <a:pPr>
              <a:spcBef>
                <a:spcPct val="0"/>
              </a:spcBef>
            </a:pPr>
            <a:r>
              <a:rPr lang="pt-BR" altLang="pt-BR" b="1" dirty="0" smtClean="0"/>
              <a:t>Centro Universitário da Cidade</a:t>
            </a:r>
            <a:endParaRPr lang="en-US" altLang="pt-BR" b="1" dirty="0"/>
          </a:p>
        </p:txBody>
      </p:sp>
    </p:spTree>
    <p:extLst>
      <p:ext uri="{BB962C8B-B14F-4D97-AF65-F5344CB8AC3E}">
        <p14:creationId xmlns:p14="http://schemas.microsoft.com/office/powerpoint/2010/main" xmlns="" val="326499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7950" indent="0" algn="just">
              <a:buFont typeface="Georgia" pitchFamily="18" charset="0"/>
              <a:buNone/>
            </a:pPr>
            <a:r>
              <a:rPr lang="pt-BR" altLang="pt-BR" sz="1600" b="1" dirty="0" smtClean="0"/>
              <a:t>14/1/2014</a:t>
            </a:r>
            <a:r>
              <a:rPr lang="pt-BR" altLang="pt-BR" sz="1600" dirty="0" smtClean="0"/>
              <a:t> – Publicação dos Despachos nº 3 e 4/2014 relativos à Transferência Assistida.</a:t>
            </a:r>
          </a:p>
          <a:p>
            <a:pPr marL="107950" indent="0" algn="just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 algn="just">
              <a:buFont typeface="Georgia" pitchFamily="18" charset="0"/>
              <a:buNone/>
            </a:pPr>
            <a:r>
              <a:rPr lang="pt-BR" altLang="pt-BR" sz="1600" b="1" dirty="0" smtClean="0"/>
              <a:t>16/1/2014</a:t>
            </a:r>
            <a:r>
              <a:rPr lang="pt-BR" altLang="pt-BR" sz="1600" dirty="0" smtClean="0"/>
              <a:t> – Reunião com os representantes dos alunos da UGF e </a:t>
            </a:r>
            <a:r>
              <a:rPr lang="pt-BR" altLang="pt-BR" sz="1600" dirty="0" err="1" smtClean="0"/>
              <a:t>UniverCidade</a:t>
            </a:r>
            <a:r>
              <a:rPr lang="pt-BR" altLang="pt-BR" sz="1600" dirty="0" smtClean="0"/>
              <a:t>.</a:t>
            </a:r>
          </a:p>
          <a:p>
            <a:pPr marL="107950" indent="0" algn="just">
              <a:buFont typeface="Georgia" pitchFamily="18" charset="0"/>
              <a:buNone/>
            </a:pPr>
            <a:r>
              <a:rPr lang="pt-BR" altLang="pt-BR" sz="1600" dirty="0" smtClean="0"/>
              <a:t>Pauta: Elaboração dos </a:t>
            </a:r>
            <a:r>
              <a:rPr lang="pt-BR" altLang="pt-BR" sz="1600" dirty="0"/>
              <a:t>E</a:t>
            </a:r>
            <a:r>
              <a:rPr lang="pt-BR" altLang="pt-BR" sz="1600" dirty="0" smtClean="0"/>
              <a:t>ditais PTA e Critérios de Pontuação das propostas. </a:t>
            </a:r>
          </a:p>
          <a:p>
            <a:pPr marL="107950" indent="0" algn="just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 algn="just">
              <a:buFont typeface="Georgia" pitchFamily="18" charset="0"/>
              <a:buNone/>
            </a:pPr>
            <a:r>
              <a:rPr lang="pt-BR" altLang="pt-BR" sz="1600" b="1" dirty="0" smtClean="0"/>
              <a:t>21/1/2014</a:t>
            </a:r>
            <a:r>
              <a:rPr lang="pt-BR" altLang="pt-BR" sz="1600" dirty="0" smtClean="0"/>
              <a:t> – Reunião com representantes de instituições interessadas em participar da Transferência Assistida.</a:t>
            </a:r>
          </a:p>
          <a:p>
            <a:pPr marL="107950" indent="0" algn="just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 algn="just">
              <a:buFont typeface="Georgia" pitchFamily="18" charset="0"/>
              <a:buNone/>
            </a:pPr>
            <a:r>
              <a:rPr lang="pt-BR" altLang="pt-BR" sz="1600" b="1" dirty="0" smtClean="0"/>
              <a:t>23/1/2014</a:t>
            </a:r>
            <a:r>
              <a:rPr lang="pt-BR" altLang="pt-BR" sz="1600" dirty="0" smtClean="0"/>
              <a:t> – Publicação dos Editais nº 1(UC), 2(UGF) e 3 (Medicina) da PTA.</a:t>
            </a:r>
          </a:p>
          <a:p>
            <a:pPr marL="107950" indent="0" algn="just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 algn="just">
              <a:buFont typeface="Georgia" pitchFamily="18" charset="0"/>
              <a:buNone/>
            </a:pPr>
            <a:r>
              <a:rPr lang="pt-BR" altLang="pt-BR" sz="1600" b="1" dirty="0" smtClean="0"/>
              <a:t>13/2/2014</a:t>
            </a:r>
            <a:r>
              <a:rPr lang="pt-BR" altLang="pt-BR" sz="1600" dirty="0" smtClean="0"/>
              <a:t> – Data limite para apresentação das propostas pelas instituições interessadas.</a:t>
            </a:r>
          </a:p>
          <a:p>
            <a:pPr marL="107950" indent="0" algn="just">
              <a:buNone/>
            </a:pPr>
            <a:endParaRPr lang="pt-BR" altLang="pt-BR" sz="1600" dirty="0" smtClean="0"/>
          </a:p>
          <a:p>
            <a:pPr marL="107950" indent="0" algn="just">
              <a:buNone/>
            </a:pPr>
            <a:r>
              <a:rPr lang="pt-BR" altLang="pt-BR" sz="1600" b="1" dirty="0" smtClean="0"/>
              <a:t>24/2/2014</a:t>
            </a:r>
            <a:r>
              <a:rPr lang="pt-BR" altLang="pt-BR" sz="1600" dirty="0" smtClean="0"/>
              <a:t> </a:t>
            </a:r>
            <a:r>
              <a:rPr lang="pt-BR" altLang="pt-BR" sz="1600" dirty="0"/>
              <a:t>- Divulgado o resultado dos Editais </a:t>
            </a:r>
            <a:r>
              <a:rPr lang="pt-BR" altLang="pt-BR" sz="1600" dirty="0" err="1"/>
              <a:t>nºs</a:t>
            </a:r>
            <a:r>
              <a:rPr lang="pt-BR" altLang="pt-BR" sz="1600" dirty="0"/>
              <a:t> </a:t>
            </a:r>
            <a:r>
              <a:rPr lang="pt-BR" altLang="pt-BR" sz="1600" dirty="0" smtClean="0"/>
              <a:t>1 </a:t>
            </a:r>
            <a:r>
              <a:rPr lang="pt-BR" altLang="pt-BR" sz="1600" dirty="0"/>
              <a:t>e </a:t>
            </a:r>
            <a:r>
              <a:rPr lang="pt-BR" altLang="pt-BR" sz="1600" dirty="0" smtClean="0"/>
              <a:t>2 </a:t>
            </a:r>
            <a:r>
              <a:rPr lang="pt-BR" altLang="pt-BR" sz="1600" dirty="0"/>
              <a:t>(Portarias nº 143 e 144), vencidos pelo Consórcio Rio </a:t>
            </a:r>
            <a:r>
              <a:rPr lang="pt-BR" altLang="pt-BR" sz="1600" dirty="0" smtClean="0"/>
              <a:t>Universitário, formado </a:t>
            </a:r>
            <a:r>
              <a:rPr lang="pt-BR" altLang="pt-BR" sz="1600" dirty="0"/>
              <a:t>pela Universidade Estácio de Sá (</a:t>
            </a:r>
            <a:r>
              <a:rPr lang="pt-BR" altLang="pt-BR" sz="1600" dirty="0" err="1" smtClean="0"/>
              <a:t>Unesa</a:t>
            </a:r>
            <a:r>
              <a:rPr lang="pt-BR" altLang="pt-BR" sz="1600" dirty="0" smtClean="0"/>
              <a:t>), </a:t>
            </a:r>
            <a:r>
              <a:rPr lang="pt-BR" altLang="pt-BR" sz="1600" dirty="0"/>
              <a:t>pela Universidade Veiga de Almeida (UVA) e pela Faculdade de Tecnologia </a:t>
            </a:r>
            <a:r>
              <a:rPr lang="pt-BR" altLang="pt-BR" sz="1600" dirty="0" smtClean="0"/>
              <a:t>Senac </a:t>
            </a:r>
            <a:r>
              <a:rPr lang="pt-BR" altLang="pt-BR" sz="1600" dirty="0"/>
              <a:t>RIO (</a:t>
            </a:r>
            <a:r>
              <a:rPr lang="pt-BR" altLang="pt-BR" sz="1600" dirty="0" smtClean="0"/>
              <a:t>Fatec).</a:t>
            </a:r>
            <a:endParaRPr lang="pt-BR" altLang="pt-BR" sz="1600" dirty="0"/>
          </a:p>
          <a:p>
            <a:pPr marL="107950" indent="0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>
              <a:buFont typeface="Georgia" pitchFamily="18" charset="0"/>
              <a:buNone/>
            </a:pPr>
            <a:endParaRPr lang="pt-BR" altLang="pt-BR" sz="1600" dirty="0" smtClean="0"/>
          </a:p>
          <a:p>
            <a:pPr marL="107950" indent="0">
              <a:buFont typeface="Georgia" pitchFamily="18" charset="0"/>
              <a:buNone/>
            </a:pPr>
            <a:endParaRPr lang="pt-BR" altLang="pt-BR" sz="1600" dirty="0" smtClean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 smtClean="0"/>
              <a:t>PTA - Cronologia</a:t>
            </a:r>
          </a:p>
        </p:txBody>
      </p:sp>
    </p:spTree>
    <p:extLst>
      <p:ext uri="{BB962C8B-B14F-4D97-AF65-F5344CB8AC3E}">
        <p14:creationId xmlns:p14="http://schemas.microsoft.com/office/powerpoint/2010/main" xmlns="" val="39803776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 algn="just">
              <a:buNone/>
            </a:pPr>
            <a:r>
              <a:rPr lang="pt-BR" altLang="pt-BR" sz="1600" b="1" dirty="0" smtClean="0"/>
              <a:t>24/2/2014</a:t>
            </a:r>
            <a:r>
              <a:rPr lang="pt-BR" altLang="pt-BR" sz="1600" dirty="0" smtClean="0"/>
              <a:t> </a:t>
            </a:r>
            <a:r>
              <a:rPr lang="pt-BR" altLang="pt-BR" sz="1600" dirty="0"/>
              <a:t>– Divulgado o resultado preliminar do Edital nº 3/2014, de transferência assistida dos estudantes do curso de Medicina da Universidade Gama Filho (UGF). A instituição selecionada foi a Universidade Estácio de Sá (</a:t>
            </a:r>
            <a:r>
              <a:rPr lang="pt-BR" altLang="pt-BR" sz="1600" dirty="0" err="1" smtClean="0"/>
              <a:t>Unesa</a:t>
            </a:r>
            <a:r>
              <a:rPr lang="pt-BR" altLang="pt-BR" sz="1600" dirty="0" smtClean="0"/>
              <a:t>). </a:t>
            </a:r>
            <a:endParaRPr lang="pt-BR" altLang="pt-BR" sz="1600" dirty="0"/>
          </a:p>
          <a:p>
            <a:pPr marL="107950" indent="0" algn="just">
              <a:buNone/>
            </a:pPr>
            <a:endParaRPr lang="pt-BR" altLang="pt-BR" sz="1600" dirty="0" smtClean="0"/>
          </a:p>
          <a:p>
            <a:pPr marL="107950" indent="0" algn="just">
              <a:buNone/>
            </a:pPr>
            <a:r>
              <a:rPr lang="pt-BR" altLang="pt-BR" sz="1600" b="1" dirty="0" smtClean="0"/>
              <a:t>27/2/2014 </a:t>
            </a:r>
            <a:r>
              <a:rPr lang="pt-BR" altLang="pt-BR" sz="1600" b="1" dirty="0"/>
              <a:t>– </a:t>
            </a:r>
            <a:r>
              <a:rPr lang="pt-BR" altLang="pt-BR" sz="1600" dirty="0"/>
              <a:t>Divulgado resultado do Edital nº 3/2014, confirmando a Universidade Estácio de Sá (</a:t>
            </a:r>
            <a:r>
              <a:rPr lang="pt-BR" altLang="pt-BR" sz="1600" dirty="0" err="1" smtClean="0"/>
              <a:t>Unesa</a:t>
            </a:r>
            <a:r>
              <a:rPr lang="pt-BR" altLang="pt-BR" sz="1600" dirty="0" smtClean="0"/>
              <a:t>) </a:t>
            </a:r>
            <a:r>
              <a:rPr lang="pt-BR" altLang="pt-BR" sz="1600" dirty="0"/>
              <a:t>como vencedora (Portaria nº 148), considerando os termos da proposta apresentada e o relatório de verificação in loco com parecer favorável</a:t>
            </a:r>
            <a:r>
              <a:rPr lang="pt-BR" altLang="pt-BR" sz="1600" b="1" dirty="0"/>
              <a:t>.</a:t>
            </a:r>
          </a:p>
          <a:p>
            <a:pPr marL="107950" indent="0" algn="just">
              <a:buNone/>
            </a:pPr>
            <a:endParaRPr lang="pt-BR" altLang="pt-BR" sz="1600" b="1" dirty="0"/>
          </a:p>
          <a:p>
            <a:pPr marL="107950" indent="0" algn="just">
              <a:buNone/>
            </a:pPr>
            <a:r>
              <a:rPr lang="pt-BR" altLang="pt-BR" sz="1600" b="1" smtClean="0"/>
              <a:t>02/4/2014 </a:t>
            </a:r>
            <a:r>
              <a:rPr lang="pt-BR" altLang="pt-BR" sz="1600" dirty="0"/>
              <a:t>– Publicada a Portaria nº 219, de 31 de março de 2014, que autoriza as IES vencedoras dos Editais nº 1, 2 e 3 /2014 a expedir diplomas e outros documentos acadêmicos ao alunos das IES descredenciadas.</a:t>
            </a:r>
          </a:p>
          <a:p>
            <a:pPr marL="107950" indent="0" algn="just">
              <a:buNone/>
            </a:pPr>
            <a:r>
              <a:rPr lang="pt-BR" altLang="pt-BR" sz="1600" dirty="0"/>
              <a:t>	 – Publicado o Despacho do Secretário nº 73, que determina que os dirigentes e representantes legais da </a:t>
            </a:r>
            <a:r>
              <a:rPr lang="pt-BR" altLang="pt-BR" sz="1600" dirty="0" err="1"/>
              <a:t>Galileo</a:t>
            </a:r>
            <a:r>
              <a:rPr lang="pt-BR" altLang="pt-BR" sz="1600" dirty="0"/>
              <a:t> Educacional entreguem, no prazo de 10 (dez) dias, todo o acervo acadêmico às IES vencedoras dos Editais nº 1, 2 e 3 /2014.</a:t>
            </a:r>
          </a:p>
          <a:p>
            <a:pPr marL="107950" indent="0">
              <a:buNone/>
            </a:pPr>
            <a:endParaRPr lang="pt-BR" altLang="pt-BR" sz="16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 smtClean="0"/>
              <a:t>PTA - Cronologia</a:t>
            </a:r>
          </a:p>
        </p:txBody>
      </p:sp>
    </p:spTree>
    <p:extLst>
      <p:ext uri="{BB962C8B-B14F-4D97-AF65-F5344CB8AC3E}">
        <p14:creationId xmlns:p14="http://schemas.microsoft.com/office/powerpoint/2010/main" xmlns="" val="4817090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784976" cy="622896"/>
          </a:xfrm>
        </p:spPr>
        <p:txBody>
          <a:bodyPr/>
          <a:lstStyle/>
          <a:p>
            <a:r>
              <a:rPr lang="pt-BR" altLang="pt-BR" b="1" dirty="0"/>
              <a:t>As propostas vencedoras atendem aos seguintes critérios:</a:t>
            </a:r>
            <a:endParaRPr lang="pt-BR" b="1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rmAutofit lnSpcReduction="10000"/>
          </a:bodyPr>
          <a:lstStyle/>
          <a:p>
            <a:pPr marL="109537" indent="0">
              <a:buClr>
                <a:srgbClr val="92D050"/>
              </a:buClr>
              <a:buFont typeface="Georgia" pitchFamily="18" charset="0"/>
              <a:buNone/>
              <a:defRPr/>
            </a:pPr>
            <a:r>
              <a:rPr lang="pt-BR" sz="2000" u="sng" dirty="0" smtClean="0"/>
              <a:t>Critérios de regularidade:</a:t>
            </a:r>
            <a:endParaRPr lang="pt-BR" sz="2000" u="sng" dirty="0"/>
          </a:p>
          <a:p>
            <a:pPr>
              <a:buClr>
                <a:srgbClr val="92D050"/>
              </a:buClr>
              <a:defRPr/>
            </a:pPr>
            <a:r>
              <a:rPr lang="pt-BR" sz="2000" dirty="0" smtClean="0"/>
              <a:t>possuir atos autorizativos </a:t>
            </a:r>
            <a:r>
              <a:rPr lang="pt-BR" sz="2000" dirty="0"/>
              <a:t>institucional </a:t>
            </a:r>
            <a:r>
              <a:rPr lang="pt-BR" sz="2000" dirty="0" smtClean="0"/>
              <a:t>e dos cursos válidos </a:t>
            </a:r>
            <a:r>
              <a:rPr lang="pt-BR" sz="2000" dirty="0"/>
              <a:t>e condição regular em relação aos processos regulatórios no </a:t>
            </a:r>
            <a:r>
              <a:rPr lang="pt-BR" sz="2000" dirty="0" smtClean="0"/>
              <a:t>Ministério </a:t>
            </a:r>
            <a:r>
              <a:rPr lang="pt-BR" sz="2000" dirty="0"/>
              <a:t>da </a:t>
            </a:r>
            <a:r>
              <a:rPr lang="pt-BR" sz="2000" dirty="0" smtClean="0"/>
              <a:t>Educação.</a:t>
            </a:r>
            <a:endParaRPr lang="pt-BR" sz="2000" dirty="0"/>
          </a:p>
          <a:p>
            <a:pPr marL="109537" indent="0">
              <a:buClr>
                <a:srgbClr val="92D050"/>
              </a:buClr>
              <a:buNone/>
              <a:defRPr/>
            </a:pPr>
            <a:endParaRPr lang="pt-BR" sz="2000" u="sng" dirty="0" smtClean="0"/>
          </a:p>
          <a:p>
            <a:pPr marL="109537" indent="0">
              <a:buClr>
                <a:srgbClr val="92D050"/>
              </a:buClr>
              <a:buNone/>
              <a:defRPr/>
            </a:pPr>
            <a:r>
              <a:rPr lang="pt-BR" sz="2000" u="sng" dirty="0" smtClean="0"/>
              <a:t>Critérios de qualidade:</a:t>
            </a:r>
            <a:endParaRPr lang="pt-BR" sz="2000" u="sng" dirty="0"/>
          </a:p>
          <a:p>
            <a:pPr>
              <a:buClr>
                <a:srgbClr val="92D050"/>
              </a:buClr>
              <a:defRPr/>
            </a:pPr>
            <a:r>
              <a:rPr lang="pt-BR" sz="2000" dirty="0" smtClean="0"/>
              <a:t>possuir índices satisfatórios de qualidade, institucional e dos cursos.</a:t>
            </a:r>
            <a:endParaRPr lang="pt-BR" sz="2000" dirty="0"/>
          </a:p>
          <a:p>
            <a:pPr>
              <a:buClr>
                <a:srgbClr val="92D050"/>
              </a:buClr>
              <a:defRPr/>
            </a:pPr>
            <a:r>
              <a:rPr lang="pt-BR" sz="2000" dirty="0" smtClean="0"/>
              <a:t>inexistir </a:t>
            </a:r>
            <a:r>
              <a:rPr lang="pt-BR" sz="2000" dirty="0"/>
              <a:t>supervisão ativa de caráter institucional ou no(s) curso(s) objeto </a:t>
            </a:r>
            <a:r>
              <a:rPr lang="pt-BR" sz="2000" dirty="0" smtClean="0"/>
              <a:t>de sua proposta.</a:t>
            </a:r>
          </a:p>
          <a:p>
            <a:pPr marL="109537" indent="0">
              <a:buClr>
                <a:srgbClr val="92D050"/>
              </a:buClr>
              <a:buNone/>
              <a:defRPr/>
            </a:pPr>
            <a:endParaRPr lang="pt-BR" sz="2000" u="sng" dirty="0" smtClean="0"/>
          </a:p>
          <a:p>
            <a:pPr marL="109537" indent="0">
              <a:buClr>
                <a:srgbClr val="92D050"/>
              </a:buClr>
              <a:buNone/>
              <a:defRPr/>
            </a:pPr>
            <a:r>
              <a:rPr lang="pt-BR" sz="2000" u="sng" dirty="0" smtClean="0"/>
              <a:t>Critérios econômico-financeiros:</a:t>
            </a:r>
            <a:endParaRPr lang="pt-BR" sz="2000" u="sng" dirty="0"/>
          </a:p>
          <a:p>
            <a:pPr>
              <a:buClr>
                <a:srgbClr val="92D050"/>
              </a:buClr>
              <a:defRPr/>
            </a:pPr>
            <a:r>
              <a:rPr lang="pt-BR" sz="2000" dirty="0" smtClean="0"/>
              <a:t>demonstrar </a:t>
            </a:r>
            <a:r>
              <a:rPr lang="pt-BR" sz="2000" dirty="0"/>
              <a:t>capacidade de autofinanciamento, </a:t>
            </a:r>
            <a:r>
              <a:rPr lang="pt-BR" sz="2000" dirty="0" smtClean="0"/>
              <a:t>mediante </a:t>
            </a:r>
            <a:r>
              <a:rPr lang="pt-BR" sz="2000" dirty="0"/>
              <a:t>a apresentação do Balanço Patrimonial, Demonstração do Resultado do Exercício dos últimos 3 (três) anos e demais documentos exigidos pelo artigo 15, inciso I, do Decreto nº </a:t>
            </a:r>
            <a:r>
              <a:rPr lang="pt-BR" sz="2000" dirty="0" smtClean="0"/>
              <a:t>5.773/2006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5725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Creches</a:t>
            </a:r>
            <a:endParaRPr lang="pt-BR" b="1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622752190"/>
              </p:ext>
            </p:extLst>
          </p:nvPr>
        </p:nvGraphicFramePr>
        <p:xfrm>
          <a:off x="179513" y="1196752"/>
          <a:ext cx="4327401" cy="4813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Espaço Reservado para Conteúdo 7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3842783071"/>
              </p:ext>
            </p:extLst>
          </p:nvPr>
        </p:nvGraphicFramePr>
        <p:xfrm>
          <a:off x="4713288" y="1196752"/>
          <a:ext cx="4251200" cy="4813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07505" y="6464371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IBGE/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Censo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Populacional</a:t>
            </a:r>
            <a:endParaRPr lang="pt-B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22297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07505" y="44624"/>
            <a:ext cx="8928992" cy="1008112"/>
          </a:xfrm>
        </p:spPr>
        <p:txBody>
          <a:bodyPr/>
          <a:lstStyle/>
          <a:p>
            <a:r>
              <a:rPr lang="pt-BR" altLang="pt-BR" sz="2000" b="1" dirty="0" smtClean="0"/>
              <a:t>Universidade </a:t>
            </a:r>
            <a:r>
              <a:rPr lang="pt-BR" altLang="pt-BR" sz="2000" b="1" dirty="0"/>
              <a:t>Estácio de Sá (</a:t>
            </a:r>
            <a:r>
              <a:rPr lang="pt-BR" altLang="pt-BR" sz="2000" b="1" dirty="0" err="1" smtClean="0"/>
              <a:t>Unesa</a:t>
            </a:r>
            <a:r>
              <a:rPr lang="pt-BR" altLang="pt-BR" sz="2000" b="1" dirty="0" smtClean="0"/>
              <a:t>), </a:t>
            </a:r>
            <a:r>
              <a:rPr lang="pt-BR" altLang="pt-BR" sz="2000" b="1" dirty="0"/>
              <a:t>Universidade Veiga de Almeida (UVA) e Faculdade de Tecnologia </a:t>
            </a:r>
            <a:r>
              <a:rPr lang="pt-BR" altLang="pt-BR" sz="2000" b="1" dirty="0" smtClean="0"/>
              <a:t>Senac Rio </a:t>
            </a:r>
            <a:r>
              <a:rPr lang="pt-BR" altLang="pt-BR" sz="2000" b="1" dirty="0"/>
              <a:t>(</a:t>
            </a:r>
            <a:r>
              <a:rPr lang="pt-BR" altLang="pt-BR" sz="2000" b="1" dirty="0" smtClean="0"/>
              <a:t>Fatec) </a:t>
            </a:r>
            <a:r>
              <a:rPr lang="pt-BR" altLang="pt-BR" sz="2000" b="1" dirty="0"/>
              <a:t>firmaram </a:t>
            </a:r>
            <a:r>
              <a:rPr lang="pt-BR" altLang="pt-BR" sz="2000" b="1" dirty="0" smtClean="0"/>
              <a:t>termos </a:t>
            </a:r>
            <a:r>
              <a:rPr lang="pt-BR" altLang="pt-BR" sz="2000" b="1" dirty="0"/>
              <a:t>com os seguintes compromissos:</a:t>
            </a:r>
            <a:endParaRPr lang="pt-BR" sz="2000" b="1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9" y="1196752"/>
            <a:ext cx="8496944" cy="4824536"/>
          </a:xfrm>
        </p:spPr>
        <p:txBody>
          <a:bodyPr/>
          <a:lstStyle/>
          <a:p>
            <a:pPr marL="450850" indent="-342900">
              <a:buClr>
                <a:srgbClr val="92D050"/>
              </a:buClr>
            </a:pPr>
            <a:r>
              <a:rPr lang="pt-BR" altLang="pt-BR" sz="2200" dirty="0" smtClean="0"/>
              <a:t>vinculação integral aos termos das propostas apresentadas.</a:t>
            </a:r>
          </a:p>
          <a:p>
            <a:pPr marL="450850" indent="-342900">
              <a:buClr>
                <a:srgbClr val="92D050"/>
              </a:buClr>
            </a:pPr>
            <a:r>
              <a:rPr lang="pt-BR" altLang="pt-BR" sz="2200" dirty="0" smtClean="0"/>
              <a:t>acolhimento parcial dos docentes oriundos das instituições descredenciadas.</a:t>
            </a:r>
          </a:p>
          <a:p>
            <a:pPr marL="450850" indent="-342900">
              <a:buClr>
                <a:srgbClr val="92D050"/>
              </a:buClr>
            </a:pPr>
            <a:r>
              <a:rPr lang="pt-BR" altLang="pt-BR" sz="2200" dirty="0" smtClean="0"/>
              <a:t>não cobrança de taxas de adesão, </a:t>
            </a:r>
            <a:r>
              <a:rPr lang="pt-BR" altLang="pt-BR" sz="2200" dirty="0" err="1" smtClean="0"/>
              <a:t>pré</a:t>
            </a:r>
            <a:r>
              <a:rPr lang="pt-BR" altLang="pt-BR" sz="2200" dirty="0" smtClean="0"/>
              <a:t>-mensalidade ou qualquer outra taxa de transferência.</a:t>
            </a:r>
          </a:p>
          <a:p>
            <a:pPr marL="450850" indent="-342900">
              <a:buClr>
                <a:srgbClr val="92D050"/>
              </a:buClr>
            </a:pPr>
            <a:r>
              <a:rPr lang="pt-BR" altLang="pt-BR" sz="2200" dirty="0" smtClean="0"/>
              <a:t>garantia de recepção de estudantes beneficiários de programas federais de acesso ao ensino superior (</a:t>
            </a:r>
            <a:r>
              <a:rPr lang="pt-BR" altLang="pt-BR" sz="2200" dirty="0" err="1" smtClean="0"/>
              <a:t>Prouni</a:t>
            </a:r>
            <a:r>
              <a:rPr lang="pt-BR" altLang="pt-BR" sz="2200" dirty="0" smtClean="0"/>
              <a:t> e Fies) ou, alternativamente, garantir por meios próprios os descontos correspondentes às bolsas ou ao valor financiado aos estudantes.</a:t>
            </a:r>
          </a:p>
          <a:p>
            <a:pPr marL="450850" indent="-342900">
              <a:buClr>
                <a:srgbClr val="92D050"/>
              </a:buClr>
            </a:pPr>
            <a:r>
              <a:rPr lang="pt-BR" altLang="pt-BR" sz="2200" dirty="0" smtClean="0"/>
              <a:t>responsabilidade pela guarda e gestão do acervo acadêmico.</a:t>
            </a:r>
          </a:p>
        </p:txBody>
      </p:sp>
    </p:spTree>
    <p:extLst>
      <p:ext uri="{BB962C8B-B14F-4D97-AF65-F5344CB8AC3E}">
        <p14:creationId xmlns:p14="http://schemas.microsoft.com/office/powerpoint/2010/main" xmlns="" val="454445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7" y="213816"/>
            <a:ext cx="8352928" cy="550888"/>
          </a:xfrm>
        </p:spPr>
        <p:txBody>
          <a:bodyPr/>
          <a:lstStyle/>
          <a:p>
            <a:r>
              <a:rPr lang="pt-BR" altLang="pt-BR" b="1" dirty="0"/>
              <a:t>A proposta vencedora assegura aos estudantes</a:t>
            </a:r>
            <a:r>
              <a:rPr lang="pt-BR" altLang="pt-BR" b="1" dirty="0" smtClean="0"/>
              <a:t>:</a:t>
            </a:r>
            <a:endParaRPr lang="pt-BR" b="1" dirty="0"/>
          </a:p>
        </p:txBody>
      </p:sp>
      <p:sp>
        <p:nvSpPr>
          <p:cNvPr id="4" name="Retângulo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340768"/>
            <a:ext cx="8229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300"/>
              </a:spcBef>
              <a:buClr>
                <a:srgbClr val="326064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2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326064"/>
              </a:buClr>
              <a:buFont typeface="Georgia" pitchFamily="18" charset="0"/>
              <a:buChar char="▫"/>
              <a:defRPr sz="2000">
                <a:solidFill>
                  <a:srgbClr val="326064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itchFamily="18" charset="0"/>
              <a:buChar char="▫"/>
              <a:defRPr sz="2000">
                <a:solidFill>
                  <a:srgbClr val="326064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itchFamily="18" charset="0"/>
              <a:buChar char="▫"/>
              <a:defRPr sz="2000">
                <a:solidFill>
                  <a:srgbClr val="326064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itchFamily="18" charset="0"/>
              <a:buChar char="▫"/>
              <a:defRPr sz="2000">
                <a:solidFill>
                  <a:srgbClr val="326064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326064"/>
              </a:buClr>
              <a:buFont typeface="Georgia" pitchFamily="18" charset="0"/>
              <a:buChar char="▫"/>
              <a:defRPr sz="2000">
                <a:solidFill>
                  <a:srgbClr val="326064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92D050"/>
              </a:buClr>
            </a:pPr>
            <a:r>
              <a:rPr lang="pt-BR" altLang="pt-BR" sz="2400" dirty="0" smtClean="0">
                <a:latin typeface="+mn-lt"/>
              </a:rPr>
              <a:t>vagas para transferência de todos os estudantes vinculados </a:t>
            </a:r>
            <a:r>
              <a:rPr lang="pt-BR" altLang="pt-BR" sz="2400" dirty="0" smtClean="0"/>
              <a:t>–</a:t>
            </a:r>
            <a:r>
              <a:rPr lang="pt-BR" altLang="pt-BR" sz="2400" dirty="0" smtClean="0">
                <a:latin typeface="+mn-lt"/>
              </a:rPr>
              <a:t> cursando ou matrículas trancadas </a:t>
            </a:r>
            <a:r>
              <a:rPr lang="pt-BR" altLang="pt-BR" sz="2400" dirty="0"/>
              <a:t>–</a:t>
            </a:r>
            <a:r>
              <a:rPr lang="pt-BR" altLang="pt-BR" sz="2400" dirty="0" smtClean="0">
                <a:latin typeface="+mn-lt"/>
              </a:rPr>
              <a:t> de todos os cursos de ambas as IES.</a:t>
            </a:r>
          </a:p>
          <a:p>
            <a:pPr marL="342900" indent="-342900" algn="just" eaLnBrk="1" hangingPunct="1">
              <a:spcBef>
                <a:spcPct val="0"/>
              </a:spcBef>
              <a:buClr>
                <a:srgbClr val="92D050"/>
              </a:buClr>
              <a:defRPr/>
            </a:pPr>
            <a:r>
              <a:rPr lang="pt-BR" altLang="pt-BR" sz="2400" dirty="0" smtClean="0">
                <a:latin typeface="+mn-lt"/>
              </a:rPr>
              <a:t>manutenção </a:t>
            </a:r>
            <a:r>
              <a:rPr lang="pt-BR" altLang="pt-BR" sz="2400" dirty="0">
                <a:latin typeface="+mn-lt"/>
              </a:rPr>
              <a:t>dos valores das </a:t>
            </a:r>
            <a:r>
              <a:rPr lang="pt-BR" altLang="pt-BR" sz="2400" dirty="0" smtClean="0">
                <a:latin typeface="+mn-lt"/>
              </a:rPr>
              <a:t>mensalidades.</a:t>
            </a:r>
            <a:endParaRPr lang="pt-BR" altLang="pt-BR" sz="2400" dirty="0">
              <a:latin typeface="+mn-lt"/>
            </a:endParaRPr>
          </a:p>
          <a:p>
            <a:pPr marL="342900" indent="-342900" algn="just" eaLnBrk="1" hangingPunct="1">
              <a:spcBef>
                <a:spcPct val="0"/>
              </a:spcBef>
              <a:buClr>
                <a:srgbClr val="92D050"/>
              </a:buClr>
              <a:defRPr/>
            </a:pPr>
            <a:r>
              <a:rPr lang="pt-BR" altLang="pt-BR" sz="2400" dirty="0">
                <a:latin typeface="+mn-lt"/>
              </a:rPr>
              <a:t>garantia integral das políticas de </a:t>
            </a:r>
            <a:r>
              <a:rPr lang="pt-BR" altLang="pt-BR" sz="2400" dirty="0" smtClean="0">
                <a:latin typeface="+mn-lt"/>
              </a:rPr>
              <a:t>descontos.</a:t>
            </a:r>
            <a:endParaRPr lang="pt-BR" altLang="pt-BR" sz="2400" dirty="0">
              <a:latin typeface="+mn-lt"/>
            </a:endParaRPr>
          </a:p>
          <a:p>
            <a:pPr marL="342900" indent="-342900" algn="just" eaLnBrk="1" hangingPunct="1">
              <a:spcBef>
                <a:spcPct val="0"/>
              </a:spcBef>
              <a:buClr>
                <a:srgbClr val="92D050"/>
              </a:buClr>
              <a:defRPr/>
            </a:pPr>
            <a:r>
              <a:rPr lang="pt-BR" altLang="pt-BR" sz="2400" dirty="0">
                <a:latin typeface="+mn-lt"/>
              </a:rPr>
              <a:t>aproveitamento de 100% das bolsas próprias concedidas pela instituição descredenciada, além das bolsas do </a:t>
            </a:r>
            <a:r>
              <a:rPr lang="pt-BR" altLang="pt-BR" sz="2400" dirty="0" err="1" smtClean="0">
                <a:latin typeface="+mn-lt"/>
              </a:rPr>
              <a:t>ProUni</a:t>
            </a:r>
            <a:r>
              <a:rPr lang="pt-BR" altLang="pt-BR" sz="2400" dirty="0" smtClean="0">
                <a:latin typeface="+mn-lt"/>
              </a:rPr>
              <a:t> </a:t>
            </a:r>
            <a:r>
              <a:rPr lang="pt-BR" altLang="pt-BR" sz="2400" dirty="0">
                <a:latin typeface="+mn-lt"/>
              </a:rPr>
              <a:t>e dos contratos do </a:t>
            </a:r>
            <a:r>
              <a:rPr lang="pt-BR" altLang="pt-BR" sz="2400" dirty="0" smtClean="0">
                <a:latin typeface="+mn-lt"/>
              </a:rPr>
              <a:t>Fies.</a:t>
            </a:r>
            <a:endParaRPr lang="pt-BR" altLang="pt-BR" sz="2400" dirty="0">
              <a:latin typeface="+mn-lt"/>
            </a:endParaRPr>
          </a:p>
          <a:p>
            <a:pPr marL="342900" indent="-342900" algn="just" eaLnBrk="1" hangingPunct="1">
              <a:spcBef>
                <a:spcPct val="0"/>
              </a:spcBef>
              <a:buClr>
                <a:srgbClr val="92D050"/>
              </a:buClr>
              <a:defRPr/>
            </a:pPr>
            <a:r>
              <a:rPr lang="pt-BR" altLang="pt-BR" sz="2400" dirty="0">
                <a:latin typeface="+mn-lt"/>
              </a:rPr>
              <a:t>proposta de aproveitamento de estudos adequada e satisfatória, com garantia da expectativa de conclusão do </a:t>
            </a:r>
            <a:r>
              <a:rPr lang="pt-BR" altLang="pt-BR" sz="2400" dirty="0" smtClean="0">
                <a:latin typeface="+mn-lt"/>
              </a:rPr>
              <a:t>curso.</a:t>
            </a:r>
            <a:endParaRPr lang="pt-BR" altLang="pt-BR" sz="2400" dirty="0">
              <a:latin typeface="+mn-lt"/>
            </a:endParaRPr>
          </a:p>
          <a:p>
            <a:pPr marL="342900" indent="-342900" algn="just" eaLnBrk="1" hangingPunct="1">
              <a:spcBef>
                <a:spcPct val="0"/>
              </a:spcBef>
              <a:buClr>
                <a:srgbClr val="92D050"/>
              </a:buClr>
              <a:defRPr/>
            </a:pPr>
            <a:r>
              <a:rPr lang="pt-BR" altLang="pt-BR" sz="2400" dirty="0">
                <a:latin typeface="+mn-lt"/>
              </a:rPr>
              <a:t>instalações próprias adequadas e campo de prática para o </a:t>
            </a:r>
            <a:r>
              <a:rPr lang="pt-BR" altLang="pt-BR" sz="2400" dirty="0" smtClean="0">
                <a:latin typeface="+mn-lt"/>
              </a:rPr>
              <a:t>internato.</a:t>
            </a:r>
            <a:endParaRPr lang="pt-BR" altLang="pt-B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303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Balanço da PTA – UGF e UC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84929853"/>
              </p:ext>
            </p:extLst>
          </p:nvPr>
        </p:nvGraphicFramePr>
        <p:xfrm>
          <a:off x="539553" y="1169698"/>
          <a:ext cx="7920880" cy="24033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77404"/>
                <a:gridCol w="3943476"/>
              </a:tblGrid>
              <a:tr h="288032">
                <a:tc>
                  <a:txBody>
                    <a:bodyPr/>
                    <a:lstStyle/>
                    <a:p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Totais de alunos*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49753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Centro Universitário da Cidade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4.510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49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Universidade Gama Filho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6.874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49753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Universidade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Gama Filho - Medicina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2.031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49753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13.415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49753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Estimativa de formados 2º/2013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(2.500)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49753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Alunos a serem transferidos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10.915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5496" y="6351713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*Dados extraídos do Censo da Educação Superior/INEP – 2012.</a:t>
            </a:r>
          </a:p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**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rocessos </a:t>
            </a: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matrícula ainda em </a:t>
            </a:r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trâmite.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4518609"/>
              </p:ext>
            </p:extLst>
          </p:nvPr>
        </p:nvGraphicFramePr>
        <p:xfrm>
          <a:off x="539553" y="3717032"/>
          <a:ext cx="7920880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60440"/>
                <a:gridCol w="3960440"/>
              </a:tblGrid>
              <a:tr h="370840">
                <a:tc>
                  <a:txBody>
                    <a:bodyPr/>
                    <a:lstStyle/>
                    <a:p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Totais de matrículas efetivadas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nas IES receptoras até 8/4/2014**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2401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Universidade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Estácio de Sá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5.015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Universidade Estácio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Sá - Medicina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1.749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Universidade</a:t>
                      </a:r>
                      <a:r>
                        <a:rPr lang="pt-B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Veiga de Almeida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2.991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Faculdade de Tecnologia Senac Rio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9.795    (90%)</a:t>
                      </a:r>
                      <a:endParaRPr lang="pt-BR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027786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Ações de monitoramento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9" y="1268760"/>
            <a:ext cx="8568952" cy="4857403"/>
          </a:xfrm>
        </p:spPr>
        <p:txBody>
          <a:bodyPr/>
          <a:lstStyle/>
          <a:p>
            <a:pPr algn="just">
              <a:buClr>
                <a:srgbClr val="92D050"/>
              </a:buClr>
            </a:pPr>
            <a:r>
              <a:rPr lang="pt-BR" altLang="pt-BR" dirty="0" smtClean="0"/>
              <a:t>Comissão de Implementação e Acompanhamento da Transferência Assistida:</a:t>
            </a:r>
          </a:p>
          <a:p>
            <a:pPr marL="858837" lvl="1" indent="-457200" algn="just">
              <a:buClr>
                <a:srgbClr val="92D050"/>
              </a:buClr>
              <a:buFontTx/>
              <a:buChar char="-"/>
            </a:pPr>
            <a:r>
              <a:rPr lang="pt-BR" dirty="0"/>
              <a:t>1ª reunião pós-PTA ocorrida em  </a:t>
            </a:r>
            <a:r>
              <a:rPr lang="pt-BR" dirty="0" smtClean="0"/>
              <a:t>18/3/2014</a:t>
            </a:r>
            <a:r>
              <a:rPr lang="pt-BR" dirty="0"/>
              <a:t>, em </a:t>
            </a:r>
            <a:r>
              <a:rPr lang="pt-BR" dirty="0" smtClean="0"/>
              <a:t>Brasília.</a:t>
            </a:r>
            <a:endParaRPr lang="pt-BR" dirty="0"/>
          </a:p>
          <a:p>
            <a:pPr algn="just">
              <a:buClr>
                <a:srgbClr val="92D050"/>
              </a:buClr>
            </a:pPr>
            <a:r>
              <a:rPr lang="pt-BR" dirty="0" smtClean="0"/>
              <a:t>Atuação conjunta com a Defensoria Pública do Estado do Rio de Janeiro:</a:t>
            </a:r>
          </a:p>
          <a:p>
            <a:pPr marL="858837" lvl="1" indent="-457200" algn="just">
              <a:buClr>
                <a:srgbClr val="92D050"/>
              </a:buClr>
              <a:buFontTx/>
              <a:buChar char="-"/>
            </a:pPr>
            <a:r>
              <a:rPr lang="pt-BR" dirty="0" smtClean="0"/>
              <a:t>Reuniões </a:t>
            </a:r>
            <a:r>
              <a:rPr lang="pt-BR" dirty="0"/>
              <a:t>ocorridas de </a:t>
            </a:r>
            <a:r>
              <a:rPr lang="pt-BR" dirty="0" smtClean="0"/>
              <a:t>31/3 </a:t>
            </a:r>
            <a:r>
              <a:rPr lang="pt-BR" dirty="0"/>
              <a:t>a </a:t>
            </a:r>
            <a:r>
              <a:rPr lang="pt-BR" dirty="0" smtClean="0"/>
              <a:t>2/4/2014</a:t>
            </a:r>
            <a:r>
              <a:rPr lang="pt-BR" dirty="0"/>
              <a:t>, na cidade do Rio de </a:t>
            </a:r>
            <a:r>
              <a:rPr lang="pt-BR" dirty="0" smtClean="0"/>
              <a:t>Janeiro.</a:t>
            </a:r>
          </a:p>
          <a:p>
            <a:pPr algn="just">
              <a:buClr>
                <a:srgbClr val="92D050"/>
              </a:buClr>
            </a:pPr>
            <a:r>
              <a:rPr lang="pt-BR" dirty="0" smtClean="0"/>
              <a:t>Acompanhamento in loco, por técnicos da Seres/MEC, do processo de transferência assistida nas três instituições receptoras.</a:t>
            </a:r>
          </a:p>
          <a:p>
            <a:pPr algn="just">
              <a:buClr>
                <a:srgbClr val="92D050"/>
              </a:buClr>
            </a:pPr>
            <a:r>
              <a:rPr lang="pt-BR" dirty="0" smtClean="0"/>
              <a:t>Avaliações in loco pela Comissão de Especialistas.</a:t>
            </a:r>
          </a:p>
          <a:p>
            <a:pPr marL="566737" indent="-457200" algn="just">
              <a:buClr>
                <a:srgbClr val="92D050"/>
              </a:buClr>
              <a:buFontTx/>
              <a:buChar char="-"/>
            </a:pPr>
            <a:endParaRPr lang="pt-BR" dirty="0" smtClean="0"/>
          </a:p>
          <a:p>
            <a:pPr marL="401637" lvl="1" indent="0" algn="just">
              <a:buClr>
                <a:srgbClr val="92D050"/>
              </a:buClr>
              <a:buNone/>
            </a:pPr>
            <a:endParaRPr lang="pt-BR" dirty="0"/>
          </a:p>
          <a:p>
            <a:pPr algn="just">
              <a:buClr>
                <a:srgbClr val="92D050"/>
              </a:buClr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574242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213816"/>
            <a:ext cx="8568952" cy="622896"/>
          </a:xfrm>
        </p:spPr>
        <p:txBody>
          <a:bodyPr/>
          <a:lstStyle/>
          <a:p>
            <a:r>
              <a:rPr lang="pt-BR" b="1" dirty="0"/>
              <a:t>Pontos de atenção/principais dificuldades encontradas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92D050"/>
              </a:buClr>
            </a:pPr>
            <a:r>
              <a:rPr lang="pt-BR" dirty="0"/>
              <a:t>F</a:t>
            </a:r>
            <a:r>
              <a:rPr lang="pt-BR" dirty="0" smtClean="0"/>
              <a:t>alta </a:t>
            </a:r>
            <a:r>
              <a:rPr lang="pt-BR" dirty="0"/>
              <a:t>de informação/documentos acadêmicos que permitam uma avaliação mais precisa sobre o enquadramento do aluno e as isenções de </a:t>
            </a:r>
            <a:r>
              <a:rPr lang="pt-BR" dirty="0" smtClean="0"/>
              <a:t>disciplina.</a:t>
            </a:r>
            <a:endParaRPr lang="pt-BR" dirty="0"/>
          </a:p>
          <a:p>
            <a:pPr algn="just">
              <a:buClr>
                <a:srgbClr val="92D050"/>
              </a:buClr>
            </a:pPr>
            <a:r>
              <a:rPr lang="pt-BR" dirty="0" smtClean="0"/>
              <a:t>Ausência de documentos </a:t>
            </a:r>
            <a:r>
              <a:rPr lang="pt-BR" dirty="0"/>
              <a:t>que confirmem as bolsas estudantis </a:t>
            </a:r>
            <a:r>
              <a:rPr lang="pt-BR" dirty="0" smtClean="0"/>
              <a:t>próprias.</a:t>
            </a:r>
            <a:endParaRPr lang="pt-BR" dirty="0"/>
          </a:p>
          <a:p>
            <a:pPr algn="just">
              <a:buClr>
                <a:srgbClr val="92D050"/>
              </a:buClr>
            </a:pPr>
            <a:r>
              <a:rPr lang="pt-BR" dirty="0"/>
              <a:t>Oferta de cursos na UGF e UC que descumpriam </a:t>
            </a:r>
            <a:r>
              <a:rPr lang="pt-BR" dirty="0" smtClean="0"/>
              <a:t>diretrizes do </a:t>
            </a:r>
            <a:r>
              <a:rPr lang="pt-BR" dirty="0"/>
              <a:t>CNE </a:t>
            </a:r>
            <a:r>
              <a:rPr lang="pt-BR" dirty="0" smtClean="0"/>
              <a:t>(por exemplo: oferta </a:t>
            </a:r>
            <a:r>
              <a:rPr lang="pt-BR" dirty="0"/>
              <a:t>conjunta de bacharelado e licenciatura; não observância de matriz curricular e carga horária mínima</a:t>
            </a:r>
            <a:r>
              <a:rPr lang="pt-BR" dirty="0" smtClean="0"/>
              <a:t>).</a:t>
            </a:r>
            <a:endParaRPr lang="pt-BR" dirty="0"/>
          </a:p>
          <a:p>
            <a:pPr algn="just">
              <a:buClr>
                <a:srgbClr val="92D050"/>
              </a:buClr>
            </a:pPr>
            <a:r>
              <a:rPr lang="pt-BR" dirty="0" smtClean="0"/>
              <a:t>Dificuldade </a:t>
            </a:r>
            <a:r>
              <a:rPr lang="pt-BR" dirty="0"/>
              <a:t>em entender a composição da mensalidade nos boletos emitidos pela </a:t>
            </a:r>
            <a:r>
              <a:rPr lang="pt-BR" dirty="0" err="1" smtClean="0"/>
              <a:t>Galileo</a:t>
            </a:r>
            <a:r>
              <a:rPr lang="pt-BR" dirty="0" smtClean="0"/>
              <a:t>.</a:t>
            </a:r>
            <a:endParaRPr lang="pt-BR" dirty="0"/>
          </a:p>
          <a:p>
            <a:pPr marL="109537" indent="0" algn="just">
              <a:buClr>
                <a:srgbClr val="92D050"/>
              </a:buCl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21322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Acervo </a:t>
            </a:r>
            <a:r>
              <a:rPr lang="pt-BR" b="1" dirty="0" smtClean="0"/>
              <a:t>acadêmico</a:t>
            </a:r>
            <a:endParaRPr lang="pt-BR" b="1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92D050"/>
              </a:buClr>
            </a:pPr>
            <a:r>
              <a:rPr lang="pt-BR" sz="2000" dirty="0" smtClean="0"/>
              <a:t>Em 13/1, Despacho nº 2/2014 (descredenciamento): determina a manutenção das atividades de secretaria acadêmica para expedição de todos os documentos de transferência e/ou conclusão de curso.</a:t>
            </a:r>
          </a:p>
          <a:p>
            <a:pPr algn="just">
              <a:buClr>
                <a:srgbClr val="92D050"/>
              </a:buClr>
            </a:pPr>
            <a:endParaRPr lang="pt-BR" sz="2000" dirty="0"/>
          </a:p>
          <a:p>
            <a:pPr algn="just">
              <a:buClr>
                <a:srgbClr val="92D050"/>
              </a:buClr>
            </a:pPr>
            <a:r>
              <a:rPr lang="pt-BR" sz="2000" dirty="0" smtClean="0"/>
              <a:t>Em 24/2 e 27/2, Seres/MEC transfere às IES vencedoras o backup do sistema acadêmico com dados até 10/1.</a:t>
            </a:r>
          </a:p>
          <a:p>
            <a:pPr algn="just">
              <a:buClr>
                <a:srgbClr val="92D050"/>
              </a:buClr>
            </a:pPr>
            <a:endParaRPr lang="pt-BR" sz="2000" dirty="0"/>
          </a:p>
          <a:p>
            <a:pPr algn="just">
              <a:buClr>
                <a:srgbClr val="92D050"/>
              </a:buClr>
            </a:pPr>
            <a:r>
              <a:rPr lang="pt-BR" sz="2000" dirty="0" smtClean="0"/>
              <a:t>Em 3/2, </a:t>
            </a:r>
            <a:r>
              <a:rPr lang="pt-BR" sz="2000" dirty="0"/>
              <a:t>Poder Judiciário do Rio de </a:t>
            </a:r>
            <a:r>
              <a:rPr lang="pt-BR" sz="2000" dirty="0" smtClean="0"/>
              <a:t>Janeiro, no âmbito da ação civil pública movida pela DPE/RJ, determina à </a:t>
            </a:r>
            <a:r>
              <a:rPr lang="pt-BR" sz="2000" dirty="0" err="1" smtClean="0"/>
              <a:t>Galileo</a:t>
            </a:r>
            <a:r>
              <a:rPr lang="pt-BR" sz="2000" dirty="0" smtClean="0"/>
              <a:t> a expedição de todos os documentos até o dia 28/2, sob pena de multa diária.</a:t>
            </a:r>
          </a:p>
          <a:p>
            <a:pPr algn="just">
              <a:buClr>
                <a:srgbClr val="92D050"/>
              </a:buClr>
            </a:pPr>
            <a:endParaRPr lang="pt-BR" sz="2000" dirty="0" smtClean="0"/>
          </a:p>
          <a:p>
            <a:pPr algn="just">
              <a:buClr>
                <a:srgbClr val="92D050"/>
              </a:buClr>
            </a:pPr>
            <a:r>
              <a:rPr lang="pt-BR" sz="2000" dirty="0" smtClean="0"/>
              <a:t>Em 28/3, Poder Judiciário do Rio de Janeiro oficia o MEC comunicando o descumprimento da ordem judicial.</a:t>
            </a:r>
          </a:p>
        </p:txBody>
      </p:sp>
    </p:spTree>
    <p:extLst>
      <p:ext uri="{BB962C8B-B14F-4D97-AF65-F5344CB8AC3E}">
        <p14:creationId xmlns:p14="http://schemas.microsoft.com/office/powerpoint/2010/main" xmlns="" val="3430312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Acervo </a:t>
            </a:r>
            <a:r>
              <a:rPr lang="pt-BR" b="1" dirty="0" smtClean="0"/>
              <a:t>acadêmico</a:t>
            </a:r>
            <a:endParaRPr lang="pt-BR" b="1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Clr>
                <a:srgbClr val="92D050"/>
              </a:buClr>
            </a:pPr>
            <a:r>
              <a:rPr lang="pt-BR" sz="2000" dirty="0" smtClean="0"/>
              <a:t>Em 31/3, Seres/MEC determina à </a:t>
            </a:r>
            <a:r>
              <a:rPr lang="pt-BR" sz="2000" dirty="0" err="1" smtClean="0"/>
              <a:t>Galileo</a:t>
            </a:r>
            <a:r>
              <a:rPr lang="pt-BR" sz="2000" dirty="0" smtClean="0"/>
              <a:t> a entrega, em dez dias, de todo o acervo acadêmico às IES receptoras (publicado em 2/4 - prazo expira em 14/4).</a:t>
            </a:r>
          </a:p>
          <a:p>
            <a:pPr algn="just">
              <a:buClr>
                <a:srgbClr val="92D050"/>
              </a:buClr>
            </a:pPr>
            <a:endParaRPr lang="pt-BR" sz="2000" dirty="0" smtClean="0"/>
          </a:p>
          <a:p>
            <a:pPr algn="just">
              <a:buClr>
                <a:srgbClr val="92D050"/>
              </a:buClr>
            </a:pPr>
            <a:r>
              <a:rPr lang="pt-BR" sz="2000" dirty="0" smtClean="0"/>
              <a:t>Em 31/3, Seres/MEC autoriza as IES receptoras a expedir documentos com base nas informações e documentação disponibilizadas em decorrência da PTA, ressalvada qualquer responsabilidade por inconsistências ou inexistência de dados e registros.</a:t>
            </a:r>
          </a:p>
          <a:p>
            <a:pPr algn="just">
              <a:buClr>
                <a:srgbClr val="92D050"/>
              </a:buClr>
            </a:pPr>
            <a:endParaRPr lang="pt-BR" sz="2400" dirty="0" smtClean="0"/>
          </a:p>
          <a:p>
            <a:pPr marL="703263" lvl="2" indent="0" algn="just">
              <a:buNone/>
            </a:pPr>
            <a:r>
              <a:rPr lang="pt-BR" sz="2000" b="1" dirty="0" smtClean="0"/>
              <a:t>OBS: As IES vencedoras possuem condições de expedir parte da documentação desde já, com base em informações recebidas pela PTA. Todavia, a expedição de parte dos documentos depende da entrega do acervo físico  e digital pela </a:t>
            </a:r>
            <a:r>
              <a:rPr lang="pt-BR" sz="2000" b="1" dirty="0" err="1" smtClean="0"/>
              <a:t>Galileo</a:t>
            </a:r>
            <a:r>
              <a:rPr lang="pt-BR" sz="2000" b="1" dirty="0" smtClean="0"/>
              <a:t>, uma vez que as IES dispõem, no momento, apenas de dados extraídos do sistema acadêmico até 10/1.</a:t>
            </a:r>
            <a:endParaRPr lang="pt-BR" sz="2000" b="1" dirty="0"/>
          </a:p>
          <a:p>
            <a:pPr marL="109537" indent="0" algn="just">
              <a:buClr>
                <a:srgbClr val="92D050"/>
              </a:buCl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9489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Pré-escola</a:t>
            </a:r>
            <a:endParaRPr lang="pt-BR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7505" y="6464371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IBGE/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Censo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Populacional</a:t>
            </a:r>
            <a:endParaRPr lang="pt-B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794633695"/>
              </p:ext>
            </p:extLst>
          </p:nvPr>
        </p:nvGraphicFramePr>
        <p:xfrm>
          <a:off x="107505" y="1196752"/>
          <a:ext cx="4399409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Espaço Reservado para Conteúdo 9"/>
          <p:cNvGraphicFramePr>
            <a:graphicFrameLocks noGrp="1"/>
          </p:cNvGraphicFramePr>
          <p:nvPr>
            <p:ph sz="half" idx="10"/>
            <p:extLst>
              <p:ext uri="{D42A27DB-BD31-4B8C-83A1-F6EECF244321}">
                <p14:modId xmlns:p14="http://schemas.microsoft.com/office/powerpoint/2010/main" xmlns="" val="148951556"/>
              </p:ext>
            </p:extLst>
          </p:nvPr>
        </p:nvGraphicFramePr>
        <p:xfrm>
          <a:off x="4572001" y="1124744"/>
          <a:ext cx="439248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96887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</a:pPr>
            <a:r>
              <a:rPr lang="pt-BR" sz="2400" b="1" dirty="0" smtClean="0"/>
              <a:t>Meta</a:t>
            </a:r>
            <a:r>
              <a:rPr lang="pt-BR" sz="2400" dirty="0" smtClean="0"/>
              <a:t>: seis </a:t>
            </a:r>
            <a:r>
              <a:rPr lang="pt-BR" sz="2400" dirty="0"/>
              <a:t>mil creches </a:t>
            </a:r>
            <a:r>
              <a:rPr lang="pt-BR" sz="2400" dirty="0" smtClean="0"/>
              <a:t>contratadas até 2014.</a:t>
            </a:r>
          </a:p>
          <a:p>
            <a:pPr>
              <a:buClr>
                <a:srgbClr val="92D050"/>
              </a:buClr>
            </a:pPr>
            <a:endParaRPr lang="pt-BR" sz="2400" dirty="0" smtClean="0"/>
          </a:p>
          <a:p>
            <a:pPr>
              <a:buClr>
                <a:srgbClr val="92D050"/>
              </a:buClr>
            </a:pPr>
            <a:r>
              <a:rPr lang="pt-BR" sz="2400" b="1" dirty="0" smtClean="0"/>
              <a:t>Contratadas</a:t>
            </a:r>
            <a:r>
              <a:rPr lang="pt-BR" sz="2400" dirty="0" smtClean="0"/>
              <a:t>: 5.534 contratadas de 2011 a março de 2014.</a:t>
            </a:r>
          </a:p>
          <a:p>
            <a:pPr>
              <a:buClr>
                <a:srgbClr val="92D050"/>
              </a:buClr>
            </a:pPr>
            <a:endParaRPr lang="pt-BR" sz="2400" dirty="0" smtClean="0"/>
          </a:p>
          <a:p>
            <a:pPr>
              <a:buClr>
                <a:srgbClr val="92D050"/>
              </a:buClr>
            </a:pPr>
            <a:r>
              <a:rPr lang="pt-BR" sz="2400" b="1" dirty="0" smtClean="0"/>
              <a:t>Creches em obras ou concluídas</a:t>
            </a:r>
            <a:r>
              <a:rPr lang="pt-BR" sz="2400" dirty="0" smtClean="0"/>
              <a:t>: 4.481 de 2011 a março de 2014.</a:t>
            </a:r>
          </a:p>
          <a:p>
            <a:pPr marL="0" indent="0">
              <a:buClr>
                <a:srgbClr val="92D050"/>
              </a:buClr>
              <a:buNone/>
            </a:pPr>
            <a:endParaRPr lang="pt-BR" sz="2400" dirty="0" smtClean="0"/>
          </a:p>
          <a:p>
            <a:pPr marL="0" indent="0">
              <a:buClr>
                <a:srgbClr val="92D050"/>
              </a:buClr>
              <a:buNone/>
            </a:pPr>
            <a:endParaRPr lang="pt-BR" sz="24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Creches e pré-escolas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3346366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Atendimento</a:t>
            </a:r>
            <a:endParaRPr lang="pt-BR" b="1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6935201"/>
              </p:ext>
            </p:extLst>
          </p:nvPr>
        </p:nvGraphicFramePr>
        <p:xfrm>
          <a:off x="457200" y="1341440"/>
          <a:ext cx="8229600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23528" y="2204864"/>
            <a:ext cx="4320480" cy="646331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2D050"/>
              </a:buClr>
              <a:buFont typeface="Wingdings" pitchFamily="2" charset="2"/>
              <a:buChar char="ü"/>
            </a:pPr>
            <a:r>
              <a:rPr lang="pt-BR" b="1" dirty="0" smtClean="0"/>
              <a:t>Crescimento </a:t>
            </a:r>
            <a:r>
              <a:rPr lang="pt-BR" b="1" dirty="0"/>
              <a:t>de </a:t>
            </a:r>
            <a:r>
              <a:rPr lang="pt-BR" b="1" dirty="0" smtClean="0"/>
              <a:t>72% </a:t>
            </a:r>
            <a:r>
              <a:rPr lang="pt-BR" dirty="0"/>
              <a:t>nas matrículas </a:t>
            </a:r>
            <a:r>
              <a:rPr lang="pt-BR" dirty="0" smtClean="0"/>
              <a:t>de 2007 para 2013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5496" y="6464371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4759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2D050"/>
              </a:buClr>
            </a:pPr>
            <a:r>
              <a:rPr lang="pt-BR" sz="2400" dirty="0" smtClean="0"/>
              <a:t>Todas  as  crianças  alfabetizadas </a:t>
            </a:r>
            <a:r>
              <a:rPr lang="pt-BR" sz="2400" dirty="0"/>
              <a:t>até </a:t>
            </a:r>
            <a:r>
              <a:rPr lang="pt-BR" sz="2400" b="1" dirty="0" smtClean="0"/>
              <a:t>8 anos </a:t>
            </a:r>
            <a:r>
              <a:rPr lang="pt-BR" sz="2400" b="1" dirty="0"/>
              <a:t>de idade</a:t>
            </a:r>
            <a:r>
              <a:rPr lang="pt-BR" sz="2400" dirty="0"/>
              <a:t>, </a:t>
            </a:r>
            <a:r>
              <a:rPr lang="pt-BR" sz="2400" b="1" dirty="0"/>
              <a:t>ao final do 3º ano</a:t>
            </a:r>
            <a:r>
              <a:rPr lang="pt-BR" sz="2400" dirty="0"/>
              <a:t> do ensino </a:t>
            </a:r>
            <a:r>
              <a:rPr lang="pt-BR" sz="2400" dirty="0" smtClean="0"/>
              <a:t>fundamental.</a:t>
            </a:r>
          </a:p>
          <a:p>
            <a:endParaRPr lang="pt-BR" sz="2400" dirty="0"/>
          </a:p>
          <a:p>
            <a:pPr>
              <a:buClr>
                <a:srgbClr val="92D050"/>
              </a:buClr>
            </a:pPr>
            <a:r>
              <a:rPr lang="pt-BR" sz="2400" dirty="0" smtClean="0"/>
              <a:t>Eixos </a:t>
            </a:r>
            <a:r>
              <a:rPr lang="pt-BR" sz="2400" dirty="0"/>
              <a:t>de atuação</a:t>
            </a:r>
            <a:r>
              <a:rPr lang="pt-BR" sz="2400" dirty="0" smtClean="0"/>
              <a:t>: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t-BR" sz="2400" b="1" dirty="0" smtClean="0"/>
              <a:t>Formação continuada </a:t>
            </a:r>
            <a:r>
              <a:rPr lang="pt-BR" sz="2400" dirty="0"/>
              <a:t>presencial para </a:t>
            </a:r>
            <a:r>
              <a:rPr lang="pt-BR" sz="2400" dirty="0" smtClean="0"/>
              <a:t>professores </a:t>
            </a:r>
            <a:r>
              <a:rPr lang="pt-BR" sz="2400" dirty="0"/>
              <a:t>alfabetizadores </a:t>
            </a:r>
            <a:r>
              <a:rPr lang="pt-BR" sz="2400" dirty="0" smtClean="0"/>
              <a:t> e  orientadores de  estudo (314 mil professores alfabetizadores).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t-BR" sz="2400" b="1" dirty="0" smtClean="0"/>
              <a:t>Materiais  didáticos</a:t>
            </a:r>
            <a:r>
              <a:rPr lang="pt-BR" sz="2400" dirty="0" smtClean="0"/>
              <a:t>,  obras  literárias  e  de  apoio </a:t>
            </a:r>
            <a:r>
              <a:rPr lang="pt-BR" sz="2400" dirty="0"/>
              <a:t>pedagógico, jogos e tecnologias </a:t>
            </a:r>
            <a:r>
              <a:rPr lang="pt-BR" sz="2400" dirty="0" smtClean="0"/>
              <a:t>educacionais.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t-BR" sz="2400" b="1" dirty="0" smtClean="0"/>
              <a:t>Avaliações</a:t>
            </a:r>
            <a:r>
              <a:rPr lang="pt-BR" sz="2400" dirty="0" smtClean="0"/>
              <a:t> sistemáticas.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t-BR" sz="2400" b="1" dirty="0" smtClean="0"/>
              <a:t>Gestão</a:t>
            </a:r>
            <a:r>
              <a:rPr lang="pt-BR" sz="2400" dirty="0" smtClean="0"/>
              <a:t>, mobilização e controle social.</a:t>
            </a: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9" y="188640"/>
            <a:ext cx="8784976" cy="648072"/>
          </a:xfrm>
        </p:spPr>
        <p:txBody>
          <a:bodyPr/>
          <a:lstStyle/>
          <a:p>
            <a:r>
              <a:rPr lang="pt-BR" b="1" dirty="0" smtClean="0"/>
              <a:t>Pacto Nacional pela Alfabetização na Idade Certa - PNAIC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320379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Mais Educação</a:t>
            </a:r>
            <a:endParaRPr lang="pt-BR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98232021"/>
              </p:ext>
            </p:extLst>
          </p:nvPr>
        </p:nvGraphicFramePr>
        <p:xfrm>
          <a:off x="395536" y="1196752"/>
          <a:ext cx="7776864" cy="4968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580113" y="4707142"/>
            <a:ext cx="3384376" cy="954107"/>
          </a:xfrm>
          <a:prstGeom prst="rect">
            <a:avLst/>
          </a:prstGeom>
          <a:noFill/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Crescimento de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139%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2010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2013.</a:t>
            </a:r>
          </a:p>
          <a:p>
            <a:pPr marL="285750" indent="-285750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 bilhões por ano de investimento no Mais Educação.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496" y="6453338"/>
            <a:ext cx="417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INEP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5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2311</Words>
  <Application>Microsoft Office PowerPoint</Application>
  <PresentationFormat>Apresentação na tela (4:3)</PresentationFormat>
  <Paragraphs>341</Paragraphs>
  <Slides>46</Slides>
  <Notes>0</Notes>
  <HiddenSlides>5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46</vt:i4>
      </vt:variant>
    </vt:vector>
  </HeadingPairs>
  <TitlesOfParts>
    <vt:vector size="47" baseType="lpstr">
      <vt:lpstr>Tema do Office</vt:lpstr>
      <vt:lpstr>Audiência Pública na Comissão de Educação, Cultura e Esporte do Senado Federal </vt:lpstr>
      <vt:lpstr>Governo Federal - MEC </vt:lpstr>
      <vt:lpstr>Slide 3</vt:lpstr>
      <vt:lpstr>Creches</vt:lpstr>
      <vt:lpstr>Pré-escola</vt:lpstr>
      <vt:lpstr>Creches e pré-escolas</vt:lpstr>
      <vt:lpstr>Atendimento</vt:lpstr>
      <vt:lpstr>Pacto Nacional pela Alfabetização na Idade Certa - PNAIC</vt:lpstr>
      <vt:lpstr>Mais Educação</vt:lpstr>
      <vt:lpstr>Índice de Desenvolvimento da Educação Básica - IDEB</vt:lpstr>
      <vt:lpstr>Slide 11</vt:lpstr>
      <vt:lpstr>Índice de Desenvolvimento da Educação Básica - IDEB</vt:lpstr>
      <vt:lpstr>Ensino médio</vt:lpstr>
      <vt:lpstr>Reestruturação do ensino médio</vt:lpstr>
      <vt:lpstr>Slide 15</vt:lpstr>
      <vt:lpstr>Pronacampo</vt:lpstr>
      <vt:lpstr>Pronacampo</vt:lpstr>
      <vt:lpstr>Alfabetização de Adultos e EJA</vt:lpstr>
      <vt:lpstr>Educação de jovens e adultos – EJA</vt:lpstr>
      <vt:lpstr>Slide 20</vt:lpstr>
      <vt:lpstr>Expansão da Rede Federal</vt:lpstr>
      <vt:lpstr>Pronatec</vt:lpstr>
      <vt:lpstr>Pronatec</vt:lpstr>
      <vt:lpstr>Slide 24</vt:lpstr>
      <vt:lpstr>Matrícula ensino superior</vt:lpstr>
      <vt:lpstr>Expansão da Rede Federal de Educação Superior</vt:lpstr>
      <vt:lpstr>ProUni</vt:lpstr>
      <vt:lpstr>Novo FIES</vt:lpstr>
      <vt:lpstr>ProIES</vt:lpstr>
      <vt:lpstr>Ciência sem Fronteiras</vt:lpstr>
      <vt:lpstr>Slide 31</vt:lpstr>
      <vt:lpstr>Número de docentes em atuação na educação básica matriculados em cursos de educação superior</vt:lpstr>
      <vt:lpstr>Universidade Aberta do Brasil - UAB</vt:lpstr>
      <vt:lpstr>Parfor</vt:lpstr>
      <vt:lpstr>Programa Institucional de Bolsa de Iniciação à Docência</vt:lpstr>
      <vt:lpstr>Slide 36</vt:lpstr>
      <vt:lpstr>PTA - Cronologia</vt:lpstr>
      <vt:lpstr>PTA - Cronologia</vt:lpstr>
      <vt:lpstr>As propostas vencedoras atendem aos seguintes critérios:</vt:lpstr>
      <vt:lpstr>Universidade Estácio de Sá (Unesa), Universidade Veiga de Almeida (UVA) e Faculdade de Tecnologia Senac Rio (Fatec) firmaram termos com os seguintes compromissos:</vt:lpstr>
      <vt:lpstr>A proposta vencedora assegura aos estudantes:</vt:lpstr>
      <vt:lpstr>Balanço da PTA – UGF e UC</vt:lpstr>
      <vt:lpstr>Ações de monitoramento</vt:lpstr>
      <vt:lpstr>Pontos de atenção/principais dificuldades encontradas</vt:lpstr>
      <vt:lpstr>Acervo acadêmico</vt:lpstr>
      <vt:lpstr>Acervo acadêmico</vt:lpstr>
    </vt:vector>
  </TitlesOfParts>
  <Company>Ministério da Educação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Henriques e Silva</dc:creator>
  <cp:lastModifiedBy>FEJESUS</cp:lastModifiedBy>
  <cp:revision>175</cp:revision>
  <cp:lastPrinted>2014-04-09T13:15:32Z</cp:lastPrinted>
  <dcterms:created xsi:type="dcterms:W3CDTF">2014-03-20T21:39:51Z</dcterms:created>
  <dcterms:modified xsi:type="dcterms:W3CDTF">2014-04-09T13:40:25Z</dcterms:modified>
</cp:coreProperties>
</file>