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FF5347-CCAB-4A7E-BC45-CD4888D8E34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132458D-EBA8-473A-85E0-3DAF8E01260B}">
      <dgm:prSet/>
      <dgm:spPr/>
      <dgm:t>
        <a:bodyPr/>
        <a:lstStyle/>
        <a:p>
          <a:r>
            <a:rPr lang="pt-BR"/>
            <a:t>Regulamento para uniformizar a interpretação e aplicação LEI</a:t>
          </a:r>
          <a:endParaRPr lang="en-US"/>
        </a:p>
      </dgm:t>
    </dgm:pt>
    <dgm:pt modelId="{3A0AD080-B5FF-4A01-B7AB-B2190983D773}" type="parTrans" cxnId="{D57C0287-1A03-42B0-842B-AFE5B07EBF9D}">
      <dgm:prSet/>
      <dgm:spPr/>
      <dgm:t>
        <a:bodyPr/>
        <a:lstStyle/>
        <a:p>
          <a:endParaRPr lang="en-US"/>
        </a:p>
      </dgm:t>
    </dgm:pt>
    <dgm:pt modelId="{0DAE7FD5-D108-499A-A7B9-F262C914F79C}" type="sibTrans" cxnId="{D57C0287-1A03-42B0-842B-AFE5B07EBF9D}">
      <dgm:prSet/>
      <dgm:spPr/>
      <dgm:t>
        <a:bodyPr/>
        <a:lstStyle/>
        <a:p>
          <a:endParaRPr lang="en-US"/>
        </a:p>
      </dgm:t>
    </dgm:pt>
    <dgm:pt modelId="{B78B6F44-30D4-45BE-B2DC-F766E80D6AC4}">
      <dgm:prSet/>
      <dgm:spPr/>
      <dgm:t>
        <a:bodyPr/>
        <a:lstStyle/>
        <a:p>
          <a:r>
            <a:rPr lang="pt-BR" dirty="0"/>
            <a:t>Arrecadar, compensações, retenções e distribuir arrecadação </a:t>
          </a:r>
          <a:endParaRPr lang="en-US" dirty="0"/>
        </a:p>
      </dgm:t>
    </dgm:pt>
    <dgm:pt modelId="{8969256D-832A-413B-BC4C-857C26E0B37F}" type="parTrans" cxnId="{092C971B-3551-443E-9467-964DB90A7188}">
      <dgm:prSet/>
      <dgm:spPr/>
      <dgm:t>
        <a:bodyPr/>
        <a:lstStyle/>
        <a:p>
          <a:endParaRPr lang="en-US"/>
        </a:p>
      </dgm:t>
    </dgm:pt>
    <dgm:pt modelId="{22B770B2-C2C5-410F-9CA2-203FABD5D2A0}" type="sibTrans" cxnId="{092C971B-3551-443E-9467-964DB90A7188}">
      <dgm:prSet/>
      <dgm:spPr/>
      <dgm:t>
        <a:bodyPr/>
        <a:lstStyle/>
        <a:p>
          <a:endParaRPr lang="en-US"/>
        </a:p>
      </dgm:t>
    </dgm:pt>
    <dgm:pt modelId="{C6D60CF4-EAF7-432D-93F2-D67CCAA9A34A}">
      <dgm:prSet/>
      <dgm:spPr/>
      <dgm:t>
        <a:bodyPr/>
        <a:lstStyle/>
        <a:p>
          <a:r>
            <a:rPr lang="pt-BR" i="1" dirty="0">
              <a:solidFill>
                <a:srgbClr val="FF0000"/>
              </a:solidFill>
              <a:highlight>
                <a:srgbClr val="FFFF00"/>
              </a:highlight>
            </a:rPr>
            <a:t>Decidir o contencioso </a:t>
          </a:r>
        </a:p>
        <a:p>
          <a:r>
            <a:rPr lang="pt-BR" i="1" dirty="0"/>
            <a:t>(art. 156-B, III, CF e art. 2º, III, PLP 108/24)</a:t>
          </a:r>
          <a:endParaRPr lang="en-US" dirty="0"/>
        </a:p>
      </dgm:t>
    </dgm:pt>
    <dgm:pt modelId="{AFC40535-BC4C-454B-A94F-35CF531A2247}" type="parTrans" cxnId="{F9CCA36F-E0C9-4284-8C75-AC98B247DA8A}">
      <dgm:prSet/>
      <dgm:spPr/>
      <dgm:t>
        <a:bodyPr/>
        <a:lstStyle/>
        <a:p>
          <a:endParaRPr lang="en-US"/>
        </a:p>
      </dgm:t>
    </dgm:pt>
    <dgm:pt modelId="{A8FB6215-7A0D-4E34-8E47-93A9C32C11FB}" type="sibTrans" cxnId="{F9CCA36F-E0C9-4284-8C75-AC98B247DA8A}">
      <dgm:prSet/>
      <dgm:spPr/>
      <dgm:t>
        <a:bodyPr/>
        <a:lstStyle/>
        <a:p>
          <a:endParaRPr lang="en-US"/>
        </a:p>
      </dgm:t>
    </dgm:pt>
    <dgm:pt modelId="{9D650E7D-17DC-494F-969E-6750BADDD916}" type="pres">
      <dgm:prSet presAssocID="{B4FF5347-CCAB-4A7E-BC45-CD4888D8E34D}" presName="root" presStyleCnt="0">
        <dgm:presLayoutVars>
          <dgm:dir/>
          <dgm:resizeHandles val="exact"/>
        </dgm:presLayoutVars>
      </dgm:prSet>
      <dgm:spPr/>
    </dgm:pt>
    <dgm:pt modelId="{1D33362B-28EE-40D3-8B7C-C1F2E85557AD}" type="pres">
      <dgm:prSet presAssocID="{8132458D-EBA8-473A-85E0-3DAF8E01260B}" presName="compNode" presStyleCnt="0"/>
      <dgm:spPr/>
    </dgm:pt>
    <dgm:pt modelId="{DF7B1A96-1C10-4089-A10F-C39F4D1D0A8E}" type="pres">
      <dgm:prSet presAssocID="{8132458D-EBA8-473A-85E0-3DAF8E01260B}" presName="bgRect" presStyleLbl="bgShp" presStyleIdx="0" presStyleCnt="3"/>
      <dgm:spPr/>
    </dgm:pt>
    <dgm:pt modelId="{8BD01353-DB5C-4D20-A112-E082C32018EF}" type="pres">
      <dgm:prSet presAssocID="{8132458D-EBA8-473A-85E0-3DAF8E01260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D091F092-F11B-41C2-B8C7-B75E318C43A6}" type="pres">
      <dgm:prSet presAssocID="{8132458D-EBA8-473A-85E0-3DAF8E01260B}" presName="spaceRect" presStyleCnt="0"/>
      <dgm:spPr/>
    </dgm:pt>
    <dgm:pt modelId="{2FDCEF23-DCD8-4EB9-866A-2F5A7EE0D3AC}" type="pres">
      <dgm:prSet presAssocID="{8132458D-EBA8-473A-85E0-3DAF8E01260B}" presName="parTx" presStyleLbl="revTx" presStyleIdx="0" presStyleCnt="3">
        <dgm:presLayoutVars>
          <dgm:chMax val="0"/>
          <dgm:chPref val="0"/>
        </dgm:presLayoutVars>
      </dgm:prSet>
      <dgm:spPr/>
    </dgm:pt>
    <dgm:pt modelId="{E8B90BF7-FF4F-4ECF-8DF4-0C0D70F081D4}" type="pres">
      <dgm:prSet presAssocID="{0DAE7FD5-D108-499A-A7B9-F262C914F79C}" presName="sibTrans" presStyleCnt="0"/>
      <dgm:spPr/>
    </dgm:pt>
    <dgm:pt modelId="{C9CE914F-0C50-4D8C-BEB0-A5D4938DDFD6}" type="pres">
      <dgm:prSet presAssocID="{B78B6F44-30D4-45BE-B2DC-F766E80D6AC4}" presName="compNode" presStyleCnt="0"/>
      <dgm:spPr/>
    </dgm:pt>
    <dgm:pt modelId="{50958453-ED2B-492D-9926-88C13BC62168}" type="pres">
      <dgm:prSet presAssocID="{B78B6F44-30D4-45BE-B2DC-F766E80D6AC4}" presName="bgRect" presStyleLbl="bgShp" presStyleIdx="1" presStyleCnt="3"/>
      <dgm:spPr/>
    </dgm:pt>
    <dgm:pt modelId="{29F35D0F-26C3-4DD5-8AF2-548FC75CF5B5}" type="pres">
      <dgm:prSet presAssocID="{B78B6F44-30D4-45BE-B2DC-F766E80D6AC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blo"/>
        </a:ext>
      </dgm:extLst>
    </dgm:pt>
    <dgm:pt modelId="{434BB484-A250-4E67-98C7-3015888A6B70}" type="pres">
      <dgm:prSet presAssocID="{B78B6F44-30D4-45BE-B2DC-F766E80D6AC4}" presName="spaceRect" presStyleCnt="0"/>
      <dgm:spPr/>
    </dgm:pt>
    <dgm:pt modelId="{50CA2A1D-4137-4FAA-983D-DD1CD03DAA84}" type="pres">
      <dgm:prSet presAssocID="{B78B6F44-30D4-45BE-B2DC-F766E80D6AC4}" presName="parTx" presStyleLbl="revTx" presStyleIdx="1" presStyleCnt="3">
        <dgm:presLayoutVars>
          <dgm:chMax val="0"/>
          <dgm:chPref val="0"/>
        </dgm:presLayoutVars>
      </dgm:prSet>
      <dgm:spPr/>
    </dgm:pt>
    <dgm:pt modelId="{6EC47C3E-04EC-4A8B-97CE-C56E6549E045}" type="pres">
      <dgm:prSet presAssocID="{22B770B2-C2C5-410F-9CA2-203FABD5D2A0}" presName="sibTrans" presStyleCnt="0"/>
      <dgm:spPr/>
    </dgm:pt>
    <dgm:pt modelId="{530AD03B-2446-461A-8DAA-92A2947B0103}" type="pres">
      <dgm:prSet presAssocID="{C6D60CF4-EAF7-432D-93F2-D67CCAA9A34A}" presName="compNode" presStyleCnt="0"/>
      <dgm:spPr/>
    </dgm:pt>
    <dgm:pt modelId="{054665E7-B590-4587-9CC5-8A84931B72BA}" type="pres">
      <dgm:prSet presAssocID="{C6D60CF4-EAF7-432D-93F2-D67CCAA9A34A}" presName="bgRect" presStyleLbl="bgShp" presStyleIdx="2" presStyleCnt="3"/>
      <dgm:spPr/>
    </dgm:pt>
    <dgm:pt modelId="{B77656E3-C6E9-43CB-B0B9-B9935D1CEC6A}" type="pres">
      <dgm:prSet presAssocID="{C6D60CF4-EAF7-432D-93F2-D67CCAA9A34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6006CEF8-3EE0-498D-96FF-6DE129ECEA67}" type="pres">
      <dgm:prSet presAssocID="{C6D60CF4-EAF7-432D-93F2-D67CCAA9A34A}" presName="spaceRect" presStyleCnt="0"/>
      <dgm:spPr/>
    </dgm:pt>
    <dgm:pt modelId="{7D5461EE-8BA1-40A2-A17E-89DB3DD3B547}" type="pres">
      <dgm:prSet presAssocID="{C6D60CF4-EAF7-432D-93F2-D67CCAA9A34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27B4609-8971-4AD5-B303-86D31828D510}" type="presOf" srcId="{B4FF5347-CCAB-4A7E-BC45-CD4888D8E34D}" destId="{9D650E7D-17DC-494F-969E-6750BADDD916}" srcOrd="0" destOrd="0" presId="urn:microsoft.com/office/officeart/2018/2/layout/IconVerticalSolidList"/>
    <dgm:cxn modelId="{62CADE09-5F91-4599-8395-6381F151235B}" type="presOf" srcId="{C6D60CF4-EAF7-432D-93F2-D67CCAA9A34A}" destId="{7D5461EE-8BA1-40A2-A17E-89DB3DD3B547}" srcOrd="0" destOrd="0" presId="urn:microsoft.com/office/officeart/2018/2/layout/IconVerticalSolidList"/>
    <dgm:cxn modelId="{092C971B-3551-443E-9467-964DB90A7188}" srcId="{B4FF5347-CCAB-4A7E-BC45-CD4888D8E34D}" destId="{B78B6F44-30D4-45BE-B2DC-F766E80D6AC4}" srcOrd="1" destOrd="0" parTransId="{8969256D-832A-413B-BC4C-857C26E0B37F}" sibTransId="{22B770B2-C2C5-410F-9CA2-203FABD5D2A0}"/>
    <dgm:cxn modelId="{2C72C965-474D-4620-ADEA-FFB0F80C316A}" type="presOf" srcId="{B78B6F44-30D4-45BE-B2DC-F766E80D6AC4}" destId="{50CA2A1D-4137-4FAA-983D-DD1CD03DAA84}" srcOrd="0" destOrd="0" presId="urn:microsoft.com/office/officeart/2018/2/layout/IconVerticalSolidList"/>
    <dgm:cxn modelId="{F9CCA36F-E0C9-4284-8C75-AC98B247DA8A}" srcId="{B4FF5347-CCAB-4A7E-BC45-CD4888D8E34D}" destId="{C6D60CF4-EAF7-432D-93F2-D67CCAA9A34A}" srcOrd="2" destOrd="0" parTransId="{AFC40535-BC4C-454B-A94F-35CF531A2247}" sibTransId="{A8FB6215-7A0D-4E34-8E47-93A9C32C11FB}"/>
    <dgm:cxn modelId="{D57C0287-1A03-42B0-842B-AFE5B07EBF9D}" srcId="{B4FF5347-CCAB-4A7E-BC45-CD4888D8E34D}" destId="{8132458D-EBA8-473A-85E0-3DAF8E01260B}" srcOrd="0" destOrd="0" parTransId="{3A0AD080-B5FF-4A01-B7AB-B2190983D773}" sibTransId="{0DAE7FD5-D108-499A-A7B9-F262C914F79C}"/>
    <dgm:cxn modelId="{EB34DFAC-4837-4991-B563-CDC7C36E4B57}" type="presOf" srcId="{8132458D-EBA8-473A-85E0-3DAF8E01260B}" destId="{2FDCEF23-DCD8-4EB9-866A-2F5A7EE0D3AC}" srcOrd="0" destOrd="0" presId="urn:microsoft.com/office/officeart/2018/2/layout/IconVerticalSolidList"/>
    <dgm:cxn modelId="{2581E887-1967-4D03-92EC-182357CC3C35}" type="presParOf" srcId="{9D650E7D-17DC-494F-969E-6750BADDD916}" destId="{1D33362B-28EE-40D3-8B7C-C1F2E85557AD}" srcOrd="0" destOrd="0" presId="urn:microsoft.com/office/officeart/2018/2/layout/IconVerticalSolidList"/>
    <dgm:cxn modelId="{0DF78979-D9C8-4DAF-B592-C83E94D71D6B}" type="presParOf" srcId="{1D33362B-28EE-40D3-8B7C-C1F2E85557AD}" destId="{DF7B1A96-1C10-4089-A10F-C39F4D1D0A8E}" srcOrd="0" destOrd="0" presId="urn:microsoft.com/office/officeart/2018/2/layout/IconVerticalSolidList"/>
    <dgm:cxn modelId="{567D7A92-E388-478C-9A36-1C0F3623A1A4}" type="presParOf" srcId="{1D33362B-28EE-40D3-8B7C-C1F2E85557AD}" destId="{8BD01353-DB5C-4D20-A112-E082C32018EF}" srcOrd="1" destOrd="0" presId="urn:microsoft.com/office/officeart/2018/2/layout/IconVerticalSolidList"/>
    <dgm:cxn modelId="{78F315A3-3067-4A71-A4F0-1686D7CD131D}" type="presParOf" srcId="{1D33362B-28EE-40D3-8B7C-C1F2E85557AD}" destId="{D091F092-F11B-41C2-B8C7-B75E318C43A6}" srcOrd="2" destOrd="0" presId="urn:microsoft.com/office/officeart/2018/2/layout/IconVerticalSolidList"/>
    <dgm:cxn modelId="{7D22A1AF-DD32-4386-94DB-C4D279F05D49}" type="presParOf" srcId="{1D33362B-28EE-40D3-8B7C-C1F2E85557AD}" destId="{2FDCEF23-DCD8-4EB9-866A-2F5A7EE0D3AC}" srcOrd="3" destOrd="0" presId="urn:microsoft.com/office/officeart/2018/2/layout/IconVerticalSolidList"/>
    <dgm:cxn modelId="{F43DBEE1-4626-4032-AFE6-742F2EAA5502}" type="presParOf" srcId="{9D650E7D-17DC-494F-969E-6750BADDD916}" destId="{E8B90BF7-FF4F-4ECF-8DF4-0C0D70F081D4}" srcOrd="1" destOrd="0" presId="urn:microsoft.com/office/officeart/2018/2/layout/IconVerticalSolidList"/>
    <dgm:cxn modelId="{7E849589-66BD-46E5-AB54-35EE8637CA9A}" type="presParOf" srcId="{9D650E7D-17DC-494F-969E-6750BADDD916}" destId="{C9CE914F-0C50-4D8C-BEB0-A5D4938DDFD6}" srcOrd="2" destOrd="0" presId="urn:microsoft.com/office/officeart/2018/2/layout/IconVerticalSolidList"/>
    <dgm:cxn modelId="{670895A7-3EC7-4D95-A948-F010B7475A4E}" type="presParOf" srcId="{C9CE914F-0C50-4D8C-BEB0-A5D4938DDFD6}" destId="{50958453-ED2B-492D-9926-88C13BC62168}" srcOrd="0" destOrd="0" presId="urn:microsoft.com/office/officeart/2018/2/layout/IconVerticalSolidList"/>
    <dgm:cxn modelId="{05CADBCE-E5BA-4487-B834-B8A21A5CC499}" type="presParOf" srcId="{C9CE914F-0C50-4D8C-BEB0-A5D4938DDFD6}" destId="{29F35D0F-26C3-4DD5-8AF2-548FC75CF5B5}" srcOrd="1" destOrd="0" presId="urn:microsoft.com/office/officeart/2018/2/layout/IconVerticalSolidList"/>
    <dgm:cxn modelId="{CA844F19-5587-479D-8236-1F397E937D89}" type="presParOf" srcId="{C9CE914F-0C50-4D8C-BEB0-A5D4938DDFD6}" destId="{434BB484-A250-4E67-98C7-3015888A6B70}" srcOrd="2" destOrd="0" presId="urn:microsoft.com/office/officeart/2018/2/layout/IconVerticalSolidList"/>
    <dgm:cxn modelId="{B94B5663-182D-41E0-B75A-E74A35F4FF89}" type="presParOf" srcId="{C9CE914F-0C50-4D8C-BEB0-A5D4938DDFD6}" destId="{50CA2A1D-4137-4FAA-983D-DD1CD03DAA84}" srcOrd="3" destOrd="0" presId="urn:microsoft.com/office/officeart/2018/2/layout/IconVerticalSolidList"/>
    <dgm:cxn modelId="{162BB85C-75CD-491F-88DA-8C467FCE0984}" type="presParOf" srcId="{9D650E7D-17DC-494F-969E-6750BADDD916}" destId="{6EC47C3E-04EC-4A8B-97CE-C56E6549E045}" srcOrd="3" destOrd="0" presId="urn:microsoft.com/office/officeart/2018/2/layout/IconVerticalSolidList"/>
    <dgm:cxn modelId="{BBD2B632-FD95-4DCD-BFD5-FAC5B3EFB8F1}" type="presParOf" srcId="{9D650E7D-17DC-494F-969E-6750BADDD916}" destId="{530AD03B-2446-461A-8DAA-92A2947B0103}" srcOrd="4" destOrd="0" presId="urn:microsoft.com/office/officeart/2018/2/layout/IconVerticalSolidList"/>
    <dgm:cxn modelId="{8D7BEA19-1301-4A1C-B1B6-666600CCFF01}" type="presParOf" srcId="{530AD03B-2446-461A-8DAA-92A2947B0103}" destId="{054665E7-B590-4587-9CC5-8A84931B72BA}" srcOrd="0" destOrd="0" presId="urn:microsoft.com/office/officeart/2018/2/layout/IconVerticalSolidList"/>
    <dgm:cxn modelId="{279C3909-5383-41B4-88A7-20953DB6FEB5}" type="presParOf" srcId="{530AD03B-2446-461A-8DAA-92A2947B0103}" destId="{B77656E3-C6E9-43CB-B0B9-B9935D1CEC6A}" srcOrd="1" destOrd="0" presId="urn:microsoft.com/office/officeart/2018/2/layout/IconVerticalSolidList"/>
    <dgm:cxn modelId="{CB0FC7A4-DEBC-4890-AB2E-ED571D567BD1}" type="presParOf" srcId="{530AD03B-2446-461A-8DAA-92A2947B0103}" destId="{6006CEF8-3EE0-498D-96FF-6DE129ECEA67}" srcOrd="2" destOrd="0" presId="urn:microsoft.com/office/officeart/2018/2/layout/IconVerticalSolidList"/>
    <dgm:cxn modelId="{2F1F5FC8-6F05-458A-BE49-4B780DEA2FF5}" type="presParOf" srcId="{530AD03B-2446-461A-8DAA-92A2947B0103}" destId="{7D5461EE-8BA1-40A2-A17E-89DB3DD3B5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24A10E-262E-4744-AF2C-E4D240DFEE7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50723CC-8209-4A6E-BF60-44B119673255}">
      <dgm:prSet/>
      <dgm:spPr/>
      <dgm:t>
        <a:bodyPr/>
        <a:lstStyle/>
        <a:p>
          <a:r>
            <a:rPr lang="pt-BR"/>
            <a:t>CONTENCIOSO = CONJUNTO DE NORMAS</a:t>
          </a:r>
          <a:endParaRPr lang="en-US"/>
        </a:p>
      </dgm:t>
    </dgm:pt>
    <dgm:pt modelId="{5ACAA25B-FC54-4507-9B92-00F39C2FD899}" type="parTrans" cxnId="{0B4C4514-7154-4467-8AEB-0C26879CA37D}">
      <dgm:prSet/>
      <dgm:spPr/>
      <dgm:t>
        <a:bodyPr/>
        <a:lstStyle/>
        <a:p>
          <a:endParaRPr lang="en-US"/>
        </a:p>
      </dgm:t>
    </dgm:pt>
    <dgm:pt modelId="{EB32E8A1-E37D-40CC-9984-A20362A7991C}" type="sibTrans" cxnId="{0B4C4514-7154-4467-8AEB-0C26879CA37D}">
      <dgm:prSet/>
      <dgm:spPr/>
      <dgm:t>
        <a:bodyPr/>
        <a:lstStyle/>
        <a:p>
          <a:endParaRPr lang="en-US"/>
        </a:p>
      </dgm:t>
    </dgm:pt>
    <dgm:pt modelId="{3F7E0942-5375-4071-8810-8821A307BCB3}">
      <dgm:prSet/>
      <dgm:spPr/>
      <dgm:t>
        <a:bodyPr/>
        <a:lstStyle/>
        <a:p>
          <a:r>
            <a:rPr lang="pt-BR"/>
            <a:t>DECIDIR O CONTENCIOSO = DECIDIR SOBRE AS NORMAS DO IBS</a:t>
          </a:r>
          <a:endParaRPr lang="en-US"/>
        </a:p>
      </dgm:t>
    </dgm:pt>
    <dgm:pt modelId="{F46A9846-8511-4968-9A23-573042AEFE9D}" type="parTrans" cxnId="{69AFAEB7-0FF4-446A-B9F0-6F741D8FC94F}">
      <dgm:prSet/>
      <dgm:spPr/>
      <dgm:t>
        <a:bodyPr/>
        <a:lstStyle/>
        <a:p>
          <a:endParaRPr lang="en-US"/>
        </a:p>
      </dgm:t>
    </dgm:pt>
    <dgm:pt modelId="{AF06C1B1-83B2-4030-A4DA-22106BDD504E}" type="sibTrans" cxnId="{69AFAEB7-0FF4-446A-B9F0-6F741D8FC94F}">
      <dgm:prSet/>
      <dgm:spPr/>
      <dgm:t>
        <a:bodyPr/>
        <a:lstStyle/>
        <a:p>
          <a:endParaRPr lang="en-US"/>
        </a:p>
      </dgm:t>
    </dgm:pt>
    <dgm:pt modelId="{E36B5DD0-25BC-4B78-A8C4-89D1DC07855B}">
      <dgm:prSet/>
      <dgm:spPr/>
      <dgm:t>
        <a:bodyPr/>
        <a:lstStyle/>
        <a:p>
          <a:r>
            <a:rPr lang="pt-BR" dirty="0">
              <a:solidFill>
                <a:srgbClr val="FF0000"/>
              </a:solidFill>
              <a:highlight>
                <a:srgbClr val="FFFF00"/>
              </a:highlight>
            </a:rPr>
            <a:t>NÃO EXISTE = DECIDIR PROCESSOS OU QUALQUER TIPO DE COMPETÊNCIA JULGADORA </a:t>
          </a:r>
          <a:endParaRPr lang="en-US" dirty="0">
            <a:solidFill>
              <a:srgbClr val="FF0000"/>
            </a:solidFill>
            <a:highlight>
              <a:srgbClr val="FFFF00"/>
            </a:highlight>
          </a:endParaRPr>
        </a:p>
      </dgm:t>
    </dgm:pt>
    <dgm:pt modelId="{07617A78-3D24-4069-848B-0E159A441AB2}" type="parTrans" cxnId="{D6CA6E68-A35F-497B-B3A3-E2DCB13BFDE3}">
      <dgm:prSet/>
      <dgm:spPr/>
      <dgm:t>
        <a:bodyPr/>
        <a:lstStyle/>
        <a:p>
          <a:endParaRPr lang="en-US"/>
        </a:p>
      </dgm:t>
    </dgm:pt>
    <dgm:pt modelId="{6A4CAD5C-7F7E-4B62-962A-6629937AE181}" type="sibTrans" cxnId="{D6CA6E68-A35F-497B-B3A3-E2DCB13BFDE3}">
      <dgm:prSet/>
      <dgm:spPr/>
      <dgm:t>
        <a:bodyPr/>
        <a:lstStyle/>
        <a:p>
          <a:endParaRPr lang="en-US"/>
        </a:p>
      </dgm:t>
    </dgm:pt>
    <dgm:pt modelId="{D19D2E1A-CA88-4E68-919F-CCC57C62F66F}" type="pres">
      <dgm:prSet presAssocID="{9724A10E-262E-4744-AF2C-E4D240DFEE7C}" presName="root" presStyleCnt="0">
        <dgm:presLayoutVars>
          <dgm:dir/>
          <dgm:resizeHandles val="exact"/>
        </dgm:presLayoutVars>
      </dgm:prSet>
      <dgm:spPr/>
    </dgm:pt>
    <dgm:pt modelId="{F104C070-CEF1-4760-957F-5EF87AD9DAFC}" type="pres">
      <dgm:prSet presAssocID="{A50723CC-8209-4A6E-BF60-44B119673255}" presName="compNode" presStyleCnt="0"/>
      <dgm:spPr/>
    </dgm:pt>
    <dgm:pt modelId="{50C3555C-2BEF-494C-A94A-72770D39C081}" type="pres">
      <dgm:prSet presAssocID="{A50723CC-8209-4A6E-BF60-44B119673255}" presName="bgRect" presStyleLbl="bgShp" presStyleIdx="0" presStyleCnt="3"/>
      <dgm:spPr/>
    </dgm:pt>
    <dgm:pt modelId="{17CAE792-231B-4482-AA9B-470EA491F963}" type="pres">
      <dgm:prSet presAssocID="{A50723CC-8209-4A6E-BF60-44B11967325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elo"/>
        </a:ext>
      </dgm:extLst>
    </dgm:pt>
    <dgm:pt modelId="{F946B242-D9FA-4720-8B74-B741BA19696B}" type="pres">
      <dgm:prSet presAssocID="{A50723CC-8209-4A6E-BF60-44B119673255}" presName="spaceRect" presStyleCnt="0"/>
      <dgm:spPr/>
    </dgm:pt>
    <dgm:pt modelId="{62AF4890-C9F5-41A0-9925-38175E4EBD14}" type="pres">
      <dgm:prSet presAssocID="{A50723CC-8209-4A6E-BF60-44B119673255}" presName="parTx" presStyleLbl="revTx" presStyleIdx="0" presStyleCnt="3">
        <dgm:presLayoutVars>
          <dgm:chMax val="0"/>
          <dgm:chPref val="0"/>
        </dgm:presLayoutVars>
      </dgm:prSet>
      <dgm:spPr/>
    </dgm:pt>
    <dgm:pt modelId="{22D7F0E0-2AFE-443F-A419-C8BB7C97061D}" type="pres">
      <dgm:prSet presAssocID="{EB32E8A1-E37D-40CC-9984-A20362A7991C}" presName="sibTrans" presStyleCnt="0"/>
      <dgm:spPr/>
    </dgm:pt>
    <dgm:pt modelId="{33861D53-E2DC-49F0-967C-CDAC01D64C01}" type="pres">
      <dgm:prSet presAssocID="{3F7E0942-5375-4071-8810-8821A307BCB3}" presName="compNode" presStyleCnt="0"/>
      <dgm:spPr/>
    </dgm:pt>
    <dgm:pt modelId="{DEF23D57-5F49-4DE8-9857-5B1D27D5EC74}" type="pres">
      <dgm:prSet presAssocID="{3F7E0942-5375-4071-8810-8821A307BCB3}" presName="bgRect" presStyleLbl="bgShp" presStyleIdx="1" presStyleCnt="3"/>
      <dgm:spPr/>
    </dgm:pt>
    <dgm:pt modelId="{CD28C9CF-9CA7-4E79-8F8B-19843F7BF276}" type="pres">
      <dgm:prSet presAssocID="{3F7E0942-5375-4071-8810-8821A307BCB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2FC7DC65-2DC2-43F6-BC13-B0F2EB039A85}" type="pres">
      <dgm:prSet presAssocID="{3F7E0942-5375-4071-8810-8821A307BCB3}" presName="spaceRect" presStyleCnt="0"/>
      <dgm:spPr/>
    </dgm:pt>
    <dgm:pt modelId="{F2035F3F-4B7B-4820-9641-22F2AF0EFE4D}" type="pres">
      <dgm:prSet presAssocID="{3F7E0942-5375-4071-8810-8821A307BCB3}" presName="parTx" presStyleLbl="revTx" presStyleIdx="1" presStyleCnt="3">
        <dgm:presLayoutVars>
          <dgm:chMax val="0"/>
          <dgm:chPref val="0"/>
        </dgm:presLayoutVars>
      </dgm:prSet>
      <dgm:spPr/>
    </dgm:pt>
    <dgm:pt modelId="{B16C88F5-9538-49F5-AFB3-C8CBB56D2D1C}" type="pres">
      <dgm:prSet presAssocID="{AF06C1B1-83B2-4030-A4DA-22106BDD504E}" presName="sibTrans" presStyleCnt="0"/>
      <dgm:spPr/>
    </dgm:pt>
    <dgm:pt modelId="{62AAE783-DA39-4353-BDD1-388E72590C4E}" type="pres">
      <dgm:prSet presAssocID="{E36B5DD0-25BC-4B78-A8C4-89D1DC07855B}" presName="compNode" presStyleCnt="0"/>
      <dgm:spPr/>
    </dgm:pt>
    <dgm:pt modelId="{47B08C0C-ABEE-40C0-908D-6E8197093247}" type="pres">
      <dgm:prSet presAssocID="{E36B5DD0-25BC-4B78-A8C4-89D1DC07855B}" presName="bgRect" presStyleLbl="bgShp" presStyleIdx="2" presStyleCnt="3"/>
      <dgm:spPr/>
    </dgm:pt>
    <dgm:pt modelId="{BAB9C0F0-1B34-4CA9-AB2D-66BC8D3E9B01}" type="pres">
      <dgm:prSet presAssocID="{E36B5DD0-25BC-4B78-A8C4-89D1DC07855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iz"/>
        </a:ext>
      </dgm:extLst>
    </dgm:pt>
    <dgm:pt modelId="{DC4818A9-D10A-4C25-A2DF-ED37E4634CC2}" type="pres">
      <dgm:prSet presAssocID="{E36B5DD0-25BC-4B78-A8C4-89D1DC07855B}" presName="spaceRect" presStyleCnt="0"/>
      <dgm:spPr/>
    </dgm:pt>
    <dgm:pt modelId="{7390F1CC-0553-4D6A-B6F8-6A944FDE42E2}" type="pres">
      <dgm:prSet presAssocID="{E36B5DD0-25BC-4B78-A8C4-89D1DC07855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B4C4514-7154-4467-8AEB-0C26879CA37D}" srcId="{9724A10E-262E-4744-AF2C-E4D240DFEE7C}" destId="{A50723CC-8209-4A6E-BF60-44B119673255}" srcOrd="0" destOrd="0" parTransId="{5ACAA25B-FC54-4507-9B92-00F39C2FD899}" sibTransId="{EB32E8A1-E37D-40CC-9984-A20362A7991C}"/>
    <dgm:cxn modelId="{E7C93E2F-F476-468C-802D-49FF8FF241E3}" type="presOf" srcId="{E36B5DD0-25BC-4B78-A8C4-89D1DC07855B}" destId="{7390F1CC-0553-4D6A-B6F8-6A944FDE42E2}" srcOrd="0" destOrd="0" presId="urn:microsoft.com/office/officeart/2018/2/layout/IconVerticalSolidList"/>
    <dgm:cxn modelId="{D6CA6E68-A35F-497B-B3A3-E2DCB13BFDE3}" srcId="{9724A10E-262E-4744-AF2C-E4D240DFEE7C}" destId="{E36B5DD0-25BC-4B78-A8C4-89D1DC07855B}" srcOrd="2" destOrd="0" parTransId="{07617A78-3D24-4069-848B-0E159A441AB2}" sibTransId="{6A4CAD5C-7F7E-4B62-962A-6629937AE181}"/>
    <dgm:cxn modelId="{FF17AD96-39E8-4C0B-88E4-B28813F6A984}" type="presOf" srcId="{A50723CC-8209-4A6E-BF60-44B119673255}" destId="{62AF4890-C9F5-41A0-9925-38175E4EBD14}" srcOrd="0" destOrd="0" presId="urn:microsoft.com/office/officeart/2018/2/layout/IconVerticalSolidList"/>
    <dgm:cxn modelId="{69AFAEB7-0FF4-446A-B9F0-6F741D8FC94F}" srcId="{9724A10E-262E-4744-AF2C-E4D240DFEE7C}" destId="{3F7E0942-5375-4071-8810-8821A307BCB3}" srcOrd="1" destOrd="0" parTransId="{F46A9846-8511-4968-9A23-573042AEFE9D}" sibTransId="{AF06C1B1-83B2-4030-A4DA-22106BDD504E}"/>
    <dgm:cxn modelId="{DCC214E1-28B3-4C35-B299-F85A5E90EC3C}" type="presOf" srcId="{9724A10E-262E-4744-AF2C-E4D240DFEE7C}" destId="{D19D2E1A-CA88-4E68-919F-CCC57C62F66F}" srcOrd="0" destOrd="0" presId="urn:microsoft.com/office/officeart/2018/2/layout/IconVerticalSolidList"/>
    <dgm:cxn modelId="{B8FBCBEB-EF4A-4E39-A869-8B2BEE268A35}" type="presOf" srcId="{3F7E0942-5375-4071-8810-8821A307BCB3}" destId="{F2035F3F-4B7B-4820-9641-22F2AF0EFE4D}" srcOrd="0" destOrd="0" presId="urn:microsoft.com/office/officeart/2018/2/layout/IconVerticalSolidList"/>
    <dgm:cxn modelId="{13A0C4E8-9A27-4DB5-88A7-9C2FC165943E}" type="presParOf" srcId="{D19D2E1A-CA88-4E68-919F-CCC57C62F66F}" destId="{F104C070-CEF1-4760-957F-5EF87AD9DAFC}" srcOrd="0" destOrd="0" presId="urn:microsoft.com/office/officeart/2018/2/layout/IconVerticalSolidList"/>
    <dgm:cxn modelId="{272F8ECD-73CB-425B-8210-13A6C8D1B5E2}" type="presParOf" srcId="{F104C070-CEF1-4760-957F-5EF87AD9DAFC}" destId="{50C3555C-2BEF-494C-A94A-72770D39C081}" srcOrd="0" destOrd="0" presId="urn:microsoft.com/office/officeart/2018/2/layout/IconVerticalSolidList"/>
    <dgm:cxn modelId="{5B0AD35B-059A-4EBA-9973-DC6AFC880266}" type="presParOf" srcId="{F104C070-CEF1-4760-957F-5EF87AD9DAFC}" destId="{17CAE792-231B-4482-AA9B-470EA491F963}" srcOrd="1" destOrd="0" presId="urn:microsoft.com/office/officeart/2018/2/layout/IconVerticalSolidList"/>
    <dgm:cxn modelId="{D3A6F62F-9BC1-4F7B-B9F4-CB0F82BAF3D9}" type="presParOf" srcId="{F104C070-CEF1-4760-957F-5EF87AD9DAFC}" destId="{F946B242-D9FA-4720-8B74-B741BA19696B}" srcOrd="2" destOrd="0" presId="urn:microsoft.com/office/officeart/2018/2/layout/IconVerticalSolidList"/>
    <dgm:cxn modelId="{09281CE1-3BCA-48FE-B6A7-8E51FA452B27}" type="presParOf" srcId="{F104C070-CEF1-4760-957F-5EF87AD9DAFC}" destId="{62AF4890-C9F5-41A0-9925-38175E4EBD14}" srcOrd="3" destOrd="0" presId="urn:microsoft.com/office/officeart/2018/2/layout/IconVerticalSolidList"/>
    <dgm:cxn modelId="{71D88446-C320-42AB-97E1-8C5C8F3A9119}" type="presParOf" srcId="{D19D2E1A-CA88-4E68-919F-CCC57C62F66F}" destId="{22D7F0E0-2AFE-443F-A419-C8BB7C97061D}" srcOrd="1" destOrd="0" presId="urn:microsoft.com/office/officeart/2018/2/layout/IconVerticalSolidList"/>
    <dgm:cxn modelId="{B97A09B1-B8D4-4DE2-9DB1-8B712872ED74}" type="presParOf" srcId="{D19D2E1A-CA88-4E68-919F-CCC57C62F66F}" destId="{33861D53-E2DC-49F0-967C-CDAC01D64C01}" srcOrd="2" destOrd="0" presId="urn:microsoft.com/office/officeart/2018/2/layout/IconVerticalSolidList"/>
    <dgm:cxn modelId="{CEB83F2F-30CA-4E68-B777-79649C2EA85E}" type="presParOf" srcId="{33861D53-E2DC-49F0-967C-CDAC01D64C01}" destId="{DEF23D57-5F49-4DE8-9857-5B1D27D5EC74}" srcOrd="0" destOrd="0" presId="urn:microsoft.com/office/officeart/2018/2/layout/IconVerticalSolidList"/>
    <dgm:cxn modelId="{B5017E41-B58F-4B83-95E3-16C6C283AF08}" type="presParOf" srcId="{33861D53-E2DC-49F0-967C-CDAC01D64C01}" destId="{CD28C9CF-9CA7-4E79-8F8B-19843F7BF276}" srcOrd="1" destOrd="0" presId="urn:microsoft.com/office/officeart/2018/2/layout/IconVerticalSolidList"/>
    <dgm:cxn modelId="{0B6C37B1-FB66-4A07-A905-96273B72F1D6}" type="presParOf" srcId="{33861D53-E2DC-49F0-967C-CDAC01D64C01}" destId="{2FC7DC65-2DC2-43F6-BC13-B0F2EB039A85}" srcOrd="2" destOrd="0" presId="urn:microsoft.com/office/officeart/2018/2/layout/IconVerticalSolidList"/>
    <dgm:cxn modelId="{8FC50A22-F8F6-4EC0-9E09-5A8F39260FB8}" type="presParOf" srcId="{33861D53-E2DC-49F0-967C-CDAC01D64C01}" destId="{F2035F3F-4B7B-4820-9641-22F2AF0EFE4D}" srcOrd="3" destOrd="0" presId="urn:microsoft.com/office/officeart/2018/2/layout/IconVerticalSolidList"/>
    <dgm:cxn modelId="{7738FCE3-B7C1-4ACF-89F3-00B2891F3FB9}" type="presParOf" srcId="{D19D2E1A-CA88-4E68-919F-CCC57C62F66F}" destId="{B16C88F5-9538-49F5-AFB3-C8CBB56D2D1C}" srcOrd="3" destOrd="0" presId="urn:microsoft.com/office/officeart/2018/2/layout/IconVerticalSolidList"/>
    <dgm:cxn modelId="{ACF126E0-6309-4A7D-8850-088BB0967C88}" type="presParOf" srcId="{D19D2E1A-CA88-4E68-919F-CCC57C62F66F}" destId="{62AAE783-DA39-4353-BDD1-388E72590C4E}" srcOrd="4" destOrd="0" presId="urn:microsoft.com/office/officeart/2018/2/layout/IconVerticalSolidList"/>
    <dgm:cxn modelId="{6D98BE65-5632-450B-989E-B0374015BCC1}" type="presParOf" srcId="{62AAE783-DA39-4353-BDD1-388E72590C4E}" destId="{47B08C0C-ABEE-40C0-908D-6E8197093247}" srcOrd="0" destOrd="0" presId="urn:microsoft.com/office/officeart/2018/2/layout/IconVerticalSolidList"/>
    <dgm:cxn modelId="{70F129CF-E96C-4F63-BC89-15404D987772}" type="presParOf" srcId="{62AAE783-DA39-4353-BDD1-388E72590C4E}" destId="{BAB9C0F0-1B34-4CA9-AB2D-66BC8D3E9B01}" srcOrd="1" destOrd="0" presId="urn:microsoft.com/office/officeart/2018/2/layout/IconVerticalSolidList"/>
    <dgm:cxn modelId="{24EC8E23-EC46-40C6-8FA0-1C3066DC6053}" type="presParOf" srcId="{62AAE783-DA39-4353-BDD1-388E72590C4E}" destId="{DC4818A9-D10A-4C25-A2DF-ED37E4634CC2}" srcOrd="2" destOrd="0" presId="urn:microsoft.com/office/officeart/2018/2/layout/IconVerticalSolidList"/>
    <dgm:cxn modelId="{44A21736-1BD4-4B7E-B597-CC6BACA99BC3}" type="presParOf" srcId="{62AAE783-DA39-4353-BDD1-388E72590C4E}" destId="{7390F1CC-0553-4D6A-B6F8-6A944FDE42E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1A96-1C10-4089-A10F-C39F4D1D0A8E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01353-DB5C-4D20-A112-E082C32018EF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CEF23-DCD8-4EB9-866A-2F5A7EE0D3AC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Regulamento para uniformizar a interpretação e aplicação LEI</a:t>
          </a:r>
          <a:endParaRPr lang="en-US" sz="2500" kern="1200"/>
        </a:p>
      </dsp:txBody>
      <dsp:txXfrm>
        <a:off x="1844034" y="682"/>
        <a:ext cx="4401230" cy="1596566"/>
      </dsp:txXfrm>
    </dsp:sp>
    <dsp:sp modelId="{50958453-ED2B-492D-9926-88C13BC62168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35D0F-26C3-4DD5-8AF2-548FC75CF5B5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A2A1D-4137-4FAA-983D-DD1CD03DAA84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Arrecadar, compensações, retenções e distribuir arrecadação </a:t>
          </a:r>
          <a:endParaRPr lang="en-US" sz="2500" kern="1200" dirty="0"/>
        </a:p>
      </dsp:txBody>
      <dsp:txXfrm>
        <a:off x="1844034" y="1996390"/>
        <a:ext cx="4401230" cy="1596566"/>
      </dsp:txXfrm>
    </dsp:sp>
    <dsp:sp modelId="{054665E7-B590-4587-9CC5-8A84931B72BA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656E3-C6E9-43CB-B0B9-B9935D1CEC6A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461EE-8BA1-40A2-A17E-89DB3DD3B547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i="1" kern="1200" dirty="0">
              <a:solidFill>
                <a:srgbClr val="FF0000"/>
              </a:solidFill>
              <a:highlight>
                <a:srgbClr val="FFFF00"/>
              </a:highlight>
            </a:rPr>
            <a:t>Decidir o contencioso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i="1" kern="1200" dirty="0"/>
            <a:t>(art. 156-B, III, CF e art. 2º, III, PLP 108/24)</a:t>
          </a:r>
          <a:endParaRPr lang="en-US" sz="2500" kern="1200" dirty="0"/>
        </a:p>
      </dsp:txBody>
      <dsp:txXfrm>
        <a:off x="1844034" y="3992098"/>
        <a:ext cx="4401230" cy="1596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3555C-2BEF-494C-A94A-72770D39C081}">
      <dsp:nvSpPr>
        <dsp:cNvPr id="0" name=""/>
        <dsp:cNvSpPr/>
      </dsp:nvSpPr>
      <dsp:spPr>
        <a:xfrm>
          <a:off x="0" y="717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AE792-231B-4482-AA9B-470EA491F963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F4890-C9F5-41A0-9925-38175E4EBD14}">
      <dsp:nvSpPr>
        <dsp:cNvPr id="0" name=""/>
        <dsp:cNvSpPr/>
      </dsp:nvSpPr>
      <dsp:spPr>
        <a:xfrm>
          <a:off x="1939533" y="717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CONTENCIOSO = CONJUNTO DE NORMAS</a:t>
          </a:r>
          <a:endParaRPr lang="en-US" sz="2300" kern="1200"/>
        </a:p>
      </dsp:txBody>
      <dsp:txXfrm>
        <a:off x="1939533" y="717"/>
        <a:ext cx="4362067" cy="1679249"/>
      </dsp:txXfrm>
    </dsp:sp>
    <dsp:sp modelId="{DEF23D57-5F49-4DE8-9857-5B1D27D5EC74}">
      <dsp:nvSpPr>
        <dsp:cNvPr id="0" name=""/>
        <dsp:cNvSpPr/>
      </dsp:nvSpPr>
      <dsp:spPr>
        <a:xfrm>
          <a:off x="0" y="2099779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8C9CF-9CA7-4E79-8F8B-19843F7BF276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35F3F-4B7B-4820-9641-22F2AF0EFE4D}">
      <dsp:nvSpPr>
        <dsp:cNvPr id="0" name=""/>
        <dsp:cNvSpPr/>
      </dsp:nvSpPr>
      <dsp:spPr>
        <a:xfrm>
          <a:off x="1939533" y="2099779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DECIDIR O CONTENCIOSO = DECIDIR SOBRE AS NORMAS DO IBS</a:t>
          </a:r>
          <a:endParaRPr lang="en-US" sz="2300" kern="1200"/>
        </a:p>
      </dsp:txBody>
      <dsp:txXfrm>
        <a:off x="1939533" y="2099779"/>
        <a:ext cx="4362067" cy="1679249"/>
      </dsp:txXfrm>
    </dsp:sp>
    <dsp:sp modelId="{47B08C0C-ABEE-40C0-908D-6E8197093247}">
      <dsp:nvSpPr>
        <dsp:cNvPr id="0" name=""/>
        <dsp:cNvSpPr/>
      </dsp:nvSpPr>
      <dsp:spPr>
        <a:xfrm>
          <a:off x="0" y="4198841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9C0F0-1B34-4CA9-AB2D-66BC8D3E9B01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0F1CC-0553-4D6A-B6F8-6A944FDE42E2}">
      <dsp:nvSpPr>
        <dsp:cNvPr id="0" name=""/>
        <dsp:cNvSpPr/>
      </dsp:nvSpPr>
      <dsp:spPr>
        <a:xfrm>
          <a:off x="1939533" y="4198841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srgbClr val="FF0000"/>
              </a:solidFill>
              <a:highlight>
                <a:srgbClr val="FFFF00"/>
              </a:highlight>
            </a:rPr>
            <a:t>NÃO EXISTE = DECIDIR PROCESSOS OU QUALQUER TIPO DE COMPETÊNCIA JULGADORA </a:t>
          </a:r>
          <a:endParaRPr lang="en-US" sz="2300" kern="1200" dirty="0">
            <a:solidFill>
              <a:srgbClr val="FF0000"/>
            </a:solidFill>
            <a:highlight>
              <a:srgbClr val="FFFF00"/>
            </a:highlight>
          </a:endParaRPr>
        </a:p>
      </dsp:txBody>
      <dsp:txXfrm>
        <a:off x="1939533" y="4198841"/>
        <a:ext cx="4362067" cy="1679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33A33-7F19-6F8D-AFF8-52C6EDF3F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F23555-4405-2987-1BD6-EE8AC217B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D5E0C8-3EEB-6E77-54C0-A94EF348B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746-F52B-49F4-B015-403EC772D653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9753B7-A359-BA72-8DC5-BACA45B72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30870A-08C3-265A-D4CA-9B76DF07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BE3C-6862-4A46-BA62-C7B11AEC9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03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B2006-6631-968C-0103-C162B67C5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D6A518-EBBC-69A1-0B99-2F345DF12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CE1751-210E-0894-B4CB-D9FB81B44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746-F52B-49F4-B015-403EC772D653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9478A6-1D93-A94E-CC83-AF20A9268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F4F663-CFC7-F8B6-90EF-161E1621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BE3C-6862-4A46-BA62-C7B11AEC9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81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E1AE621-D4AC-1CDB-268B-3561DF004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EDD0D4-12FC-37A8-6D68-E2175748C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7869F2-AA2B-ECFE-8349-9CE28C1D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746-F52B-49F4-B015-403EC772D653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9275BC-4EC4-70E6-E55F-DF3A68F67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622419-E8A2-882F-594D-5133D750F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BE3C-6862-4A46-BA62-C7B11AEC9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42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A9D53-7391-6E71-7FB4-4F6454CC4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574815-F6B4-2ADA-B48D-FEA6A85CE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9F16D4-2080-727D-11A0-4380DD8E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746-F52B-49F4-B015-403EC772D653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251C78-D541-DC16-9613-6E1BA0413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9A8D27-F03C-C439-636E-22ADC651C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BE3C-6862-4A46-BA62-C7B11AEC9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00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FE8701-7B10-CC29-8CBF-8C98D6636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8127AC-E424-8FAC-0A9E-F332308DF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C429F4-BA95-B7EF-213A-B28911483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746-F52B-49F4-B015-403EC772D653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6D9101-38CD-402F-3510-E5350D6A7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33F581-6F6C-B328-F4C5-50EBFBB6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BE3C-6862-4A46-BA62-C7B11AEC9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39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342DD-A17E-A7EB-FBEA-45500DD2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6829C1-97AE-C486-E88D-76CE59F87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5CD2F2-9BE8-3253-7F9A-5C40900A2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3572C6-D5AF-BBEE-BBA6-9A9195498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746-F52B-49F4-B015-403EC772D653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2D94C11-B0BF-470F-AA6E-7DDD33A0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41C621B-C2B6-1AE9-92E5-6312B4F9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BE3C-6862-4A46-BA62-C7B11AEC9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76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983841-47A9-39A1-761D-F72992822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6BE5D2-601B-C46E-1E72-C2A4E1404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6877AFD-5EA6-958E-B6E4-672357A5D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128E29-08C6-5699-BAB7-A1B0842E1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1878ACE-80D3-CC3D-9146-507E747E4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D5F4302-9291-F059-1D35-D9CB6FC5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746-F52B-49F4-B015-403EC772D653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F93B9B2-4CED-63BE-00BE-D17D9A84E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5BF1FA2-FEE1-5CC8-8869-E332565F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BE3C-6862-4A46-BA62-C7B11AEC9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4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DA9402-E360-261F-7D3D-8F2E67F9A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4349DC0-9BB9-840C-F47B-D7981A879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746-F52B-49F4-B015-403EC772D653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B9D073F-7A49-BC7D-EA4F-7C5FCECCE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ACA918C-4C04-5C79-5C4F-640EB568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BE3C-6862-4A46-BA62-C7B11AEC9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93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B25918F-7540-8D0D-1C71-2A4BD9F1C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746-F52B-49F4-B015-403EC772D653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F69B231-B8F6-51FC-5E26-7D18D212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B03C155-E6E1-3287-F5E0-A1FCB311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BE3C-6862-4A46-BA62-C7B11AEC9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98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A6961C-9F9A-B01B-FDD6-E92875DB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FC955F-7BD7-7018-F64F-D03DFCB43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8059AA1-7D2B-ED99-7516-BCA3D7A65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C4DE5C-F4B6-1C35-D493-6543136ED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746-F52B-49F4-B015-403EC772D653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87125A-34B1-A560-9BEB-4A35FFE58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096E14-5DF4-3D65-7DFD-59C41AE7A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BE3C-6862-4A46-BA62-C7B11AEC9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54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5BDAC-8069-4C49-155F-3EA1A7D4E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CA5AFF8-5B2F-BA2B-A7A0-2F895D668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B28DDA-5F2C-3B47-AFA5-5551CF3B2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D9D2702-4969-EE7C-1C09-DC6087CFB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746-F52B-49F4-B015-403EC772D653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8E9198-BF91-499B-3662-8CC8CB4F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115A099-F8AD-E13C-84C8-635FAC30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BE3C-6862-4A46-BA62-C7B11AEC9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89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BB0A683-ED98-73A1-E62E-C613E1E9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E2104C-BCF3-3C27-0040-B4265EB7A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64C2F6-CB53-CE20-D411-CEA275F114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B02746-F52B-49F4-B015-403EC772D653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DD679A-E989-1F0D-5CB3-5D7090D5D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8969D7-6481-5544-9607-F5DF4D495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CBBE3C-6862-4A46-BA62-C7B11AEC9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24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F8DBD4-211B-1523-A6A3-4200D0022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pt-BR" sz="4400">
                <a:solidFill>
                  <a:srgbClr val="FFFFFF"/>
                </a:solidFill>
              </a:rPr>
              <a:t>ILEGALIDADE E INCONSTITUCIONALIDADE DA FUNÇÃO JULGADORA ATRIBUÍDA AO CG-IBS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9BEC89-F890-1E5A-8950-FAB7934B7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pPr algn="r"/>
            <a:r>
              <a:rPr lang="pt-BR" sz="2000">
                <a:solidFill>
                  <a:srgbClr val="FFFFFF"/>
                </a:solidFill>
              </a:rPr>
              <a:t>Ana Claudia Borges de Oliveira</a:t>
            </a:r>
          </a:p>
          <a:p>
            <a:pPr algn="r"/>
            <a:r>
              <a:rPr lang="pt-BR" sz="2000">
                <a:solidFill>
                  <a:srgbClr val="FFFFFF"/>
                </a:solidFill>
              </a:rPr>
              <a:t>Conselheira do CARF</a:t>
            </a:r>
          </a:p>
          <a:p>
            <a:pPr algn="r"/>
            <a:r>
              <a:rPr lang="pt-BR" sz="2000">
                <a:solidFill>
                  <a:srgbClr val="FFFFFF"/>
                </a:solidFill>
              </a:rPr>
              <a:t>Presidente da ACONCARF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30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EE41FE-7848-305A-6B38-5F472001F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FB3FF2F-6B89-D1EE-5558-85683BD53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20D6DD-7A2A-38CD-7B16-C34855C5B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E8D21-D7B2-4E05-9E42-D138C8BE8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4542C6-676D-4A0D-EEE5-B76C59B7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BFF7E5-C585-64BE-7006-03FC18FD2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B7D2E31-0B2E-82F1-29C7-7ABE38160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8FAE4A-F268-887F-B667-699F5B48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</a:rPr>
              <a:t>CARF</a:t>
            </a:r>
            <a:br>
              <a:rPr lang="pt-BR" sz="4000" dirty="0">
                <a:solidFill>
                  <a:srgbClr val="FFFFFF"/>
                </a:solidFill>
              </a:rPr>
            </a:br>
            <a:br>
              <a:rPr lang="pt-BR" sz="4000" dirty="0">
                <a:solidFill>
                  <a:srgbClr val="FFFFFF"/>
                </a:solidFill>
              </a:rPr>
            </a:br>
            <a:br>
              <a:rPr lang="pt-BR" sz="4000" dirty="0">
                <a:solidFill>
                  <a:srgbClr val="FFFFFF"/>
                </a:solidFill>
              </a:rPr>
            </a:br>
            <a:r>
              <a:rPr lang="pt-BR" sz="4000" dirty="0">
                <a:solidFill>
                  <a:srgbClr val="FFFFFF"/>
                </a:solidFill>
              </a:rPr>
              <a:t>4ª SEÇÃO</a:t>
            </a:r>
            <a:br>
              <a:rPr lang="pt-BR" sz="4000" dirty="0">
                <a:solidFill>
                  <a:srgbClr val="FFFFFF"/>
                </a:solidFill>
              </a:rPr>
            </a:br>
            <a:br>
              <a:rPr lang="pt-BR" sz="4000" dirty="0">
                <a:solidFill>
                  <a:srgbClr val="FFFFFF"/>
                </a:solidFill>
              </a:rPr>
            </a:br>
            <a:r>
              <a:rPr lang="pt-BR" sz="4000" dirty="0">
                <a:solidFill>
                  <a:srgbClr val="FFFFFF"/>
                </a:solidFill>
              </a:rPr>
              <a:t>???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CC6723-BF56-FC8C-6E23-D15FB4030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074" y="208548"/>
            <a:ext cx="6021133" cy="5986980"/>
          </a:xfrm>
        </p:spPr>
        <p:txBody>
          <a:bodyPr anchor="ctr">
            <a:normAutofit/>
          </a:bodyPr>
          <a:lstStyle/>
          <a:p>
            <a:r>
              <a:rPr lang="pt-BR" dirty="0"/>
              <a:t>ART. 37 CF: L I M P E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 ECONOMIA PÚBLICA</a:t>
            </a:r>
          </a:p>
          <a:p>
            <a:r>
              <a:rPr lang="pt-BR" dirty="0"/>
              <a:t>SEGURANÇA JURÍDICA</a:t>
            </a:r>
          </a:p>
          <a:p>
            <a:endParaRPr lang="pt-BR" dirty="0"/>
          </a:p>
          <a:p>
            <a:r>
              <a:rPr lang="pt-BR" dirty="0"/>
              <a:t>E O CARF?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6736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F4133B-7C86-1E1B-6177-43624A215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092A7F4-A822-1DCD-43BA-5B96A5630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D5FB76-A17E-BD75-A90C-22D859FB8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102558-2729-7821-2179-E49D8DAA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A75DF-AA45-141B-52F7-BFC7EE4E4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B667E9-5C39-BFCF-FBF4-E8EC4D35E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8289483-B45C-ABA8-8A00-E29741A9A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1B2E13-1C6B-8E28-C28F-4004014B0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</a:rPr>
              <a:t>PROPOSTA</a:t>
            </a:r>
            <a:br>
              <a:rPr lang="pt-BR" sz="4000" dirty="0">
                <a:solidFill>
                  <a:srgbClr val="FFFFFF"/>
                </a:solidFill>
              </a:rPr>
            </a:br>
            <a:br>
              <a:rPr lang="pt-BR" sz="4000" dirty="0">
                <a:solidFill>
                  <a:srgbClr val="FFFFFF"/>
                </a:solidFill>
              </a:rPr>
            </a:br>
            <a:r>
              <a:rPr lang="pt-BR" sz="4000" dirty="0">
                <a:solidFill>
                  <a:srgbClr val="FFFFFF"/>
                </a:solidFill>
              </a:rPr>
              <a:t>SUPRESSÃO DO TRIBUNAL ADMINISTRATIVO DO IBS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7F6FC0-1BEF-36C6-C116-462D161CC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074" y="208548"/>
            <a:ext cx="6021133" cy="5986980"/>
          </a:xfrm>
        </p:spPr>
        <p:txBody>
          <a:bodyPr anchor="ctr">
            <a:normAutofit/>
          </a:bodyPr>
          <a:lstStyle/>
          <a:p>
            <a:r>
              <a:rPr lang="pt-BR" sz="2400" dirty="0"/>
              <a:t>JULGAMENTO DO IBS NO CARF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>
                <a:effectLst/>
                <a:ea typeface="Times New Roman" panose="02020603050405020304" pitchFamily="18" charset="0"/>
              </a:rPr>
              <a:t>Para tanto, deve ser </a:t>
            </a:r>
            <a:r>
              <a:rPr lang="pt-BR" sz="24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assegurado, em simetria com o disposto no § 3º do art. 101 do PLP 108/2024, que a 4ª Seção de Julgamentos do CARF observará a paridade de representação entre o conjunto dos Estados e do Distrito Federal e o conjunto dos Municípios e do Distrito Federal, </a:t>
            </a:r>
            <a:r>
              <a:rPr lang="pt-BR" sz="2400" dirty="0">
                <a:effectLst/>
                <a:ea typeface="Times New Roman" panose="02020603050405020304" pitchFamily="18" charset="0"/>
              </a:rPr>
              <a:t>nos termos do regulamento a ser editado pelo Comitê Gestor. </a:t>
            </a:r>
            <a:endParaRPr lang="pt-BR" sz="24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613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4142BA-4A1B-B3CE-F1F4-B7199BEE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/>
              <a:t>OBRIGADA,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B6239A-8043-5873-F683-E7A88A639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r>
              <a:rPr lang="pt-BR" sz="2200" dirty="0"/>
              <a:t>ANA CLAUDIA BORGES DE OLIVEIRA</a:t>
            </a:r>
          </a:p>
          <a:p>
            <a:pPr marL="0" indent="0">
              <a:buNone/>
            </a:pPr>
            <a:r>
              <a:rPr lang="pt-BR" sz="2200" dirty="0"/>
              <a:t>Conselheira do CARF e Presidente da ACONCARF</a:t>
            </a:r>
          </a:p>
        </p:txBody>
      </p:sp>
    </p:spTree>
    <p:extLst>
      <p:ext uri="{BB962C8B-B14F-4D97-AF65-F5344CB8AC3E}">
        <p14:creationId xmlns:p14="http://schemas.microsoft.com/office/powerpoint/2010/main" val="334252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626EE3-B818-7F25-A9FB-1FCE350F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</a:rPr>
              <a:t>PLP 108/24 </a:t>
            </a:r>
            <a:br>
              <a:rPr lang="pt-BR" sz="4000" dirty="0">
                <a:solidFill>
                  <a:srgbClr val="FFFFFF"/>
                </a:solidFill>
              </a:rPr>
            </a:br>
            <a:br>
              <a:rPr lang="pt-BR" sz="4000" dirty="0">
                <a:solidFill>
                  <a:srgbClr val="FFFFFF"/>
                </a:solidFill>
              </a:rPr>
            </a:br>
            <a:br>
              <a:rPr lang="pt-BR" sz="4000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br>
              <a:rPr lang="pt-BR" sz="4000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r>
              <a:rPr lang="pt-BR" sz="4000" dirty="0">
                <a:solidFill>
                  <a:srgbClr val="FFFFFF"/>
                </a:solidFill>
                <a:sym typeface="Wingdings" panose="05000000000000000000" pitchFamily="2" charset="2"/>
              </a:rPr>
              <a:t>CG-IBS</a:t>
            </a:r>
            <a:endParaRPr lang="pt-BR" sz="4000" dirty="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1E29D2-2046-8CE6-274F-855B0DD0C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3192" y="649480"/>
            <a:ext cx="5152413" cy="5546047"/>
          </a:xfrm>
        </p:spPr>
        <p:txBody>
          <a:bodyPr anchor="ctr">
            <a:normAutofit/>
          </a:bodyPr>
          <a:lstStyle/>
          <a:p>
            <a:r>
              <a:rPr lang="pt-BR" i="1" dirty="0"/>
              <a:t>Sui generis</a:t>
            </a:r>
            <a:r>
              <a:rPr lang="pt-BR" dirty="0"/>
              <a:t>, </a:t>
            </a:r>
            <a:r>
              <a:rPr lang="pt-BR" dirty="0">
                <a:solidFill>
                  <a:srgbClr val="FF0000"/>
                </a:solidFill>
                <a:highlight>
                  <a:srgbClr val="FFFF00"/>
                </a:highlight>
              </a:rPr>
              <a:t>SEM</a:t>
            </a:r>
            <a:r>
              <a:rPr lang="pt-BR" dirty="0"/>
              <a:t> vinculação, tutela ou subordinação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DF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Independência técnica, administrativa, </a:t>
            </a:r>
            <a:r>
              <a:rPr lang="pt-BR" dirty="0">
                <a:highlight>
                  <a:srgbClr val="FFFF00"/>
                </a:highlight>
              </a:rPr>
              <a:t>orçamentária e financeira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Gerir a competência compartilhada do IBS</a:t>
            </a:r>
          </a:p>
        </p:txBody>
      </p:sp>
    </p:spTree>
    <p:extLst>
      <p:ext uri="{BB962C8B-B14F-4D97-AF65-F5344CB8AC3E}">
        <p14:creationId xmlns:p14="http://schemas.microsoft.com/office/powerpoint/2010/main" val="222972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1B2351-2385-DF64-74CC-72F2F360A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B35412-A75A-1A7D-A178-FD6AE7E29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Competências administrativas CG-IBS</a:t>
            </a:r>
            <a:endParaRPr lang="pt-BR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B186919-E83D-D07C-C1AE-1A27B53B2E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456211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884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5B159C-9691-0DAE-48C5-F3499F0E6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pt-BR" sz="3700" dirty="0">
                <a:solidFill>
                  <a:schemeClr val="bg1"/>
                </a:solidFill>
              </a:rPr>
              <a:t>Tribunal Administrativo IBS </a:t>
            </a:r>
            <a:br>
              <a:rPr lang="pt-BR" sz="3700" dirty="0">
                <a:solidFill>
                  <a:schemeClr val="bg1"/>
                </a:solidFill>
              </a:rPr>
            </a:br>
            <a:br>
              <a:rPr lang="pt-BR" sz="3700" dirty="0">
                <a:solidFill>
                  <a:schemeClr val="bg1"/>
                </a:solidFill>
              </a:rPr>
            </a:br>
            <a:r>
              <a:rPr lang="pt-BR" sz="3700" dirty="0">
                <a:solidFill>
                  <a:schemeClr val="bg1"/>
                </a:solidFill>
              </a:rPr>
              <a:t>100 a 103 PLP 108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C6015F8-2D79-EB86-0FE9-68269B0BF6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926804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727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18FB1E-360F-B3E7-8EC5-7DE3B7680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pt-BR" sz="3000" dirty="0"/>
              <a:t>ART. 7º PLP 108/24 </a:t>
            </a:r>
            <a:br>
              <a:rPr lang="pt-BR" sz="3000" dirty="0"/>
            </a:br>
            <a:br>
              <a:rPr lang="pt-BR" sz="3000" dirty="0"/>
            </a:br>
            <a:r>
              <a:rPr lang="pt-BR" sz="3000" dirty="0"/>
              <a:t>ÓRGÃOS DO CG-IBS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5CE3C4-2FDB-D2FD-2ABC-10E425417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endParaRPr lang="pt-BR" sz="2200"/>
          </a:p>
          <a:p>
            <a:endParaRPr lang="pt-BR" sz="2200"/>
          </a:p>
        </p:txBody>
      </p:sp>
      <p:pic>
        <p:nvPicPr>
          <p:cNvPr id="5" name="Imagem 4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D3B1944E-F9A9-C07B-2EEC-5B5DBF008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357884"/>
            <a:ext cx="6903720" cy="4142231"/>
          </a:xfrm>
          <a:prstGeom prst="rect">
            <a:avLst/>
          </a:prstGeom>
        </p:spPr>
      </p:pic>
      <p:pic>
        <p:nvPicPr>
          <p:cNvPr id="7" name="Imagem 6" descr="Blocos de madeira com pontos de interrogação">
            <a:extLst>
              <a:ext uri="{FF2B5EF4-FFF2-40B4-BE49-F238E27FC236}">
                <a16:creationId xmlns:a16="http://schemas.microsoft.com/office/drawing/2014/main" id="{08A7A809-C66F-D5EF-AA81-085AA9877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" y="3326384"/>
            <a:ext cx="4062984" cy="270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5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08D270-E865-BB7D-04BD-134D29C63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192505"/>
            <a:ext cx="9234960" cy="2166087"/>
          </a:xfrm>
        </p:spPr>
        <p:txBody>
          <a:bodyPr anchor="b">
            <a:normAutofit/>
          </a:bodyPr>
          <a:lstStyle/>
          <a:p>
            <a:r>
              <a:rPr lang="pt-BR" sz="3800" dirty="0"/>
              <a:t>CGSN (LC 123/06) = PRIMO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F29BC4-E7C1-EECB-8848-FFE02D8C6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8448897" cy="3410712"/>
          </a:xfrm>
        </p:spPr>
        <p:txBody>
          <a:bodyPr anchor="t">
            <a:normAutofit lnSpcReduction="10000"/>
          </a:bodyPr>
          <a:lstStyle/>
          <a:p>
            <a:r>
              <a:rPr lang="pt-BR" sz="2600" dirty="0"/>
              <a:t>Gerencia o SIMPLES </a:t>
            </a:r>
            <a:r>
              <a:rPr lang="pt-BR" sz="2600" dirty="0">
                <a:sym typeface="Wingdings" panose="05000000000000000000" pitchFamily="2" charset="2"/>
              </a:rPr>
              <a:t> </a:t>
            </a:r>
            <a:r>
              <a:rPr lang="pt-BR" sz="2600" dirty="0">
                <a:highlight>
                  <a:srgbClr val="FFFF00"/>
                </a:highlight>
                <a:sym typeface="Wingdings" panose="05000000000000000000" pitchFamily="2" charset="2"/>
              </a:rPr>
              <a:t>competência compartilhada</a:t>
            </a:r>
          </a:p>
          <a:p>
            <a:pPr marL="0" indent="0">
              <a:buNone/>
            </a:pPr>
            <a:endParaRPr lang="pt-BR" sz="2600" dirty="0">
              <a:sym typeface="Wingdings" panose="05000000000000000000" pitchFamily="2" charset="2"/>
            </a:endParaRPr>
          </a:p>
          <a:p>
            <a:r>
              <a:rPr lang="pt-BR" sz="2600" dirty="0">
                <a:sym typeface="Wingdings" panose="05000000000000000000" pitchFamily="2" charset="2"/>
              </a:rPr>
              <a:t>Produto da arrecadação</a:t>
            </a:r>
          </a:p>
          <a:p>
            <a:pPr marL="0" indent="0">
              <a:buNone/>
            </a:pPr>
            <a:endParaRPr lang="pt-BR" sz="2600" dirty="0">
              <a:sym typeface="Wingdings" panose="05000000000000000000" pitchFamily="2" charset="2"/>
            </a:endParaRPr>
          </a:p>
          <a:p>
            <a:r>
              <a:rPr lang="pt-BR" sz="2600" dirty="0">
                <a:sym typeface="Wingdings" panose="05000000000000000000" pitchFamily="2" charset="2"/>
              </a:rPr>
              <a:t>Não tem qualquer função julgadora</a:t>
            </a:r>
          </a:p>
          <a:p>
            <a:pPr marL="0" indent="0">
              <a:buNone/>
            </a:pPr>
            <a:endParaRPr lang="pt-BR" sz="2600" dirty="0">
              <a:sym typeface="Wingdings" panose="05000000000000000000" pitchFamily="2" charset="2"/>
            </a:endParaRPr>
          </a:p>
          <a:p>
            <a:r>
              <a:rPr lang="pt-BR" sz="3400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CARF  JULGAMENTO DO SIMPLES</a:t>
            </a:r>
            <a:endParaRPr lang="pt-BR" sz="3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7" name="Graphic 6" descr="Marca de seleção">
            <a:extLst>
              <a:ext uri="{FF2B5EF4-FFF2-40B4-BE49-F238E27FC236}">
                <a16:creationId xmlns:a16="http://schemas.microsoft.com/office/drawing/2014/main" id="{D5119A29-D449-9105-C175-A471CD7C6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3629" y="192505"/>
            <a:ext cx="3410712" cy="34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7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CB4FE6-2DAF-A864-E970-9300FC7A2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FC8AE9-B6F4-0213-5AA9-0E1447192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pt-BR" sz="5400"/>
              <a:t>CARF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86AA6A-C63A-A235-2657-289BA8CA0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pt-BR" sz="2000" dirty="0"/>
              <a:t>TRIBUNAL ADMINISTRATIVO FEDERAL DE JULGAMENTO</a:t>
            </a:r>
          </a:p>
          <a:p>
            <a:pPr marL="0" indent="0">
              <a:buNone/>
            </a:pPr>
            <a:endParaRPr lang="pt-BR" sz="2000" dirty="0"/>
          </a:p>
          <a:p>
            <a:r>
              <a:rPr lang="pt-BR" sz="2000" dirty="0"/>
              <a:t>NÃO EXISTE ÓBICE CONSTITUCIONAL PARA JULGAR TRIBUTOS ESTADUAIS E MUNICIPAIS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(JULGA O SIMPLES)</a:t>
            </a:r>
          </a:p>
        </p:txBody>
      </p:sp>
      <p:pic>
        <p:nvPicPr>
          <p:cNvPr id="22" name="Graphic 21" descr="Scales of Justice">
            <a:extLst>
              <a:ext uri="{FF2B5EF4-FFF2-40B4-BE49-F238E27FC236}">
                <a16:creationId xmlns:a16="http://schemas.microsoft.com/office/drawing/2014/main" id="{10D35065-6ED3-3E30-2AD5-678131DAE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7236" y="640080"/>
            <a:ext cx="557784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56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AE71E4-AD38-1B91-6D1E-CA9599276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B4B3BF-1973-D768-7FBC-6F27F131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pt-BR" sz="5400"/>
              <a:t>CARF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C25D54-989B-E9CB-C678-8378CA088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pt-BR" sz="2000" dirty="0"/>
              <a:t>CF = COMPETÊNCIA TRIBUTÁRIA E COMPETÊNCIA JUDICIAL </a:t>
            </a:r>
          </a:p>
          <a:p>
            <a:pPr marL="0" indent="0">
              <a:buNone/>
            </a:pPr>
            <a:endParaRPr lang="pt-BR" sz="2000" dirty="0"/>
          </a:p>
          <a:p>
            <a:r>
              <a:rPr lang="pt-BR" sz="2000" dirty="0"/>
              <a:t>CENTRALIZAÇÃO ADMINISTRATIVA NÃO IMPEDE A DESCENTRALIZAÇÃO GEOGRÁFICA E APROVEITAMENTO DAS ESTRUTURAS </a:t>
            </a:r>
          </a:p>
        </p:txBody>
      </p:sp>
      <p:pic>
        <p:nvPicPr>
          <p:cNvPr id="22" name="Graphic 21" descr="Scales of Justice">
            <a:extLst>
              <a:ext uri="{FF2B5EF4-FFF2-40B4-BE49-F238E27FC236}">
                <a16:creationId xmlns:a16="http://schemas.microsoft.com/office/drawing/2014/main" id="{07694610-241B-E97D-B7EA-F9E037730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7236" y="640080"/>
            <a:ext cx="557784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9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3CB516-A12D-9838-CB01-8BCD7742D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2BA90F-BBDC-0C4A-D4A8-BBB166AA0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0EAFBA-734D-7FFC-ED67-597F4395B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4CC478-C4B6-0645-ADDA-D4733FF13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BC3861-B36E-8BE9-5BD9-DD2A2AC51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2B680E-ADAB-A914-E42A-BDF4AD99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99628-6164-FE85-AC30-810EC64E9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823715-7554-B359-DFDD-4C1D95BC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</a:rPr>
              <a:t>CARF</a:t>
            </a:r>
            <a:br>
              <a:rPr lang="pt-BR" sz="4000" dirty="0">
                <a:solidFill>
                  <a:srgbClr val="FFFFFF"/>
                </a:solidFill>
              </a:rPr>
            </a:br>
            <a:br>
              <a:rPr lang="pt-BR" sz="4000" dirty="0">
                <a:solidFill>
                  <a:srgbClr val="FFFFFF"/>
                </a:solidFill>
              </a:rPr>
            </a:br>
            <a:br>
              <a:rPr lang="pt-BR" sz="4000" dirty="0">
                <a:solidFill>
                  <a:srgbClr val="FFFFFF"/>
                </a:solidFill>
              </a:rPr>
            </a:br>
            <a:r>
              <a:rPr lang="pt-BR" sz="4000" dirty="0">
                <a:solidFill>
                  <a:srgbClr val="FFFFFF"/>
                </a:solidFill>
              </a:rPr>
              <a:t>4ª SEÇÃO</a:t>
            </a:r>
            <a:br>
              <a:rPr lang="pt-BR" sz="4000" dirty="0">
                <a:solidFill>
                  <a:srgbClr val="FFFFFF"/>
                </a:solidFill>
              </a:rPr>
            </a:br>
            <a:br>
              <a:rPr lang="pt-BR" sz="4000" dirty="0">
                <a:solidFill>
                  <a:srgbClr val="FFFFFF"/>
                </a:solidFill>
              </a:rPr>
            </a:br>
            <a:r>
              <a:rPr lang="pt-BR" sz="4000" dirty="0">
                <a:solidFill>
                  <a:srgbClr val="FFFFFF"/>
                </a:solidFill>
              </a:rPr>
              <a:t>???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0FAF6C-1957-EF80-4827-45F21B5B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074" y="208548"/>
            <a:ext cx="6021133" cy="5986980"/>
          </a:xfrm>
        </p:spPr>
        <p:txBody>
          <a:bodyPr anchor="ctr">
            <a:normAutofit/>
          </a:bodyPr>
          <a:lstStyle/>
          <a:p>
            <a:r>
              <a:rPr lang="pt-BR" dirty="0"/>
              <a:t>ART. 327 LC 215/2025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 MF e CG-IBS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800" dirty="0">
                <a:solidFill>
                  <a:srgbClr val="FF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CONVÊNIO</a:t>
            </a:r>
            <a:r>
              <a:rPr lang="pt-BR" sz="2800" dirty="0">
                <a:solidFill>
                  <a:srgbClr val="FF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 </a:t>
            </a:r>
            <a:r>
              <a:rPr lang="pt-BR" sz="2800" dirty="0">
                <a:effectLst/>
                <a:ea typeface="Times New Roman" panose="02020603050405020304" pitchFamily="18" charset="0"/>
              </a:rPr>
              <a:t>para </a:t>
            </a:r>
            <a:r>
              <a:rPr lang="pt-BR" sz="2800" b="1" u="sng" dirty="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delegação recíproca do julgamento do contencioso administrativo relativo ao lançamento de ofício do IBS e da CBS </a:t>
            </a:r>
            <a:r>
              <a:rPr lang="pt-BR" sz="2800" dirty="0">
                <a:effectLst/>
                <a:ea typeface="Times New Roman" panose="02020603050405020304" pitchFamily="18" charset="0"/>
              </a:rPr>
              <a:t>efetuado nos termos do art. 326, de modo a permitir que o julgamento, tanto do IBS, quanto da CBS, sejam realizados no âmbito do CARF. </a:t>
            </a:r>
            <a:endParaRPr lang="pt-BR" sz="28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865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393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Times New Roman</vt:lpstr>
      <vt:lpstr>Wingdings</vt:lpstr>
      <vt:lpstr>Tema do Office</vt:lpstr>
      <vt:lpstr>ILEGALIDADE E INCONSTITUCIONALIDADE DA FUNÇÃO JULGADORA ATRIBUÍDA AO CG-IBS</vt:lpstr>
      <vt:lpstr>PLP 108/24     CG-IBS</vt:lpstr>
      <vt:lpstr>Competências administrativas CG-IBS</vt:lpstr>
      <vt:lpstr>Tribunal Administrativo IBS   100 a 103 PLP 108</vt:lpstr>
      <vt:lpstr>ART. 7º PLP 108/24   ÓRGÃOS DO CG-IBS</vt:lpstr>
      <vt:lpstr>CGSN (LC 123/06) = PRIMO</vt:lpstr>
      <vt:lpstr>CARF</vt:lpstr>
      <vt:lpstr>CARF</vt:lpstr>
      <vt:lpstr>CARF   4ª SEÇÃO  ???</vt:lpstr>
      <vt:lpstr>CARF   4ª SEÇÃO  ???</vt:lpstr>
      <vt:lpstr>PROPOSTA  SUPRESSÃO DO TRIBUNAL ADMINISTRATIVO DO IBS</vt:lpstr>
      <vt:lpstr>OBRIGADA,</vt:lpstr>
    </vt:vector>
  </TitlesOfParts>
  <Company>Conselho de Administração de Recursos Fiscais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 Claudia Borges de Oliveira</dc:creator>
  <cp:lastModifiedBy>Ana Claudia Borges de Oliveira</cp:lastModifiedBy>
  <cp:revision>19</cp:revision>
  <dcterms:created xsi:type="dcterms:W3CDTF">2025-05-20T16:52:24Z</dcterms:created>
  <dcterms:modified xsi:type="dcterms:W3CDTF">2025-05-20T17:31:43Z</dcterms:modified>
</cp:coreProperties>
</file>