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84" r:id="rId5"/>
  </p:sldMasterIdLst>
  <p:notesMasterIdLst>
    <p:notesMasterId r:id="rId19"/>
  </p:notesMasterIdLst>
  <p:sldIdLst>
    <p:sldId id="292" r:id="rId6"/>
    <p:sldId id="353" r:id="rId7"/>
    <p:sldId id="363" r:id="rId8"/>
    <p:sldId id="362" r:id="rId9"/>
    <p:sldId id="361" r:id="rId10"/>
    <p:sldId id="365" r:id="rId11"/>
    <p:sldId id="373" r:id="rId12"/>
    <p:sldId id="367" r:id="rId13"/>
    <p:sldId id="368" r:id="rId14"/>
    <p:sldId id="369" r:id="rId15"/>
    <p:sldId id="374" r:id="rId16"/>
    <p:sldId id="371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4" autoAdjust="0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7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C6666-2A50-454A-B6C6-56F91F46ADF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FA89-0F20-4935-AA86-8CFCC5D9F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6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8" indent="0" algn="ctr">
              <a:buNone/>
              <a:defRPr sz="2000"/>
            </a:lvl2pPr>
            <a:lvl3pPr marL="914218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2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D825-D92E-CB4C-9149-1C4F4887DA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3ED5-1089-3F4D-ABC0-23C01094B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udmila.dias@agu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motor&#10;&#10;Descrição gerada automaticamente">
            <a:extLst>
              <a:ext uri="{FF2B5EF4-FFF2-40B4-BE49-F238E27FC236}">
                <a16:creationId xmlns:a16="http://schemas.microsoft.com/office/drawing/2014/main" xmlns="" id="{8E7968FD-2BBE-4472-BEEF-02864BA1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2" r="-1562" b="7812"/>
          <a:stretch/>
        </p:blipFill>
        <p:spPr>
          <a:xfrm>
            <a:off x="0" y="-1"/>
            <a:ext cx="12382500" cy="68580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EF38AE8-B618-434C-99C4-1359DE034107}"/>
              </a:ext>
            </a:extLst>
          </p:cNvPr>
          <p:cNvSpPr/>
          <p:nvPr/>
        </p:nvSpPr>
        <p:spPr>
          <a:xfrm>
            <a:off x="0" y="-16993"/>
            <a:ext cx="12242800" cy="6874993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113BE91-B11A-4FB1-9E87-8F8836F69F04}"/>
              </a:ext>
            </a:extLst>
          </p:cNvPr>
          <p:cNvSpPr txBox="1"/>
          <p:nvPr/>
        </p:nvSpPr>
        <p:spPr>
          <a:xfrm>
            <a:off x="527050" y="2302328"/>
            <a:ext cx="113284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simplificação da legislação de Ciência, Tecnologia e Inovação e disseminar boas práticas já adotadas no Brasil</a:t>
            </a:r>
            <a:endParaRPr lang="pt-BR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744D14C-D570-48A8-A7EC-D063B6AC68FC}"/>
              </a:ext>
            </a:extLst>
          </p:cNvPr>
          <p:cNvSpPr txBox="1"/>
          <p:nvPr/>
        </p:nvSpPr>
        <p:spPr>
          <a:xfrm>
            <a:off x="2293689" y="5068720"/>
            <a:ext cx="7795121" cy="113877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446">
              <a:defRPr/>
            </a:pPr>
            <a:r>
              <a:rPr lang="pt-PT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Leopoldo </a:t>
            </a:r>
            <a:r>
              <a:rPr lang="pt-PT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Gomes </a:t>
            </a:r>
            <a:r>
              <a:rPr lang="pt-PT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Muraro</a:t>
            </a:r>
          </a:p>
          <a:p>
            <a:pPr algn="ctr" defTabSz="914446">
              <a:defRPr/>
            </a:pPr>
            <a:r>
              <a:rPr lang="pt-PT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Procurador Federal</a:t>
            </a:r>
            <a:r>
              <a:rPr lang="pt-PT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/>
            </a:r>
            <a:br>
              <a:rPr lang="pt-PT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</a:br>
            <a:r>
              <a:rPr lang="pt-PT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Consultor Jurídico do Ministério de Ciência, Tecnologia e Inovação</a:t>
            </a:r>
          </a:p>
          <a:p>
            <a:pPr algn="ctr" defTabSz="914446">
              <a:defRPr/>
            </a:pPr>
            <a:r>
              <a:rPr lang="pt-PT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Membro da Câmara de CT&amp;I da PGF/AGU</a:t>
            </a:r>
            <a:endParaRPr lang="pt-PT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865F8B-8EDD-4722-8273-901C1FB69614}"/>
              </a:ext>
            </a:extLst>
          </p:cNvPr>
          <p:cNvSpPr/>
          <p:nvPr/>
        </p:nvSpPr>
        <p:spPr>
          <a:xfrm>
            <a:off x="406401" y="482599"/>
            <a:ext cx="11331016" cy="60382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113BE91-B11A-4FB1-9E87-8F8836F69F04}"/>
              </a:ext>
            </a:extLst>
          </p:cNvPr>
          <p:cNvSpPr txBox="1"/>
          <p:nvPr/>
        </p:nvSpPr>
        <p:spPr>
          <a:xfrm>
            <a:off x="406401" y="753605"/>
            <a:ext cx="113284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446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MINISTÉRIO DE CIÊNCIA, TECNOLOGIA E INOVAÇÃO</a:t>
            </a:r>
          </a:p>
          <a:p>
            <a:pPr algn="ctr" defTabSz="914446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CONSULTORIA JURÍDICA</a:t>
            </a:r>
            <a:endParaRPr lang="pt-PT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113BE91-B11A-4FB1-9E87-8F8836F69F04}"/>
              </a:ext>
            </a:extLst>
          </p:cNvPr>
          <p:cNvSpPr txBox="1"/>
          <p:nvPr/>
        </p:nvSpPr>
        <p:spPr>
          <a:xfrm>
            <a:off x="457200" y="3550487"/>
            <a:ext cx="11328400" cy="12926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Comissão de Ciência, Tecnologia, Inovação e Informática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Senado Federal</a:t>
            </a:r>
          </a:p>
          <a:p>
            <a:pPr algn="ctr"/>
            <a:endParaRPr lang="pt-BR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Brasília/DF, 22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701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689"/>
            <a:ext cx="12192000" cy="61483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27000" y="838201"/>
            <a:ext cx="11938000" cy="61144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endParaRPr lang="pt-BR" sz="1867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25401"/>
            <a:ext cx="12192000" cy="684289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00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-50800" y="635000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27000"/>
            <a:ext cx="10896600" cy="58268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-</a:t>
            </a:r>
            <a:r>
              <a:rPr lang="pt-B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com Reitores de IFES</a:t>
            </a:r>
            <a:endParaRPr 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930383" y="3210624"/>
            <a:ext cx="60858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57%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71688" y="2717800"/>
            <a:ext cx="59085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47%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43385" y="2718411"/>
            <a:ext cx="6114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53%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477328" y="4731991"/>
            <a:ext cx="70122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75%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00800" y="3225800"/>
            <a:ext cx="64008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43%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654801" y="3721060"/>
            <a:ext cx="6984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33%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908833" y="4202020"/>
            <a:ext cx="58646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92%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402285" y="4229060"/>
            <a:ext cx="5225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8%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918444" y="2209800"/>
            <a:ext cx="75603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96%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503885" y="2209800"/>
            <a:ext cx="5225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4%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175500" y="5721370"/>
            <a:ext cx="63347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10%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623043" y="5207000"/>
            <a:ext cx="61468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52%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814585" y="4732969"/>
            <a:ext cx="61437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778974" y="5728038"/>
            <a:ext cx="66009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90%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480300" y="6223000"/>
            <a:ext cx="5461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4%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0935757" y="6239220"/>
            <a:ext cx="7387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96%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178550" y="5207000"/>
            <a:ext cx="61544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48%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150626" y="3691620"/>
            <a:ext cx="628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1870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79A91C7-B9C5-4C21-9BC1-431A4E4DA640}"/>
              </a:ext>
            </a:extLst>
          </p:cNvPr>
          <p:cNvSpPr/>
          <p:nvPr/>
        </p:nvSpPr>
        <p:spPr>
          <a:xfrm>
            <a:off x="0" y="0"/>
            <a:ext cx="3630168" cy="6858000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D32EF4-A9AA-460A-807F-497745636A3E}"/>
              </a:ext>
            </a:extLst>
          </p:cNvPr>
          <p:cNvSpPr txBox="1">
            <a:spLocks/>
          </p:cNvSpPr>
          <p:nvPr/>
        </p:nvSpPr>
        <p:spPr>
          <a:xfrm>
            <a:off x="202627" y="2571749"/>
            <a:ext cx="3098422" cy="1316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/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r>
              <a:rPr lang="pt-BR" sz="3200" b="1" noProof="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AGU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Advocacia-Geral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da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União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4F0D2E-C14D-4AC2-8E75-C240C15E10AA}"/>
              </a:ext>
            </a:extLst>
          </p:cNvPr>
          <p:cNvSpPr/>
          <p:nvPr/>
        </p:nvSpPr>
        <p:spPr>
          <a:xfrm>
            <a:off x="3832795" y="173736"/>
            <a:ext cx="820070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endParaRPr lang="pt-BR" sz="1200" b="1" dirty="0" smtClean="0"/>
          </a:p>
          <a:p>
            <a:pPr marL="457200" indent="-457200" algn="ctr">
              <a:buAutoNum type="arabicParenR"/>
            </a:pPr>
            <a:r>
              <a:rPr lang="pt-BR" sz="2400" b="1" u="sng" dirty="0" smtClean="0"/>
              <a:t>Câmara Permanente de Ciência, </a:t>
            </a:r>
            <a:r>
              <a:rPr lang="pt-BR" sz="2400" b="1" u="sng" dirty="0" err="1" smtClean="0"/>
              <a:t>Tecnologica</a:t>
            </a:r>
            <a:r>
              <a:rPr lang="pt-BR" sz="2400" b="1" u="sng" dirty="0" smtClean="0"/>
              <a:t> e Inovação</a:t>
            </a:r>
            <a:r>
              <a:rPr lang="pt-BR" sz="2400" b="1" dirty="0" smtClean="0"/>
              <a:t>: Procuradoria-Geral Federal (administração indireta)</a:t>
            </a:r>
          </a:p>
          <a:p>
            <a:pPr marL="457200" indent="-457200" algn="ctr">
              <a:buAutoNum type="arabicParenR"/>
            </a:pPr>
            <a:endParaRPr lang="pt-BR" sz="2400" b="1" dirty="0" smtClean="0"/>
          </a:p>
          <a:p>
            <a:pPr marL="457200" indent="-457200" algn="ctr">
              <a:buAutoNum type="arabicParenR"/>
            </a:pPr>
            <a:endParaRPr lang="pt-BR" sz="800" b="1" dirty="0" smtClean="0"/>
          </a:p>
          <a:p>
            <a:pPr algn="ctr"/>
            <a:r>
              <a:rPr lang="pt-BR" sz="2400" b="1" dirty="0" smtClean="0"/>
              <a:t>2) </a:t>
            </a:r>
            <a:r>
              <a:rPr lang="pt-BR" sz="2400" b="1" u="sng" dirty="0"/>
              <a:t>Câmara Nacional de Pesquisa, Desenvolvimento e Inovação</a:t>
            </a:r>
            <a:r>
              <a:rPr lang="pt-BR" sz="2400" b="1" dirty="0" smtClean="0"/>
              <a:t>: Consultoria-Geral da União (adm. </a:t>
            </a:r>
            <a:r>
              <a:rPr lang="pt-BR" sz="2400" b="1" dirty="0"/>
              <a:t>d</a:t>
            </a:r>
            <a:r>
              <a:rPr lang="pt-BR" sz="2400" b="1" dirty="0" smtClean="0"/>
              <a:t>ireta)</a:t>
            </a:r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marL="342900" indent="-342900" algn="just">
              <a:buFontTx/>
              <a:buChar char="-"/>
            </a:pPr>
            <a:endParaRPr lang="pt-BR" sz="800" b="1" dirty="0" smtClean="0"/>
          </a:p>
          <a:p>
            <a:pPr algn="ctr"/>
            <a:r>
              <a:rPr lang="pt-BR" sz="2400" b="1" u="sng" dirty="0" smtClean="0"/>
              <a:t>3) Equipe </a:t>
            </a:r>
            <a:r>
              <a:rPr lang="pt-BR" sz="2400" b="1" u="sng" dirty="0"/>
              <a:t>Nacional de </a:t>
            </a:r>
            <a:r>
              <a:rPr lang="pt-BR" sz="2400" b="1" u="sng" dirty="0" smtClean="0"/>
              <a:t>CT&amp;I da PGF</a:t>
            </a:r>
            <a:r>
              <a:rPr lang="pt-BR" sz="2400" b="1" dirty="0" smtClean="0"/>
              <a:t>: </a:t>
            </a:r>
          </a:p>
          <a:p>
            <a:pPr algn="ctr"/>
            <a:r>
              <a:rPr lang="pt-BR" sz="2400" b="1" dirty="0" smtClean="0"/>
              <a:t>Procuradorias atuando diretamente junto a ICTs</a:t>
            </a:r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marL="342900" indent="-342900" algn="just">
              <a:buFontTx/>
              <a:buChar char="-"/>
            </a:pPr>
            <a:endParaRPr lang="pt-BR" sz="800" b="1" dirty="0" smtClean="0"/>
          </a:p>
          <a:p>
            <a:pPr algn="just"/>
            <a:r>
              <a:rPr lang="pt-BR" sz="2400" b="1" u="sng" dirty="0" smtClean="0"/>
              <a:t>4) Comitê </a:t>
            </a:r>
            <a:r>
              <a:rPr lang="pt-BR" sz="2400" b="1" u="sng" dirty="0"/>
              <a:t>de Promoção de Segurança Jurídica na implementação dos Marcos Legais Técnico de Ciência, Tecnologia e Inovação e das </a:t>
            </a:r>
            <a:r>
              <a:rPr lang="pt-BR" sz="2400" b="1" u="sng" dirty="0" smtClean="0"/>
              <a:t>Startups</a:t>
            </a:r>
          </a:p>
          <a:p>
            <a:pPr algn="ctr"/>
            <a:r>
              <a:rPr lang="pt-BR" sz="2400" b="1" dirty="0" smtClean="0"/>
              <a:t>Decreto em elaboração</a:t>
            </a:r>
          </a:p>
          <a:p>
            <a:pPr algn="ctr"/>
            <a:r>
              <a:rPr lang="pt-BR" sz="2400" b="1" dirty="0" smtClean="0"/>
              <a:t>Interministerial com participação de entidades de CT&amp;I</a:t>
            </a:r>
          </a:p>
          <a:p>
            <a:pPr marL="342900" indent="-342900" algn="just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911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8" y="404965"/>
            <a:ext cx="11583416" cy="58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motor&#10;&#10;Descrição gerada automaticamente">
            <a:extLst>
              <a:ext uri="{FF2B5EF4-FFF2-40B4-BE49-F238E27FC236}">
                <a16:creationId xmlns:a16="http://schemas.microsoft.com/office/drawing/2014/main" xmlns="" id="{8E7968FD-2BBE-4472-BEEF-02864BA1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r="-1562" b="7812"/>
          <a:stretch/>
        </p:blipFill>
        <p:spPr>
          <a:xfrm>
            <a:off x="0" y="-1"/>
            <a:ext cx="12382500" cy="68580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EF38AE8-B618-434C-99C4-1359DE034107}"/>
              </a:ext>
            </a:extLst>
          </p:cNvPr>
          <p:cNvSpPr/>
          <p:nvPr/>
        </p:nvSpPr>
        <p:spPr>
          <a:xfrm>
            <a:off x="27537" y="8407"/>
            <a:ext cx="12192000" cy="6874993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744D14C-D570-48A8-A7EC-D063B6AC68FC}"/>
              </a:ext>
            </a:extLst>
          </p:cNvPr>
          <p:cNvSpPr txBox="1"/>
          <p:nvPr/>
        </p:nvSpPr>
        <p:spPr>
          <a:xfrm>
            <a:off x="1573967" y="3366152"/>
            <a:ext cx="6898092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446">
              <a:defRPr/>
            </a:pPr>
            <a:r>
              <a:rPr lang="en-US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rgbClr val="0563C1"/>
              </a:solidFill>
              <a:latin typeface="Arial" charset="0"/>
              <a:ea typeface="Arial" charset="0"/>
              <a:cs typeface="Arial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 defTabSz="914446">
              <a:defRPr/>
            </a:pPr>
            <a:endParaRPr lang="en-US" sz="16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5F419E8D-E3CF-4A97-87FA-825F0C91B459}"/>
              </a:ext>
            </a:extLst>
          </p:cNvPr>
          <p:cNvSpPr txBox="1"/>
          <p:nvPr/>
        </p:nvSpPr>
        <p:spPr>
          <a:xfrm>
            <a:off x="3946917" y="4197149"/>
            <a:ext cx="40004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446">
              <a:defRPr/>
            </a:pP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OBRIGADO!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865F8B-8EDD-4722-8273-901C1FB69614}"/>
              </a:ext>
            </a:extLst>
          </p:cNvPr>
          <p:cNvSpPr/>
          <p:nvPr/>
        </p:nvSpPr>
        <p:spPr>
          <a:xfrm>
            <a:off x="1165292" y="3545306"/>
            <a:ext cx="9916493" cy="19926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3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3316414" y="543214"/>
            <a:ext cx="3617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pt-BR" sz="2800" spc="-100" dirty="0">
                <a:latin typeface="Tw Cen MT" panose="020B0602020104020603" pitchFamily="34" charset="0"/>
                <a:ea typeface="+mj-ea"/>
                <a:cs typeface="+mj-cs"/>
              </a:rPr>
              <a:t>Marco Legal da CT&amp;I</a:t>
            </a:r>
            <a:br>
              <a:rPr lang="pt-BR" sz="2800" spc="-100" dirty="0">
                <a:latin typeface="Tw Cen MT" panose="020B0602020104020603" pitchFamily="34" charset="0"/>
                <a:ea typeface="+mj-ea"/>
                <a:cs typeface="+mj-cs"/>
              </a:rPr>
            </a:br>
            <a:endParaRPr lang="pt-BR" sz="2800" b="1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80ACE1E-7EB7-44EE-8527-AA8CD81FA470}"/>
              </a:ext>
            </a:extLst>
          </p:cNvPr>
          <p:cNvSpPr/>
          <p:nvPr/>
        </p:nvSpPr>
        <p:spPr>
          <a:xfrm>
            <a:off x="8110442" y="1909694"/>
            <a:ext cx="3493294" cy="2624328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tabLst>
                <a:tab pos="182563" algn="l"/>
              </a:tabLst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INTEGRAÇÃO</a:t>
            </a:r>
          </a:p>
          <a:p>
            <a:pPr algn="ctr">
              <a:buNone/>
              <a:tabLst>
                <a:tab pos="182563" algn="l"/>
              </a:tabLst>
            </a:pPr>
            <a:endParaRPr lang="pt-BR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PARCERIAS</a:t>
            </a:r>
          </a:p>
          <a:p>
            <a:pPr algn="ctr">
              <a:buNone/>
            </a:pPr>
            <a:endParaRPr lang="pt-BR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entre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empresas </a:t>
            </a: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privadas</a:t>
            </a:r>
          </a:p>
          <a:p>
            <a:pPr algn="ctr">
              <a:buNone/>
            </a:pP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e o sistema público;</a:t>
            </a: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3F4054E-2EEA-44E1-8DAA-495B2DE078C6}"/>
              </a:ext>
            </a:extLst>
          </p:cNvPr>
          <p:cNvSpPr/>
          <p:nvPr/>
        </p:nvSpPr>
        <p:spPr>
          <a:xfrm>
            <a:off x="643604" y="1873116"/>
            <a:ext cx="3526060" cy="2624327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ICTs* e </a:t>
            </a:r>
          </a:p>
          <a:p>
            <a:pPr marL="92075"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Agências de Fomento</a:t>
            </a: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92075" algn="ctr">
              <a:buNone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2075"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Regime jurídico de Direito Público</a:t>
            </a:r>
          </a:p>
          <a:p>
            <a:pPr marL="92075" algn="ctr">
              <a:buNone/>
            </a:pPr>
            <a:endParaRPr lang="pt-B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2075" algn="ctr">
              <a:buNone/>
            </a:pP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Previsões legais</a:t>
            </a:r>
          </a:p>
          <a:p>
            <a:pPr marL="92075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81940EE-E4CC-4C4D-AAD5-8F6A5B176CA5}"/>
              </a:ext>
            </a:extLst>
          </p:cNvPr>
          <p:cNvSpPr/>
          <p:nvPr/>
        </p:nvSpPr>
        <p:spPr>
          <a:xfrm>
            <a:off x="4445865" y="1909693"/>
            <a:ext cx="3388376" cy="2624327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DESCENTRALIZAÇÃO</a:t>
            </a:r>
          </a:p>
          <a:p>
            <a:pPr algn="ctr">
              <a:buNone/>
            </a:pPr>
            <a:endParaRPr lang="pt-BR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FEDERALISMO</a:t>
            </a:r>
          </a:p>
          <a:p>
            <a:pPr algn="ctr">
              <a:buNone/>
            </a:pPr>
            <a:endParaRPr lang="pt-BR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 de CT&amp;I </a:t>
            </a:r>
          </a:p>
          <a:p>
            <a:pPr algn="ctr">
              <a:buNone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 Estados e </a:t>
            </a: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Municípios</a:t>
            </a: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4363D42-3AB5-4878-8854-E096002E7E7D}"/>
              </a:ext>
            </a:extLst>
          </p:cNvPr>
          <p:cNvSpPr txBox="1"/>
          <p:nvPr/>
        </p:nvSpPr>
        <p:spPr>
          <a:xfrm>
            <a:off x="324612" y="4946392"/>
            <a:ext cx="6890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*ICT: Instituição de Ciência, Tecnologia</a:t>
            </a:r>
            <a:r>
              <a:rPr kumimoji="0" lang="pt-BR" sz="16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 Inovação (universidades, institutos e centros de pesquisa)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</a:t>
            </a:r>
            <a:r>
              <a:rPr lang="pt-BR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sil</a:t>
            </a:r>
            <a:r>
              <a:rPr lang="pt-BR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600" noProof="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Aprox</a:t>
            </a:r>
            <a:r>
              <a:rPr lang="pt-BR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90% das infraestruturas de pesquisa são públicas</a:t>
            </a:r>
            <a:endParaRPr kumimoji="0" lang="pt-BR" sz="1600" i="0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pt-BR" sz="1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685800" y="3048569"/>
            <a:ext cx="4215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spc="-1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QUESTÕES DE PESSOAL</a:t>
            </a:r>
          </a:p>
          <a:p>
            <a:pPr algn="ctr">
              <a:spcBef>
                <a:spcPct val="0"/>
              </a:spcBef>
            </a:pPr>
            <a:r>
              <a:rPr lang="pt-BR" sz="2400" spc="-1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CONFLITOS DE INTERESSE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3F4054E-2EEA-44E1-8DAA-495B2DE078C6}"/>
              </a:ext>
            </a:extLst>
          </p:cNvPr>
          <p:cNvSpPr/>
          <p:nvPr/>
        </p:nvSpPr>
        <p:spPr>
          <a:xfrm>
            <a:off x="4215526" y="293555"/>
            <a:ext cx="4078081" cy="1727270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buNone/>
            </a:pPr>
            <a:r>
              <a:rPr lang="pt-BR" sz="2000" b="1" dirty="0" smtClean="0">
                <a:solidFill>
                  <a:srgbClr val="FFFF00"/>
                </a:solidFill>
              </a:rPr>
              <a:t>ICTs e Agências de Fomento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92075"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Regime jurídico de Direito Público</a:t>
            </a:r>
          </a:p>
          <a:p>
            <a:pPr marL="92075">
              <a:buNone/>
            </a:pPr>
            <a:endParaRPr lang="pt-BR" sz="2000" dirty="0" smtClean="0">
              <a:solidFill>
                <a:srgbClr val="FFFF00"/>
              </a:solidFill>
            </a:endParaRPr>
          </a:p>
          <a:p>
            <a:pPr marL="92075" algn="ctr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Previsões legais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1179576" y="5340995"/>
            <a:ext cx="3721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TETO REMUNERATÓRIO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5989319" y="2325293"/>
            <a:ext cx="567461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000" spc="-1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Pesquisadores</a:t>
            </a:r>
            <a:r>
              <a:rPr lang="pt-BR" sz="2200" spc="-1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pt-BR" sz="2000" spc="-1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sócios</a:t>
            </a:r>
            <a:r>
              <a:rPr lang="pt-BR" sz="2200" spc="-1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pt-BR" sz="2000" spc="-1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 </a:t>
            </a:r>
            <a:r>
              <a:rPr lang="pt-BR" sz="2000" spc="-1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empresas;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000" spc="-1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Esclarecer </a:t>
            </a:r>
            <a:r>
              <a:rPr lang="pt-BR" sz="2000" spc="-100" dirty="0">
                <a:latin typeface="Verdana" panose="020B0604030504040204" pitchFamily="34" charset="0"/>
                <a:ea typeface="Verdana" panose="020B0604030504040204" pitchFamily="34" charset="0"/>
              </a:rPr>
              <a:t>permissões de atividades de CT&amp;I para Carreiras de Magistério, em especial DE (Dedicação Exclusiva);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000" spc="-1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Possibilidade </a:t>
            </a:r>
            <a:r>
              <a:rPr lang="pt-BR" sz="2000" spc="-100" dirty="0">
                <a:latin typeface="Verdana" panose="020B0604030504040204" pitchFamily="34" charset="0"/>
                <a:ea typeface="Verdana" panose="020B0604030504040204" pitchFamily="34" charset="0"/>
              </a:rPr>
              <a:t>de licenciamento e parcerias para empresa cujo sócio seja o inventor e servidor da ICT proprietária</a:t>
            </a:r>
            <a:r>
              <a:rPr lang="pt-BR" sz="2000" spc="-1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2000" spc="-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5889498" y="5248661"/>
            <a:ext cx="577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spc="-1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Royalties de Propriedade Intelectual (PI) e bolsas e auxílios para pesquisa? 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5024247" y="3277841"/>
            <a:ext cx="668274" cy="338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901184" y="5465882"/>
            <a:ext cx="457200" cy="27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2688336" y="3487900"/>
            <a:ext cx="6702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pt-BR" sz="2800" b="1" spc="-100" dirty="0" smtClean="0">
                <a:latin typeface="Tw Cen MT" panose="020B0602020104020603" pitchFamily="34" charset="0"/>
                <a:ea typeface="+mj-ea"/>
                <a:cs typeface="+mj-cs"/>
              </a:rPr>
              <a:t>TRANSFERÊNCIAS DE RECURSOS DA UNIÃO</a:t>
            </a:r>
            <a:endParaRPr lang="pt-BR" sz="2800" b="1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81940EE-E4CC-4C4D-AAD5-8F6A5B176CA5}"/>
              </a:ext>
            </a:extLst>
          </p:cNvPr>
          <p:cNvSpPr/>
          <p:nvPr/>
        </p:nvSpPr>
        <p:spPr>
          <a:xfrm>
            <a:off x="4301728" y="171441"/>
            <a:ext cx="3388376" cy="2265715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000" b="1" dirty="0" smtClean="0">
                <a:solidFill>
                  <a:srgbClr val="FFFF00"/>
                </a:solidFill>
              </a:rPr>
              <a:t>DESCENTRALIZAÇÃO</a:t>
            </a:r>
          </a:p>
          <a:p>
            <a:pPr algn="ctr">
              <a:buNone/>
            </a:pPr>
            <a:endParaRPr lang="pt-BR" sz="2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FF00"/>
                </a:solidFill>
              </a:rPr>
              <a:t>FEDERALISMO</a:t>
            </a:r>
          </a:p>
          <a:p>
            <a:pPr algn="ctr">
              <a:buNone/>
            </a:pPr>
            <a:endParaRPr lang="pt-BR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fomento de CT&amp;I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nos </a:t>
            </a:r>
            <a:r>
              <a:rPr lang="pt-BR" dirty="0">
                <a:solidFill>
                  <a:schemeClr val="bg1"/>
                </a:solidFill>
              </a:rPr>
              <a:t>Estados e </a:t>
            </a:r>
            <a:r>
              <a:rPr lang="pt-BR" dirty="0" smtClean="0">
                <a:solidFill>
                  <a:schemeClr val="bg1"/>
                </a:solidFill>
              </a:rPr>
              <a:t>Municípios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1252728" y="4433944"/>
            <a:ext cx="9884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800" b="1" spc="-100" dirty="0" smtClean="0">
                <a:latin typeface="Tw Cen MT" panose="020B0602020104020603" pitchFamily="34" charset="0"/>
                <a:ea typeface="+mj-ea"/>
                <a:cs typeface="+mj-cs"/>
              </a:rPr>
              <a:t>MROSC – Marco Regulatório das Organizações da Sociedade Civil</a:t>
            </a:r>
          </a:p>
          <a:p>
            <a:pPr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      Lei n. 13.019/2014</a:t>
            </a:r>
          </a:p>
          <a:p>
            <a:pPr algn="ctr"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     Termo de Fomento, Termo de Colaboração e Acordos de Cooperação</a:t>
            </a:r>
            <a:endParaRPr lang="pt-BR" sz="2800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1225296" y="3910724"/>
            <a:ext cx="2578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800" b="1" spc="-100" dirty="0" smtClean="0">
                <a:latin typeface="Tw Cen MT" panose="020B0602020104020603" pitchFamily="34" charset="0"/>
                <a:ea typeface="+mj-ea"/>
                <a:cs typeface="+mj-cs"/>
              </a:rPr>
              <a:t>CONVÊNIOS</a:t>
            </a:r>
            <a:endParaRPr lang="pt-BR" sz="2800" b="1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1594604" y="5925675"/>
            <a:ext cx="921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800" b="1" spc="-100" dirty="0" smtClean="0">
                <a:latin typeface="Tw Cen MT" panose="020B0602020104020603" pitchFamily="34" charset="0"/>
                <a:ea typeface="+mj-ea"/>
                <a:cs typeface="+mj-cs"/>
              </a:rPr>
              <a:t>TRANSFERE.GOV – Plataforma mais Brasil - SICONV</a:t>
            </a:r>
            <a:endParaRPr lang="pt-BR" sz="2800" b="1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475488" y="2649702"/>
            <a:ext cx="1066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pt-BR" sz="2800" b="1" spc="-100" dirty="0" smtClean="0">
                <a:latin typeface="Tw Cen MT" panose="020B0602020104020603" pitchFamily="34" charset="0"/>
                <a:ea typeface="+mj-ea"/>
                <a:cs typeface="+mj-cs"/>
              </a:rPr>
              <a:t>POLÍTICA DE CT&amp;I NO BRASIL: RECURSOS FINANCEIROS PARA INOVAÇÃO</a:t>
            </a:r>
            <a:endParaRPr lang="pt-BR" sz="2800" b="1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22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20A6B5B-C9F9-49F9-869C-EF0610BF5A5A}"/>
              </a:ext>
            </a:extLst>
          </p:cNvPr>
          <p:cNvSpPr/>
          <p:nvPr/>
        </p:nvSpPr>
        <p:spPr>
          <a:xfrm>
            <a:off x="766810" y="3757958"/>
            <a:ext cx="10115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DADOS DA PESQUISA COM REITORES E PROCURADORES-CHEFES DE IFES</a:t>
            </a:r>
          </a:p>
          <a:p>
            <a:pPr algn="ctr"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NOVEMBRO/2022</a:t>
            </a:r>
          </a:p>
          <a:p>
            <a:pPr algn="ctr"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PGF/AGU</a:t>
            </a:r>
          </a:p>
          <a:p>
            <a:pPr algn="ctr">
              <a:spcBef>
                <a:spcPct val="0"/>
              </a:spcBef>
            </a:pPr>
            <a:endParaRPr lang="pt-BR" sz="2800" spc="-100" dirty="0">
              <a:latin typeface="Tw Cen MT" panose="020B0602020104020603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t-BR" sz="2800" spc="-100" dirty="0" smtClean="0">
                <a:latin typeface="Tw Cen MT" panose="020B0602020104020603" pitchFamily="34" charset="0"/>
                <a:ea typeface="+mj-ea"/>
                <a:cs typeface="+mj-cs"/>
              </a:rPr>
              <a:t>Utilização dos instrumentos jurídicos previsto no Marco Legal de CT&amp;I</a:t>
            </a:r>
            <a:endParaRPr lang="pt-BR" sz="2800" spc="-1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80ACE1E-7EB7-44EE-8527-AA8CD81FA470}"/>
              </a:ext>
            </a:extLst>
          </p:cNvPr>
          <p:cNvSpPr/>
          <p:nvPr/>
        </p:nvSpPr>
        <p:spPr>
          <a:xfrm>
            <a:off x="4077938" y="841143"/>
            <a:ext cx="3493294" cy="2265715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tabLst>
                <a:tab pos="182563" algn="l"/>
              </a:tabLst>
            </a:pPr>
            <a:r>
              <a:rPr lang="pt-BR" sz="2000" b="1" dirty="0" smtClean="0">
                <a:solidFill>
                  <a:srgbClr val="FFFF00"/>
                </a:solidFill>
              </a:rPr>
              <a:t>INTEGRAÇÃO</a:t>
            </a:r>
          </a:p>
          <a:p>
            <a:pPr algn="ctr">
              <a:buNone/>
              <a:tabLst>
                <a:tab pos="182563" algn="l"/>
              </a:tabLst>
            </a:pPr>
            <a:endParaRPr lang="pt-B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FF00"/>
                </a:solidFill>
              </a:rPr>
              <a:t>PARCERIAS</a:t>
            </a:r>
          </a:p>
          <a:p>
            <a:pPr algn="ctr">
              <a:buNone/>
            </a:pPr>
            <a:endParaRPr lang="pt-B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entre </a:t>
            </a:r>
            <a:r>
              <a:rPr lang="pt-BR" dirty="0">
                <a:solidFill>
                  <a:schemeClr val="bg1"/>
                </a:solidFill>
              </a:rPr>
              <a:t>empresas </a:t>
            </a:r>
            <a:r>
              <a:rPr lang="pt-BR" dirty="0" smtClean="0">
                <a:solidFill>
                  <a:schemeClr val="bg1"/>
                </a:solidFill>
              </a:rPr>
              <a:t>privadas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 e o sistema público;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27000" y="838201"/>
            <a:ext cx="11938000" cy="61144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endParaRPr lang="pt-BR" sz="1867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25401"/>
            <a:ext cx="12192000" cy="812800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00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-50800" y="685800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27000"/>
            <a:ext cx="10896600" cy="58268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-127000" y="1397001"/>
            <a:ext cx="12192000" cy="10906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pt-BR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RESPONDERAM O FORMULÁRIO (111 IFES)</a:t>
            </a:r>
          </a:p>
          <a:p>
            <a:pPr algn="ctr">
              <a:spcAft>
                <a:spcPts val="400"/>
              </a:spcAft>
            </a:pPr>
            <a:endParaRPr lang="pt-BR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04815" indent="-304815" algn="ctr">
              <a:buFontTx/>
              <a:buChar char="-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Procuradores-chefes: 90 (82%)</a:t>
            </a:r>
          </a:p>
          <a:p>
            <a:pPr algn="ctr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- Reitores: 104 (94%)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2792984" y="3510032"/>
            <a:ext cx="6606032" cy="5588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marL="304815" indent="-304815" algn="ctr">
              <a:buFontTx/>
              <a:buChar char="-"/>
            </a:pPr>
            <a:endParaRPr lang="pt-BR" sz="1867" dirty="0"/>
          </a:p>
          <a:p>
            <a:pPr algn="ctr"/>
            <a:r>
              <a:rPr lang="pt-BR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PERFIL DAS ENTIDADES REPRESENTADAS</a:t>
            </a:r>
          </a:p>
          <a:p>
            <a:pPr algn="ctr"/>
            <a:endParaRPr lang="pt-BR" sz="533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endParaRPr lang="pt-BR" sz="733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106424" y="4087120"/>
            <a:ext cx="4882896" cy="16425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marL="304815" indent="-304815" algn="ctr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REITORES</a:t>
            </a:r>
          </a:p>
          <a:p>
            <a:pPr marL="304815" indent="-304815">
              <a:buFontTx/>
              <a:buChar char="-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Universidades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Federais: 68</a:t>
            </a:r>
          </a:p>
          <a:p>
            <a:pPr marL="304815" indent="-304815">
              <a:buFontTx/>
              <a:buChar char="-"/>
            </a:pP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Institutos Federais de ECT: 33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4815" indent="-304815">
              <a:buFontTx/>
              <a:buChar char="-"/>
            </a:pPr>
            <a:r>
              <a:rPr lang="pt-B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CEFETs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: 2</a:t>
            </a:r>
          </a:p>
          <a:p>
            <a:pPr marL="304815" indent="-304815">
              <a:buFontTx/>
              <a:buChar char="-"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Colégio Pedro II: 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6557010" y="4087120"/>
            <a:ext cx="4574540" cy="17065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pt-BR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PROCURADORES-CHEFES</a:t>
            </a:r>
          </a:p>
          <a:p>
            <a:pPr marL="304815" indent="-304815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Universidades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Federais: 57</a:t>
            </a:r>
          </a:p>
          <a:p>
            <a:pPr marL="304815" indent="-304815"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Institutos Federais de ECT: 30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4815" indent="-304815">
              <a:buFontTx/>
              <a:buChar char="-"/>
            </a:pP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CEFETs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: 2</a:t>
            </a:r>
          </a:p>
          <a:p>
            <a:pPr marL="304815" indent="-304815">
              <a:buFontTx/>
              <a:buChar char="-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Colégio Pedro II: 1</a:t>
            </a:r>
          </a:p>
        </p:txBody>
      </p:sp>
    </p:spTree>
    <p:extLst>
      <p:ext uri="{BB962C8B-B14F-4D97-AF65-F5344CB8AC3E}">
        <p14:creationId xmlns:p14="http://schemas.microsoft.com/office/powerpoint/2010/main" val="40966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27000" y="838201"/>
            <a:ext cx="11938000" cy="61144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endParaRPr lang="pt-BR" sz="1867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25401"/>
            <a:ext cx="12192000" cy="812800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00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-50800" y="685800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27000"/>
            <a:ext cx="10896600" cy="58268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-</a:t>
            </a:r>
            <a:r>
              <a:rPr lang="pt-B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com Reitores de IFES</a:t>
            </a:r>
            <a:endParaRPr 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647700" y="899050"/>
            <a:ext cx="11166348" cy="5891516"/>
            <a:chOff x="1905000" y="1348575"/>
            <a:chExt cx="13944600" cy="883727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348575"/>
              <a:ext cx="13944600" cy="8837274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11160579" y="7429500"/>
              <a:ext cx="802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5%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2107180" y="5022453"/>
              <a:ext cx="783773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49%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9162140" y="4063551"/>
              <a:ext cx="840921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13%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2499067" y="8463717"/>
              <a:ext cx="819150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34%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9753600" y="2857500"/>
              <a:ext cx="819150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21%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0610852" y="7429500"/>
              <a:ext cx="81914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6%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0083347" y="7526814"/>
              <a:ext cx="649062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3%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9139916" y="8863827"/>
              <a:ext cx="783773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53%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903072" y="2985459"/>
              <a:ext cx="783773" cy="75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13%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980507" y="2657445"/>
              <a:ext cx="78377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2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27000" y="838201"/>
            <a:ext cx="11938000" cy="61144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endParaRPr lang="pt-BR" sz="1867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25401"/>
            <a:ext cx="12192000" cy="684289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00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-50800" y="635000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27000"/>
            <a:ext cx="10896600" cy="58268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-</a:t>
            </a:r>
            <a:r>
              <a:rPr lang="pt-B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com Reitores de IFES</a:t>
            </a:r>
            <a:endParaRPr 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27000" y="709689"/>
            <a:ext cx="11938000" cy="6072111"/>
            <a:chOff x="1676400" y="1064534"/>
            <a:chExt cx="15087600" cy="910816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4534"/>
              <a:ext cx="15087600" cy="9108166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11693979" y="7285688"/>
              <a:ext cx="802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2%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3141778" y="4063551"/>
              <a:ext cx="98570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b="1" dirty="0">
                  <a:latin typeface="Verdana" panose="020B0604030504040204" pitchFamily="34" charset="0"/>
                  <a:ea typeface="Verdana" panose="020B0604030504040204" pitchFamily="34" charset="0"/>
                </a:rPr>
                <a:t>42%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9446078" y="4063551"/>
              <a:ext cx="105917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38%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3106400" y="8463717"/>
              <a:ext cx="1021080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b="1" dirty="0">
                  <a:latin typeface="Verdana" panose="020B0604030504040204" pitchFamily="34" charset="0"/>
                  <a:ea typeface="Verdana" panose="020B0604030504040204" pitchFamily="34" charset="0"/>
                </a:rPr>
                <a:t>48%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0333265" y="2648595"/>
              <a:ext cx="819150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6%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1175551" y="7231964"/>
              <a:ext cx="81914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3%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0704738" y="7353300"/>
              <a:ext cx="816702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5%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9484178" y="8488344"/>
              <a:ext cx="98570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42%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857265" y="2457390"/>
              <a:ext cx="78377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9%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1156046" y="2448540"/>
              <a:ext cx="78377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3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F326F8-96CB-45F3-96EB-87F5BCDBC2E1}"/>
              </a:ext>
            </a:extLst>
          </p:cNvPr>
          <p:cNvSpPr txBox="1"/>
          <p:nvPr/>
        </p:nvSpPr>
        <p:spPr>
          <a:xfrm>
            <a:off x="127000" y="838201"/>
            <a:ext cx="11938000" cy="61144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endParaRPr lang="pt-BR" sz="1867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25401"/>
            <a:ext cx="12192000" cy="684289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00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-50800" y="635000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27000"/>
            <a:ext cx="10896600" cy="58268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-</a:t>
            </a:r>
            <a:r>
              <a:rPr lang="pt-B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com Reitores de IFES</a:t>
            </a:r>
            <a:endParaRPr 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0" y="763512"/>
            <a:ext cx="12065000" cy="6072111"/>
            <a:chOff x="1371600" y="1108360"/>
            <a:chExt cx="15163800" cy="910816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108360"/>
              <a:ext cx="15163800" cy="9108166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13084629" y="4819025"/>
              <a:ext cx="105047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b="1" dirty="0">
                  <a:latin typeface="Verdana" panose="020B0604030504040204" pitchFamily="34" charset="0"/>
                  <a:ea typeface="Verdana" panose="020B0604030504040204" pitchFamily="34" charset="0"/>
                </a:rPr>
                <a:t>55%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9876063" y="3053968"/>
              <a:ext cx="922568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21%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3201650" y="8629591"/>
              <a:ext cx="933450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46%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1019065" y="2552699"/>
              <a:ext cx="715736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1%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0972800" y="7200901"/>
              <a:ext cx="81914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9%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9484178" y="8705791"/>
              <a:ext cx="1043615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b="1" dirty="0">
                  <a:latin typeface="Verdana" panose="020B0604030504040204" pitchFamily="34" charset="0"/>
                  <a:ea typeface="Verdana" panose="020B0604030504040204" pitchFamily="34" charset="0"/>
                </a:rPr>
                <a:t>45%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2436932" y="2752474"/>
              <a:ext cx="936168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20%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1484428" y="2533589"/>
              <a:ext cx="783773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33" dirty="0">
                  <a:latin typeface="Verdana" panose="020B0604030504040204" pitchFamily="34" charset="0"/>
                  <a:ea typeface="Verdana" panose="020B0604030504040204" pitchFamily="34" charset="0"/>
                </a:rPr>
                <a:t>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C94774E889C4AB684BEBF8E2D5009" ma:contentTypeVersion="16" ma:contentTypeDescription="Create a new document." ma:contentTypeScope="" ma:versionID="dd786c59e12090e126c9d0f5d9a28e17">
  <xsd:schema xmlns:xsd="http://www.w3.org/2001/XMLSchema" xmlns:xs="http://www.w3.org/2001/XMLSchema" xmlns:p="http://schemas.microsoft.com/office/2006/metadata/properties" xmlns:ns3="a01ec95d-ddae-4ac9-b0db-4d7b221f359d" xmlns:ns4="f8585014-c186-4744-bee4-a776708bf80d" targetNamespace="http://schemas.microsoft.com/office/2006/metadata/properties" ma:root="true" ma:fieldsID="2871288c81b1421d1268ee289c012541" ns3:_="" ns4:_="">
    <xsd:import namespace="a01ec95d-ddae-4ac9-b0db-4d7b221f359d"/>
    <xsd:import namespace="f8585014-c186-4744-bee4-a776708bf8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ec95d-ddae-4ac9-b0db-4d7b221f3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85014-c186-4744-bee4-a776708bf8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1ec95d-ddae-4ac9-b0db-4d7b221f359d" xsi:nil="true"/>
  </documentManagement>
</p:properties>
</file>

<file path=customXml/itemProps1.xml><?xml version="1.0" encoding="utf-8"?>
<ds:datastoreItem xmlns:ds="http://schemas.openxmlformats.org/officeDocument/2006/customXml" ds:itemID="{1F9864CA-1EEE-41FD-A3E2-C005A6E3B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1ec95d-ddae-4ac9-b0db-4d7b221f359d"/>
    <ds:schemaRef ds:uri="f8585014-c186-4744-bee4-a776708bf8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6F502-1B47-45CD-9821-02C7991E3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41CE4-D444-4B03-8AD3-F958673C3E5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01ec95d-ddae-4ac9-b0db-4d7b221f359d"/>
    <ds:schemaRef ds:uri="f8585014-c186-4744-bee4-a776708bf80d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553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Verdana</vt:lpstr>
      <vt:lpstr>Wingdings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Naftali Souza de Castro</dc:creator>
  <cp:lastModifiedBy>Felipe Luiz da Silva</cp:lastModifiedBy>
  <cp:revision>139</cp:revision>
  <dcterms:created xsi:type="dcterms:W3CDTF">2019-04-04T14:11:18Z</dcterms:created>
  <dcterms:modified xsi:type="dcterms:W3CDTF">2023-11-22T12:22:03Z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0x010100017C94774E889C4AB684BEBF8E2D5009</vt:lpwstr>
  </property>
</Properties>
</file>