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4"/>
    <p:sldMasterId id="2147483684" r:id="rId5"/>
  </p:sldMasterIdLst>
  <p:notesMasterIdLst>
    <p:notesMasterId r:id="rId19"/>
  </p:notesMasterIdLst>
  <p:sldIdLst>
    <p:sldId id="292" r:id="rId6"/>
    <p:sldId id="353" r:id="rId7"/>
    <p:sldId id="363" r:id="rId8"/>
    <p:sldId id="362" r:id="rId9"/>
    <p:sldId id="361" r:id="rId10"/>
    <p:sldId id="365" r:id="rId11"/>
    <p:sldId id="373" r:id="rId12"/>
    <p:sldId id="367" r:id="rId13"/>
    <p:sldId id="368" r:id="rId14"/>
    <p:sldId id="369" r:id="rId15"/>
    <p:sldId id="374" r:id="rId16"/>
    <p:sldId id="371" r:id="rId17"/>
    <p:sldId id="372" r:id="rId18"/>
  </p:sldIdLst>
  <p:sldSz cx="12192000" cy="6858000"/>
  <p:notesSz cx="6858000" cy="9144000"/>
  <p:defaultTextStyle>
    <a:defPPr>
      <a:defRPr lang="en-US"/>
    </a:defPPr>
    <a:lvl1pPr marL="0" algn="l" defTabSz="9142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08" algn="l" defTabSz="9142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18" algn="l" defTabSz="9142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26" algn="l" defTabSz="9142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34" algn="l" defTabSz="9142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43" algn="l" defTabSz="9142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52" algn="l" defTabSz="9142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760" algn="l" defTabSz="9142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868" algn="l" defTabSz="9142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384" autoAdjust="0"/>
    <p:restoredTop sz="94656"/>
  </p:normalViewPr>
  <p:slideViewPr>
    <p:cSldViewPr snapToGrid="0" snapToObjects="1">
      <p:cViewPr varScale="1">
        <p:scale>
          <a:sx n="92" d="100"/>
          <a:sy n="92" d="100"/>
        </p:scale>
        <p:origin x="762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CC6666-2A50-454A-B6C6-56F91F46ADFF}" type="datetimeFigureOut">
              <a:rPr lang="pt-BR" smtClean="0"/>
              <a:t>22/11/2023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81FA89-0F20-4935-AA86-8CFCC5D9F8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0631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08" indent="0" algn="ctr">
              <a:buNone/>
              <a:defRPr sz="2000"/>
            </a:lvl2pPr>
            <a:lvl3pPr marL="914218" indent="0" algn="ctr">
              <a:buNone/>
              <a:defRPr sz="1800"/>
            </a:lvl3pPr>
            <a:lvl4pPr marL="1371326" indent="0" algn="ctr">
              <a:buNone/>
              <a:defRPr sz="1600"/>
            </a:lvl4pPr>
            <a:lvl5pPr marL="1828434" indent="0" algn="ctr">
              <a:buNone/>
              <a:defRPr sz="1600"/>
            </a:lvl5pPr>
            <a:lvl6pPr marL="2285543" indent="0" algn="ctr">
              <a:buNone/>
              <a:defRPr sz="1600"/>
            </a:lvl6pPr>
            <a:lvl7pPr marL="2742652" indent="0" algn="ctr">
              <a:buNone/>
              <a:defRPr sz="1600"/>
            </a:lvl7pPr>
            <a:lvl8pPr marL="3199760" indent="0" algn="ctr">
              <a:buNone/>
              <a:defRPr sz="1600"/>
            </a:lvl8pPr>
            <a:lvl9pPr marL="3656868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D825-D92E-CB4C-9149-1C4F4887DAD0}" type="datetimeFigureOut">
              <a:rPr lang="en-US" smtClean="0"/>
              <a:t>11/22/2023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3ED5-1089-3F4D-ABC0-23C01094BDC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433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D825-D92E-CB4C-9149-1C4F4887DAD0}" type="datetimeFigureOut">
              <a:rPr lang="en-US" smtClean="0"/>
              <a:t>11/22/2023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3ED5-1089-3F4D-ABC0-23C01094BDC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449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D825-D92E-CB4C-9149-1C4F4887DAD0}" type="datetimeFigureOut">
              <a:rPr lang="en-US" smtClean="0"/>
              <a:t>11/22/2023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3ED5-1089-3F4D-ABC0-23C01094BDC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2043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6136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7501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2260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9120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8728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1864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7149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112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D825-D92E-CB4C-9149-1C4F4887DAD0}" type="datetimeFigureOut">
              <a:rPr lang="en-US" smtClean="0"/>
              <a:t>11/22/2023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3ED5-1089-3F4D-ABC0-23C01094BDC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4937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1207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0784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671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0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1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3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4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5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65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7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8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D825-D92E-CB4C-9149-1C4F4887DAD0}" type="datetimeFigureOut">
              <a:rPr lang="en-US" smtClean="0"/>
              <a:t>11/22/2023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3ED5-1089-3F4D-ABC0-23C01094BDC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577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D825-D92E-CB4C-9149-1C4F4887DAD0}" type="datetimeFigureOut">
              <a:rPr lang="en-US" smtClean="0"/>
              <a:t>11/22/2023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3ED5-1089-3F4D-ABC0-23C01094BDC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049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8" indent="0">
              <a:buNone/>
              <a:defRPr sz="2000" b="1"/>
            </a:lvl2pPr>
            <a:lvl3pPr marL="914218" indent="0">
              <a:buNone/>
              <a:defRPr sz="1800" b="1"/>
            </a:lvl3pPr>
            <a:lvl4pPr marL="1371326" indent="0">
              <a:buNone/>
              <a:defRPr sz="1600" b="1"/>
            </a:lvl4pPr>
            <a:lvl5pPr marL="1828434" indent="0">
              <a:buNone/>
              <a:defRPr sz="1600" b="1"/>
            </a:lvl5pPr>
            <a:lvl6pPr marL="2285543" indent="0">
              <a:buNone/>
              <a:defRPr sz="1600" b="1"/>
            </a:lvl6pPr>
            <a:lvl7pPr marL="2742652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8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8" indent="0">
              <a:buNone/>
              <a:defRPr sz="2000" b="1"/>
            </a:lvl2pPr>
            <a:lvl3pPr marL="914218" indent="0">
              <a:buNone/>
              <a:defRPr sz="1800" b="1"/>
            </a:lvl3pPr>
            <a:lvl4pPr marL="1371326" indent="0">
              <a:buNone/>
              <a:defRPr sz="1600" b="1"/>
            </a:lvl4pPr>
            <a:lvl5pPr marL="1828434" indent="0">
              <a:buNone/>
              <a:defRPr sz="1600" b="1"/>
            </a:lvl5pPr>
            <a:lvl6pPr marL="2285543" indent="0">
              <a:buNone/>
              <a:defRPr sz="1600" b="1"/>
            </a:lvl6pPr>
            <a:lvl7pPr marL="2742652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8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D825-D92E-CB4C-9149-1C4F4887DAD0}" type="datetimeFigureOut">
              <a:rPr lang="en-US" smtClean="0"/>
              <a:t>11/22/2023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3ED5-1089-3F4D-ABC0-23C01094BDC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603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D825-D92E-CB4C-9149-1C4F4887DAD0}" type="datetimeFigureOut">
              <a:rPr lang="en-US" smtClean="0"/>
              <a:t>11/22/2023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3ED5-1089-3F4D-ABC0-23C01094BDC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652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D825-D92E-CB4C-9149-1C4F4887DAD0}" type="datetimeFigureOut">
              <a:rPr lang="en-US" smtClean="0"/>
              <a:t>11/22/2023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3ED5-1089-3F4D-ABC0-23C01094BDC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038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08" indent="0">
              <a:buNone/>
              <a:defRPr sz="1400"/>
            </a:lvl2pPr>
            <a:lvl3pPr marL="914218" indent="0">
              <a:buNone/>
              <a:defRPr sz="1200"/>
            </a:lvl3pPr>
            <a:lvl4pPr marL="1371326" indent="0">
              <a:buNone/>
              <a:defRPr sz="1000"/>
            </a:lvl4pPr>
            <a:lvl5pPr marL="1828434" indent="0">
              <a:buNone/>
              <a:defRPr sz="1000"/>
            </a:lvl5pPr>
            <a:lvl6pPr marL="2285543" indent="0">
              <a:buNone/>
              <a:defRPr sz="1000"/>
            </a:lvl6pPr>
            <a:lvl7pPr marL="2742652" indent="0">
              <a:buNone/>
              <a:defRPr sz="1000"/>
            </a:lvl7pPr>
            <a:lvl8pPr marL="3199760" indent="0">
              <a:buNone/>
              <a:defRPr sz="1000"/>
            </a:lvl8pPr>
            <a:lvl9pPr marL="365686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D825-D92E-CB4C-9149-1C4F4887DAD0}" type="datetimeFigureOut">
              <a:rPr lang="en-US" smtClean="0"/>
              <a:t>11/22/2023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3ED5-1089-3F4D-ABC0-23C01094BDC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001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08" indent="0">
              <a:buNone/>
              <a:defRPr sz="2800"/>
            </a:lvl2pPr>
            <a:lvl3pPr marL="914218" indent="0">
              <a:buNone/>
              <a:defRPr sz="2400"/>
            </a:lvl3pPr>
            <a:lvl4pPr marL="1371326" indent="0">
              <a:buNone/>
              <a:defRPr sz="2000"/>
            </a:lvl4pPr>
            <a:lvl5pPr marL="1828434" indent="0">
              <a:buNone/>
              <a:defRPr sz="2000"/>
            </a:lvl5pPr>
            <a:lvl6pPr marL="2285543" indent="0">
              <a:buNone/>
              <a:defRPr sz="2000"/>
            </a:lvl6pPr>
            <a:lvl7pPr marL="2742652" indent="0">
              <a:buNone/>
              <a:defRPr sz="2000"/>
            </a:lvl7pPr>
            <a:lvl8pPr marL="3199760" indent="0">
              <a:buNone/>
              <a:defRPr sz="2000"/>
            </a:lvl8pPr>
            <a:lvl9pPr marL="3656868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08" indent="0">
              <a:buNone/>
              <a:defRPr sz="1400"/>
            </a:lvl2pPr>
            <a:lvl3pPr marL="914218" indent="0">
              <a:buNone/>
              <a:defRPr sz="1200"/>
            </a:lvl3pPr>
            <a:lvl4pPr marL="1371326" indent="0">
              <a:buNone/>
              <a:defRPr sz="1000"/>
            </a:lvl4pPr>
            <a:lvl5pPr marL="1828434" indent="0">
              <a:buNone/>
              <a:defRPr sz="1000"/>
            </a:lvl5pPr>
            <a:lvl6pPr marL="2285543" indent="0">
              <a:buNone/>
              <a:defRPr sz="1000"/>
            </a:lvl6pPr>
            <a:lvl7pPr marL="2742652" indent="0">
              <a:buNone/>
              <a:defRPr sz="1000"/>
            </a:lvl7pPr>
            <a:lvl8pPr marL="3199760" indent="0">
              <a:buNone/>
              <a:defRPr sz="1000"/>
            </a:lvl8pPr>
            <a:lvl9pPr marL="365686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ED825-D92E-CB4C-9149-1C4F4887DAD0}" type="datetimeFigureOut">
              <a:rPr lang="en-US" smtClean="0"/>
              <a:t>11/22/2023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33ED5-1089-3F4D-ABC0-23C01094BDC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922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22" tIns="45711" rIns="91422" bIns="4571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22" tIns="45711" rIns="91422" bIns="4571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22" tIns="45711" rIns="91422" bIns="4571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ED825-D92E-CB4C-9149-1C4F4887DAD0}" type="datetimeFigureOut">
              <a:rPr lang="en-US" smtClean="0"/>
              <a:t>11/22/2023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22" tIns="45711" rIns="91422" bIns="4571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22" tIns="45711" rIns="91422" bIns="4571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3ED5-1089-3F4D-ABC0-23C01094BDC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853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21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54" indent="-228554" algn="l" defTabSz="914218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663" indent="-228554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72" indent="-228554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80" indent="-228554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988" indent="-228554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098" indent="-228554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06" indent="-228554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14" indent="-228554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423" indent="-228554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8" algn="l" defTabSz="9142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8" algn="l" defTabSz="9142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6" algn="l" defTabSz="9142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4" algn="l" defTabSz="9142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43" algn="l" defTabSz="9142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52" algn="l" defTabSz="9142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0" algn="l" defTabSz="9142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68" algn="l" defTabSz="9142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722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ludmila.dias@agu.gov.b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ntendo motor&#10;&#10;Descrição gerada automaticamente">
            <a:extLst>
              <a:ext uri="{FF2B5EF4-FFF2-40B4-BE49-F238E27FC236}">
                <a16:creationId xmlns:a16="http://schemas.microsoft.com/office/drawing/2014/main" xmlns="" id="{8E7968FD-2BBE-4472-BEEF-02864BA1A6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12" r="-1562" b="7812"/>
          <a:stretch/>
        </p:blipFill>
        <p:spPr>
          <a:xfrm>
            <a:off x="0" y="-1"/>
            <a:ext cx="12382500" cy="6858002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2EF38AE8-B618-434C-99C4-1359DE034107}"/>
              </a:ext>
            </a:extLst>
          </p:cNvPr>
          <p:cNvSpPr/>
          <p:nvPr/>
        </p:nvSpPr>
        <p:spPr>
          <a:xfrm>
            <a:off x="0" y="-16993"/>
            <a:ext cx="12242800" cy="6874993"/>
          </a:xfrm>
          <a:prstGeom prst="rect">
            <a:avLst/>
          </a:prstGeom>
          <a:solidFill>
            <a:srgbClr val="124673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446">
              <a:defRPr/>
            </a:pPr>
            <a:endParaRPr lang="pt-BR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5113BE91-B11A-4FB1-9E87-8F8836F69F04}"/>
              </a:ext>
            </a:extLst>
          </p:cNvPr>
          <p:cNvSpPr txBox="1"/>
          <p:nvPr/>
        </p:nvSpPr>
        <p:spPr>
          <a:xfrm>
            <a:off x="527050" y="2302328"/>
            <a:ext cx="11328400" cy="830997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</a:t>
            </a:r>
            <a:r>
              <a:rPr lang="pt-BR" sz="24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simplificação da legislação de Ciência, Tecnologia e Inovação e disseminar boas práticas já adotadas no Brasil</a:t>
            </a:r>
            <a:endParaRPr lang="pt-BR" sz="2400" b="1" dirty="0" smtClean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xmlns="" id="{B744D14C-D570-48A8-A7EC-D063B6AC68FC}"/>
              </a:ext>
            </a:extLst>
          </p:cNvPr>
          <p:cNvSpPr txBox="1"/>
          <p:nvPr/>
        </p:nvSpPr>
        <p:spPr>
          <a:xfrm>
            <a:off x="2293689" y="5068720"/>
            <a:ext cx="7795121" cy="1138773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 defTabSz="914446">
              <a:defRPr/>
            </a:pPr>
            <a:r>
              <a:rPr lang="pt-PT" sz="2000" b="1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Leopoldo </a:t>
            </a:r>
            <a:r>
              <a:rPr lang="pt-PT" sz="20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Gomes </a:t>
            </a:r>
            <a:r>
              <a:rPr lang="pt-PT" sz="2000" b="1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Muraro</a:t>
            </a:r>
          </a:p>
          <a:p>
            <a:pPr algn="ctr" defTabSz="914446">
              <a:defRPr/>
            </a:pPr>
            <a:r>
              <a:rPr lang="pt-PT" sz="1600" b="1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Procurador Federal</a:t>
            </a:r>
            <a:r>
              <a:rPr lang="pt-PT" sz="16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/>
            </a:r>
            <a:br>
              <a:rPr lang="pt-PT" sz="16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</a:br>
            <a:r>
              <a:rPr lang="pt-PT" sz="1600" b="1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Consultor Jurídico do Ministério de Ciência, Tecnologia e Inovação</a:t>
            </a:r>
          </a:p>
          <a:p>
            <a:pPr algn="ctr" defTabSz="914446">
              <a:defRPr/>
            </a:pPr>
            <a:r>
              <a:rPr lang="pt-PT" sz="1600" b="1" dirty="0" smtClean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Membro da Câmara de CT&amp;I da PGF/AGU</a:t>
            </a:r>
            <a:endParaRPr lang="pt-PT" sz="1600" b="1" dirty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  <a:cs typeface="Arial" charset="0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27865F8B-8EDD-4722-8273-901C1FB69614}"/>
              </a:ext>
            </a:extLst>
          </p:cNvPr>
          <p:cNvSpPr/>
          <p:nvPr/>
        </p:nvSpPr>
        <p:spPr>
          <a:xfrm>
            <a:off x="406401" y="482599"/>
            <a:ext cx="11331016" cy="603827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446">
              <a:defRPr/>
            </a:pPr>
            <a:endParaRPr lang="pt-BR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5113BE91-B11A-4FB1-9E87-8F8836F69F04}"/>
              </a:ext>
            </a:extLst>
          </p:cNvPr>
          <p:cNvSpPr txBox="1"/>
          <p:nvPr/>
        </p:nvSpPr>
        <p:spPr>
          <a:xfrm>
            <a:off x="406401" y="753605"/>
            <a:ext cx="11328400" cy="830997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 defTabSz="914446">
              <a:defRPr/>
            </a:pPr>
            <a:r>
              <a:rPr lang="pt-BR" sz="2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MINISTÉRIO DE CIÊNCIA, TECNOLOGIA E INOVAÇÃO</a:t>
            </a:r>
          </a:p>
          <a:p>
            <a:pPr algn="ctr" defTabSz="914446">
              <a:defRPr/>
            </a:pPr>
            <a:r>
              <a:rPr lang="pt-BR" sz="2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CONSULTORIA JURÍDICA</a:t>
            </a:r>
            <a:endParaRPr lang="pt-PT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5113BE91-B11A-4FB1-9E87-8F8836F69F04}"/>
              </a:ext>
            </a:extLst>
          </p:cNvPr>
          <p:cNvSpPr txBox="1"/>
          <p:nvPr/>
        </p:nvSpPr>
        <p:spPr>
          <a:xfrm>
            <a:off x="457200" y="3550487"/>
            <a:ext cx="11328400" cy="1292662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Comissão de Ciência, Tecnologia, Inovação e Informática</a:t>
            </a:r>
          </a:p>
          <a:p>
            <a:pPr algn="ctr"/>
            <a:r>
              <a:rPr lang="pt-BR" sz="2000" b="1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Senado Federal</a:t>
            </a:r>
          </a:p>
          <a:p>
            <a:pPr algn="ctr"/>
            <a:endParaRPr lang="pt-BR" sz="2000" b="1" dirty="0" smtClean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BR" b="1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Brasília/DF, 22 de novembro de 2023</a:t>
            </a:r>
          </a:p>
        </p:txBody>
      </p:sp>
    </p:spTree>
    <p:extLst>
      <p:ext uri="{BB962C8B-B14F-4D97-AF65-F5344CB8AC3E}">
        <p14:creationId xmlns:p14="http://schemas.microsoft.com/office/powerpoint/2010/main" val="70137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9689"/>
            <a:ext cx="12192000" cy="6148311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57F326F8-96CB-45F3-96EB-87F5BCDBC2E1}"/>
              </a:ext>
            </a:extLst>
          </p:cNvPr>
          <p:cNvSpPr txBox="1"/>
          <p:nvPr/>
        </p:nvSpPr>
        <p:spPr>
          <a:xfrm>
            <a:off x="127000" y="838201"/>
            <a:ext cx="11938000" cy="611444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/>
          <a:p>
            <a:pPr algn="ctr"/>
            <a:endParaRPr lang="pt-BR" sz="1867" b="1" dirty="0">
              <a:solidFill>
                <a:srgbClr val="000000"/>
              </a:solidFill>
              <a:latin typeface="Verdana"/>
              <a:cs typeface="Verdana"/>
            </a:endParaRPr>
          </a:p>
        </p:txBody>
      </p:sp>
      <p:sp>
        <p:nvSpPr>
          <p:cNvPr id="7" name="Retângulo 1">
            <a:extLst>
              <a:ext uri="{FF2B5EF4-FFF2-40B4-BE49-F238E27FC236}">
                <a16:creationId xmlns:a16="http://schemas.microsoft.com/office/drawing/2014/main" xmlns="" id="{F08294D2-6AC1-45D0-A7C9-A601F3425461}"/>
              </a:ext>
            </a:extLst>
          </p:cNvPr>
          <p:cNvSpPr/>
          <p:nvPr/>
        </p:nvSpPr>
        <p:spPr>
          <a:xfrm>
            <a:off x="0" y="25401"/>
            <a:ext cx="12192000" cy="684289"/>
          </a:xfrm>
          <a:prstGeom prst="rect">
            <a:avLst/>
          </a:prstGeom>
          <a:solidFill>
            <a:srgbClr val="1246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pt-BR" sz="1200"/>
          </a:p>
        </p:txBody>
      </p:sp>
      <p:cxnSp>
        <p:nvCxnSpPr>
          <p:cNvPr id="8" name="Conector reto 2">
            <a:extLst>
              <a:ext uri="{FF2B5EF4-FFF2-40B4-BE49-F238E27FC236}">
                <a16:creationId xmlns:a16="http://schemas.microsoft.com/office/drawing/2014/main" xmlns="" id="{AEE220C5-B7B3-4560-896D-416B827F3DCF}"/>
              </a:ext>
            </a:extLst>
          </p:cNvPr>
          <p:cNvCxnSpPr>
            <a:cxnSpLocks/>
          </p:cNvCxnSpPr>
          <p:nvPr/>
        </p:nvCxnSpPr>
        <p:spPr>
          <a:xfrm>
            <a:off x="-50800" y="635000"/>
            <a:ext cx="12192000" cy="0"/>
          </a:xfrm>
          <a:prstGeom prst="line">
            <a:avLst/>
          </a:prstGeom>
          <a:ln w="38100">
            <a:solidFill>
              <a:srgbClr val="E3E8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1C0078F6-D31A-4278-92F6-0A05B362C3EF}"/>
              </a:ext>
            </a:extLst>
          </p:cNvPr>
          <p:cNvSpPr txBox="1">
            <a:spLocks/>
          </p:cNvSpPr>
          <p:nvPr/>
        </p:nvSpPr>
        <p:spPr>
          <a:xfrm>
            <a:off x="647700" y="127000"/>
            <a:ext cx="10896600" cy="582689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RESULTADOS -</a:t>
            </a:r>
            <a:r>
              <a:rPr lang="pt-BR" sz="28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Pesquisa com Reitores de IFES</a:t>
            </a:r>
            <a:endParaRPr lang="en-US" sz="2800" b="1" dirty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9930383" y="3210624"/>
            <a:ext cx="608584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33" dirty="0">
                <a:latin typeface="Verdana" panose="020B0604030504040204" pitchFamily="34" charset="0"/>
                <a:ea typeface="Verdana" panose="020B0604030504040204" pitchFamily="34" charset="0"/>
              </a:rPr>
              <a:t>57%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9571688" y="2717800"/>
            <a:ext cx="590852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33" dirty="0">
                <a:latin typeface="Verdana" panose="020B0604030504040204" pitchFamily="34" charset="0"/>
                <a:ea typeface="Verdana" panose="020B0604030504040204" pitchFamily="34" charset="0"/>
              </a:rPr>
              <a:t>47%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6043385" y="2718411"/>
            <a:ext cx="611415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33" dirty="0">
                <a:latin typeface="Verdana" panose="020B0604030504040204" pitchFamily="34" charset="0"/>
                <a:ea typeface="Verdana" panose="020B0604030504040204" pitchFamily="34" charset="0"/>
              </a:rPr>
              <a:t>53%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5477328" y="4731991"/>
            <a:ext cx="701221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33" dirty="0">
                <a:latin typeface="Verdana" panose="020B0604030504040204" pitchFamily="34" charset="0"/>
                <a:ea typeface="Verdana" panose="020B0604030504040204" pitchFamily="34" charset="0"/>
              </a:rPr>
              <a:t>75%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6400800" y="3225800"/>
            <a:ext cx="640080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33" dirty="0">
                <a:latin typeface="Verdana" panose="020B0604030504040204" pitchFamily="34" charset="0"/>
                <a:ea typeface="Verdana" panose="020B0604030504040204" pitchFamily="34" charset="0"/>
              </a:rPr>
              <a:t>43%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6654801" y="3721060"/>
            <a:ext cx="698499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33" dirty="0">
                <a:latin typeface="Verdana" panose="020B0604030504040204" pitchFamily="34" charset="0"/>
                <a:ea typeface="Verdana" panose="020B0604030504040204" pitchFamily="34" charset="0"/>
              </a:rPr>
              <a:t>33%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10908833" y="4202020"/>
            <a:ext cx="586469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33" dirty="0">
                <a:latin typeface="Verdana" panose="020B0604030504040204" pitchFamily="34" charset="0"/>
                <a:ea typeface="Verdana" panose="020B0604030504040204" pitchFamily="34" charset="0"/>
              </a:rPr>
              <a:t>92%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7402285" y="4229060"/>
            <a:ext cx="522515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33" dirty="0">
                <a:latin typeface="Verdana" panose="020B0604030504040204" pitchFamily="34" charset="0"/>
                <a:ea typeface="Verdana" panose="020B0604030504040204" pitchFamily="34" charset="0"/>
              </a:rPr>
              <a:t>8%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10918444" y="2209800"/>
            <a:ext cx="756030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33" b="1" dirty="0">
                <a:latin typeface="Verdana" panose="020B0604030504040204" pitchFamily="34" charset="0"/>
                <a:ea typeface="Verdana" panose="020B0604030504040204" pitchFamily="34" charset="0"/>
              </a:rPr>
              <a:t>96%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7503885" y="2209800"/>
            <a:ext cx="522515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33" dirty="0">
                <a:latin typeface="Verdana" panose="020B0604030504040204" pitchFamily="34" charset="0"/>
                <a:ea typeface="Verdana" panose="020B0604030504040204" pitchFamily="34" charset="0"/>
              </a:rPr>
              <a:t>4%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7175500" y="5721370"/>
            <a:ext cx="633476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33" b="1" dirty="0">
                <a:latin typeface="Verdana" panose="020B0604030504040204" pitchFamily="34" charset="0"/>
                <a:ea typeface="Verdana" panose="020B0604030504040204" pitchFamily="34" charset="0"/>
              </a:rPr>
              <a:t>10%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9623043" y="5207000"/>
            <a:ext cx="614680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33" dirty="0">
                <a:latin typeface="Verdana" panose="020B0604030504040204" pitchFamily="34" charset="0"/>
                <a:ea typeface="Verdana" panose="020B0604030504040204" pitchFamily="34" charset="0"/>
              </a:rPr>
              <a:t>52%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8814585" y="4732969"/>
            <a:ext cx="614378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33" dirty="0">
                <a:latin typeface="Verdana" panose="020B0604030504040204" pitchFamily="34" charset="0"/>
                <a:ea typeface="Verdana" panose="020B0604030504040204" pitchFamily="34" charset="0"/>
              </a:rPr>
              <a:t>25%</a:t>
            </a:r>
          </a:p>
        </p:txBody>
      </p:sp>
      <p:sp>
        <p:nvSpPr>
          <p:cNvPr id="26" name="CaixaDeTexto 25"/>
          <p:cNvSpPr txBox="1"/>
          <p:nvPr/>
        </p:nvSpPr>
        <p:spPr>
          <a:xfrm>
            <a:off x="10778974" y="5728038"/>
            <a:ext cx="660098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33" b="1" dirty="0">
                <a:latin typeface="Verdana" panose="020B0604030504040204" pitchFamily="34" charset="0"/>
                <a:ea typeface="Verdana" panose="020B0604030504040204" pitchFamily="34" charset="0"/>
              </a:rPr>
              <a:t>90%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7480300" y="6223000"/>
            <a:ext cx="546100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33" dirty="0">
                <a:latin typeface="Verdana" panose="020B0604030504040204" pitchFamily="34" charset="0"/>
                <a:ea typeface="Verdana" panose="020B0604030504040204" pitchFamily="34" charset="0"/>
              </a:rPr>
              <a:t>4%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10935757" y="6239220"/>
            <a:ext cx="738717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33" dirty="0">
                <a:latin typeface="Verdana" panose="020B0604030504040204" pitchFamily="34" charset="0"/>
                <a:ea typeface="Verdana" panose="020B0604030504040204" pitchFamily="34" charset="0"/>
              </a:rPr>
              <a:t>96%</a:t>
            </a:r>
          </a:p>
        </p:txBody>
      </p:sp>
      <p:sp>
        <p:nvSpPr>
          <p:cNvPr id="29" name="CaixaDeTexto 28"/>
          <p:cNvSpPr txBox="1"/>
          <p:nvPr/>
        </p:nvSpPr>
        <p:spPr>
          <a:xfrm>
            <a:off x="6178550" y="5207000"/>
            <a:ext cx="615442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33" dirty="0">
                <a:latin typeface="Verdana" panose="020B0604030504040204" pitchFamily="34" charset="0"/>
                <a:ea typeface="Verdana" panose="020B0604030504040204" pitchFamily="34" charset="0"/>
              </a:rPr>
              <a:t>48%</a:t>
            </a:r>
          </a:p>
        </p:txBody>
      </p:sp>
      <p:sp>
        <p:nvSpPr>
          <p:cNvPr id="30" name="CaixaDeTexto 29"/>
          <p:cNvSpPr txBox="1"/>
          <p:nvPr/>
        </p:nvSpPr>
        <p:spPr>
          <a:xfrm>
            <a:off x="10150626" y="3691620"/>
            <a:ext cx="628348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33" dirty="0">
                <a:latin typeface="Verdana" panose="020B0604030504040204" pitchFamily="34" charset="0"/>
                <a:ea typeface="Verdana" panose="020B0604030504040204" pitchFamily="34" charset="0"/>
              </a:rPr>
              <a:t>67%</a:t>
            </a:r>
          </a:p>
        </p:txBody>
      </p:sp>
    </p:spTree>
    <p:extLst>
      <p:ext uri="{BB962C8B-B14F-4D97-AF65-F5344CB8AC3E}">
        <p14:creationId xmlns:p14="http://schemas.microsoft.com/office/powerpoint/2010/main" val="18705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979A91C7-B9C5-4C21-9BC1-431A4E4DA640}"/>
              </a:ext>
            </a:extLst>
          </p:cNvPr>
          <p:cNvSpPr/>
          <p:nvPr/>
        </p:nvSpPr>
        <p:spPr>
          <a:xfrm>
            <a:off x="0" y="0"/>
            <a:ext cx="3630168" cy="6858000"/>
          </a:xfrm>
          <a:prstGeom prst="rect">
            <a:avLst/>
          </a:prstGeom>
          <a:solidFill>
            <a:srgbClr val="1246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6D32EF4-A9AA-460A-807F-497745636A3E}"/>
              </a:ext>
            </a:extLst>
          </p:cNvPr>
          <p:cNvSpPr txBox="1">
            <a:spLocks/>
          </p:cNvSpPr>
          <p:nvPr/>
        </p:nvSpPr>
        <p:spPr>
          <a:xfrm>
            <a:off x="202627" y="2571749"/>
            <a:ext cx="3098422" cy="131676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 pitchFamily="34" charset="0"/>
                <a:ea typeface="+mj-ea"/>
                <a:cs typeface="+mj-cs"/>
              </a:rPr>
              <a:t/>
            </a:r>
            <a:b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 pitchFamily="34" charset="0"/>
                <a:ea typeface="+mj-ea"/>
                <a:cs typeface="+mj-cs"/>
              </a:rPr>
            </a:br>
            <a:r>
              <a:rPr lang="pt-BR" sz="3200" b="1" noProof="0" dirty="0" smtClean="0">
                <a:solidFill>
                  <a:srgbClr val="FFFF00"/>
                </a:solidFill>
                <a:latin typeface="Tw Cen MT" panose="020B0602020104020603" pitchFamily="34" charset="0"/>
              </a:rPr>
              <a:t>AGU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 pitchFamily="34" charset="0"/>
                <a:ea typeface="+mj-ea"/>
                <a:cs typeface="+mj-cs"/>
              </a:rPr>
              <a:t/>
            </a:r>
            <a:b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 pitchFamily="34" charset="0"/>
                <a:ea typeface="+mj-ea"/>
                <a:cs typeface="+mj-cs"/>
              </a:rPr>
            </a:b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 pitchFamily="34" charset="0"/>
                <a:ea typeface="+mj-ea"/>
                <a:cs typeface="+mj-cs"/>
              </a:rPr>
              <a:t>Advocacia-Geral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 pitchFamily="34" charset="0"/>
                <a:ea typeface="+mj-ea"/>
                <a:cs typeface="+mj-cs"/>
              </a:rPr>
              <a:t> da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 pitchFamily="34" charset="0"/>
                <a:ea typeface="+mj-ea"/>
                <a:cs typeface="+mj-cs"/>
              </a:rPr>
              <a:t>União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 pitchFamily="34" charset="0"/>
                <a:ea typeface="+mj-ea"/>
                <a:cs typeface="+mj-cs"/>
              </a:rPr>
              <a:t/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w Cen MT" panose="020B0602020104020603" pitchFamily="34" charset="0"/>
                <a:ea typeface="+mj-ea"/>
                <a:cs typeface="+mj-cs"/>
              </a:rPr>
            </a:b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w Cen MT" panose="020B0602020104020603" pitchFamily="34" charset="0"/>
              <a:ea typeface="+mj-ea"/>
              <a:cs typeface="+mj-cs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C24F0D2E-C14D-4AC2-8E75-C240C15E10AA}"/>
              </a:ext>
            </a:extLst>
          </p:cNvPr>
          <p:cNvSpPr/>
          <p:nvPr/>
        </p:nvSpPr>
        <p:spPr>
          <a:xfrm>
            <a:off x="3832795" y="173736"/>
            <a:ext cx="8200709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FontTx/>
              <a:buChar char="-"/>
            </a:pPr>
            <a:endParaRPr lang="pt-BR" sz="1200" b="1" dirty="0" smtClean="0"/>
          </a:p>
          <a:p>
            <a:pPr marL="457200" indent="-457200" algn="ctr">
              <a:buAutoNum type="arabicParenR"/>
            </a:pPr>
            <a:r>
              <a:rPr lang="pt-BR" sz="2400" b="1" u="sng" dirty="0" smtClean="0"/>
              <a:t>Câmara Permanente de Ciência, </a:t>
            </a:r>
            <a:r>
              <a:rPr lang="pt-BR" sz="2400" b="1" u="sng" dirty="0" err="1" smtClean="0"/>
              <a:t>Tecnologica</a:t>
            </a:r>
            <a:r>
              <a:rPr lang="pt-BR" sz="2400" b="1" u="sng" dirty="0" smtClean="0"/>
              <a:t> e Inovação</a:t>
            </a:r>
            <a:r>
              <a:rPr lang="pt-BR" sz="2400" b="1" dirty="0" smtClean="0"/>
              <a:t>: Procuradoria-Geral Federal (administração indireta)</a:t>
            </a:r>
          </a:p>
          <a:p>
            <a:pPr marL="457200" indent="-457200" algn="ctr">
              <a:buAutoNum type="arabicParenR"/>
            </a:pPr>
            <a:endParaRPr lang="pt-BR" sz="2400" b="1" dirty="0" smtClean="0"/>
          </a:p>
          <a:p>
            <a:pPr marL="457200" indent="-457200" algn="ctr">
              <a:buAutoNum type="arabicParenR"/>
            </a:pPr>
            <a:endParaRPr lang="pt-BR" sz="800" b="1" dirty="0" smtClean="0"/>
          </a:p>
          <a:p>
            <a:pPr algn="ctr"/>
            <a:r>
              <a:rPr lang="pt-BR" sz="2400" b="1" dirty="0" smtClean="0"/>
              <a:t>2) </a:t>
            </a:r>
            <a:r>
              <a:rPr lang="pt-BR" sz="2400" b="1" u="sng" dirty="0"/>
              <a:t>Câmara Nacional de Pesquisa, Desenvolvimento e Inovação</a:t>
            </a:r>
            <a:r>
              <a:rPr lang="pt-BR" sz="2400" b="1" dirty="0" smtClean="0"/>
              <a:t>: Consultoria-Geral da União (adm. </a:t>
            </a:r>
            <a:r>
              <a:rPr lang="pt-BR" sz="2400" b="1" dirty="0"/>
              <a:t>d</a:t>
            </a:r>
            <a:r>
              <a:rPr lang="pt-BR" sz="2400" b="1" dirty="0" smtClean="0"/>
              <a:t>ireta)</a:t>
            </a:r>
          </a:p>
          <a:p>
            <a:pPr marL="342900" indent="-342900" algn="just">
              <a:buFontTx/>
              <a:buChar char="-"/>
            </a:pPr>
            <a:endParaRPr lang="pt-BR" sz="2400" b="1" dirty="0" smtClean="0"/>
          </a:p>
          <a:p>
            <a:pPr marL="342900" indent="-342900" algn="just">
              <a:buFontTx/>
              <a:buChar char="-"/>
            </a:pPr>
            <a:endParaRPr lang="pt-BR" sz="800" b="1" dirty="0" smtClean="0"/>
          </a:p>
          <a:p>
            <a:pPr algn="ctr"/>
            <a:r>
              <a:rPr lang="pt-BR" sz="2400" b="1" u="sng" dirty="0" smtClean="0"/>
              <a:t>3) Equipe </a:t>
            </a:r>
            <a:r>
              <a:rPr lang="pt-BR" sz="2400" b="1" u="sng" dirty="0"/>
              <a:t>Nacional de </a:t>
            </a:r>
            <a:r>
              <a:rPr lang="pt-BR" sz="2400" b="1" u="sng" dirty="0" smtClean="0"/>
              <a:t>CT&amp;I da PGF</a:t>
            </a:r>
            <a:r>
              <a:rPr lang="pt-BR" sz="2400" b="1" dirty="0" smtClean="0"/>
              <a:t>: </a:t>
            </a:r>
          </a:p>
          <a:p>
            <a:pPr algn="ctr"/>
            <a:r>
              <a:rPr lang="pt-BR" sz="2400" b="1" dirty="0" smtClean="0"/>
              <a:t>Procuradorias atuando diretamente junto a ICTs</a:t>
            </a:r>
          </a:p>
          <a:p>
            <a:pPr marL="342900" indent="-342900" algn="just">
              <a:buFontTx/>
              <a:buChar char="-"/>
            </a:pPr>
            <a:endParaRPr lang="pt-BR" sz="2400" b="1" dirty="0" smtClean="0"/>
          </a:p>
          <a:p>
            <a:pPr marL="342900" indent="-342900" algn="just">
              <a:buFontTx/>
              <a:buChar char="-"/>
            </a:pPr>
            <a:endParaRPr lang="pt-BR" sz="800" b="1" dirty="0" smtClean="0"/>
          </a:p>
          <a:p>
            <a:pPr algn="just"/>
            <a:r>
              <a:rPr lang="pt-BR" sz="2400" b="1" u="sng" dirty="0" smtClean="0"/>
              <a:t>4) Comitê </a:t>
            </a:r>
            <a:r>
              <a:rPr lang="pt-BR" sz="2400" b="1" u="sng" dirty="0"/>
              <a:t>de Promoção de Segurança Jurídica na implementação dos Marcos Legais Técnico de Ciência, Tecnologia e Inovação e das </a:t>
            </a:r>
            <a:r>
              <a:rPr lang="pt-BR" sz="2400" b="1" u="sng" dirty="0" smtClean="0"/>
              <a:t>Startups</a:t>
            </a:r>
          </a:p>
          <a:p>
            <a:pPr algn="ctr"/>
            <a:r>
              <a:rPr lang="pt-BR" sz="2400" b="1" dirty="0" smtClean="0"/>
              <a:t>Decreto em elaboração</a:t>
            </a:r>
          </a:p>
          <a:p>
            <a:pPr algn="ctr"/>
            <a:r>
              <a:rPr lang="pt-BR" sz="2400" b="1" dirty="0" smtClean="0"/>
              <a:t>Interministerial com participação de entidades de CT&amp;I</a:t>
            </a:r>
          </a:p>
          <a:p>
            <a:pPr marL="342900" indent="-342900" algn="just">
              <a:buFontTx/>
              <a:buChar char="-"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7091193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368" y="404965"/>
            <a:ext cx="11583416" cy="5879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53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ntendo motor&#10;&#10;Descrição gerada automaticamente">
            <a:extLst>
              <a:ext uri="{FF2B5EF4-FFF2-40B4-BE49-F238E27FC236}">
                <a16:creationId xmlns:a16="http://schemas.microsoft.com/office/drawing/2014/main" xmlns="" id="{8E7968FD-2BBE-4472-BEEF-02864BA1A6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2" r="-1562" b="7812"/>
          <a:stretch/>
        </p:blipFill>
        <p:spPr>
          <a:xfrm>
            <a:off x="0" y="-1"/>
            <a:ext cx="12382500" cy="6858002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2EF38AE8-B618-434C-99C4-1359DE034107}"/>
              </a:ext>
            </a:extLst>
          </p:cNvPr>
          <p:cNvSpPr/>
          <p:nvPr/>
        </p:nvSpPr>
        <p:spPr>
          <a:xfrm>
            <a:off x="27537" y="8407"/>
            <a:ext cx="12192000" cy="6874993"/>
          </a:xfrm>
          <a:prstGeom prst="rect">
            <a:avLst/>
          </a:prstGeom>
          <a:solidFill>
            <a:srgbClr val="124673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446">
              <a:defRPr/>
            </a:pPr>
            <a:endParaRPr lang="pt-BR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xmlns="" id="{B744D14C-D570-48A8-A7EC-D063B6AC68FC}"/>
              </a:ext>
            </a:extLst>
          </p:cNvPr>
          <p:cNvSpPr txBox="1"/>
          <p:nvPr/>
        </p:nvSpPr>
        <p:spPr>
          <a:xfrm>
            <a:off x="1573967" y="3366152"/>
            <a:ext cx="6898092" cy="830997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 defTabSz="914446">
              <a:defRPr/>
            </a:pPr>
            <a:r>
              <a:rPr lang="en-US" sz="1600" b="1" dirty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600" b="1" dirty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</a:br>
            <a:endParaRPr lang="en-US" sz="1600" b="1" dirty="0">
              <a:solidFill>
                <a:srgbClr val="0563C1"/>
              </a:solidFill>
              <a:latin typeface="Arial" charset="0"/>
              <a:ea typeface="Arial" charset="0"/>
              <a:cs typeface="Arial" charset="0"/>
              <a:hlinkClick r:id="rId3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algn="ctr" defTabSz="914446">
              <a:defRPr/>
            </a:pPr>
            <a:endParaRPr lang="en-US" sz="1600" b="1" dirty="0">
              <a:solidFill>
                <a:prstClr val="white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xmlns="" id="{5F419E8D-E3CF-4A97-87FA-825F0C91B459}"/>
              </a:ext>
            </a:extLst>
          </p:cNvPr>
          <p:cNvSpPr txBox="1"/>
          <p:nvPr/>
        </p:nvSpPr>
        <p:spPr>
          <a:xfrm>
            <a:off x="3946917" y="4197149"/>
            <a:ext cx="4000499" cy="52322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 defTabSz="914446">
              <a:defRPr/>
            </a:pPr>
            <a:r>
              <a:rPr lang="en-US" sz="2800" b="1" dirty="0">
                <a:solidFill>
                  <a:prstClr val="white"/>
                </a:solidFill>
                <a:latin typeface="Arial" charset="0"/>
                <a:ea typeface="Arial" charset="0"/>
                <a:cs typeface="Arial" charset="0"/>
              </a:rPr>
              <a:t>OBRIGADO!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27865F8B-8EDD-4722-8273-901C1FB69614}"/>
              </a:ext>
            </a:extLst>
          </p:cNvPr>
          <p:cNvSpPr/>
          <p:nvPr/>
        </p:nvSpPr>
        <p:spPr>
          <a:xfrm>
            <a:off x="1165292" y="3545306"/>
            <a:ext cx="9916493" cy="19926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914446">
              <a:defRPr/>
            </a:pPr>
            <a:endParaRPr lang="pt-BR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4387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D20A6B5B-C9F9-49F9-869C-EF0610BF5A5A}"/>
              </a:ext>
            </a:extLst>
          </p:cNvPr>
          <p:cNvSpPr/>
          <p:nvPr/>
        </p:nvSpPr>
        <p:spPr>
          <a:xfrm>
            <a:off x="3316414" y="543214"/>
            <a:ext cx="36177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</a:pPr>
            <a:r>
              <a:rPr lang="pt-BR" sz="2800" spc="-100" dirty="0">
                <a:latin typeface="Tw Cen MT" panose="020B0602020104020603" pitchFamily="34" charset="0"/>
                <a:ea typeface="+mj-ea"/>
                <a:cs typeface="+mj-cs"/>
              </a:rPr>
              <a:t>Marco Legal da CT&amp;I</a:t>
            </a:r>
            <a:br>
              <a:rPr lang="pt-BR" sz="2800" spc="-100" dirty="0">
                <a:latin typeface="Tw Cen MT" panose="020B0602020104020603" pitchFamily="34" charset="0"/>
                <a:ea typeface="+mj-ea"/>
                <a:cs typeface="+mj-cs"/>
              </a:rPr>
            </a:br>
            <a:endParaRPr lang="pt-BR" sz="2800" b="1" spc="-100" dirty="0">
              <a:latin typeface="Tw Cen MT" panose="020B0602020104020603" pitchFamily="34" charset="0"/>
              <a:ea typeface="+mj-ea"/>
              <a:cs typeface="+mj-cs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580ACE1E-7EB7-44EE-8527-AA8CD81FA470}"/>
              </a:ext>
            </a:extLst>
          </p:cNvPr>
          <p:cNvSpPr/>
          <p:nvPr/>
        </p:nvSpPr>
        <p:spPr>
          <a:xfrm>
            <a:off x="8110442" y="1909694"/>
            <a:ext cx="3493294" cy="2624328"/>
          </a:xfrm>
          <a:prstGeom prst="rect">
            <a:avLst/>
          </a:prstGeom>
          <a:solidFill>
            <a:srgbClr val="124673"/>
          </a:solidFill>
          <a:ln>
            <a:solidFill>
              <a:srgbClr val="330C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  <a:tabLst>
                <a:tab pos="182563" algn="l"/>
              </a:tabLst>
            </a:pPr>
            <a:r>
              <a:rPr lang="pt-BR" sz="2000" b="1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INTEGRAÇÃO</a:t>
            </a:r>
          </a:p>
          <a:p>
            <a:pPr algn="ctr">
              <a:buNone/>
              <a:tabLst>
                <a:tab pos="182563" algn="l"/>
              </a:tabLst>
            </a:pPr>
            <a:endParaRPr lang="pt-BR" sz="2000" b="1" dirty="0" smtClean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buNone/>
            </a:pPr>
            <a:r>
              <a:rPr lang="pt-BR" sz="2000" b="1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PARCERIAS</a:t>
            </a:r>
          </a:p>
          <a:p>
            <a:pPr algn="ctr">
              <a:buNone/>
            </a:pPr>
            <a:endParaRPr lang="pt-BR" sz="20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buNone/>
            </a:pPr>
            <a:r>
              <a:rPr lang="pt-BR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entre </a:t>
            </a:r>
            <a:r>
              <a:rPr lang="pt-BR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empresas </a:t>
            </a:r>
            <a:r>
              <a:rPr lang="pt-BR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privadas</a:t>
            </a:r>
          </a:p>
          <a:p>
            <a:pPr algn="ctr">
              <a:buNone/>
            </a:pPr>
            <a:r>
              <a:rPr lang="pt-BR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e o sistema público;</a:t>
            </a:r>
            <a:endParaRPr lang="pt-BR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E3F4054E-2EEA-44E1-8DAA-495B2DE078C6}"/>
              </a:ext>
            </a:extLst>
          </p:cNvPr>
          <p:cNvSpPr/>
          <p:nvPr/>
        </p:nvSpPr>
        <p:spPr>
          <a:xfrm>
            <a:off x="643604" y="1873116"/>
            <a:ext cx="3526060" cy="2624327"/>
          </a:xfrm>
          <a:prstGeom prst="rect">
            <a:avLst/>
          </a:prstGeom>
          <a:solidFill>
            <a:srgbClr val="124673"/>
          </a:solidFill>
          <a:ln>
            <a:solidFill>
              <a:srgbClr val="330C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2075" algn="ctr">
              <a:buNone/>
            </a:pPr>
            <a:r>
              <a:rPr lang="pt-BR" sz="2000" b="1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ICTs* e </a:t>
            </a:r>
          </a:p>
          <a:p>
            <a:pPr marL="92075" algn="ctr">
              <a:buNone/>
            </a:pPr>
            <a:r>
              <a:rPr lang="pt-BR" sz="2000" b="1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Agências de Fomento</a:t>
            </a:r>
            <a:r>
              <a:rPr lang="pt-BR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92075" algn="ctr">
              <a:buNone/>
            </a:pPr>
            <a:endParaRPr lang="pt-BR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92075" algn="ctr">
              <a:buNone/>
            </a:pPr>
            <a:r>
              <a:rPr lang="pt-BR" sz="2000" b="1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Regime jurídico de Direito Público</a:t>
            </a:r>
          </a:p>
          <a:p>
            <a:pPr marL="92075" algn="ctr">
              <a:buNone/>
            </a:pPr>
            <a:endParaRPr lang="pt-BR" sz="2000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92075" algn="ctr">
              <a:buNone/>
            </a:pPr>
            <a:r>
              <a:rPr lang="pt-BR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Previsões legais</a:t>
            </a:r>
          </a:p>
          <a:p>
            <a:pPr marL="92075">
              <a:buNone/>
            </a:pP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481940EE-E4CC-4C4D-AAD5-8F6A5B176CA5}"/>
              </a:ext>
            </a:extLst>
          </p:cNvPr>
          <p:cNvSpPr/>
          <p:nvPr/>
        </p:nvSpPr>
        <p:spPr>
          <a:xfrm>
            <a:off x="4445865" y="1909693"/>
            <a:ext cx="3388376" cy="2624327"/>
          </a:xfrm>
          <a:prstGeom prst="rect">
            <a:avLst/>
          </a:prstGeom>
          <a:solidFill>
            <a:srgbClr val="124673"/>
          </a:solidFill>
          <a:ln>
            <a:solidFill>
              <a:srgbClr val="330C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pt-BR" sz="2000" b="1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DESCENTRALIZAÇÃO</a:t>
            </a:r>
          </a:p>
          <a:p>
            <a:pPr algn="ctr">
              <a:buNone/>
            </a:pPr>
            <a:endParaRPr lang="pt-BR" sz="2000" b="1" dirty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buNone/>
            </a:pPr>
            <a:r>
              <a:rPr lang="pt-BR" sz="2000" b="1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FEDERALISMO</a:t>
            </a:r>
          </a:p>
          <a:p>
            <a:pPr algn="ctr">
              <a:buNone/>
            </a:pPr>
            <a:endParaRPr lang="pt-BR" sz="2000" b="1" dirty="0" smtClean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buNone/>
            </a:pPr>
            <a:r>
              <a:rPr lang="pt-BR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fomento de CT&amp;I </a:t>
            </a:r>
          </a:p>
          <a:p>
            <a:pPr algn="ctr">
              <a:buNone/>
            </a:pPr>
            <a:r>
              <a:rPr lang="pt-BR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nos Estados e </a:t>
            </a:r>
            <a:r>
              <a:rPr lang="pt-BR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Municípios</a:t>
            </a:r>
            <a:endParaRPr lang="pt-BR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14363D42-3AB5-4878-8854-E096002E7E7D}"/>
              </a:ext>
            </a:extLst>
          </p:cNvPr>
          <p:cNvSpPr txBox="1"/>
          <p:nvPr/>
        </p:nvSpPr>
        <p:spPr>
          <a:xfrm>
            <a:off x="324612" y="4946392"/>
            <a:ext cx="689000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*ICT: Instituição de Ciência, Tecnologia</a:t>
            </a:r>
            <a:r>
              <a:rPr kumimoji="0" lang="pt-BR" sz="1600" b="1" i="0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 e Inovação (universidades, institutos e centros de pesquisa)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pt-BR" sz="1600" noProof="0" dirty="0" err="1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Bra</a:t>
            </a:r>
            <a:r>
              <a:rPr lang="pt-BR" sz="1600" dirty="0" err="1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sil</a:t>
            </a:r>
            <a:r>
              <a:rPr lang="pt-BR" sz="16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pt-BR" sz="1600" noProof="0" dirty="0" err="1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Aprox</a:t>
            </a:r>
            <a:r>
              <a:rPr lang="pt-BR" sz="1600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90% das infraestruturas de pesquisa são públicas</a:t>
            </a:r>
            <a:endParaRPr kumimoji="0" lang="pt-BR" sz="1600" i="0" strike="noStrike" kern="1200" cap="none" spc="0" normalizeH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kumimoji="0" lang="pt-BR" sz="1600" b="1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76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D20A6B5B-C9F9-49F9-869C-EF0610BF5A5A}"/>
              </a:ext>
            </a:extLst>
          </p:cNvPr>
          <p:cNvSpPr/>
          <p:nvPr/>
        </p:nvSpPr>
        <p:spPr>
          <a:xfrm>
            <a:off x="685800" y="3048569"/>
            <a:ext cx="42153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pt-BR" sz="2400" spc="-1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QUESTÕES DE PESSOAL</a:t>
            </a:r>
          </a:p>
          <a:p>
            <a:pPr algn="ctr">
              <a:spcBef>
                <a:spcPct val="0"/>
              </a:spcBef>
            </a:pPr>
            <a:r>
              <a:rPr lang="pt-BR" sz="2400" spc="-100" dirty="0" smtClean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CONFLITOS DE INTERESSE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E3F4054E-2EEA-44E1-8DAA-495B2DE078C6}"/>
              </a:ext>
            </a:extLst>
          </p:cNvPr>
          <p:cNvSpPr/>
          <p:nvPr/>
        </p:nvSpPr>
        <p:spPr>
          <a:xfrm>
            <a:off x="4215526" y="293555"/>
            <a:ext cx="4078081" cy="1727270"/>
          </a:xfrm>
          <a:prstGeom prst="rect">
            <a:avLst/>
          </a:prstGeom>
          <a:solidFill>
            <a:srgbClr val="124673"/>
          </a:solidFill>
          <a:ln>
            <a:solidFill>
              <a:srgbClr val="330C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2075" algn="ctr">
              <a:buNone/>
            </a:pPr>
            <a:r>
              <a:rPr lang="pt-BR" sz="2000" b="1" dirty="0" smtClean="0">
                <a:solidFill>
                  <a:srgbClr val="FFFF00"/>
                </a:solidFill>
              </a:rPr>
              <a:t>ICTs e Agências de Fomento</a:t>
            </a:r>
            <a:r>
              <a:rPr lang="pt-BR" sz="2000" dirty="0" smtClean="0">
                <a:solidFill>
                  <a:schemeClr val="bg1"/>
                </a:solidFill>
              </a:rPr>
              <a:t> </a:t>
            </a:r>
          </a:p>
          <a:p>
            <a:pPr marL="92075" algn="ctr">
              <a:buNone/>
            </a:pPr>
            <a:endParaRPr lang="pt-BR" sz="2000" dirty="0">
              <a:solidFill>
                <a:schemeClr val="bg1"/>
              </a:solidFill>
            </a:endParaRPr>
          </a:p>
          <a:p>
            <a:pPr marL="92075">
              <a:buNone/>
            </a:pPr>
            <a:r>
              <a:rPr lang="pt-BR" sz="2000" dirty="0" smtClean="0">
                <a:solidFill>
                  <a:srgbClr val="FFFF00"/>
                </a:solidFill>
              </a:rPr>
              <a:t>Regime jurídico de Direito Público</a:t>
            </a:r>
          </a:p>
          <a:p>
            <a:pPr marL="92075">
              <a:buNone/>
            </a:pPr>
            <a:endParaRPr lang="pt-BR" sz="2000" dirty="0" smtClean="0">
              <a:solidFill>
                <a:srgbClr val="FFFF00"/>
              </a:solidFill>
            </a:endParaRPr>
          </a:p>
          <a:p>
            <a:pPr marL="92075" algn="ctr">
              <a:buNone/>
            </a:pPr>
            <a:r>
              <a:rPr lang="pt-BR" sz="2000" dirty="0" smtClean="0">
                <a:solidFill>
                  <a:schemeClr val="bg1"/>
                </a:solidFill>
              </a:rPr>
              <a:t>Previsões legais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20A6B5B-C9F9-49F9-869C-EF0610BF5A5A}"/>
              </a:ext>
            </a:extLst>
          </p:cNvPr>
          <p:cNvSpPr/>
          <p:nvPr/>
        </p:nvSpPr>
        <p:spPr>
          <a:xfrm>
            <a:off x="1179576" y="5340995"/>
            <a:ext cx="37216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pt-BR" sz="2800" spc="-100" dirty="0" smtClean="0">
                <a:latin typeface="Tw Cen MT" panose="020B0602020104020603" pitchFamily="34" charset="0"/>
                <a:ea typeface="+mj-ea"/>
                <a:cs typeface="+mj-cs"/>
              </a:rPr>
              <a:t>TETO REMUNERATÓRIO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D20A6B5B-C9F9-49F9-869C-EF0610BF5A5A}"/>
              </a:ext>
            </a:extLst>
          </p:cNvPr>
          <p:cNvSpPr/>
          <p:nvPr/>
        </p:nvSpPr>
        <p:spPr>
          <a:xfrm>
            <a:off x="5989319" y="2325293"/>
            <a:ext cx="5674613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2000" spc="-100" dirty="0" smtClean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Pesquisadores</a:t>
            </a:r>
            <a:r>
              <a:rPr lang="pt-BR" sz="2200" spc="-100" dirty="0" smtClean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 </a:t>
            </a:r>
            <a:r>
              <a:rPr lang="pt-BR" sz="2000" spc="-1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sócios</a:t>
            </a:r>
            <a:r>
              <a:rPr lang="pt-BR" sz="2200" spc="-100" dirty="0" smtClean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 </a:t>
            </a:r>
            <a:r>
              <a:rPr lang="pt-BR" sz="2000" spc="-1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de </a:t>
            </a:r>
            <a:r>
              <a:rPr lang="pt-BR" sz="2000" spc="-100" dirty="0" smtClean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empresas;</a:t>
            </a:r>
          </a:p>
          <a:p>
            <a:pPr marL="342900" indent="-34290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2000" spc="-100" dirty="0" smtClean="0">
                <a:latin typeface="Verdana" panose="020B0604030504040204" pitchFamily="34" charset="0"/>
                <a:ea typeface="Verdana" panose="020B0604030504040204" pitchFamily="34" charset="0"/>
              </a:rPr>
              <a:t>Esclarecer </a:t>
            </a:r>
            <a:r>
              <a:rPr lang="pt-BR" sz="2000" spc="-100" dirty="0">
                <a:latin typeface="Verdana" panose="020B0604030504040204" pitchFamily="34" charset="0"/>
                <a:ea typeface="Verdana" panose="020B0604030504040204" pitchFamily="34" charset="0"/>
              </a:rPr>
              <a:t>permissões de atividades de CT&amp;I para Carreiras de Magistério, em especial DE (Dedicação Exclusiva);</a:t>
            </a:r>
          </a:p>
          <a:p>
            <a:pPr marL="342900" indent="-342900" algn="just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2000" spc="-100" dirty="0" smtClean="0">
                <a:latin typeface="Verdana" panose="020B0604030504040204" pitchFamily="34" charset="0"/>
                <a:ea typeface="Verdana" panose="020B0604030504040204" pitchFamily="34" charset="0"/>
              </a:rPr>
              <a:t>Possibilidade </a:t>
            </a:r>
            <a:r>
              <a:rPr lang="pt-BR" sz="2000" spc="-100" dirty="0">
                <a:latin typeface="Verdana" panose="020B0604030504040204" pitchFamily="34" charset="0"/>
                <a:ea typeface="Verdana" panose="020B0604030504040204" pitchFamily="34" charset="0"/>
              </a:rPr>
              <a:t>de licenciamento e parcerias para empresa cujo sócio seja o inventor e servidor da ICT proprietária</a:t>
            </a:r>
            <a:r>
              <a:rPr lang="pt-BR" sz="2000" spc="-100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pt-BR" sz="2000" spc="-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D20A6B5B-C9F9-49F9-869C-EF0610BF5A5A}"/>
              </a:ext>
            </a:extLst>
          </p:cNvPr>
          <p:cNvSpPr/>
          <p:nvPr/>
        </p:nvSpPr>
        <p:spPr>
          <a:xfrm>
            <a:off x="5889498" y="5248661"/>
            <a:ext cx="57744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pt-BR" sz="2000" spc="-100" dirty="0"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Royalties de Propriedade Intelectual (PI) e bolsas e auxílios para pesquisa? </a:t>
            </a:r>
          </a:p>
        </p:txBody>
      </p:sp>
      <p:sp>
        <p:nvSpPr>
          <p:cNvPr id="3" name="Seta para a Direita 2"/>
          <p:cNvSpPr/>
          <p:nvPr/>
        </p:nvSpPr>
        <p:spPr>
          <a:xfrm>
            <a:off x="5024247" y="3277841"/>
            <a:ext cx="668274" cy="3384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eta para a Direita 12"/>
          <p:cNvSpPr/>
          <p:nvPr/>
        </p:nvSpPr>
        <p:spPr>
          <a:xfrm>
            <a:off x="4901184" y="5465882"/>
            <a:ext cx="457200" cy="2734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0367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D20A6B5B-C9F9-49F9-869C-EF0610BF5A5A}"/>
              </a:ext>
            </a:extLst>
          </p:cNvPr>
          <p:cNvSpPr/>
          <p:nvPr/>
        </p:nvSpPr>
        <p:spPr>
          <a:xfrm>
            <a:off x="2688336" y="3487900"/>
            <a:ext cx="6702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</a:pPr>
            <a:r>
              <a:rPr lang="pt-BR" sz="2800" b="1" spc="-100" dirty="0" smtClean="0">
                <a:latin typeface="Tw Cen MT" panose="020B0602020104020603" pitchFamily="34" charset="0"/>
                <a:ea typeface="+mj-ea"/>
                <a:cs typeface="+mj-cs"/>
              </a:rPr>
              <a:t>TRANSFERÊNCIAS DE RECURSOS DA UNIÃO</a:t>
            </a:r>
            <a:endParaRPr lang="pt-BR" sz="2800" b="1" spc="-100" dirty="0">
              <a:latin typeface="Tw Cen MT" panose="020B0602020104020603" pitchFamily="34" charset="0"/>
              <a:ea typeface="+mj-ea"/>
              <a:cs typeface="+mj-cs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481940EE-E4CC-4C4D-AAD5-8F6A5B176CA5}"/>
              </a:ext>
            </a:extLst>
          </p:cNvPr>
          <p:cNvSpPr/>
          <p:nvPr/>
        </p:nvSpPr>
        <p:spPr>
          <a:xfrm>
            <a:off x="4301728" y="171441"/>
            <a:ext cx="3388376" cy="2265715"/>
          </a:xfrm>
          <a:prstGeom prst="rect">
            <a:avLst/>
          </a:prstGeom>
          <a:solidFill>
            <a:srgbClr val="124673"/>
          </a:solidFill>
          <a:ln>
            <a:solidFill>
              <a:srgbClr val="330C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pt-BR" sz="2000" b="1" dirty="0" smtClean="0">
                <a:solidFill>
                  <a:srgbClr val="FFFF00"/>
                </a:solidFill>
              </a:rPr>
              <a:t>DESCENTRALIZAÇÃO</a:t>
            </a:r>
          </a:p>
          <a:p>
            <a:pPr algn="ctr">
              <a:buNone/>
            </a:pPr>
            <a:endParaRPr lang="pt-BR" sz="2000" b="1" dirty="0" smtClean="0">
              <a:solidFill>
                <a:srgbClr val="FFFF00"/>
              </a:solidFill>
            </a:endParaRPr>
          </a:p>
          <a:p>
            <a:pPr algn="ctr">
              <a:buNone/>
            </a:pPr>
            <a:r>
              <a:rPr lang="pt-BR" b="1" dirty="0" smtClean="0">
                <a:solidFill>
                  <a:srgbClr val="FFFF00"/>
                </a:solidFill>
              </a:rPr>
              <a:t>FEDERALISMO</a:t>
            </a:r>
          </a:p>
          <a:p>
            <a:pPr algn="ctr">
              <a:buNone/>
            </a:pPr>
            <a:endParaRPr lang="pt-BR" b="1" dirty="0">
              <a:solidFill>
                <a:srgbClr val="FFFF00"/>
              </a:solidFill>
            </a:endParaRPr>
          </a:p>
          <a:p>
            <a:pPr algn="ctr">
              <a:buNone/>
            </a:pPr>
            <a:r>
              <a:rPr lang="pt-BR" dirty="0" smtClean="0">
                <a:solidFill>
                  <a:schemeClr val="bg1"/>
                </a:solidFill>
              </a:rPr>
              <a:t>fomento de CT&amp;I </a:t>
            </a:r>
          </a:p>
          <a:p>
            <a:pPr algn="ctr">
              <a:buNone/>
            </a:pPr>
            <a:r>
              <a:rPr lang="pt-BR" dirty="0" smtClean="0">
                <a:solidFill>
                  <a:schemeClr val="bg1"/>
                </a:solidFill>
              </a:rPr>
              <a:t>nos </a:t>
            </a:r>
            <a:r>
              <a:rPr lang="pt-BR" dirty="0">
                <a:solidFill>
                  <a:schemeClr val="bg1"/>
                </a:solidFill>
              </a:rPr>
              <a:t>Estados e </a:t>
            </a:r>
            <a:r>
              <a:rPr lang="pt-BR" dirty="0" smtClean="0">
                <a:solidFill>
                  <a:schemeClr val="bg1"/>
                </a:solidFill>
              </a:rPr>
              <a:t>Municípios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D20A6B5B-C9F9-49F9-869C-EF0610BF5A5A}"/>
              </a:ext>
            </a:extLst>
          </p:cNvPr>
          <p:cNvSpPr/>
          <p:nvPr/>
        </p:nvSpPr>
        <p:spPr>
          <a:xfrm>
            <a:off x="1252728" y="4433944"/>
            <a:ext cx="98846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t-BR" sz="2800" b="1" spc="-100" dirty="0" smtClean="0">
                <a:latin typeface="Tw Cen MT" panose="020B0602020104020603" pitchFamily="34" charset="0"/>
                <a:ea typeface="+mj-ea"/>
                <a:cs typeface="+mj-cs"/>
              </a:rPr>
              <a:t>MROSC – Marco Regulatório das Organizações da Sociedade Civil</a:t>
            </a:r>
          </a:p>
          <a:p>
            <a:pPr>
              <a:spcBef>
                <a:spcPct val="0"/>
              </a:spcBef>
            </a:pPr>
            <a:r>
              <a:rPr lang="pt-BR" sz="2800" spc="-100" dirty="0" smtClean="0">
                <a:latin typeface="Tw Cen MT" panose="020B0602020104020603" pitchFamily="34" charset="0"/>
                <a:ea typeface="+mj-ea"/>
                <a:cs typeface="+mj-cs"/>
              </a:rPr>
              <a:t>      Lei n. 13.019/2014</a:t>
            </a:r>
          </a:p>
          <a:p>
            <a:pPr algn="ctr">
              <a:spcBef>
                <a:spcPct val="0"/>
              </a:spcBef>
            </a:pPr>
            <a:r>
              <a:rPr lang="pt-BR" sz="2800" spc="-100" dirty="0" smtClean="0">
                <a:latin typeface="Tw Cen MT" panose="020B0602020104020603" pitchFamily="34" charset="0"/>
                <a:ea typeface="+mj-ea"/>
                <a:cs typeface="+mj-cs"/>
              </a:rPr>
              <a:t>     Termo de Fomento, Termo de Colaboração e Acordos de Cooperação</a:t>
            </a:r>
            <a:endParaRPr lang="pt-BR" sz="2800" spc="-100" dirty="0">
              <a:latin typeface="Tw Cen MT" panose="020B0602020104020603" pitchFamily="34" charset="0"/>
              <a:ea typeface="+mj-ea"/>
              <a:cs typeface="+mj-cs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D20A6B5B-C9F9-49F9-869C-EF0610BF5A5A}"/>
              </a:ext>
            </a:extLst>
          </p:cNvPr>
          <p:cNvSpPr/>
          <p:nvPr/>
        </p:nvSpPr>
        <p:spPr>
          <a:xfrm>
            <a:off x="1225296" y="3910724"/>
            <a:ext cx="25786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r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t-BR" sz="2800" b="1" spc="-100" dirty="0" smtClean="0">
                <a:latin typeface="Tw Cen MT" panose="020B0602020104020603" pitchFamily="34" charset="0"/>
                <a:ea typeface="+mj-ea"/>
                <a:cs typeface="+mj-cs"/>
              </a:rPr>
              <a:t>CONVÊNIOS</a:t>
            </a:r>
            <a:endParaRPr lang="pt-BR" sz="2800" b="1" spc="-100" dirty="0">
              <a:latin typeface="Tw Cen MT" panose="020B0602020104020603" pitchFamily="34" charset="0"/>
              <a:ea typeface="+mj-ea"/>
              <a:cs typeface="+mj-cs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D20A6B5B-C9F9-49F9-869C-EF0610BF5A5A}"/>
              </a:ext>
            </a:extLst>
          </p:cNvPr>
          <p:cNvSpPr/>
          <p:nvPr/>
        </p:nvSpPr>
        <p:spPr>
          <a:xfrm>
            <a:off x="1594604" y="5925675"/>
            <a:ext cx="92171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pt-BR" sz="2800" b="1" spc="-100" dirty="0" smtClean="0">
                <a:latin typeface="Tw Cen MT" panose="020B0602020104020603" pitchFamily="34" charset="0"/>
                <a:ea typeface="+mj-ea"/>
                <a:cs typeface="+mj-cs"/>
              </a:rPr>
              <a:t>TRANSFERE.GOV – Plataforma mais Brasil - SICONV</a:t>
            </a:r>
            <a:endParaRPr lang="pt-BR" sz="2800" b="1" spc="-100" dirty="0">
              <a:latin typeface="Tw Cen MT" panose="020B0602020104020603" pitchFamily="34" charset="0"/>
              <a:ea typeface="+mj-ea"/>
              <a:cs typeface="+mj-cs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D20A6B5B-C9F9-49F9-869C-EF0610BF5A5A}"/>
              </a:ext>
            </a:extLst>
          </p:cNvPr>
          <p:cNvSpPr/>
          <p:nvPr/>
        </p:nvSpPr>
        <p:spPr>
          <a:xfrm>
            <a:off x="475488" y="2649702"/>
            <a:ext cx="106619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</a:pPr>
            <a:r>
              <a:rPr lang="pt-BR" sz="2800" b="1" spc="-100" dirty="0" smtClean="0">
                <a:latin typeface="Tw Cen MT" panose="020B0602020104020603" pitchFamily="34" charset="0"/>
                <a:ea typeface="+mj-ea"/>
                <a:cs typeface="+mj-cs"/>
              </a:rPr>
              <a:t>POLÍTICA DE CT&amp;I NO BRASIL: RECURSOS FINANCEIROS PARA INOVAÇÃO</a:t>
            </a:r>
            <a:endParaRPr lang="pt-BR" sz="2800" b="1" spc="-100" dirty="0">
              <a:latin typeface="Tw Cen MT" panose="020B0602020104020603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6227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D20A6B5B-C9F9-49F9-869C-EF0610BF5A5A}"/>
              </a:ext>
            </a:extLst>
          </p:cNvPr>
          <p:cNvSpPr/>
          <p:nvPr/>
        </p:nvSpPr>
        <p:spPr>
          <a:xfrm>
            <a:off x="766810" y="3757958"/>
            <a:ext cx="1011555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pt-BR" sz="2800" spc="-100" dirty="0" smtClean="0">
                <a:latin typeface="Tw Cen MT" panose="020B0602020104020603" pitchFamily="34" charset="0"/>
                <a:ea typeface="+mj-ea"/>
                <a:cs typeface="+mj-cs"/>
              </a:rPr>
              <a:t>DADOS DA PESQUISA COM REITORES E PROCURADORES-CHEFES DE IFES</a:t>
            </a:r>
          </a:p>
          <a:p>
            <a:pPr algn="ctr">
              <a:spcBef>
                <a:spcPct val="0"/>
              </a:spcBef>
            </a:pPr>
            <a:r>
              <a:rPr lang="pt-BR" sz="2800" spc="-100" dirty="0" smtClean="0">
                <a:latin typeface="Tw Cen MT" panose="020B0602020104020603" pitchFamily="34" charset="0"/>
                <a:ea typeface="+mj-ea"/>
                <a:cs typeface="+mj-cs"/>
              </a:rPr>
              <a:t>NOVEMBRO/2022</a:t>
            </a:r>
          </a:p>
          <a:p>
            <a:pPr algn="ctr">
              <a:spcBef>
                <a:spcPct val="0"/>
              </a:spcBef>
            </a:pPr>
            <a:r>
              <a:rPr lang="pt-BR" sz="2800" spc="-100" dirty="0" smtClean="0">
                <a:latin typeface="Tw Cen MT" panose="020B0602020104020603" pitchFamily="34" charset="0"/>
                <a:ea typeface="+mj-ea"/>
                <a:cs typeface="+mj-cs"/>
              </a:rPr>
              <a:t>PGF/AGU</a:t>
            </a:r>
          </a:p>
          <a:p>
            <a:pPr algn="ctr">
              <a:spcBef>
                <a:spcPct val="0"/>
              </a:spcBef>
            </a:pPr>
            <a:endParaRPr lang="pt-BR" sz="2800" spc="-100" dirty="0">
              <a:latin typeface="Tw Cen MT" panose="020B0602020104020603" pitchFamily="34" charset="0"/>
              <a:ea typeface="+mj-ea"/>
              <a:cs typeface="+mj-cs"/>
            </a:endParaRPr>
          </a:p>
          <a:p>
            <a:pPr algn="ctr">
              <a:spcBef>
                <a:spcPct val="0"/>
              </a:spcBef>
            </a:pPr>
            <a:r>
              <a:rPr lang="pt-BR" sz="2800" spc="-100" dirty="0" smtClean="0">
                <a:latin typeface="Tw Cen MT" panose="020B0602020104020603" pitchFamily="34" charset="0"/>
                <a:ea typeface="+mj-ea"/>
                <a:cs typeface="+mj-cs"/>
              </a:rPr>
              <a:t>Utilização dos instrumentos jurídicos previsto no Marco Legal de CT&amp;I</a:t>
            </a:r>
            <a:endParaRPr lang="pt-BR" sz="2800" spc="-100" dirty="0">
              <a:latin typeface="Tw Cen MT" panose="020B0602020104020603" pitchFamily="34" charset="0"/>
              <a:ea typeface="+mj-ea"/>
              <a:cs typeface="+mj-cs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580ACE1E-7EB7-44EE-8527-AA8CD81FA470}"/>
              </a:ext>
            </a:extLst>
          </p:cNvPr>
          <p:cNvSpPr/>
          <p:nvPr/>
        </p:nvSpPr>
        <p:spPr>
          <a:xfrm>
            <a:off x="4077938" y="841143"/>
            <a:ext cx="3493294" cy="2265715"/>
          </a:xfrm>
          <a:prstGeom prst="rect">
            <a:avLst/>
          </a:prstGeom>
          <a:solidFill>
            <a:srgbClr val="124673"/>
          </a:solidFill>
          <a:ln>
            <a:solidFill>
              <a:srgbClr val="330C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  <a:tabLst>
                <a:tab pos="182563" algn="l"/>
              </a:tabLst>
            </a:pPr>
            <a:r>
              <a:rPr lang="pt-BR" sz="2000" b="1" dirty="0" smtClean="0">
                <a:solidFill>
                  <a:srgbClr val="FFFF00"/>
                </a:solidFill>
              </a:rPr>
              <a:t>INTEGRAÇÃO</a:t>
            </a:r>
          </a:p>
          <a:p>
            <a:pPr algn="ctr">
              <a:buNone/>
              <a:tabLst>
                <a:tab pos="182563" algn="l"/>
              </a:tabLst>
            </a:pPr>
            <a:endParaRPr lang="pt-BR" b="1" dirty="0" smtClean="0">
              <a:solidFill>
                <a:srgbClr val="FFFF00"/>
              </a:solidFill>
            </a:endParaRPr>
          </a:p>
          <a:p>
            <a:pPr algn="ctr">
              <a:buNone/>
            </a:pPr>
            <a:r>
              <a:rPr lang="pt-BR" b="1" dirty="0" smtClean="0">
                <a:solidFill>
                  <a:srgbClr val="FFFF00"/>
                </a:solidFill>
              </a:rPr>
              <a:t>PARCERIAS</a:t>
            </a:r>
          </a:p>
          <a:p>
            <a:pPr algn="ctr">
              <a:buNone/>
            </a:pPr>
            <a:endParaRPr lang="pt-BR" b="1" dirty="0" smtClean="0">
              <a:solidFill>
                <a:srgbClr val="FFFF00"/>
              </a:solidFill>
            </a:endParaRPr>
          </a:p>
          <a:p>
            <a:pPr algn="ctr">
              <a:buNone/>
            </a:pPr>
            <a:r>
              <a:rPr lang="pt-BR" dirty="0" smtClean="0">
                <a:solidFill>
                  <a:schemeClr val="bg1"/>
                </a:solidFill>
              </a:rPr>
              <a:t> entre </a:t>
            </a:r>
            <a:r>
              <a:rPr lang="pt-BR" dirty="0">
                <a:solidFill>
                  <a:schemeClr val="bg1"/>
                </a:solidFill>
              </a:rPr>
              <a:t>empresas </a:t>
            </a:r>
            <a:r>
              <a:rPr lang="pt-BR" dirty="0" smtClean="0">
                <a:solidFill>
                  <a:schemeClr val="bg1"/>
                </a:solidFill>
              </a:rPr>
              <a:t>privadas</a:t>
            </a:r>
          </a:p>
          <a:p>
            <a:pPr algn="ctr">
              <a:buNone/>
            </a:pPr>
            <a:r>
              <a:rPr lang="pt-BR" dirty="0" smtClean="0">
                <a:solidFill>
                  <a:schemeClr val="bg1"/>
                </a:solidFill>
              </a:rPr>
              <a:t>  e o sistema público;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68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57F326F8-96CB-45F3-96EB-87F5BCDBC2E1}"/>
              </a:ext>
            </a:extLst>
          </p:cNvPr>
          <p:cNvSpPr txBox="1"/>
          <p:nvPr/>
        </p:nvSpPr>
        <p:spPr>
          <a:xfrm>
            <a:off x="127000" y="838201"/>
            <a:ext cx="11938000" cy="611444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/>
          <a:p>
            <a:pPr algn="ctr"/>
            <a:endParaRPr lang="pt-BR" sz="1867" b="1" dirty="0">
              <a:solidFill>
                <a:srgbClr val="000000"/>
              </a:solidFill>
              <a:latin typeface="Verdana"/>
              <a:cs typeface="Verdana"/>
            </a:endParaRPr>
          </a:p>
        </p:txBody>
      </p:sp>
      <p:sp>
        <p:nvSpPr>
          <p:cNvPr id="7" name="Retângulo 1">
            <a:extLst>
              <a:ext uri="{FF2B5EF4-FFF2-40B4-BE49-F238E27FC236}">
                <a16:creationId xmlns:a16="http://schemas.microsoft.com/office/drawing/2014/main" xmlns="" id="{F08294D2-6AC1-45D0-A7C9-A601F3425461}"/>
              </a:ext>
            </a:extLst>
          </p:cNvPr>
          <p:cNvSpPr/>
          <p:nvPr/>
        </p:nvSpPr>
        <p:spPr>
          <a:xfrm>
            <a:off x="0" y="25401"/>
            <a:ext cx="12192000" cy="812800"/>
          </a:xfrm>
          <a:prstGeom prst="rect">
            <a:avLst/>
          </a:prstGeom>
          <a:solidFill>
            <a:srgbClr val="1246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pt-BR" sz="1200"/>
          </a:p>
        </p:txBody>
      </p:sp>
      <p:cxnSp>
        <p:nvCxnSpPr>
          <p:cNvPr id="8" name="Conector reto 2">
            <a:extLst>
              <a:ext uri="{FF2B5EF4-FFF2-40B4-BE49-F238E27FC236}">
                <a16:creationId xmlns:a16="http://schemas.microsoft.com/office/drawing/2014/main" xmlns="" id="{AEE220C5-B7B3-4560-896D-416B827F3DCF}"/>
              </a:ext>
            </a:extLst>
          </p:cNvPr>
          <p:cNvCxnSpPr>
            <a:cxnSpLocks/>
          </p:cNvCxnSpPr>
          <p:nvPr/>
        </p:nvCxnSpPr>
        <p:spPr>
          <a:xfrm>
            <a:off x="-50800" y="685800"/>
            <a:ext cx="12192000" cy="0"/>
          </a:xfrm>
          <a:prstGeom prst="line">
            <a:avLst/>
          </a:prstGeom>
          <a:ln w="38100">
            <a:solidFill>
              <a:srgbClr val="E3E8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1C0078F6-D31A-4278-92F6-0A05B362C3EF}"/>
              </a:ext>
            </a:extLst>
          </p:cNvPr>
          <p:cNvSpPr txBox="1">
            <a:spLocks/>
          </p:cNvSpPr>
          <p:nvPr/>
        </p:nvSpPr>
        <p:spPr>
          <a:xfrm>
            <a:off x="647700" y="127000"/>
            <a:ext cx="10896600" cy="582689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RESULTADOS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57F326F8-96CB-45F3-96EB-87F5BCDBC2E1}"/>
              </a:ext>
            </a:extLst>
          </p:cNvPr>
          <p:cNvSpPr txBox="1"/>
          <p:nvPr/>
        </p:nvSpPr>
        <p:spPr>
          <a:xfrm>
            <a:off x="-127000" y="1397001"/>
            <a:ext cx="12192000" cy="1090688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/>
          <a:p>
            <a:pPr algn="ctr"/>
            <a:r>
              <a:rPr lang="pt-BR" sz="2000" b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RESPONDERAM O FORMULÁRIO (111 IFES)</a:t>
            </a:r>
          </a:p>
          <a:p>
            <a:pPr algn="ctr">
              <a:spcAft>
                <a:spcPts val="400"/>
              </a:spcAft>
            </a:pPr>
            <a:endParaRPr lang="pt-BR" sz="2000" b="1" u="sng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/>
            </a:endParaRPr>
          </a:p>
          <a:p>
            <a:pPr marL="304815" indent="-304815" algn="ctr">
              <a:buFontTx/>
              <a:buChar char="-"/>
            </a:pPr>
            <a:r>
              <a:rPr lang="pt-BR" sz="2000" dirty="0">
                <a:latin typeface="Verdana" panose="020B0604030504040204" pitchFamily="34" charset="0"/>
                <a:ea typeface="Verdana" panose="020B0604030504040204" pitchFamily="34" charset="0"/>
              </a:rPr>
              <a:t>Procuradores-chefes: 90 (82%)</a:t>
            </a:r>
          </a:p>
          <a:p>
            <a:pPr algn="ctr"/>
            <a:r>
              <a:rPr lang="pt-BR" sz="2000" b="1" dirty="0">
                <a:latin typeface="Verdana" panose="020B0604030504040204" pitchFamily="34" charset="0"/>
                <a:ea typeface="Verdana" panose="020B0604030504040204" pitchFamily="34" charset="0"/>
              </a:rPr>
              <a:t>- Reitores: 104 (94%)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57F326F8-96CB-45F3-96EB-87F5BCDBC2E1}"/>
              </a:ext>
            </a:extLst>
          </p:cNvPr>
          <p:cNvSpPr txBox="1"/>
          <p:nvPr/>
        </p:nvSpPr>
        <p:spPr>
          <a:xfrm>
            <a:off x="2792984" y="3510032"/>
            <a:ext cx="6606032" cy="558800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/>
          <a:p>
            <a:pPr marL="304815" indent="-304815" algn="ctr">
              <a:buFontTx/>
              <a:buChar char="-"/>
            </a:pPr>
            <a:endParaRPr lang="pt-BR" sz="1867" dirty="0"/>
          </a:p>
          <a:p>
            <a:pPr algn="ctr"/>
            <a:r>
              <a:rPr lang="pt-BR" sz="2000" b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cs typeface="Verdana"/>
              </a:rPr>
              <a:t>PERFIL DAS ENTIDADES REPRESENTADAS</a:t>
            </a:r>
          </a:p>
          <a:p>
            <a:pPr algn="ctr"/>
            <a:endParaRPr lang="pt-BR" sz="533" b="1" u="sng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cs typeface="Verdana"/>
            </a:endParaRPr>
          </a:p>
          <a:p>
            <a:pPr algn="ctr"/>
            <a:endParaRPr lang="pt-BR" sz="733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cs typeface="Verdana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57F326F8-96CB-45F3-96EB-87F5BCDBC2E1}"/>
              </a:ext>
            </a:extLst>
          </p:cNvPr>
          <p:cNvSpPr txBox="1"/>
          <p:nvPr/>
        </p:nvSpPr>
        <p:spPr>
          <a:xfrm>
            <a:off x="1106424" y="4087120"/>
            <a:ext cx="4882896" cy="1642513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/>
          <a:p>
            <a:pPr marL="304815" indent="-304815" algn="ctr">
              <a:buFontTx/>
              <a:buChar char="-"/>
            </a:pPr>
            <a:endParaRPr lang="pt-BR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t-BR" sz="2000" b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REITORES</a:t>
            </a:r>
          </a:p>
          <a:p>
            <a:pPr marL="304815" indent="-304815">
              <a:buFontTx/>
              <a:buChar char="-"/>
            </a:pPr>
            <a:r>
              <a:rPr lang="pt-BR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Universidades </a:t>
            </a:r>
            <a:r>
              <a:rPr lang="pt-BR" sz="2000" b="1" dirty="0">
                <a:latin typeface="Verdana" panose="020B0604030504040204" pitchFamily="34" charset="0"/>
                <a:ea typeface="Verdana" panose="020B0604030504040204" pitchFamily="34" charset="0"/>
              </a:rPr>
              <a:t>Federais: 68</a:t>
            </a:r>
          </a:p>
          <a:p>
            <a:pPr marL="304815" indent="-304815">
              <a:buFontTx/>
              <a:buChar char="-"/>
            </a:pPr>
            <a:r>
              <a:rPr lang="pt-BR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Institutos Federais de ECT: 33</a:t>
            </a:r>
            <a:endParaRPr lang="pt-BR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04815" indent="-304815">
              <a:buFontTx/>
              <a:buChar char="-"/>
            </a:pPr>
            <a:r>
              <a:rPr lang="pt-BR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CEFETs</a:t>
            </a:r>
            <a:r>
              <a:rPr lang="pt-BR" sz="2000" b="1" dirty="0">
                <a:latin typeface="Verdana" panose="020B0604030504040204" pitchFamily="34" charset="0"/>
                <a:ea typeface="Verdana" panose="020B0604030504040204" pitchFamily="34" charset="0"/>
              </a:rPr>
              <a:t>: 2</a:t>
            </a:r>
          </a:p>
          <a:p>
            <a:pPr marL="304815" indent="-304815">
              <a:buFontTx/>
              <a:buChar char="-"/>
            </a:pPr>
            <a:r>
              <a:rPr lang="pt-BR" sz="2000" b="1" dirty="0">
                <a:latin typeface="Verdana" panose="020B0604030504040204" pitchFamily="34" charset="0"/>
                <a:ea typeface="Verdana" panose="020B0604030504040204" pitchFamily="34" charset="0"/>
              </a:rPr>
              <a:t>Colégio Pedro II: 1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57F326F8-96CB-45F3-96EB-87F5BCDBC2E1}"/>
              </a:ext>
            </a:extLst>
          </p:cNvPr>
          <p:cNvSpPr txBox="1"/>
          <p:nvPr/>
        </p:nvSpPr>
        <p:spPr>
          <a:xfrm>
            <a:off x="6557010" y="4087120"/>
            <a:ext cx="4574540" cy="1706521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/>
          <a:p>
            <a:pPr algn="ctr"/>
            <a:r>
              <a:rPr lang="pt-BR" sz="2000" b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/>
              </a:rPr>
              <a:t>PROCURADORES-CHEFES</a:t>
            </a:r>
          </a:p>
          <a:p>
            <a:pPr marL="304815" indent="-304815">
              <a:buFontTx/>
              <a:buChar char="-"/>
            </a:pPr>
            <a:r>
              <a:rPr lang="pt-BR" sz="2000" dirty="0" smtClean="0">
                <a:latin typeface="Verdana" panose="020B0604030504040204" pitchFamily="34" charset="0"/>
                <a:ea typeface="Verdana" panose="020B0604030504040204" pitchFamily="34" charset="0"/>
              </a:rPr>
              <a:t>Universidades </a:t>
            </a:r>
            <a:r>
              <a:rPr lang="pt-BR" sz="2000" dirty="0">
                <a:latin typeface="Verdana" panose="020B0604030504040204" pitchFamily="34" charset="0"/>
                <a:ea typeface="Verdana" panose="020B0604030504040204" pitchFamily="34" charset="0"/>
              </a:rPr>
              <a:t>Federais: 57</a:t>
            </a:r>
          </a:p>
          <a:p>
            <a:pPr marL="304815" indent="-304815">
              <a:buFontTx/>
              <a:buChar char="-"/>
            </a:pPr>
            <a:r>
              <a:rPr lang="pt-BR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Institutos Federais de ECT: 30</a:t>
            </a:r>
            <a:endParaRPr lang="pt-BR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04815" indent="-304815">
              <a:buFontTx/>
              <a:buChar char="-"/>
            </a:pPr>
            <a:r>
              <a:rPr lang="pt-BR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CEFETs</a:t>
            </a:r>
            <a:r>
              <a:rPr lang="pt-BR" sz="2000" dirty="0">
                <a:latin typeface="Verdana" panose="020B0604030504040204" pitchFamily="34" charset="0"/>
                <a:ea typeface="Verdana" panose="020B0604030504040204" pitchFamily="34" charset="0"/>
              </a:rPr>
              <a:t>: 2</a:t>
            </a:r>
          </a:p>
          <a:p>
            <a:pPr marL="304815" indent="-304815">
              <a:buFontTx/>
              <a:buChar char="-"/>
            </a:pPr>
            <a:r>
              <a:rPr lang="pt-BR" sz="2000" dirty="0">
                <a:latin typeface="Verdana" panose="020B0604030504040204" pitchFamily="34" charset="0"/>
                <a:ea typeface="Verdana" panose="020B0604030504040204" pitchFamily="34" charset="0"/>
              </a:rPr>
              <a:t>Colégio Pedro II: 1</a:t>
            </a:r>
          </a:p>
        </p:txBody>
      </p:sp>
    </p:spTree>
    <p:extLst>
      <p:ext uri="{BB962C8B-B14F-4D97-AF65-F5344CB8AC3E}">
        <p14:creationId xmlns:p14="http://schemas.microsoft.com/office/powerpoint/2010/main" val="409662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57F326F8-96CB-45F3-96EB-87F5BCDBC2E1}"/>
              </a:ext>
            </a:extLst>
          </p:cNvPr>
          <p:cNvSpPr txBox="1"/>
          <p:nvPr/>
        </p:nvSpPr>
        <p:spPr>
          <a:xfrm>
            <a:off x="127000" y="838201"/>
            <a:ext cx="11938000" cy="611444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/>
          <a:p>
            <a:pPr algn="ctr"/>
            <a:endParaRPr lang="pt-BR" sz="1867" b="1" dirty="0">
              <a:solidFill>
                <a:srgbClr val="000000"/>
              </a:solidFill>
              <a:latin typeface="Verdana"/>
              <a:cs typeface="Verdana"/>
            </a:endParaRPr>
          </a:p>
        </p:txBody>
      </p:sp>
      <p:sp>
        <p:nvSpPr>
          <p:cNvPr id="7" name="Retângulo 1">
            <a:extLst>
              <a:ext uri="{FF2B5EF4-FFF2-40B4-BE49-F238E27FC236}">
                <a16:creationId xmlns:a16="http://schemas.microsoft.com/office/drawing/2014/main" xmlns="" id="{F08294D2-6AC1-45D0-A7C9-A601F3425461}"/>
              </a:ext>
            </a:extLst>
          </p:cNvPr>
          <p:cNvSpPr/>
          <p:nvPr/>
        </p:nvSpPr>
        <p:spPr>
          <a:xfrm>
            <a:off x="0" y="25401"/>
            <a:ext cx="12192000" cy="812800"/>
          </a:xfrm>
          <a:prstGeom prst="rect">
            <a:avLst/>
          </a:prstGeom>
          <a:solidFill>
            <a:srgbClr val="1246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pt-BR" sz="1200"/>
          </a:p>
        </p:txBody>
      </p:sp>
      <p:cxnSp>
        <p:nvCxnSpPr>
          <p:cNvPr id="8" name="Conector reto 2">
            <a:extLst>
              <a:ext uri="{FF2B5EF4-FFF2-40B4-BE49-F238E27FC236}">
                <a16:creationId xmlns:a16="http://schemas.microsoft.com/office/drawing/2014/main" xmlns="" id="{AEE220C5-B7B3-4560-896D-416B827F3DCF}"/>
              </a:ext>
            </a:extLst>
          </p:cNvPr>
          <p:cNvCxnSpPr>
            <a:cxnSpLocks/>
          </p:cNvCxnSpPr>
          <p:nvPr/>
        </p:nvCxnSpPr>
        <p:spPr>
          <a:xfrm>
            <a:off x="-50800" y="685800"/>
            <a:ext cx="12192000" cy="0"/>
          </a:xfrm>
          <a:prstGeom prst="line">
            <a:avLst/>
          </a:prstGeom>
          <a:ln w="38100">
            <a:solidFill>
              <a:srgbClr val="E3E8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1C0078F6-D31A-4278-92F6-0A05B362C3EF}"/>
              </a:ext>
            </a:extLst>
          </p:cNvPr>
          <p:cNvSpPr txBox="1">
            <a:spLocks/>
          </p:cNvSpPr>
          <p:nvPr/>
        </p:nvSpPr>
        <p:spPr>
          <a:xfrm>
            <a:off x="647700" y="127000"/>
            <a:ext cx="10896600" cy="582689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RESULTADOS -</a:t>
            </a:r>
            <a:r>
              <a:rPr lang="pt-BR" sz="28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Pesquisa com Reitores de IFES</a:t>
            </a:r>
            <a:endParaRPr lang="en-US" sz="2800" b="1" dirty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2" name="Agrupar 1"/>
          <p:cNvGrpSpPr/>
          <p:nvPr/>
        </p:nvGrpSpPr>
        <p:grpSpPr>
          <a:xfrm>
            <a:off x="647700" y="899050"/>
            <a:ext cx="11166348" cy="5891516"/>
            <a:chOff x="1905000" y="1348575"/>
            <a:chExt cx="13944600" cy="8837274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05000" y="1348575"/>
              <a:ext cx="13944600" cy="8837274"/>
            </a:xfrm>
            <a:prstGeom prst="rect">
              <a:avLst/>
            </a:prstGeom>
          </p:spPr>
        </p:pic>
        <p:sp>
          <p:nvSpPr>
            <p:cNvPr id="5" name="CaixaDeTexto 4"/>
            <p:cNvSpPr txBox="1"/>
            <p:nvPr/>
          </p:nvSpPr>
          <p:spPr>
            <a:xfrm>
              <a:off x="11160579" y="7429500"/>
              <a:ext cx="802821" cy="446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33" dirty="0">
                  <a:latin typeface="Verdana" panose="020B0604030504040204" pitchFamily="34" charset="0"/>
                  <a:ea typeface="Verdana" panose="020B0604030504040204" pitchFamily="34" charset="0"/>
                </a:rPr>
                <a:t>5%</a:t>
              </a:r>
            </a:p>
          </p:txBody>
        </p:sp>
        <p:sp>
          <p:nvSpPr>
            <p:cNvPr id="13" name="CaixaDeTexto 12"/>
            <p:cNvSpPr txBox="1"/>
            <p:nvPr/>
          </p:nvSpPr>
          <p:spPr>
            <a:xfrm>
              <a:off x="12107180" y="5022453"/>
              <a:ext cx="783773" cy="753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33" dirty="0">
                  <a:latin typeface="Verdana" panose="020B0604030504040204" pitchFamily="34" charset="0"/>
                  <a:ea typeface="Verdana" panose="020B0604030504040204" pitchFamily="34" charset="0"/>
                </a:rPr>
                <a:t>49%</a:t>
              </a:r>
            </a:p>
          </p:txBody>
        </p:sp>
        <p:sp>
          <p:nvSpPr>
            <p:cNvPr id="14" name="CaixaDeTexto 13"/>
            <p:cNvSpPr txBox="1"/>
            <p:nvPr/>
          </p:nvSpPr>
          <p:spPr>
            <a:xfrm>
              <a:off x="9162140" y="4063551"/>
              <a:ext cx="840921" cy="753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33" dirty="0">
                  <a:latin typeface="Verdana" panose="020B0604030504040204" pitchFamily="34" charset="0"/>
                  <a:ea typeface="Verdana" panose="020B0604030504040204" pitchFamily="34" charset="0"/>
                </a:rPr>
                <a:t>13%</a:t>
              </a: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12499067" y="8463717"/>
              <a:ext cx="819150" cy="753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33" dirty="0">
                  <a:latin typeface="Verdana" panose="020B0604030504040204" pitchFamily="34" charset="0"/>
                  <a:ea typeface="Verdana" panose="020B0604030504040204" pitchFamily="34" charset="0"/>
                </a:rPr>
                <a:t>34%</a:t>
              </a:r>
            </a:p>
          </p:txBody>
        </p:sp>
        <p:sp>
          <p:nvSpPr>
            <p:cNvPr id="18" name="CaixaDeTexto 17"/>
            <p:cNvSpPr txBox="1"/>
            <p:nvPr/>
          </p:nvSpPr>
          <p:spPr>
            <a:xfrm>
              <a:off x="9753600" y="2857500"/>
              <a:ext cx="819150" cy="753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33" dirty="0">
                  <a:latin typeface="Verdana" panose="020B0604030504040204" pitchFamily="34" charset="0"/>
                  <a:ea typeface="Verdana" panose="020B0604030504040204" pitchFamily="34" charset="0"/>
                </a:rPr>
                <a:t>21%</a:t>
              </a:r>
            </a:p>
          </p:txBody>
        </p:sp>
        <p:sp>
          <p:nvSpPr>
            <p:cNvPr id="19" name="CaixaDeTexto 18"/>
            <p:cNvSpPr txBox="1"/>
            <p:nvPr/>
          </p:nvSpPr>
          <p:spPr>
            <a:xfrm>
              <a:off x="10610852" y="7429500"/>
              <a:ext cx="819149" cy="446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33" dirty="0">
                  <a:latin typeface="Verdana" panose="020B0604030504040204" pitchFamily="34" charset="0"/>
                  <a:ea typeface="Verdana" panose="020B0604030504040204" pitchFamily="34" charset="0"/>
                </a:rPr>
                <a:t>6%</a:t>
              </a:r>
            </a:p>
          </p:txBody>
        </p:sp>
        <p:sp>
          <p:nvSpPr>
            <p:cNvPr id="15" name="CaixaDeTexto 14"/>
            <p:cNvSpPr txBox="1"/>
            <p:nvPr/>
          </p:nvSpPr>
          <p:spPr>
            <a:xfrm>
              <a:off x="10083347" y="7526814"/>
              <a:ext cx="649062" cy="753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33" dirty="0">
                  <a:latin typeface="Verdana" panose="020B0604030504040204" pitchFamily="34" charset="0"/>
                  <a:ea typeface="Verdana" panose="020B0604030504040204" pitchFamily="34" charset="0"/>
                </a:rPr>
                <a:t>3%</a:t>
              </a:r>
            </a:p>
          </p:txBody>
        </p:sp>
        <p:sp>
          <p:nvSpPr>
            <p:cNvPr id="20" name="CaixaDeTexto 19"/>
            <p:cNvSpPr txBox="1"/>
            <p:nvPr/>
          </p:nvSpPr>
          <p:spPr>
            <a:xfrm>
              <a:off x="9139916" y="8863827"/>
              <a:ext cx="783773" cy="753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33" dirty="0">
                  <a:latin typeface="Verdana" panose="020B0604030504040204" pitchFamily="34" charset="0"/>
                  <a:ea typeface="Verdana" panose="020B0604030504040204" pitchFamily="34" charset="0"/>
                </a:rPr>
                <a:t>53%</a:t>
              </a:r>
            </a:p>
          </p:txBody>
        </p:sp>
        <p:sp>
          <p:nvSpPr>
            <p:cNvPr id="21" name="CaixaDeTexto 20"/>
            <p:cNvSpPr txBox="1"/>
            <p:nvPr/>
          </p:nvSpPr>
          <p:spPr>
            <a:xfrm>
              <a:off x="11903072" y="2985459"/>
              <a:ext cx="783773" cy="7538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33" dirty="0">
                  <a:latin typeface="Verdana" panose="020B0604030504040204" pitchFamily="34" charset="0"/>
                  <a:ea typeface="Verdana" panose="020B0604030504040204" pitchFamily="34" charset="0"/>
                </a:rPr>
                <a:t>13%</a:t>
              </a:r>
            </a:p>
          </p:txBody>
        </p:sp>
        <p:sp>
          <p:nvSpPr>
            <p:cNvPr id="22" name="CaixaDeTexto 21"/>
            <p:cNvSpPr txBox="1"/>
            <p:nvPr/>
          </p:nvSpPr>
          <p:spPr>
            <a:xfrm>
              <a:off x="10980507" y="2657445"/>
              <a:ext cx="783773" cy="446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33" dirty="0">
                  <a:latin typeface="Verdana" panose="020B0604030504040204" pitchFamily="34" charset="0"/>
                  <a:ea typeface="Verdana" panose="020B0604030504040204" pitchFamily="34" charset="0"/>
                </a:rPr>
                <a:t>4%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5923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57F326F8-96CB-45F3-96EB-87F5BCDBC2E1}"/>
              </a:ext>
            </a:extLst>
          </p:cNvPr>
          <p:cNvSpPr txBox="1"/>
          <p:nvPr/>
        </p:nvSpPr>
        <p:spPr>
          <a:xfrm>
            <a:off x="127000" y="838201"/>
            <a:ext cx="11938000" cy="611444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/>
          <a:p>
            <a:pPr algn="ctr"/>
            <a:endParaRPr lang="pt-BR" sz="1867" b="1" dirty="0">
              <a:solidFill>
                <a:srgbClr val="000000"/>
              </a:solidFill>
              <a:latin typeface="Verdana"/>
              <a:cs typeface="Verdana"/>
            </a:endParaRPr>
          </a:p>
        </p:txBody>
      </p:sp>
      <p:sp>
        <p:nvSpPr>
          <p:cNvPr id="7" name="Retângulo 1">
            <a:extLst>
              <a:ext uri="{FF2B5EF4-FFF2-40B4-BE49-F238E27FC236}">
                <a16:creationId xmlns:a16="http://schemas.microsoft.com/office/drawing/2014/main" xmlns="" id="{F08294D2-6AC1-45D0-A7C9-A601F3425461}"/>
              </a:ext>
            </a:extLst>
          </p:cNvPr>
          <p:cNvSpPr/>
          <p:nvPr/>
        </p:nvSpPr>
        <p:spPr>
          <a:xfrm>
            <a:off x="0" y="25401"/>
            <a:ext cx="12192000" cy="684289"/>
          </a:xfrm>
          <a:prstGeom prst="rect">
            <a:avLst/>
          </a:prstGeom>
          <a:solidFill>
            <a:srgbClr val="1246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pt-BR" sz="1200"/>
          </a:p>
        </p:txBody>
      </p:sp>
      <p:cxnSp>
        <p:nvCxnSpPr>
          <p:cNvPr id="8" name="Conector reto 2">
            <a:extLst>
              <a:ext uri="{FF2B5EF4-FFF2-40B4-BE49-F238E27FC236}">
                <a16:creationId xmlns:a16="http://schemas.microsoft.com/office/drawing/2014/main" xmlns="" id="{AEE220C5-B7B3-4560-896D-416B827F3DCF}"/>
              </a:ext>
            </a:extLst>
          </p:cNvPr>
          <p:cNvCxnSpPr>
            <a:cxnSpLocks/>
          </p:cNvCxnSpPr>
          <p:nvPr/>
        </p:nvCxnSpPr>
        <p:spPr>
          <a:xfrm>
            <a:off x="-50800" y="635000"/>
            <a:ext cx="12192000" cy="0"/>
          </a:xfrm>
          <a:prstGeom prst="line">
            <a:avLst/>
          </a:prstGeom>
          <a:ln w="38100">
            <a:solidFill>
              <a:srgbClr val="E3E8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1C0078F6-D31A-4278-92F6-0A05B362C3EF}"/>
              </a:ext>
            </a:extLst>
          </p:cNvPr>
          <p:cNvSpPr txBox="1">
            <a:spLocks/>
          </p:cNvSpPr>
          <p:nvPr/>
        </p:nvSpPr>
        <p:spPr>
          <a:xfrm>
            <a:off x="647700" y="127000"/>
            <a:ext cx="10896600" cy="582689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RESULTADOS -</a:t>
            </a:r>
            <a:r>
              <a:rPr lang="pt-BR" sz="28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Pesquisa com Reitores de IFES</a:t>
            </a:r>
            <a:endParaRPr lang="en-US" sz="2800" b="1" dirty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3" name="Agrupar 2"/>
          <p:cNvGrpSpPr/>
          <p:nvPr/>
        </p:nvGrpSpPr>
        <p:grpSpPr>
          <a:xfrm>
            <a:off x="127000" y="709689"/>
            <a:ext cx="11938000" cy="6072111"/>
            <a:chOff x="1676400" y="1064534"/>
            <a:chExt cx="15087600" cy="9108166"/>
          </a:xfrm>
        </p:grpSpPr>
        <p:pic>
          <p:nvPicPr>
            <p:cNvPr id="2" name="Imagem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76400" y="1064534"/>
              <a:ext cx="15087600" cy="9108166"/>
            </a:xfrm>
            <a:prstGeom prst="rect">
              <a:avLst/>
            </a:prstGeom>
          </p:spPr>
        </p:pic>
        <p:sp>
          <p:nvSpPr>
            <p:cNvPr id="5" name="CaixaDeTexto 4"/>
            <p:cNvSpPr txBox="1"/>
            <p:nvPr/>
          </p:nvSpPr>
          <p:spPr>
            <a:xfrm>
              <a:off x="11693979" y="7285688"/>
              <a:ext cx="802821" cy="446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33" dirty="0">
                  <a:latin typeface="Verdana" panose="020B0604030504040204" pitchFamily="34" charset="0"/>
                  <a:ea typeface="Verdana" panose="020B0604030504040204" pitchFamily="34" charset="0"/>
                </a:rPr>
                <a:t>2%</a:t>
              </a:r>
            </a:p>
          </p:txBody>
        </p:sp>
        <p:sp>
          <p:nvSpPr>
            <p:cNvPr id="13" name="CaixaDeTexto 12"/>
            <p:cNvSpPr txBox="1"/>
            <p:nvPr/>
          </p:nvSpPr>
          <p:spPr>
            <a:xfrm>
              <a:off x="13141778" y="4063551"/>
              <a:ext cx="985703" cy="446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33" b="1" dirty="0">
                  <a:latin typeface="Verdana" panose="020B0604030504040204" pitchFamily="34" charset="0"/>
                  <a:ea typeface="Verdana" panose="020B0604030504040204" pitchFamily="34" charset="0"/>
                </a:rPr>
                <a:t>42%</a:t>
              </a:r>
            </a:p>
          </p:txBody>
        </p:sp>
        <p:sp>
          <p:nvSpPr>
            <p:cNvPr id="14" name="CaixaDeTexto 13"/>
            <p:cNvSpPr txBox="1"/>
            <p:nvPr/>
          </p:nvSpPr>
          <p:spPr>
            <a:xfrm>
              <a:off x="9446078" y="4063551"/>
              <a:ext cx="1059179" cy="446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33" dirty="0">
                  <a:latin typeface="Verdana" panose="020B0604030504040204" pitchFamily="34" charset="0"/>
                  <a:ea typeface="Verdana" panose="020B0604030504040204" pitchFamily="34" charset="0"/>
                </a:rPr>
                <a:t>38%</a:t>
              </a: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13106400" y="8463717"/>
              <a:ext cx="1021080" cy="446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33" b="1" dirty="0">
                  <a:latin typeface="Verdana" panose="020B0604030504040204" pitchFamily="34" charset="0"/>
                  <a:ea typeface="Verdana" panose="020B0604030504040204" pitchFamily="34" charset="0"/>
                </a:rPr>
                <a:t>48%</a:t>
              </a:r>
            </a:p>
          </p:txBody>
        </p:sp>
        <p:sp>
          <p:nvSpPr>
            <p:cNvPr id="18" name="CaixaDeTexto 17"/>
            <p:cNvSpPr txBox="1"/>
            <p:nvPr/>
          </p:nvSpPr>
          <p:spPr>
            <a:xfrm>
              <a:off x="10333265" y="2648595"/>
              <a:ext cx="819150" cy="446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33" dirty="0">
                  <a:latin typeface="Verdana" panose="020B0604030504040204" pitchFamily="34" charset="0"/>
                  <a:ea typeface="Verdana" panose="020B0604030504040204" pitchFamily="34" charset="0"/>
                </a:rPr>
                <a:t>6%</a:t>
              </a:r>
            </a:p>
          </p:txBody>
        </p:sp>
        <p:sp>
          <p:nvSpPr>
            <p:cNvPr id="19" name="CaixaDeTexto 18"/>
            <p:cNvSpPr txBox="1"/>
            <p:nvPr/>
          </p:nvSpPr>
          <p:spPr>
            <a:xfrm>
              <a:off x="11175551" y="7231964"/>
              <a:ext cx="819149" cy="446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33" dirty="0">
                  <a:latin typeface="Verdana" panose="020B0604030504040204" pitchFamily="34" charset="0"/>
                  <a:ea typeface="Verdana" panose="020B0604030504040204" pitchFamily="34" charset="0"/>
                </a:rPr>
                <a:t>3%</a:t>
              </a:r>
            </a:p>
          </p:txBody>
        </p:sp>
        <p:sp>
          <p:nvSpPr>
            <p:cNvPr id="15" name="CaixaDeTexto 14"/>
            <p:cNvSpPr txBox="1"/>
            <p:nvPr/>
          </p:nvSpPr>
          <p:spPr>
            <a:xfrm>
              <a:off x="10704738" y="7353300"/>
              <a:ext cx="816702" cy="446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33" dirty="0">
                  <a:latin typeface="Verdana" panose="020B0604030504040204" pitchFamily="34" charset="0"/>
                  <a:ea typeface="Verdana" panose="020B0604030504040204" pitchFamily="34" charset="0"/>
                </a:rPr>
                <a:t>5%</a:t>
              </a:r>
            </a:p>
          </p:txBody>
        </p:sp>
        <p:sp>
          <p:nvSpPr>
            <p:cNvPr id="20" name="CaixaDeTexto 19"/>
            <p:cNvSpPr txBox="1"/>
            <p:nvPr/>
          </p:nvSpPr>
          <p:spPr>
            <a:xfrm>
              <a:off x="9484178" y="8488344"/>
              <a:ext cx="985703" cy="446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33" dirty="0">
                  <a:latin typeface="Verdana" panose="020B0604030504040204" pitchFamily="34" charset="0"/>
                  <a:ea typeface="Verdana" panose="020B0604030504040204" pitchFamily="34" charset="0"/>
                </a:rPr>
                <a:t>42%</a:t>
              </a:r>
            </a:p>
          </p:txBody>
        </p:sp>
        <p:sp>
          <p:nvSpPr>
            <p:cNvPr id="21" name="CaixaDeTexto 20"/>
            <p:cNvSpPr txBox="1"/>
            <p:nvPr/>
          </p:nvSpPr>
          <p:spPr>
            <a:xfrm>
              <a:off x="11857265" y="2457390"/>
              <a:ext cx="783773" cy="446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33" dirty="0">
                  <a:latin typeface="Verdana" panose="020B0604030504040204" pitchFamily="34" charset="0"/>
                  <a:ea typeface="Verdana" panose="020B0604030504040204" pitchFamily="34" charset="0"/>
                </a:rPr>
                <a:t>9%</a:t>
              </a:r>
            </a:p>
          </p:txBody>
        </p:sp>
        <p:sp>
          <p:nvSpPr>
            <p:cNvPr id="22" name="CaixaDeTexto 21"/>
            <p:cNvSpPr txBox="1"/>
            <p:nvPr/>
          </p:nvSpPr>
          <p:spPr>
            <a:xfrm>
              <a:off x="11156046" y="2448540"/>
              <a:ext cx="783773" cy="446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33" dirty="0">
                  <a:latin typeface="Verdana" panose="020B0604030504040204" pitchFamily="34" charset="0"/>
                  <a:ea typeface="Verdana" panose="020B0604030504040204" pitchFamily="34" charset="0"/>
                </a:rPr>
                <a:t>5%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0938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57F326F8-96CB-45F3-96EB-87F5BCDBC2E1}"/>
              </a:ext>
            </a:extLst>
          </p:cNvPr>
          <p:cNvSpPr txBox="1"/>
          <p:nvPr/>
        </p:nvSpPr>
        <p:spPr>
          <a:xfrm>
            <a:off x="127000" y="838201"/>
            <a:ext cx="11938000" cy="6114444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/>
          <a:p>
            <a:pPr algn="ctr"/>
            <a:endParaRPr lang="pt-BR" sz="1867" b="1" dirty="0">
              <a:solidFill>
                <a:srgbClr val="000000"/>
              </a:solidFill>
              <a:latin typeface="Verdana"/>
              <a:cs typeface="Verdana"/>
            </a:endParaRPr>
          </a:p>
        </p:txBody>
      </p:sp>
      <p:sp>
        <p:nvSpPr>
          <p:cNvPr id="7" name="Retângulo 1">
            <a:extLst>
              <a:ext uri="{FF2B5EF4-FFF2-40B4-BE49-F238E27FC236}">
                <a16:creationId xmlns:a16="http://schemas.microsoft.com/office/drawing/2014/main" xmlns="" id="{F08294D2-6AC1-45D0-A7C9-A601F3425461}"/>
              </a:ext>
            </a:extLst>
          </p:cNvPr>
          <p:cNvSpPr/>
          <p:nvPr/>
        </p:nvSpPr>
        <p:spPr>
          <a:xfrm>
            <a:off x="0" y="25401"/>
            <a:ext cx="12192000" cy="684289"/>
          </a:xfrm>
          <a:prstGeom prst="rect">
            <a:avLst/>
          </a:prstGeom>
          <a:solidFill>
            <a:srgbClr val="1246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pt-BR" sz="1200"/>
          </a:p>
        </p:txBody>
      </p:sp>
      <p:cxnSp>
        <p:nvCxnSpPr>
          <p:cNvPr id="8" name="Conector reto 2">
            <a:extLst>
              <a:ext uri="{FF2B5EF4-FFF2-40B4-BE49-F238E27FC236}">
                <a16:creationId xmlns:a16="http://schemas.microsoft.com/office/drawing/2014/main" xmlns="" id="{AEE220C5-B7B3-4560-896D-416B827F3DCF}"/>
              </a:ext>
            </a:extLst>
          </p:cNvPr>
          <p:cNvCxnSpPr>
            <a:cxnSpLocks/>
          </p:cNvCxnSpPr>
          <p:nvPr/>
        </p:nvCxnSpPr>
        <p:spPr>
          <a:xfrm>
            <a:off x="-50800" y="635000"/>
            <a:ext cx="12192000" cy="0"/>
          </a:xfrm>
          <a:prstGeom prst="line">
            <a:avLst/>
          </a:prstGeom>
          <a:ln w="38100">
            <a:solidFill>
              <a:srgbClr val="E3E8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1C0078F6-D31A-4278-92F6-0A05B362C3EF}"/>
              </a:ext>
            </a:extLst>
          </p:cNvPr>
          <p:cNvSpPr txBox="1">
            <a:spLocks/>
          </p:cNvSpPr>
          <p:nvPr/>
        </p:nvSpPr>
        <p:spPr>
          <a:xfrm>
            <a:off x="647700" y="127000"/>
            <a:ext cx="10896600" cy="582689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RESULTADOS -</a:t>
            </a:r>
            <a:r>
              <a:rPr lang="pt-BR" sz="2800" b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Pesquisa com Reitores de IFES</a:t>
            </a:r>
            <a:endParaRPr lang="en-US" sz="2800" b="1" dirty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11" name="Agrupar 10"/>
          <p:cNvGrpSpPr/>
          <p:nvPr/>
        </p:nvGrpSpPr>
        <p:grpSpPr>
          <a:xfrm>
            <a:off x="0" y="763512"/>
            <a:ext cx="12065000" cy="6072111"/>
            <a:chOff x="1371600" y="1108360"/>
            <a:chExt cx="15163800" cy="9108166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1600" y="1108360"/>
              <a:ext cx="15163800" cy="9108166"/>
            </a:xfrm>
            <a:prstGeom prst="rect">
              <a:avLst/>
            </a:prstGeom>
          </p:spPr>
        </p:pic>
        <p:sp>
          <p:nvSpPr>
            <p:cNvPr id="13" name="CaixaDeTexto 12"/>
            <p:cNvSpPr txBox="1"/>
            <p:nvPr/>
          </p:nvSpPr>
          <p:spPr>
            <a:xfrm>
              <a:off x="13084629" y="4819025"/>
              <a:ext cx="1050471" cy="446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33" b="1" dirty="0">
                  <a:latin typeface="Verdana" panose="020B0604030504040204" pitchFamily="34" charset="0"/>
                  <a:ea typeface="Verdana" panose="020B0604030504040204" pitchFamily="34" charset="0"/>
                </a:rPr>
                <a:t>55%</a:t>
              </a:r>
            </a:p>
          </p:txBody>
        </p:sp>
        <p:sp>
          <p:nvSpPr>
            <p:cNvPr id="14" name="CaixaDeTexto 13"/>
            <p:cNvSpPr txBox="1"/>
            <p:nvPr/>
          </p:nvSpPr>
          <p:spPr>
            <a:xfrm>
              <a:off x="9876063" y="3053968"/>
              <a:ext cx="922568" cy="446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33" dirty="0">
                  <a:latin typeface="Verdana" panose="020B0604030504040204" pitchFamily="34" charset="0"/>
                  <a:ea typeface="Verdana" panose="020B0604030504040204" pitchFamily="34" charset="0"/>
                </a:rPr>
                <a:t>21%</a:t>
              </a: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13201650" y="8629591"/>
              <a:ext cx="933450" cy="446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33" dirty="0">
                  <a:latin typeface="Verdana" panose="020B0604030504040204" pitchFamily="34" charset="0"/>
                  <a:ea typeface="Verdana" panose="020B0604030504040204" pitchFamily="34" charset="0"/>
                </a:rPr>
                <a:t>46%</a:t>
              </a:r>
            </a:p>
          </p:txBody>
        </p:sp>
        <p:sp>
          <p:nvSpPr>
            <p:cNvPr id="18" name="CaixaDeTexto 17"/>
            <p:cNvSpPr txBox="1"/>
            <p:nvPr/>
          </p:nvSpPr>
          <p:spPr>
            <a:xfrm>
              <a:off x="11019065" y="2552699"/>
              <a:ext cx="715736" cy="446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33" dirty="0">
                  <a:latin typeface="Verdana" panose="020B0604030504040204" pitchFamily="34" charset="0"/>
                  <a:ea typeface="Verdana" panose="020B0604030504040204" pitchFamily="34" charset="0"/>
                </a:rPr>
                <a:t>1%</a:t>
              </a:r>
            </a:p>
          </p:txBody>
        </p:sp>
        <p:sp>
          <p:nvSpPr>
            <p:cNvPr id="19" name="CaixaDeTexto 18"/>
            <p:cNvSpPr txBox="1"/>
            <p:nvPr/>
          </p:nvSpPr>
          <p:spPr>
            <a:xfrm>
              <a:off x="10972800" y="7200901"/>
              <a:ext cx="819149" cy="446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33" dirty="0">
                  <a:latin typeface="Verdana" panose="020B0604030504040204" pitchFamily="34" charset="0"/>
                  <a:ea typeface="Verdana" panose="020B0604030504040204" pitchFamily="34" charset="0"/>
                </a:rPr>
                <a:t>9%</a:t>
              </a:r>
            </a:p>
          </p:txBody>
        </p:sp>
        <p:sp>
          <p:nvSpPr>
            <p:cNvPr id="20" name="CaixaDeTexto 19"/>
            <p:cNvSpPr txBox="1"/>
            <p:nvPr/>
          </p:nvSpPr>
          <p:spPr>
            <a:xfrm>
              <a:off x="9484178" y="8705791"/>
              <a:ext cx="1043615" cy="446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33" b="1" dirty="0">
                  <a:latin typeface="Verdana" panose="020B0604030504040204" pitchFamily="34" charset="0"/>
                  <a:ea typeface="Verdana" panose="020B0604030504040204" pitchFamily="34" charset="0"/>
                </a:rPr>
                <a:t>45%</a:t>
              </a:r>
            </a:p>
          </p:txBody>
        </p:sp>
        <p:sp>
          <p:nvSpPr>
            <p:cNvPr id="21" name="CaixaDeTexto 20"/>
            <p:cNvSpPr txBox="1"/>
            <p:nvPr/>
          </p:nvSpPr>
          <p:spPr>
            <a:xfrm>
              <a:off x="12436932" y="2752474"/>
              <a:ext cx="936168" cy="446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33" dirty="0">
                  <a:latin typeface="Verdana" panose="020B0604030504040204" pitchFamily="34" charset="0"/>
                  <a:ea typeface="Verdana" panose="020B0604030504040204" pitchFamily="34" charset="0"/>
                </a:rPr>
                <a:t>20%</a:t>
              </a:r>
            </a:p>
          </p:txBody>
        </p:sp>
        <p:sp>
          <p:nvSpPr>
            <p:cNvPr id="22" name="CaixaDeTexto 21"/>
            <p:cNvSpPr txBox="1"/>
            <p:nvPr/>
          </p:nvSpPr>
          <p:spPr>
            <a:xfrm>
              <a:off x="11484428" y="2533589"/>
              <a:ext cx="783773" cy="446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333" dirty="0">
                  <a:latin typeface="Verdana" panose="020B0604030504040204" pitchFamily="34" charset="0"/>
                  <a:ea typeface="Verdana" panose="020B0604030504040204" pitchFamily="34" charset="0"/>
                </a:rPr>
                <a:t>3%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1248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7C94774E889C4AB684BEBF8E2D5009" ma:contentTypeVersion="16" ma:contentTypeDescription="Create a new document." ma:contentTypeScope="" ma:versionID="dd786c59e12090e126c9d0f5d9a28e17">
  <xsd:schema xmlns:xsd="http://www.w3.org/2001/XMLSchema" xmlns:xs="http://www.w3.org/2001/XMLSchema" xmlns:p="http://schemas.microsoft.com/office/2006/metadata/properties" xmlns:ns3="a01ec95d-ddae-4ac9-b0db-4d7b221f359d" xmlns:ns4="f8585014-c186-4744-bee4-a776708bf80d" targetNamespace="http://schemas.microsoft.com/office/2006/metadata/properties" ma:root="true" ma:fieldsID="2871288c81b1421d1268ee289c012541" ns3:_="" ns4:_="">
    <xsd:import namespace="a01ec95d-ddae-4ac9-b0db-4d7b221f359d"/>
    <xsd:import namespace="f8585014-c186-4744-bee4-a776708bf80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1ec95d-ddae-4ac9-b0db-4d7b221f35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585014-c186-4744-bee4-a776708bf80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01ec95d-ddae-4ac9-b0db-4d7b221f359d" xsi:nil="true"/>
  </documentManagement>
</p:properties>
</file>

<file path=customXml/itemProps1.xml><?xml version="1.0" encoding="utf-8"?>
<ds:datastoreItem xmlns:ds="http://schemas.openxmlformats.org/officeDocument/2006/customXml" ds:itemID="{1F9864CA-1EEE-41FD-A3E2-C005A6E3BE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1ec95d-ddae-4ac9-b0db-4d7b221f359d"/>
    <ds:schemaRef ds:uri="f8585014-c186-4744-bee4-a776708bf8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866F502-1B47-45CD-9821-02C7991E34D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ED41CE4-D444-4B03-8AD3-F958673C3E54}">
  <ds:schemaRefs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a01ec95d-ddae-4ac9-b0db-4d7b221f359d"/>
    <ds:schemaRef ds:uri="f8585014-c186-4744-bee4-a776708bf80d"/>
    <ds:schemaRef ds:uri="http://purl.org/dc/terms/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3815</TotalTime>
  <Words>553</Words>
  <Application>Microsoft Office PowerPoint</Application>
  <PresentationFormat>Widescreen</PresentationFormat>
  <Paragraphs>153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Tw Cen MT</vt:lpstr>
      <vt:lpstr>Verdana</vt:lpstr>
      <vt:lpstr>Wingdings</vt:lpstr>
      <vt:lpstr>Office Theme</vt:lpstr>
      <vt:lpstr>1_Office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Ruben Naftali Souza de Castro</dc:creator>
  <cp:lastModifiedBy>Felipe Luiz da Silva</cp:lastModifiedBy>
  <cp:revision>139</cp:revision>
  <dcterms:created xsi:type="dcterms:W3CDTF">2019-04-04T14:11:18Z</dcterms:created>
  <dcterms:modified xsi:type="dcterms:W3CDTF">2023-11-22T12:22:03Z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0x010100017C94774E889C4AB684BEBF8E2D5009</vt:lpwstr>
  </property>
</Properties>
</file>