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1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0066"/>
    <a:srgbClr val="990000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82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BD7A4-DEBC-42FB-A082-88680FEB7072}" type="datetimeFigureOut">
              <a:rPr lang="pt-BR" smtClean="0"/>
              <a:t>11/11/2015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C98CE-965F-4EB3-922C-E5D5F77EC5F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774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36F902-AF36-4C47-88AD-35D7D7F48472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8192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4FF3FE-04F2-4384-9E58-0DCC2DA9AC92}" type="datetimeFigureOut">
              <a:rPr lang="pt-BR"/>
              <a:pPr>
                <a:defRPr/>
              </a:pPr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C3BC17-B156-4D6E-B7D3-31B854DC607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72192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1761D-5B5E-498C-81D6-7E380BD8E6F4}" type="datetimeFigureOut">
              <a:rPr lang="pt-BR"/>
              <a:pPr>
                <a:defRPr/>
              </a:pPr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7E6EC1-26F2-4480-9B1B-E11791D14CA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57875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3539F-A5C3-427F-8025-30B4ABD1A05F}" type="datetimeFigureOut">
              <a:rPr lang="pt-BR"/>
              <a:pPr>
                <a:defRPr/>
              </a:pPr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B63256-E046-44A9-8851-34D12AC018C2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36492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2562B6-C3B8-4421-BAD5-E6812B33FFB2}" type="datetimeFigureOut">
              <a:rPr lang="pt-BR"/>
              <a:pPr>
                <a:defRPr/>
              </a:pPr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49C908-000E-4A3D-82ED-506BE1C0D7A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869812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7FCA3-A9BB-4830-8316-E9A699B03183}" type="datetimeFigureOut">
              <a:rPr lang="pt-BR"/>
              <a:pPr>
                <a:defRPr/>
              </a:pPr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EAEC27-D36D-4A4E-8F89-D38387736EC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0276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0DD1F-C241-4CAA-AFD7-BA5758E3D9AD}" type="datetimeFigureOut">
              <a:rPr lang="pt-BR"/>
              <a:pPr>
                <a:defRPr/>
              </a:pPr>
              <a:t>11/11/2015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9D24D6-8041-4845-8B88-4761898B89B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60896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6DE9B-1984-49E2-A684-CA0699970AA2}" type="datetimeFigureOut">
              <a:rPr lang="pt-BR"/>
              <a:pPr>
                <a:defRPr/>
              </a:pPr>
              <a:t>11/11/2015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479D3A-7714-4F65-9FE6-B580141B5DA9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1386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14EA7-DA16-4D19-86D5-51706641E269}" type="datetimeFigureOut">
              <a:rPr lang="pt-BR"/>
              <a:pPr>
                <a:defRPr/>
              </a:pPr>
              <a:t>11/11/2015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B7D7D-917E-428D-BBE3-1381665E679A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504999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945E8-1CFB-40F3-AAFD-F13AF0366236}" type="datetimeFigureOut">
              <a:rPr lang="pt-BR"/>
              <a:pPr>
                <a:defRPr/>
              </a:pPr>
              <a:t>11/11/2015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BF321-F3DB-4ACC-8645-F1EDECE4058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46330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7622B-337F-4F49-9767-34600281A1E5}" type="datetimeFigureOut">
              <a:rPr lang="pt-BR"/>
              <a:pPr>
                <a:defRPr/>
              </a:pPr>
              <a:t>11/11/2015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2677D6-524A-4B7D-B002-091D76471B2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72476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9E16D-4068-42C9-9EB0-5B57F6B9526D}" type="datetimeFigureOut">
              <a:rPr lang="pt-BR"/>
              <a:pPr>
                <a:defRPr/>
              </a:pPr>
              <a:t>11/11/2015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88ADFA-1058-4CED-9E82-25FA8A77C68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33993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C61BEFE-E506-4D97-8002-B77F73C813A3}" type="datetimeFigureOut">
              <a:rPr lang="pt-BR"/>
              <a:pPr>
                <a:defRPr/>
              </a:pPr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86B1C2D7-5FAB-432F-BF9F-9E4E86A012E2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aixaDeTexto 7"/>
          <p:cNvSpPr txBox="1">
            <a:spLocks noChangeArrowheads="1"/>
          </p:cNvSpPr>
          <p:nvPr/>
        </p:nvSpPr>
        <p:spPr bwMode="auto">
          <a:xfrm>
            <a:off x="11483975" y="2060575"/>
            <a:ext cx="185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sp>
        <p:nvSpPr>
          <p:cNvPr id="4" name="Título 1"/>
          <p:cNvSpPr>
            <a:spLocks noGrp="1"/>
          </p:cNvSpPr>
          <p:nvPr>
            <p:ph type="ctrTitle"/>
          </p:nvPr>
        </p:nvSpPr>
        <p:spPr>
          <a:xfrm>
            <a:off x="755576" y="866775"/>
            <a:ext cx="7920880" cy="2387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pt-BR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Tema: Sanidade </a:t>
            </a:r>
            <a:r>
              <a:rPr lang="pt-BR" sz="2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 bovinocultura de Corte no Estado de Mato Grosso e os aspectos sanitários da Fronteira com a </a:t>
            </a:r>
            <a:r>
              <a:rPr lang="pt-BR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Bolívia</a:t>
            </a:r>
            <a:endParaRPr lang="pt-BR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115616" y="3645024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LUIZ CARLOS MEISTER</a:t>
            </a:r>
          </a:p>
          <a:p>
            <a:pPr algn="ctr"/>
            <a:r>
              <a:rPr lang="pt-BR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Pecuarista no Munícipio de Acorizal - MT</a:t>
            </a:r>
            <a:endParaRPr lang="pt-BR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8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Vulnerabilidades do sistema de defesa animal</a:t>
            </a:r>
            <a:endParaRPr lang="pt-BR" sz="28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572000" y="2204864"/>
            <a:ext cx="4416594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Fronteira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Baixo nível de controle sanitário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Vigilância e trânsito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Baixa alocação de Recursos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Atraso da implantação da PGA</a:t>
            </a:r>
            <a:endParaRPr lang="pt-BR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00" y="1875431"/>
            <a:ext cx="4491474" cy="3497785"/>
          </a:xfrm>
        </p:spPr>
      </p:pic>
    </p:spTree>
    <p:extLst>
      <p:ext uri="{BB962C8B-B14F-4D97-AF65-F5344CB8AC3E}">
        <p14:creationId xmlns:p14="http://schemas.microsoft.com/office/powerpoint/2010/main" val="82290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 de Estomatite vesicular</a:t>
            </a:r>
            <a:endParaRPr lang="pt-BR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44824"/>
            <a:ext cx="3168352" cy="3229489"/>
          </a:xfr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0438912"/>
              </p:ext>
            </p:extLst>
          </p:nvPr>
        </p:nvGraphicFramePr>
        <p:xfrm>
          <a:off x="4067944" y="2420888"/>
          <a:ext cx="4782962" cy="94996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152128"/>
                <a:gridCol w="1296144"/>
                <a:gridCol w="792088"/>
                <a:gridCol w="1542602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solidFill>
                            <a:srgbClr val="003399"/>
                          </a:solidFill>
                        </a:rPr>
                        <a:t>Município</a:t>
                      </a:r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solidFill>
                            <a:srgbClr val="003399"/>
                          </a:solidFill>
                        </a:rPr>
                        <a:t>Propriedades</a:t>
                      </a:r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solidFill>
                            <a:srgbClr val="003399"/>
                          </a:solidFill>
                        </a:rPr>
                        <a:t>Área km²</a:t>
                      </a:r>
                      <a:endParaRPr lang="pt-BR" sz="1600" b="1" dirty="0" smtClean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pt-BR" sz="1600" dirty="0" smtClean="0">
                          <a:solidFill>
                            <a:srgbClr val="003399"/>
                          </a:solidFill>
                        </a:rPr>
                        <a:t>Rebanho bovino</a:t>
                      </a:r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003399"/>
                          </a:solidFill>
                        </a:rPr>
                        <a:t>Castanheira</a:t>
                      </a:r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kern="1200" dirty="0" smtClean="0">
                          <a:solidFill>
                            <a:srgbClr val="003399"/>
                          </a:solidFill>
                          <a:effectLst/>
                        </a:rPr>
                        <a:t>1.240 </a:t>
                      </a:r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kern="1200" dirty="0" smtClean="0">
                          <a:solidFill>
                            <a:srgbClr val="003399"/>
                          </a:solidFill>
                          <a:effectLst/>
                        </a:rPr>
                        <a:t>3.910</a:t>
                      </a:r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kern="1200" dirty="0" smtClean="0">
                          <a:solidFill>
                            <a:srgbClr val="003399"/>
                          </a:solidFill>
                          <a:effectLst/>
                        </a:rPr>
                        <a:t>376.498 animais</a:t>
                      </a:r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075585"/>
              </p:ext>
            </p:extLst>
          </p:nvPr>
        </p:nvGraphicFramePr>
        <p:xfrm>
          <a:off x="4211960" y="3356992"/>
          <a:ext cx="4530145" cy="949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06259"/>
                <a:gridCol w="1030294"/>
                <a:gridCol w="883108"/>
                <a:gridCol w="151048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003399"/>
                          </a:solidFill>
                        </a:rPr>
                        <a:t>Cáceres</a:t>
                      </a:r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dirty="0" smtClean="0">
                          <a:solidFill>
                            <a:srgbClr val="003399"/>
                          </a:solidFill>
                        </a:rPr>
                        <a:t>2.871</a:t>
                      </a:r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600" kern="1200" dirty="0" smtClean="0">
                          <a:solidFill>
                            <a:srgbClr val="003399"/>
                          </a:solidFill>
                          <a:effectLst/>
                        </a:rPr>
                        <a:t>24.351</a:t>
                      </a:r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pt-BR" sz="1600" kern="1200" dirty="0" smtClean="0">
                          <a:solidFill>
                            <a:srgbClr val="003399"/>
                          </a:solidFill>
                          <a:effectLst/>
                        </a:rPr>
                        <a:t>1.020.116 animais</a:t>
                      </a:r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endParaRPr lang="pt-BR" sz="1600" b="1" dirty="0">
                        <a:solidFill>
                          <a:srgbClr val="003399"/>
                        </a:solidFill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323528" y="5589240"/>
            <a:ext cx="38884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IBGE – Elaboração Acrimat</a:t>
            </a:r>
            <a:endParaRPr lang="pt-BR" sz="120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06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204864"/>
            <a:ext cx="3488166" cy="3312368"/>
          </a:xfr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919265"/>
              </p:ext>
            </p:extLst>
          </p:nvPr>
        </p:nvGraphicFramePr>
        <p:xfrm>
          <a:off x="4298726" y="3284984"/>
          <a:ext cx="4593753" cy="111252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531251"/>
                <a:gridCol w="1531251"/>
                <a:gridCol w="153125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0033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Área</a:t>
                      </a:r>
                      <a:endParaRPr lang="pt-BR" sz="1400" dirty="0">
                        <a:solidFill>
                          <a:srgbClr val="00339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0033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Propriedades</a:t>
                      </a:r>
                      <a:endParaRPr lang="pt-BR" sz="1400" dirty="0">
                        <a:solidFill>
                          <a:srgbClr val="00339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0033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Rebanho</a:t>
                      </a:r>
                      <a:endParaRPr lang="pt-BR" sz="1400" dirty="0">
                        <a:solidFill>
                          <a:srgbClr val="00339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0033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R$ 315,50</a:t>
                      </a:r>
                      <a:endParaRPr lang="pt-BR" sz="1400" dirty="0">
                        <a:solidFill>
                          <a:srgbClr val="00339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0033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R$ 994,72</a:t>
                      </a:r>
                      <a:endParaRPr lang="pt-BR" sz="1400" dirty="0">
                        <a:solidFill>
                          <a:srgbClr val="00339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solidFill>
                            <a:srgbClr val="0033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R$ 3,28 </a:t>
                      </a:r>
                      <a:endParaRPr lang="pt-BR" sz="1400" dirty="0">
                        <a:solidFill>
                          <a:srgbClr val="00339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0033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R$ 7.682.796,34</a:t>
                      </a:r>
                      <a:endParaRPr lang="pt-BR" sz="1400" dirty="0">
                        <a:solidFill>
                          <a:srgbClr val="00339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>
                          <a:solidFill>
                            <a:srgbClr val="0033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R$ 2.855.854,50</a:t>
                      </a:r>
                      <a:endParaRPr lang="pt-BR" sz="1400" dirty="0">
                        <a:solidFill>
                          <a:srgbClr val="00339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solidFill>
                            <a:srgbClr val="003399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R$ 3.342.038,56 </a:t>
                      </a:r>
                      <a:endParaRPr lang="pt-BR" sz="1400" b="1" dirty="0" smtClean="0">
                        <a:solidFill>
                          <a:srgbClr val="003399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4619740" y="2816658"/>
            <a:ext cx="3951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Estimativa do caso em Cáceres</a:t>
            </a:r>
            <a:r>
              <a:rPr lang="pt-BR" b="1" dirty="0" smtClean="0"/>
              <a:t>      </a:t>
            </a:r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991205" y="1580418"/>
            <a:ext cx="8152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/>
            <a:r>
              <a:rPr lang="pt-BR" sz="2000" b="1" dirty="0" smtClean="0">
                <a:solidFill>
                  <a:srgbClr val="003399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Valor gasto pelo FESA* em Castanheira R$ 1.233.458,58.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 de Estomatite vesicular</a:t>
            </a:r>
            <a:endParaRPr lang="pt-BR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57200" y="551723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FESA – Fundo Emergencial de Saúde Animal do Estado de Mato Grosso (Fundo privado mantido pelos pecuaristas)</a:t>
            </a:r>
            <a:endParaRPr lang="pt-BR" sz="140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8910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 de Febre Aftosa na Grã-Bretanha</a:t>
            </a:r>
            <a:endParaRPr lang="pt-BR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888" y="1556792"/>
            <a:ext cx="2228734" cy="4351338"/>
          </a:xfrm>
        </p:spPr>
      </p:pic>
      <p:sp>
        <p:nvSpPr>
          <p:cNvPr id="5" name="CaixaDeTexto 4"/>
          <p:cNvSpPr txBox="1"/>
          <p:nvPr/>
        </p:nvSpPr>
        <p:spPr>
          <a:xfrm>
            <a:off x="4283968" y="1589886"/>
            <a:ext cx="440283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pt-BR" sz="1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2001 a</a:t>
            </a:r>
            <a:r>
              <a:rPr lang="pt-BR" sz="16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Grã-Bretanha, teve um surto de febre aftosa, com 2.030 </a:t>
            </a:r>
            <a:r>
              <a:rPr lang="pt-BR" sz="1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focos em todo </a:t>
            </a:r>
            <a:r>
              <a:rPr lang="pt-BR" sz="16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país. </a:t>
            </a:r>
          </a:p>
          <a:p>
            <a:pPr lvl="0" algn="just"/>
            <a:endParaRPr lang="pt-BR" sz="1600" dirty="0" smtClean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pt-BR" sz="16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Foram  abatidos  algo em torno  de </a:t>
            </a:r>
            <a:r>
              <a:rPr lang="pt-BR" sz="1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milhões de </a:t>
            </a:r>
            <a:r>
              <a:rPr lang="pt-BR" sz="16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animais entre ovinos, suínos e bovinos.</a:t>
            </a:r>
          </a:p>
          <a:p>
            <a:pPr lvl="0" algn="just"/>
            <a:endParaRPr lang="pt-BR" sz="1600" dirty="0" smtClean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/>
            <a:r>
              <a:rPr lang="pt-BR" sz="16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estimado em perdas econômicas em de 2001 foi de US$ </a:t>
            </a:r>
            <a:r>
              <a:rPr lang="pt-BR" sz="1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4,5 bilhões de </a:t>
            </a:r>
            <a:r>
              <a:rPr lang="pt-BR" sz="16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dólares.</a:t>
            </a:r>
          </a:p>
          <a:p>
            <a:pPr lvl="0" algn="just"/>
            <a:endParaRPr lang="pt-BR" sz="160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base"/>
            <a:r>
              <a:rPr lang="pt-BR" sz="16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estudo </a:t>
            </a:r>
            <a:r>
              <a:rPr lang="pt-BR" sz="1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Universidade de </a:t>
            </a:r>
            <a:r>
              <a:rPr lang="pt-BR" sz="1600" dirty="0" err="1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Purdue</a:t>
            </a:r>
            <a:r>
              <a:rPr lang="pt-BR" sz="1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o centro epidemiológico da APHIS em 2002</a:t>
            </a:r>
            <a:r>
              <a:rPr lang="pt-BR" sz="16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estimulou uma perda US$ </a:t>
            </a:r>
            <a:r>
              <a:rPr lang="pt-BR" sz="1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bilhões de dólares </a:t>
            </a:r>
            <a:r>
              <a:rPr lang="pt-BR" sz="16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para um caso de febre aftosa.</a:t>
            </a:r>
            <a:endParaRPr lang="pt-BR" sz="160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base"/>
            <a:endParaRPr lang="pt-BR" sz="1600" dirty="0" smtClean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just" fontAlgn="base"/>
            <a:r>
              <a:rPr lang="pt-BR" sz="16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Hoje, a ocorrência de um caso teria algo </a:t>
            </a:r>
            <a:r>
              <a:rPr lang="pt-BR" sz="1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estimado entre </a:t>
            </a:r>
            <a:r>
              <a:rPr lang="pt-BR" sz="16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US$ </a:t>
            </a:r>
            <a:r>
              <a:rPr lang="pt-BR" sz="16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 a 228 bilhões de dólares  </a:t>
            </a:r>
            <a:r>
              <a:rPr lang="pt-BR" sz="16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perdas econômicas.</a:t>
            </a:r>
            <a:endParaRPr lang="pt-BR" sz="160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11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Comparativo de Barreiras primárias</a:t>
            </a:r>
            <a:endParaRPr lang="pt-BR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1772816"/>
            <a:ext cx="3814562" cy="3619927"/>
          </a:xfr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791" y="1700808"/>
            <a:ext cx="3781559" cy="353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8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252187"/>
              </p:ext>
            </p:extLst>
          </p:nvPr>
        </p:nvGraphicFramePr>
        <p:xfrm>
          <a:off x="2843807" y="2338306"/>
          <a:ext cx="4896545" cy="314325"/>
        </p:xfrm>
        <a:graphic>
          <a:graphicData uri="http://schemas.openxmlformats.org/drawingml/2006/table">
            <a:tbl>
              <a:tblPr>
                <a:tableStyleId>{EB9631B5-78F2-41C9-869B-9F39066F8104}</a:tableStyleId>
              </a:tblPr>
              <a:tblGrid>
                <a:gridCol w="2376963"/>
                <a:gridCol w="2519582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Santa Catarina</a:t>
                      </a:r>
                      <a:endParaRPr lang="pt-BR" sz="2000" b="0" i="0" u="none" strike="noStrike" dirty="0"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u="none" strike="noStrike" dirty="0">
                          <a:solidFill>
                            <a:srgbClr val="003399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Mato Grosso</a:t>
                      </a:r>
                      <a:endParaRPr lang="pt-BR" sz="2000" b="0" i="0" u="none" strike="noStrike" dirty="0">
                        <a:solidFill>
                          <a:srgbClr val="003399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132964"/>
              </p:ext>
            </p:extLst>
          </p:nvPr>
        </p:nvGraphicFramePr>
        <p:xfrm>
          <a:off x="2195736" y="2708920"/>
          <a:ext cx="5222631" cy="253365"/>
        </p:xfrm>
        <a:graphic>
          <a:graphicData uri="http://schemas.openxmlformats.org/drawingml/2006/table">
            <a:tbl>
              <a:tblPr>
                <a:tableStyleId>{6E25E649-3F16-4E02-A733-19D2CDBF48F0}</a:tableStyleId>
              </a:tblPr>
              <a:tblGrid>
                <a:gridCol w="1863969"/>
                <a:gridCol w="1521070"/>
                <a:gridCol w="1837592"/>
              </a:tblGrid>
              <a:tr h="2286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População</a:t>
                      </a:r>
                      <a:r>
                        <a:rPr lang="pt-BR" sz="14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 de </a:t>
                      </a:r>
                      <a:r>
                        <a:rPr lang="pt-BR" sz="1400" u="none" strike="noStrike" dirty="0" smtClean="0">
                          <a:solidFill>
                            <a:srgbClr val="003399"/>
                          </a:solidFill>
                          <a:effectLst/>
                        </a:rPr>
                        <a:t>bovinos </a:t>
                      </a:r>
                      <a:endParaRPr lang="pt-BR" sz="14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 </a:t>
                      </a:r>
                      <a:r>
                        <a:rPr lang="pt-BR" sz="1400" u="none" strike="noStrike" dirty="0" smtClean="0">
                          <a:solidFill>
                            <a:srgbClr val="003399"/>
                          </a:solidFill>
                          <a:effectLst/>
                        </a:rPr>
                        <a:t> 4.271.092 cabeças</a:t>
                      </a:r>
                      <a:endParaRPr lang="pt-BR" sz="14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 </a:t>
                      </a:r>
                      <a:r>
                        <a:rPr lang="pt-BR" sz="1400" u="none" strike="noStrike" dirty="0" smtClean="0">
                          <a:solidFill>
                            <a:srgbClr val="003399"/>
                          </a:solidFill>
                          <a:effectLst/>
                        </a:rPr>
                        <a:t>     28.472.038 cabeças</a:t>
                      </a:r>
                      <a:endParaRPr lang="pt-BR" sz="14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b"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1495521"/>
              </p:ext>
            </p:extLst>
          </p:nvPr>
        </p:nvGraphicFramePr>
        <p:xfrm>
          <a:off x="2195736" y="3068960"/>
          <a:ext cx="5178670" cy="741045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1512277"/>
                <a:gridCol w="1943100"/>
                <a:gridCol w="1723293"/>
              </a:tblGrid>
              <a:tr h="682504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Postos fiscais estaduais de fronteira</a:t>
                      </a:r>
                      <a:endParaRPr lang="pt-BR" sz="16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33</a:t>
                      </a:r>
                      <a:endParaRPr lang="pt-BR" sz="14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6</a:t>
                      </a:r>
                      <a:endParaRPr lang="pt-BR" sz="16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45167"/>
              </p:ext>
            </p:extLst>
          </p:nvPr>
        </p:nvGraphicFramePr>
        <p:xfrm>
          <a:off x="2195736" y="3861048"/>
          <a:ext cx="5143502" cy="741045"/>
        </p:xfrm>
        <a:graphic>
          <a:graphicData uri="http://schemas.openxmlformats.org/drawingml/2006/table">
            <a:tbl>
              <a:tblPr>
                <a:tableStyleId>{EB9631B5-78F2-41C9-869B-9F39066F8104}</a:tableStyleId>
              </a:tblPr>
              <a:tblGrid>
                <a:gridCol w="1632763"/>
                <a:gridCol w="1789290"/>
                <a:gridCol w="1721449"/>
              </a:tblGrid>
              <a:tr h="597029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Posto fiscais federais de fronteira</a:t>
                      </a:r>
                      <a:endParaRPr lang="pt-BR" sz="16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1</a:t>
                      </a:r>
                      <a:endParaRPr lang="pt-BR" sz="16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solidFill>
                            <a:srgbClr val="003399"/>
                          </a:solidFill>
                          <a:effectLst/>
                        </a:rPr>
                        <a:t>  1</a:t>
                      </a:r>
                      <a:endParaRPr lang="pt-BR" sz="16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970301"/>
              </p:ext>
            </p:extLst>
          </p:nvPr>
        </p:nvGraphicFramePr>
        <p:xfrm>
          <a:off x="2267744" y="4653136"/>
          <a:ext cx="5174640" cy="497205"/>
        </p:xfrm>
        <a:graphic>
          <a:graphicData uri="http://schemas.openxmlformats.org/drawingml/2006/table">
            <a:tbl>
              <a:tblPr>
                <a:tableStyleId>{85BE263C-DBD7-4A20-BB59-AAB30ACAA65A}</a:tableStyleId>
              </a:tblPr>
              <a:tblGrid>
                <a:gridCol w="1596170"/>
                <a:gridCol w="1846385"/>
                <a:gridCol w="1732085"/>
              </a:tblGrid>
              <a:tr h="180975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Área em  km quadrados</a:t>
                      </a:r>
                      <a:endParaRPr lang="pt-BR" sz="16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b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95.346</a:t>
                      </a:r>
                      <a:endParaRPr lang="pt-BR" sz="16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903.375</a:t>
                      </a:r>
                      <a:endParaRPr lang="pt-BR" sz="16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88121"/>
              </p:ext>
            </p:extLst>
          </p:nvPr>
        </p:nvGraphicFramePr>
        <p:xfrm>
          <a:off x="2051720" y="5157192"/>
          <a:ext cx="5354516" cy="984885"/>
        </p:xfrm>
        <a:graphic>
          <a:graphicData uri="http://schemas.openxmlformats.org/drawingml/2006/table">
            <a:tbl>
              <a:tblPr>
                <a:tableStyleId>{EB9631B5-78F2-41C9-869B-9F39066F8104}</a:tableStyleId>
              </a:tblPr>
              <a:tblGrid>
                <a:gridCol w="2083777"/>
                <a:gridCol w="1441938"/>
                <a:gridCol w="1828801"/>
              </a:tblGrid>
              <a:tr h="65649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Fronteira</a:t>
                      </a:r>
                      <a:endParaRPr lang="pt-BR" sz="16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246 km de fronteira com a </a:t>
                      </a:r>
                      <a:r>
                        <a:rPr lang="pt-BR" sz="1600" u="none" strike="noStrike" dirty="0" smtClean="0">
                          <a:solidFill>
                            <a:srgbClr val="003399"/>
                          </a:solidFill>
                          <a:effectLst/>
                        </a:rPr>
                        <a:t>Argentina. </a:t>
                      </a:r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/>
                      </a:r>
                      <a:b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</a:br>
                      <a:endParaRPr lang="pt-BR" sz="16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 smtClean="0">
                          <a:solidFill>
                            <a:srgbClr val="003399"/>
                          </a:solidFill>
                          <a:effectLst/>
                        </a:rPr>
                        <a:t>     739 </a:t>
                      </a:r>
                      <a:r>
                        <a:rPr lang="pt-BR" sz="1600" u="none" strike="noStrike" dirty="0">
                          <a:solidFill>
                            <a:srgbClr val="003399"/>
                          </a:solidFill>
                          <a:effectLst/>
                        </a:rPr>
                        <a:t>km de fronteira com a Bolívia.</a:t>
                      </a:r>
                      <a:endParaRPr lang="pt-BR" sz="1600" b="0" i="0" u="none" strike="noStrike" dirty="0">
                        <a:solidFill>
                          <a:srgbClr val="003399"/>
                        </a:solidFill>
                        <a:effectLst/>
                        <a:latin typeface="Arial"/>
                      </a:endParaRPr>
                    </a:p>
                  </a:txBody>
                  <a:tcPr marL="7144" marR="7144" marT="9525" marB="0"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1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52508"/>
            <a:ext cx="2092569" cy="1985798"/>
          </a:xfr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854" y="260648"/>
            <a:ext cx="2066177" cy="193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1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2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BR" sz="2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251520" y="1646693"/>
            <a:ext cx="8784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exportação do Brasil de Janeiro a Outubro de 2015</a:t>
            </a:r>
          </a:p>
          <a:p>
            <a:pPr algn="ctr"/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R$ </a:t>
            </a:r>
            <a:r>
              <a:rPr lang="pt-BR" sz="20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160,5 bilhões </a:t>
            </a:r>
            <a:r>
              <a:rPr lang="pt-BR" sz="14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(Fonte.: </a:t>
            </a:r>
            <a:r>
              <a:rPr lang="pt-BR" sz="14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MDIC)</a:t>
            </a:r>
            <a:endParaRPr lang="pt-BR" sz="14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1907704" y="2829855"/>
            <a:ext cx="5828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Exportações de Mato Grosso </a:t>
            </a:r>
            <a:r>
              <a:rPr lang="pt-BR" sz="14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(Fonte.: IMEA) </a:t>
            </a:r>
            <a:endParaRPr lang="pt-BR" sz="14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1255474" y="3580311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Carne Bovina R$ 776,62 milhões</a:t>
            </a:r>
            <a:endParaRPr lang="pt-BR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 flipH="1">
            <a:off x="2084151" y="4355525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Soja R$ 6,7 bilhões</a:t>
            </a:r>
            <a:endParaRPr lang="pt-BR" sz="20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821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32656"/>
            <a:ext cx="5349346" cy="5509315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923928" y="2492896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Muito obrigado!</a:t>
            </a:r>
            <a:endParaRPr lang="pt-B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69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2729</TotalTime>
  <Words>349</Words>
  <Application>Microsoft Office PowerPoint</Application>
  <PresentationFormat>Apresentação na tela (4:3)</PresentationFormat>
  <Paragraphs>72</Paragraphs>
  <Slides>9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Arial</vt:lpstr>
      <vt:lpstr>Calibri</vt:lpstr>
      <vt:lpstr>Tema do Office</vt:lpstr>
      <vt:lpstr>Tema: Sanidade da bovinocultura de Corte no Estado de Mato Grosso e os aspectos sanitários da Fronteira com a Bolívia</vt:lpstr>
      <vt:lpstr>Vulnerabilidades do sistema de defesa animal</vt:lpstr>
      <vt:lpstr>Caso de Estomatite vesicular</vt:lpstr>
      <vt:lpstr>Caso de Estomatite vesicular</vt:lpstr>
      <vt:lpstr>Caso de Febre Aftosa na Grã-Bretanha</vt:lpstr>
      <vt:lpstr>Comparativo de Barreiras primárias</vt:lpstr>
      <vt:lpstr>Apresentação do PowerPoint</vt:lpstr>
      <vt:lpstr>Conclusão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Amado</dc:creator>
  <cp:lastModifiedBy>AMADO OLIVEIRA FILHO</cp:lastModifiedBy>
  <cp:revision>229</cp:revision>
  <cp:lastPrinted>2015-11-10T11:23:09Z</cp:lastPrinted>
  <dcterms:created xsi:type="dcterms:W3CDTF">2012-07-31T12:16:53Z</dcterms:created>
  <dcterms:modified xsi:type="dcterms:W3CDTF">2015-11-12T01:35:38Z</dcterms:modified>
</cp:coreProperties>
</file>