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  <a:srgbClr val="99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BD7A4-DEBC-42FB-A082-88680FEB7072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C98CE-965F-4EB3-922C-E5D5F77EC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77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F902-AF36-4C47-88AD-35D7D7F4847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19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F3FE-04F2-4384-9E58-0DCC2DA9AC92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3BC17-B156-4D6E-B7D3-31B854DC60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219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761D-5B5E-498C-81D6-7E380BD8E6F4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E6EC1-26F2-4480-9B1B-E11791D14C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787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539F-A5C3-427F-8025-30B4ABD1A05F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63256-E046-44A9-8851-34D12AC018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64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62B6-C3B8-4421-BAD5-E6812B33FFB2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9C908-000E-4A3D-82ED-506BE1C0D7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69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FCA3-A9BB-4830-8316-E9A699B03183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AEC27-D36D-4A4E-8F89-D38387736E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276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DD1F-C241-4CAA-AFD7-BA5758E3D9AD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24D6-8041-4845-8B88-4761898B89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089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DE9B-1984-49E2-A684-CA0699970AA2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79D3A-7714-4F65-9FE6-B580141B5D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4EA7-DA16-4D19-86D5-51706641E269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B7D7D-917E-428D-BBE3-1381665E67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499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45E8-1CFB-40F3-AAFD-F13AF0366236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F321-F3DB-4ACC-8645-F1EDECE405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33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622B-337F-4F49-9767-34600281A1E5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677D6-524A-4B7D-B002-091D76471B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24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E16D-4068-42C9-9EB0-5B57F6B9526D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8ADFA-1058-4CED-9E82-25FA8A77C6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399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1BEFE-E506-4D97-8002-B77F73C813A3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6B1C2D7-5FAB-432F-BF9F-9E4E86A012E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7"/>
          <p:cNvSpPr txBox="1">
            <a:spLocks noChangeArrowheads="1"/>
          </p:cNvSpPr>
          <p:nvPr/>
        </p:nvSpPr>
        <p:spPr bwMode="auto">
          <a:xfrm>
            <a:off x="11483975" y="20605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755576" y="866775"/>
            <a:ext cx="792088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Tema: Sanidade </a:t>
            </a:r>
            <a:r>
              <a:rPr lang="pt-BR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bovinocultura de Corte no Estado de Mato Grosso e os aspectos sanitários da Fronteira com a </a:t>
            </a:r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Bolívia</a:t>
            </a:r>
            <a:endParaRPr lang="pt-B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36450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LUIZ CARLOS MEISTER</a:t>
            </a:r>
          </a:p>
          <a:p>
            <a:pPr algn="ctr"/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Pecuarista no Munícipio de Acorizal - MT</a:t>
            </a:r>
            <a:endParaRPr lang="pt-B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Vulnerabilidades do sistema de defesa animal</a:t>
            </a:r>
            <a:endParaRPr lang="pt-BR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2204864"/>
            <a:ext cx="44165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nível de controle sanitário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 e trânsito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alocação de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Atraso da implantação da PGA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0" y="1875431"/>
            <a:ext cx="4491474" cy="3497785"/>
          </a:xfrm>
        </p:spPr>
      </p:pic>
    </p:spTree>
    <p:extLst>
      <p:ext uri="{BB962C8B-B14F-4D97-AF65-F5344CB8AC3E}">
        <p14:creationId xmlns:p14="http://schemas.microsoft.com/office/powerpoint/2010/main" val="822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de Estomatite vesicular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168352" cy="3229489"/>
          </a:xfr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38912"/>
              </p:ext>
            </p:extLst>
          </p:nvPr>
        </p:nvGraphicFramePr>
        <p:xfrm>
          <a:off x="4067944" y="2420888"/>
          <a:ext cx="4782962" cy="949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2128"/>
                <a:gridCol w="1296144"/>
                <a:gridCol w="792088"/>
                <a:gridCol w="154260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3399"/>
                          </a:solidFill>
                        </a:rPr>
                        <a:t>Município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3399"/>
                          </a:solidFill>
                        </a:rPr>
                        <a:t>Propriedades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3399"/>
                          </a:solidFill>
                        </a:rPr>
                        <a:t>Área km²</a:t>
                      </a:r>
                      <a:endParaRPr lang="pt-BR" sz="1600" b="1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3399"/>
                          </a:solidFill>
                        </a:rPr>
                        <a:t>Rebanho bovino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3399"/>
                          </a:solidFill>
                        </a:rPr>
                        <a:t>Castanheira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rgbClr val="003399"/>
                          </a:solidFill>
                          <a:effectLst/>
                        </a:rPr>
                        <a:t>1.240 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rgbClr val="003399"/>
                          </a:solidFill>
                          <a:effectLst/>
                        </a:rPr>
                        <a:t>3.910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rgbClr val="003399"/>
                          </a:solidFill>
                          <a:effectLst/>
                        </a:rPr>
                        <a:t>376.498 animais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75585"/>
              </p:ext>
            </p:extLst>
          </p:nvPr>
        </p:nvGraphicFramePr>
        <p:xfrm>
          <a:off x="4211960" y="3356992"/>
          <a:ext cx="4530145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259"/>
                <a:gridCol w="1030294"/>
                <a:gridCol w="883108"/>
                <a:gridCol w="1510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3399"/>
                          </a:solidFill>
                        </a:rPr>
                        <a:t>Cáceres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3399"/>
                          </a:solidFill>
                        </a:rPr>
                        <a:t>2.871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rgbClr val="003399"/>
                          </a:solidFill>
                          <a:effectLst/>
                        </a:rPr>
                        <a:t>24.351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rgbClr val="003399"/>
                          </a:solidFill>
                          <a:effectLst/>
                        </a:rPr>
                        <a:t>1.020.116 animais</a:t>
                      </a:r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t-BR" sz="1600" b="1" dirty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558924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IBGE – Elaboração Acrimat</a:t>
            </a:r>
            <a:endParaRPr lang="pt-BR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488166" cy="3312368"/>
          </a:xfr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19265"/>
              </p:ext>
            </p:extLst>
          </p:nvPr>
        </p:nvGraphicFramePr>
        <p:xfrm>
          <a:off x="4298726" y="3284984"/>
          <a:ext cx="4593753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31251"/>
                <a:gridCol w="1531251"/>
                <a:gridCol w="15312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Propriedades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Rebanho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R$ 315,50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R$ 994,72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R$ 3,28 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R$ 7.682.796,34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R$ 2.855.854,50</a:t>
                      </a:r>
                      <a:endParaRPr lang="pt-BR" sz="14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R$ 3.342.038,56 </a:t>
                      </a:r>
                      <a:endParaRPr lang="pt-BR" sz="1400" b="1" dirty="0" smtClean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619740" y="2816658"/>
            <a:ext cx="395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 do caso em Cáceres</a:t>
            </a:r>
            <a:r>
              <a:rPr lang="pt-BR" b="1" dirty="0" smtClean="0"/>
              <a:t>      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1205" y="1580418"/>
            <a:ext cx="8152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pt-BR" sz="2000" b="1" dirty="0" smtClean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gasto pelo FESA* em Castanheira R$ 1.233.458,58.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de Estomatite vesicular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551723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FESA – Fundo Emergencial de Saúde Animal do Estado de Mato Grosso (Fundo privado mantido pelos pecuaristas)</a:t>
            </a:r>
            <a:endParaRPr lang="pt-BR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de Febre Aftosa na Grã-Bretanha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8" y="1556792"/>
            <a:ext cx="2228734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4283968" y="1589886"/>
            <a:ext cx="4402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2001 a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Grã-Bretanha, teve um surto de febre aftosa, com 2.030 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focos em todo 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país. </a:t>
            </a:r>
          </a:p>
          <a:p>
            <a:pPr lvl="0" algn="just"/>
            <a:endParaRPr lang="pt-BR" sz="16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 abatidos  algo em torno  de 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milhões de 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animais entre ovinos, suínos e bovinos.</a:t>
            </a:r>
          </a:p>
          <a:p>
            <a:pPr lvl="0" algn="just"/>
            <a:endParaRPr lang="pt-BR" sz="16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estimado em perdas econômicas em de 2001 foi de US$ 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bilhões de 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dólares.</a:t>
            </a:r>
          </a:p>
          <a:p>
            <a:pPr lvl="0" algn="just"/>
            <a:endParaRPr lang="pt-BR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estudo 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Universidade de </a:t>
            </a:r>
            <a:r>
              <a:rPr lang="pt-BR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 centro epidemiológico da APHIS em 2002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estimulou uma perda US$ 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bilhões de dólares 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um caso de febre aftosa.</a:t>
            </a:r>
            <a:endParaRPr lang="pt-BR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16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Hoje, a ocorrência de um caso teria algo 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estimado entre 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</a:t>
            </a:r>
            <a:r>
              <a:rPr lang="pt-BR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a 228 bilhões de dólares  </a:t>
            </a:r>
            <a:r>
              <a:rPr lang="pt-BR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perdas econômicas.</a:t>
            </a:r>
            <a:endParaRPr lang="pt-BR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de Barreiras primárias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772816"/>
            <a:ext cx="3814562" cy="3619927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91" y="1700808"/>
            <a:ext cx="3781559" cy="35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52187"/>
              </p:ext>
            </p:extLst>
          </p:nvPr>
        </p:nvGraphicFramePr>
        <p:xfrm>
          <a:off x="2843807" y="2338306"/>
          <a:ext cx="4896545" cy="314325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376963"/>
                <a:gridCol w="251958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Catarina</a:t>
                      </a:r>
                      <a:endParaRPr lang="pt-BR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Mato Grosso</a:t>
                      </a:r>
                      <a:endParaRPr lang="pt-BR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32964"/>
              </p:ext>
            </p:extLst>
          </p:nvPr>
        </p:nvGraphicFramePr>
        <p:xfrm>
          <a:off x="2195736" y="2708920"/>
          <a:ext cx="5222631" cy="25336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863969"/>
                <a:gridCol w="1521070"/>
                <a:gridCol w="1837592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População</a:t>
                      </a:r>
                      <a:r>
                        <a:rPr lang="pt-BR" sz="1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 de </a:t>
                      </a:r>
                      <a:r>
                        <a:rPr lang="pt-BR" sz="1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bovinos </a:t>
                      </a:r>
                      <a:endParaRPr lang="pt-BR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pt-BR" sz="1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4.271.092 cabeças</a:t>
                      </a:r>
                      <a:endParaRPr lang="pt-BR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pt-BR" sz="14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    28.472.038 cabeças</a:t>
                      </a:r>
                      <a:endParaRPr lang="pt-BR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95521"/>
              </p:ext>
            </p:extLst>
          </p:nvPr>
        </p:nvGraphicFramePr>
        <p:xfrm>
          <a:off x="2195736" y="3068960"/>
          <a:ext cx="5178670" cy="741045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512277"/>
                <a:gridCol w="1943100"/>
                <a:gridCol w="1723293"/>
              </a:tblGrid>
              <a:tr h="6825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Postos fiscais estaduais de fronteira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33</a:t>
                      </a:r>
                      <a:endParaRPr lang="pt-BR" sz="14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5167"/>
              </p:ext>
            </p:extLst>
          </p:nvPr>
        </p:nvGraphicFramePr>
        <p:xfrm>
          <a:off x="2195736" y="3861048"/>
          <a:ext cx="5143502" cy="741045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1632763"/>
                <a:gridCol w="1789290"/>
                <a:gridCol w="1721449"/>
              </a:tblGrid>
              <a:tr h="5970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Posto fiscais federais de fronteira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 1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70301"/>
              </p:ext>
            </p:extLst>
          </p:nvPr>
        </p:nvGraphicFramePr>
        <p:xfrm>
          <a:off x="2267744" y="4653136"/>
          <a:ext cx="5174640" cy="497205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596170"/>
                <a:gridCol w="1846385"/>
                <a:gridCol w="1732085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Área em  km quadrados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95.346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903.375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88121"/>
              </p:ext>
            </p:extLst>
          </p:nvPr>
        </p:nvGraphicFramePr>
        <p:xfrm>
          <a:off x="2051720" y="5157192"/>
          <a:ext cx="5354516" cy="984885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083777"/>
                <a:gridCol w="1441938"/>
                <a:gridCol w="1828801"/>
              </a:tblGrid>
              <a:tr h="6564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Fronteira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246 km de fronteira com a </a:t>
                      </a:r>
                      <a:r>
                        <a:rPr lang="pt-BR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Argentina. </a:t>
                      </a:r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/>
                      </a:r>
                      <a:b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</a:b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    739 </a:t>
                      </a:r>
                      <a:r>
                        <a:rPr lang="pt-BR" sz="1600" u="none" strike="noStrike" dirty="0">
                          <a:solidFill>
                            <a:srgbClr val="003399"/>
                          </a:solidFill>
                          <a:effectLst/>
                        </a:rPr>
                        <a:t>km de fronteira com a Bolívia.</a:t>
                      </a:r>
                      <a:endParaRPr lang="pt-BR" sz="1600" b="0" i="0" u="none" strike="noStrike" dirty="0">
                        <a:solidFill>
                          <a:srgbClr val="003399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2508"/>
            <a:ext cx="2092569" cy="1985798"/>
          </a:xfr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54" y="260648"/>
            <a:ext cx="2066177" cy="19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646693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exportação do Brasil de Janeiro a Outubro de 2015</a:t>
            </a:r>
          </a:p>
          <a:p>
            <a:pPr algn="ctr"/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R$ </a:t>
            </a:r>
            <a:r>
              <a:rPr lang="pt-BR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160,5 bilhões </a:t>
            </a:r>
            <a:r>
              <a:rPr lang="pt-BR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(Fonte.: </a:t>
            </a:r>
            <a:r>
              <a:rPr lang="pt-BR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MDIC)</a:t>
            </a:r>
            <a:endParaRPr lang="pt-BR" sz="1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07704" y="2829855"/>
            <a:ext cx="582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Exportações de Mato Grosso </a:t>
            </a:r>
            <a:r>
              <a:rPr lang="pt-BR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(Fonte.: IMEA) </a:t>
            </a:r>
            <a:endParaRPr lang="pt-BR" sz="1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5474" y="358031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 Bovina R$ 776,62 milhões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2084151" y="4355525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Soja R$ 6,7 bilhões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349346" cy="55093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23928" y="24928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</TotalTime>
  <Words>349</Words>
  <Application>Microsoft Office PowerPoint</Application>
  <PresentationFormat>Apresentação na tela (4:3)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Tema: Sanidade da bovinocultura de Corte no Estado de Mato Grosso e os aspectos sanitários da Fronteira com a Bolívia</vt:lpstr>
      <vt:lpstr>Vulnerabilidades do sistema de defesa animal</vt:lpstr>
      <vt:lpstr>Caso de Estomatite vesicular</vt:lpstr>
      <vt:lpstr>Caso de Estomatite vesicular</vt:lpstr>
      <vt:lpstr>Caso de Febre Aftosa na Grã-Bretanha</vt:lpstr>
      <vt:lpstr>Comparativo de Barreiras primárias</vt:lpstr>
      <vt:lpstr>Apresentação do PowerPoint</vt:lpstr>
      <vt:lpstr>Conclusão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Amado</dc:creator>
  <cp:lastModifiedBy>AMADO OLIVEIRA FILHO</cp:lastModifiedBy>
  <cp:revision>229</cp:revision>
  <cp:lastPrinted>2015-11-10T11:23:09Z</cp:lastPrinted>
  <dcterms:created xsi:type="dcterms:W3CDTF">2012-07-31T12:16:53Z</dcterms:created>
  <dcterms:modified xsi:type="dcterms:W3CDTF">2015-11-12T01:35:38Z</dcterms:modified>
</cp:coreProperties>
</file>