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handoutMasterIdLst>
    <p:handoutMasterId r:id="rId19"/>
  </p:handoutMasterIdLst>
  <p:sldIdLst>
    <p:sldId id="286" r:id="rId3"/>
    <p:sldId id="291" r:id="rId4"/>
    <p:sldId id="290" r:id="rId5"/>
    <p:sldId id="270" r:id="rId6"/>
    <p:sldId id="259" r:id="rId7"/>
    <p:sldId id="264" r:id="rId8"/>
    <p:sldId id="267" r:id="rId9"/>
    <p:sldId id="265" r:id="rId10"/>
    <p:sldId id="261" r:id="rId11"/>
    <p:sldId id="274" r:id="rId12"/>
    <p:sldId id="273" r:id="rId13"/>
    <p:sldId id="287" r:id="rId14"/>
    <p:sldId id="288" r:id="rId15"/>
    <p:sldId id="263" r:id="rId16"/>
    <p:sldId id="284" r:id="rId1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203864"/>
    <a:srgbClr val="FE0000"/>
    <a:srgbClr val="FEDA08"/>
    <a:srgbClr val="12D00E"/>
    <a:srgbClr val="3552F8"/>
    <a:srgbClr val="4E4A4D"/>
    <a:srgbClr val="9A0000"/>
    <a:srgbClr val="0B7608"/>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ofia.souza\Downloads\dados%20audi&#234;ncia%20LdB.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ofia.souza\Downloads\dados%20audi&#234;ncia%20Ld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ofia.souza\Downloads\dados%20audi&#234;ncia%20LdB.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j-lt"/>
                <a:ea typeface="+mn-ea"/>
                <a:cs typeface="Arial" panose="020B0604020202020204" pitchFamily="34" charset="0"/>
              </a:defRPr>
            </a:pPr>
            <a:r>
              <a:rPr lang="pt-BR" sz="1600"/>
              <a:t>Empresas Benefíciadas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j-lt"/>
              <a:ea typeface="+mn-ea"/>
              <a:cs typeface="Arial" panose="020B0604020202020204" pitchFamily="34" charset="0"/>
            </a:defRPr>
          </a:pPr>
          <a:endParaRPr lang="pt-BR"/>
        </a:p>
      </c:txPr>
    </c:title>
    <c:autoTitleDeleted val="0"/>
    <c:plotArea>
      <c:layout/>
      <c:barChart>
        <c:barDir val="col"/>
        <c:grouping val="clustered"/>
        <c:varyColors val="0"/>
        <c:ser>
          <c:idx val="1"/>
          <c:order val="0"/>
          <c:spPr>
            <a:solidFill>
              <a:srgbClr val="203864"/>
            </a:solidFill>
            <a:ln>
              <a:solidFill>
                <a:srgbClr val="203864"/>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Arial" panose="020B0604020202020204" pitchFamily="34" charset="0"/>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'[dados audiência LdB.xlsx]Planilha1'!$B$12:$B$19</c:f>
              <c:numCache>
                <c:formatCode>General</c:formatCode>
                <c:ptCount val="8"/>
                <c:pt idx="0">
                  <c:v>1202</c:v>
                </c:pt>
                <c:pt idx="1">
                  <c:v>1107</c:v>
                </c:pt>
                <c:pt idx="2">
                  <c:v>1173</c:v>
                </c:pt>
                <c:pt idx="3">
                  <c:v>1477</c:v>
                </c:pt>
                <c:pt idx="4">
                  <c:v>1850</c:v>
                </c:pt>
                <c:pt idx="5">
                  <c:v>2300</c:v>
                </c:pt>
                <c:pt idx="6">
                  <c:v>2564</c:v>
                </c:pt>
                <c:pt idx="7">
                  <c:v>3012</c:v>
                </c:pt>
              </c:numCache>
            </c:numRef>
          </c:val>
          <c:extLst xmlns:c16r2="http://schemas.microsoft.com/office/drawing/2015/06/chart">
            <c:ext xmlns:c16="http://schemas.microsoft.com/office/drawing/2014/chart" uri="{C3380CC4-5D6E-409C-BE32-E72D297353CC}">
              <c16:uniqueId val="{00000000-8CCF-4816-B4D1-08F5F4B7084F}"/>
            </c:ext>
          </c:extLst>
        </c:ser>
        <c:dLbls>
          <c:showLegendKey val="0"/>
          <c:showVal val="1"/>
          <c:showCatName val="0"/>
          <c:showSerName val="0"/>
          <c:showPercent val="0"/>
          <c:showBubbleSize val="0"/>
        </c:dLbls>
        <c:gapWidth val="219"/>
        <c:overlap val="-27"/>
        <c:axId val="411851288"/>
        <c:axId val="411850896"/>
      </c:barChart>
      <c:lineChart>
        <c:grouping val="standard"/>
        <c:varyColors val="0"/>
        <c:ser>
          <c:idx val="2"/>
          <c:order val="1"/>
          <c:spPr>
            <a:ln w="28575" cap="rnd">
              <a:solidFill>
                <a:srgbClr val="FF0000"/>
              </a:solidFill>
              <a:round/>
            </a:ln>
            <a:effectLst/>
          </c:spPr>
          <c:marker>
            <c:symbol val="none"/>
          </c:marker>
          <c:dLbls>
            <c:delete val="1"/>
          </c:dLbls>
          <c:cat>
            <c:numLit>
              <c:formatCode>General</c:formatCode>
              <c:ptCount val="8"/>
              <c:pt idx="0">
                <c:v>2014</c:v>
              </c:pt>
              <c:pt idx="1">
                <c:v>2015</c:v>
              </c:pt>
              <c:pt idx="2">
                <c:v>2016</c:v>
              </c:pt>
              <c:pt idx="3">
                <c:v>2017</c:v>
              </c:pt>
              <c:pt idx="4">
                <c:v>2018</c:v>
              </c:pt>
              <c:pt idx="5">
                <c:v>2019</c:v>
              </c:pt>
              <c:pt idx="6">
                <c:v>2020</c:v>
              </c:pt>
              <c:pt idx="7">
                <c:v>2021</c:v>
              </c:pt>
            </c:numLit>
          </c:cat>
          <c:val>
            <c:numRef>
              <c:f>'[dados audiência LdB.xlsx]Planilha1'!$C$12:$C$19</c:f>
              <c:numCache>
                <c:formatCode>General</c:formatCode>
                <c:ptCount val="8"/>
                <c:pt idx="0">
                  <c:v>1202</c:v>
                </c:pt>
                <c:pt idx="1">
                  <c:v>1107</c:v>
                </c:pt>
                <c:pt idx="2">
                  <c:v>1173</c:v>
                </c:pt>
                <c:pt idx="3">
                  <c:v>1477</c:v>
                </c:pt>
                <c:pt idx="4">
                  <c:v>1850</c:v>
                </c:pt>
                <c:pt idx="5">
                  <c:v>2300</c:v>
                </c:pt>
                <c:pt idx="6">
                  <c:v>2564</c:v>
                </c:pt>
                <c:pt idx="7">
                  <c:v>3012</c:v>
                </c:pt>
              </c:numCache>
            </c:numRef>
          </c:val>
          <c:smooth val="0"/>
          <c:extLst xmlns:c16r2="http://schemas.microsoft.com/office/drawing/2015/06/chart">
            <c:ext xmlns:c16="http://schemas.microsoft.com/office/drawing/2014/chart" uri="{C3380CC4-5D6E-409C-BE32-E72D297353CC}">
              <c16:uniqueId val="{00000001-8CCF-4816-B4D1-08F5F4B7084F}"/>
            </c:ext>
          </c:extLst>
        </c:ser>
        <c:dLbls>
          <c:showLegendKey val="0"/>
          <c:showVal val="1"/>
          <c:showCatName val="0"/>
          <c:showSerName val="0"/>
          <c:showPercent val="0"/>
          <c:showBubbleSize val="0"/>
        </c:dLbls>
        <c:marker val="1"/>
        <c:smooth val="0"/>
        <c:axId val="411852072"/>
        <c:axId val="411850504"/>
      </c:lineChart>
      <c:catAx>
        <c:axId val="411852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Arial" panose="020B0604020202020204" pitchFamily="34" charset="0"/>
              </a:defRPr>
            </a:pPr>
            <a:endParaRPr lang="pt-BR"/>
          </a:p>
        </c:txPr>
        <c:crossAx val="411850504"/>
        <c:crosses val="autoZero"/>
        <c:auto val="1"/>
        <c:lblAlgn val="ctr"/>
        <c:lblOffset val="100"/>
        <c:noMultiLvlLbl val="0"/>
      </c:catAx>
      <c:valAx>
        <c:axId val="411850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j-lt"/>
                <a:ea typeface="+mn-ea"/>
                <a:cs typeface="Arial" panose="020B0604020202020204" pitchFamily="34" charset="0"/>
              </a:defRPr>
            </a:pPr>
            <a:endParaRPr lang="pt-BR"/>
          </a:p>
        </c:txPr>
        <c:crossAx val="411852072"/>
        <c:crosses val="autoZero"/>
        <c:crossBetween val="between"/>
      </c:valAx>
      <c:valAx>
        <c:axId val="411850896"/>
        <c:scaling>
          <c:orientation val="minMax"/>
        </c:scaling>
        <c:delete val="1"/>
        <c:axPos val="r"/>
        <c:numFmt formatCode="General" sourceLinked="1"/>
        <c:majorTickMark val="out"/>
        <c:minorTickMark val="none"/>
        <c:tickLblPos val="nextTo"/>
        <c:crossAx val="411851288"/>
        <c:crosses val="max"/>
        <c:crossBetween val="between"/>
      </c:valAx>
      <c:catAx>
        <c:axId val="411851288"/>
        <c:scaling>
          <c:orientation val="minMax"/>
        </c:scaling>
        <c:delete val="1"/>
        <c:axPos val="b"/>
        <c:majorTickMark val="out"/>
        <c:minorTickMark val="none"/>
        <c:tickLblPos val="nextTo"/>
        <c:crossAx val="411850896"/>
        <c:crosses val="autoZero"/>
        <c:auto val="1"/>
        <c:lblAlgn val="ctr"/>
        <c:lblOffset val="100"/>
        <c:noMultiLvlLbl val="0"/>
      </c:catAx>
      <c:spPr>
        <a:noFill/>
        <a:ln>
          <a:noFill/>
        </a:ln>
        <a:effectLst/>
      </c:spPr>
    </c:plotArea>
    <c:plotVisOnly val="1"/>
    <c:dispBlanksAs val="gap"/>
    <c:showDLblsOverMax val="0"/>
  </c:chart>
  <c:spPr>
    <a:solidFill>
      <a:schemeClr val="bg2"/>
    </a:solidFill>
    <a:ln w="9525" cap="flat" cmpd="sng" algn="ctr">
      <a:solidFill>
        <a:schemeClr val="tx1">
          <a:lumMod val="15000"/>
          <a:lumOff val="85000"/>
        </a:schemeClr>
      </a:solidFill>
      <a:round/>
    </a:ln>
    <a:effectLst/>
  </c:spPr>
  <c:txPr>
    <a:bodyPr/>
    <a:lstStyle/>
    <a:p>
      <a:pPr>
        <a:defRPr sz="1050">
          <a:solidFill>
            <a:schemeClr val="tx1"/>
          </a:solidFill>
          <a:latin typeface="+mj-lt"/>
          <a:cs typeface="Arial" panose="020B0604020202020204" pitchFamily="34" charset="0"/>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j-lt"/>
                <a:ea typeface="+mn-ea"/>
                <a:cs typeface="Arial" panose="020B0604020202020204" pitchFamily="34" charset="0"/>
              </a:defRPr>
            </a:pPr>
            <a:r>
              <a:rPr lang="pt-BR" sz="1600"/>
              <a:t>Projetos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j-lt"/>
              <a:ea typeface="+mn-ea"/>
              <a:cs typeface="Arial" panose="020B0604020202020204" pitchFamily="34" charset="0"/>
            </a:defRPr>
          </a:pPr>
          <a:endParaRPr lang="pt-BR"/>
        </a:p>
      </c:txPr>
    </c:title>
    <c:autoTitleDeleted val="0"/>
    <c:plotArea>
      <c:layout/>
      <c:barChart>
        <c:barDir val="col"/>
        <c:grouping val="clustered"/>
        <c:varyColors val="0"/>
        <c:ser>
          <c:idx val="1"/>
          <c:order val="0"/>
          <c:spPr>
            <a:solidFill>
              <a:srgbClr val="203864"/>
            </a:solidFill>
            <a:ln>
              <a:noFill/>
            </a:ln>
            <a:effectLst/>
          </c:spPr>
          <c:invertIfNegative val="0"/>
          <c:dLbls>
            <c:dLbl>
              <c:idx val="1"/>
              <c:layout>
                <c:manualLayout>
                  <c:x val="1.6734550378866599E-2"/>
                  <c:y val="-2.390133277554655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66F-4632-861F-5FBC3F2E2A26}"/>
                </c:ext>
                <c:ext xmlns:c15="http://schemas.microsoft.com/office/drawing/2012/chart" uri="{CE6537A1-D6FC-4f65-9D91-7224C49458BB}"/>
              </c:extLst>
            </c:dLbl>
            <c:dLbl>
              <c:idx val="3"/>
              <c:layout>
                <c:manualLayout>
                  <c:x val="-4.8295960689369701E-3"/>
                  <c:y val="8.0743450084970868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6AD-4F82-8EF9-7568EA794B31}"/>
                </c:ext>
                <c:ext xmlns:c15="http://schemas.microsoft.com/office/drawing/2012/chart" uri="{CE6537A1-D6FC-4f65-9D91-7224C49458BB}"/>
              </c:extLst>
            </c:dLbl>
            <c:dLbl>
              <c:idx val="4"/>
              <c:layout>
                <c:manualLayout>
                  <c:x val="-4.8295960689369701E-3"/>
                  <c:y val="1.076579334466284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6AD-4F82-8EF9-7568EA794B31}"/>
                </c:ext>
                <c:ext xmlns:c15="http://schemas.microsoft.com/office/drawing/2012/chart" uri="{CE6537A1-D6FC-4f65-9D91-7224C49458BB}"/>
              </c:extLst>
            </c:dLbl>
            <c:dLbl>
              <c:idx val="5"/>
              <c:layout>
                <c:manualLayout>
                  <c:x val="-4.8295960689370586E-3"/>
                  <c:y val="-5.3828966723314239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6AD-4F82-8EF9-7568EA794B31}"/>
                </c:ext>
                <c:ext xmlns:c15="http://schemas.microsoft.com/office/drawing/2012/chart" uri="{CE6537A1-D6FC-4f65-9D91-7224C49458BB}"/>
              </c:extLst>
            </c:dLbl>
            <c:dLbl>
              <c:idx val="6"/>
              <c:layout>
                <c:manualLayout>
                  <c:x val="-7.2443941034054547E-3"/>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6AD-4F82-8EF9-7568EA794B31}"/>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Arial" panose="020B0604020202020204" pitchFamily="34" charset="0"/>
                  </a:defRPr>
                </a:pPr>
                <a:endParaRPr lang="pt-B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Lit>
              <c:formatCode>General</c:formatCode>
              <c:ptCount val="8"/>
              <c:pt idx="0">
                <c:v>2014</c:v>
              </c:pt>
              <c:pt idx="1">
                <c:v>2015</c:v>
              </c:pt>
              <c:pt idx="2">
                <c:v>2016</c:v>
              </c:pt>
              <c:pt idx="3">
                <c:v>2017</c:v>
              </c:pt>
              <c:pt idx="4">
                <c:v>2018</c:v>
              </c:pt>
              <c:pt idx="5">
                <c:v>2019</c:v>
              </c:pt>
              <c:pt idx="6">
                <c:v>2020</c:v>
              </c:pt>
              <c:pt idx="7">
                <c:v>2021</c:v>
              </c:pt>
            </c:numLit>
          </c:cat>
          <c:val>
            <c:numRef>
              <c:f>'[dados audiência LdB.xlsx]Planilha1'!$B$2:$B$9</c:f>
              <c:numCache>
                <c:formatCode>General</c:formatCode>
                <c:ptCount val="8"/>
                <c:pt idx="0">
                  <c:v>13733</c:v>
                </c:pt>
                <c:pt idx="1">
                  <c:v>10134</c:v>
                </c:pt>
                <c:pt idx="2">
                  <c:v>9155</c:v>
                </c:pt>
                <c:pt idx="3">
                  <c:v>10234</c:v>
                </c:pt>
                <c:pt idx="4">
                  <c:v>10876</c:v>
                </c:pt>
                <c:pt idx="5">
                  <c:v>12168</c:v>
                </c:pt>
                <c:pt idx="6">
                  <c:v>11660</c:v>
                </c:pt>
                <c:pt idx="7">
                  <c:v>13204</c:v>
                </c:pt>
              </c:numCache>
            </c:numRef>
          </c:val>
          <c:extLst xmlns:c16r2="http://schemas.microsoft.com/office/drawing/2015/06/chart">
            <c:ext xmlns:c16="http://schemas.microsoft.com/office/drawing/2014/chart" uri="{C3380CC4-5D6E-409C-BE32-E72D297353CC}">
              <c16:uniqueId val="{00000001-866F-4632-861F-5FBC3F2E2A26}"/>
            </c:ext>
          </c:extLst>
        </c:ser>
        <c:dLbls>
          <c:dLblPos val="outEnd"/>
          <c:showLegendKey val="0"/>
          <c:showVal val="1"/>
          <c:showCatName val="0"/>
          <c:showSerName val="0"/>
          <c:showPercent val="0"/>
          <c:showBubbleSize val="0"/>
        </c:dLbls>
        <c:gapWidth val="219"/>
        <c:overlap val="-27"/>
        <c:axId val="408945688"/>
        <c:axId val="321798392"/>
      </c:barChart>
      <c:lineChart>
        <c:grouping val="standard"/>
        <c:varyColors val="0"/>
        <c:ser>
          <c:idx val="2"/>
          <c:order val="1"/>
          <c:spPr>
            <a:ln w="28575" cap="rnd">
              <a:solidFill>
                <a:srgbClr val="FF0000"/>
              </a:solidFill>
              <a:round/>
            </a:ln>
            <a:effectLst/>
          </c:spPr>
          <c:marker>
            <c:symbol val="none"/>
          </c:marker>
          <c:dLbls>
            <c:delete val="1"/>
          </c:dLbls>
          <c:cat>
            <c:numLit>
              <c:formatCode>General</c:formatCode>
              <c:ptCount val="8"/>
              <c:pt idx="0">
                <c:v>2014</c:v>
              </c:pt>
              <c:pt idx="1">
                <c:v>2015</c:v>
              </c:pt>
              <c:pt idx="2">
                <c:v>2016</c:v>
              </c:pt>
              <c:pt idx="3">
                <c:v>2017</c:v>
              </c:pt>
              <c:pt idx="4">
                <c:v>2018</c:v>
              </c:pt>
              <c:pt idx="5">
                <c:v>2019</c:v>
              </c:pt>
              <c:pt idx="6">
                <c:v>2020</c:v>
              </c:pt>
              <c:pt idx="7">
                <c:v>2021</c:v>
              </c:pt>
            </c:numLit>
          </c:cat>
          <c:val>
            <c:numRef>
              <c:f>'[dados audiência LdB.xlsx]Planilha1'!$C$2:$C$9</c:f>
              <c:numCache>
                <c:formatCode>General</c:formatCode>
                <c:ptCount val="8"/>
                <c:pt idx="0">
                  <c:v>13733</c:v>
                </c:pt>
                <c:pt idx="1">
                  <c:v>10134</c:v>
                </c:pt>
                <c:pt idx="2">
                  <c:v>9155</c:v>
                </c:pt>
                <c:pt idx="3">
                  <c:v>10234</c:v>
                </c:pt>
                <c:pt idx="4">
                  <c:v>10876</c:v>
                </c:pt>
                <c:pt idx="5">
                  <c:v>12168</c:v>
                </c:pt>
                <c:pt idx="6">
                  <c:v>11660</c:v>
                </c:pt>
                <c:pt idx="7">
                  <c:v>13204</c:v>
                </c:pt>
              </c:numCache>
            </c:numRef>
          </c:val>
          <c:smooth val="0"/>
          <c:extLst xmlns:c16r2="http://schemas.microsoft.com/office/drawing/2015/06/chart">
            <c:ext xmlns:c16="http://schemas.microsoft.com/office/drawing/2014/chart" uri="{C3380CC4-5D6E-409C-BE32-E72D297353CC}">
              <c16:uniqueId val="{00000002-866F-4632-861F-5FBC3F2E2A26}"/>
            </c:ext>
          </c:extLst>
        </c:ser>
        <c:dLbls>
          <c:showLegendKey val="0"/>
          <c:showVal val="1"/>
          <c:showCatName val="0"/>
          <c:showSerName val="0"/>
          <c:showPercent val="0"/>
          <c:showBubbleSize val="0"/>
        </c:dLbls>
        <c:marker val="1"/>
        <c:smooth val="0"/>
        <c:axId val="411853248"/>
        <c:axId val="411846584"/>
      </c:lineChart>
      <c:catAx>
        <c:axId val="41185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Arial" panose="020B0604020202020204" pitchFamily="34" charset="0"/>
              </a:defRPr>
            </a:pPr>
            <a:endParaRPr lang="pt-BR"/>
          </a:p>
        </c:txPr>
        <c:crossAx val="411846584"/>
        <c:crosses val="autoZero"/>
        <c:auto val="1"/>
        <c:lblAlgn val="ctr"/>
        <c:lblOffset val="100"/>
        <c:noMultiLvlLbl val="0"/>
      </c:catAx>
      <c:valAx>
        <c:axId val="411846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j-lt"/>
                <a:ea typeface="+mn-ea"/>
                <a:cs typeface="Arial" panose="020B0604020202020204" pitchFamily="34" charset="0"/>
              </a:defRPr>
            </a:pPr>
            <a:endParaRPr lang="pt-BR"/>
          </a:p>
        </c:txPr>
        <c:crossAx val="411853248"/>
        <c:crosses val="autoZero"/>
        <c:crossBetween val="between"/>
      </c:valAx>
      <c:valAx>
        <c:axId val="321798392"/>
        <c:scaling>
          <c:orientation val="minMax"/>
        </c:scaling>
        <c:delete val="1"/>
        <c:axPos val="r"/>
        <c:numFmt formatCode="General" sourceLinked="1"/>
        <c:majorTickMark val="out"/>
        <c:minorTickMark val="none"/>
        <c:tickLblPos val="nextTo"/>
        <c:crossAx val="408945688"/>
        <c:crosses val="max"/>
        <c:crossBetween val="between"/>
      </c:valAx>
      <c:catAx>
        <c:axId val="408945688"/>
        <c:scaling>
          <c:orientation val="minMax"/>
        </c:scaling>
        <c:delete val="1"/>
        <c:axPos val="b"/>
        <c:numFmt formatCode="General" sourceLinked="1"/>
        <c:majorTickMark val="out"/>
        <c:minorTickMark val="none"/>
        <c:tickLblPos val="nextTo"/>
        <c:crossAx val="321798392"/>
        <c:crosses val="autoZero"/>
        <c:auto val="1"/>
        <c:lblAlgn val="ctr"/>
        <c:lblOffset val="100"/>
        <c:noMultiLvlLbl val="0"/>
      </c:catAx>
      <c:spPr>
        <a:noFill/>
        <a:ln>
          <a:noFill/>
        </a:ln>
        <a:effectLst/>
      </c:spPr>
    </c:plotArea>
    <c:plotVisOnly val="1"/>
    <c:dispBlanksAs val="gap"/>
    <c:showDLblsOverMax val="0"/>
  </c:chart>
  <c:spPr>
    <a:solidFill>
      <a:schemeClr val="bg2"/>
    </a:solidFill>
    <a:ln w="9525" cap="flat" cmpd="sng" algn="ctr">
      <a:solidFill>
        <a:schemeClr val="tx1">
          <a:lumMod val="15000"/>
          <a:lumOff val="85000"/>
        </a:schemeClr>
      </a:solidFill>
      <a:round/>
    </a:ln>
    <a:effectLst/>
  </c:spPr>
  <c:txPr>
    <a:bodyPr/>
    <a:lstStyle/>
    <a:p>
      <a:pPr>
        <a:defRPr sz="1050">
          <a:solidFill>
            <a:schemeClr val="tx1"/>
          </a:solidFill>
          <a:latin typeface="+mj-lt"/>
          <a:cs typeface="Arial" panose="020B0604020202020204" pitchFamily="34" charset="0"/>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j-lt"/>
                <a:ea typeface="+mn-ea"/>
                <a:cs typeface="Arial" panose="020B0604020202020204" pitchFamily="34" charset="0"/>
              </a:defRPr>
            </a:pPr>
            <a:r>
              <a:rPr lang="pt-BR" sz="1600" dirty="0"/>
              <a:t>Investimento em R$ bilhões </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j-lt"/>
              <a:ea typeface="+mn-ea"/>
              <a:cs typeface="Arial" panose="020B0604020202020204" pitchFamily="34" charset="0"/>
            </a:defRPr>
          </a:pPr>
          <a:endParaRPr lang="pt-BR"/>
        </a:p>
      </c:txPr>
    </c:title>
    <c:autoTitleDeleted val="0"/>
    <c:plotArea>
      <c:layout/>
      <c:barChart>
        <c:barDir val="col"/>
        <c:grouping val="clustered"/>
        <c:varyColors val="0"/>
        <c:ser>
          <c:idx val="1"/>
          <c:order val="1"/>
          <c:spPr>
            <a:solidFill>
              <a:schemeClr val="accent2"/>
            </a:solidFill>
            <a:ln>
              <a:noFill/>
            </a:ln>
            <a:effectLst/>
          </c:spPr>
          <c:invertIfNegative val="0"/>
          <c:dLbls>
            <c:delete val="1"/>
          </c:dLbls>
          <c:val>
            <c:numRef>
              <c:f>'[dados audiência LdB.xlsx]Planilha1'!$B$22:$B$29</c:f>
              <c:numCache>
                <c:formatCode>General</c:formatCode>
                <c:ptCount val="8"/>
                <c:pt idx="0">
                  <c:v>9.25</c:v>
                </c:pt>
                <c:pt idx="1">
                  <c:v>8.9</c:v>
                </c:pt>
                <c:pt idx="2">
                  <c:v>8.73</c:v>
                </c:pt>
                <c:pt idx="3">
                  <c:v>9.8000000000000007</c:v>
                </c:pt>
                <c:pt idx="4">
                  <c:v>12.37</c:v>
                </c:pt>
                <c:pt idx="5">
                  <c:v>15.37</c:v>
                </c:pt>
                <c:pt idx="6">
                  <c:v>17.399999999999999</c:v>
                </c:pt>
                <c:pt idx="7">
                  <c:v>27.19</c:v>
                </c:pt>
              </c:numCache>
            </c:numRef>
          </c:val>
          <c:extLst xmlns:c16r2="http://schemas.microsoft.com/office/drawing/2015/06/chart">
            <c:ext xmlns:c16="http://schemas.microsoft.com/office/drawing/2014/chart" uri="{C3380CC4-5D6E-409C-BE32-E72D297353CC}">
              <c16:uniqueId val="{00000000-53A4-4097-AAD0-4A6ED64D7AAF}"/>
            </c:ext>
          </c:extLst>
        </c:ser>
        <c:dLbls>
          <c:showLegendKey val="0"/>
          <c:showVal val="1"/>
          <c:showCatName val="0"/>
          <c:showSerName val="0"/>
          <c:showPercent val="0"/>
          <c:showBubbleSize val="0"/>
        </c:dLbls>
        <c:gapWidth val="219"/>
        <c:overlap val="-27"/>
        <c:axId val="408949216"/>
        <c:axId val="408942552"/>
      </c:barChart>
      <c:barChart>
        <c:barDir val="col"/>
        <c:grouping val="clustered"/>
        <c:varyColors val="0"/>
        <c:ser>
          <c:idx val="0"/>
          <c:order val="0"/>
          <c:spPr>
            <a:solidFill>
              <a:srgbClr val="203864"/>
            </a:solidFill>
            <a:ln>
              <a:solidFill>
                <a:srgbClr val="203864"/>
              </a:solidFill>
            </a:ln>
            <a:effectLst/>
          </c:spPr>
          <c:invertIfNegative val="0"/>
          <c:dLbls>
            <c:delete val="1"/>
          </c:dLbls>
          <c:val>
            <c:numRef>
              <c:f>'[dados audiência LdB.xlsx]Planilha1'!$A$22:$A$29</c:f>
              <c:numCache>
                <c:formatCode>General</c:formatCode>
                <c:ptCount val="8"/>
                <c:pt idx="0">
                  <c:v>2014</c:v>
                </c:pt>
                <c:pt idx="1">
                  <c:v>2015</c:v>
                </c:pt>
                <c:pt idx="2">
                  <c:v>2016</c:v>
                </c:pt>
                <c:pt idx="3">
                  <c:v>2017</c:v>
                </c:pt>
                <c:pt idx="4">
                  <c:v>2018</c:v>
                </c:pt>
                <c:pt idx="5">
                  <c:v>2019</c:v>
                </c:pt>
                <c:pt idx="6">
                  <c:v>2020</c:v>
                </c:pt>
                <c:pt idx="7">
                  <c:v>2021</c:v>
                </c:pt>
              </c:numCache>
            </c:numRef>
          </c:val>
          <c:extLst xmlns:c16r2="http://schemas.microsoft.com/office/drawing/2015/06/chart">
            <c:ext xmlns:c16="http://schemas.microsoft.com/office/drawing/2014/chart" uri="{C3380CC4-5D6E-409C-BE32-E72D297353CC}">
              <c16:uniqueId val="{00000001-53A4-4097-AAD0-4A6ED64D7AAF}"/>
            </c:ext>
          </c:extLst>
        </c:ser>
        <c:dLbls>
          <c:showLegendKey val="0"/>
          <c:showVal val="1"/>
          <c:showCatName val="0"/>
          <c:showSerName val="0"/>
          <c:showPercent val="0"/>
          <c:showBubbleSize val="0"/>
        </c:dLbls>
        <c:gapWidth val="219"/>
        <c:overlap val="-27"/>
        <c:axId val="408944120"/>
        <c:axId val="408944904"/>
      </c:barChart>
      <c:lineChart>
        <c:grouping val="standard"/>
        <c:varyColors val="0"/>
        <c:ser>
          <c:idx val="2"/>
          <c:order val="2"/>
          <c:spPr>
            <a:ln w="28575" cap="rnd">
              <a:solidFill>
                <a:srgbClr val="FF0000"/>
              </a:solidFill>
              <a:round/>
            </a:ln>
            <a:effectLst/>
          </c:spPr>
          <c:marker>
            <c:symbol val="none"/>
          </c:marker>
          <c:dLbls>
            <c:dLbl>
              <c:idx val="0"/>
              <c:layout>
                <c:manualLayout>
                  <c:x val="-4.1823984501111577E-2"/>
                  <c:y val="-5.695886361432471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3A4-4097-AAD0-4A6ED64D7AAF}"/>
                </c:ext>
                <c:ext xmlns:c15="http://schemas.microsoft.com/office/drawing/2012/chart" uri="{CE6537A1-D6FC-4f65-9D91-7224C49458BB}"/>
              </c:extLst>
            </c:dLbl>
            <c:dLbl>
              <c:idx val="1"/>
              <c:layout>
                <c:manualLayout>
                  <c:x val="-3.9046298477110705E-2"/>
                  <c:y val="-0.1456273306161789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3A4-4097-AAD0-4A6ED64D7AAF}"/>
                </c:ext>
                <c:ext xmlns:c15="http://schemas.microsoft.com/office/drawing/2012/chart" uri="{CE6537A1-D6FC-4f65-9D91-7224C49458BB}"/>
              </c:extLst>
            </c:dLbl>
            <c:dLbl>
              <c:idx val="2"/>
              <c:layout>
                <c:manualLayout>
                  <c:x val="-5.0157401609632564E-2"/>
                  <c:y val="-0.2114261114648999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3A4-4097-AAD0-4A6ED64D7AAF}"/>
                </c:ext>
                <c:ext xmlns:c15="http://schemas.microsoft.com/office/drawing/2012/chart" uri="{CE6537A1-D6FC-4f65-9D91-7224C49458BB}"/>
              </c:extLst>
            </c:dLbl>
            <c:dLbl>
              <c:idx val="3"/>
              <c:layout>
                <c:manualLayout>
                  <c:x val="-4.1823984501111577E-2"/>
                  <c:y val="-0.2566012873250162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3A4-4097-AAD0-4A6ED64D7AAF}"/>
                </c:ext>
                <c:ext xmlns:c15="http://schemas.microsoft.com/office/drawing/2012/chart" uri="{CE6537A1-D6FC-4f65-9D91-7224C49458BB}"/>
              </c:extLst>
            </c:dLbl>
            <c:dLbl>
              <c:idx val="4"/>
              <c:layout>
                <c:manualLayout>
                  <c:x val="-6.2840905174147074E-2"/>
                  <c:y val="-0.2537945779210284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3A4-4097-AAD0-4A6ED64D7AAF}"/>
                </c:ext>
                <c:ext xmlns:c15="http://schemas.microsoft.com/office/drawing/2012/chart" uri="{CE6537A1-D6FC-4f65-9D91-7224C49458BB}"/>
              </c:extLst>
            </c:dLbl>
            <c:dLbl>
              <c:idx val="5"/>
              <c:layout>
                <c:manualLayout>
                  <c:x val="-5.6997047283673316E-2"/>
                  <c:y val="-0.2420106802723087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3A4-4097-AAD0-4A6ED64D7AAF}"/>
                </c:ext>
                <c:ext xmlns:c15="http://schemas.microsoft.com/office/drawing/2012/chart" uri="{CE6537A1-D6FC-4f65-9D91-7224C49458BB}"/>
              </c:extLst>
            </c:dLbl>
            <c:dLbl>
              <c:idx val="6"/>
              <c:layout>
                <c:manualLayout>
                  <c:x val="-5.6997047283673399E-2"/>
                  <c:y val="-0.256315201106228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53A4-4097-AAD0-4A6ED64D7AAF}"/>
                </c:ext>
                <c:ext xmlns:c15="http://schemas.microsoft.com/office/drawing/2012/chart" uri="{CE6537A1-D6FC-4f65-9D91-7224C49458BB}"/>
              </c:extLst>
            </c:dLbl>
            <c:dLbl>
              <c:idx val="7"/>
              <c:layout>
                <c:manualLayout>
                  <c:x val="-5.2437283500979454E-2"/>
                  <c:y val="-5.64118785180943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3A4-4097-AAD0-4A6ED64D7AAF}"/>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Arial" panose="020B0604020202020204" pitchFamily="34" charset="0"/>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Lit>
              <c:formatCode>General</c:formatCode>
              <c:ptCount val="8"/>
              <c:pt idx="0">
                <c:v>2014</c:v>
              </c:pt>
              <c:pt idx="1">
                <c:v>2015</c:v>
              </c:pt>
              <c:pt idx="2">
                <c:v>2016</c:v>
              </c:pt>
              <c:pt idx="3">
                <c:v>20117</c:v>
              </c:pt>
              <c:pt idx="4">
                <c:v>2018</c:v>
              </c:pt>
              <c:pt idx="5">
                <c:v>2018</c:v>
              </c:pt>
              <c:pt idx="6">
                <c:v>2020</c:v>
              </c:pt>
              <c:pt idx="7">
                <c:v>2021</c:v>
              </c:pt>
            </c:numLit>
          </c:cat>
          <c:val>
            <c:numRef>
              <c:f>'[dados audiência LdB.xlsx]Planilha1'!$C$22:$C$29</c:f>
              <c:numCache>
                <c:formatCode>General</c:formatCode>
                <c:ptCount val="8"/>
                <c:pt idx="0">
                  <c:v>9.25</c:v>
                </c:pt>
                <c:pt idx="1">
                  <c:v>8.9</c:v>
                </c:pt>
                <c:pt idx="2">
                  <c:v>8.73</c:v>
                </c:pt>
                <c:pt idx="3">
                  <c:v>9.8000000000000007</c:v>
                </c:pt>
                <c:pt idx="4">
                  <c:v>12.37</c:v>
                </c:pt>
                <c:pt idx="5">
                  <c:v>15.37</c:v>
                </c:pt>
                <c:pt idx="6">
                  <c:v>17.399999999999999</c:v>
                </c:pt>
                <c:pt idx="7">
                  <c:v>27.19</c:v>
                </c:pt>
              </c:numCache>
            </c:numRef>
          </c:val>
          <c:smooth val="0"/>
          <c:extLst xmlns:c16r2="http://schemas.microsoft.com/office/drawing/2015/06/chart">
            <c:ext xmlns:c16="http://schemas.microsoft.com/office/drawing/2014/chart" uri="{C3380CC4-5D6E-409C-BE32-E72D297353CC}">
              <c16:uniqueId val="{0000000A-53A4-4097-AAD0-4A6ED64D7AAF}"/>
            </c:ext>
          </c:extLst>
        </c:ser>
        <c:dLbls>
          <c:showLegendKey val="0"/>
          <c:showVal val="1"/>
          <c:showCatName val="0"/>
          <c:showSerName val="0"/>
          <c:showPercent val="0"/>
          <c:showBubbleSize val="0"/>
        </c:dLbls>
        <c:marker val="1"/>
        <c:smooth val="0"/>
        <c:axId val="408949216"/>
        <c:axId val="408942552"/>
      </c:lineChart>
      <c:catAx>
        <c:axId val="40894921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Arial" panose="020B0604020202020204" pitchFamily="34" charset="0"/>
              </a:defRPr>
            </a:pPr>
            <a:endParaRPr lang="pt-BR"/>
          </a:p>
        </c:txPr>
        <c:crossAx val="408942552"/>
        <c:crosses val="autoZero"/>
        <c:auto val="1"/>
        <c:lblAlgn val="ctr"/>
        <c:lblOffset val="100"/>
        <c:noMultiLvlLbl val="0"/>
      </c:catAx>
      <c:valAx>
        <c:axId val="408942552"/>
        <c:scaling>
          <c:orientation val="minMax"/>
        </c:scaling>
        <c:delete val="0"/>
        <c:axPos val="l"/>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j-lt"/>
                <a:ea typeface="+mn-ea"/>
                <a:cs typeface="Arial" panose="020B0604020202020204" pitchFamily="34" charset="0"/>
              </a:defRPr>
            </a:pPr>
            <a:endParaRPr lang="pt-BR"/>
          </a:p>
        </c:txPr>
        <c:crossAx val="408949216"/>
        <c:crosses val="autoZero"/>
        <c:crossBetween val="between"/>
      </c:valAx>
      <c:valAx>
        <c:axId val="40894490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E7E6E6"/>
                </a:solidFill>
                <a:latin typeface="+mj-lt"/>
                <a:ea typeface="+mn-ea"/>
                <a:cs typeface="Arial" panose="020B0604020202020204" pitchFamily="34" charset="0"/>
              </a:defRPr>
            </a:pPr>
            <a:endParaRPr lang="pt-BR"/>
          </a:p>
        </c:txPr>
        <c:crossAx val="408944120"/>
        <c:crosses val="max"/>
        <c:crossBetween val="between"/>
      </c:valAx>
      <c:catAx>
        <c:axId val="408944120"/>
        <c:scaling>
          <c:orientation val="minMax"/>
        </c:scaling>
        <c:delete val="1"/>
        <c:axPos val="b"/>
        <c:majorTickMark val="out"/>
        <c:minorTickMark val="none"/>
        <c:tickLblPos val="nextTo"/>
        <c:crossAx val="408944904"/>
        <c:crosses val="autoZero"/>
        <c:auto val="1"/>
        <c:lblAlgn val="ctr"/>
        <c:lblOffset val="100"/>
        <c:noMultiLvlLbl val="0"/>
      </c:catAx>
      <c:spPr>
        <a:noFill/>
        <a:ln>
          <a:noFill/>
        </a:ln>
        <a:effectLst/>
      </c:spPr>
    </c:plotArea>
    <c:plotVisOnly val="1"/>
    <c:dispBlanksAs val="gap"/>
    <c:showDLblsOverMax val="0"/>
  </c:chart>
  <c:spPr>
    <a:solidFill>
      <a:schemeClr val="bg2"/>
    </a:solidFill>
    <a:ln w="9525" cap="flat" cmpd="sng" algn="ctr">
      <a:solidFill>
        <a:schemeClr val="tx1">
          <a:lumMod val="15000"/>
          <a:lumOff val="85000"/>
        </a:schemeClr>
      </a:solidFill>
      <a:round/>
    </a:ln>
    <a:effectLst/>
  </c:spPr>
  <c:txPr>
    <a:bodyPr/>
    <a:lstStyle/>
    <a:p>
      <a:pPr>
        <a:defRPr sz="1050">
          <a:solidFill>
            <a:schemeClr val="tx1"/>
          </a:solidFill>
          <a:latin typeface="+mj-lt"/>
          <a:cs typeface="Arial" panose="020B0604020202020204" pitchFamily="34" charset="0"/>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j-lt"/>
                <a:ea typeface="+mn-ea"/>
                <a:cs typeface="Arial" panose="020B0604020202020204" pitchFamily="34" charset="0"/>
              </a:defRPr>
            </a:pPr>
            <a:r>
              <a:rPr lang="pt-BR" sz="1600"/>
              <a:t>Renúncia em R$ bilhões </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j-lt"/>
              <a:ea typeface="+mn-ea"/>
              <a:cs typeface="Arial" panose="020B0604020202020204" pitchFamily="34" charset="0"/>
            </a:defRPr>
          </a:pPr>
          <a:endParaRPr lang="pt-BR"/>
        </a:p>
      </c:txPr>
    </c:title>
    <c:autoTitleDeleted val="0"/>
    <c:plotArea>
      <c:layout/>
      <c:barChart>
        <c:barDir val="col"/>
        <c:grouping val="clustered"/>
        <c:varyColors val="0"/>
        <c:ser>
          <c:idx val="1"/>
          <c:order val="1"/>
          <c:spPr>
            <a:solidFill>
              <a:schemeClr val="accent2"/>
            </a:solidFill>
            <a:ln>
              <a:noFill/>
            </a:ln>
            <a:effectLst/>
          </c:spPr>
          <c:invertIfNegative val="0"/>
          <c:dLbls>
            <c:dLbl>
              <c:idx val="0"/>
              <c:layout>
                <c:manualLayout>
                  <c:x val="5.3772956489164577E-3"/>
                  <c:y val="-5.942421580864045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DE9-4216-85CC-390D5B7321D3}"/>
                </c:ext>
                <c:ext xmlns:c15="http://schemas.microsoft.com/office/drawing/2012/chart" uri="{CE6537A1-D6FC-4f65-9D91-7224C49458BB}"/>
              </c:extLst>
            </c:dLbl>
            <c:dLbl>
              <c:idx val="1"/>
              <c:layout>
                <c:manualLayout>
                  <c:x val="-7.4430383625867914E-4"/>
                  <c:y val="-0.14485928984904295"/>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DE9-4216-85CC-390D5B7321D3}"/>
                </c:ext>
                <c:ext xmlns:c15="http://schemas.microsoft.com/office/drawing/2012/chart" uri="{CE6537A1-D6FC-4f65-9D91-7224C49458BB}"/>
              </c:extLst>
            </c:dLbl>
            <c:dLbl>
              <c:idx val="2"/>
              <c:layout>
                <c:manualLayout>
                  <c:x val="-1.5410566364341934E-3"/>
                  <c:y val="-0.21556312310276285"/>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DE9-4216-85CC-390D5B7321D3}"/>
                </c:ext>
                <c:ext xmlns:c15="http://schemas.microsoft.com/office/drawing/2012/chart" uri="{CE6537A1-D6FC-4f65-9D91-7224C49458BB}"/>
              </c:extLst>
            </c:dLbl>
            <c:dLbl>
              <c:idx val="3"/>
              <c:layout>
                <c:manualLayout>
                  <c:x val="-2.9560000337873933E-3"/>
                  <c:y val="-0.2537779352923350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DE9-4216-85CC-390D5B7321D3}"/>
                </c:ext>
                <c:ext xmlns:c15="http://schemas.microsoft.com/office/drawing/2012/chart" uri="{CE6537A1-D6FC-4f65-9D91-7224C49458BB}"/>
              </c:extLst>
            </c:dLbl>
            <c:dLbl>
              <c:idx val="4"/>
              <c:layout>
                <c:manualLayout>
                  <c:x val="2.5994649419928211E-3"/>
                  <c:y val="-0.2366909615750086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DE9-4216-85CC-390D5B7321D3}"/>
                </c:ext>
                <c:ext xmlns:c15="http://schemas.microsoft.com/office/drawing/2012/chart" uri="{CE6537A1-D6FC-4f65-9D91-7224C49458BB}"/>
              </c:extLst>
            </c:dLbl>
            <c:dLbl>
              <c:idx val="5"/>
              <c:layout>
                <c:manualLayout>
                  <c:x val="1.0083755298671313E-2"/>
                  <c:y val="-0.1996538103969881"/>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DE9-4216-85CC-390D5B7321D3}"/>
                </c:ext>
                <c:ext xmlns:c15="http://schemas.microsoft.com/office/drawing/2012/chart" uri="{CE6537A1-D6FC-4f65-9D91-7224C49458BB}"/>
              </c:extLst>
            </c:dLbl>
            <c:dLbl>
              <c:idx val="6"/>
              <c:layout>
                <c:manualLayout>
                  <c:x val="-2.6731292171569792E-3"/>
                  <c:y val="-0.2430057886599791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DE9-4216-85CC-390D5B7321D3}"/>
                </c:ext>
                <c:ext xmlns:c15="http://schemas.microsoft.com/office/drawing/2012/chart" uri="{CE6537A1-D6FC-4f65-9D91-7224C49458BB}"/>
              </c:extLst>
            </c:dLbl>
            <c:dLbl>
              <c:idx val="7"/>
              <c:layout>
                <c:manualLayout>
                  <c:x val="8.7154214280011268E-3"/>
                  <c:y val="-5.4757418851660272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DE9-4216-85CC-390D5B7321D3}"/>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Arial" panose="020B0604020202020204" pitchFamily="34" charset="0"/>
                  </a:defRPr>
                </a:pPr>
                <a:endParaRPr lang="pt-B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'[dados audiência LdB.xlsx]Planilha1'!$B$32:$B$39</c:f>
              <c:numCache>
                <c:formatCode>General</c:formatCode>
                <c:ptCount val="8"/>
                <c:pt idx="0">
                  <c:v>1.92</c:v>
                </c:pt>
                <c:pt idx="1">
                  <c:v>1.71</c:v>
                </c:pt>
                <c:pt idx="2">
                  <c:v>1.73</c:v>
                </c:pt>
                <c:pt idx="3">
                  <c:v>2.1</c:v>
                </c:pt>
                <c:pt idx="4">
                  <c:v>2.73</c:v>
                </c:pt>
                <c:pt idx="5">
                  <c:v>3.58</c:v>
                </c:pt>
                <c:pt idx="6">
                  <c:v>3.87</c:v>
                </c:pt>
                <c:pt idx="7">
                  <c:v>5.86</c:v>
                </c:pt>
              </c:numCache>
            </c:numRef>
          </c:val>
          <c:extLst xmlns:c16r2="http://schemas.microsoft.com/office/drawing/2015/06/chart">
            <c:ext xmlns:c16="http://schemas.microsoft.com/office/drawing/2014/chart" uri="{C3380CC4-5D6E-409C-BE32-E72D297353CC}">
              <c16:uniqueId val="{00000008-6DE9-4216-85CC-390D5B7321D3}"/>
            </c:ext>
          </c:extLst>
        </c:ser>
        <c:dLbls>
          <c:dLblPos val="outEnd"/>
          <c:showLegendKey val="0"/>
          <c:showVal val="1"/>
          <c:showCatName val="0"/>
          <c:showSerName val="0"/>
          <c:showPercent val="0"/>
          <c:showBubbleSize val="0"/>
        </c:dLbls>
        <c:gapWidth val="219"/>
        <c:overlap val="-27"/>
        <c:axId val="408948040"/>
        <c:axId val="408942944"/>
      </c:barChart>
      <c:barChart>
        <c:barDir val="col"/>
        <c:grouping val="clustered"/>
        <c:varyColors val="0"/>
        <c:ser>
          <c:idx val="0"/>
          <c:order val="0"/>
          <c:spPr>
            <a:solidFill>
              <a:srgbClr val="203864"/>
            </a:solidFill>
            <a:ln>
              <a:solidFill>
                <a:srgbClr val="203864"/>
              </a:solidFill>
            </a:ln>
            <a:effectLst/>
          </c:spPr>
          <c:invertIfNegative val="0"/>
          <c:dLbls>
            <c:delete val="1"/>
          </c:dLbls>
          <c:val>
            <c:numRef>
              <c:f>'[dados audiência LdB.xlsx]Planilha1'!$A$32:$A$39</c:f>
              <c:numCache>
                <c:formatCode>General</c:formatCode>
                <c:ptCount val="8"/>
                <c:pt idx="0">
                  <c:v>2014</c:v>
                </c:pt>
                <c:pt idx="1">
                  <c:v>2015</c:v>
                </c:pt>
                <c:pt idx="2">
                  <c:v>2016</c:v>
                </c:pt>
                <c:pt idx="3">
                  <c:v>2017</c:v>
                </c:pt>
                <c:pt idx="4">
                  <c:v>2018</c:v>
                </c:pt>
                <c:pt idx="5">
                  <c:v>2019</c:v>
                </c:pt>
                <c:pt idx="6">
                  <c:v>2020</c:v>
                </c:pt>
                <c:pt idx="7">
                  <c:v>2021</c:v>
                </c:pt>
              </c:numCache>
            </c:numRef>
          </c:val>
          <c:extLst xmlns:c16r2="http://schemas.microsoft.com/office/drawing/2015/06/chart">
            <c:ext xmlns:c16="http://schemas.microsoft.com/office/drawing/2014/chart" uri="{C3380CC4-5D6E-409C-BE32-E72D297353CC}">
              <c16:uniqueId val="{00000009-6DE9-4216-85CC-390D5B7321D3}"/>
            </c:ext>
          </c:extLst>
        </c:ser>
        <c:dLbls>
          <c:dLblPos val="outEnd"/>
          <c:showLegendKey val="0"/>
          <c:showVal val="1"/>
          <c:showCatName val="0"/>
          <c:showSerName val="0"/>
          <c:showPercent val="0"/>
          <c:showBubbleSize val="0"/>
        </c:dLbls>
        <c:gapWidth val="219"/>
        <c:overlap val="-27"/>
        <c:axId val="408943336"/>
        <c:axId val="408946472"/>
      </c:barChart>
      <c:lineChart>
        <c:grouping val="standard"/>
        <c:varyColors val="0"/>
        <c:ser>
          <c:idx val="2"/>
          <c:order val="2"/>
          <c:spPr>
            <a:ln w="28575" cap="rnd">
              <a:solidFill>
                <a:srgbClr val="FF0000"/>
              </a:solidFill>
              <a:round/>
            </a:ln>
            <a:effectLst/>
          </c:spPr>
          <c:marker>
            <c:symbol val="none"/>
          </c:marker>
          <c:dLbls>
            <c:delete val="1"/>
          </c:dLbls>
          <c:cat>
            <c:numLit>
              <c:formatCode>General</c:formatCode>
              <c:ptCount val="8"/>
              <c:pt idx="0">
                <c:v>2014</c:v>
              </c:pt>
              <c:pt idx="1">
                <c:v>2015</c:v>
              </c:pt>
              <c:pt idx="2">
                <c:v>2016</c:v>
              </c:pt>
              <c:pt idx="3">
                <c:v>2017</c:v>
              </c:pt>
              <c:pt idx="4">
                <c:v>2018</c:v>
              </c:pt>
              <c:pt idx="5">
                <c:v>2019</c:v>
              </c:pt>
              <c:pt idx="6">
                <c:v>2020</c:v>
              </c:pt>
              <c:pt idx="7">
                <c:v>2021</c:v>
              </c:pt>
            </c:numLit>
          </c:cat>
          <c:val>
            <c:numRef>
              <c:f>'[dados audiência LdB.xlsx]Planilha1'!$C$32:$C$39</c:f>
              <c:numCache>
                <c:formatCode>General</c:formatCode>
                <c:ptCount val="8"/>
                <c:pt idx="0">
                  <c:v>1.92</c:v>
                </c:pt>
                <c:pt idx="1">
                  <c:v>1.71</c:v>
                </c:pt>
                <c:pt idx="2">
                  <c:v>1.73</c:v>
                </c:pt>
                <c:pt idx="3">
                  <c:v>2.1</c:v>
                </c:pt>
                <c:pt idx="4">
                  <c:v>2.73</c:v>
                </c:pt>
                <c:pt idx="5">
                  <c:v>3.58</c:v>
                </c:pt>
                <c:pt idx="6">
                  <c:v>3.87</c:v>
                </c:pt>
                <c:pt idx="7">
                  <c:v>5.86</c:v>
                </c:pt>
              </c:numCache>
            </c:numRef>
          </c:val>
          <c:smooth val="0"/>
          <c:extLst xmlns:c16r2="http://schemas.microsoft.com/office/drawing/2015/06/chart">
            <c:ext xmlns:c16="http://schemas.microsoft.com/office/drawing/2014/chart" uri="{C3380CC4-5D6E-409C-BE32-E72D297353CC}">
              <c16:uniqueId val="{0000000A-6DE9-4216-85CC-390D5B7321D3}"/>
            </c:ext>
          </c:extLst>
        </c:ser>
        <c:dLbls>
          <c:showLegendKey val="0"/>
          <c:showVal val="1"/>
          <c:showCatName val="0"/>
          <c:showSerName val="0"/>
          <c:showPercent val="0"/>
          <c:showBubbleSize val="0"/>
        </c:dLbls>
        <c:marker val="1"/>
        <c:smooth val="0"/>
        <c:axId val="408948040"/>
        <c:axId val="408942944"/>
      </c:lineChart>
      <c:catAx>
        <c:axId val="40894804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Arial" panose="020B0604020202020204" pitchFamily="34" charset="0"/>
              </a:defRPr>
            </a:pPr>
            <a:endParaRPr lang="pt-BR"/>
          </a:p>
        </c:txPr>
        <c:crossAx val="408942944"/>
        <c:crosses val="autoZero"/>
        <c:auto val="1"/>
        <c:lblAlgn val="ctr"/>
        <c:lblOffset val="100"/>
        <c:noMultiLvlLbl val="0"/>
      </c:catAx>
      <c:valAx>
        <c:axId val="408942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j-lt"/>
                <a:ea typeface="+mn-ea"/>
                <a:cs typeface="Arial" panose="020B0604020202020204" pitchFamily="34" charset="0"/>
              </a:defRPr>
            </a:pPr>
            <a:endParaRPr lang="pt-BR"/>
          </a:p>
        </c:txPr>
        <c:crossAx val="408948040"/>
        <c:crosses val="autoZero"/>
        <c:crossBetween val="between"/>
      </c:valAx>
      <c:valAx>
        <c:axId val="408946472"/>
        <c:scaling>
          <c:orientation val="minMax"/>
        </c:scaling>
        <c:delete val="0"/>
        <c:axPos val="r"/>
        <c:numFmt formatCode="General" sourceLinked="1"/>
        <c:majorTickMark val="out"/>
        <c:minorTickMark val="none"/>
        <c:tickLblPos val="nextTo"/>
        <c:spPr>
          <a:solidFill>
            <a:srgbClr val="E7E6E6"/>
          </a:solidFill>
          <a:ln>
            <a:solidFill>
              <a:srgbClr val="E7E6E6"/>
            </a:solidFill>
          </a:ln>
          <a:effectLst/>
        </c:spPr>
        <c:txPr>
          <a:bodyPr rot="-60000000" spcFirstLastPara="1" vertOverflow="ellipsis" vert="horz" wrap="square" anchor="ctr" anchorCtr="1"/>
          <a:lstStyle/>
          <a:p>
            <a:pPr>
              <a:defRPr sz="1050" b="0" i="0" u="none" strike="noStrike" kern="1200" baseline="0">
                <a:solidFill>
                  <a:srgbClr val="E7E6E6"/>
                </a:solidFill>
                <a:latin typeface="+mj-lt"/>
                <a:ea typeface="+mn-ea"/>
                <a:cs typeface="Arial" panose="020B0604020202020204" pitchFamily="34" charset="0"/>
              </a:defRPr>
            </a:pPr>
            <a:endParaRPr lang="pt-BR"/>
          </a:p>
        </c:txPr>
        <c:crossAx val="408943336"/>
        <c:crosses val="max"/>
        <c:crossBetween val="between"/>
      </c:valAx>
      <c:catAx>
        <c:axId val="408943336"/>
        <c:scaling>
          <c:orientation val="minMax"/>
        </c:scaling>
        <c:delete val="1"/>
        <c:axPos val="b"/>
        <c:majorTickMark val="out"/>
        <c:minorTickMark val="none"/>
        <c:tickLblPos val="nextTo"/>
        <c:crossAx val="408946472"/>
        <c:crosses val="autoZero"/>
        <c:auto val="1"/>
        <c:lblAlgn val="ctr"/>
        <c:lblOffset val="100"/>
        <c:noMultiLvlLbl val="0"/>
      </c:catAx>
      <c:spPr>
        <a:noFill/>
        <a:ln>
          <a:noFill/>
        </a:ln>
        <a:effectLst/>
      </c:spPr>
    </c:plotArea>
    <c:plotVisOnly val="1"/>
    <c:dispBlanksAs val="gap"/>
    <c:showDLblsOverMax val="0"/>
  </c:chart>
  <c:spPr>
    <a:solidFill>
      <a:schemeClr val="bg2"/>
    </a:solidFill>
    <a:ln w="9525" cap="flat" cmpd="sng" algn="ctr">
      <a:solidFill>
        <a:schemeClr val="tx1">
          <a:lumMod val="15000"/>
          <a:lumOff val="85000"/>
        </a:schemeClr>
      </a:solidFill>
      <a:round/>
    </a:ln>
    <a:effectLst/>
  </c:spPr>
  <c:txPr>
    <a:bodyPr/>
    <a:lstStyle/>
    <a:p>
      <a:pPr>
        <a:defRPr sz="1050">
          <a:solidFill>
            <a:schemeClr val="tx1"/>
          </a:solidFill>
          <a:latin typeface="+mj-lt"/>
          <a:cs typeface="Arial" panose="020B0604020202020204" pitchFamily="34" charset="0"/>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7E8D1B-235A-44F2-94D4-4D8A22BBAD35}" type="doc">
      <dgm:prSet loTypeId="urn:microsoft.com/office/officeart/2005/8/layout/vList3" loCatId="list" qsTypeId="urn:microsoft.com/office/officeart/2005/8/quickstyle/simple3" qsCatId="simple" csTypeId="urn:microsoft.com/office/officeart/2005/8/colors/accent0_1" csCatId="mainScheme" phldr="1"/>
      <dgm:spPr/>
      <dgm:t>
        <a:bodyPr/>
        <a:lstStyle/>
        <a:p>
          <a:endParaRPr lang="pt-BR"/>
        </a:p>
      </dgm:t>
    </dgm:pt>
    <dgm:pt modelId="{E42DCBE8-EC64-41B2-91B3-A93D14504614}">
      <dgm:prSet phldrT="[Texto]" custT="1"/>
      <dgm:spPr>
        <a:gradFill rotWithShape="0">
          <a:gsLst>
            <a:gs pos="0">
              <a:schemeClr val="bg2"/>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gradFill>
      </dgm:spPr>
      <dgm:t>
        <a:bodyPr/>
        <a:lstStyle/>
        <a:p>
          <a:r>
            <a:rPr lang="pt-BR" sz="1800" dirty="0">
              <a:latin typeface="+mj-lt"/>
            </a:rPr>
            <a:t>Fomento</a:t>
          </a:r>
        </a:p>
      </dgm:t>
    </dgm:pt>
    <dgm:pt modelId="{FC1147FC-7BD9-4B76-A08D-24A5C848CF64}" type="parTrans" cxnId="{20775107-AE83-4B62-B95D-97F42EDF4582}">
      <dgm:prSet/>
      <dgm:spPr/>
      <dgm:t>
        <a:bodyPr/>
        <a:lstStyle/>
        <a:p>
          <a:endParaRPr lang="pt-BR" sz="1600">
            <a:latin typeface="+mj-lt"/>
          </a:endParaRPr>
        </a:p>
      </dgm:t>
    </dgm:pt>
    <dgm:pt modelId="{E2EE1C3A-4984-472C-80A2-F6473C087775}" type="sibTrans" cxnId="{20775107-AE83-4B62-B95D-97F42EDF4582}">
      <dgm:prSet/>
      <dgm:spPr/>
      <dgm:t>
        <a:bodyPr/>
        <a:lstStyle/>
        <a:p>
          <a:endParaRPr lang="pt-BR" sz="1600">
            <a:latin typeface="+mj-lt"/>
          </a:endParaRPr>
        </a:p>
      </dgm:t>
    </dgm:pt>
    <dgm:pt modelId="{07F4002D-9FC0-48F0-883D-726DC6357015}">
      <dgm:prSet phldrT="[Texto]" custT="1"/>
      <dgm:spPr>
        <a:gradFill rotWithShape="0">
          <a:gsLst>
            <a:gs pos="0">
              <a:schemeClr val="bg2"/>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gradFill>
      </dgm:spPr>
      <dgm:t>
        <a:bodyPr/>
        <a:lstStyle/>
        <a:p>
          <a:r>
            <a:rPr lang="pt-BR" sz="1800" dirty="0">
              <a:latin typeface="+mj-lt"/>
            </a:rPr>
            <a:t>Infraestrutura e Capital Humano</a:t>
          </a:r>
        </a:p>
      </dgm:t>
    </dgm:pt>
    <dgm:pt modelId="{30219F2B-1122-4E31-AAB8-376AD1719A9E}" type="parTrans" cxnId="{8A78801F-6F23-4A39-B840-32DA0CF9B8A7}">
      <dgm:prSet/>
      <dgm:spPr/>
      <dgm:t>
        <a:bodyPr/>
        <a:lstStyle/>
        <a:p>
          <a:endParaRPr lang="pt-BR" sz="1600">
            <a:latin typeface="+mj-lt"/>
          </a:endParaRPr>
        </a:p>
      </dgm:t>
    </dgm:pt>
    <dgm:pt modelId="{361306B7-B766-467E-B844-579CE0DD5007}" type="sibTrans" cxnId="{8A78801F-6F23-4A39-B840-32DA0CF9B8A7}">
      <dgm:prSet/>
      <dgm:spPr/>
      <dgm:t>
        <a:bodyPr/>
        <a:lstStyle/>
        <a:p>
          <a:endParaRPr lang="pt-BR" sz="1600">
            <a:latin typeface="+mj-lt"/>
          </a:endParaRPr>
        </a:p>
      </dgm:t>
    </dgm:pt>
    <dgm:pt modelId="{04A0F196-33C2-46D2-AB7A-6C5128BC3902}">
      <dgm:prSet phldrT="[Texto]" custT="1"/>
      <dgm:spPr>
        <a:gradFill rotWithShape="0">
          <a:gsLst>
            <a:gs pos="50000">
              <a:schemeClr val="bg2"/>
            </a:gs>
            <a:gs pos="100000">
              <a:schemeClr val="lt1">
                <a:hueOff val="0"/>
                <a:satOff val="0"/>
                <a:lumOff val="0"/>
                <a:alphaOff val="0"/>
                <a:lumMod val="105000"/>
                <a:satMod val="109000"/>
                <a:tint val="81000"/>
              </a:schemeClr>
            </a:gs>
          </a:gsLst>
        </a:gradFill>
      </dgm:spPr>
      <dgm:t>
        <a:bodyPr/>
        <a:lstStyle/>
        <a:p>
          <a:r>
            <a:rPr lang="pt-BR" sz="1800" dirty="0">
              <a:latin typeface="+mj-lt"/>
            </a:rPr>
            <a:t>Regulação</a:t>
          </a:r>
        </a:p>
      </dgm:t>
    </dgm:pt>
    <dgm:pt modelId="{AC2EA3D4-CB74-428B-9B13-0F02960EECCF}" type="parTrans" cxnId="{59AA4169-7BA0-46A6-88FA-8B008ED223A8}">
      <dgm:prSet/>
      <dgm:spPr/>
      <dgm:t>
        <a:bodyPr/>
        <a:lstStyle/>
        <a:p>
          <a:endParaRPr lang="en-US" sz="1600">
            <a:latin typeface="+mj-lt"/>
          </a:endParaRPr>
        </a:p>
      </dgm:t>
    </dgm:pt>
    <dgm:pt modelId="{F3126E71-BF32-4613-96FD-BC5D41A5FA8A}" type="sibTrans" cxnId="{59AA4169-7BA0-46A6-88FA-8B008ED223A8}">
      <dgm:prSet/>
      <dgm:spPr/>
      <dgm:t>
        <a:bodyPr/>
        <a:lstStyle/>
        <a:p>
          <a:endParaRPr lang="en-US" sz="1600">
            <a:latin typeface="+mj-lt"/>
          </a:endParaRPr>
        </a:p>
      </dgm:t>
    </dgm:pt>
    <dgm:pt modelId="{A4B9DD38-C369-4F64-ADEA-BE2741AA1C95}" type="pres">
      <dgm:prSet presAssocID="{B77E8D1B-235A-44F2-94D4-4D8A22BBAD35}" presName="linearFlow" presStyleCnt="0">
        <dgm:presLayoutVars>
          <dgm:dir/>
          <dgm:resizeHandles val="exact"/>
        </dgm:presLayoutVars>
      </dgm:prSet>
      <dgm:spPr/>
      <dgm:t>
        <a:bodyPr/>
        <a:lstStyle/>
        <a:p>
          <a:endParaRPr lang="pt-BR"/>
        </a:p>
      </dgm:t>
    </dgm:pt>
    <dgm:pt modelId="{DEEA029A-A652-48A6-A440-A181C49DE0EF}" type="pres">
      <dgm:prSet presAssocID="{04A0F196-33C2-46D2-AB7A-6C5128BC3902}" presName="composite" presStyleCnt="0"/>
      <dgm:spPr/>
      <dgm:t>
        <a:bodyPr/>
        <a:lstStyle/>
        <a:p>
          <a:endParaRPr lang="pt-BR"/>
        </a:p>
      </dgm:t>
    </dgm:pt>
    <dgm:pt modelId="{C70EA676-F078-439F-95FF-6B6247C5755D}" type="pres">
      <dgm:prSet presAssocID="{04A0F196-33C2-46D2-AB7A-6C5128BC3902}" presName="imgShp" presStyleLbl="fgImgPlace1" presStyleIdx="0" presStyleCnt="3" custLinFactNeighborX="27705" custLinFactNeighborY="1392"/>
      <dgm:spPr>
        <a:blipFill rotWithShape="1">
          <a:blip xmlns:r="http://schemas.openxmlformats.org/officeDocument/2006/relationships" r:embed="rId1"/>
          <a:stretch>
            <a:fillRect/>
          </a:stretch>
        </a:blipFill>
      </dgm:spPr>
      <dgm:t>
        <a:bodyPr/>
        <a:lstStyle/>
        <a:p>
          <a:endParaRPr lang="pt-BR"/>
        </a:p>
      </dgm:t>
    </dgm:pt>
    <dgm:pt modelId="{92ABED47-EF2A-4E36-87F7-86B404CD1094}" type="pres">
      <dgm:prSet presAssocID="{04A0F196-33C2-46D2-AB7A-6C5128BC3902}" presName="txShp" presStyleLbl="node1" presStyleIdx="0" presStyleCnt="3" custScaleY="56716">
        <dgm:presLayoutVars>
          <dgm:bulletEnabled val="1"/>
        </dgm:presLayoutVars>
      </dgm:prSet>
      <dgm:spPr/>
      <dgm:t>
        <a:bodyPr/>
        <a:lstStyle/>
        <a:p>
          <a:endParaRPr lang="pt-BR"/>
        </a:p>
      </dgm:t>
    </dgm:pt>
    <dgm:pt modelId="{50361D13-3138-4C8D-AF19-155B1CC3E8BD}" type="pres">
      <dgm:prSet presAssocID="{F3126E71-BF32-4613-96FD-BC5D41A5FA8A}" presName="spacing" presStyleCnt="0"/>
      <dgm:spPr/>
      <dgm:t>
        <a:bodyPr/>
        <a:lstStyle/>
        <a:p>
          <a:endParaRPr lang="pt-BR"/>
        </a:p>
      </dgm:t>
    </dgm:pt>
    <dgm:pt modelId="{3A3D6BDD-9C14-4AF0-837B-D01D0D90C7A9}" type="pres">
      <dgm:prSet presAssocID="{E42DCBE8-EC64-41B2-91B3-A93D14504614}" presName="composite" presStyleCnt="0"/>
      <dgm:spPr/>
      <dgm:t>
        <a:bodyPr/>
        <a:lstStyle/>
        <a:p>
          <a:endParaRPr lang="pt-BR"/>
        </a:p>
      </dgm:t>
    </dgm:pt>
    <dgm:pt modelId="{FD997EA6-D4C4-45E4-9E9F-18D3590A4970}" type="pres">
      <dgm:prSet presAssocID="{E42DCBE8-EC64-41B2-91B3-A93D14504614}" presName="imgShp" presStyleLbl="fgImgPlace1" presStyleIdx="1" presStyleCnt="3" custLinFactNeighborX="28118" custLinFactNeighborY="-6532"/>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pt-BR"/>
        </a:p>
      </dgm:t>
    </dgm:pt>
    <dgm:pt modelId="{81A95AB5-7EA7-4467-8BB0-C4859A6F4701}" type="pres">
      <dgm:prSet presAssocID="{E42DCBE8-EC64-41B2-91B3-A93D14504614}" presName="txShp" presStyleLbl="node1" presStyleIdx="1" presStyleCnt="3" custScaleY="65625">
        <dgm:presLayoutVars>
          <dgm:bulletEnabled val="1"/>
        </dgm:presLayoutVars>
      </dgm:prSet>
      <dgm:spPr/>
      <dgm:t>
        <a:bodyPr/>
        <a:lstStyle/>
        <a:p>
          <a:endParaRPr lang="pt-BR"/>
        </a:p>
      </dgm:t>
    </dgm:pt>
    <dgm:pt modelId="{F46857BF-E78C-4BA4-BC0B-18CA7C37D755}" type="pres">
      <dgm:prSet presAssocID="{E2EE1C3A-4984-472C-80A2-F6473C087775}" presName="spacing" presStyleCnt="0"/>
      <dgm:spPr/>
      <dgm:t>
        <a:bodyPr/>
        <a:lstStyle/>
        <a:p>
          <a:endParaRPr lang="pt-BR"/>
        </a:p>
      </dgm:t>
    </dgm:pt>
    <dgm:pt modelId="{4B7BEFC2-2E9D-423A-9AAD-B66682B13555}" type="pres">
      <dgm:prSet presAssocID="{07F4002D-9FC0-48F0-883D-726DC6357015}" presName="composite" presStyleCnt="0"/>
      <dgm:spPr/>
      <dgm:t>
        <a:bodyPr/>
        <a:lstStyle/>
        <a:p>
          <a:endParaRPr lang="pt-BR"/>
        </a:p>
      </dgm:t>
    </dgm:pt>
    <dgm:pt modelId="{ABC7C011-AAEB-4CE8-90B2-06D5C17CF691}" type="pres">
      <dgm:prSet presAssocID="{07F4002D-9FC0-48F0-883D-726DC6357015}" presName="imgShp" presStyleLbl="fgImgPlace1" presStyleIdx="2" presStyleCnt="3" custLinFactNeighborX="24783" custLinFactNeighborY="-6676"/>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pt-BR"/>
        </a:p>
      </dgm:t>
    </dgm:pt>
    <dgm:pt modelId="{F017802C-7477-41BB-93CB-278FE2031662}" type="pres">
      <dgm:prSet presAssocID="{07F4002D-9FC0-48F0-883D-726DC6357015}" presName="txShp" presStyleLbl="node1" presStyleIdx="2" presStyleCnt="3" custScaleY="61858">
        <dgm:presLayoutVars>
          <dgm:bulletEnabled val="1"/>
        </dgm:presLayoutVars>
      </dgm:prSet>
      <dgm:spPr/>
      <dgm:t>
        <a:bodyPr/>
        <a:lstStyle/>
        <a:p>
          <a:endParaRPr lang="pt-BR"/>
        </a:p>
      </dgm:t>
    </dgm:pt>
  </dgm:ptLst>
  <dgm:cxnLst>
    <dgm:cxn modelId="{0884C87A-339B-4E02-B17C-1EF07F9E8B91}" type="presOf" srcId="{07F4002D-9FC0-48F0-883D-726DC6357015}" destId="{F017802C-7477-41BB-93CB-278FE2031662}" srcOrd="0" destOrd="0" presId="urn:microsoft.com/office/officeart/2005/8/layout/vList3"/>
    <dgm:cxn modelId="{5A2CBBF1-C336-42F3-9FFD-7678F7216367}" type="presOf" srcId="{B77E8D1B-235A-44F2-94D4-4D8A22BBAD35}" destId="{A4B9DD38-C369-4F64-ADEA-BE2741AA1C95}" srcOrd="0" destOrd="0" presId="urn:microsoft.com/office/officeart/2005/8/layout/vList3"/>
    <dgm:cxn modelId="{59AA4169-7BA0-46A6-88FA-8B008ED223A8}" srcId="{B77E8D1B-235A-44F2-94D4-4D8A22BBAD35}" destId="{04A0F196-33C2-46D2-AB7A-6C5128BC3902}" srcOrd="0" destOrd="0" parTransId="{AC2EA3D4-CB74-428B-9B13-0F02960EECCF}" sibTransId="{F3126E71-BF32-4613-96FD-BC5D41A5FA8A}"/>
    <dgm:cxn modelId="{8A78801F-6F23-4A39-B840-32DA0CF9B8A7}" srcId="{B77E8D1B-235A-44F2-94D4-4D8A22BBAD35}" destId="{07F4002D-9FC0-48F0-883D-726DC6357015}" srcOrd="2" destOrd="0" parTransId="{30219F2B-1122-4E31-AAB8-376AD1719A9E}" sibTransId="{361306B7-B766-467E-B844-579CE0DD5007}"/>
    <dgm:cxn modelId="{CDF4EABB-0C4E-4A23-8661-53F76D4A9535}" type="presOf" srcId="{E42DCBE8-EC64-41B2-91B3-A93D14504614}" destId="{81A95AB5-7EA7-4467-8BB0-C4859A6F4701}" srcOrd="0" destOrd="0" presId="urn:microsoft.com/office/officeart/2005/8/layout/vList3"/>
    <dgm:cxn modelId="{C0782685-9A61-48B0-96BB-2E875239BB4B}" type="presOf" srcId="{04A0F196-33C2-46D2-AB7A-6C5128BC3902}" destId="{92ABED47-EF2A-4E36-87F7-86B404CD1094}" srcOrd="0" destOrd="0" presId="urn:microsoft.com/office/officeart/2005/8/layout/vList3"/>
    <dgm:cxn modelId="{20775107-AE83-4B62-B95D-97F42EDF4582}" srcId="{B77E8D1B-235A-44F2-94D4-4D8A22BBAD35}" destId="{E42DCBE8-EC64-41B2-91B3-A93D14504614}" srcOrd="1" destOrd="0" parTransId="{FC1147FC-7BD9-4B76-A08D-24A5C848CF64}" sibTransId="{E2EE1C3A-4984-472C-80A2-F6473C087775}"/>
    <dgm:cxn modelId="{9593FC6B-A1DC-4755-8B16-1E4EEFAF4D7E}" type="presParOf" srcId="{A4B9DD38-C369-4F64-ADEA-BE2741AA1C95}" destId="{DEEA029A-A652-48A6-A440-A181C49DE0EF}" srcOrd="0" destOrd="0" presId="urn:microsoft.com/office/officeart/2005/8/layout/vList3"/>
    <dgm:cxn modelId="{C6D60C7C-C426-46D7-A4FE-37346E243C54}" type="presParOf" srcId="{DEEA029A-A652-48A6-A440-A181C49DE0EF}" destId="{C70EA676-F078-439F-95FF-6B6247C5755D}" srcOrd="0" destOrd="0" presId="urn:microsoft.com/office/officeart/2005/8/layout/vList3"/>
    <dgm:cxn modelId="{24DBF5B5-C264-4137-B0DB-0A8A05344B31}" type="presParOf" srcId="{DEEA029A-A652-48A6-A440-A181C49DE0EF}" destId="{92ABED47-EF2A-4E36-87F7-86B404CD1094}" srcOrd="1" destOrd="0" presId="urn:microsoft.com/office/officeart/2005/8/layout/vList3"/>
    <dgm:cxn modelId="{CB9A5BDF-1E18-4406-976A-208F3D6DFA1D}" type="presParOf" srcId="{A4B9DD38-C369-4F64-ADEA-BE2741AA1C95}" destId="{50361D13-3138-4C8D-AF19-155B1CC3E8BD}" srcOrd="1" destOrd="0" presId="urn:microsoft.com/office/officeart/2005/8/layout/vList3"/>
    <dgm:cxn modelId="{A978CE6B-7E65-4FCE-AC1A-83BEA3043982}" type="presParOf" srcId="{A4B9DD38-C369-4F64-ADEA-BE2741AA1C95}" destId="{3A3D6BDD-9C14-4AF0-837B-D01D0D90C7A9}" srcOrd="2" destOrd="0" presId="urn:microsoft.com/office/officeart/2005/8/layout/vList3"/>
    <dgm:cxn modelId="{3A386EAD-9EBB-432A-B34B-7EDA7773587F}" type="presParOf" srcId="{3A3D6BDD-9C14-4AF0-837B-D01D0D90C7A9}" destId="{FD997EA6-D4C4-45E4-9E9F-18D3590A4970}" srcOrd="0" destOrd="0" presId="urn:microsoft.com/office/officeart/2005/8/layout/vList3"/>
    <dgm:cxn modelId="{0D060CA4-74D7-4E0B-A4DF-EE7D47847026}" type="presParOf" srcId="{3A3D6BDD-9C14-4AF0-837B-D01D0D90C7A9}" destId="{81A95AB5-7EA7-4467-8BB0-C4859A6F4701}" srcOrd="1" destOrd="0" presId="urn:microsoft.com/office/officeart/2005/8/layout/vList3"/>
    <dgm:cxn modelId="{81A4A5BD-CC80-46EB-AADA-2D5EE37E3A64}" type="presParOf" srcId="{A4B9DD38-C369-4F64-ADEA-BE2741AA1C95}" destId="{F46857BF-E78C-4BA4-BC0B-18CA7C37D755}" srcOrd="3" destOrd="0" presId="urn:microsoft.com/office/officeart/2005/8/layout/vList3"/>
    <dgm:cxn modelId="{DF756BB3-860D-429B-92D2-CFCDFDD8F369}" type="presParOf" srcId="{A4B9DD38-C369-4F64-ADEA-BE2741AA1C95}" destId="{4B7BEFC2-2E9D-423A-9AAD-B66682B13555}" srcOrd="4" destOrd="0" presId="urn:microsoft.com/office/officeart/2005/8/layout/vList3"/>
    <dgm:cxn modelId="{D16ADF22-2688-41C5-A5F6-1B8613131C51}" type="presParOf" srcId="{4B7BEFC2-2E9D-423A-9AAD-B66682B13555}" destId="{ABC7C011-AAEB-4CE8-90B2-06D5C17CF691}" srcOrd="0" destOrd="0" presId="urn:microsoft.com/office/officeart/2005/8/layout/vList3"/>
    <dgm:cxn modelId="{F506E63A-ED35-4763-A2E6-8AC546214137}" type="presParOf" srcId="{4B7BEFC2-2E9D-423A-9AAD-B66682B13555}" destId="{F017802C-7477-41BB-93CB-278FE203166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3767DE-E38D-41EC-993F-DD87CE06D1F3}"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pt-BR"/>
        </a:p>
      </dgm:t>
    </dgm:pt>
    <dgm:pt modelId="{F3E2C7B4-0A83-40C0-8BCC-71CAE505A07B}">
      <dgm:prSet custT="1"/>
      <dgm:spPr>
        <a:solidFill>
          <a:schemeClr val="bg2"/>
        </a:solidFill>
      </dgm:spPr>
      <dgm:t>
        <a:bodyPr/>
        <a:lstStyle/>
        <a:p>
          <a:pPr rtl="0"/>
          <a:r>
            <a:rPr lang="en-US" sz="1800">
              <a:latin typeface="+mj-lt"/>
            </a:rPr>
            <a:t>Dispêndios próprios em P&amp;D</a:t>
          </a:r>
          <a:endParaRPr lang="pt-BR" sz="1800">
            <a:latin typeface="+mj-lt"/>
          </a:endParaRPr>
        </a:p>
      </dgm:t>
    </dgm:pt>
    <dgm:pt modelId="{4B7D62B2-7F6A-4BD4-BAB2-904AB064B254}" type="parTrans" cxnId="{F1A5208F-4E71-4A0C-91E1-E9424CB6684C}">
      <dgm:prSet/>
      <dgm:spPr/>
      <dgm:t>
        <a:bodyPr/>
        <a:lstStyle/>
        <a:p>
          <a:endParaRPr lang="pt-BR" sz="1400">
            <a:latin typeface="+mj-lt"/>
          </a:endParaRPr>
        </a:p>
      </dgm:t>
    </dgm:pt>
    <dgm:pt modelId="{B14A7A33-E5A0-4FEE-AFBA-555EA043EC49}" type="sibTrans" cxnId="{F1A5208F-4E71-4A0C-91E1-E9424CB6684C}">
      <dgm:prSet/>
      <dgm:spPr/>
      <dgm:t>
        <a:bodyPr/>
        <a:lstStyle/>
        <a:p>
          <a:endParaRPr lang="pt-BR" sz="1400">
            <a:latin typeface="+mj-lt"/>
          </a:endParaRPr>
        </a:p>
      </dgm:t>
    </dgm:pt>
    <dgm:pt modelId="{97C0B3A6-BCEF-4A09-927C-9EA249D4B09E}">
      <dgm:prSet custT="1"/>
      <dgm:spPr>
        <a:solidFill>
          <a:schemeClr val="bg2"/>
        </a:solidFill>
      </dgm:spPr>
      <dgm:t>
        <a:bodyPr/>
        <a:lstStyle/>
        <a:p>
          <a:pPr rtl="0"/>
          <a:r>
            <a:rPr lang="en-US" sz="1800" dirty="0">
              <a:latin typeface="+mj-lt"/>
            </a:rPr>
            <a:t>P&amp;D </a:t>
          </a:r>
          <a:r>
            <a:rPr lang="en-US" sz="1800" dirty="0" err="1">
              <a:latin typeface="+mj-lt"/>
            </a:rPr>
            <a:t>realizada</a:t>
          </a:r>
          <a:r>
            <a:rPr lang="en-US" sz="1800" dirty="0">
              <a:latin typeface="+mj-lt"/>
            </a:rPr>
            <a:t> </a:t>
          </a:r>
          <a:r>
            <a:rPr lang="en-US" sz="1800" dirty="0" err="1">
              <a:latin typeface="+mj-lt"/>
            </a:rPr>
            <a:t>por</a:t>
          </a:r>
          <a:r>
            <a:rPr lang="en-US" sz="1800" dirty="0">
              <a:latin typeface="+mj-lt"/>
            </a:rPr>
            <a:t> </a:t>
          </a:r>
          <a:r>
            <a:rPr lang="pt-BR" sz="1800" dirty="0">
              <a:latin typeface="+mj-lt"/>
            </a:rPr>
            <a:t>Universidade, Instituição de Pesquisa, Inventor Independente ou Transferidas para MPE.</a:t>
          </a:r>
        </a:p>
      </dgm:t>
    </dgm:pt>
    <dgm:pt modelId="{02D64373-26F4-44C4-957A-78068523203E}" type="parTrans" cxnId="{3598101B-12D0-46FE-BF8C-3C75EDD3920F}">
      <dgm:prSet/>
      <dgm:spPr/>
      <dgm:t>
        <a:bodyPr/>
        <a:lstStyle/>
        <a:p>
          <a:endParaRPr lang="pt-BR" sz="1400">
            <a:latin typeface="+mj-lt"/>
          </a:endParaRPr>
        </a:p>
      </dgm:t>
    </dgm:pt>
    <dgm:pt modelId="{37A37316-4A14-45C8-986C-254093115D92}" type="sibTrans" cxnId="{3598101B-12D0-46FE-BF8C-3C75EDD3920F}">
      <dgm:prSet/>
      <dgm:spPr/>
      <dgm:t>
        <a:bodyPr/>
        <a:lstStyle/>
        <a:p>
          <a:endParaRPr lang="pt-BR" sz="1400">
            <a:latin typeface="+mj-lt"/>
          </a:endParaRPr>
        </a:p>
      </dgm:t>
    </dgm:pt>
    <dgm:pt modelId="{FD015541-3A0F-4E56-B025-94F97D520F0D}" type="pres">
      <dgm:prSet presAssocID="{5C3767DE-E38D-41EC-993F-DD87CE06D1F3}" presName="Name0" presStyleCnt="0">
        <dgm:presLayoutVars>
          <dgm:chMax val="7"/>
          <dgm:chPref val="7"/>
          <dgm:dir/>
        </dgm:presLayoutVars>
      </dgm:prSet>
      <dgm:spPr/>
      <dgm:t>
        <a:bodyPr/>
        <a:lstStyle/>
        <a:p>
          <a:endParaRPr lang="pt-BR"/>
        </a:p>
      </dgm:t>
    </dgm:pt>
    <dgm:pt modelId="{5A356DC4-8C93-44DC-914B-600F5775B7D6}" type="pres">
      <dgm:prSet presAssocID="{5C3767DE-E38D-41EC-993F-DD87CE06D1F3}" presName="Name1" presStyleCnt="0"/>
      <dgm:spPr/>
      <dgm:t>
        <a:bodyPr/>
        <a:lstStyle/>
        <a:p>
          <a:endParaRPr lang="pt-BR"/>
        </a:p>
      </dgm:t>
    </dgm:pt>
    <dgm:pt modelId="{61470BDE-4E2F-48FA-8564-8A829B32CD74}" type="pres">
      <dgm:prSet presAssocID="{5C3767DE-E38D-41EC-993F-DD87CE06D1F3}" presName="cycle" presStyleCnt="0"/>
      <dgm:spPr/>
      <dgm:t>
        <a:bodyPr/>
        <a:lstStyle/>
        <a:p>
          <a:endParaRPr lang="pt-BR"/>
        </a:p>
      </dgm:t>
    </dgm:pt>
    <dgm:pt modelId="{5165E482-AEA0-4E8B-946F-83A708271597}" type="pres">
      <dgm:prSet presAssocID="{5C3767DE-E38D-41EC-993F-DD87CE06D1F3}" presName="srcNode" presStyleLbl="node1" presStyleIdx="0" presStyleCnt="2"/>
      <dgm:spPr/>
      <dgm:t>
        <a:bodyPr/>
        <a:lstStyle/>
        <a:p>
          <a:endParaRPr lang="pt-BR"/>
        </a:p>
      </dgm:t>
    </dgm:pt>
    <dgm:pt modelId="{0CF98209-116B-42A2-A116-F8A00197EDFD}" type="pres">
      <dgm:prSet presAssocID="{5C3767DE-E38D-41EC-993F-DD87CE06D1F3}" presName="conn" presStyleLbl="parChTrans1D2" presStyleIdx="0" presStyleCnt="1"/>
      <dgm:spPr/>
      <dgm:t>
        <a:bodyPr/>
        <a:lstStyle/>
        <a:p>
          <a:endParaRPr lang="pt-BR"/>
        </a:p>
      </dgm:t>
    </dgm:pt>
    <dgm:pt modelId="{F525CECC-938F-4703-8AC8-98F97B596FF6}" type="pres">
      <dgm:prSet presAssocID="{5C3767DE-E38D-41EC-993F-DD87CE06D1F3}" presName="extraNode" presStyleLbl="node1" presStyleIdx="0" presStyleCnt="2"/>
      <dgm:spPr/>
      <dgm:t>
        <a:bodyPr/>
        <a:lstStyle/>
        <a:p>
          <a:endParaRPr lang="pt-BR"/>
        </a:p>
      </dgm:t>
    </dgm:pt>
    <dgm:pt modelId="{8989384A-0830-4C28-9486-23722BA6243C}" type="pres">
      <dgm:prSet presAssocID="{5C3767DE-E38D-41EC-993F-DD87CE06D1F3}" presName="dstNode" presStyleLbl="node1" presStyleIdx="0" presStyleCnt="2"/>
      <dgm:spPr/>
      <dgm:t>
        <a:bodyPr/>
        <a:lstStyle/>
        <a:p>
          <a:endParaRPr lang="pt-BR"/>
        </a:p>
      </dgm:t>
    </dgm:pt>
    <dgm:pt modelId="{B6BABA8E-1C35-4A51-BB4F-488F056C9CD4}" type="pres">
      <dgm:prSet presAssocID="{F3E2C7B4-0A83-40C0-8BCC-71CAE505A07B}" presName="text_1" presStyleLbl="node1" presStyleIdx="0" presStyleCnt="2">
        <dgm:presLayoutVars>
          <dgm:bulletEnabled val="1"/>
        </dgm:presLayoutVars>
      </dgm:prSet>
      <dgm:spPr/>
      <dgm:t>
        <a:bodyPr/>
        <a:lstStyle/>
        <a:p>
          <a:endParaRPr lang="pt-BR"/>
        </a:p>
      </dgm:t>
    </dgm:pt>
    <dgm:pt modelId="{7D454A1D-58C4-40E1-8E36-A70E55834BCF}" type="pres">
      <dgm:prSet presAssocID="{F3E2C7B4-0A83-40C0-8BCC-71CAE505A07B}" presName="accent_1" presStyleCnt="0"/>
      <dgm:spPr/>
      <dgm:t>
        <a:bodyPr/>
        <a:lstStyle/>
        <a:p>
          <a:endParaRPr lang="pt-BR"/>
        </a:p>
      </dgm:t>
    </dgm:pt>
    <dgm:pt modelId="{0C7CAA9C-FA89-4F23-A684-5FFE432E73CF}" type="pres">
      <dgm:prSet presAssocID="{F3E2C7B4-0A83-40C0-8BCC-71CAE505A07B}" presName="accentRepeatNode" presStyleLbl="solidFgAcc1" presStyleIdx="0" presStyleCnt="2" custLinFactNeighborX="-4444" custLinFactNeighborY="844"/>
      <dgm:spPr>
        <a:solidFill>
          <a:schemeClr val="bg2"/>
        </a:solidFill>
      </dgm:spPr>
      <dgm:t>
        <a:bodyPr/>
        <a:lstStyle/>
        <a:p>
          <a:endParaRPr lang="pt-BR"/>
        </a:p>
      </dgm:t>
    </dgm:pt>
    <dgm:pt modelId="{0C41E1CE-01AF-4DE8-AF30-0784F59D5992}" type="pres">
      <dgm:prSet presAssocID="{97C0B3A6-BCEF-4A09-927C-9EA249D4B09E}" presName="text_2" presStyleLbl="node1" presStyleIdx="1" presStyleCnt="2">
        <dgm:presLayoutVars>
          <dgm:bulletEnabled val="1"/>
        </dgm:presLayoutVars>
      </dgm:prSet>
      <dgm:spPr/>
      <dgm:t>
        <a:bodyPr/>
        <a:lstStyle/>
        <a:p>
          <a:endParaRPr lang="pt-BR"/>
        </a:p>
      </dgm:t>
    </dgm:pt>
    <dgm:pt modelId="{4AB8557B-DC39-47BE-8880-A214E90F3127}" type="pres">
      <dgm:prSet presAssocID="{97C0B3A6-BCEF-4A09-927C-9EA249D4B09E}" presName="accent_2" presStyleCnt="0"/>
      <dgm:spPr/>
      <dgm:t>
        <a:bodyPr/>
        <a:lstStyle/>
        <a:p>
          <a:endParaRPr lang="pt-BR"/>
        </a:p>
      </dgm:t>
    </dgm:pt>
    <dgm:pt modelId="{EEB650CB-CD51-4617-AE71-E144F1F95A46}" type="pres">
      <dgm:prSet presAssocID="{97C0B3A6-BCEF-4A09-927C-9EA249D4B09E}" presName="accentRepeatNode" presStyleLbl="solidFgAcc1" presStyleIdx="1" presStyleCnt="2"/>
      <dgm:spPr>
        <a:solidFill>
          <a:schemeClr val="bg2"/>
        </a:solidFill>
      </dgm:spPr>
      <dgm:t>
        <a:bodyPr/>
        <a:lstStyle/>
        <a:p>
          <a:endParaRPr lang="pt-BR"/>
        </a:p>
      </dgm:t>
    </dgm:pt>
  </dgm:ptLst>
  <dgm:cxnLst>
    <dgm:cxn modelId="{3598101B-12D0-46FE-BF8C-3C75EDD3920F}" srcId="{5C3767DE-E38D-41EC-993F-DD87CE06D1F3}" destId="{97C0B3A6-BCEF-4A09-927C-9EA249D4B09E}" srcOrd="1" destOrd="0" parTransId="{02D64373-26F4-44C4-957A-78068523203E}" sibTransId="{37A37316-4A14-45C8-986C-254093115D92}"/>
    <dgm:cxn modelId="{F1A5208F-4E71-4A0C-91E1-E9424CB6684C}" srcId="{5C3767DE-E38D-41EC-993F-DD87CE06D1F3}" destId="{F3E2C7B4-0A83-40C0-8BCC-71CAE505A07B}" srcOrd="0" destOrd="0" parTransId="{4B7D62B2-7F6A-4BD4-BAB2-904AB064B254}" sibTransId="{B14A7A33-E5A0-4FEE-AFBA-555EA043EC49}"/>
    <dgm:cxn modelId="{42789264-2834-4317-B32E-1DD53820C7E8}" type="presOf" srcId="{B14A7A33-E5A0-4FEE-AFBA-555EA043EC49}" destId="{0CF98209-116B-42A2-A116-F8A00197EDFD}" srcOrd="0" destOrd="0" presId="urn:microsoft.com/office/officeart/2008/layout/VerticalCurvedList"/>
    <dgm:cxn modelId="{DC579417-B11C-420B-A9E1-7051699F705F}" type="presOf" srcId="{F3E2C7B4-0A83-40C0-8BCC-71CAE505A07B}" destId="{B6BABA8E-1C35-4A51-BB4F-488F056C9CD4}" srcOrd="0" destOrd="0" presId="urn:microsoft.com/office/officeart/2008/layout/VerticalCurvedList"/>
    <dgm:cxn modelId="{870A9F41-DB69-48B8-B3E5-7A26CF628693}" type="presOf" srcId="{5C3767DE-E38D-41EC-993F-DD87CE06D1F3}" destId="{FD015541-3A0F-4E56-B025-94F97D520F0D}" srcOrd="0" destOrd="0" presId="urn:microsoft.com/office/officeart/2008/layout/VerticalCurvedList"/>
    <dgm:cxn modelId="{74FF6ACC-CB2A-4D28-A435-5634937E33D8}" type="presOf" srcId="{97C0B3A6-BCEF-4A09-927C-9EA249D4B09E}" destId="{0C41E1CE-01AF-4DE8-AF30-0784F59D5992}" srcOrd="0" destOrd="0" presId="urn:microsoft.com/office/officeart/2008/layout/VerticalCurvedList"/>
    <dgm:cxn modelId="{A2A849F2-E95A-4FFC-A5FE-CEF070253EFE}" type="presParOf" srcId="{FD015541-3A0F-4E56-B025-94F97D520F0D}" destId="{5A356DC4-8C93-44DC-914B-600F5775B7D6}" srcOrd="0" destOrd="0" presId="urn:microsoft.com/office/officeart/2008/layout/VerticalCurvedList"/>
    <dgm:cxn modelId="{F22F6CDC-A95D-45E4-A403-BBAC61CDE2E1}" type="presParOf" srcId="{5A356DC4-8C93-44DC-914B-600F5775B7D6}" destId="{61470BDE-4E2F-48FA-8564-8A829B32CD74}" srcOrd="0" destOrd="0" presId="urn:microsoft.com/office/officeart/2008/layout/VerticalCurvedList"/>
    <dgm:cxn modelId="{0D0833FD-2990-4A2A-A291-D6CB4196990D}" type="presParOf" srcId="{61470BDE-4E2F-48FA-8564-8A829B32CD74}" destId="{5165E482-AEA0-4E8B-946F-83A708271597}" srcOrd="0" destOrd="0" presId="urn:microsoft.com/office/officeart/2008/layout/VerticalCurvedList"/>
    <dgm:cxn modelId="{4279F69D-0482-4AA9-8A75-CCF685365C91}" type="presParOf" srcId="{61470BDE-4E2F-48FA-8564-8A829B32CD74}" destId="{0CF98209-116B-42A2-A116-F8A00197EDFD}" srcOrd="1" destOrd="0" presId="urn:microsoft.com/office/officeart/2008/layout/VerticalCurvedList"/>
    <dgm:cxn modelId="{81FE3696-15F4-44CB-BC02-80DDC258155F}" type="presParOf" srcId="{61470BDE-4E2F-48FA-8564-8A829B32CD74}" destId="{F525CECC-938F-4703-8AC8-98F97B596FF6}" srcOrd="2" destOrd="0" presId="urn:microsoft.com/office/officeart/2008/layout/VerticalCurvedList"/>
    <dgm:cxn modelId="{ECB771D7-D41C-4454-B970-5DB85C3572F6}" type="presParOf" srcId="{61470BDE-4E2F-48FA-8564-8A829B32CD74}" destId="{8989384A-0830-4C28-9486-23722BA6243C}" srcOrd="3" destOrd="0" presId="urn:microsoft.com/office/officeart/2008/layout/VerticalCurvedList"/>
    <dgm:cxn modelId="{B3BF601C-5989-4C0F-8F90-640C3C6E7226}" type="presParOf" srcId="{5A356DC4-8C93-44DC-914B-600F5775B7D6}" destId="{B6BABA8E-1C35-4A51-BB4F-488F056C9CD4}" srcOrd="1" destOrd="0" presId="urn:microsoft.com/office/officeart/2008/layout/VerticalCurvedList"/>
    <dgm:cxn modelId="{CE1109C6-0B4E-4EE2-9434-8B99CEBFDE3E}" type="presParOf" srcId="{5A356DC4-8C93-44DC-914B-600F5775B7D6}" destId="{7D454A1D-58C4-40E1-8E36-A70E55834BCF}" srcOrd="2" destOrd="0" presId="urn:microsoft.com/office/officeart/2008/layout/VerticalCurvedList"/>
    <dgm:cxn modelId="{E0AB09E8-DFA5-495F-8EE9-4CFB138B99A4}" type="presParOf" srcId="{7D454A1D-58C4-40E1-8E36-A70E55834BCF}" destId="{0C7CAA9C-FA89-4F23-A684-5FFE432E73CF}" srcOrd="0" destOrd="0" presId="urn:microsoft.com/office/officeart/2008/layout/VerticalCurvedList"/>
    <dgm:cxn modelId="{46043E6B-63CF-432D-AC10-35C4FE5AB89D}" type="presParOf" srcId="{5A356DC4-8C93-44DC-914B-600F5775B7D6}" destId="{0C41E1CE-01AF-4DE8-AF30-0784F59D5992}" srcOrd="3" destOrd="0" presId="urn:microsoft.com/office/officeart/2008/layout/VerticalCurvedList"/>
    <dgm:cxn modelId="{86DDD120-1165-4289-85B1-E349A0659AC4}" type="presParOf" srcId="{5A356DC4-8C93-44DC-914B-600F5775B7D6}" destId="{4AB8557B-DC39-47BE-8880-A214E90F3127}" srcOrd="4" destOrd="0" presId="urn:microsoft.com/office/officeart/2008/layout/VerticalCurvedList"/>
    <dgm:cxn modelId="{56EBE969-8335-4441-B589-2E4153979BBF}" type="presParOf" srcId="{4AB8557B-DC39-47BE-8880-A214E90F3127}" destId="{EEB650CB-CD51-4617-AE71-E144F1F95A46}"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F06E5D-D2E2-4355-9A5C-6460F02677B7}" type="doc">
      <dgm:prSet loTypeId="urn:microsoft.com/office/officeart/2009/3/layout/RandomtoResultProcess" loCatId="process" qsTypeId="urn:microsoft.com/office/officeart/2005/8/quickstyle/simple1" qsCatId="simple" csTypeId="urn:microsoft.com/office/officeart/2005/8/colors/accent0_1" csCatId="mainScheme" phldr="1"/>
      <dgm:spPr/>
      <dgm:t>
        <a:bodyPr/>
        <a:lstStyle/>
        <a:p>
          <a:endParaRPr lang="pt-BR"/>
        </a:p>
      </dgm:t>
    </dgm:pt>
    <dgm:pt modelId="{0131B494-044A-445E-88CC-FFBFE022B59B}">
      <dgm:prSet custT="1"/>
      <dgm:spPr/>
      <dgm:t>
        <a:bodyPr/>
        <a:lstStyle/>
        <a:p>
          <a:pPr rtl="0"/>
          <a:r>
            <a:rPr lang="en-US" sz="1800">
              <a:latin typeface="+mj-lt"/>
            </a:rPr>
            <a:t>Realização P&amp;D</a:t>
          </a:r>
          <a:endParaRPr lang="pt-BR" sz="1800">
            <a:latin typeface="+mj-lt"/>
          </a:endParaRPr>
        </a:p>
      </dgm:t>
    </dgm:pt>
    <dgm:pt modelId="{DDC0CA51-AF47-4231-874F-D4D442026234}" type="parTrans" cxnId="{423273FE-5F88-4AB0-979C-3FEF9C1727E4}">
      <dgm:prSet/>
      <dgm:spPr/>
      <dgm:t>
        <a:bodyPr/>
        <a:lstStyle/>
        <a:p>
          <a:endParaRPr lang="pt-BR" sz="1800">
            <a:latin typeface="+mj-lt"/>
          </a:endParaRPr>
        </a:p>
      </dgm:t>
    </dgm:pt>
    <dgm:pt modelId="{AF362386-A898-4589-9953-54B9E66159FD}" type="sibTrans" cxnId="{423273FE-5F88-4AB0-979C-3FEF9C1727E4}">
      <dgm:prSet/>
      <dgm:spPr/>
      <dgm:t>
        <a:bodyPr/>
        <a:lstStyle/>
        <a:p>
          <a:endParaRPr lang="pt-BR" sz="1800">
            <a:latin typeface="+mj-lt"/>
          </a:endParaRPr>
        </a:p>
      </dgm:t>
    </dgm:pt>
    <dgm:pt modelId="{883A29C8-1A7B-4496-8384-DD9EA0FA4803}">
      <dgm:prSet custT="1"/>
      <dgm:spPr/>
      <dgm:t>
        <a:bodyPr/>
        <a:lstStyle/>
        <a:p>
          <a:pPr rtl="0"/>
          <a:r>
            <a:rPr lang="en-US" sz="1800">
              <a:latin typeface="+mj-lt"/>
            </a:rPr>
            <a:t>Declaração ao MCTI</a:t>
          </a:r>
          <a:endParaRPr lang="pt-BR" sz="1800">
            <a:latin typeface="+mj-lt"/>
          </a:endParaRPr>
        </a:p>
      </dgm:t>
    </dgm:pt>
    <dgm:pt modelId="{17CEB7A7-BB6A-4653-9A78-BA8548E96837}" type="parTrans" cxnId="{22402034-7FCB-4F7B-8E9F-E52932701679}">
      <dgm:prSet/>
      <dgm:spPr/>
      <dgm:t>
        <a:bodyPr/>
        <a:lstStyle/>
        <a:p>
          <a:endParaRPr lang="pt-BR" sz="1800">
            <a:latin typeface="+mj-lt"/>
          </a:endParaRPr>
        </a:p>
      </dgm:t>
    </dgm:pt>
    <dgm:pt modelId="{F415483B-AA25-4594-B6EB-748A2C19D512}" type="sibTrans" cxnId="{22402034-7FCB-4F7B-8E9F-E52932701679}">
      <dgm:prSet/>
      <dgm:spPr/>
      <dgm:t>
        <a:bodyPr/>
        <a:lstStyle/>
        <a:p>
          <a:endParaRPr lang="pt-BR" sz="1800">
            <a:latin typeface="+mj-lt"/>
          </a:endParaRPr>
        </a:p>
      </dgm:t>
    </dgm:pt>
    <dgm:pt modelId="{271697F9-DB24-40AA-A71B-99ADD2F51B0D}">
      <dgm:prSet custT="1"/>
      <dgm:spPr/>
      <dgm:t>
        <a:bodyPr/>
        <a:lstStyle/>
        <a:p>
          <a:pPr rtl="0"/>
          <a:r>
            <a:rPr lang="en-US" sz="1800">
              <a:latin typeface="+mj-lt"/>
            </a:rPr>
            <a:t>Análise e Resposta</a:t>
          </a:r>
          <a:endParaRPr lang="pt-BR" sz="1800">
            <a:latin typeface="+mj-lt"/>
          </a:endParaRPr>
        </a:p>
      </dgm:t>
    </dgm:pt>
    <dgm:pt modelId="{FF46DCB2-7117-40C0-A2C7-6A395262299A}" type="parTrans" cxnId="{5172B4D3-E0A9-41C9-AE05-1E408AAF6C3D}">
      <dgm:prSet/>
      <dgm:spPr/>
      <dgm:t>
        <a:bodyPr/>
        <a:lstStyle/>
        <a:p>
          <a:endParaRPr lang="pt-BR" sz="1800">
            <a:latin typeface="+mj-lt"/>
          </a:endParaRPr>
        </a:p>
      </dgm:t>
    </dgm:pt>
    <dgm:pt modelId="{A3231F0E-DBF7-4973-8EE1-EF46144DFE84}" type="sibTrans" cxnId="{5172B4D3-E0A9-41C9-AE05-1E408AAF6C3D}">
      <dgm:prSet/>
      <dgm:spPr/>
      <dgm:t>
        <a:bodyPr/>
        <a:lstStyle/>
        <a:p>
          <a:endParaRPr lang="pt-BR" sz="1800">
            <a:latin typeface="+mj-lt"/>
          </a:endParaRPr>
        </a:p>
      </dgm:t>
    </dgm:pt>
    <dgm:pt modelId="{1FA50F31-F1E4-48C7-B735-476E5126DC77}">
      <dgm:prSet custT="1"/>
      <dgm:spPr/>
      <dgm:t>
        <a:bodyPr/>
        <a:lstStyle/>
        <a:p>
          <a:pPr rtl="0"/>
          <a:r>
            <a:rPr lang="en-US" sz="1800">
              <a:latin typeface="+mj-lt"/>
            </a:rPr>
            <a:t>Fase Recursal </a:t>
          </a:r>
          <a:endParaRPr lang="pt-BR" sz="1800">
            <a:latin typeface="+mj-lt"/>
          </a:endParaRPr>
        </a:p>
      </dgm:t>
    </dgm:pt>
    <dgm:pt modelId="{D69E0863-7315-4A92-9335-4B988061D00F}" type="parTrans" cxnId="{25414C1E-3CD2-4D02-9E9F-4DC6FE49E604}">
      <dgm:prSet/>
      <dgm:spPr/>
      <dgm:t>
        <a:bodyPr/>
        <a:lstStyle/>
        <a:p>
          <a:endParaRPr lang="pt-BR" sz="1800">
            <a:latin typeface="+mj-lt"/>
          </a:endParaRPr>
        </a:p>
      </dgm:t>
    </dgm:pt>
    <dgm:pt modelId="{5C73DCA2-5B54-4BC6-8CF2-F15D2563C008}" type="sibTrans" cxnId="{25414C1E-3CD2-4D02-9E9F-4DC6FE49E604}">
      <dgm:prSet/>
      <dgm:spPr/>
      <dgm:t>
        <a:bodyPr/>
        <a:lstStyle/>
        <a:p>
          <a:endParaRPr lang="pt-BR" sz="1800">
            <a:latin typeface="+mj-lt"/>
          </a:endParaRPr>
        </a:p>
      </dgm:t>
    </dgm:pt>
    <dgm:pt modelId="{EEAA5EDC-2CCA-4845-88F6-C7329EADC719}">
      <dgm:prSet custT="1"/>
      <dgm:spPr>
        <a:noFill/>
        <a:ln>
          <a:noFill/>
        </a:ln>
        <a:effectLst/>
      </dgm:spPr>
      <dgm:t>
        <a:bodyPr/>
        <a:lstStyle/>
        <a:p>
          <a:pPr rtl="0"/>
          <a:endParaRPr lang="en-US" sz="1800" dirty="0" smtClean="0">
            <a:latin typeface="+mj-lt"/>
          </a:endParaRPr>
        </a:p>
        <a:p>
          <a:pPr rtl="0"/>
          <a:endParaRPr lang="en-US" sz="1800" dirty="0" smtClean="0">
            <a:latin typeface="+mj-lt"/>
          </a:endParaRPr>
        </a:p>
        <a:p>
          <a:pPr rtl="0"/>
          <a:endParaRPr lang="en-US" sz="1800" dirty="0" smtClean="0">
            <a:latin typeface="+mj-lt"/>
          </a:endParaRPr>
        </a:p>
        <a:p>
          <a:pPr rtl="0"/>
          <a:endParaRPr lang="en-US" sz="1800" dirty="0" smtClean="0">
            <a:latin typeface="+mj-lt"/>
          </a:endParaRPr>
        </a:p>
        <a:p>
          <a:pPr rtl="0"/>
          <a:r>
            <a:rPr lang="en-US" sz="1800" dirty="0" err="1" smtClean="0">
              <a:latin typeface="+mj-lt"/>
            </a:rPr>
            <a:t>Parecer</a:t>
          </a:r>
          <a:r>
            <a:rPr lang="en-US" sz="1800" dirty="0" smtClean="0">
              <a:latin typeface="+mj-lt"/>
            </a:rPr>
            <a:t> </a:t>
          </a:r>
          <a:r>
            <a:rPr lang="en-US" sz="1800" dirty="0">
              <a:latin typeface="+mj-lt"/>
            </a:rPr>
            <a:t>final</a:t>
          </a:r>
          <a:endParaRPr lang="pt-BR" sz="1800" dirty="0">
            <a:latin typeface="+mj-lt"/>
          </a:endParaRPr>
        </a:p>
      </dgm:t>
    </dgm:pt>
    <dgm:pt modelId="{1F50AF06-806A-4C4E-B40C-9E6DED600A46}" type="sibTrans" cxnId="{64B61C24-B6E9-4F5D-963F-C40658CA2420}">
      <dgm:prSet/>
      <dgm:spPr/>
      <dgm:t>
        <a:bodyPr/>
        <a:lstStyle/>
        <a:p>
          <a:endParaRPr lang="pt-BR" sz="1800">
            <a:latin typeface="+mj-lt"/>
          </a:endParaRPr>
        </a:p>
      </dgm:t>
    </dgm:pt>
    <dgm:pt modelId="{BB6DA53D-E557-4D3F-9423-32D5CBCBDE61}" type="parTrans" cxnId="{64B61C24-B6E9-4F5D-963F-C40658CA2420}">
      <dgm:prSet/>
      <dgm:spPr/>
      <dgm:t>
        <a:bodyPr/>
        <a:lstStyle/>
        <a:p>
          <a:endParaRPr lang="pt-BR" sz="1800">
            <a:latin typeface="+mj-lt"/>
          </a:endParaRPr>
        </a:p>
      </dgm:t>
    </dgm:pt>
    <dgm:pt modelId="{FE44C74D-367C-4874-A9B3-3677CA7A17ED}" type="pres">
      <dgm:prSet presAssocID="{82F06E5D-D2E2-4355-9A5C-6460F02677B7}" presName="Name0" presStyleCnt="0">
        <dgm:presLayoutVars>
          <dgm:dir/>
          <dgm:animOne val="branch"/>
          <dgm:animLvl val="lvl"/>
        </dgm:presLayoutVars>
      </dgm:prSet>
      <dgm:spPr/>
      <dgm:t>
        <a:bodyPr/>
        <a:lstStyle/>
        <a:p>
          <a:endParaRPr lang="pt-BR"/>
        </a:p>
      </dgm:t>
    </dgm:pt>
    <dgm:pt modelId="{74091F3C-843B-40EB-B5F8-A6CC006052EA}" type="pres">
      <dgm:prSet presAssocID="{0131B494-044A-445E-88CC-FFBFE022B59B}" presName="chaos" presStyleCnt="0"/>
      <dgm:spPr/>
      <dgm:t>
        <a:bodyPr/>
        <a:lstStyle/>
        <a:p>
          <a:endParaRPr lang="pt-BR"/>
        </a:p>
      </dgm:t>
    </dgm:pt>
    <dgm:pt modelId="{7F0E8B5C-C157-4143-986F-7A57CEE20496}" type="pres">
      <dgm:prSet presAssocID="{0131B494-044A-445E-88CC-FFBFE022B59B}" presName="parTx1" presStyleLbl="revTx" presStyleIdx="0" presStyleCnt="4"/>
      <dgm:spPr/>
      <dgm:t>
        <a:bodyPr/>
        <a:lstStyle/>
        <a:p>
          <a:endParaRPr lang="pt-BR"/>
        </a:p>
      </dgm:t>
    </dgm:pt>
    <dgm:pt modelId="{1A30FE76-1F47-4CF0-972E-B685E364873E}" type="pres">
      <dgm:prSet presAssocID="{0131B494-044A-445E-88CC-FFBFE022B59B}" presName="c1" presStyleLbl="node1" presStyleIdx="0" presStyleCnt="19"/>
      <dgm:spPr>
        <a:solidFill>
          <a:schemeClr val="bg2"/>
        </a:solidFill>
      </dgm:spPr>
      <dgm:t>
        <a:bodyPr/>
        <a:lstStyle/>
        <a:p>
          <a:endParaRPr lang="pt-BR"/>
        </a:p>
      </dgm:t>
    </dgm:pt>
    <dgm:pt modelId="{0EBE6577-0BB6-4CB1-91E1-708838C282E3}" type="pres">
      <dgm:prSet presAssocID="{0131B494-044A-445E-88CC-FFBFE022B59B}" presName="c2" presStyleLbl="node1" presStyleIdx="1" presStyleCnt="19"/>
      <dgm:spPr>
        <a:solidFill>
          <a:schemeClr val="bg2"/>
        </a:solidFill>
      </dgm:spPr>
      <dgm:t>
        <a:bodyPr/>
        <a:lstStyle/>
        <a:p>
          <a:endParaRPr lang="pt-BR"/>
        </a:p>
      </dgm:t>
    </dgm:pt>
    <dgm:pt modelId="{B2FEB0AD-21CE-4392-86D1-B8E9FAF023BD}" type="pres">
      <dgm:prSet presAssocID="{0131B494-044A-445E-88CC-FFBFE022B59B}" presName="c3" presStyleLbl="node1" presStyleIdx="2" presStyleCnt="19" custLinFactNeighborX="0"/>
      <dgm:spPr>
        <a:solidFill>
          <a:schemeClr val="bg2"/>
        </a:solidFill>
      </dgm:spPr>
      <dgm:t>
        <a:bodyPr/>
        <a:lstStyle/>
        <a:p>
          <a:endParaRPr lang="pt-BR"/>
        </a:p>
      </dgm:t>
    </dgm:pt>
    <dgm:pt modelId="{41555132-4B2E-4238-9277-3B11EA0BCA64}" type="pres">
      <dgm:prSet presAssocID="{0131B494-044A-445E-88CC-FFBFE022B59B}" presName="c4" presStyleLbl="node1" presStyleIdx="3" presStyleCnt="19"/>
      <dgm:spPr>
        <a:solidFill>
          <a:schemeClr val="bg2"/>
        </a:solidFill>
      </dgm:spPr>
      <dgm:t>
        <a:bodyPr/>
        <a:lstStyle/>
        <a:p>
          <a:endParaRPr lang="pt-BR"/>
        </a:p>
      </dgm:t>
    </dgm:pt>
    <dgm:pt modelId="{8E6DF5B5-9665-44A6-8789-0B1D242A3C70}" type="pres">
      <dgm:prSet presAssocID="{0131B494-044A-445E-88CC-FFBFE022B59B}" presName="c5" presStyleLbl="node1" presStyleIdx="4" presStyleCnt="19"/>
      <dgm:spPr>
        <a:solidFill>
          <a:schemeClr val="bg2"/>
        </a:solidFill>
      </dgm:spPr>
      <dgm:t>
        <a:bodyPr/>
        <a:lstStyle/>
        <a:p>
          <a:endParaRPr lang="pt-BR"/>
        </a:p>
      </dgm:t>
    </dgm:pt>
    <dgm:pt modelId="{10762E05-DDBE-48E1-90E3-92DD4590B6F0}" type="pres">
      <dgm:prSet presAssocID="{0131B494-044A-445E-88CC-FFBFE022B59B}" presName="c6" presStyleLbl="node1" presStyleIdx="5" presStyleCnt="19"/>
      <dgm:spPr>
        <a:solidFill>
          <a:schemeClr val="bg2"/>
        </a:solidFill>
      </dgm:spPr>
      <dgm:t>
        <a:bodyPr/>
        <a:lstStyle/>
        <a:p>
          <a:endParaRPr lang="pt-BR"/>
        </a:p>
      </dgm:t>
    </dgm:pt>
    <dgm:pt modelId="{24BD50E3-894C-4A13-8435-225109B4C66B}" type="pres">
      <dgm:prSet presAssocID="{0131B494-044A-445E-88CC-FFBFE022B59B}" presName="c7" presStyleLbl="node1" presStyleIdx="6" presStyleCnt="19"/>
      <dgm:spPr>
        <a:solidFill>
          <a:schemeClr val="bg2"/>
        </a:solidFill>
      </dgm:spPr>
      <dgm:t>
        <a:bodyPr/>
        <a:lstStyle/>
        <a:p>
          <a:endParaRPr lang="pt-BR"/>
        </a:p>
      </dgm:t>
    </dgm:pt>
    <dgm:pt modelId="{DCC0AE77-7217-45F5-BEC1-8CB5CDAF817D}" type="pres">
      <dgm:prSet presAssocID="{0131B494-044A-445E-88CC-FFBFE022B59B}" presName="c8" presStyleLbl="node1" presStyleIdx="7" presStyleCnt="19"/>
      <dgm:spPr>
        <a:solidFill>
          <a:schemeClr val="bg2"/>
        </a:solidFill>
      </dgm:spPr>
      <dgm:t>
        <a:bodyPr/>
        <a:lstStyle/>
        <a:p>
          <a:endParaRPr lang="pt-BR"/>
        </a:p>
      </dgm:t>
    </dgm:pt>
    <dgm:pt modelId="{076A1AD4-7D67-4A03-AC8D-8FFA140018B2}" type="pres">
      <dgm:prSet presAssocID="{0131B494-044A-445E-88CC-FFBFE022B59B}" presName="c9" presStyleLbl="node1" presStyleIdx="8" presStyleCnt="19"/>
      <dgm:spPr>
        <a:solidFill>
          <a:schemeClr val="bg2"/>
        </a:solidFill>
      </dgm:spPr>
      <dgm:t>
        <a:bodyPr/>
        <a:lstStyle/>
        <a:p>
          <a:endParaRPr lang="pt-BR"/>
        </a:p>
      </dgm:t>
    </dgm:pt>
    <dgm:pt modelId="{CEB68B7D-926E-4D73-B7FE-5A3CF008F157}" type="pres">
      <dgm:prSet presAssocID="{0131B494-044A-445E-88CC-FFBFE022B59B}" presName="c10" presStyleLbl="node1" presStyleIdx="9" presStyleCnt="19"/>
      <dgm:spPr>
        <a:solidFill>
          <a:schemeClr val="bg2"/>
        </a:solidFill>
      </dgm:spPr>
      <dgm:t>
        <a:bodyPr/>
        <a:lstStyle/>
        <a:p>
          <a:endParaRPr lang="pt-BR"/>
        </a:p>
      </dgm:t>
    </dgm:pt>
    <dgm:pt modelId="{D99610DF-17CA-403D-BB69-11D9CF19AE71}" type="pres">
      <dgm:prSet presAssocID="{0131B494-044A-445E-88CC-FFBFE022B59B}" presName="c11" presStyleLbl="node1" presStyleIdx="10" presStyleCnt="19"/>
      <dgm:spPr>
        <a:solidFill>
          <a:schemeClr val="bg2"/>
        </a:solidFill>
      </dgm:spPr>
      <dgm:t>
        <a:bodyPr/>
        <a:lstStyle/>
        <a:p>
          <a:endParaRPr lang="pt-BR"/>
        </a:p>
      </dgm:t>
    </dgm:pt>
    <dgm:pt modelId="{46893CB8-C27B-4C09-97D5-8AE6A1E84C7E}" type="pres">
      <dgm:prSet presAssocID="{0131B494-044A-445E-88CC-FFBFE022B59B}" presName="c12" presStyleLbl="node1" presStyleIdx="11" presStyleCnt="19"/>
      <dgm:spPr>
        <a:solidFill>
          <a:schemeClr val="bg2"/>
        </a:solidFill>
      </dgm:spPr>
      <dgm:t>
        <a:bodyPr/>
        <a:lstStyle/>
        <a:p>
          <a:endParaRPr lang="pt-BR"/>
        </a:p>
      </dgm:t>
    </dgm:pt>
    <dgm:pt modelId="{B53342E7-275D-4E7F-B074-0A509C985414}" type="pres">
      <dgm:prSet presAssocID="{0131B494-044A-445E-88CC-FFBFE022B59B}" presName="c13" presStyleLbl="node1" presStyleIdx="12" presStyleCnt="19"/>
      <dgm:spPr>
        <a:solidFill>
          <a:schemeClr val="bg2"/>
        </a:solidFill>
      </dgm:spPr>
      <dgm:t>
        <a:bodyPr/>
        <a:lstStyle/>
        <a:p>
          <a:endParaRPr lang="pt-BR"/>
        </a:p>
      </dgm:t>
    </dgm:pt>
    <dgm:pt modelId="{05A0FE69-05F7-471B-9834-E2A8BECD6805}" type="pres">
      <dgm:prSet presAssocID="{0131B494-044A-445E-88CC-FFBFE022B59B}" presName="c14" presStyleLbl="node1" presStyleIdx="13" presStyleCnt="19"/>
      <dgm:spPr>
        <a:solidFill>
          <a:schemeClr val="bg2"/>
        </a:solidFill>
      </dgm:spPr>
      <dgm:t>
        <a:bodyPr/>
        <a:lstStyle/>
        <a:p>
          <a:endParaRPr lang="pt-BR"/>
        </a:p>
      </dgm:t>
    </dgm:pt>
    <dgm:pt modelId="{0BD88874-0368-4D9A-A124-B00FE3D65488}" type="pres">
      <dgm:prSet presAssocID="{0131B494-044A-445E-88CC-FFBFE022B59B}" presName="c15" presStyleLbl="node1" presStyleIdx="14" presStyleCnt="19"/>
      <dgm:spPr>
        <a:solidFill>
          <a:schemeClr val="bg2"/>
        </a:solidFill>
      </dgm:spPr>
      <dgm:t>
        <a:bodyPr/>
        <a:lstStyle/>
        <a:p>
          <a:endParaRPr lang="pt-BR"/>
        </a:p>
      </dgm:t>
    </dgm:pt>
    <dgm:pt modelId="{DC9F45D6-93D0-45E2-907C-F516A1CA73D0}" type="pres">
      <dgm:prSet presAssocID="{0131B494-044A-445E-88CC-FFBFE022B59B}" presName="c16" presStyleLbl="node1" presStyleIdx="15" presStyleCnt="19"/>
      <dgm:spPr>
        <a:solidFill>
          <a:schemeClr val="bg2"/>
        </a:solidFill>
      </dgm:spPr>
      <dgm:t>
        <a:bodyPr/>
        <a:lstStyle/>
        <a:p>
          <a:endParaRPr lang="pt-BR"/>
        </a:p>
      </dgm:t>
    </dgm:pt>
    <dgm:pt modelId="{18B115A6-E76A-425A-B702-70705B7BB4F0}" type="pres">
      <dgm:prSet presAssocID="{0131B494-044A-445E-88CC-FFBFE022B59B}" presName="c17" presStyleLbl="node1" presStyleIdx="16" presStyleCnt="19"/>
      <dgm:spPr>
        <a:solidFill>
          <a:schemeClr val="bg2"/>
        </a:solidFill>
      </dgm:spPr>
      <dgm:t>
        <a:bodyPr/>
        <a:lstStyle/>
        <a:p>
          <a:endParaRPr lang="pt-BR"/>
        </a:p>
      </dgm:t>
    </dgm:pt>
    <dgm:pt modelId="{67F83771-5C8A-4AFA-B4E3-E9BD52C43147}" type="pres">
      <dgm:prSet presAssocID="{0131B494-044A-445E-88CC-FFBFE022B59B}" presName="c18" presStyleLbl="node1" presStyleIdx="17" presStyleCnt="19"/>
      <dgm:spPr>
        <a:solidFill>
          <a:schemeClr val="bg2"/>
        </a:solidFill>
      </dgm:spPr>
      <dgm:t>
        <a:bodyPr/>
        <a:lstStyle/>
        <a:p>
          <a:endParaRPr lang="pt-BR"/>
        </a:p>
      </dgm:t>
    </dgm:pt>
    <dgm:pt modelId="{52AFCD59-F3C9-4979-A370-037BDCAE2CA2}" type="pres">
      <dgm:prSet presAssocID="{AF362386-A898-4589-9953-54B9E66159FD}" presName="chevronComposite1" presStyleCnt="0"/>
      <dgm:spPr/>
      <dgm:t>
        <a:bodyPr/>
        <a:lstStyle/>
        <a:p>
          <a:endParaRPr lang="pt-BR"/>
        </a:p>
      </dgm:t>
    </dgm:pt>
    <dgm:pt modelId="{40A53873-0B0F-43E2-A38E-08974718904E}" type="pres">
      <dgm:prSet presAssocID="{AF362386-A898-4589-9953-54B9E66159FD}" presName="chevron1" presStyleLbl="sibTrans2D1" presStyleIdx="0" presStyleCnt="4"/>
      <dgm:spPr>
        <a:solidFill>
          <a:schemeClr val="tx2">
            <a:lumMod val="75000"/>
          </a:schemeClr>
        </a:solidFill>
      </dgm:spPr>
      <dgm:t>
        <a:bodyPr/>
        <a:lstStyle/>
        <a:p>
          <a:endParaRPr lang="pt-BR"/>
        </a:p>
      </dgm:t>
    </dgm:pt>
    <dgm:pt modelId="{5BA69BBC-32EB-458C-B5D3-09CD3C5B6BC3}" type="pres">
      <dgm:prSet presAssocID="{AF362386-A898-4589-9953-54B9E66159FD}" presName="spChevron1" presStyleCnt="0"/>
      <dgm:spPr/>
      <dgm:t>
        <a:bodyPr/>
        <a:lstStyle/>
        <a:p>
          <a:endParaRPr lang="pt-BR"/>
        </a:p>
      </dgm:t>
    </dgm:pt>
    <dgm:pt modelId="{3641BA01-763F-4A2B-9BA6-11A35AA753C4}" type="pres">
      <dgm:prSet presAssocID="{883A29C8-1A7B-4496-8384-DD9EA0FA4803}" presName="middle" presStyleCnt="0"/>
      <dgm:spPr/>
      <dgm:t>
        <a:bodyPr/>
        <a:lstStyle/>
        <a:p>
          <a:endParaRPr lang="pt-BR"/>
        </a:p>
      </dgm:t>
    </dgm:pt>
    <dgm:pt modelId="{250CA27A-18F8-46A9-9C85-18007E0A1C96}" type="pres">
      <dgm:prSet presAssocID="{883A29C8-1A7B-4496-8384-DD9EA0FA4803}" presName="parTxMid" presStyleLbl="revTx" presStyleIdx="1" presStyleCnt="4"/>
      <dgm:spPr/>
      <dgm:t>
        <a:bodyPr/>
        <a:lstStyle/>
        <a:p>
          <a:endParaRPr lang="pt-BR"/>
        </a:p>
      </dgm:t>
    </dgm:pt>
    <dgm:pt modelId="{79C6A3D8-0420-400D-90E4-8A390090F591}" type="pres">
      <dgm:prSet presAssocID="{883A29C8-1A7B-4496-8384-DD9EA0FA4803}" presName="spMid" presStyleCnt="0"/>
      <dgm:spPr/>
      <dgm:t>
        <a:bodyPr/>
        <a:lstStyle/>
        <a:p>
          <a:endParaRPr lang="pt-BR"/>
        </a:p>
      </dgm:t>
    </dgm:pt>
    <dgm:pt modelId="{B3A121C5-3E52-4DF9-BE73-13718C18A729}" type="pres">
      <dgm:prSet presAssocID="{F415483B-AA25-4594-B6EB-748A2C19D512}" presName="chevronComposite1" presStyleCnt="0"/>
      <dgm:spPr/>
      <dgm:t>
        <a:bodyPr/>
        <a:lstStyle/>
        <a:p>
          <a:endParaRPr lang="pt-BR"/>
        </a:p>
      </dgm:t>
    </dgm:pt>
    <dgm:pt modelId="{FDD614E4-CB0B-4D89-95EA-4BC4E2ECC96D}" type="pres">
      <dgm:prSet presAssocID="{F415483B-AA25-4594-B6EB-748A2C19D512}" presName="chevron1" presStyleLbl="sibTrans2D1" presStyleIdx="1" presStyleCnt="4"/>
      <dgm:spPr>
        <a:solidFill>
          <a:schemeClr val="tx2">
            <a:lumMod val="60000"/>
            <a:lumOff val="40000"/>
          </a:schemeClr>
        </a:solidFill>
      </dgm:spPr>
      <dgm:t>
        <a:bodyPr/>
        <a:lstStyle/>
        <a:p>
          <a:endParaRPr lang="pt-BR"/>
        </a:p>
      </dgm:t>
    </dgm:pt>
    <dgm:pt modelId="{64C68831-D004-4638-A5FD-44F31C333423}" type="pres">
      <dgm:prSet presAssocID="{F415483B-AA25-4594-B6EB-748A2C19D512}" presName="spChevron1" presStyleCnt="0"/>
      <dgm:spPr/>
      <dgm:t>
        <a:bodyPr/>
        <a:lstStyle/>
        <a:p>
          <a:endParaRPr lang="pt-BR"/>
        </a:p>
      </dgm:t>
    </dgm:pt>
    <dgm:pt modelId="{130936ED-4F63-4384-AA46-6AF8737B2D1B}" type="pres">
      <dgm:prSet presAssocID="{271697F9-DB24-40AA-A71B-99ADD2F51B0D}" presName="middle" presStyleCnt="0"/>
      <dgm:spPr/>
      <dgm:t>
        <a:bodyPr/>
        <a:lstStyle/>
        <a:p>
          <a:endParaRPr lang="pt-BR"/>
        </a:p>
      </dgm:t>
    </dgm:pt>
    <dgm:pt modelId="{4A78E282-736D-4288-B242-396FE77C5CD8}" type="pres">
      <dgm:prSet presAssocID="{271697F9-DB24-40AA-A71B-99ADD2F51B0D}" presName="parTxMid" presStyleLbl="revTx" presStyleIdx="2" presStyleCnt="4"/>
      <dgm:spPr/>
      <dgm:t>
        <a:bodyPr/>
        <a:lstStyle/>
        <a:p>
          <a:endParaRPr lang="pt-BR"/>
        </a:p>
      </dgm:t>
    </dgm:pt>
    <dgm:pt modelId="{B276E18C-9573-43A5-A6C7-113E812D60E5}" type="pres">
      <dgm:prSet presAssocID="{271697F9-DB24-40AA-A71B-99ADD2F51B0D}" presName="spMid" presStyleCnt="0"/>
      <dgm:spPr/>
      <dgm:t>
        <a:bodyPr/>
        <a:lstStyle/>
        <a:p>
          <a:endParaRPr lang="pt-BR"/>
        </a:p>
      </dgm:t>
    </dgm:pt>
    <dgm:pt modelId="{F1AA3F1F-C5A8-4EEA-AA32-B1AA449A3F48}" type="pres">
      <dgm:prSet presAssocID="{A3231F0E-DBF7-4973-8EE1-EF46144DFE84}" presName="chevronComposite1" presStyleCnt="0"/>
      <dgm:spPr/>
      <dgm:t>
        <a:bodyPr/>
        <a:lstStyle/>
        <a:p>
          <a:endParaRPr lang="pt-BR"/>
        </a:p>
      </dgm:t>
    </dgm:pt>
    <dgm:pt modelId="{179EE2CE-FEBC-49C7-B78C-0BC56CE0799D}" type="pres">
      <dgm:prSet presAssocID="{A3231F0E-DBF7-4973-8EE1-EF46144DFE84}" presName="chevron1" presStyleLbl="sibTrans2D1" presStyleIdx="2" presStyleCnt="4"/>
      <dgm:spPr>
        <a:solidFill>
          <a:schemeClr val="tx2">
            <a:lumMod val="40000"/>
            <a:lumOff val="60000"/>
          </a:schemeClr>
        </a:solidFill>
      </dgm:spPr>
      <dgm:t>
        <a:bodyPr/>
        <a:lstStyle/>
        <a:p>
          <a:endParaRPr lang="pt-BR"/>
        </a:p>
      </dgm:t>
    </dgm:pt>
    <dgm:pt modelId="{33D5555A-2ED3-49C4-8B37-A55FF635C6B8}" type="pres">
      <dgm:prSet presAssocID="{A3231F0E-DBF7-4973-8EE1-EF46144DFE84}" presName="spChevron1" presStyleCnt="0"/>
      <dgm:spPr/>
      <dgm:t>
        <a:bodyPr/>
        <a:lstStyle/>
        <a:p>
          <a:endParaRPr lang="pt-BR"/>
        </a:p>
      </dgm:t>
    </dgm:pt>
    <dgm:pt modelId="{048470AD-01B2-4329-8DC8-FBA0B9711FC5}" type="pres">
      <dgm:prSet presAssocID="{1FA50F31-F1E4-48C7-B735-476E5126DC77}" presName="middle" presStyleCnt="0"/>
      <dgm:spPr/>
      <dgm:t>
        <a:bodyPr/>
        <a:lstStyle/>
        <a:p>
          <a:endParaRPr lang="pt-BR"/>
        </a:p>
      </dgm:t>
    </dgm:pt>
    <dgm:pt modelId="{B28CA42D-80C0-42EB-B385-091EEE6B92C3}" type="pres">
      <dgm:prSet presAssocID="{1FA50F31-F1E4-48C7-B735-476E5126DC77}" presName="parTxMid" presStyleLbl="revTx" presStyleIdx="3" presStyleCnt="4"/>
      <dgm:spPr/>
      <dgm:t>
        <a:bodyPr/>
        <a:lstStyle/>
        <a:p>
          <a:endParaRPr lang="pt-BR"/>
        </a:p>
      </dgm:t>
    </dgm:pt>
    <dgm:pt modelId="{3A835A54-F8FC-4F47-9C13-4F8EC4B9A1C3}" type="pres">
      <dgm:prSet presAssocID="{1FA50F31-F1E4-48C7-B735-476E5126DC77}" presName="spMid" presStyleCnt="0"/>
      <dgm:spPr/>
      <dgm:t>
        <a:bodyPr/>
        <a:lstStyle/>
        <a:p>
          <a:endParaRPr lang="pt-BR"/>
        </a:p>
      </dgm:t>
    </dgm:pt>
    <dgm:pt modelId="{6966E6F7-96D4-42CF-8841-A7ED0C008A82}" type="pres">
      <dgm:prSet presAssocID="{5C73DCA2-5B54-4BC6-8CF2-F15D2563C008}" presName="chevronComposite1" presStyleCnt="0"/>
      <dgm:spPr/>
      <dgm:t>
        <a:bodyPr/>
        <a:lstStyle/>
        <a:p>
          <a:endParaRPr lang="pt-BR"/>
        </a:p>
      </dgm:t>
    </dgm:pt>
    <dgm:pt modelId="{141AA696-4C05-4ECC-8224-79B1E002501D}" type="pres">
      <dgm:prSet presAssocID="{5C73DCA2-5B54-4BC6-8CF2-F15D2563C008}" presName="chevron1" presStyleLbl="sibTrans2D1" presStyleIdx="3" presStyleCnt="4"/>
      <dgm:spPr>
        <a:solidFill>
          <a:schemeClr val="tx2">
            <a:lumMod val="20000"/>
            <a:lumOff val="80000"/>
          </a:schemeClr>
        </a:solidFill>
      </dgm:spPr>
      <dgm:t>
        <a:bodyPr/>
        <a:lstStyle/>
        <a:p>
          <a:endParaRPr lang="pt-BR"/>
        </a:p>
      </dgm:t>
    </dgm:pt>
    <dgm:pt modelId="{BF84F622-F0D4-4AB9-BCB7-89F51CE83E44}" type="pres">
      <dgm:prSet presAssocID="{5C73DCA2-5B54-4BC6-8CF2-F15D2563C008}" presName="spChevron1" presStyleCnt="0"/>
      <dgm:spPr/>
      <dgm:t>
        <a:bodyPr/>
        <a:lstStyle/>
        <a:p>
          <a:endParaRPr lang="pt-BR"/>
        </a:p>
      </dgm:t>
    </dgm:pt>
    <dgm:pt modelId="{F5CB0708-61E4-44E1-B62D-E0D76B683A0F}" type="pres">
      <dgm:prSet presAssocID="{EEAA5EDC-2CCA-4845-88F6-C7329EADC719}" presName="last" presStyleCnt="0"/>
      <dgm:spPr/>
      <dgm:t>
        <a:bodyPr/>
        <a:lstStyle/>
        <a:p>
          <a:endParaRPr lang="pt-BR"/>
        </a:p>
      </dgm:t>
    </dgm:pt>
    <dgm:pt modelId="{FD163B0D-C782-4B29-AFA4-BB4826934A02}" type="pres">
      <dgm:prSet presAssocID="{EEAA5EDC-2CCA-4845-88F6-C7329EADC719}" presName="circleTx" presStyleLbl="node1" presStyleIdx="18" presStyleCnt="19" custLinFactNeighborX="3352" custLinFactNeighborY="-6727"/>
      <dgm:spPr/>
      <dgm:t>
        <a:bodyPr/>
        <a:lstStyle/>
        <a:p>
          <a:endParaRPr lang="pt-BR"/>
        </a:p>
      </dgm:t>
    </dgm:pt>
    <dgm:pt modelId="{17353748-B899-460E-9AAB-18DE42204EEB}" type="pres">
      <dgm:prSet presAssocID="{EEAA5EDC-2CCA-4845-88F6-C7329EADC719}" presName="spN" presStyleCnt="0"/>
      <dgm:spPr/>
      <dgm:t>
        <a:bodyPr/>
        <a:lstStyle/>
        <a:p>
          <a:endParaRPr lang="pt-BR"/>
        </a:p>
      </dgm:t>
    </dgm:pt>
  </dgm:ptLst>
  <dgm:cxnLst>
    <dgm:cxn modelId="{2B104449-A1CA-4E3F-9FBC-4CF1C45E46B3}" type="presOf" srcId="{EEAA5EDC-2CCA-4845-88F6-C7329EADC719}" destId="{FD163B0D-C782-4B29-AFA4-BB4826934A02}" srcOrd="0" destOrd="0" presId="urn:microsoft.com/office/officeart/2009/3/layout/RandomtoResultProcess"/>
    <dgm:cxn modelId="{B2932E6D-0AA3-4E1F-B802-51355A3B273A}" type="presOf" srcId="{1FA50F31-F1E4-48C7-B735-476E5126DC77}" destId="{B28CA42D-80C0-42EB-B385-091EEE6B92C3}" srcOrd="0" destOrd="0" presId="urn:microsoft.com/office/officeart/2009/3/layout/RandomtoResultProcess"/>
    <dgm:cxn modelId="{226EF05E-A21B-4865-8372-CE99764A7427}" type="presOf" srcId="{82F06E5D-D2E2-4355-9A5C-6460F02677B7}" destId="{FE44C74D-367C-4874-A9B3-3677CA7A17ED}" srcOrd="0" destOrd="0" presId="urn:microsoft.com/office/officeart/2009/3/layout/RandomtoResultProcess"/>
    <dgm:cxn modelId="{E2D29497-A16A-4D43-84F8-8FC3298CD2D5}" type="presOf" srcId="{271697F9-DB24-40AA-A71B-99ADD2F51B0D}" destId="{4A78E282-736D-4288-B242-396FE77C5CD8}" srcOrd="0" destOrd="0" presId="urn:microsoft.com/office/officeart/2009/3/layout/RandomtoResultProcess"/>
    <dgm:cxn modelId="{423273FE-5F88-4AB0-979C-3FEF9C1727E4}" srcId="{82F06E5D-D2E2-4355-9A5C-6460F02677B7}" destId="{0131B494-044A-445E-88CC-FFBFE022B59B}" srcOrd="0" destOrd="0" parTransId="{DDC0CA51-AF47-4231-874F-D4D442026234}" sibTransId="{AF362386-A898-4589-9953-54B9E66159FD}"/>
    <dgm:cxn modelId="{25414C1E-3CD2-4D02-9E9F-4DC6FE49E604}" srcId="{82F06E5D-D2E2-4355-9A5C-6460F02677B7}" destId="{1FA50F31-F1E4-48C7-B735-476E5126DC77}" srcOrd="3" destOrd="0" parTransId="{D69E0863-7315-4A92-9335-4B988061D00F}" sibTransId="{5C73DCA2-5B54-4BC6-8CF2-F15D2563C008}"/>
    <dgm:cxn modelId="{22402034-7FCB-4F7B-8E9F-E52932701679}" srcId="{82F06E5D-D2E2-4355-9A5C-6460F02677B7}" destId="{883A29C8-1A7B-4496-8384-DD9EA0FA4803}" srcOrd="1" destOrd="0" parTransId="{17CEB7A7-BB6A-4653-9A78-BA8548E96837}" sibTransId="{F415483B-AA25-4594-B6EB-748A2C19D512}"/>
    <dgm:cxn modelId="{DB97BC77-3030-447A-90C4-42E782D2DDA5}" type="presOf" srcId="{0131B494-044A-445E-88CC-FFBFE022B59B}" destId="{7F0E8B5C-C157-4143-986F-7A57CEE20496}" srcOrd="0" destOrd="0" presId="urn:microsoft.com/office/officeart/2009/3/layout/RandomtoResultProcess"/>
    <dgm:cxn modelId="{64B61C24-B6E9-4F5D-963F-C40658CA2420}" srcId="{82F06E5D-D2E2-4355-9A5C-6460F02677B7}" destId="{EEAA5EDC-2CCA-4845-88F6-C7329EADC719}" srcOrd="4" destOrd="0" parTransId="{BB6DA53D-E557-4D3F-9423-32D5CBCBDE61}" sibTransId="{1F50AF06-806A-4C4E-B40C-9E6DED600A46}"/>
    <dgm:cxn modelId="{28C660C3-3597-4CA0-A2DB-D987BA6D0AFF}" type="presOf" srcId="{883A29C8-1A7B-4496-8384-DD9EA0FA4803}" destId="{250CA27A-18F8-46A9-9C85-18007E0A1C96}" srcOrd="0" destOrd="0" presId="urn:microsoft.com/office/officeart/2009/3/layout/RandomtoResultProcess"/>
    <dgm:cxn modelId="{5172B4D3-E0A9-41C9-AE05-1E408AAF6C3D}" srcId="{82F06E5D-D2E2-4355-9A5C-6460F02677B7}" destId="{271697F9-DB24-40AA-A71B-99ADD2F51B0D}" srcOrd="2" destOrd="0" parTransId="{FF46DCB2-7117-40C0-A2C7-6A395262299A}" sibTransId="{A3231F0E-DBF7-4973-8EE1-EF46144DFE84}"/>
    <dgm:cxn modelId="{C5FBF345-F1A7-4E30-AFA4-02A890F40BB2}" type="presParOf" srcId="{FE44C74D-367C-4874-A9B3-3677CA7A17ED}" destId="{74091F3C-843B-40EB-B5F8-A6CC006052EA}" srcOrd="0" destOrd="0" presId="urn:microsoft.com/office/officeart/2009/3/layout/RandomtoResultProcess"/>
    <dgm:cxn modelId="{121EB3D2-F27E-41E3-84D8-0E884C3126C3}" type="presParOf" srcId="{74091F3C-843B-40EB-B5F8-A6CC006052EA}" destId="{7F0E8B5C-C157-4143-986F-7A57CEE20496}" srcOrd="0" destOrd="0" presId="urn:microsoft.com/office/officeart/2009/3/layout/RandomtoResultProcess"/>
    <dgm:cxn modelId="{1859F56B-6001-4A77-8AED-C27C9897200B}" type="presParOf" srcId="{74091F3C-843B-40EB-B5F8-A6CC006052EA}" destId="{1A30FE76-1F47-4CF0-972E-B685E364873E}" srcOrd="1" destOrd="0" presId="urn:microsoft.com/office/officeart/2009/3/layout/RandomtoResultProcess"/>
    <dgm:cxn modelId="{6C484D75-4403-44B9-B2E8-4308E57BEEF4}" type="presParOf" srcId="{74091F3C-843B-40EB-B5F8-A6CC006052EA}" destId="{0EBE6577-0BB6-4CB1-91E1-708838C282E3}" srcOrd="2" destOrd="0" presId="urn:microsoft.com/office/officeart/2009/3/layout/RandomtoResultProcess"/>
    <dgm:cxn modelId="{1678E501-831E-4EA7-BFC6-0B0CFBD8052F}" type="presParOf" srcId="{74091F3C-843B-40EB-B5F8-A6CC006052EA}" destId="{B2FEB0AD-21CE-4392-86D1-B8E9FAF023BD}" srcOrd="3" destOrd="0" presId="urn:microsoft.com/office/officeart/2009/3/layout/RandomtoResultProcess"/>
    <dgm:cxn modelId="{DE9C882C-9F3D-4CAC-BF5D-A81B9ABBD664}" type="presParOf" srcId="{74091F3C-843B-40EB-B5F8-A6CC006052EA}" destId="{41555132-4B2E-4238-9277-3B11EA0BCA64}" srcOrd="4" destOrd="0" presId="urn:microsoft.com/office/officeart/2009/3/layout/RandomtoResultProcess"/>
    <dgm:cxn modelId="{CF4D1675-1A75-43D3-9120-A87C6E359168}" type="presParOf" srcId="{74091F3C-843B-40EB-B5F8-A6CC006052EA}" destId="{8E6DF5B5-9665-44A6-8789-0B1D242A3C70}" srcOrd="5" destOrd="0" presId="urn:microsoft.com/office/officeart/2009/3/layout/RandomtoResultProcess"/>
    <dgm:cxn modelId="{BAD8F94A-9F4C-48AD-B969-30F184F7DBA2}" type="presParOf" srcId="{74091F3C-843B-40EB-B5F8-A6CC006052EA}" destId="{10762E05-DDBE-48E1-90E3-92DD4590B6F0}" srcOrd="6" destOrd="0" presId="urn:microsoft.com/office/officeart/2009/3/layout/RandomtoResultProcess"/>
    <dgm:cxn modelId="{A37CBB22-1B8D-428C-AB09-DF1D349E9211}" type="presParOf" srcId="{74091F3C-843B-40EB-B5F8-A6CC006052EA}" destId="{24BD50E3-894C-4A13-8435-225109B4C66B}" srcOrd="7" destOrd="0" presId="urn:microsoft.com/office/officeart/2009/3/layout/RandomtoResultProcess"/>
    <dgm:cxn modelId="{78E24A53-0B7F-46E4-ADFA-C57ED8C887CD}" type="presParOf" srcId="{74091F3C-843B-40EB-B5F8-A6CC006052EA}" destId="{DCC0AE77-7217-45F5-BEC1-8CB5CDAF817D}" srcOrd="8" destOrd="0" presId="urn:microsoft.com/office/officeart/2009/3/layout/RandomtoResultProcess"/>
    <dgm:cxn modelId="{72B9F078-6E27-4F09-BD66-4A2887EBCF11}" type="presParOf" srcId="{74091F3C-843B-40EB-B5F8-A6CC006052EA}" destId="{076A1AD4-7D67-4A03-AC8D-8FFA140018B2}" srcOrd="9" destOrd="0" presId="urn:microsoft.com/office/officeart/2009/3/layout/RandomtoResultProcess"/>
    <dgm:cxn modelId="{FDD34D35-8D96-4B80-BE83-4C617EB09DF3}" type="presParOf" srcId="{74091F3C-843B-40EB-B5F8-A6CC006052EA}" destId="{CEB68B7D-926E-4D73-B7FE-5A3CF008F157}" srcOrd="10" destOrd="0" presId="urn:microsoft.com/office/officeart/2009/3/layout/RandomtoResultProcess"/>
    <dgm:cxn modelId="{3A80480B-222B-49F0-9A61-B7DD06620DE7}" type="presParOf" srcId="{74091F3C-843B-40EB-B5F8-A6CC006052EA}" destId="{D99610DF-17CA-403D-BB69-11D9CF19AE71}" srcOrd="11" destOrd="0" presId="urn:microsoft.com/office/officeart/2009/3/layout/RandomtoResultProcess"/>
    <dgm:cxn modelId="{86A8313E-907D-49F5-879E-6425A140A768}" type="presParOf" srcId="{74091F3C-843B-40EB-B5F8-A6CC006052EA}" destId="{46893CB8-C27B-4C09-97D5-8AE6A1E84C7E}" srcOrd="12" destOrd="0" presId="urn:microsoft.com/office/officeart/2009/3/layout/RandomtoResultProcess"/>
    <dgm:cxn modelId="{8F416889-9B04-4DB8-AC60-73180990DBB4}" type="presParOf" srcId="{74091F3C-843B-40EB-B5F8-A6CC006052EA}" destId="{B53342E7-275D-4E7F-B074-0A509C985414}" srcOrd="13" destOrd="0" presId="urn:microsoft.com/office/officeart/2009/3/layout/RandomtoResultProcess"/>
    <dgm:cxn modelId="{7ECAA65B-2AAA-46B9-895C-BD8A168F39D0}" type="presParOf" srcId="{74091F3C-843B-40EB-B5F8-A6CC006052EA}" destId="{05A0FE69-05F7-471B-9834-E2A8BECD6805}" srcOrd="14" destOrd="0" presId="urn:microsoft.com/office/officeart/2009/3/layout/RandomtoResultProcess"/>
    <dgm:cxn modelId="{4504AC1F-E2DE-425E-B648-702BA0906EC7}" type="presParOf" srcId="{74091F3C-843B-40EB-B5F8-A6CC006052EA}" destId="{0BD88874-0368-4D9A-A124-B00FE3D65488}" srcOrd="15" destOrd="0" presId="urn:microsoft.com/office/officeart/2009/3/layout/RandomtoResultProcess"/>
    <dgm:cxn modelId="{208D9F0D-AD07-4449-9FF8-3E258DA69D7B}" type="presParOf" srcId="{74091F3C-843B-40EB-B5F8-A6CC006052EA}" destId="{DC9F45D6-93D0-45E2-907C-F516A1CA73D0}" srcOrd="16" destOrd="0" presId="urn:microsoft.com/office/officeart/2009/3/layout/RandomtoResultProcess"/>
    <dgm:cxn modelId="{E3B82FBF-7F44-4CCB-9371-6155C01E385D}" type="presParOf" srcId="{74091F3C-843B-40EB-B5F8-A6CC006052EA}" destId="{18B115A6-E76A-425A-B702-70705B7BB4F0}" srcOrd="17" destOrd="0" presId="urn:microsoft.com/office/officeart/2009/3/layout/RandomtoResultProcess"/>
    <dgm:cxn modelId="{B05DD4ED-89DC-4F53-A053-B54F08CD153A}" type="presParOf" srcId="{74091F3C-843B-40EB-B5F8-A6CC006052EA}" destId="{67F83771-5C8A-4AFA-B4E3-E9BD52C43147}" srcOrd="18" destOrd="0" presId="urn:microsoft.com/office/officeart/2009/3/layout/RandomtoResultProcess"/>
    <dgm:cxn modelId="{8A1D339E-A591-4B38-B031-2070FB8438BA}" type="presParOf" srcId="{FE44C74D-367C-4874-A9B3-3677CA7A17ED}" destId="{52AFCD59-F3C9-4979-A370-037BDCAE2CA2}" srcOrd="1" destOrd="0" presId="urn:microsoft.com/office/officeart/2009/3/layout/RandomtoResultProcess"/>
    <dgm:cxn modelId="{AA54D36A-70F2-4890-9FB6-28C567E7B654}" type="presParOf" srcId="{52AFCD59-F3C9-4979-A370-037BDCAE2CA2}" destId="{40A53873-0B0F-43E2-A38E-08974718904E}" srcOrd="0" destOrd="0" presId="urn:microsoft.com/office/officeart/2009/3/layout/RandomtoResultProcess"/>
    <dgm:cxn modelId="{F0EC445B-7117-4981-BB82-B163FDCA16CF}" type="presParOf" srcId="{52AFCD59-F3C9-4979-A370-037BDCAE2CA2}" destId="{5BA69BBC-32EB-458C-B5D3-09CD3C5B6BC3}" srcOrd="1" destOrd="0" presId="urn:microsoft.com/office/officeart/2009/3/layout/RandomtoResultProcess"/>
    <dgm:cxn modelId="{65E29BFD-0E49-4AE1-9D16-83D6CC8726EB}" type="presParOf" srcId="{FE44C74D-367C-4874-A9B3-3677CA7A17ED}" destId="{3641BA01-763F-4A2B-9BA6-11A35AA753C4}" srcOrd="2" destOrd="0" presId="urn:microsoft.com/office/officeart/2009/3/layout/RandomtoResultProcess"/>
    <dgm:cxn modelId="{F1BF29AC-C5C3-4BEE-849D-3D807699E4CB}" type="presParOf" srcId="{3641BA01-763F-4A2B-9BA6-11A35AA753C4}" destId="{250CA27A-18F8-46A9-9C85-18007E0A1C96}" srcOrd="0" destOrd="0" presId="urn:microsoft.com/office/officeart/2009/3/layout/RandomtoResultProcess"/>
    <dgm:cxn modelId="{78DED00D-6926-4914-8A05-70126AE3464D}" type="presParOf" srcId="{3641BA01-763F-4A2B-9BA6-11A35AA753C4}" destId="{79C6A3D8-0420-400D-90E4-8A390090F591}" srcOrd="1" destOrd="0" presId="urn:microsoft.com/office/officeart/2009/3/layout/RandomtoResultProcess"/>
    <dgm:cxn modelId="{DCEAD1AA-6DDE-4B1E-AC6E-2E28100A6567}" type="presParOf" srcId="{FE44C74D-367C-4874-A9B3-3677CA7A17ED}" destId="{B3A121C5-3E52-4DF9-BE73-13718C18A729}" srcOrd="3" destOrd="0" presId="urn:microsoft.com/office/officeart/2009/3/layout/RandomtoResultProcess"/>
    <dgm:cxn modelId="{69853235-A54F-46BF-9980-552DE01CAEDA}" type="presParOf" srcId="{B3A121C5-3E52-4DF9-BE73-13718C18A729}" destId="{FDD614E4-CB0B-4D89-95EA-4BC4E2ECC96D}" srcOrd="0" destOrd="0" presId="urn:microsoft.com/office/officeart/2009/3/layout/RandomtoResultProcess"/>
    <dgm:cxn modelId="{69454CA8-371C-47C4-8C8D-248E1EDC6BC5}" type="presParOf" srcId="{B3A121C5-3E52-4DF9-BE73-13718C18A729}" destId="{64C68831-D004-4638-A5FD-44F31C333423}" srcOrd="1" destOrd="0" presId="urn:microsoft.com/office/officeart/2009/3/layout/RandomtoResultProcess"/>
    <dgm:cxn modelId="{A8E98A7D-D6F7-45B6-8B12-275354AFE4C7}" type="presParOf" srcId="{FE44C74D-367C-4874-A9B3-3677CA7A17ED}" destId="{130936ED-4F63-4384-AA46-6AF8737B2D1B}" srcOrd="4" destOrd="0" presId="urn:microsoft.com/office/officeart/2009/3/layout/RandomtoResultProcess"/>
    <dgm:cxn modelId="{1B98BAA1-4048-455E-839E-1C9941B8310E}" type="presParOf" srcId="{130936ED-4F63-4384-AA46-6AF8737B2D1B}" destId="{4A78E282-736D-4288-B242-396FE77C5CD8}" srcOrd="0" destOrd="0" presId="urn:microsoft.com/office/officeart/2009/3/layout/RandomtoResultProcess"/>
    <dgm:cxn modelId="{72C003C7-A9B5-4DB5-84BB-A190AD2D85DC}" type="presParOf" srcId="{130936ED-4F63-4384-AA46-6AF8737B2D1B}" destId="{B276E18C-9573-43A5-A6C7-113E812D60E5}" srcOrd="1" destOrd="0" presId="urn:microsoft.com/office/officeart/2009/3/layout/RandomtoResultProcess"/>
    <dgm:cxn modelId="{20FE3E1B-AC3E-4978-A84F-91CDB7C0E29D}" type="presParOf" srcId="{FE44C74D-367C-4874-A9B3-3677CA7A17ED}" destId="{F1AA3F1F-C5A8-4EEA-AA32-B1AA449A3F48}" srcOrd="5" destOrd="0" presId="urn:microsoft.com/office/officeart/2009/3/layout/RandomtoResultProcess"/>
    <dgm:cxn modelId="{978DAF36-63F6-43B0-B357-E18887A01549}" type="presParOf" srcId="{F1AA3F1F-C5A8-4EEA-AA32-B1AA449A3F48}" destId="{179EE2CE-FEBC-49C7-B78C-0BC56CE0799D}" srcOrd="0" destOrd="0" presId="urn:microsoft.com/office/officeart/2009/3/layout/RandomtoResultProcess"/>
    <dgm:cxn modelId="{9651DFDC-0725-44BA-B125-60194B9FDE55}" type="presParOf" srcId="{F1AA3F1F-C5A8-4EEA-AA32-B1AA449A3F48}" destId="{33D5555A-2ED3-49C4-8B37-A55FF635C6B8}" srcOrd="1" destOrd="0" presId="urn:microsoft.com/office/officeart/2009/3/layout/RandomtoResultProcess"/>
    <dgm:cxn modelId="{32C4125A-E18C-4D41-A2A1-F2E91FDBA652}" type="presParOf" srcId="{FE44C74D-367C-4874-A9B3-3677CA7A17ED}" destId="{048470AD-01B2-4329-8DC8-FBA0B9711FC5}" srcOrd="6" destOrd="0" presId="urn:microsoft.com/office/officeart/2009/3/layout/RandomtoResultProcess"/>
    <dgm:cxn modelId="{55E34E59-E2FD-487A-B993-6B697BBBB399}" type="presParOf" srcId="{048470AD-01B2-4329-8DC8-FBA0B9711FC5}" destId="{B28CA42D-80C0-42EB-B385-091EEE6B92C3}" srcOrd="0" destOrd="0" presId="urn:microsoft.com/office/officeart/2009/3/layout/RandomtoResultProcess"/>
    <dgm:cxn modelId="{DE5874C2-D327-4A1A-9C2D-75E9BD3A0701}" type="presParOf" srcId="{048470AD-01B2-4329-8DC8-FBA0B9711FC5}" destId="{3A835A54-F8FC-4F47-9C13-4F8EC4B9A1C3}" srcOrd="1" destOrd="0" presId="urn:microsoft.com/office/officeart/2009/3/layout/RandomtoResultProcess"/>
    <dgm:cxn modelId="{39407425-6093-4EE8-9D1A-469476158D06}" type="presParOf" srcId="{FE44C74D-367C-4874-A9B3-3677CA7A17ED}" destId="{6966E6F7-96D4-42CF-8841-A7ED0C008A82}" srcOrd="7" destOrd="0" presId="urn:microsoft.com/office/officeart/2009/3/layout/RandomtoResultProcess"/>
    <dgm:cxn modelId="{2577222A-7A96-45AA-B56D-8540F7CCDB33}" type="presParOf" srcId="{6966E6F7-96D4-42CF-8841-A7ED0C008A82}" destId="{141AA696-4C05-4ECC-8224-79B1E002501D}" srcOrd="0" destOrd="0" presId="urn:microsoft.com/office/officeart/2009/3/layout/RandomtoResultProcess"/>
    <dgm:cxn modelId="{2FDE0F9F-103D-48BC-9571-D5509F999EF1}" type="presParOf" srcId="{6966E6F7-96D4-42CF-8841-A7ED0C008A82}" destId="{BF84F622-F0D4-4AB9-BCB7-89F51CE83E44}" srcOrd="1" destOrd="0" presId="urn:microsoft.com/office/officeart/2009/3/layout/RandomtoResultProcess"/>
    <dgm:cxn modelId="{EC86FC09-6C92-4F00-A74A-670A3B00BB4B}" type="presParOf" srcId="{FE44C74D-367C-4874-A9B3-3677CA7A17ED}" destId="{F5CB0708-61E4-44E1-B62D-E0D76B683A0F}" srcOrd="8" destOrd="0" presId="urn:microsoft.com/office/officeart/2009/3/layout/RandomtoResultProcess"/>
    <dgm:cxn modelId="{C6A816DC-37FD-4C3D-8F25-AAA45AE5A324}" type="presParOf" srcId="{F5CB0708-61E4-44E1-B62D-E0D76B683A0F}" destId="{FD163B0D-C782-4B29-AFA4-BB4826934A02}" srcOrd="0" destOrd="0" presId="urn:microsoft.com/office/officeart/2009/3/layout/RandomtoResultProcess"/>
    <dgm:cxn modelId="{412571C2-87C7-403E-A91A-F5EAC96A9E96}" type="presParOf" srcId="{F5CB0708-61E4-44E1-B62D-E0D76B683A0F}" destId="{17353748-B899-460E-9AAB-18DE42204EEB}" srcOrd="1"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C01CB-8F08-49C1-9A63-1AE318D9700D}" type="datetimeFigureOut">
              <a:rPr lang="pt-BR" smtClean="0"/>
              <a:t>02/08/2023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F2466B-0C96-408B-9B67-C8785C85D22D}" type="slidenum">
              <a:rPr lang="pt-BR" smtClean="0"/>
              <a:t>‹nº›</a:t>
            </a:fld>
            <a:endParaRPr lang="pt-BR"/>
          </a:p>
        </p:txBody>
      </p:sp>
    </p:spTree>
    <p:extLst>
      <p:ext uri="{BB962C8B-B14F-4D97-AF65-F5344CB8AC3E}">
        <p14:creationId xmlns:p14="http://schemas.microsoft.com/office/powerpoint/2010/main" val="1898824353"/>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9D10B-60F2-47EB-9A94-347CCAF93EC0}" type="datetimeFigureOut">
              <a:rPr lang="pt-BR" smtClean="0"/>
              <a:t>02/08/2023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B4E80-8499-4CEE-874F-9E65AA69439B}" type="slidenum">
              <a:rPr lang="pt-BR" smtClean="0"/>
              <a:t>‹nº›</a:t>
            </a:fld>
            <a:endParaRPr lang="pt-BR"/>
          </a:p>
        </p:txBody>
      </p:sp>
    </p:spTree>
    <p:extLst>
      <p:ext uri="{BB962C8B-B14F-4D97-AF65-F5344CB8AC3E}">
        <p14:creationId xmlns:p14="http://schemas.microsoft.com/office/powerpoint/2010/main" val="595813278"/>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CA735ED-21AE-4FF4-A6BA-7BD11E2B5588}" type="datetimeFigureOut">
              <a:rPr lang="pt-BR" smtClean="0"/>
              <a:t>02/08/2023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3C1F618-CE9C-4E67-96B8-61055594F2B8}" type="slidenum">
              <a:rPr lang="pt-BR" smtClean="0"/>
              <a:t>‹nº›</a:t>
            </a:fld>
            <a:endParaRPr lang="pt-BR"/>
          </a:p>
        </p:txBody>
      </p:sp>
    </p:spTree>
    <p:extLst>
      <p:ext uri="{BB962C8B-B14F-4D97-AF65-F5344CB8AC3E}">
        <p14:creationId xmlns:p14="http://schemas.microsoft.com/office/powerpoint/2010/main" val="286203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CA735ED-21AE-4FF4-A6BA-7BD11E2B5588}" type="datetimeFigureOut">
              <a:rPr lang="pt-BR" smtClean="0"/>
              <a:t>02/08/2023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3C1F618-CE9C-4E67-96B8-61055594F2B8}" type="slidenum">
              <a:rPr lang="pt-BR" smtClean="0"/>
              <a:t>‹nº›</a:t>
            </a:fld>
            <a:endParaRPr lang="pt-BR"/>
          </a:p>
        </p:txBody>
      </p:sp>
    </p:spTree>
    <p:extLst>
      <p:ext uri="{BB962C8B-B14F-4D97-AF65-F5344CB8AC3E}">
        <p14:creationId xmlns:p14="http://schemas.microsoft.com/office/powerpoint/2010/main" val="230266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CA735ED-21AE-4FF4-A6BA-7BD11E2B5588}" type="datetimeFigureOut">
              <a:rPr lang="pt-BR" smtClean="0"/>
              <a:t>02/08/2023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3C1F618-CE9C-4E67-96B8-61055594F2B8}" type="slidenum">
              <a:rPr lang="pt-BR" smtClean="0"/>
              <a:t>‹nº›</a:t>
            </a:fld>
            <a:endParaRPr lang="pt-BR"/>
          </a:p>
        </p:txBody>
      </p:sp>
    </p:spTree>
    <p:extLst>
      <p:ext uri="{BB962C8B-B14F-4D97-AF65-F5344CB8AC3E}">
        <p14:creationId xmlns:p14="http://schemas.microsoft.com/office/powerpoint/2010/main" val="2806895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31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CA735ED-21AE-4FF4-A6BA-7BD11E2B5588}" type="datetimeFigureOut">
              <a:rPr lang="pt-BR" smtClean="0"/>
              <a:t>02/08/2023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3C1F618-CE9C-4E67-96B8-61055594F2B8}" type="slidenum">
              <a:rPr lang="pt-BR" smtClean="0"/>
              <a:t>‹nº›</a:t>
            </a:fld>
            <a:endParaRPr lang="pt-BR"/>
          </a:p>
        </p:txBody>
      </p:sp>
    </p:spTree>
    <p:extLst>
      <p:ext uri="{BB962C8B-B14F-4D97-AF65-F5344CB8AC3E}">
        <p14:creationId xmlns:p14="http://schemas.microsoft.com/office/powerpoint/2010/main" val="376160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7CA735ED-21AE-4FF4-A6BA-7BD11E2B5588}" type="datetimeFigureOut">
              <a:rPr lang="pt-BR" smtClean="0"/>
              <a:t>02/08/2023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3C1F618-CE9C-4E67-96B8-61055594F2B8}" type="slidenum">
              <a:rPr lang="pt-BR" smtClean="0"/>
              <a:t>‹nº›</a:t>
            </a:fld>
            <a:endParaRPr lang="pt-BR"/>
          </a:p>
        </p:txBody>
      </p:sp>
    </p:spTree>
    <p:extLst>
      <p:ext uri="{BB962C8B-B14F-4D97-AF65-F5344CB8AC3E}">
        <p14:creationId xmlns:p14="http://schemas.microsoft.com/office/powerpoint/2010/main" val="165349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CA735ED-21AE-4FF4-A6BA-7BD11E2B5588}" type="datetimeFigureOut">
              <a:rPr lang="pt-BR" smtClean="0"/>
              <a:t>02/08/2023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3C1F618-CE9C-4E67-96B8-61055594F2B8}" type="slidenum">
              <a:rPr lang="pt-BR" smtClean="0"/>
              <a:t>‹nº›</a:t>
            </a:fld>
            <a:endParaRPr lang="pt-BR"/>
          </a:p>
        </p:txBody>
      </p:sp>
    </p:spTree>
    <p:extLst>
      <p:ext uri="{BB962C8B-B14F-4D97-AF65-F5344CB8AC3E}">
        <p14:creationId xmlns:p14="http://schemas.microsoft.com/office/powerpoint/2010/main" val="112391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CA735ED-21AE-4FF4-A6BA-7BD11E2B5588}" type="datetimeFigureOut">
              <a:rPr lang="pt-BR" smtClean="0"/>
              <a:t>02/08/2023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3C1F618-CE9C-4E67-96B8-61055594F2B8}" type="slidenum">
              <a:rPr lang="pt-BR" smtClean="0"/>
              <a:t>‹nº›</a:t>
            </a:fld>
            <a:endParaRPr lang="pt-BR"/>
          </a:p>
        </p:txBody>
      </p:sp>
    </p:spTree>
    <p:extLst>
      <p:ext uri="{BB962C8B-B14F-4D97-AF65-F5344CB8AC3E}">
        <p14:creationId xmlns:p14="http://schemas.microsoft.com/office/powerpoint/2010/main" val="296071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CA735ED-21AE-4FF4-A6BA-7BD11E2B5588}" type="datetimeFigureOut">
              <a:rPr lang="pt-BR" smtClean="0"/>
              <a:t>02/08/2023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3C1F618-CE9C-4E67-96B8-61055594F2B8}" type="slidenum">
              <a:rPr lang="pt-BR" smtClean="0"/>
              <a:t>‹nº›</a:t>
            </a:fld>
            <a:endParaRPr lang="pt-BR"/>
          </a:p>
        </p:txBody>
      </p:sp>
    </p:spTree>
    <p:extLst>
      <p:ext uri="{BB962C8B-B14F-4D97-AF65-F5344CB8AC3E}">
        <p14:creationId xmlns:p14="http://schemas.microsoft.com/office/powerpoint/2010/main" val="183131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CA735ED-21AE-4FF4-A6BA-7BD11E2B5588}" type="datetimeFigureOut">
              <a:rPr lang="pt-BR" smtClean="0"/>
              <a:t>02/08/2023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3C1F618-CE9C-4E67-96B8-61055594F2B8}" type="slidenum">
              <a:rPr lang="pt-BR" smtClean="0"/>
              <a:t>‹nº›</a:t>
            </a:fld>
            <a:endParaRPr lang="pt-BR"/>
          </a:p>
        </p:txBody>
      </p:sp>
    </p:spTree>
    <p:extLst>
      <p:ext uri="{BB962C8B-B14F-4D97-AF65-F5344CB8AC3E}">
        <p14:creationId xmlns:p14="http://schemas.microsoft.com/office/powerpoint/2010/main" val="3262742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7CA735ED-21AE-4FF4-A6BA-7BD11E2B5588}" type="datetimeFigureOut">
              <a:rPr lang="pt-BR" smtClean="0"/>
              <a:t>02/08/2023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3C1F618-CE9C-4E67-96B8-61055594F2B8}" type="slidenum">
              <a:rPr lang="pt-BR" smtClean="0"/>
              <a:t>‹nº›</a:t>
            </a:fld>
            <a:endParaRPr lang="pt-BR"/>
          </a:p>
        </p:txBody>
      </p:sp>
    </p:spTree>
    <p:extLst>
      <p:ext uri="{BB962C8B-B14F-4D97-AF65-F5344CB8AC3E}">
        <p14:creationId xmlns:p14="http://schemas.microsoft.com/office/powerpoint/2010/main" val="270633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7CA735ED-21AE-4FF4-A6BA-7BD11E2B5588}" type="datetimeFigureOut">
              <a:rPr lang="pt-BR" smtClean="0"/>
              <a:t>02/08/2023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3C1F618-CE9C-4E67-96B8-61055594F2B8}" type="slidenum">
              <a:rPr lang="pt-BR" smtClean="0"/>
              <a:t>‹nº›</a:t>
            </a:fld>
            <a:endParaRPr lang="pt-BR"/>
          </a:p>
        </p:txBody>
      </p:sp>
    </p:spTree>
    <p:extLst>
      <p:ext uri="{BB962C8B-B14F-4D97-AF65-F5344CB8AC3E}">
        <p14:creationId xmlns:p14="http://schemas.microsoft.com/office/powerpoint/2010/main" val="638885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735ED-21AE-4FF4-A6BA-7BD11E2B5588}" type="datetimeFigureOut">
              <a:rPr lang="pt-BR" smtClean="0"/>
              <a:t>02/08/2023</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1F618-CE9C-4E67-96B8-61055594F2B8}" type="slidenum">
              <a:rPr lang="pt-BR" smtClean="0"/>
              <a:t>‹nº›</a:t>
            </a:fld>
            <a:endParaRPr lang="pt-BR"/>
          </a:p>
        </p:txBody>
      </p:sp>
    </p:spTree>
    <p:extLst>
      <p:ext uri="{BB962C8B-B14F-4D97-AF65-F5344CB8AC3E}">
        <p14:creationId xmlns:p14="http://schemas.microsoft.com/office/powerpoint/2010/main" val="4181614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m 7" descr="Uma imagem contendo Logotipo&#10;&#10;Descrição gerada automaticamente">
            <a:extLst>
              <a:ext uri="{FF2B5EF4-FFF2-40B4-BE49-F238E27FC236}">
                <a16:creationId xmlns:a16="http://schemas.microsoft.com/office/drawing/2014/main" xmlns="" id="{3B8AB810-E62D-D533-1D76-3574F75A3D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57383823"/>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5.png"/><Relationship Id="rId5" Type="http://schemas.openxmlformats.org/officeDocument/2006/relationships/diagramLayout" Target="../diagrams/layout3.xml"/><Relationship Id="rId10" Type="http://schemas.openxmlformats.org/officeDocument/2006/relationships/image" Target="../media/image4.png"/><Relationship Id="rId4" Type="http://schemas.openxmlformats.org/officeDocument/2006/relationships/diagramData" Target="../diagrams/data3.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7.png"/><Relationship Id="rId7"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9.jpe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4.png"/><Relationship Id="rId3" Type="http://schemas.openxmlformats.org/officeDocument/2006/relationships/image" Target="../media/image30.png"/><Relationship Id="rId7" Type="http://schemas.openxmlformats.org/officeDocument/2006/relationships/image" Target="../media/image31.png"/><Relationship Id="rId12"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34.jpeg"/><Relationship Id="rId10" Type="http://schemas.openxmlformats.org/officeDocument/2006/relationships/image" Target="../media/image33.jpg"/><Relationship Id="rId9" Type="http://schemas.openxmlformats.org/officeDocument/2006/relationships/image" Target="../media/image32.png"/><Relationship Id="rId1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mailto:cgia@mcti.gov.br"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planalto.gov.br/ccivil_03/_Ato2004-2006/2004/Lei/L10.973.htm#art19%C2%A72."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jpeg"/><Relationship Id="rId7"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png"/><Relationship Id="rId3" Type="http://schemas.openxmlformats.org/officeDocument/2006/relationships/image" Target="../media/image20.png"/><Relationship Id="rId7" Type="http://schemas.openxmlformats.org/officeDocument/2006/relationships/image" Target="../media/image24.png"/><Relationship Id="rId12" Type="http://schemas.microsoft.com/office/2007/relationships/diagramDrawing" Target="../diagrams/drawing2.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diagramColors" Target="../diagrams/colors2.xml"/><Relationship Id="rId5" Type="http://schemas.openxmlformats.org/officeDocument/2006/relationships/image" Target="../media/image22.png"/><Relationship Id="rId15" Type="http://schemas.openxmlformats.org/officeDocument/2006/relationships/image" Target="../media/image5.png"/><Relationship Id="rId10" Type="http://schemas.openxmlformats.org/officeDocument/2006/relationships/diagramQuickStyle" Target="../diagrams/quickStyle2.xml"/><Relationship Id="rId4" Type="http://schemas.openxmlformats.org/officeDocument/2006/relationships/image" Target="../media/image21.png"/><Relationship Id="rId9" Type="http://schemas.openxmlformats.org/officeDocument/2006/relationships/diagramLayout" Target="../diagrams/layout2.xml"/><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22F06EA-B93E-EA73-95A4-FA80386318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04640"/>
            <a:ext cx="3452501" cy="2279605"/>
          </a:xfrm>
          <a:prstGeom prst="rect">
            <a:avLst/>
          </a:prstGeom>
          <a:noFill/>
          <a:scene3d>
            <a:camera prst="orthographicFront"/>
            <a:lightRig rig="threePt" dir="t"/>
          </a:scene3d>
          <a:sp3d>
            <a:bevelT prst="relaxedInset"/>
          </a:sp3d>
        </p:spPr>
      </p:pic>
      <p:sp>
        <p:nvSpPr>
          <p:cNvPr id="4" name="Subtítulo 2"/>
          <p:cNvSpPr txBox="1">
            <a:spLocks/>
          </p:cNvSpPr>
          <p:nvPr/>
        </p:nvSpPr>
        <p:spPr>
          <a:xfrm>
            <a:off x="8015654" y="5744443"/>
            <a:ext cx="4088423" cy="9860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pt-BR" sz="2400" dirty="0" smtClean="0">
                <a:solidFill>
                  <a:schemeClr val="bg1"/>
                </a:solidFill>
                <a:latin typeface="+mj-lt"/>
              </a:rPr>
              <a:t>José Afonso Cosmo Júnior</a:t>
            </a:r>
          </a:p>
          <a:p>
            <a:pPr marL="0" indent="0" algn="ctr">
              <a:spcBef>
                <a:spcPts val="0"/>
              </a:spcBef>
              <a:buNone/>
            </a:pPr>
            <a:r>
              <a:rPr lang="pt-BR" sz="1600" dirty="0" smtClean="0">
                <a:solidFill>
                  <a:schemeClr val="bg1"/>
                </a:solidFill>
                <a:latin typeface="+mj-lt"/>
              </a:rPr>
              <a:t>CGIA/DFIN/SEXEC/MCTI</a:t>
            </a:r>
          </a:p>
          <a:p>
            <a:pPr marL="0" indent="0" algn="ctr">
              <a:spcBef>
                <a:spcPts val="0"/>
              </a:spcBef>
              <a:buNone/>
            </a:pPr>
            <a:r>
              <a:rPr lang="pt-BR" sz="1600" dirty="0" smtClean="0">
                <a:solidFill>
                  <a:schemeClr val="bg1"/>
                </a:solidFill>
                <a:latin typeface="+mj-lt"/>
              </a:rPr>
              <a:t>2 de agosto de 2023</a:t>
            </a:r>
            <a:endParaRPr lang="pt-BR" sz="1600" dirty="0">
              <a:solidFill>
                <a:schemeClr val="bg1"/>
              </a:solidFill>
              <a:latin typeface="+mj-lt"/>
            </a:endParaRPr>
          </a:p>
        </p:txBody>
      </p:sp>
      <p:sp>
        <p:nvSpPr>
          <p:cNvPr id="5" name="Subtítulo 2"/>
          <p:cNvSpPr txBox="1">
            <a:spLocks/>
          </p:cNvSpPr>
          <p:nvPr/>
        </p:nvSpPr>
        <p:spPr>
          <a:xfrm>
            <a:off x="8015653" y="2241507"/>
            <a:ext cx="4088423" cy="9860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pt-BR" sz="2400" dirty="0" smtClean="0">
                <a:solidFill>
                  <a:schemeClr val="bg1"/>
                </a:solidFill>
                <a:latin typeface="+mj-lt"/>
              </a:rPr>
              <a:t>Audiência Pública</a:t>
            </a:r>
          </a:p>
          <a:p>
            <a:pPr marL="0" indent="0" algn="ctr">
              <a:spcBef>
                <a:spcPts val="0"/>
              </a:spcBef>
              <a:buNone/>
            </a:pPr>
            <a:r>
              <a:rPr lang="pt-BR" sz="2400" dirty="0" smtClean="0">
                <a:solidFill>
                  <a:schemeClr val="bg1"/>
                </a:solidFill>
                <a:latin typeface="+mj-lt"/>
              </a:rPr>
              <a:t>CCT – Senado Federal</a:t>
            </a:r>
            <a:endParaRPr lang="pt-BR" sz="1600" dirty="0">
              <a:solidFill>
                <a:schemeClr val="bg1"/>
              </a:solidFill>
              <a:latin typeface="+mj-lt"/>
            </a:endParaRPr>
          </a:p>
        </p:txBody>
      </p:sp>
    </p:spTree>
    <p:extLst>
      <p:ext uri="{BB962C8B-B14F-4D97-AF65-F5344CB8AC3E}">
        <p14:creationId xmlns:p14="http://schemas.microsoft.com/office/powerpoint/2010/main" val="1370823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9527" y1="46791" x2="39527" y2="46791"/>
                        <a14:foregroundMark x1="68919" y1="30068" x2="68919" y2="30068"/>
                        <a14:foregroundMark x1="67399" y1="27027" x2="67399" y2="27027"/>
                        <a14:foregroundMark x1="73142" y1="30068" x2="73142" y2="30068"/>
                        <a14:foregroundMark x1="67061" y1="32432" x2="67061" y2="32432"/>
                        <a14:foregroundMark x1="60473" y1="39020" x2="60473" y2="39020"/>
                        <a14:foregroundMark x1="64696" y1="34797" x2="49493" y2="49155"/>
                      </a14:backgroundRemoval>
                    </a14:imgEffect>
                  </a14:imgLayer>
                </a14:imgProps>
              </a:ext>
              <a:ext uri="{28A0092B-C50C-407E-A947-70E740481C1C}">
                <a14:useLocalDpi xmlns:a14="http://schemas.microsoft.com/office/drawing/2010/main" val="0"/>
              </a:ext>
            </a:extLst>
          </a:blip>
          <a:stretch>
            <a:fillRect/>
          </a:stretch>
        </p:blipFill>
        <p:spPr>
          <a:xfrm>
            <a:off x="9879894" y="1996868"/>
            <a:ext cx="2456797" cy="2456797"/>
          </a:xfrm>
          <a:prstGeom prst="rect">
            <a:avLst/>
          </a:prstGeom>
          <a:solidFill>
            <a:schemeClr val="bg2"/>
          </a:solidFill>
        </p:spPr>
      </p:pic>
      <p:sp>
        <p:nvSpPr>
          <p:cNvPr id="6" name="Google Shape;499;p18"/>
          <p:cNvSpPr txBox="1">
            <a:spLocks/>
          </p:cNvSpPr>
          <p:nvPr/>
        </p:nvSpPr>
        <p:spPr>
          <a:xfrm>
            <a:off x="854016" y="1024048"/>
            <a:ext cx="6996600" cy="642001"/>
          </a:xfrm>
          <a:prstGeom prst="rect">
            <a:avLst/>
          </a:prstGeom>
          <a:noFill/>
          <a:ln>
            <a:noFill/>
          </a:ln>
          <a:effectLst/>
          <a:scene3d>
            <a:camera prst="orthographicFront">
              <a:rot lat="0" lon="0" rev="0"/>
            </a:camera>
            <a:lightRig rig="contrasting" dir="t">
              <a:rot lat="0" lon="0" rev="7800000"/>
            </a:lightRig>
          </a:scene3d>
          <a:sp3d>
            <a:bevelT w="139700" h="139700"/>
          </a:sp3d>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pt-BR" sz="2800" dirty="0" smtClean="0"/>
              <a:t>Fluxo de Informações </a:t>
            </a:r>
            <a:endParaRPr lang="pt-BR" sz="2800" dirty="0"/>
          </a:p>
        </p:txBody>
      </p:sp>
      <p:graphicFrame>
        <p:nvGraphicFramePr>
          <p:cNvPr id="19" name="Diagrama 18"/>
          <p:cNvGraphicFramePr/>
          <p:nvPr>
            <p:extLst>
              <p:ext uri="{D42A27DB-BD31-4B8C-83A1-F6EECF244321}">
                <p14:modId xmlns:p14="http://schemas.microsoft.com/office/powerpoint/2010/main" val="664898684"/>
              </p:ext>
            </p:extLst>
          </p:nvPr>
        </p:nvGraphicFramePr>
        <p:xfrm>
          <a:off x="507814" y="1996868"/>
          <a:ext cx="11228764" cy="27916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CaixaDeTexto 19"/>
          <p:cNvSpPr txBox="1"/>
          <p:nvPr/>
        </p:nvSpPr>
        <p:spPr>
          <a:xfrm>
            <a:off x="267832" y="4537787"/>
            <a:ext cx="2400936" cy="830997"/>
          </a:xfrm>
          <a:prstGeom prst="rect">
            <a:avLst/>
          </a:prstGeom>
          <a:noFill/>
        </p:spPr>
        <p:txBody>
          <a:bodyPr wrap="square" rtlCol="0">
            <a:spAutoFit/>
          </a:bodyPr>
          <a:lstStyle/>
          <a:p>
            <a:pPr marL="342900" indent="-342900" algn="ctr">
              <a:buFont typeface="Courier New" panose="02070309020205020404" pitchFamily="49" charset="0"/>
              <a:buChar char="o"/>
            </a:pPr>
            <a:r>
              <a:rPr lang="pt-BR" sz="1600" dirty="0">
                <a:latin typeface="+mj-lt"/>
              </a:rPr>
              <a:t>Empresa realiza P&amp;D nas suas diferentes modalidades.</a:t>
            </a:r>
          </a:p>
        </p:txBody>
      </p:sp>
      <p:sp>
        <p:nvSpPr>
          <p:cNvPr id="21" name="Retângulo 20"/>
          <p:cNvSpPr/>
          <p:nvPr/>
        </p:nvSpPr>
        <p:spPr>
          <a:xfrm>
            <a:off x="5033008" y="4397479"/>
            <a:ext cx="2390603" cy="1569660"/>
          </a:xfrm>
          <a:prstGeom prst="rect">
            <a:avLst/>
          </a:prstGeom>
        </p:spPr>
        <p:txBody>
          <a:bodyPr wrap="square">
            <a:spAutoFit/>
          </a:bodyPr>
          <a:lstStyle/>
          <a:p>
            <a:pPr marL="285750" indent="-285750" algn="ctr">
              <a:buFont typeface="Courier New" panose="02070309020205020404" pitchFamily="49" charset="0"/>
              <a:buChar char="o"/>
            </a:pPr>
            <a:r>
              <a:rPr lang="pt-BR" sz="1600" dirty="0">
                <a:latin typeface="+mj-lt"/>
              </a:rPr>
              <a:t>Verificação </a:t>
            </a:r>
            <a:r>
              <a:rPr lang="pt-BR" sz="1600" dirty="0" err="1">
                <a:latin typeface="+mj-lt"/>
              </a:rPr>
              <a:t>ex-post</a:t>
            </a:r>
            <a:r>
              <a:rPr lang="pt-BR" sz="1600" dirty="0">
                <a:latin typeface="+mj-lt"/>
              </a:rPr>
              <a:t> se as despesas foram de fato P&amp;D;</a:t>
            </a:r>
          </a:p>
          <a:p>
            <a:pPr algn="ctr"/>
            <a:endParaRPr lang="pt-BR" sz="1600" dirty="0">
              <a:latin typeface="+mj-lt"/>
            </a:endParaRPr>
          </a:p>
          <a:p>
            <a:pPr marL="285750" indent="-285750" algn="ctr">
              <a:buFont typeface="Courier New" panose="02070309020205020404" pitchFamily="49" charset="0"/>
              <a:buChar char="o"/>
            </a:pPr>
            <a:r>
              <a:rPr lang="pt-BR" sz="1600" dirty="0">
                <a:latin typeface="+mj-lt"/>
              </a:rPr>
              <a:t>Envio do Parecer para à empresa.</a:t>
            </a:r>
          </a:p>
        </p:txBody>
      </p:sp>
      <p:sp>
        <p:nvSpPr>
          <p:cNvPr id="22" name="Retângulo 21"/>
          <p:cNvSpPr/>
          <p:nvPr/>
        </p:nvSpPr>
        <p:spPr>
          <a:xfrm>
            <a:off x="2735176" y="4397058"/>
            <a:ext cx="2165522" cy="1815882"/>
          </a:xfrm>
          <a:prstGeom prst="rect">
            <a:avLst/>
          </a:prstGeom>
        </p:spPr>
        <p:txBody>
          <a:bodyPr wrap="square">
            <a:spAutoFit/>
          </a:bodyPr>
          <a:lstStyle/>
          <a:p>
            <a:pPr marL="285750" indent="-285750" algn="ctr">
              <a:buFont typeface="Courier New" panose="02070309020205020404" pitchFamily="49" charset="0"/>
              <a:buChar char="o"/>
            </a:pPr>
            <a:r>
              <a:rPr lang="pt-BR" sz="1600" dirty="0">
                <a:latin typeface="+mj-lt"/>
              </a:rPr>
              <a:t>Ferramenta online, prazo </a:t>
            </a:r>
            <a:r>
              <a:rPr lang="pt-BR" sz="1600" dirty="0" smtClean="0">
                <a:latin typeface="+mj-lt"/>
              </a:rPr>
              <a:t>31/7 </a:t>
            </a:r>
            <a:r>
              <a:rPr lang="pt-BR" sz="1600" dirty="0">
                <a:latin typeface="+mj-lt"/>
              </a:rPr>
              <a:t>do ano subsequente</a:t>
            </a:r>
            <a:r>
              <a:rPr lang="pt-BR" sz="1600" dirty="0" smtClean="0">
                <a:latin typeface="+mj-lt"/>
              </a:rPr>
              <a:t>.</a:t>
            </a:r>
          </a:p>
          <a:p>
            <a:pPr marL="285750" indent="-285750" algn="ctr">
              <a:buFont typeface="Courier New" panose="02070309020205020404" pitchFamily="49" charset="0"/>
              <a:buChar char="o"/>
            </a:pPr>
            <a:endParaRPr lang="pt-BR" sz="1600" dirty="0" smtClean="0">
              <a:latin typeface="+mj-lt"/>
            </a:endParaRPr>
          </a:p>
          <a:p>
            <a:pPr marL="285750" indent="-285750" algn="ctr">
              <a:buFont typeface="Courier New" panose="02070309020205020404" pitchFamily="49" charset="0"/>
              <a:buChar char="o"/>
            </a:pPr>
            <a:r>
              <a:rPr lang="pt-BR" sz="1600" dirty="0" smtClean="0">
                <a:latin typeface="+mj-lt"/>
              </a:rPr>
              <a:t>O responsável do projeto que preenche.</a:t>
            </a:r>
            <a:endParaRPr lang="pt-BR" sz="1600" dirty="0">
              <a:latin typeface="+mj-lt"/>
            </a:endParaRPr>
          </a:p>
        </p:txBody>
      </p:sp>
      <p:sp>
        <p:nvSpPr>
          <p:cNvPr id="24" name="CaixaDeTexto 23"/>
          <p:cNvSpPr txBox="1"/>
          <p:nvPr/>
        </p:nvSpPr>
        <p:spPr>
          <a:xfrm>
            <a:off x="7212290" y="4397058"/>
            <a:ext cx="2657602" cy="1815882"/>
          </a:xfrm>
          <a:prstGeom prst="rect">
            <a:avLst/>
          </a:prstGeom>
          <a:noFill/>
        </p:spPr>
        <p:txBody>
          <a:bodyPr wrap="square" rtlCol="0">
            <a:spAutoFit/>
          </a:bodyPr>
          <a:lstStyle/>
          <a:p>
            <a:pPr marL="285750" indent="-285750" algn="ctr">
              <a:buFont typeface="Courier New" panose="02070309020205020404" pitchFamily="49" charset="0"/>
              <a:buChar char="o"/>
            </a:pPr>
            <a:r>
              <a:rPr lang="pt-BR" sz="1600" dirty="0">
                <a:latin typeface="+mj-lt"/>
              </a:rPr>
              <a:t>Até 30 dias após publicação do parecer inicial;</a:t>
            </a:r>
          </a:p>
          <a:p>
            <a:pPr algn="ctr"/>
            <a:r>
              <a:rPr lang="pt-BR" sz="1600" dirty="0">
                <a:latin typeface="+mj-lt"/>
              </a:rPr>
              <a:t> </a:t>
            </a:r>
          </a:p>
          <a:p>
            <a:pPr marL="266700" indent="-266700" algn="ctr">
              <a:buFont typeface="Courier New" panose="02070309020205020404" pitchFamily="49" charset="0"/>
              <a:buChar char="o"/>
            </a:pPr>
            <a:r>
              <a:rPr lang="pt-BR" sz="1600" dirty="0">
                <a:latin typeface="+mj-lt"/>
              </a:rPr>
              <a:t>Até 10 dias após publicação do parecer de contestação.</a:t>
            </a:r>
          </a:p>
        </p:txBody>
      </p:sp>
      <p:sp>
        <p:nvSpPr>
          <p:cNvPr id="25" name="CaixaDeTexto 24"/>
          <p:cNvSpPr txBox="1"/>
          <p:nvPr/>
        </p:nvSpPr>
        <p:spPr>
          <a:xfrm>
            <a:off x="9787470" y="4435733"/>
            <a:ext cx="2352261" cy="338554"/>
          </a:xfrm>
          <a:prstGeom prst="rect">
            <a:avLst/>
          </a:prstGeom>
          <a:noFill/>
        </p:spPr>
        <p:txBody>
          <a:bodyPr wrap="square" rtlCol="0">
            <a:spAutoFit/>
          </a:bodyPr>
          <a:lstStyle/>
          <a:p>
            <a:pPr marL="285750" indent="-285750" algn="ctr">
              <a:buFont typeface="Courier New" panose="02070309020205020404" pitchFamily="49" charset="0"/>
              <a:buChar char="o"/>
            </a:pPr>
            <a:r>
              <a:rPr lang="pt-BR" sz="1600" dirty="0">
                <a:latin typeface="+mj-lt"/>
              </a:rPr>
              <a:t>Envio dos dados à RFB.</a:t>
            </a:r>
          </a:p>
        </p:txBody>
      </p:sp>
      <p:sp>
        <p:nvSpPr>
          <p:cNvPr id="26" name="Retângulo 25"/>
          <p:cNvSpPr/>
          <p:nvPr/>
        </p:nvSpPr>
        <p:spPr>
          <a:xfrm>
            <a:off x="583459" y="1832142"/>
            <a:ext cx="8451273" cy="400110"/>
          </a:xfrm>
          <a:prstGeom prst="rect">
            <a:avLst/>
          </a:prstGeom>
        </p:spPr>
        <p:txBody>
          <a:bodyPr wrap="square">
            <a:spAutoFit/>
          </a:bodyPr>
          <a:lstStyle/>
          <a:p>
            <a:r>
              <a:rPr lang="pt-BR" sz="2000" dirty="0">
                <a:latin typeface="+mj-lt"/>
                <a:cs typeface="Calibri Light" panose="020F0302020204030204" pitchFamily="34" charset="0"/>
              </a:rPr>
              <a:t>Não há necessidade de habilitação e nem existe restrição setorial.</a:t>
            </a:r>
          </a:p>
        </p:txBody>
      </p:sp>
      <p:sp>
        <p:nvSpPr>
          <p:cNvPr id="27" name="Retângulo 26"/>
          <p:cNvSpPr/>
          <p:nvPr/>
        </p:nvSpPr>
        <p:spPr>
          <a:xfrm>
            <a:off x="481617" y="6327444"/>
            <a:ext cx="8451273" cy="276999"/>
          </a:xfrm>
          <a:prstGeom prst="rect">
            <a:avLst/>
          </a:prstGeom>
        </p:spPr>
        <p:txBody>
          <a:bodyPr wrap="square">
            <a:spAutoFit/>
          </a:bodyPr>
          <a:lstStyle/>
          <a:p>
            <a:r>
              <a:rPr lang="pt-BR" sz="1200" dirty="0">
                <a:latin typeface="Calibri Light" panose="020F0302020204030204" pitchFamily="34" charset="0"/>
                <a:cs typeface="Calibri Light" panose="020F0302020204030204" pitchFamily="34" charset="0"/>
              </a:rPr>
              <a:t>Portaria MCTI nº 6.536/2022.</a:t>
            </a:r>
          </a:p>
        </p:txBody>
      </p:sp>
      <p:pic>
        <p:nvPicPr>
          <p:cNvPr id="18" name="image1.png">
            <a:extLst>
              <a:ext uri="{FF2B5EF4-FFF2-40B4-BE49-F238E27FC236}">
                <a16:creationId xmlns:a16="http://schemas.microsoft.com/office/drawing/2014/main" xmlns="" id="{FDBD9564-7AB5-EC18-3EAC-13C4C6A3C572}"/>
              </a:ext>
            </a:extLst>
          </p:cNvPr>
          <p:cNvPicPr>
            <a:picLocks noChangeAspect="1"/>
          </p:cNvPicPr>
          <p:nvPr/>
        </p:nvPicPr>
        <p:blipFill>
          <a:blip r:embed="rId9" cstate="print"/>
          <a:stretch>
            <a:fillRect/>
          </a:stretch>
        </p:blipFill>
        <p:spPr>
          <a:xfrm>
            <a:off x="8908931" y="227231"/>
            <a:ext cx="2922535" cy="737756"/>
          </a:xfrm>
          <a:prstGeom prst="rect">
            <a:avLst/>
          </a:prstGeom>
        </p:spPr>
      </p:pic>
      <p:pic>
        <p:nvPicPr>
          <p:cNvPr id="28" name="Imagem 27"/>
          <p:cNvPicPr/>
          <p:nvPr/>
        </p:nvPicPr>
        <p:blipFill rotWithShape="1">
          <a:blip r:embed="rId10"/>
          <a:srcRect l="13915" t="11668" r="84872" b="41428"/>
          <a:stretch/>
        </p:blipFill>
        <p:spPr bwMode="auto">
          <a:xfrm>
            <a:off x="0" y="0"/>
            <a:ext cx="163902" cy="6927011"/>
          </a:xfrm>
          <a:prstGeom prst="rect">
            <a:avLst/>
          </a:prstGeom>
          <a:ln>
            <a:noFill/>
          </a:ln>
          <a:extLst>
            <a:ext uri="{53640926-AAD7-44D8-BBD7-CCE9431645EC}">
              <a14:shadowObscured xmlns:a14="http://schemas.microsoft.com/office/drawing/2010/main"/>
            </a:ext>
          </a:extLst>
        </p:spPr>
      </p:pic>
      <p:pic>
        <p:nvPicPr>
          <p:cNvPr id="15" name="Picture 10">
            <a:extLst>
              <a:ext uri="{FF2B5EF4-FFF2-40B4-BE49-F238E27FC236}">
                <a16:creationId xmlns:a16="http://schemas.microsoft.com/office/drawing/2014/main" xmlns="" id="{20D209B1-3897-0CD3-452D-585772D7C9D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5119" y="227231"/>
            <a:ext cx="1110637" cy="737492"/>
          </a:xfrm>
          <a:prstGeom prst="rect">
            <a:avLst/>
          </a:prstGeom>
        </p:spPr>
      </p:pic>
    </p:spTree>
    <p:extLst>
      <p:ext uri="{BB962C8B-B14F-4D97-AF65-F5344CB8AC3E}">
        <p14:creationId xmlns:p14="http://schemas.microsoft.com/office/powerpoint/2010/main" val="550798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Google Shape;499;p18"/>
          <p:cNvSpPr txBox="1">
            <a:spLocks/>
          </p:cNvSpPr>
          <p:nvPr/>
        </p:nvSpPr>
        <p:spPr>
          <a:xfrm>
            <a:off x="973731" y="1170980"/>
            <a:ext cx="6996600" cy="642001"/>
          </a:xfrm>
          <a:prstGeom prst="rect">
            <a:avLst/>
          </a:prstGeom>
          <a:noFill/>
          <a:ln>
            <a:noFill/>
          </a:ln>
          <a:effectLst/>
          <a:scene3d>
            <a:camera prst="orthographicFront">
              <a:rot lat="0" lon="0" rev="0"/>
            </a:camera>
            <a:lightRig rig="contrasting" dir="t">
              <a:rot lat="0" lon="0" rev="7800000"/>
            </a:lightRig>
          </a:scene3d>
          <a:sp3d>
            <a:bevelT w="139700" h="139700"/>
          </a:sp3d>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pt-BR" sz="2800" dirty="0" smtClean="0"/>
              <a:t>Resultados</a:t>
            </a:r>
            <a:endParaRPr lang="pt-BR" sz="2800" dirty="0"/>
          </a:p>
        </p:txBody>
      </p:sp>
      <p:pic>
        <p:nvPicPr>
          <p:cNvPr id="19" name="Imagem 18" descr="Forma&#10;&#10;Descrição gerada automaticamente com confiança baixa">
            <a:extLst>
              <a:ext uri="{FF2B5EF4-FFF2-40B4-BE49-F238E27FC236}">
                <a16:creationId xmlns:a16="http://schemas.microsoft.com/office/drawing/2014/main" xmlns="" id="{0D81D99C-B610-4A5E-951C-63E5032618AF}"/>
              </a:ext>
            </a:extLst>
          </p:cNvPr>
          <p:cNvPicPr>
            <a:picLocks noChangeAspect="1"/>
          </p:cNvPicPr>
          <p:nvPr/>
        </p:nvPicPr>
        <p:blipFill>
          <a:blip r:embed="rId2"/>
          <a:stretch>
            <a:fillRect/>
          </a:stretch>
        </p:blipFill>
        <p:spPr>
          <a:xfrm>
            <a:off x="909798" y="3037073"/>
            <a:ext cx="595256" cy="595256"/>
          </a:xfrm>
          <a:prstGeom prst="rect">
            <a:avLst/>
          </a:prstGeom>
        </p:spPr>
      </p:pic>
      <p:sp>
        <p:nvSpPr>
          <p:cNvPr id="20" name="Retângulo 19"/>
          <p:cNvSpPr/>
          <p:nvPr/>
        </p:nvSpPr>
        <p:spPr>
          <a:xfrm>
            <a:off x="1556576" y="3042478"/>
            <a:ext cx="8197024" cy="707886"/>
          </a:xfrm>
          <a:prstGeom prst="rect">
            <a:avLst/>
          </a:prstGeom>
        </p:spPr>
        <p:txBody>
          <a:bodyPr wrap="square">
            <a:spAutoFit/>
          </a:bodyPr>
          <a:lstStyle/>
          <a:p>
            <a:r>
              <a:rPr lang="pt-BR" sz="2000" dirty="0">
                <a:latin typeface="+mj-lt"/>
                <a:cs typeface="Calibri"/>
              </a:rPr>
              <a:t>Incremento de </a:t>
            </a:r>
            <a:r>
              <a:rPr lang="pt-BR" sz="2000" b="1" dirty="0">
                <a:latin typeface="+mj-lt"/>
                <a:cs typeface="Calibri"/>
              </a:rPr>
              <a:t>8% de pessoal técnico-científico</a:t>
            </a:r>
            <a:r>
              <a:rPr lang="pt-BR" sz="2000" dirty="0">
                <a:latin typeface="+mj-lt"/>
                <a:cs typeface="Calibri"/>
              </a:rPr>
              <a:t> ocupado pelas empresas e criação de </a:t>
            </a:r>
            <a:r>
              <a:rPr lang="pt-BR" sz="2000" b="1" dirty="0">
                <a:latin typeface="+mj-lt"/>
                <a:cs typeface="Calibri"/>
              </a:rPr>
              <a:t>15 novos centros de P&amp;D</a:t>
            </a:r>
            <a:r>
              <a:rPr lang="pt-BR" sz="2000" dirty="0">
                <a:latin typeface="+mj-lt"/>
                <a:cs typeface="Calibri"/>
              </a:rPr>
              <a:t>.</a:t>
            </a:r>
          </a:p>
        </p:txBody>
      </p:sp>
      <p:pic>
        <p:nvPicPr>
          <p:cNvPr id="21" name="Imagem 20" descr="Forma&#10;&#10;Descrição gerada automaticamente com confiança baixa">
            <a:extLst>
              <a:ext uri="{FF2B5EF4-FFF2-40B4-BE49-F238E27FC236}">
                <a16:creationId xmlns:a16="http://schemas.microsoft.com/office/drawing/2014/main" xmlns="" id="{170CA007-7214-4E48-A3DB-4B95B6A161F1}"/>
              </a:ext>
            </a:extLst>
          </p:cNvPr>
          <p:cNvPicPr>
            <a:picLocks noChangeAspect="1"/>
          </p:cNvPicPr>
          <p:nvPr/>
        </p:nvPicPr>
        <p:blipFill>
          <a:blip r:embed="rId3"/>
          <a:stretch>
            <a:fillRect/>
          </a:stretch>
        </p:blipFill>
        <p:spPr>
          <a:xfrm>
            <a:off x="798046" y="3952539"/>
            <a:ext cx="713680" cy="713680"/>
          </a:xfrm>
          <a:prstGeom prst="rect">
            <a:avLst/>
          </a:prstGeom>
        </p:spPr>
      </p:pic>
      <p:sp>
        <p:nvSpPr>
          <p:cNvPr id="22" name="Retângulo 21"/>
          <p:cNvSpPr/>
          <p:nvPr/>
        </p:nvSpPr>
        <p:spPr>
          <a:xfrm>
            <a:off x="1556576" y="4136594"/>
            <a:ext cx="8197024" cy="400110"/>
          </a:xfrm>
          <a:prstGeom prst="rect">
            <a:avLst/>
          </a:prstGeom>
        </p:spPr>
        <p:txBody>
          <a:bodyPr wrap="square">
            <a:spAutoFit/>
          </a:bodyPr>
          <a:lstStyle/>
          <a:p>
            <a:r>
              <a:rPr lang="pt-BR" sz="2000" dirty="0">
                <a:latin typeface="+mj-lt"/>
                <a:cs typeface="Calibri"/>
              </a:rPr>
              <a:t>Beneficiárias </a:t>
            </a:r>
            <a:r>
              <a:rPr lang="pt-BR" sz="2000" b="1" dirty="0">
                <a:latin typeface="+mj-lt"/>
                <a:cs typeface="Calibri"/>
              </a:rPr>
              <a:t>investem 11% mais</a:t>
            </a:r>
            <a:r>
              <a:rPr lang="pt-BR" sz="2000" dirty="0">
                <a:latin typeface="+mj-lt"/>
                <a:cs typeface="Calibri"/>
              </a:rPr>
              <a:t> do que investiriam sem a Lei.​</a:t>
            </a:r>
          </a:p>
        </p:txBody>
      </p:sp>
      <p:pic>
        <p:nvPicPr>
          <p:cNvPr id="23" name="Imagem 22" descr="Ícone&#10;&#10;Descrição gerada automaticamente">
            <a:extLst>
              <a:ext uri="{FF2B5EF4-FFF2-40B4-BE49-F238E27FC236}">
                <a16:creationId xmlns:a16="http://schemas.microsoft.com/office/drawing/2014/main" xmlns="" id="{BCE8E4B2-11CE-B2CF-9B1C-F4C050BCB100}"/>
              </a:ext>
            </a:extLst>
          </p:cNvPr>
          <p:cNvPicPr>
            <a:picLocks noChangeAspect="1"/>
          </p:cNvPicPr>
          <p:nvPr/>
        </p:nvPicPr>
        <p:blipFill>
          <a:blip r:embed="rId4"/>
          <a:stretch>
            <a:fillRect/>
          </a:stretch>
        </p:blipFill>
        <p:spPr>
          <a:xfrm>
            <a:off x="798046" y="2194407"/>
            <a:ext cx="541580" cy="541580"/>
          </a:xfrm>
          <a:prstGeom prst="rect">
            <a:avLst/>
          </a:prstGeom>
        </p:spPr>
      </p:pic>
      <p:sp>
        <p:nvSpPr>
          <p:cNvPr id="24" name="Retângulo 23">
            <a:extLst>
              <a:ext uri="{FF2B5EF4-FFF2-40B4-BE49-F238E27FC236}">
                <a16:creationId xmlns:a16="http://schemas.microsoft.com/office/drawing/2014/main" xmlns="" id="{2853038E-EB2C-38A7-2CD4-4C248A3CE9F5}"/>
              </a:ext>
            </a:extLst>
          </p:cNvPr>
          <p:cNvSpPr/>
          <p:nvPr/>
        </p:nvSpPr>
        <p:spPr>
          <a:xfrm>
            <a:off x="1556576" y="2197066"/>
            <a:ext cx="8197024" cy="646331"/>
          </a:xfrm>
          <a:prstGeom prst="rect">
            <a:avLst/>
          </a:prstGeom>
        </p:spPr>
        <p:txBody>
          <a:bodyPr wrap="square">
            <a:spAutoFit/>
          </a:bodyPr>
          <a:lstStyle/>
          <a:p>
            <a:pPr>
              <a:lnSpc>
                <a:spcPct val="90000"/>
              </a:lnSpc>
              <a:buClr>
                <a:srgbClr val="FFFFFF"/>
              </a:buClr>
              <a:buSzPts val="1600"/>
            </a:pPr>
            <a:r>
              <a:rPr lang="pt-BR" sz="2000" b="1" dirty="0">
                <a:latin typeface="+mj-lt"/>
                <a:cs typeface="Calibri" panose="020F0502020204030204" pitchFamily="34" charset="0"/>
              </a:rPr>
              <a:t>Alavancagem </a:t>
            </a:r>
            <a:r>
              <a:rPr lang="pt-BR" sz="2000" dirty="0">
                <a:latin typeface="+mj-lt"/>
                <a:cs typeface="Calibri" panose="020F0502020204030204" pitchFamily="34" charset="0"/>
              </a:rPr>
              <a:t>do investimento:​ </a:t>
            </a:r>
            <a:br>
              <a:rPr lang="pt-BR" sz="2000" dirty="0">
                <a:latin typeface="+mj-lt"/>
                <a:cs typeface="Calibri" panose="020F0502020204030204" pitchFamily="34" charset="0"/>
              </a:rPr>
            </a:br>
            <a:r>
              <a:rPr lang="pt-BR" sz="2000" dirty="0">
                <a:latin typeface="+mj-lt"/>
                <a:cs typeface="Calibri" panose="020F0502020204030204" pitchFamily="34" charset="0"/>
              </a:rPr>
              <a:t>R$ 1 concessão tributária = </a:t>
            </a:r>
            <a:r>
              <a:rPr lang="pt-BR" sz="2000" b="1" dirty="0">
                <a:latin typeface="+mj-lt"/>
                <a:cs typeface="Calibri" panose="020F0502020204030204" pitchFamily="34" charset="0"/>
              </a:rPr>
              <a:t>R$ 4,6 investido</a:t>
            </a:r>
            <a:r>
              <a:rPr lang="pt-BR" sz="2000" dirty="0">
                <a:latin typeface="+mj-lt"/>
                <a:cs typeface="Calibri" panose="020F0502020204030204" pitchFamily="34" charset="0"/>
              </a:rPr>
              <a:t> pelas empresas.​</a:t>
            </a:r>
          </a:p>
        </p:txBody>
      </p:sp>
      <p:sp>
        <p:nvSpPr>
          <p:cNvPr id="26" name="Retângulo 25">
            <a:extLst>
              <a:ext uri="{FF2B5EF4-FFF2-40B4-BE49-F238E27FC236}">
                <a16:creationId xmlns:a16="http://schemas.microsoft.com/office/drawing/2014/main" xmlns="" id="{CCA94A92-37E9-D1AE-7BD3-DCF9FBE5A002}"/>
              </a:ext>
            </a:extLst>
          </p:cNvPr>
          <p:cNvSpPr/>
          <p:nvPr/>
        </p:nvSpPr>
        <p:spPr>
          <a:xfrm>
            <a:off x="1556576" y="5069511"/>
            <a:ext cx="8197024" cy="646331"/>
          </a:xfrm>
          <a:prstGeom prst="rect">
            <a:avLst/>
          </a:prstGeom>
        </p:spPr>
        <p:txBody>
          <a:bodyPr wrap="square">
            <a:spAutoFit/>
          </a:bodyPr>
          <a:lstStyle/>
          <a:p>
            <a:pPr>
              <a:lnSpc>
                <a:spcPct val="90000"/>
              </a:lnSpc>
              <a:buClr>
                <a:srgbClr val="FFFFFF"/>
              </a:buClr>
              <a:buSzPts val="1600"/>
            </a:pPr>
            <a:r>
              <a:rPr lang="pt-BR" sz="2000" b="1" dirty="0">
                <a:latin typeface="+mj-lt"/>
                <a:cs typeface="Calibri" panose="020F0502020204030204" pitchFamily="34" charset="0"/>
              </a:rPr>
              <a:t>Premiação anual </a:t>
            </a:r>
            <a:r>
              <a:rPr lang="pt-BR" sz="2000" dirty="0">
                <a:latin typeface="+mj-lt"/>
                <a:cs typeface="Calibri" panose="020F0502020204030204" pitchFamily="34" charset="0"/>
              </a:rPr>
              <a:t>às empresas beneficiárias da Lei do Bem, segundo os valores investidos e a inovação contida nos projetos apresentados.​</a:t>
            </a:r>
          </a:p>
        </p:txBody>
      </p:sp>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426" y="4948659"/>
            <a:ext cx="730150" cy="730150"/>
          </a:xfrm>
          <a:prstGeom prst="rect">
            <a:avLst/>
          </a:prstGeom>
        </p:spPr>
      </p:pic>
      <p:pic>
        <p:nvPicPr>
          <p:cNvPr id="17" name="image1.png">
            <a:extLst>
              <a:ext uri="{FF2B5EF4-FFF2-40B4-BE49-F238E27FC236}">
                <a16:creationId xmlns:a16="http://schemas.microsoft.com/office/drawing/2014/main" xmlns="" id="{FDBD9564-7AB5-EC18-3EAC-13C4C6A3C572}"/>
              </a:ext>
            </a:extLst>
          </p:cNvPr>
          <p:cNvPicPr>
            <a:picLocks noChangeAspect="1"/>
          </p:cNvPicPr>
          <p:nvPr/>
        </p:nvPicPr>
        <p:blipFill>
          <a:blip r:embed="rId6" cstate="print"/>
          <a:stretch>
            <a:fillRect/>
          </a:stretch>
        </p:blipFill>
        <p:spPr>
          <a:xfrm>
            <a:off x="8908931" y="227231"/>
            <a:ext cx="2922535" cy="737756"/>
          </a:xfrm>
          <a:prstGeom prst="rect">
            <a:avLst/>
          </a:prstGeom>
        </p:spPr>
      </p:pic>
      <p:pic>
        <p:nvPicPr>
          <p:cNvPr id="25" name="Imagem 24"/>
          <p:cNvPicPr/>
          <p:nvPr/>
        </p:nvPicPr>
        <p:blipFill rotWithShape="1">
          <a:blip r:embed="rId7"/>
          <a:srcRect l="13915" t="11668" r="84872" b="41428"/>
          <a:stretch/>
        </p:blipFill>
        <p:spPr bwMode="auto">
          <a:xfrm>
            <a:off x="0" y="0"/>
            <a:ext cx="163902" cy="6927011"/>
          </a:xfrm>
          <a:prstGeom prst="rect">
            <a:avLst/>
          </a:prstGeom>
          <a:ln>
            <a:noFill/>
          </a:ln>
          <a:extLst>
            <a:ext uri="{53640926-AAD7-44D8-BBD7-CCE9431645EC}">
              <a14:shadowObscured xmlns:a14="http://schemas.microsoft.com/office/drawing/2010/main"/>
            </a:ext>
          </a:extLst>
        </p:spPr>
      </p:pic>
      <p:pic>
        <p:nvPicPr>
          <p:cNvPr id="14" name="Picture 10">
            <a:extLst>
              <a:ext uri="{FF2B5EF4-FFF2-40B4-BE49-F238E27FC236}">
                <a16:creationId xmlns:a16="http://schemas.microsoft.com/office/drawing/2014/main" xmlns="" id="{20D209B1-3897-0CD3-452D-585772D7C9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5119" y="227231"/>
            <a:ext cx="1110637" cy="737492"/>
          </a:xfrm>
          <a:prstGeom prst="rect">
            <a:avLst/>
          </a:prstGeom>
        </p:spPr>
      </p:pic>
    </p:spTree>
    <p:extLst>
      <p:ext uri="{BB962C8B-B14F-4D97-AF65-F5344CB8AC3E}">
        <p14:creationId xmlns:p14="http://schemas.microsoft.com/office/powerpoint/2010/main" val="414912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Google Shape;499;p18"/>
          <p:cNvSpPr txBox="1">
            <a:spLocks/>
          </p:cNvSpPr>
          <p:nvPr/>
        </p:nvSpPr>
        <p:spPr>
          <a:xfrm>
            <a:off x="854016" y="1024048"/>
            <a:ext cx="6996600" cy="642001"/>
          </a:xfrm>
          <a:prstGeom prst="rect">
            <a:avLst/>
          </a:prstGeom>
          <a:noFill/>
          <a:ln>
            <a:noFill/>
          </a:ln>
          <a:effectLst/>
          <a:scene3d>
            <a:camera prst="orthographicFront">
              <a:rot lat="0" lon="0" rev="0"/>
            </a:camera>
            <a:lightRig rig="contrasting" dir="t">
              <a:rot lat="0" lon="0" rev="7800000"/>
            </a:lightRig>
          </a:scene3d>
          <a:sp3d>
            <a:bevelT w="139700" h="139700"/>
          </a:sp3d>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pt-BR" sz="2800" dirty="0" smtClean="0"/>
              <a:t>Números Históricos –Empresas x Projetos</a:t>
            </a:r>
            <a:endParaRPr lang="pt-BR" sz="2800" dirty="0"/>
          </a:p>
        </p:txBody>
      </p:sp>
      <p:pic>
        <p:nvPicPr>
          <p:cNvPr id="18" name="image1.png">
            <a:extLst>
              <a:ext uri="{FF2B5EF4-FFF2-40B4-BE49-F238E27FC236}">
                <a16:creationId xmlns:a16="http://schemas.microsoft.com/office/drawing/2014/main" xmlns="" id="{FDBD9564-7AB5-EC18-3EAC-13C4C6A3C572}"/>
              </a:ext>
            </a:extLst>
          </p:cNvPr>
          <p:cNvPicPr>
            <a:picLocks noChangeAspect="1"/>
          </p:cNvPicPr>
          <p:nvPr/>
        </p:nvPicPr>
        <p:blipFill>
          <a:blip r:embed="rId2" cstate="print"/>
          <a:stretch>
            <a:fillRect/>
          </a:stretch>
        </p:blipFill>
        <p:spPr>
          <a:xfrm>
            <a:off x="8908931" y="227231"/>
            <a:ext cx="2922535" cy="737756"/>
          </a:xfrm>
          <a:prstGeom prst="rect">
            <a:avLst/>
          </a:prstGeom>
        </p:spPr>
      </p:pic>
      <p:pic>
        <p:nvPicPr>
          <p:cNvPr id="28" name="Imagem 27"/>
          <p:cNvPicPr/>
          <p:nvPr/>
        </p:nvPicPr>
        <p:blipFill rotWithShape="1">
          <a:blip r:embed="rId3"/>
          <a:srcRect l="13915" t="11668" r="84872" b="41428"/>
          <a:stretch/>
        </p:blipFill>
        <p:spPr bwMode="auto">
          <a:xfrm>
            <a:off x="0" y="0"/>
            <a:ext cx="163902" cy="6927011"/>
          </a:xfrm>
          <a:prstGeom prst="rect">
            <a:avLst/>
          </a:prstGeom>
          <a:ln>
            <a:noFill/>
          </a:ln>
          <a:extLst>
            <a:ext uri="{53640926-AAD7-44D8-BBD7-CCE9431645EC}">
              <a14:shadowObscured xmlns:a14="http://schemas.microsoft.com/office/drawing/2010/main"/>
            </a:ext>
          </a:extLst>
        </p:spPr>
      </p:pic>
      <p:pic>
        <p:nvPicPr>
          <p:cNvPr id="15" name="Picture 10">
            <a:extLst>
              <a:ext uri="{FF2B5EF4-FFF2-40B4-BE49-F238E27FC236}">
                <a16:creationId xmlns:a16="http://schemas.microsoft.com/office/drawing/2014/main" xmlns="" id="{20D209B1-3897-0CD3-452D-585772D7C9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119" y="227231"/>
            <a:ext cx="1110637" cy="737492"/>
          </a:xfrm>
          <a:prstGeom prst="rect">
            <a:avLst/>
          </a:prstGeom>
        </p:spPr>
      </p:pic>
      <p:graphicFrame>
        <p:nvGraphicFramePr>
          <p:cNvPr id="16" name="Gráfico 15"/>
          <p:cNvGraphicFramePr>
            <a:graphicFrameLocks/>
          </p:cNvGraphicFramePr>
          <p:nvPr>
            <p:extLst>
              <p:ext uri="{D42A27DB-BD31-4B8C-83A1-F6EECF244321}">
                <p14:modId xmlns:p14="http://schemas.microsoft.com/office/powerpoint/2010/main" val="1974146350"/>
              </p:ext>
            </p:extLst>
          </p:nvPr>
        </p:nvGraphicFramePr>
        <p:xfrm>
          <a:off x="734775" y="1785668"/>
          <a:ext cx="5407233" cy="46533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Gráfico 16"/>
          <p:cNvGraphicFramePr>
            <a:graphicFrameLocks/>
          </p:cNvGraphicFramePr>
          <p:nvPr>
            <p:extLst>
              <p:ext uri="{D42A27DB-BD31-4B8C-83A1-F6EECF244321}">
                <p14:modId xmlns:p14="http://schemas.microsoft.com/office/powerpoint/2010/main" val="1515949859"/>
              </p:ext>
            </p:extLst>
          </p:nvPr>
        </p:nvGraphicFramePr>
        <p:xfrm>
          <a:off x="6797615" y="1720374"/>
          <a:ext cx="5259239" cy="471864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83946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Google Shape;499;p18"/>
          <p:cNvSpPr txBox="1">
            <a:spLocks/>
          </p:cNvSpPr>
          <p:nvPr/>
        </p:nvSpPr>
        <p:spPr>
          <a:xfrm>
            <a:off x="854016" y="1024048"/>
            <a:ext cx="6996600" cy="642001"/>
          </a:xfrm>
          <a:prstGeom prst="rect">
            <a:avLst/>
          </a:prstGeom>
          <a:noFill/>
          <a:ln>
            <a:noFill/>
          </a:ln>
          <a:effectLst/>
          <a:scene3d>
            <a:camera prst="orthographicFront">
              <a:rot lat="0" lon="0" rev="0"/>
            </a:camera>
            <a:lightRig rig="contrasting" dir="t">
              <a:rot lat="0" lon="0" rev="7800000"/>
            </a:lightRig>
          </a:scene3d>
          <a:sp3d>
            <a:bevelT w="139700" h="139700"/>
          </a:sp3d>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pt-BR" sz="2800" dirty="0" smtClean="0"/>
              <a:t>Números Históricos –Investimento x Renúncia</a:t>
            </a:r>
            <a:endParaRPr lang="pt-BR" sz="2800" dirty="0"/>
          </a:p>
        </p:txBody>
      </p:sp>
      <p:pic>
        <p:nvPicPr>
          <p:cNvPr id="18" name="image1.png">
            <a:extLst>
              <a:ext uri="{FF2B5EF4-FFF2-40B4-BE49-F238E27FC236}">
                <a16:creationId xmlns:a16="http://schemas.microsoft.com/office/drawing/2014/main" xmlns="" id="{FDBD9564-7AB5-EC18-3EAC-13C4C6A3C572}"/>
              </a:ext>
            </a:extLst>
          </p:cNvPr>
          <p:cNvPicPr>
            <a:picLocks noChangeAspect="1"/>
          </p:cNvPicPr>
          <p:nvPr/>
        </p:nvPicPr>
        <p:blipFill>
          <a:blip r:embed="rId2" cstate="print"/>
          <a:stretch>
            <a:fillRect/>
          </a:stretch>
        </p:blipFill>
        <p:spPr>
          <a:xfrm>
            <a:off x="8908931" y="227231"/>
            <a:ext cx="2922535" cy="737756"/>
          </a:xfrm>
          <a:prstGeom prst="rect">
            <a:avLst/>
          </a:prstGeom>
        </p:spPr>
      </p:pic>
      <p:pic>
        <p:nvPicPr>
          <p:cNvPr id="28" name="Imagem 27"/>
          <p:cNvPicPr/>
          <p:nvPr/>
        </p:nvPicPr>
        <p:blipFill rotWithShape="1">
          <a:blip r:embed="rId3"/>
          <a:srcRect l="13915" t="11668" r="84872" b="41428"/>
          <a:stretch/>
        </p:blipFill>
        <p:spPr bwMode="auto">
          <a:xfrm>
            <a:off x="0" y="0"/>
            <a:ext cx="163902" cy="6927011"/>
          </a:xfrm>
          <a:prstGeom prst="rect">
            <a:avLst/>
          </a:prstGeom>
          <a:ln>
            <a:noFill/>
          </a:ln>
          <a:extLst>
            <a:ext uri="{53640926-AAD7-44D8-BBD7-CCE9431645EC}">
              <a14:shadowObscured xmlns:a14="http://schemas.microsoft.com/office/drawing/2010/main"/>
            </a:ext>
          </a:extLst>
        </p:spPr>
      </p:pic>
      <p:pic>
        <p:nvPicPr>
          <p:cNvPr id="15" name="Picture 10">
            <a:extLst>
              <a:ext uri="{FF2B5EF4-FFF2-40B4-BE49-F238E27FC236}">
                <a16:creationId xmlns:a16="http://schemas.microsoft.com/office/drawing/2014/main" xmlns="" id="{20D209B1-3897-0CD3-452D-585772D7C9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119" y="227231"/>
            <a:ext cx="1110637" cy="737492"/>
          </a:xfrm>
          <a:prstGeom prst="rect">
            <a:avLst/>
          </a:prstGeom>
        </p:spPr>
      </p:pic>
      <p:graphicFrame>
        <p:nvGraphicFramePr>
          <p:cNvPr id="8" name="Gráfico 7"/>
          <p:cNvGraphicFramePr>
            <a:graphicFrameLocks/>
          </p:cNvGraphicFramePr>
          <p:nvPr>
            <p:extLst>
              <p:ext uri="{D42A27DB-BD31-4B8C-83A1-F6EECF244321}">
                <p14:modId xmlns:p14="http://schemas.microsoft.com/office/powerpoint/2010/main" val="3619077310"/>
              </p:ext>
            </p:extLst>
          </p:nvPr>
        </p:nvGraphicFramePr>
        <p:xfrm>
          <a:off x="744072" y="1707275"/>
          <a:ext cx="5570464" cy="47642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Gráfico 8"/>
          <p:cNvGraphicFramePr>
            <a:graphicFrameLocks/>
          </p:cNvGraphicFramePr>
          <p:nvPr>
            <p:extLst>
              <p:ext uri="{D42A27DB-BD31-4B8C-83A1-F6EECF244321}">
                <p14:modId xmlns:p14="http://schemas.microsoft.com/office/powerpoint/2010/main" val="422495524"/>
              </p:ext>
            </p:extLst>
          </p:nvPr>
        </p:nvGraphicFramePr>
        <p:xfrm>
          <a:off x="7101337" y="1629027"/>
          <a:ext cx="5090663" cy="48672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01045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Google Shape;499;p18"/>
          <p:cNvSpPr txBox="1">
            <a:spLocks/>
          </p:cNvSpPr>
          <p:nvPr/>
        </p:nvSpPr>
        <p:spPr>
          <a:xfrm>
            <a:off x="655275" y="964723"/>
            <a:ext cx="6996600" cy="642001"/>
          </a:xfrm>
          <a:prstGeom prst="rect">
            <a:avLst/>
          </a:prstGeom>
          <a:noFill/>
          <a:ln>
            <a:noFill/>
          </a:ln>
          <a:effectLst/>
          <a:scene3d>
            <a:camera prst="orthographicFront">
              <a:rot lat="0" lon="0" rev="0"/>
            </a:camera>
            <a:lightRig rig="contrasting" dir="t">
              <a:rot lat="0" lon="0" rev="7800000"/>
            </a:lightRig>
          </a:scene3d>
          <a:sp3d>
            <a:bevelT w="139700" h="139700"/>
          </a:sp3d>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pt-BR" sz="2800" dirty="0" smtClean="0"/>
              <a:t>Como saber mais? </a:t>
            </a:r>
            <a:endParaRPr lang="pt-BR" sz="2800" dirty="0"/>
          </a:p>
        </p:txBody>
      </p:sp>
      <p:sp>
        <p:nvSpPr>
          <p:cNvPr id="9" name="Retângulo 8"/>
          <p:cNvSpPr/>
          <p:nvPr/>
        </p:nvSpPr>
        <p:spPr>
          <a:xfrm>
            <a:off x="2948891" y="3914677"/>
            <a:ext cx="5994945" cy="590931"/>
          </a:xfrm>
          <a:prstGeom prst="rect">
            <a:avLst/>
          </a:prstGeom>
        </p:spPr>
        <p:txBody>
          <a:bodyPr wrap="square">
            <a:spAutoFit/>
          </a:bodyPr>
          <a:lstStyle/>
          <a:p>
            <a:pPr>
              <a:lnSpc>
                <a:spcPct val="90000"/>
              </a:lnSpc>
              <a:buClr>
                <a:srgbClr val="FFFFFF"/>
              </a:buClr>
              <a:buSzPts val="1600"/>
            </a:pPr>
            <a:r>
              <a:rPr lang="pt-BR" dirty="0">
                <a:latin typeface="+mj-lt"/>
                <a:cs typeface="Calibri" panose="020F0502020204030204" pitchFamily="34" charset="0"/>
              </a:rPr>
              <a:t>Atualização contínua da página da Lei do Bem, na Internet:</a:t>
            </a:r>
          </a:p>
          <a:p>
            <a:pPr>
              <a:lnSpc>
                <a:spcPct val="90000"/>
              </a:lnSpc>
              <a:buClr>
                <a:srgbClr val="FFFFFF"/>
              </a:buClr>
              <a:buSzPts val="1600"/>
            </a:pPr>
            <a:r>
              <a:rPr lang="pt-BR" dirty="0">
                <a:latin typeface="+mj-lt"/>
                <a:cs typeface="Calibri" panose="020F0502020204030204" pitchFamily="34" charset="0"/>
              </a:rPr>
              <a:t>https://www.gov.br/mcti/pt-br/acompanhe-o-mcti/lei-do-bem</a:t>
            </a:r>
          </a:p>
        </p:txBody>
      </p:sp>
      <p:pic>
        <p:nvPicPr>
          <p:cNvPr id="10" name="Google Shape;118;p2"/>
          <p:cNvPicPr preferRelativeResize="0"/>
          <p:nvPr/>
        </p:nvPicPr>
        <p:blipFill>
          <a:blip r:embed="rId2">
            <a:alphaModFix/>
          </a:blip>
          <a:stretch>
            <a:fillRect/>
          </a:stretch>
        </p:blipFill>
        <p:spPr>
          <a:xfrm>
            <a:off x="3042306" y="4887179"/>
            <a:ext cx="689503" cy="704665"/>
          </a:xfrm>
          <a:prstGeom prst="rect">
            <a:avLst/>
          </a:prstGeom>
          <a:noFill/>
          <a:ln>
            <a:noFill/>
          </a:ln>
        </p:spPr>
      </p:pic>
      <p:sp>
        <p:nvSpPr>
          <p:cNvPr id="11" name="Retângulo 10"/>
          <p:cNvSpPr/>
          <p:nvPr/>
        </p:nvSpPr>
        <p:spPr>
          <a:xfrm>
            <a:off x="1551344" y="1958916"/>
            <a:ext cx="5936383" cy="369332"/>
          </a:xfrm>
          <a:prstGeom prst="rect">
            <a:avLst/>
          </a:prstGeom>
        </p:spPr>
        <p:txBody>
          <a:bodyPr wrap="square">
            <a:spAutoFit/>
          </a:bodyPr>
          <a:lstStyle/>
          <a:p>
            <a:r>
              <a:rPr lang="pt-BR" dirty="0">
                <a:latin typeface="+mj-lt"/>
                <a:ea typeface="Calibri" panose="020F0502020204030204" pitchFamily="34" charset="0"/>
                <a:cs typeface="Times New Roman" panose="02020603050405020304" pitchFamily="18" charset="0"/>
              </a:rPr>
              <a:t>C</a:t>
            </a:r>
            <a:r>
              <a:rPr lang="pt-BR" dirty="0">
                <a:effectLst/>
                <a:latin typeface="+mj-lt"/>
                <a:ea typeface="Calibri" panose="020F0502020204030204" pitchFamily="34" charset="0"/>
                <a:cs typeface="Times New Roman" panose="02020603050405020304" pitchFamily="18" charset="0"/>
              </a:rPr>
              <a:t>ampanha de divulgação de informações sobre a Lei do Bem</a:t>
            </a:r>
            <a:r>
              <a:rPr lang="pt-BR" dirty="0">
                <a:latin typeface="+mj-lt"/>
                <a:cs typeface="Calibri" panose="020F0502020204030204" pitchFamily="34" charset="0"/>
              </a:rPr>
              <a:t>.</a:t>
            </a:r>
          </a:p>
        </p:txBody>
      </p:sp>
      <p:sp>
        <p:nvSpPr>
          <p:cNvPr id="12" name="Retângulo 11">
            <a:extLst>
              <a:ext uri="{FF2B5EF4-FFF2-40B4-BE49-F238E27FC236}">
                <a16:creationId xmlns:a16="http://schemas.microsoft.com/office/drawing/2014/main" xmlns="" id="{3E25BADF-751E-5656-DC7A-3612D6668AF1}"/>
              </a:ext>
            </a:extLst>
          </p:cNvPr>
          <p:cNvSpPr/>
          <p:nvPr/>
        </p:nvSpPr>
        <p:spPr>
          <a:xfrm>
            <a:off x="2479552" y="3037841"/>
            <a:ext cx="4870153" cy="369332"/>
          </a:xfrm>
          <a:prstGeom prst="rect">
            <a:avLst/>
          </a:prstGeom>
        </p:spPr>
        <p:txBody>
          <a:bodyPr wrap="square">
            <a:spAutoFit/>
          </a:bodyPr>
          <a:lstStyle/>
          <a:p>
            <a:r>
              <a:rPr lang="pt-BR" dirty="0">
                <a:latin typeface="+mj-lt"/>
                <a:ea typeface="Calibri" panose="020F0502020204030204" pitchFamily="34" charset="0"/>
                <a:cs typeface="Times New Roman" panose="02020603050405020304" pitchFamily="18" charset="0"/>
              </a:rPr>
              <a:t>Podcasts produzidos por setor econômico</a:t>
            </a:r>
            <a:r>
              <a:rPr lang="pt-BR" dirty="0">
                <a:latin typeface="+mj-lt"/>
                <a:cs typeface="Calibri" panose="020F0502020204030204" pitchFamily="34" charset="0"/>
              </a:rPr>
              <a:t>.</a:t>
            </a:r>
          </a:p>
        </p:txBody>
      </p:sp>
      <p:sp>
        <p:nvSpPr>
          <p:cNvPr id="13" name="Retângulo 12">
            <a:extLst>
              <a:ext uri="{FF2B5EF4-FFF2-40B4-BE49-F238E27FC236}">
                <a16:creationId xmlns:a16="http://schemas.microsoft.com/office/drawing/2014/main" xmlns="" id="{AB1C5A89-F9F4-7902-8DC7-EB5E9152B6F3}"/>
              </a:ext>
            </a:extLst>
          </p:cNvPr>
          <p:cNvSpPr/>
          <p:nvPr/>
        </p:nvSpPr>
        <p:spPr>
          <a:xfrm>
            <a:off x="3817402" y="5042388"/>
            <a:ext cx="5091529" cy="369332"/>
          </a:xfrm>
          <a:prstGeom prst="rect">
            <a:avLst/>
          </a:prstGeom>
        </p:spPr>
        <p:txBody>
          <a:bodyPr wrap="square">
            <a:spAutoFit/>
          </a:bodyPr>
          <a:lstStyle/>
          <a:p>
            <a:r>
              <a:rPr lang="pt-BR" dirty="0">
                <a:latin typeface="+mj-lt"/>
                <a:ea typeface="Calibri" panose="020F0502020204030204" pitchFamily="34" charset="0"/>
                <a:cs typeface="Times New Roman" panose="02020603050405020304" pitchFamily="18" charset="0"/>
              </a:rPr>
              <a:t>Encontros regionais com a comunidade empresarial.</a:t>
            </a:r>
            <a:endParaRPr lang="pt-BR" dirty="0">
              <a:latin typeface="+mj-lt"/>
              <a:cs typeface="Calibri" panose="020F0502020204030204" pitchFamily="34" charset="0"/>
            </a:endParaRPr>
          </a:p>
        </p:txBody>
      </p:sp>
      <p:sp>
        <p:nvSpPr>
          <p:cNvPr id="14" name="Retângulo 13">
            <a:extLst>
              <a:ext uri="{FF2B5EF4-FFF2-40B4-BE49-F238E27FC236}">
                <a16:creationId xmlns:a16="http://schemas.microsoft.com/office/drawing/2014/main" xmlns="" id="{6AD9C654-609A-70B7-62D1-908F256C2801}"/>
              </a:ext>
            </a:extLst>
          </p:cNvPr>
          <p:cNvSpPr/>
          <p:nvPr/>
        </p:nvSpPr>
        <p:spPr>
          <a:xfrm>
            <a:off x="4779034" y="5915767"/>
            <a:ext cx="4721032" cy="590931"/>
          </a:xfrm>
          <a:prstGeom prst="rect">
            <a:avLst/>
          </a:prstGeom>
        </p:spPr>
        <p:txBody>
          <a:bodyPr wrap="square">
            <a:spAutoFit/>
          </a:bodyPr>
          <a:lstStyle/>
          <a:p>
            <a:pPr>
              <a:lnSpc>
                <a:spcPct val="90000"/>
              </a:lnSpc>
              <a:buClr>
                <a:srgbClr val="FFFFFF"/>
              </a:buClr>
              <a:buSzPts val="1600"/>
            </a:pPr>
            <a:r>
              <a:rPr lang="pt-BR" dirty="0">
                <a:latin typeface="+mj-lt"/>
                <a:cs typeface="Calibri" panose="020F0502020204030204" pitchFamily="34" charset="0"/>
              </a:rPr>
              <a:t>Canal de comunicação direto com a comunidade empresarial: formpd@mcti.gov.br</a:t>
            </a:r>
          </a:p>
        </p:txBody>
      </p:sp>
      <p:pic>
        <p:nvPicPr>
          <p:cNvPr id="15" name="Gráfico 14" descr="Computação em Nuvem com preenchimento sólido">
            <a:extLst>
              <a:ext uri="{FF2B5EF4-FFF2-40B4-BE49-F238E27FC236}">
                <a16:creationId xmlns:a16="http://schemas.microsoft.com/office/drawing/2014/main" xmlns="" id="{D938569E-5484-AC6F-3604-68985BC70E7F}"/>
              </a:ext>
            </a:extLst>
          </p:cNvPr>
          <p:cNvPicPr>
            <a:picLocks noChangeAspect="1"/>
          </p:cNvPicPr>
          <p:nvPr/>
        </p:nvPicPr>
        <p:blipFill>
          <a:blip r:embed="rId3">
            <a:extLst>
              <a:ext uri="{96DAC541-7B7A-43D3-8B79-37D633B846F1}">
                <asvg:svgBlip xmlns:asvg="http://schemas.microsoft.com/office/drawing/2016/SVG/main" xmlns="" r:embed="rId6"/>
              </a:ext>
            </a:extLst>
          </a:blip>
          <a:stretch>
            <a:fillRect/>
          </a:stretch>
        </p:blipFill>
        <p:spPr>
          <a:xfrm>
            <a:off x="2195083" y="3852548"/>
            <a:ext cx="723021" cy="723021"/>
          </a:xfrm>
          <a:prstGeom prst="rect">
            <a:avLst/>
          </a:prstGeom>
        </p:spPr>
      </p:pic>
      <p:pic>
        <p:nvPicPr>
          <p:cNvPr id="16" name="Gráfico 20" descr="E-mail estrutura de tópicos">
            <a:extLst>
              <a:ext uri="{FF2B5EF4-FFF2-40B4-BE49-F238E27FC236}">
                <a16:creationId xmlns:a16="http://schemas.microsoft.com/office/drawing/2014/main" xmlns="" id="{76510932-3F5B-3AB7-2B98-3FB8D1403E1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053576" y="5781240"/>
            <a:ext cx="725458" cy="725458"/>
          </a:xfrm>
          <a:prstGeom prst="rect">
            <a:avLst/>
          </a:prstGeom>
        </p:spPr>
      </p:pic>
      <p:pic>
        <p:nvPicPr>
          <p:cNvPr id="17" name="Imagem 16">
            <a:extLst>
              <a:ext uri="{FF2B5EF4-FFF2-40B4-BE49-F238E27FC236}">
                <a16:creationId xmlns:a16="http://schemas.microsoft.com/office/drawing/2014/main" xmlns="" id="{A9D9A01C-4E61-F15A-D1ED-E49C691A1E98}"/>
              </a:ext>
            </a:extLst>
          </p:cNvPr>
          <p:cNvPicPr>
            <a:picLocks noChangeAspect="1"/>
          </p:cNvPicPr>
          <p:nvPr/>
        </p:nvPicPr>
        <p:blipFill>
          <a:blip r:embed="rId9"/>
          <a:stretch>
            <a:fillRect/>
          </a:stretch>
        </p:blipFill>
        <p:spPr>
          <a:xfrm>
            <a:off x="1465752" y="2881959"/>
            <a:ext cx="729331" cy="681095"/>
          </a:xfrm>
          <a:prstGeom prst="rect">
            <a:avLst/>
          </a:prstGeom>
        </p:spPr>
      </p:pic>
      <p:pic>
        <p:nvPicPr>
          <p:cNvPr id="18" name="Imagem 17" descr="Ícone&#10;&#10;Descrição gerada automaticamente">
            <a:extLst>
              <a:ext uri="{FF2B5EF4-FFF2-40B4-BE49-F238E27FC236}">
                <a16:creationId xmlns:a16="http://schemas.microsoft.com/office/drawing/2014/main" xmlns="" id="{F211F0EB-8B0D-89DB-5E28-32E745E10C3F}"/>
              </a:ext>
            </a:extLst>
          </p:cNvPr>
          <p:cNvPicPr>
            <a:picLocks noChangeAspect="1"/>
          </p:cNvPicPr>
          <p:nvPr/>
        </p:nvPicPr>
        <p:blipFill>
          <a:blip r:embed="rId10"/>
          <a:stretch>
            <a:fillRect/>
          </a:stretch>
        </p:blipFill>
        <p:spPr>
          <a:xfrm>
            <a:off x="700638" y="1787758"/>
            <a:ext cx="765114" cy="765114"/>
          </a:xfrm>
          <a:prstGeom prst="rect">
            <a:avLst/>
          </a:prstGeom>
        </p:spPr>
      </p:pic>
      <p:pic>
        <p:nvPicPr>
          <p:cNvPr id="20" name="Picture 8">
            <a:extLst>
              <a:ext uri="{FF2B5EF4-FFF2-40B4-BE49-F238E27FC236}">
                <a16:creationId xmlns:a16="http://schemas.microsoft.com/office/drawing/2014/main" xmlns="" id="{506B3D0E-32F5-F496-0C98-CD8FB36F137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43836" y="2225379"/>
            <a:ext cx="2756750" cy="2756750"/>
          </a:xfrm>
          <a:prstGeom prst="rect">
            <a:avLst/>
          </a:prstGeom>
        </p:spPr>
      </p:pic>
      <p:sp>
        <p:nvSpPr>
          <p:cNvPr id="21" name="Retângulo 20">
            <a:extLst>
              <a:ext uri="{FF2B5EF4-FFF2-40B4-BE49-F238E27FC236}">
                <a16:creationId xmlns:a16="http://schemas.microsoft.com/office/drawing/2014/main" xmlns="" id="{3E25BADF-751E-5656-DC7A-3612D6668AF1}"/>
              </a:ext>
            </a:extLst>
          </p:cNvPr>
          <p:cNvSpPr/>
          <p:nvPr/>
        </p:nvSpPr>
        <p:spPr>
          <a:xfrm>
            <a:off x="9373186" y="5026999"/>
            <a:ext cx="2565773" cy="369332"/>
          </a:xfrm>
          <a:prstGeom prst="rect">
            <a:avLst/>
          </a:prstGeom>
        </p:spPr>
        <p:txBody>
          <a:bodyPr wrap="square">
            <a:spAutoFit/>
          </a:bodyPr>
          <a:lstStyle/>
          <a:p>
            <a:r>
              <a:rPr lang="pt-BR" dirty="0" smtClean="0">
                <a:latin typeface="+mj-lt"/>
                <a:ea typeface="Calibri" panose="020F0502020204030204" pitchFamily="34" charset="0"/>
                <a:cs typeface="Times New Roman" panose="02020603050405020304" pitchFamily="18" charset="0"/>
              </a:rPr>
              <a:t>Guia da Lei do Bem</a:t>
            </a:r>
            <a:r>
              <a:rPr lang="pt-BR" dirty="0" smtClean="0">
                <a:latin typeface="+mj-lt"/>
                <a:cs typeface="Calibri" panose="020F0502020204030204" pitchFamily="34" charset="0"/>
              </a:rPr>
              <a:t>.</a:t>
            </a:r>
            <a:endParaRPr lang="pt-BR" dirty="0">
              <a:latin typeface="+mj-lt"/>
              <a:cs typeface="Calibri" panose="020F0502020204030204" pitchFamily="34" charset="0"/>
            </a:endParaRPr>
          </a:p>
        </p:txBody>
      </p:sp>
      <p:pic>
        <p:nvPicPr>
          <p:cNvPr id="24" name="image1.png">
            <a:extLst>
              <a:ext uri="{FF2B5EF4-FFF2-40B4-BE49-F238E27FC236}">
                <a16:creationId xmlns:a16="http://schemas.microsoft.com/office/drawing/2014/main" xmlns="" id="{FDBD9564-7AB5-EC18-3EAC-13C4C6A3C572}"/>
              </a:ext>
            </a:extLst>
          </p:cNvPr>
          <p:cNvPicPr>
            <a:picLocks noChangeAspect="1"/>
          </p:cNvPicPr>
          <p:nvPr/>
        </p:nvPicPr>
        <p:blipFill>
          <a:blip r:embed="rId12" cstate="print"/>
          <a:stretch>
            <a:fillRect/>
          </a:stretch>
        </p:blipFill>
        <p:spPr>
          <a:xfrm>
            <a:off x="8908931" y="227231"/>
            <a:ext cx="2922535" cy="737756"/>
          </a:xfrm>
          <a:prstGeom prst="rect">
            <a:avLst/>
          </a:prstGeom>
        </p:spPr>
      </p:pic>
      <p:pic>
        <p:nvPicPr>
          <p:cNvPr id="26" name="Imagem 25"/>
          <p:cNvPicPr/>
          <p:nvPr/>
        </p:nvPicPr>
        <p:blipFill rotWithShape="1">
          <a:blip r:embed="rId13"/>
          <a:srcRect l="13915" t="11668" r="84872" b="41428"/>
          <a:stretch/>
        </p:blipFill>
        <p:spPr bwMode="auto">
          <a:xfrm>
            <a:off x="0" y="0"/>
            <a:ext cx="163902" cy="6927011"/>
          </a:xfrm>
          <a:prstGeom prst="rect">
            <a:avLst/>
          </a:prstGeom>
          <a:ln>
            <a:noFill/>
          </a:ln>
          <a:extLst>
            <a:ext uri="{53640926-AAD7-44D8-BBD7-CCE9431645EC}">
              <a14:shadowObscured xmlns:a14="http://schemas.microsoft.com/office/drawing/2010/main"/>
            </a:ext>
          </a:extLst>
        </p:spPr>
      </p:pic>
      <p:pic>
        <p:nvPicPr>
          <p:cNvPr id="19" name="Picture 10">
            <a:extLst>
              <a:ext uri="{FF2B5EF4-FFF2-40B4-BE49-F238E27FC236}">
                <a16:creationId xmlns:a16="http://schemas.microsoft.com/office/drawing/2014/main" xmlns="" id="{20D209B1-3897-0CD3-452D-585772D7C9D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5119" y="227231"/>
            <a:ext cx="1110637" cy="737492"/>
          </a:xfrm>
          <a:prstGeom prst="rect">
            <a:avLst/>
          </a:prstGeom>
        </p:spPr>
      </p:pic>
    </p:spTree>
    <p:extLst>
      <p:ext uri="{BB962C8B-B14F-4D97-AF65-F5344CB8AC3E}">
        <p14:creationId xmlns:p14="http://schemas.microsoft.com/office/powerpoint/2010/main" val="2486215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3" name="image1.png">
            <a:extLst>
              <a:ext uri="{FF2B5EF4-FFF2-40B4-BE49-F238E27FC236}">
                <a16:creationId xmlns:a16="http://schemas.microsoft.com/office/drawing/2014/main" xmlns="" id="{FDBD9564-7AB5-EC18-3EAC-13C4C6A3C572}"/>
              </a:ext>
            </a:extLst>
          </p:cNvPr>
          <p:cNvPicPr>
            <a:picLocks noChangeAspect="1"/>
          </p:cNvPicPr>
          <p:nvPr/>
        </p:nvPicPr>
        <p:blipFill>
          <a:blip r:embed="rId2" cstate="print"/>
          <a:stretch>
            <a:fillRect/>
          </a:stretch>
        </p:blipFill>
        <p:spPr>
          <a:xfrm>
            <a:off x="2917661" y="2369195"/>
            <a:ext cx="6087035" cy="1536593"/>
          </a:xfrm>
          <a:prstGeom prst="rect">
            <a:avLst/>
          </a:prstGeom>
        </p:spPr>
      </p:pic>
      <p:sp>
        <p:nvSpPr>
          <p:cNvPr id="26" name="CaixaDeTexto 25"/>
          <p:cNvSpPr txBox="1"/>
          <p:nvPr/>
        </p:nvSpPr>
        <p:spPr>
          <a:xfrm>
            <a:off x="3837433" y="5720979"/>
            <a:ext cx="4517134" cy="1477328"/>
          </a:xfrm>
          <a:prstGeom prst="rect">
            <a:avLst/>
          </a:prstGeom>
          <a:noFill/>
        </p:spPr>
        <p:txBody>
          <a:bodyPr wrap="none" rtlCol="0">
            <a:spAutoFit/>
          </a:bodyPr>
          <a:lstStyle/>
          <a:p>
            <a:pPr lvl="0" algn="ctr"/>
            <a:r>
              <a:rPr lang="pt-BR" sz="2400" dirty="0">
                <a:latin typeface="Calibri Light" panose="020F0302020204030204" pitchFamily="34" charset="0"/>
                <a:cs typeface="Calibri Light" panose="020F0302020204030204" pitchFamily="34" charset="0"/>
              </a:rPr>
              <a:t>José Afonso Cosmo Júnior</a:t>
            </a:r>
          </a:p>
          <a:p>
            <a:pPr lvl="0" algn="ctr"/>
            <a:r>
              <a:rPr lang="pt-BR" sz="1400" dirty="0">
                <a:latin typeface="Calibri Light" panose="020F0302020204030204" pitchFamily="34" charset="0"/>
                <a:cs typeface="Calibri Light" panose="020F0302020204030204" pitchFamily="34" charset="0"/>
              </a:rPr>
              <a:t>Coordenador-Geral de Instrumentos de Apoio à Inovação</a:t>
            </a:r>
          </a:p>
          <a:p>
            <a:pPr lvl="0" algn="ctr"/>
            <a:r>
              <a:rPr lang="pt-BR" sz="1400" dirty="0">
                <a:latin typeface="Calibri Light" panose="020F0302020204030204" pitchFamily="34" charset="0"/>
                <a:cs typeface="Calibri Light" panose="020F0302020204030204" pitchFamily="34" charset="0"/>
              </a:rPr>
              <a:t>cgia@mcti.gov.br</a:t>
            </a:r>
            <a:endParaRPr lang="pt-BR" sz="1400" dirty="0">
              <a:latin typeface="Calibri Light" panose="020F0302020204030204" pitchFamily="34" charset="0"/>
              <a:cs typeface="Calibri Light" panose="020F0302020204030204" pitchFamily="34" charset="0"/>
              <a:hlinkClick r:id="rId3"/>
            </a:endParaRPr>
          </a:p>
          <a:p>
            <a:pPr algn="ctr"/>
            <a:r>
              <a:rPr lang="pt-BR" sz="1400" dirty="0">
                <a:latin typeface="Calibri Light" panose="020F0302020204030204" pitchFamily="34" charset="0"/>
                <a:cs typeface="Calibri Light" panose="020F0302020204030204" pitchFamily="34" charset="0"/>
              </a:rPr>
              <a:t>(61) 2033-7809</a:t>
            </a:r>
          </a:p>
          <a:p>
            <a:endParaRPr lang="pt-BR" sz="2400" dirty="0"/>
          </a:p>
        </p:txBody>
      </p:sp>
      <p:pic>
        <p:nvPicPr>
          <p:cNvPr id="28" name="Picture 10">
            <a:extLst>
              <a:ext uri="{FF2B5EF4-FFF2-40B4-BE49-F238E27FC236}">
                <a16:creationId xmlns:a16="http://schemas.microsoft.com/office/drawing/2014/main" xmlns="" id="{20D209B1-3897-0CD3-452D-585772D7C9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4116" y="244889"/>
            <a:ext cx="2787784" cy="1851161"/>
          </a:xfrm>
          <a:prstGeom prst="rect">
            <a:avLst/>
          </a:prstGeom>
        </p:spPr>
      </p:pic>
      <p:pic>
        <p:nvPicPr>
          <p:cNvPr id="6" name="Imagem 5"/>
          <p:cNvPicPr/>
          <p:nvPr/>
        </p:nvPicPr>
        <p:blipFill rotWithShape="1">
          <a:blip r:embed="rId5"/>
          <a:srcRect l="13915" t="11668" r="84872" b="41428"/>
          <a:stretch/>
        </p:blipFill>
        <p:spPr bwMode="auto">
          <a:xfrm>
            <a:off x="0" y="0"/>
            <a:ext cx="163902" cy="6927011"/>
          </a:xfrm>
          <a:prstGeom prst="rect">
            <a:avLst/>
          </a:prstGeom>
          <a:ln>
            <a:noFill/>
          </a:ln>
          <a:extLst>
            <a:ext uri="{53640926-AAD7-44D8-BBD7-CCE9431645EC}">
              <a14:shadowObscured xmlns:a14="http://schemas.microsoft.com/office/drawing/2010/main"/>
            </a:ext>
          </a:extLst>
        </p:spPr>
      </p:pic>
      <p:sp>
        <p:nvSpPr>
          <p:cNvPr id="7" name="CaixaDeTexto 6"/>
          <p:cNvSpPr txBox="1"/>
          <p:nvPr/>
        </p:nvSpPr>
        <p:spPr>
          <a:xfrm>
            <a:off x="4867042" y="4428663"/>
            <a:ext cx="2457917" cy="769441"/>
          </a:xfrm>
          <a:prstGeom prst="rect">
            <a:avLst/>
          </a:prstGeom>
          <a:noFill/>
        </p:spPr>
        <p:txBody>
          <a:bodyPr wrap="none" rtlCol="0">
            <a:spAutoFit/>
          </a:bodyPr>
          <a:lstStyle/>
          <a:p>
            <a:pPr lvl="0" algn="ctr"/>
            <a:r>
              <a:rPr lang="pt-BR" sz="4400" dirty="0" smtClean="0">
                <a:latin typeface="Calibri Light" panose="020F0302020204030204" pitchFamily="34" charset="0"/>
                <a:cs typeface="Calibri Light" panose="020F0302020204030204" pitchFamily="34" charset="0"/>
              </a:rPr>
              <a:t>Obrigado!</a:t>
            </a:r>
            <a:endParaRPr lang="pt-BR" sz="4400" dirty="0"/>
          </a:p>
        </p:txBody>
      </p:sp>
    </p:spTree>
    <p:extLst>
      <p:ext uri="{BB962C8B-B14F-4D97-AF65-F5344CB8AC3E}">
        <p14:creationId xmlns:p14="http://schemas.microsoft.com/office/powerpoint/2010/main" val="3406353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CaixaDeTexto 22"/>
          <p:cNvSpPr txBox="1"/>
          <p:nvPr/>
        </p:nvSpPr>
        <p:spPr>
          <a:xfrm>
            <a:off x="9307161" y="612919"/>
            <a:ext cx="1766387" cy="3293209"/>
          </a:xfrm>
          <a:prstGeom prst="rect">
            <a:avLst/>
          </a:prstGeom>
          <a:noFill/>
        </p:spPr>
        <p:txBody>
          <a:bodyPr wrap="square" rtlCol="0">
            <a:spAutoFit/>
          </a:bodyPr>
          <a:lstStyle/>
          <a:p>
            <a:pPr algn="ctr"/>
            <a:endParaRPr lang="pt-BR" sz="2000" dirty="0" smtClean="0">
              <a:latin typeface="+mj-lt"/>
            </a:endParaRPr>
          </a:p>
          <a:p>
            <a:pPr algn="ctr"/>
            <a:r>
              <a:rPr lang="pt-BR" dirty="0" smtClean="0">
                <a:latin typeface="+mj-lt"/>
              </a:rPr>
              <a:t>Amortização acelerada dos intangíveis associados à P,D&amp;I</a:t>
            </a:r>
          </a:p>
          <a:p>
            <a:pPr algn="ctr"/>
            <a:endParaRPr lang="pt-BR" sz="1600" b="1" dirty="0">
              <a:latin typeface="+mj-lt"/>
            </a:endParaRPr>
          </a:p>
          <a:p>
            <a:pPr algn="ctr"/>
            <a:r>
              <a:rPr lang="pt-BR" sz="2200" b="1" dirty="0" smtClean="0">
                <a:latin typeface="+mj-lt"/>
              </a:rPr>
              <a:t>Alterações na Lei </a:t>
            </a:r>
            <a:r>
              <a:rPr lang="pt-BR" sz="2200" b="1" dirty="0">
                <a:latin typeface="+mj-lt"/>
              </a:rPr>
              <a:t>nº </a:t>
            </a:r>
            <a:r>
              <a:rPr lang="pt-BR" sz="2200" b="1" dirty="0" smtClean="0">
                <a:latin typeface="+mj-lt"/>
              </a:rPr>
              <a:t>11.196</a:t>
            </a:r>
            <a:endParaRPr lang="pt-BR" sz="2200" dirty="0">
              <a:latin typeface="+mj-lt"/>
            </a:endParaRPr>
          </a:p>
          <a:p>
            <a:pPr algn="ctr"/>
            <a:r>
              <a:rPr lang="pt-BR" sz="2200" dirty="0" smtClean="0">
                <a:latin typeface="+mj-lt"/>
              </a:rPr>
              <a:t>2007</a:t>
            </a:r>
          </a:p>
          <a:p>
            <a:pPr algn="ctr"/>
            <a:endParaRPr lang="pt-BR" sz="1600" dirty="0">
              <a:latin typeface="+mj-lt"/>
            </a:endParaRPr>
          </a:p>
        </p:txBody>
      </p:sp>
      <p:sp>
        <p:nvSpPr>
          <p:cNvPr id="6" name="Google Shape;499;p18"/>
          <p:cNvSpPr txBox="1">
            <a:spLocks/>
          </p:cNvSpPr>
          <p:nvPr/>
        </p:nvSpPr>
        <p:spPr>
          <a:xfrm>
            <a:off x="1931630" y="231074"/>
            <a:ext cx="6996600" cy="642001"/>
          </a:xfrm>
          <a:prstGeom prst="rect">
            <a:avLst/>
          </a:prstGeom>
          <a:noFill/>
          <a:ln>
            <a:noFill/>
          </a:ln>
          <a:effectLst/>
          <a:scene3d>
            <a:camera prst="orthographicFront">
              <a:rot lat="0" lon="0" rev="0"/>
            </a:camera>
            <a:lightRig rig="contrasting" dir="t">
              <a:rot lat="0" lon="0" rev="7800000"/>
            </a:lightRig>
          </a:scene3d>
          <a:sp3d>
            <a:bevelT w="139700" h="139700"/>
          </a:sp3d>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pt-BR" sz="2800" dirty="0" smtClean="0"/>
              <a:t>Linha do Tempo</a:t>
            </a:r>
            <a:endParaRPr lang="pt-BR" sz="2800" dirty="0"/>
          </a:p>
        </p:txBody>
      </p:sp>
      <p:pic>
        <p:nvPicPr>
          <p:cNvPr id="7" name="image1.png">
            <a:extLst>
              <a:ext uri="{FF2B5EF4-FFF2-40B4-BE49-F238E27FC236}">
                <a16:creationId xmlns:a16="http://schemas.microsoft.com/office/drawing/2014/main" xmlns="" id="{FDBD9564-7AB5-EC18-3EAC-13C4C6A3C572}"/>
              </a:ext>
            </a:extLst>
          </p:cNvPr>
          <p:cNvPicPr>
            <a:picLocks noChangeAspect="1"/>
          </p:cNvPicPr>
          <p:nvPr/>
        </p:nvPicPr>
        <p:blipFill>
          <a:blip r:embed="rId2" cstate="print"/>
          <a:stretch>
            <a:fillRect/>
          </a:stretch>
        </p:blipFill>
        <p:spPr>
          <a:xfrm>
            <a:off x="8908931" y="227231"/>
            <a:ext cx="2922535" cy="737756"/>
          </a:xfrm>
          <a:prstGeom prst="rect">
            <a:avLst/>
          </a:prstGeom>
        </p:spPr>
      </p:pic>
      <p:pic>
        <p:nvPicPr>
          <p:cNvPr id="13" name="Imagem 12"/>
          <p:cNvPicPr/>
          <p:nvPr/>
        </p:nvPicPr>
        <p:blipFill rotWithShape="1">
          <a:blip r:embed="rId3"/>
          <a:srcRect l="13915" t="11668" r="84872" b="41428"/>
          <a:stretch/>
        </p:blipFill>
        <p:spPr bwMode="auto">
          <a:xfrm>
            <a:off x="0" y="0"/>
            <a:ext cx="163902" cy="6927011"/>
          </a:xfrm>
          <a:prstGeom prst="rect">
            <a:avLst/>
          </a:prstGeom>
          <a:ln>
            <a:noFill/>
          </a:ln>
          <a:extLst>
            <a:ext uri="{53640926-AAD7-44D8-BBD7-CCE9431645EC}">
              <a14:shadowObscured xmlns:a14="http://schemas.microsoft.com/office/drawing/2010/main"/>
            </a:ext>
          </a:extLst>
        </p:spPr>
      </p:pic>
      <p:pic>
        <p:nvPicPr>
          <p:cNvPr id="10" name="Picture 10">
            <a:extLst>
              <a:ext uri="{FF2B5EF4-FFF2-40B4-BE49-F238E27FC236}">
                <a16:creationId xmlns:a16="http://schemas.microsoft.com/office/drawing/2014/main" xmlns="" id="{20D209B1-3897-0CD3-452D-585772D7C9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119" y="227231"/>
            <a:ext cx="1110637" cy="737492"/>
          </a:xfrm>
          <a:prstGeom prst="rect">
            <a:avLst/>
          </a:prstGeom>
        </p:spPr>
      </p:pic>
      <p:sp>
        <p:nvSpPr>
          <p:cNvPr id="4" name="Retângulo 3"/>
          <p:cNvSpPr/>
          <p:nvPr/>
        </p:nvSpPr>
        <p:spPr>
          <a:xfrm flipV="1">
            <a:off x="1247775" y="3736130"/>
            <a:ext cx="10001250" cy="76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6318742" y="1470096"/>
            <a:ext cx="2113743" cy="2154436"/>
          </a:xfrm>
          <a:prstGeom prst="rect">
            <a:avLst/>
          </a:prstGeom>
          <a:noFill/>
        </p:spPr>
        <p:txBody>
          <a:bodyPr wrap="square" rtlCol="0">
            <a:spAutoFit/>
          </a:bodyPr>
          <a:lstStyle/>
          <a:p>
            <a:pPr algn="ctr"/>
            <a:r>
              <a:rPr lang="pt-BR" dirty="0" smtClean="0">
                <a:latin typeface="+mj-lt"/>
              </a:rPr>
              <a:t>Lei do Bem</a:t>
            </a:r>
          </a:p>
          <a:p>
            <a:pPr algn="ctr"/>
            <a:r>
              <a:rPr lang="pt-BR" dirty="0" smtClean="0">
                <a:latin typeface="+mj-lt"/>
              </a:rPr>
              <a:t>Capítulo III</a:t>
            </a:r>
          </a:p>
          <a:p>
            <a:pPr algn="ctr"/>
            <a:r>
              <a:rPr lang="pt-BR" dirty="0" smtClean="0">
                <a:latin typeface="+mj-lt"/>
              </a:rPr>
              <a:t>Incentivos à inovação tecnológica</a:t>
            </a:r>
          </a:p>
          <a:p>
            <a:pPr algn="ctr"/>
            <a:endParaRPr lang="pt-BR" dirty="0">
              <a:latin typeface="+mj-lt"/>
            </a:endParaRPr>
          </a:p>
          <a:p>
            <a:pPr algn="ctr"/>
            <a:r>
              <a:rPr lang="pt-BR" sz="2200" b="1" dirty="0" smtClean="0">
                <a:latin typeface="+mj-lt"/>
              </a:rPr>
              <a:t>Lei nº 11.196</a:t>
            </a:r>
          </a:p>
          <a:p>
            <a:pPr algn="ctr"/>
            <a:r>
              <a:rPr lang="pt-BR" sz="2200" dirty="0" smtClean="0">
                <a:latin typeface="+mj-lt"/>
              </a:rPr>
              <a:t>2005</a:t>
            </a:r>
            <a:endParaRPr lang="pt-BR" sz="2200" dirty="0">
              <a:latin typeface="+mj-lt"/>
            </a:endParaRPr>
          </a:p>
        </p:txBody>
      </p:sp>
      <p:sp>
        <p:nvSpPr>
          <p:cNvPr id="17" name="Elipse 16"/>
          <p:cNvSpPr>
            <a:spLocks noChangeAspect="1"/>
          </p:cNvSpPr>
          <p:nvPr/>
        </p:nvSpPr>
        <p:spPr>
          <a:xfrm>
            <a:off x="7285614" y="3684255"/>
            <a:ext cx="180000" cy="180000"/>
          </a:xfrm>
          <a:prstGeom prst="ellipse">
            <a:avLst/>
          </a:prstGeom>
          <a:solidFill>
            <a:srgbClr val="3552F8"/>
          </a:solidFill>
          <a:ln>
            <a:solidFill>
              <a:srgbClr val="3552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Elipse 17"/>
          <p:cNvSpPr>
            <a:spLocks noChangeAspect="1"/>
          </p:cNvSpPr>
          <p:nvPr/>
        </p:nvSpPr>
        <p:spPr>
          <a:xfrm>
            <a:off x="10051212" y="3683002"/>
            <a:ext cx="180000" cy="180000"/>
          </a:xfrm>
          <a:prstGeom prst="ellipse">
            <a:avLst/>
          </a:prstGeom>
          <a:solidFill>
            <a:srgbClr val="FE0000"/>
          </a:solidFill>
          <a:ln>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Elipse 18"/>
          <p:cNvSpPr>
            <a:spLocks noChangeAspect="1"/>
          </p:cNvSpPr>
          <p:nvPr/>
        </p:nvSpPr>
        <p:spPr>
          <a:xfrm>
            <a:off x="5863551" y="3684255"/>
            <a:ext cx="180000" cy="180000"/>
          </a:xfrm>
          <a:prstGeom prst="ellipse">
            <a:avLst/>
          </a:prstGeom>
          <a:solidFill>
            <a:srgbClr val="12D00E"/>
          </a:solidFill>
          <a:ln>
            <a:solidFill>
              <a:srgbClr val="12D0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Elipse 19"/>
          <p:cNvSpPr>
            <a:spLocks noChangeAspect="1"/>
          </p:cNvSpPr>
          <p:nvPr/>
        </p:nvSpPr>
        <p:spPr>
          <a:xfrm>
            <a:off x="8707677" y="3667585"/>
            <a:ext cx="180000" cy="180000"/>
          </a:xfrm>
          <a:prstGeom prst="ellipse">
            <a:avLst/>
          </a:prstGeom>
          <a:solidFill>
            <a:srgbClr val="FEDA08"/>
          </a:solidFill>
          <a:ln>
            <a:solidFill>
              <a:srgbClr val="FED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4843603" y="3957231"/>
            <a:ext cx="2106586" cy="1908215"/>
          </a:xfrm>
          <a:prstGeom prst="rect">
            <a:avLst/>
          </a:prstGeom>
          <a:noFill/>
        </p:spPr>
        <p:txBody>
          <a:bodyPr wrap="square" rtlCol="0">
            <a:spAutoFit/>
          </a:bodyPr>
          <a:lstStyle/>
          <a:p>
            <a:pPr algn="ctr"/>
            <a:r>
              <a:rPr lang="pt-BR" sz="2200" dirty="0" smtClean="0">
                <a:latin typeface="+mj-lt"/>
              </a:rPr>
              <a:t>2005</a:t>
            </a:r>
          </a:p>
          <a:p>
            <a:pPr algn="ctr"/>
            <a:r>
              <a:rPr lang="pt-BR" sz="2200" b="1" dirty="0" smtClean="0">
                <a:latin typeface="+mj-lt"/>
              </a:rPr>
              <a:t>MPV nº 252</a:t>
            </a:r>
          </a:p>
          <a:p>
            <a:pPr algn="ctr"/>
            <a:endParaRPr lang="pt-BR" sz="2000" dirty="0" smtClean="0">
              <a:latin typeface="+mj-lt"/>
            </a:endParaRPr>
          </a:p>
          <a:p>
            <a:pPr algn="ctr"/>
            <a:r>
              <a:rPr lang="pt-BR" dirty="0" smtClean="0">
                <a:latin typeface="+mj-lt"/>
              </a:rPr>
              <a:t>Incentivos fiscais para a inovação tecnológica </a:t>
            </a:r>
            <a:endParaRPr lang="pt-BR" dirty="0">
              <a:latin typeface="+mj-lt"/>
            </a:endParaRPr>
          </a:p>
        </p:txBody>
      </p:sp>
      <p:sp>
        <p:nvSpPr>
          <p:cNvPr id="24" name="Elipse 23"/>
          <p:cNvSpPr>
            <a:spLocks noChangeAspect="1"/>
          </p:cNvSpPr>
          <p:nvPr/>
        </p:nvSpPr>
        <p:spPr>
          <a:xfrm>
            <a:off x="1190695" y="3684255"/>
            <a:ext cx="180000" cy="180000"/>
          </a:xfrm>
          <a:prstGeom prst="ellipse">
            <a:avLst/>
          </a:prstGeom>
          <a:solidFill>
            <a:srgbClr val="FE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a:off x="91249" y="1241725"/>
            <a:ext cx="2378891" cy="2400657"/>
          </a:xfrm>
          <a:prstGeom prst="rect">
            <a:avLst/>
          </a:prstGeom>
          <a:noFill/>
        </p:spPr>
        <p:txBody>
          <a:bodyPr wrap="square" rtlCol="0">
            <a:spAutoFit/>
          </a:bodyPr>
          <a:lstStyle/>
          <a:p>
            <a:pPr algn="ctr"/>
            <a:r>
              <a:rPr lang="pt-BR" dirty="0" smtClean="0">
                <a:latin typeface="+mj-lt"/>
              </a:rPr>
              <a:t>Retomada dos mecanismos de incentivo como instrumento da política tecnológica no país.</a:t>
            </a:r>
          </a:p>
          <a:p>
            <a:pPr algn="ctr"/>
            <a:endParaRPr lang="pt-BR" sz="1600" dirty="0">
              <a:latin typeface="+mj-lt"/>
            </a:endParaRPr>
          </a:p>
          <a:p>
            <a:pPr algn="ctr"/>
            <a:r>
              <a:rPr lang="pt-BR" sz="2200" b="1" dirty="0" smtClean="0">
                <a:latin typeface="+mj-lt"/>
              </a:rPr>
              <a:t>Lei nº 8.661</a:t>
            </a:r>
          </a:p>
          <a:p>
            <a:pPr algn="ctr"/>
            <a:r>
              <a:rPr lang="pt-BR" sz="2200" dirty="0" smtClean="0">
                <a:latin typeface="+mj-lt"/>
              </a:rPr>
              <a:t>1993</a:t>
            </a:r>
            <a:endParaRPr lang="pt-BR" sz="2200" dirty="0">
              <a:latin typeface="+mj-lt"/>
            </a:endParaRPr>
          </a:p>
        </p:txBody>
      </p:sp>
      <p:sp>
        <p:nvSpPr>
          <p:cNvPr id="27" name="Elipse 26"/>
          <p:cNvSpPr>
            <a:spLocks noChangeAspect="1"/>
          </p:cNvSpPr>
          <p:nvPr/>
        </p:nvSpPr>
        <p:spPr>
          <a:xfrm>
            <a:off x="2648518" y="3684255"/>
            <a:ext cx="180000" cy="180000"/>
          </a:xfrm>
          <a:prstGeom prst="ellipse">
            <a:avLst/>
          </a:prstGeom>
          <a:solidFill>
            <a:srgbClr val="FEDA08"/>
          </a:solidFill>
          <a:ln>
            <a:solidFill>
              <a:srgbClr val="FED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p:cNvSpPr txBox="1"/>
          <p:nvPr/>
        </p:nvSpPr>
        <p:spPr>
          <a:xfrm>
            <a:off x="1738920" y="4005728"/>
            <a:ext cx="1997741" cy="2523768"/>
          </a:xfrm>
          <a:prstGeom prst="rect">
            <a:avLst/>
          </a:prstGeom>
          <a:noFill/>
        </p:spPr>
        <p:txBody>
          <a:bodyPr wrap="square" rtlCol="0">
            <a:spAutoFit/>
          </a:bodyPr>
          <a:lstStyle/>
          <a:p>
            <a:pPr algn="ctr"/>
            <a:r>
              <a:rPr lang="pt-BR" sz="2200" dirty="0" smtClean="0">
                <a:latin typeface="+mj-lt"/>
              </a:rPr>
              <a:t>1997</a:t>
            </a:r>
          </a:p>
          <a:p>
            <a:pPr algn="ctr"/>
            <a:r>
              <a:rPr lang="pt-BR" sz="2200" b="1" dirty="0" smtClean="0">
                <a:latin typeface="+mj-lt"/>
              </a:rPr>
              <a:t>Alterações na Lei nº 8.661</a:t>
            </a:r>
          </a:p>
          <a:p>
            <a:pPr algn="ctr"/>
            <a:endParaRPr lang="pt-BR" sz="2000" dirty="0" smtClean="0">
              <a:latin typeface="+mj-lt"/>
            </a:endParaRPr>
          </a:p>
          <a:p>
            <a:pPr algn="ctr"/>
            <a:r>
              <a:rPr lang="pt-BR" dirty="0" smtClean="0">
                <a:latin typeface="+mj-lt"/>
              </a:rPr>
              <a:t>Redução significativa dos percentuais de incentivo.</a:t>
            </a:r>
            <a:endParaRPr lang="pt-BR" dirty="0">
              <a:latin typeface="+mj-lt"/>
            </a:endParaRPr>
          </a:p>
        </p:txBody>
      </p:sp>
      <p:sp>
        <p:nvSpPr>
          <p:cNvPr id="29" name="Elipse 28"/>
          <p:cNvSpPr>
            <a:spLocks noChangeAspect="1"/>
          </p:cNvSpPr>
          <p:nvPr/>
        </p:nvSpPr>
        <p:spPr>
          <a:xfrm>
            <a:off x="4340016" y="3684255"/>
            <a:ext cx="180000" cy="18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p:cNvSpPr txBox="1"/>
          <p:nvPr/>
        </p:nvSpPr>
        <p:spPr>
          <a:xfrm>
            <a:off x="3337039" y="1531404"/>
            <a:ext cx="2185954" cy="2123658"/>
          </a:xfrm>
          <a:prstGeom prst="rect">
            <a:avLst/>
          </a:prstGeom>
          <a:noFill/>
        </p:spPr>
        <p:txBody>
          <a:bodyPr wrap="square" rtlCol="0">
            <a:spAutoFit/>
          </a:bodyPr>
          <a:lstStyle/>
          <a:p>
            <a:pPr algn="ctr"/>
            <a:r>
              <a:rPr lang="pt-BR" dirty="0" smtClean="0">
                <a:latin typeface="+mj-lt"/>
              </a:rPr>
              <a:t>Incentivos fiscais para despesas operacionais relativas à realização de P,D&amp;I.</a:t>
            </a:r>
          </a:p>
          <a:p>
            <a:pPr algn="ctr"/>
            <a:endParaRPr lang="pt-BR" sz="1600" dirty="0">
              <a:latin typeface="+mj-lt"/>
            </a:endParaRPr>
          </a:p>
          <a:p>
            <a:pPr algn="ctr"/>
            <a:r>
              <a:rPr lang="pt-BR" sz="2200" b="1" dirty="0" smtClean="0">
                <a:latin typeface="+mj-lt"/>
              </a:rPr>
              <a:t>Lei nº 10.637</a:t>
            </a:r>
          </a:p>
          <a:p>
            <a:pPr algn="ctr"/>
            <a:r>
              <a:rPr lang="pt-BR" sz="2200" dirty="0" smtClean="0">
                <a:latin typeface="+mj-lt"/>
              </a:rPr>
              <a:t>2002</a:t>
            </a:r>
            <a:endParaRPr lang="pt-BR" sz="2200" dirty="0">
              <a:latin typeface="+mj-lt"/>
            </a:endParaRPr>
          </a:p>
        </p:txBody>
      </p:sp>
      <p:sp>
        <p:nvSpPr>
          <p:cNvPr id="32" name="CaixaDeTexto 31"/>
          <p:cNvSpPr txBox="1"/>
          <p:nvPr/>
        </p:nvSpPr>
        <p:spPr>
          <a:xfrm>
            <a:off x="7655252" y="3999876"/>
            <a:ext cx="2284849" cy="1908215"/>
          </a:xfrm>
          <a:prstGeom prst="rect">
            <a:avLst/>
          </a:prstGeom>
          <a:noFill/>
        </p:spPr>
        <p:txBody>
          <a:bodyPr wrap="square" rtlCol="0">
            <a:spAutoFit/>
          </a:bodyPr>
          <a:lstStyle/>
          <a:p>
            <a:pPr algn="ctr"/>
            <a:r>
              <a:rPr lang="pt-BR" sz="2200" dirty="0" smtClean="0">
                <a:latin typeface="+mj-lt"/>
              </a:rPr>
              <a:t>2006</a:t>
            </a:r>
          </a:p>
          <a:p>
            <a:pPr algn="ctr"/>
            <a:r>
              <a:rPr lang="pt-BR" sz="2200" b="1" dirty="0" smtClean="0">
                <a:latin typeface="+mj-lt"/>
              </a:rPr>
              <a:t>Decreto nº 5.798</a:t>
            </a:r>
          </a:p>
          <a:p>
            <a:pPr algn="ctr"/>
            <a:endParaRPr lang="pt-BR" sz="2000" dirty="0" smtClean="0">
              <a:latin typeface="+mj-lt"/>
            </a:endParaRPr>
          </a:p>
          <a:p>
            <a:pPr algn="ctr"/>
            <a:r>
              <a:rPr lang="pt-BR" dirty="0" smtClean="0">
                <a:latin typeface="+mj-lt"/>
              </a:rPr>
              <a:t>Regulamenta os incentivos fiscais às atividades de P,D&amp;I</a:t>
            </a:r>
            <a:endParaRPr lang="pt-BR" dirty="0">
              <a:latin typeface="+mj-lt"/>
            </a:endParaRPr>
          </a:p>
        </p:txBody>
      </p:sp>
      <p:sp>
        <p:nvSpPr>
          <p:cNvPr id="33" name="Elipse 32"/>
          <p:cNvSpPr>
            <a:spLocks noChangeAspect="1"/>
          </p:cNvSpPr>
          <p:nvPr/>
        </p:nvSpPr>
        <p:spPr>
          <a:xfrm>
            <a:off x="11136777" y="3684255"/>
            <a:ext cx="180000" cy="180000"/>
          </a:xfrm>
          <a:prstGeom prst="ellipse">
            <a:avLst/>
          </a:prstGeom>
          <a:solidFill>
            <a:srgbClr val="12D00E"/>
          </a:solidFill>
          <a:ln>
            <a:solidFill>
              <a:srgbClr val="12D0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CaixaDeTexto 33"/>
          <p:cNvSpPr txBox="1"/>
          <p:nvPr/>
        </p:nvSpPr>
        <p:spPr>
          <a:xfrm>
            <a:off x="10190354" y="3955053"/>
            <a:ext cx="2087624" cy="2523768"/>
          </a:xfrm>
          <a:prstGeom prst="rect">
            <a:avLst/>
          </a:prstGeom>
          <a:noFill/>
        </p:spPr>
        <p:txBody>
          <a:bodyPr wrap="square" rtlCol="0">
            <a:spAutoFit/>
          </a:bodyPr>
          <a:lstStyle/>
          <a:p>
            <a:pPr algn="ctr"/>
            <a:r>
              <a:rPr lang="pt-BR" sz="2200" dirty="0" smtClean="0">
                <a:latin typeface="+mj-lt"/>
              </a:rPr>
              <a:t>2009</a:t>
            </a:r>
          </a:p>
          <a:p>
            <a:pPr algn="ctr"/>
            <a:r>
              <a:rPr lang="pt-BR" sz="2200" b="1" dirty="0" smtClean="0">
                <a:latin typeface="+mj-lt"/>
              </a:rPr>
              <a:t>Alterações no Decreto nº 5.798</a:t>
            </a:r>
          </a:p>
          <a:p>
            <a:pPr algn="ctr"/>
            <a:endParaRPr lang="pt-BR" sz="2000" dirty="0" smtClean="0">
              <a:latin typeface="+mj-lt"/>
            </a:endParaRPr>
          </a:p>
          <a:p>
            <a:pPr algn="ctr"/>
            <a:r>
              <a:rPr lang="pt-BR" dirty="0" smtClean="0">
                <a:latin typeface="+mj-lt"/>
              </a:rPr>
              <a:t>Depreciação integral para máquinas e equipamentos utilizados na P,D&amp;I</a:t>
            </a:r>
            <a:endParaRPr lang="pt-BR" dirty="0">
              <a:latin typeface="+mj-lt"/>
            </a:endParaRPr>
          </a:p>
        </p:txBody>
      </p:sp>
    </p:spTree>
    <p:extLst>
      <p:ext uri="{BB962C8B-B14F-4D97-AF65-F5344CB8AC3E}">
        <p14:creationId xmlns:p14="http://schemas.microsoft.com/office/powerpoint/2010/main" val="840216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Google Shape;499;p18"/>
          <p:cNvSpPr txBox="1">
            <a:spLocks/>
          </p:cNvSpPr>
          <p:nvPr/>
        </p:nvSpPr>
        <p:spPr>
          <a:xfrm>
            <a:off x="719643" y="1080161"/>
            <a:ext cx="6996600" cy="642001"/>
          </a:xfrm>
          <a:prstGeom prst="rect">
            <a:avLst/>
          </a:prstGeom>
          <a:noFill/>
          <a:ln>
            <a:noFill/>
          </a:ln>
          <a:effectLst/>
          <a:scene3d>
            <a:camera prst="orthographicFront">
              <a:rot lat="0" lon="0" rev="0"/>
            </a:camera>
            <a:lightRig rig="contrasting" dir="t">
              <a:rot lat="0" lon="0" rev="7800000"/>
            </a:lightRig>
          </a:scene3d>
          <a:sp3d>
            <a:bevelT w="139700" h="139700"/>
          </a:sp3d>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pt-BR" sz="2800" smtClean="0"/>
              <a:t>Motivação</a:t>
            </a:r>
            <a:endParaRPr lang="pt-BR" sz="2800" dirty="0"/>
          </a:p>
        </p:txBody>
      </p:sp>
      <p:pic>
        <p:nvPicPr>
          <p:cNvPr id="7" name="image1.png">
            <a:extLst>
              <a:ext uri="{FF2B5EF4-FFF2-40B4-BE49-F238E27FC236}">
                <a16:creationId xmlns:a16="http://schemas.microsoft.com/office/drawing/2014/main" xmlns="" id="{FDBD9564-7AB5-EC18-3EAC-13C4C6A3C572}"/>
              </a:ext>
            </a:extLst>
          </p:cNvPr>
          <p:cNvPicPr>
            <a:picLocks noChangeAspect="1"/>
          </p:cNvPicPr>
          <p:nvPr/>
        </p:nvPicPr>
        <p:blipFill>
          <a:blip r:embed="rId2" cstate="print"/>
          <a:stretch>
            <a:fillRect/>
          </a:stretch>
        </p:blipFill>
        <p:spPr>
          <a:xfrm>
            <a:off x="8908931" y="227231"/>
            <a:ext cx="2922535" cy="737756"/>
          </a:xfrm>
          <a:prstGeom prst="rect">
            <a:avLst/>
          </a:prstGeom>
        </p:spPr>
      </p:pic>
      <p:pic>
        <p:nvPicPr>
          <p:cNvPr id="13" name="Imagem 12"/>
          <p:cNvPicPr/>
          <p:nvPr/>
        </p:nvPicPr>
        <p:blipFill rotWithShape="1">
          <a:blip r:embed="rId3"/>
          <a:srcRect l="13915" t="11668" r="84872" b="41428"/>
          <a:stretch/>
        </p:blipFill>
        <p:spPr bwMode="auto">
          <a:xfrm>
            <a:off x="0" y="0"/>
            <a:ext cx="163902" cy="6927011"/>
          </a:xfrm>
          <a:prstGeom prst="rect">
            <a:avLst/>
          </a:prstGeom>
          <a:ln>
            <a:noFill/>
          </a:ln>
          <a:extLst>
            <a:ext uri="{53640926-AAD7-44D8-BBD7-CCE9431645EC}">
              <a14:shadowObscured xmlns:a14="http://schemas.microsoft.com/office/drawing/2010/main"/>
            </a:ext>
          </a:extLst>
        </p:spPr>
      </p:pic>
      <p:pic>
        <p:nvPicPr>
          <p:cNvPr id="10" name="Picture 10">
            <a:extLst>
              <a:ext uri="{FF2B5EF4-FFF2-40B4-BE49-F238E27FC236}">
                <a16:creationId xmlns:a16="http://schemas.microsoft.com/office/drawing/2014/main" xmlns="" id="{20D209B1-3897-0CD3-452D-585772D7C9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119" y="227231"/>
            <a:ext cx="1110637" cy="737492"/>
          </a:xfrm>
          <a:prstGeom prst="rect">
            <a:avLst/>
          </a:prstGeom>
        </p:spPr>
      </p:pic>
      <p:sp>
        <p:nvSpPr>
          <p:cNvPr id="2" name="Rectangle 1"/>
          <p:cNvSpPr>
            <a:spLocks noChangeArrowheads="1"/>
          </p:cNvSpPr>
          <p:nvPr/>
        </p:nvSpPr>
        <p:spPr bwMode="auto">
          <a:xfrm>
            <a:off x="719643" y="2046458"/>
            <a:ext cx="1111182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857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pt-BR" altLang="pt-BR" sz="2000" b="1" dirty="0" smtClean="0">
                <a:solidFill>
                  <a:srgbClr val="000000"/>
                </a:solidFill>
                <a:latin typeface="+mj-lt"/>
                <a:cs typeface="Arial" panose="020B0604020202020204" pitchFamily="34" charset="0"/>
              </a:rPr>
              <a:t>A limitação nos investimentos em C,T&amp;I</a:t>
            </a:r>
            <a:r>
              <a:rPr lang="pt-BR" altLang="pt-BR" sz="2000" dirty="0" smtClean="0">
                <a:solidFill>
                  <a:srgbClr val="000000"/>
                </a:solidFill>
                <a:latin typeface="+mj-lt"/>
                <a:cs typeface="Arial" panose="020B0604020202020204" pitchFamily="34" charset="0"/>
              </a:rPr>
              <a:t>, quando comparado com outras economias, incentivou a criação de instrumentos de apoio às atividades de inovação nas empresas, para qualificá-las a competir nos mercados interno e externo.</a:t>
            </a:r>
          </a:p>
          <a:p>
            <a:pPr algn="just">
              <a:lnSpc>
                <a:spcPct val="150000"/>
              </a:lnSpc>
            </a:pPr>
            <a:r>
              <a:rPr lang="pt-BR" altLang="pt-BR" sz="2000" b="1" dirty="0" smtClean="0">
                <a:solidFill>
                  <a:srgbClr val="000000"/>
                </a:solidFill>
                <a:latin typeface="+mj-lt"/>
                <a:cs typeface="Arial" panose="020B0604020202020204" pitchFamily="34" charset="0"/>
              </a:rPr>
              <a:t>A Lei nº 10.973/2004 </a:t>
            </a:r>
            <a:r>
              <a:rPr lang="pt-BR" altLang="pt-BR" sz="2000" dirty="0" smtClean="0">
                <a:solidFill>
                  <a:srgbClr val="000000"/>
                </a:solidFill>
                <a:latin typeface="+mj-lt"/>
                <a:cs typeface="Arial" panose="020B0604020202020204" pitchFamily="34" charset="0"/>
              </a:rPr>
              <a:t>prescreve </a:t>
            </a:r>
            <a:r>
              <a:rPr lang="pt-BR" altLang="pt-BR" sz="2000" dirty="0">
                <a:solidFill>
                  <a:srgbClr val="000000"/>
                </a:solidFill>
                <a:latin typeface="+mj-lt"/>
                <a:cs typeface="Arial" panose="020B0604020202020204" pitchFamily="34" charset="0"/>
              </a:rPr>
              <a:t>que a União fomentará a inovação na empresa mediante a concessão de incentivos fiscais à inovação e à pesquisa científica e tecnológica no ambiente </a:t>
            </a:r>
            <a:r>
              <a:rPr lang="pt-BR" altLang="pt-BR" sz="2000" dirty="0" smtClean="0">
                <a:solidFill>
                  <a:srgbClr val="000000"/>
                </a:solidFill>
                <a:latin typeface="+mj-lt"/>
                <a:cs typeface="Arial" panose="020B0604020202020204" pitchFamily="34" charset="0"/>
              </a:rPr>
              <a:t>produtivo, a</a:t>
            </a:r>
            <a:r>
              <a:rPr kumimoji="0" lang="pt-BR" altLang="pt-BR" sz="2000" b="0" i="0" u="none" strike="noStrike" cap="none" normalizeH="0" baseline="0" dirty="0" smtClean="0">
                <a:ln>
                  <a:noFill/>
                </a:ln>
                <a:solidFill>
                  <a:srgbClr val="000000"/>
                </a:solidFill>
                <a:effectLst/>
                <a:latin typeface="+mj-lt"/>
                <a:cs typeface="Arial" panose="020B0604020202020204" pitchFamily="34" charset="0"/>
              </a:rPr>
              <a:t>s normas adotadas na Medida Provisória, ratificam e expandem os mecanismos atualmente existentes de incentivo fiscal por meio de renúncia tributária com relação às atividades desenvolvidas pelas pessoas jurídicas em pesquisa, desenvolvimento tecnológico e inovação.</a:t>
            </a:r>
          </a:p>
        </p:txBody>
      </p:sp>
    </p:spTree>
    <p:extLst>
      <p:ext uri="{BB962C8B-B14F-4D97-AF65-F5344CB8AC3E}">
        <p14:creationId xmlns:p14="http://schemas.microsoft.com/office/powerpoint/2010/main" val="2075262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Google Shape;499;p18"/>
          <p:cNvSpPr txBox="1">
            <a:spLocks/>
          </p:cNvSpPr>
          <p:nvPr/>
        </p:nvSpPr>
        <p:spPr>
          <a:xfrm>
            <a:off x="734244" y="1119017"/>
            <a:ext cx="6996600" cy="642001"/>
          </a:xfrm>
          <a:prstGeom prst="rect">
            <a:avLst/>
          </a:prstGeom>
          <a:noFill/>
          <a:ln>
            <a:noFill/>
          </a:ln>
          <a:effectLst/>
          <a:scene3d>
            <a:camera prst="orthographicFront">
              <a:rot lat="0" lon="0" rev="0"/>
            </a:camera>
            <a:lightRig rig="contrasting" dir="t">
              <a:rot lat="0" lon="0" rev="7800000"/>
            </a:lightRig>
          </a:scene3d>
          <a:sp3d>
            <a:bevelT w="139700" h="139700"/>
          </a:sp3d>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pt-BR" sz="2800" dirty="0" smtClean="0"/>
              <a:t>O papel do Estado</a:t>
            </a:r>
            <a:endParaRPr lang="pt-BR" sz="2800" dirty="0"/>
          </a:p>
        </p:txBody>
      </p:sp>
      <p:graphicFrame>
        <p:nvGraphicFramePr>
          <p:cNvPr id="10" name="Diagrama 9"/>
          <p:cNvGraphicFramePr/>
          <p:nvPr>
            <p:extLst>
              <p:ext uri="{D42A27DB-BD31-4B8C-83A1-F6EECF244321}">
                <p14:modId xmlns:p14="http://schemas.microsoft.com/office/powerpoint/2010/main" val="4090179564"/>
              </p:ext>
            </p:extLst>
          </p:nvPr>
        </p:nvGraphicFramePr>
        <p:xfrm>
          <a:off x="-363308" y="2352501"/>
          <a:ext cx="7204683" cy="3418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Arrow: Up-Down 2">
            <a:extLst>
              <a:ext uri="{FF2B5EF4-FFF2-40B4-BE49-F238E27FC236}">
                <a16:creationId xmlns:a16="http://schemas.microsoft.com/office/drawing/2014/main" xmlns="" id="{09EE67A5-A831-463E-BBAE-50C36FAD53AC}"/>
              </a:ext>
            </a:extLst>
          </p:cNvPr>
          <p:cNvSpPr/>
          <p:nvPr/>
        </p:nvSpPr>
        <p:spPr>
          <a:xfrm>
            <a:off x="6096000" y="2104244"/>
            <a:ext cx="1054006" cy="3915494"/>
          </a:xfrm>
          <a:prstGeom prst="upDownArrow">
            <a:avLst/>
          </a:prstGeom>
          <a:solidFill>
            <a:srgbClr val="203864"/>
          </a:solidFill>
          <a:ln>
            <a:solidFill>
              <a:srgbClr val="203864"/>
            </a:solidFill>
          </a:ln>
        </p:spPr>
        <p:style>
          <a:lnRef idx="0">
            <a:scrgbClr r="0" g="0" b="0"/>
          </a:lnRef>
          <a:fillRef idx="0">
            <a:scrgbClr r="0" g="0" b="0"/>
          </a:fillRef>
          <a:effectRef idx="0">
            <a:scrgbClr r="0" g="0" b="0"/>
          </a:effectRef>
          <a:fontRef idx="minor">
            <a:schemeClr val="lt1"/>
          </a:fontRef>
        </p:style>
        <p:txBody>
          <a:bodyPr vert="vert" rtlCol="0" anchor="ctr"/>
          <a:lstStyle/>
          <a:p>
            <a:pPr algn="ctr"/>
            <a:r>
              <a:rPr lang="en-US" sz="2400" dirty="0">
                <a:solidFill>
                  <a:schemeClr val="bg1"/>
                </a:solidFill>
                <a:latin typeface="+mj-lt"/>
              </a:rPr>
              <a:t>Governança</a:t>
            </a:r>
          </a:p>
        </p:txBody>
      </p:sp>
      <p:sp>
        <p:nvSpPr>
          <p:cNvPr id="12" name="Retângulo 11"/>
          <p:cNvSpPr/>
          <p:nvPr/>
        </p:nvSpPr>
        <p:spPr>
          <a:xfrm>
            <a:off x="7669040" y="2025073"/>
            <a:ext cx="4162426" cy="4247317"/>
          </a:xfrm>
          <a:prstGeom prst="rect">
            <a:avLst/>
          </a:prstGeom>
        </p:spPr>
        <p:txBody>
          <a:bodyPr wrap="square">
            <a:spAutoFit/>
          </a:bodyPr>
          <a:lstStyle/>
          <a:p>
            <a:pPr lvl="0">
              <a:lnSpc>
                <a:spcPct val="150000"/>
              </a:lnSpc>
            </a:pPr>
            <a:r>
              <a:rPr lang="pt-BR" b="1" dirty="0" smtClean="0">
                <a:latin typeface="+mj-lt"/>
              </a:rPr>
              <a:t>Problema </a:t>
            </a:r>
          </a:p>
          <a:p>
            <a:pPr lvl="0">
              <a:lnSpc>
                <a:spcPct val="150000"/>
              </a:lnSpc>
            </a:pPr>
            <a:r>
              <a:rPr lang="en-US" dirty="0" smtClean="0">
                <a:latin typeface="+mj-lt"/>
              </a:rPr>
              <a:t>Inovação </a:t>
            </a:r>
            <a:r>
              <a:rPr lang="en-US" dirty="0">
                <a:latin typeface="+mj-lt"/>
              </a:rPr>
              <a:t>é </a:t>
            </a:r>
            <a:r>
              <a:rPr lang="en-US" dirty="0" err="1">
                <a:latin typeface="+mj-lt"/>
              </a:rPr>
              <a:t>uma</a:t>
            </a:r>
            <a:r>
              <a:rPr lang="en-US" dirty="0">
                <a:latin typeface="+mj-lt"/>
              </a:rPr>
              <a:t> </a:t>
            </a:r>
            <a:r>
              <a:rPr lang="en-US" dirty="0" err="1">
                <a:latin typeface="+mj-lt"/>
              </a:rPr>
              <a:t>atividade</a:t>
            </a:r>
            <a:r>
              <a:rPr lang="en-US" dirty="0">
                <a:latin typeface="+mj-lt"/>
              </a:rPr>
              <a:t> de </a:t>
            </a:r>
            <a:r>
              <a:rPr lang="en-US" dirty="0" err="1" smtClean="0">
                <a:latin typeface="+mj-lt"/>
              </a:rPr>
              <a:t>risco</a:t>
            </a:r>
            <a:r>
              <a:rPr lang="en-US" dirty="0" smtClean="0">
                <a:latin typeface="+mj-lt"/>
              </a:rPr>
              <a:t>, </a:t>
            </a:r>
            <a:r>
              <a:rPr lang="en-US" dirty="0" err="1" smtClean="0">
                <a:latin typeface="+mj-lt"/>
              </a:rPr>
              <a:t>em</a:t>
            </a:r>
            <a:r>
              <a:rPr lang="en-US" dirty="0" smtClean="0">
                <a:latin typeface="+mj-lt"/>
              </a:rPr>
              <a:t> que </a:t>
            </a:r>
            <a:r>
              <a:rPr lang="en-US" dirty="0" err="1" smtClean="0">
                <a:latin typeface="+mj-lt"/>
              </a:rPr>
              <a:t>pese</a:t>
            </a:r>
            <a:r>
              <a:rPr lang="en-US" dirty="0" smtClean="0">
                <a:latin typeface="+mj-lt"/>
              </a:rPr>
              <a:t> </a:t>
            </a:r>
            <a:r>
              <a:rPr lang="en-US" dirty="0" err="1" smtClean="0">
                <a:latin typeface="+mj-lt"/>
              </a:rPr>
              <a:t>trazer</a:t>
            </a:r>
            <a:r>
              <a:rPr lang="en-US" dirty="0" smtClean="0">
                <a:latin typeface="+mj-lt"/>
              </a:rPr>
              <a:t> </a:t>
            </a:r>
            <a:r>
              <a:rPr lang="en-US" dirty="0" err="1">
                <a:latin typeface="+mj-lt"/>
              </a:rPr>
              <a:t>uma</a:t>
            </a:r>
            <a:r>
              <a:rPr lang="en-US" dirty="0">
                <a:latin typeface="+mj-lt"/>
              </a:rPr>
              <a:t> </a:t>
            </a:r>
            <a:r>
              <a:rPr lang="en-US" dirty="0" err="1">
                <a:latin typeface="+mj-lt"/>
              </a:rPr>
              <a:t>série</a:t>
            </a:r>
            <a:r>
              <a:rPr lang="en-US" dirty="0">
                <a:latin typeface="+mj-lt"/>
              </a:rPr>
              <a:t> de </a:t>
            </a:r>
            <a:r>
              <a:rPr lang="en-US" dirty="0" err="1">
                <a:latin typeface="+mj-lt"/>
              </a:rPr>
              <a:t>benefícios</a:t>
            </a:r>
            <a:r>
              <a:rPr lang="en-US" dirty="0">
                <a:latin typeface="+mj-lt"/>
              </a:rPr>
              <a:t> – </a:t>
            </a:r>
            <a:r>
              <a:rPr lang="en-US" dirty="0" err="1">
                <a:latin typeface="+mj-lt"/>
              </a:rPr>
              <a:t>externalidades</a:t>
            </a:r>
            <a:r>
              <a:rPr lang="en-US" dirty="0">
                <a:latin typeface="+mj-lt"/>
              </a:rPr>
              <a:t> </a:t>
            </a:r>
            <a:r>
              <a:rPr lang="en-US" dirty="0" err="1">
                <a:latin typeface="+mj-lt"/>
              </a:rPr>
              <a:t>positivas</a:t>
            </a:r>
            <a:r>
              <a:rPr lang="en-US" dirty="0">
                <a:latin typeface="+mj-lt"/>
              </a:rPr>
              <a:t> – à </a:t>
            </a:r>
            <a:r>
              <a:rPr lang="en-US" dirty="0" err="1" smtClean="0">
                <a:latin typeface="+mj-lt"/>
              </a:rPr>
              <a:t>sociedade</a:t>
            </a:r>
            <a:r>
              <a:rPr lang="en-US" dirty="0" smtClean="0">
                <a:latin typeface="+mj-lt"/>
              </a:rPr>
              <a:t>.</a:t>
            </a:r>
          </a:p>
          <a:p>
            <a:pPr lvl="0"/>
            <a:endParaRPr lang="en-US" dirty="0">
              <a:latin typeface="+mj-lt"/>
            </a:endParaRPr>
          </a:p>
          <a:p>
            <a:pPr lvl="0"/>
            <a:endParaRPr lang="en-US" dirty="0" smtClean="0">
              <a:latin typeface="+mj-lt"/>
            </a:endParaRPr>
          </a:p>
          <a:p>
            <a:pPr>
              <a:lnSpc>
                <a:spcPct val="150000"/>
              </a:lnSpc>
            </a:pPr>
            <a:r>
              <a:rPr lang="en-US" b="1" dirty="0" smtClean="0">
                <a:latin typeface="+mj-lt"/>
              </a:rPr>
              <a:t>Uma </a:t>
            </a:r>
            <a:r>
              <a:rPr lang="en-US" b="1" dirty="0" err="1" smtClean="0">
                <a:latin typeface="+mj-lt"/>
              </a:rPr>
              <a:t>Solução</a:t>
            </a:r>
            <a:endParaRPr lang="en-US" b="1" dirty="0">
              <a:latin typeface="+mj-lt"/>
            </a:endParaRPr>
          </a:p>
          <a:p>
            <a:pPr>
              <a:lnSpc>
                <a:spcPct val="150000"/>
              </a:lnSpc>
            </a:pPr>
            <a:r>
              <a:rPr lang="en-US" dirty="0" err="1" smtClean="0">
                <a:latin typeface="+mj-lt"/>
              </a:rPr>
              <a:t>Incentivo</a:t>
            </a:r>
            <a:r>
              <a:rPr lang="en-US" dirty="0" smtClean="0">
                <a:latin typeface="+mj-lt"/>
              </a:rPr>
              <a:t> </a:t>
            </a:r>
            <a:r>
              <a:rPr lang="en-US" dirty="0">
                <a:latin typeface="+mj-lt"/>
              </a:rPr>
              <a:t>fiscal à </a:t>
            </a:r>
            <a:r>
              <a:rPr lang="en-US" dirty="0" err="1" smtClean="0">
                <a:latin typeface="+mj-lt"/>
              </a:rPr>
              <a:t>Inovação</a:t>
            </a:r>
            <a:r>
              <a:rPr lang="en-US" dirty="0" smtClean="0">
                <a:latin typeface="+mj-lt"/>
              </a:rPr>
              <a:t> – </a:t>
            </a:r>
            <a:r>
              <a:rPr lang="en-US" dirty="0" err="1" smtClean="0">
                <a:latin typeface="+mj-lt"/>
              </a:rPr>
              <a:t>compartilhamento</a:t>
            </a:r>
            <a:r>
              <a:rPr lang="en-US" dirty="0" smtClean="0">
                <a:latin typeface="+mj-lt"/>
              </a:rPr>
              <a:t> </a:t>
            </a:r>
            <a:r>
              <a:rPr lang="en-US" dirty="0">
                <a:latin typeface="+mj-lt"/>
              </a:rPr>
              <a:t>do </a:t>
            </a:r>
            <a:r>
              <a:rPr lang="en-US" dirty="0" err="1">
                <a:latin typeface="+mj-lt"/>
              </a:rPr>
              <a:t>risco</a:t>
            </a:r>
            <a:r>
              <a:rPr lang="en-US" dirty="0">
                <a:latin typeface="+mj-lt"/>
              </a:rPr>
              <a:t> </a:t>
            </a:r>
            <a:r>
              <a:rPr lang="en-US" dirty="0" err="1">
                <a:latin typeface="+mj-lt"/>
              </a:rPr>
              <a:t>tecnológico</a:t>
            </a:r>
            <a:r>
              <a:rPr lang="en-US" dirty="0">
                <a:latin typeface="+mj-lt"/>
              </a:rPr>
              <a:t> entre </a:t>
            </a:r>
            <a:r>
              <a:rPr lang="en-US" dirty="0" err="1">
                <a:latin typeface="+mj-lt"/>
              </a:rPr>
              <a:t>público</a:t>
            </a:r>
            <a:r>
              <a:rPr lang="en-US" dirty="0">
                <a:latin typeface="+mj-lt"/>
              </a:rPr>
              <a:t> e </a:t>
            </a:r>
            <a:r>
              <a:rPr lang="en-US" dirty="0" err="1" smtClean="0">
                <a:latin typeface="+mj-lt"/>
              </a:rPr>
              <a:t>privado</a:t>
            </a:r>
            <a:r>
              <a:rPr lang="en-US" dirty="0" smtClean="0">
                <a:latin typeface="+mj-lt"/>
              </a:rPr>
              <a:t>.</a:t>
            </a:r>
            <a:endParaRPr lang="pt-BR" dirty="0">
              <a:latin typeface="+mj-lt"/>
            </a:endParaRPr>
          </a:p>
          <a:p>
            <a:pPr lvl="0"/>
            <a:endParaRPr lang="pt-BR" dirty="0">
              <a:latin typeface="+mj-lt"/>
            </a:endParaRPr>
          </a:p>
        </p:txBody>
      </p:sp>
      <p:pic>
        <p:nvPicPr>
          <p:cNvPr id="15" name="image1.png">
            <a:extLst>
              <a:ext uri="{FF2B5EF4-FFF2-40B4-BE49-F238E27FC236}">
                <a16:creationId xmlns:a16="http://schemas.microsoft.com/office/drawing/2014/main" xmlns="" id="{FDBD9564-7AB5-EC18-3EAC-13C4C6A3C572}"/>
              </a:ext>
            </a:extLst>
          </p:cNvPr>
          <p:cNvPicPr>
            <a:picLocks noChangeAspect="1"/>
          </p:cNvPicPr>
          <p:nvPr/>
        </p:nvPicPr>
        <p:blipFill>
          <a:blip r:embed="rId7" cstate="print"/>
          <a:stretch>
            <a:fillRect/>
          </a:stretch>
        </p:blipFill>
        <p:spPr>
          <a:xfrm>
            <a:off x="8908931" y="227231"/>
            <a:ext cx="2922535" cy="737756"/>
          </a:xfrm>
          <a:prstGeom prst="rect">
            <a:avLst/>
          </a:prstGeom>
        </p:spPr>
      </p:pic>
      <p:pic>
        <p:nvPicPr>
          <p:cNvPr id="17" name="Imagem 16"/>
          <p:cNvPicPr/>
          <p:nvPr/>
        </p:nvPicPr>
        <p:blipFill rotWithShape="1">
          <a:blip r:embed="rId8"/>
          <a:srcRect l="13915" t="11668" r="84872" b="41428"/>
          <a:stretch/>
        </p:blipFill>
        <p:spPr bwMode="auto">
          <a:xfrm>
            <a:off x="0" y="0"/>
            <a:ext cx="163902" cy="6927011"/>
          </a:xfrm>
          <a:prstGeom prst="rect">
            <a:avLst/>
          </a:prstGeom>
          <a:ln>
            <a:noFill/>
          </a:ln>
          <a:extLst>
            <a:ext uri="{53640926-AAD7-44D8-BBD7-CCE9431645EC}">
              <a14:shadowObscured xmlns:a14="http://schemas.microsoft.com/office/drawing/2010/main"/>
            </a:ext>
          </a:extLst>
        </p:spPr>
      </p:pic>
      <p:pic>
        <p:nvPicPr>
          <p:cNvPr id="9" name="Picture 10">
            <a:extLst>
              <a:ext uri="{FF2B5EF4-FFF2-40B4-BE49-F238E27FC236}">
                <a16:creationId xmlns:a16="http://schemas.microsoft.com/office/drawing/2014/main" xmlns="" id="{20D209B1-3897-0CD3-452D-585772D7C9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5119" y="227231"/>
            <a:ext cx="1110637" cy="737492"/>
          </a:xfrm>
          <a:prstGeom prst="rect">
            <a:avLst/>
          </a:prstGeom>
        </p:spPr>
      </p:pic>
    </p:spTree>
    <p:extLst>
      <p:ext uri="{BB962C8B-B14F-4D97-AF65-F5344CB8AC3E}">
        <p14:creationId xmlns:p14="http://schemas.microsoft.com/office/powerpoint/2010/main" val="2550155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Google Shape;499;p18"/>
          <p:cNvSpPr txBox="1">
            <a:spLocks/>
          </p:cNvSpPr>
          <p:nvPr/>
        </p:nvSpPr>
        <p:spPr>
          <a:xfrm>
            <a:off x="719643" y="1080161"/>
            <a:ext cx="6996600" cy="642001"/>
          </a:xfrm>
          <a:prstGeom prst="rect">
            <a:avLst/>
          </a:prstGeom>
          <a:noFill/>
          <a:ln>
            <a:noFill/>
          </a:ln>
          <a:effectLst/>
          <a:scene3d>
            <a:camera prst="orthographicFront">
              <a:rot lat="0" lon="0" rev="0"/>
            </a:camera>
            <a:lightRig rig="contrasting" dir="t">
              <a:rot lat="0" lon="0" rev="7800000"/>
            </a:lightRig>
          </a:scene3d>
          <a:sp3d>
            <a:bevelT w="139700" h="139700"/>
          </a:sp3d>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pt-BR" sz="2800" dirty="0" smtClean="0"/>
              <a:t>Incentivos ao investimento privado em P,D&amp;I</a:t>
            </a:r>
            <a:endParaRPr lang="pt-BR" sz="2800" dirty="0"/>
          </a:p>
        </p:txBody>
      </p:sp>
      <p:sp>
        <p:nvSpPr>
          <p:cNvPr id="9" name="Retângulo 8"/>
          <p:cNvSpPr/>
          <p:nvPr/>
        </p:nvSpPr>
        <p:spPr>
          <a:xfrm>
            <a:off x="633918" y="1945713"/>
            <a:ext cx="10537290" cy="4308872"/>
          </a:xfrm>
          <a:prstGeom prst="rect">
            <a:avLst/>
          </a:prstGeom>
        </p:spPr>
        <p:txBody>
          <a:bodyPr wrap="square">
            <a:spAutoFit/>
          </a:bodyPr>
          <a:lstStyle/>
          <a:p>
            <a:r>
              <a:rPr lang="pt-BR" sz="2000" dirty="0">
                <a:latin typeface="Calibri Light" panose="020F0302020204030204" pitchFamily="34" charset="0"/>
                <a:cs typeface="Calibri Light" panose="020F0302020204030204" pitchFamily="34" charset="0"/>
              </a:rPr>
              <a:t>Art. 19, § 2º, da Lei nº 13.196/2016 (MLCTI):</a:t>
            </a:r>
          </a:p>
          <a:p>
            <a:r>
              <a:rPr lang="pt-BR" sz="2000" dirty="0">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xmlns="" val="tx"/>
                    </a:ext>
                  </a:extLst>
                </a:hlinkClick>
              </a:rPr>
              <a:t>§ 2º -</a:t>
            </a:r>
            <a:r>
              <a:rPr lang="pt-BR" sz="2000" dirty="0">
                <a:latin typeface="Calibri Light" panose="020F0302020204030204" pitchFamily="34" charset="0"/>
                <a:cs typeface="Calibri Light" panose="020F0302020204030204" pitchFamily="34" charset="0"/>
              </a:rPr>
              <a:t> A. São instrumentos de estímulo à inovação nas empresas, quando aplicáveis, entre outros:</a:t>
            </a:r>
          </a:p>
          <a:p>
            <a:pPr marL="449580"/>
            <a:r>
              <a:rPr lang="pt-BR" dirty="0">
                <a:latin typeface="Calibri Light" panose="020F0302020204030204" pitchFamily="34" charset="0"/>
                <a:cs typeface="Calibri Light" panose="020F0302020204030204" pitchFamily="34" charset="0"/>
              </a:rPr>
              <a:t>I - subvenção econômica;</a:t>
            </a:r>
          </a:p>
          <a:p>
            <a:pPr marL="449580"/>
            <a:r>
              <a:rPr lang="pt-BR" dirty="0">
                <a:latin typeface="Calibri Light" panose="020F0302020204030204" pitchFamily="34" charset="0"/>
                <a:cs typeface="Calibri Light" panose="020F0302020204030204" pitchFamily="34" charset="0"/>
              </a:rPr>
              <a:t>II - financiamento;</a:t>
            </a:r>
          </a:p>
          <a:p>
            <a:pPr marL="449580"/>
            <a:r>
              <a:rPr lang="pt-BR" dirty="0">
                <a:latin typeface="Calibri Light" panose="020F0302020204030204" pitchFamily="34" charset="0"/>
                <a:cs typeface="Calibri Light" panose="020F0302020204030204" pitchFamily="34" charset="0"/>
              </a:rPr>
              <a:t>III - participação societária;</a:t>
            </a:r>
          </a:p>
          <a:p>
            <a:pPr marL="449580"/>
            <a:r>
              <a:rPr lang="pt-BR" dirty="0">
                <a:latin typeface="Calibri Light" panose="020F0302020204030204" pitchFamily="34" charset="0"/>
                <a:cs typeface="Calibri Light" panose="020F0302020204030204" pitchFamily="34" charset="0"/>
              </a:rPr>
              <a:t>IV - bônus tecnológico;</a:t>
            </a:r>
          </a:p>
          <a:p>
            <a:pPr marL="449580"/>
            <a:r>
              <a:rPr lang="pt-BR" dirty="0">
                <a:latin typeface="Calibri Light" panose="020F0302020204030204" pitchFamily="34" charset="0"/>
                <a:cs typeface="Calibri Light" panose="020F0302020204030204" pitchFamily="34" charset="0"/>
              </a:rPr>
              <a:t>V - encomenda tecnológica;</a:t>
            </a:r>
          </a:p>
          <a:p>
            <a:pPr marL="449580"/>
            <a:r>
              <a:rPr lang="pt-BR" sz="2000" b="1" dirty="0">
                <a:latin typeface="Calibri Light" panose="020F0302020204030204" pitchFamily="34" charset="0"/>
                <a:cs typeface="Calibri Light" panose="020F0302020204030204" pitchFamily="34" charset="0"/>
              </a:rPr>
              <a:t>VI - incentivos fiscais;</a:t>
            </a:r>
          </a:p>
          <a:p>
            <a:pPr marL="449580"/>
            <a:r>
              <a:rPr lang="pt-BR" dirty="0">
                <a:latin typeface="Calibri Light" panose="020F0302020204030204" pitchFamily="34" charset="0"/>
                <a:cs typeface="Calibri Light" panose="020F0302020204030204" pitchFamily="34" charset="0"/>
              </a:rPr>
              <a:t>VII - concessão de bolsas;</a:t>
            </a:r>
          </a:p>
          <a:p>
            <a:pPr marL="449580"/>
            <a:r>
              <a:rPr lang="pt-BR" dirty="0">
                <a:latin typeface="Calibri Light" panose="020F0302020204030204" pitchFamily="34" charset="0"/>
                <a:cs typeface="Calibri Light" panose="020F0302020204030204" pitchFamily="34" charset="0"/>
              </a:rPr>
              <a:t>VIII - uso do poder de compra do Estado;</a:t>
            </a:r>
          </a:p>
          <a:p>
            <a:pPr marL="449580"/>
            <a:r>
              <a:rPr lang="pt-BR" dirty="0">
                <a:latin typeface="Calibri Light" panose="020F0302020204030204" pitchFamily="34" charset="0"/>
                <a:cs typeface="Calibri Light" panose="020F0302020204030204" pitchFamily="34" charset="0"/>
              </a:rPr>
              <a:t>IX - fundos de investimentos;</a:t>
            </a:r>
          </a:p>
          <a:p>
            <a:pPr marL="449580"/>
            <a:r>
              <a:rPr lang="pt-BR" dirty="0">
                <a:latin typeface="Calibri Light" panose="020F0302020204030204" pitchFamily="34" charset="0"/>
                <a:cs typeface="Calibri Light" panose="020F0302020204030204" pitchFamily="34" charset="0"/>
              </a:rPr>
              <a:t>X - fundos de participação;</a:t>
            </a:r>
          </a:p>
          <a:p>
            <a:pPr marL="449580"/>
            <a:r>
              <a:rPr lang="pt-BR" dirty="0">
                <a:latin typeface="Calibri Light" panose="020F0302020204030204" pitchFamily="34" charset="0"/>
                <a:cs typeface="Calibri Light" panose="020F0302020204030204" pitchFamily="34" charset="0"/>
              </a:rPr>
              <a:t>XI - títulos financeiros, incentivados ou não;</a:t>
            </a:r>
          </a:p>
          <a:p>
            <a:pPr marL="449580"/>
            <a:r>
              <a:rPr lang="pt-BR" dirty="0">
                <a:latin typeface="Calibri Light" panose="020F0302020204030204" pitchFamily="34" charset="0"/>
                <a:cs typeface="Calibri Light" panose="020F0302020204030204" pitchFamily="34" charset="0"/>
              </a:rPr>
              <a:t>XII - previsão de investimento em pesquisa e desenvolvimento em contratos de concessão de serviços públicos ou em regulações setoriais.</a:t>
            </a:r>
          </a:p>
        </p:txBody>
      </p:sp>
      <p:pic>
        <p:nvPicPr>
          <p:cNvPr id="7" name="image1.png">
            <a:extLst>
              <a:ext uri="{FF2B5EF4-FFF2-40B4-BE49-F238E27FC236}">
                <a16:creationId xmlns:a16="http://schemas.microsoft.com/office/drawing/2014/main" xmlns="" id="{FDBD9564-7AB5-EC18-3EAC-13C4C6A3C572}"/>
              </a:ext>
            </a:extLst>
          </p:cNvPr>
          <p:cNvPicPr>
            <a:picLocks noChangeAspect="1"/>
          </p:cNvPicPr>
          <p:nvPr/>
        </p:nvPicPr>
        <p:blipFill>
          <a:blip r:embed="rId3" cstate="print"/>
          <a:stretch>
            <a:fillRect/>
          </a:stretch>
        </p:blipFill>
        <p:spPr>
          <a:xfrm>
            <a:off x="8908931" y="227231"/>
            <a:ext cx="2922535" cy="737756"/>
          </a:xfrm>
          <a:prstGeom prst="rect">
            <a:avLst/>
          </a:prstGeom>
        </p:spPr>
      </p:pic>
      <p:pic>
        <p:nvPicPr>
          <p:cNvPr id="13" name="Imagem 12"/>
          <p:cNvPicPr/>
          <p:nvPr/>
        </p:nvPicPr>
        <p:blipFill rotWithShape="1">
          <a:blip r:embed="rId4"/>
          <a:srcRect l="13915" t="11668" r="84872" b="41428"/>
          <a:stretch/>
        </p:blipFill>
        <p:spPr bwMode="auto">
          <a:xfrm>
            <a:off x="0" y="0"/>
            <a:ext cx="163902" cy="6927011"/>
          </a:xfrm>
          <a:prstGeom prst="rect">
            <a:avLst/>
          </a:prstGeom>
          <a:ln>
            <a:noFill/>
          </a:ln>
          <a:extLst>
            <a:ext uri="{53640926-AAD7-44D8-BBD7-CCE9431645EC}">
              <a14:shadowObscured xmlns:a14="http://schemas.microsoft.com/office/drawing/2010/main"/>
            </a:ext>
          </a:extLst>
        </p:spPr>
      </p:pic>
      <p:pic>
        <p:nvPicPr>
          <p:cNvPr id="10" name="Picture 10">
            <a:extLst>
              <a:ext uri="{FF2B5EF4-FFF2-40B4-BE49-F238E27FC236}">
                <a16:creationId xmlns:a16="http://schemas.microsoft.com/office/drawing/2014/main" xmlns="" id="{20D209B1-3897-0CD3-452D-585772D7C9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119" y="227231"/>
            <a:ext cx="1110637" cy="737492"/>
          </a:xfrm>
          <a:prstGeom prst="rect">
            <a:avLst/>
          </a:prstGeom>
        </p:spPr>
      </p:pic>
    </p:spTree>
    <p:extLst>
      <p:ext uri="{BB962C8B-B14F-4D97-AF65-F5344CB8AC3E}">
        <p14:creationId xmlns:p14="http://schemas.microsoft.com/office/powerpoint/2010/main" val="3727142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Google Shape;499;p18"/>
          <p:cNvSpPr txBox="1">
            <a:spLocks/>
          </p:cNvSpPr>
          <p:nvPr/>
        </p:nvSpPr>
        <p:spPr>
          <a:xfrm>
            <a:off x="830832" y="964987"/>
            <a:ext cx="6996600" cy="642001"/>
          </a:xfrm>
          <a:prstGeom prst="rect">
            <a:avLst/>
          </a:prstGeom>
          <a:noFill/>
          <a:ln>
            <a:noFill/>
          </a:ln>
          <a:effectLst/>
          <a:scene3d>
            <a:camera prst="orthographicFront">
              <a:rot lat="0" lon="0" rev="0"/>
            </a:camera>
            <a:lightRig rig="contrasting" dir="t">
              <a:rot lat="0" lon="0" rev="7800000"/>
            </a:lightRig>
          </a:scene3d>
          <a:sp3d>
            <a:bevelT w="139700" h="139700"/>
          </a:sp3d>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pt-BR" sz="2800" dirty="0" smtClean="0"/>
              <a:t>Ciclo virtuoso econômico-social </a:t>
            </a:r>
            <a:endParaRPr lang="pt-BR" sz="2800" dirty="0"/>
          </a:p>
        </p:txBody>
      </p:sp>
      <p:grpSp>
        <p:nvGrpSpPr>
          <p:cNvPr id="9" name="Agrupar 8"/>
          <p:cNvGrpSpPr/>
          <p:nvPr/>
        </p:nvGrpSpPr>
        <p:grpSpPr>
          <a:xfrm>
            <a:off x="2103643" y="2108236"/>
            <a:ext cx="7587847" cy="370923"/>
            <a:chOff x="1217022" y="180399"/>
            <a:chExt cx="4014024" cy="477451"/>
          </a:xfrm>
        </p:grpSpPr>
        <p:sp>
          <p:nvSpPr>
            <p:cNvPr id="10" name="Pentágono 9"/>
            <p:cNvSpPr/>
            <p:nvPr/>
          </p:nvSpPr>
          <p:spPr>
            <a:xfrm rot="10800000">
              <a:off x="1217022" y="180400"/>
              <a:ext cx="4009501" cy="469859"/>
            </a:xfrm>
            <a:prstGeom prst="homePlate">
              <a:avLst/>
            </a:prstGeom>
            <a:solidFill>
              <a:schemeClr val="bg2"/>
            </a:solidFill>
            <a:ln>
              <a:solidFill>
                <a:schemeClr val="tx1"/>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Pentágono 4"/>
            <p:cNvSpPr txBox="1"/>
            <p:nvPr/>
          </p:nvSpPr>
          <p:spPr>
            <a:xfrm>
              <a:off x="1420837" y="180399"/>
              <a:ext cx="3810209" cy="477451"/>
            </a:xfrm>
            <a:prstGeom prst="rect">
              <a:avLst/>
            </a:prstGeom>
            <a:solidFill>
              <a:schemeClr val="bg2"/>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5321" tIns="91440" rIns="170688" bIns="91440" numCol="1" spcCol="1270" anchor="ctr" anchorCtr="0">
              <a:noAutofit/>
            </a:bodyPr>
            <a:lstStyle/>
            <a:p>
              <a:pPr lvl="0" defTabSz="1066800">
                <a:lnSpc>
                  <a:spcPct val="90000"/>
                </a:lnSpc>
                <a:spcBef>
                  <a:spcPct val="0"/>
                </a:spcBef>
                <a:spcAft>
                  <a:spcPct val="35000"/>
                </a:spcAft>
              </a:pPr>
              <a:r>
                <a:rPr lang="pt-BR" kern="1200" dirty="0">
                  <a:latin typeface="+mj-lt"/>
                </a:rPr>
                <a:t>Geração de empregos especializados e de qualidade.</a:t>
              </a:r>
            </a:p>
          </p:txBody>
        </p:sp>
      </p:grpSp>
      <p:grpSp>
        <p:nvGrpSpPr>
          <p:cNvPr id="12" name="Agrupar 11"/>
          <p:cNvGrpSpPr/>
          <p:nvPr/>
        </p:nvGrpSpPr>
        <p:grpSpPr>
          <a:xfrm>
            <a:off x="2086879" y="2859842"/>
            <a:ext cx="7597708" cy="422363"/>
            <a:chOff x="1217022" y="1219237"/>
            <a:chExt cx="4009501" cy="543665"/>
          </a:xfrm>
          <a:solidFill>
            <a:schemeClr val="bg2"/>
          </a:solidFill>
        </p:grpSpPr>
        <p:sp>
          <p:nvSpPr>
            <p:cNvPr id="13" name="Pentágono 12"/>
            <p:cNvSpPr/>
            <p:nvPr/>
          </p:nvSpPr>
          <p:spPr>
            <a:xfrm rot="10800000">
              <a:off x="1217022" y="1219237"/>
              <a:ext cx="4009501" cy="543665"/>
            </a:xfrm>
            <a:prstGeom prst="homePlate">
              <a:avLst/>
            </a:prstGeom>
            <a:grpFill/>
            <a:ln>
              <a:solidFill>
                <a:schemeClr val="tx1"/>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Pentágono 4"/>
            <p:cNvSpPr txBox="1"/>
            <p:nvPr/>
          </p:nvSpPr>
          <p:spPr>
            <a:xfrm>
              <a:off x="1469454" y="1219237"/>
              <a:ext cx="3757069" cy="543665"/>
            </a:xfrm>
            <a:prstGeom prst="rect">
              <a:avLst/>
            </a:prstGeom>
            <a:grp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5321" tIns="91440" rIns="170688" bIns="91440" numCol="1" spcCol="1270" anchor="ctr" anchorCtr="0">
              <a:noAutofit/>
            </a:bodyPr>
            <a:lstStyle/>
            <a:p>
              <a:pPr lvl="0" defTabSz="1066800">
                <a:lnSpc>
                  <a:spcPct val="90000"/>
                </a:lnSpc>
                <a:spcBef>
                  <a:spcPct val="0"/>
                </a:spcBef>
                <a:spcAft>
                  <a:spcPct val="35000"/>
                </a:spcAft>
              </a:pPr>
              <a:r>
                <a:rPr lang="pt-BR" kern="1200" dirty="0">
                  <a:latin typeface="+mj-lt"/>
                </a:rPr>
                <a:t>Desenvolvimento dos sistemas educacionais.</a:t>
              </a:r>
            </a:p>
          </p:txBody>
        </p:sp>
      </p:grpSp>
      <p:grpSp>
        <p:nvGrpSpPr>
          <p:cNvPr id="15" name="Agrupar 14"/>
          <p:cNvGrpSpPr/>
          <p:nvPr/>
        </p:nvGrpSpPr>
        <p:grpSpPr>
          <a:xfrm>
            <a:off x="1969729" y="3668416"/>
            <a:ext cx="7726361" cy="515972"/>
            <a:chOff x="1284171" y="2247566"/>
            <a:chExt cx="3919968" cy="635771"/>
          </a:xfrm>
          <a:solidFill>
            <a:schemeClr val="bg2"/>
          </a:solidFill>
        </p:grpSpPr>
        <p:sp>
          <p:nvSpPr>
            <p:cNvPr id="16" name="Pentágono 15"/>
            <p:cNvSpPr/>
            <p:nvPr/>
          </p:nvSpPr>
          <p:spPr>
            <a:xfrm rot="10800000">
              <a:off x="1284171" y="2250282"/>
              <a:ext cx="3919968" cy="633055"/>
            </a:xfrm>
            <a:prstGeom prst="homePlate">
              <a:avLst/>
            </a:prstGeom>
            <a:grpFill/>
            <a:ln>
              <a:solidFill>
                <a:schemeClr val="tx1"/>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Pentágono 4"/>
            <p:cNvSpPr txBox="1"/>
            <p:nvPr/>
          </p:nvSpPr>
          <p:spPr>
            <a:xfrm>
              <a:off x="1532967" y="2247566"/>
              <a:ext cx="3579341" cy="633058"/>
            </a:xfrm>
            <a:prstGeom prst="rect">
              <a:avLst/>
            </a:prstGeom>
            <a:grp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5321" tIns="76200" rIns="142240" bIns="76200" numCol="1" spcCol="1270" anchor="ctr" anchorCtr="0">
              <a:noAutofit/>
            </a:bodyPr>
            <a:lstStyle/>
            <a:p>
              <a:pPr lvl="0" defTabSz="889000">
                <a:lnSpc>
                  <a:spcPct val="90000"/>
                </a:lnSpc>
                <a:spcBef>
                  <a:spcPct val="0"/>
                </a:spcBef>
                <a:spcAft>
                  <a:spcPct val="35000"/>
                </a:spcAft>
              </a:pPr>
              <a:r>
                <a:rPr lang="pt-BR" kern="1200" dirty="0">
                  <a:latin typeface="+mj-lt"/>
                </a:rPr>
                <a:t>Aumento da produtividades e competitividade das empresas nacionais.</a:t>
              </a:r>
            </a:p>
          </p:txBody>
        </p:sp>
      </p:grpSp>
      <p:grpSp>
        <p:nvGrpSpPr>
          <p:cNvPr id="19" name="Agrupar 18">
            <a:extLst>
              <a:ext uri="{FF2B5EF4-FFF2-40B4-BE49-F238E27FC236}">
                <a16:creationId xmlns:a16="http://schemas.microsoft.com/office/drawing/2014/main" xmlns="" id="{D6DA40B3-C33C-B7A4-16ED-F33979941A21}"/>
              </a:ext>
            </a:extLst>
          </p:cNvPr>
          <p:cNvGrpSpPr/>
          <p:nvPr/>
        </p:nvGrpSpPr>
        <p:grpSpPr>
          <a:xfrm>
            <a:off x="2016558" y="4565072"/>
            <a:ext cx="7674933" cy="422363"/>
            <a:chOff x="1217022" y="1219237"/>
            <a:chExt cx="4025365" cy="543665"/>
          </a:xfrm>
          <a:solidFill>
            <a:schemeClr val="bg2"/>
          </a:solidFill>
        </p:grpSpPr>
        <p:sp>
          <p:nvSpPr>
            <p:cNvPr id="20" name="Pentágono 112">
              <a:extLst>
                <a:ext uri="{FF2B5EF4-FFF2-40B4-BE49-F238E27FC236}">
                  <a16:creationId xmlns:a16="http://schemas.microsoft.com/office/drawing/2014/main" xmlns="" id="{B9101802-542B-5D8E-9881-50026A3F5B30}"/>
                </a:ext>
              </a:extLst>
            </p:cNvPr>
            <p:cNvSpPr/>
            <p:nvPr/>
          </p:nvSpPr>
          <p:spPr>
            <a:xfrm rot="10800000">
              <a:off x="1217022" y="1219237"/>
              <a:ext cx="4009501" cy="543665"/>
            </a:xfrm>
            <a:prstGeom prst="homePlate">
              <a:avLst/>
            </a:prstGeom>
            <a:grpFill/>
            <a:ln>
              <a:solidFill>
                <a:schemeClr val="tx1"/>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Pentágono 4">
              <a:extLst>
                <a:ext uri="{FF2B5EF4-FFF2-40B4-BE49-F238E27FC236}">
                  <a16:creationId xmlns:a16="http://schemas.microsoft.com/office/drawing/2014/main" xmlns="" id="{583F49EB-5A44-21CF-CE5F-BE116CC8C84D}"/>
                </a:ext>
              </a:extLst>
            </p:cNvPr>
            <p:cNvSpPr txBox="1"/>
            <p:nvPr/>
          </p:nvSpPr>
          <p:spPr>
            <a:xfrm>
              <a:off x="1469453" y="1219237"/>
              <a:ext cx="3772934" cy="543665"/>
            </a:xfrm>
            <a:prstGeom prst="rect">
              <a:avLst/>
            </a:prstGeom>
            <a:grp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5321" tIns="91440" rIns="170688" bIns="91440" numCol="1" spcCol="1270" anchor="ctr" anchorCtr="0">
              <a:noAutofit/>
            </a:bodyPr>
            <a:lstStyle/>
            <a:p>
              <a:pPr lvl="0" defTabSz="1066800">
                <a:lnSpc>
                  <a:spcPct val="90000"/>
                </a:lnSpc>
                <a:spcBef>
                  <a:spcPct val="0"/>
                </a:spcBef>
                <a:spcAft>
                  <a:spcPct val="35000"/>
                </a:spcAft>
              </a:pPr>
              <a:r>
                <a:rPr lang="pt-BR" kern="1200" dirty="0">
                  <a:latin typeface="+mj-lt"/>
                </a:rPr>
                <a:t>Desenvolvimento de novos mercados e consolidação das marcas.</a:t>
              </a:r>
            </a:p>
          </p:txBody>
        </p:sp>
      </p:grpSp>
      <p:grpSp>
        <p:nvGrpSpPr>
          <p:cNvPr id="22" name="Agrupar 21">
            <a:extLst>
              <a:ext uri="{FF2B5EF4-FFF2-40B4-BE49-F238E27FC236}">
                <a16:creationId xmlns:a16="http://schemas.microsoft.com/office/drawing/2014/main" xmlns="" id="{1EB75A04-BFE8-2030-4088-EBD5A950831F}"/>
              </a:ext>
            </a:extLst>
          </p:cNvPr>
          <p:cNvGrpSpPr/>
          <p:nvPr/>
        </p:nvGrpSpPr>
        <p:grpSpPr>
          <a:xfrm>
            <a:off x="1806551" y="5397630"/>
            <a:ext cx="7875317" cy="520123"/>
            <a:chOff x="1284171" y="2242454"/>
            <a:chExt cx="3919968" cy="640883"/>
          </a:xfrm>
          <a:solidFill>
            <a:schemeClr val="bg2"/>
          </a:solidFill>
        </p:grpSpPr>
        <p:sp>
          <p:nvSpPr>
            <p:cNvPr id="23" name="Pentágono 118">
              <a:extLst>
                <a:ext uri="{FF2B5EF4-FFF2-40B4-BE49-F238E27FC236}">
                  <a16:creationId xmlns:a16="http://schemas.microsoft.com/office/drawing/2014/main" xmlns="" id="{C9DB2068-A644-7F91-DCB3-2F4E72145C3F}"/>
                </a:ext>
              </a:extLst>
            </p:cNvPr>
            <p:cNvSpPr/>
            <p:nvPr/>
          </p:nvSpPr>
          <p:spPr>
            <a:xfrm rot="10800000">
              <a:off x="1284171" y="2250282"/>
              <a:ext cx="3919968" cy="633055"/>
            </a:xfrm>
            <a:prstGeom prst="homePlate">
              <a:avLst/>
            </a:prstGeom>
            <a:grpFill/>
            <a:ln>
              <a:solidFill>
                <a:schemeClr val="tx1"/>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Pentágono 4">
              <a:extLst>
                <a:ext uri="{FF2B5EF4-FFF2-40B4-BE49-F238E27FC236}">
                  <a16:creationId xmlns:a16="http://schemas.microsoft.com/office/drawing/2014/main" xmlns="" id="{B16EEBFB-B6FE-B89D-DFD5-3D402FEF6DA9}"/>
                </a:ext>
              </a:extLst>
            </p:cNvPr>
            <p:cNvSpPr txBox="1"/>
            <p:nvPr/>
          </p:nvSpPr>
          <p:spPr>
            <a:xfrm>
              <a:off x="1557936" y="2242454"/>
              <a:ext cx="3579341" cy="633056"/>
            </a:xfrm>
            <a:prstGeom prst="rect">
              <a:avLst/>
            </a:prstGeom>
            <a:grp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5321" tIns="76200" rIns="142240" bIns="76200" numCol="1" spcCol="1270" anchor="ctr" anchorCtr="0">
              <a:noAutofit/>
            </a:bodyPr>
            <a:lstStyle/>
            <a:p>
              <a:pPr lvl="0" defTabSz="889000">
                <a:lnSpc>
                  <a:spcPct val="90000"/>
                </a:lnSpc>
                <a:spcBef>
                  <a:spcPct val="0"/>
                </a:spcBef>
                <a:spcAft>
                  <a:spcPct val="35000"/>
                </a:spcAft>
              </a:pPr>
              <a:r>
                <a:rPr lang="pt-BR" kern="1200" dirty="0">
                  <a:latin typeface="+mj-lt"/>
                </a:rPr>
                <a:t>Melhoria do bem-estar e qualidade de vida das pessoas.</a:t>
              </a:r>
            </a:p>
          </p:txBody>
        </p:sp>
      </p:grpSp>
      <p:sp>
        <p:nvSpPr>
          <p:cNvPr id="25" name="Elipse 24">
            <a:extLst>
              <a:ext uri="{FF2B5EF4-FFF2-40B4-BE49-F238E27FC236}">
                <a16:creationId xmlns:a16="http://schemas.microsoft.com/office/drawing/2014/main" xmlns="" id="{8825EBC7-EBAC-C04F-46B8-AE252A65A7F0}"/>
              </a:ext>
            </a:extLst>
          </p:cNvPr>
          <p:cNvSpPr/>
          <p:nvPr/>
        </p:nvSpPr>
        <p:spPr>
          <a:xfrm>
            <a:off x="1750138" y="4412670"/>
            <a:ext cx="767857" cy="699194"/>
          </a:xfrm>
          <a:prstGeom prst="ellipse">
            <a:avLst/>
          </a:prstGeom>
          <a:blipFill rotWithShape="1">
            <a:blip r:embed="rId2" cstate="screen">
              <a:extLst>
                <a:ext uri="{28A0092B-C50C-407E-A947-70E740481C1C}">
                  <a14:useLocalDpi xmlns:a14="http://schemas.microsoft.com/office/drawing/2010/main"/>
                </a:ext>
              </a:extLst>
            </a:blip>
            <a:srcRect/>
            <a:stretch>
              <a:fillRect/>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26" name="Elipse 25">
            <a:extLst>
              <a:ext uri="{FF2B5EF4-FFF2-40B4-BE49-F238E27FC236}">
                <a16:creationId xmlns:a16="http://schemas.microsoft.com/office/drawing/2014/main" xmlns="" id="{D77E70BA-36D6-C546-692A-2A8CC5BA123E}"/>
              </a:ext>
            </a:extLst>
          </p:cNvPr>
          <p:cNvSpPr/>
          <p:nvPr/>
        </p:nvSpPr>
        <p:spPr>
          <a:xfrm>
            <a:off x="1750138" y="5288735"/>
            <a:ext cx="767857" cy="699194"/>
          </a:xfrm>
          <a:prstGeom prst="ellipse">
            <a:avLst/>
          </a:prstGeom>
          <a:blipFill rotWithShape="1">
            <a:blip r:embed="rId3" cstate="screen">
              <a:extLst>
                <a:ext uri="{28A0092B-C50C-407E-A947-70E740481C1C}">
                  <a14:useLocalDpi xmlns:a14="http://schemas.microsoft.com/office/drawing/2010/main"/>
                </a:ext>
              </a:extLst>
            </a:blip>
            <a:srcRect/>
            <a:stretch>
              <a:fillRect/>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27" name="Elipse 26">
            <a:extLst>
              <a:ext uri="{FF2B5EF4-FFF2-40B4-BE49-F238E27FC236}">
                <a16:creationId xmlns:a16="http://schemas.microsoft.com/office/drawing/2014/main" xmlns="" id="{8E615E93-C988-7A38-DB2B-408F22660FCA}"/>
              </a:ext>
            </a:extLst>
          </p:cNvPr>
          <p:cNvSpPr/>
          <p:nvPr/>
        </p:nvSpPr>
        <p:spPr>
          <a:xfrm>
            <a:off x="1727584" y="3563790"/>
            <a:ext cx="761337" cy="693140"/>
          </a:xfrm>
          <a:prstGeom prst="ellipse">
            <a:avLst/>
          </a:prstGeom>
          <a:blipFill rotWithShape="1">
            <a:blip r:embed="rId4"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28" name="Elipse 27">
            <a:extLst>
              <a:ext uri="{FF2B5EF4-FFF2-40B4-BE49-F238E27FC236}">
                <a16:creationId xmlns:a16="http://schemas.microsoft.com/office/drawing/2014/main" xmlns="" id="{39FF1598-73FE-570E-215F-DAC6A74524C1}"/>
              </a:ext>
            </a:extLst>
          </p:cNvPr>
          <p:cNvSpPr/>
          <p:nvPr/>
        </p:nvSpPr>
        <p:spPr>
          <a:xfrm>
            <a:off x="1750138" y="2716175"/>
            <a:ext cx="767857" cy="693140"/>
          </a:xfrm>
          <a:prstGeom prst="ellipse">
            <a:avLst/>
          </a:prstGeom>
          <a:blipFill rotWithShape="1">
            <a:blip r:embed="rId5" cstate="screen">
              <a:extLst>
                <a:ext uri="{28A0092B-C50C-407E-A947-70E740481C1C}">
                  <a14:useLocalDpi xmlns:a14="http://schemas.microsoft.com/office/drawing/2010/main"/>
                </a:ext>
              </a:extLst>
            </a:blip>
            <a:stretch>
              <a:fillRect/>
            </a:stretch>
          </a:blipFill>
          <a:effectLst>
            <a:softEdge rad="38100"/>
          </a:effectLst>
        </p:spPr>
        <p:style>
          <a:lnRef idx="2">
            <a:schemeClr val="lt1">
              <a:hueOff val="0"/>
              <a:satOff val="0"/>
              <a:lumOff val="0"/>
              <a:alphaOff val="0"/>
            </a:schemeClr>
          </a:lnRef>
          <a:fillRef idx="1">
            <a:scrgbClr r="0" g="0" b="0"/>
          </a:fillRef>
          <a:effectRef idx="0">
            <a:schemeClr val="accent5">
              <a:tint val="50000"/>
              <a:hueOff val="0"/>
              <a:satOff val="0"/>
              <a:lumOff val="6018"/>
              <a:alphaOff val="0"/>
            </a:schemeClr>
          </a:effectRef>
          <a:fontRef idx="minor">
            <a:schemeClr val="lt1">
              <a:hueOff val="0"/>
              <a:satOff val="0"/>
              <a:lumOff val="0"/>
              <a:alphaOff val="0"/>
            </a:schemeClr>
          </a:fontRef>
        </p:style>
        <p:txBody>
          <a:bodyPr/>
          <a:lstStyle/>
          <a:p>
            <a:endParaRPr lang="pt-BR" dirty="0"/>
          </a:p>
        </p:txBody>
      </p:sp>
      <p:sp>
        <p:nvSpPr>
          <p:cNvPr id="29" name="Elipse 28">
            <a:extLst>
              <a:ext uri="{FF2B5EF4-FFF2-40B4-BE49-F238E27FC236}">
                <a16:creationId xmlns:a16="http://schemas.microsoft.com/office/drawing/2014/main" xmlns="" id="{A7AB0D2A-D282-E716-CEF0-B8E1C102B3DE}"/>
              </a:ext>
            </a:extLst>
          </p:cNvPr>
          <p:cNvSpPr/>
          <p:nvPr/>
        </p:nvSpPr>
        <p:spPr>
          <a:xfrm>
            <a:off x="1727585" y="1904654"/>
            <a:ext cx="732527" cy="732469"/>
          </a:xfrm>
          <a:prstGeom prst="ellipse">
            <a:avLst/>
          </a:prstGeom>
          <a:blipFill rotWithShape="1">
            <a:blip r:embed="rId6" cstate="screen">
              <a:extLst>
                <a:ext uri="{28A0092B-C50C-407E-A947-70E740481C1C}">
                  <a14:useLocalDpi xmlns:a14="http://schemas.microsoft.com/office/drawing/2010/main"/>
                </a:ext>
              </a:extLst>
            </a:blip>
            <a:stretch>
              <a:fillRect/>
            </a:stretch>
          </a:blipFill>
          <a:effectLst/>
        </p:spPr>
        <p:style>
          <a:lnRef idx="2">
            <a:schemeClr val="lt1">
              <a:hueOff val="0"/>
              <a:satOff val="0"/>
              <a:lumOff val="0"/>
              <a:alphaOff val="0"/>
            </a:schemeClr>
          </a:lnRef>
          <a:fillRef idx="1">
            <a:scrgbClr r="0" g="0" b="0"/>
          </a:fillRef>
          <a:effectRef idx="0">
            <a:schemeClr val="accent5">
              <a:tint val="50000"/>
              <a:hueOff val="0"/>
              <a:satOff val="0"/>
              <a:lumOff val="12036"/>
              <a:alphaOff val="0"/>
            </a:schemeClr>
          </a:effectRef>
          <a:fontRef idx="minor">
            <a:schemeClr val="lt1">
              <a:hueOff val="0"/>
              <a:satOff val="0"/>
              <a:lumOff val="0"/>
              <a:alphaOff val="0"/>
            </a:schemeClr>
          </a:fontRef>
        </p:style>
      </p:sp>
      <p:sp>
        <p:nvSpPr>
          <p:cNvPr id="18" name="Seta: para Baixo 1">
            <a:extLst>
              <a:ext uri="{FF2B5EF4-FFF2-40B4-BE49-F238E27FC236}">
                <a16:creationId xmlns:a16="http://schemas.microsoft.com/office/drawing/2014/main" xmlns="" id="{7A72B527-7746-7F27-5D8C-1B84C41A5AB0}"/>
              </a:ext>
            </a:extLst>
          </p:cNvPr>
          <p:cNvSpPr/>
          <p:nvPr/>
        </p:nvSpPr>
        <p:spPr>
          <a:xfrm rot="10800000">
            <a:off x="9238890" y="2090506"/>
            <a:ext cx="1118387" cy="3833599"/>
          </a:xfrm>
          <a:prstGeom prst="downArrow">
            <a:avLst/>
          </a:prstGeom>
          <a:solidFill>
            <a:srgbClr val="203864"/>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pt-BR" sz="2000" dirty="0" smtClean="0"/>
              <a:t>Desenvolvimento</a:t>
            </a:r>
            <a:endParaRPr lang="pt-BR" sz="2000" dirty="0"/>
          </a:p>
        </p:txBody>
      </p:sp>
      <p:pic>
        <p:nvPicPr>
          <p:cNvPr id="33" name="image1.png">
            <a:extLst>
              <a:ext uri="{FF2B5EF4-FFF2-40B4-BE49-F238E27FC236}">
                <a16:creationId xmlns:a16="http://schemas.microsoft.com/office/drawing/2014/main" xmlns="" id="{FDBD9564-7AB5-EC18-3EAC-13C4C6A3C572}"/>
              </a:ext>
            </a:extLst>
          </p:cNvPr>
          <p:cNvPicPr>
            <a:picLocks noChangeAspect="1"/>
          </p:cNvPicPr>
          <p:nvPr/>
        </p:nvPicPr>
        <p:blipFill>
          <a:blip r:embed="rId7" cstate="print"/>
          <a:stretch>
            <a:fillRect/>
          </a:stretch>
        </p:blipFill>
        <p:spPr>
          <a:xfrm>
            <a:off x="8908931" y="227231"/>
            <a:ext cx="2922535" cy="737756"/>
          </a:xfrm>
          <a:prstGeom prst="rect">
            <a:avLst/>
          </a:prstGeom>
        </p:spPr>
      </p:pic>
      <p:pic>
        <p:nvPicPr>
          <p:cNvPr id="35" name="Imagem 34"/>
          <p:cNvPicPr/>
          <p:nvPr/>
        </p:nvPicPr>
        <p:blipFill rotWithShape="1">
          <a:blip r:embed="rId8"/>
          <a:srcRect l="13915" t="11668" r="84872" b="41428"/>
          <a:stretch/>
        </p:blipFill>
        <p:spPr bwMode="auto">
          <a:xfrm>
            <a:off x="0" y="0"/>
            <a:ext cx="163902" cy="6927011"/>
          </a:xfrm>
          <a:prstGeom prst="rect">
            <a:avLst/>
          </a:prstGeom>
          <a:ln>
            <a:noFill/>
          </a:ln>
          <a:extLst>
            <a:ext uri="{53640926-AAD7-44D8-BBD7-CCE9431645EC}">
              <a14:shadowObscured xmlns:a14="http://schemas.microsoft.com/office/drawing/2010/main"/>
            </a:ext>
          </a:extLst>
        </p:spPr>
      </p:pic>
      <p:pic>
        <p:nvPicPr>
          <p:cNvPr id="30" name="Picture 10">
            <a:extLst>
              <a:ext uri="{FF2B5EF4-FFF2-40B4-BE49-F238E27FC236}">
                <a16:creationId xmlns:a16="http://schemas.microsoft.com/office/drawing/2014/main" xmlns="" id="{20D209B1-3897-0CD3-452D-585772D7C9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5119" y="227231"/>
            <a:ext cx="1110637" cy="737492"/>
          </a:xfrm>
          <a:prstGeom prst="rect">
            <a:avLst/>
          </a:prstGeom>
        </p:spPr>
      </p:pic>
    </p:spTree>
    <p:extLst>
      <p:ext uri="{BB962C8B-B14F-4D97-AF65-F5344CB8AC3E}">
        <p14:creationId xmlns:p14="http://schemas.microsoft.com/office/powerpoint/2010/main" val="2030809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Google Shape;499;p18"/>
          <p:cNvSpPr txBox="1">
            <a:spLocks/>
          </p:cNvSpPr>
          <p:nvPr/>
        </p:nvSpPr>
        <p:spPr>
          <a:xfrm>
            <a:off x="894469" y="1040730"/>
            <a:ext cx="6996600" cy="642001"/>
          </a:xfrm>
          <a:prstGeom prst="rect">
            <a:avLst/>
          </a:prstGeom>
          <a:noFill/>
          <a:ln>
            <a:noFill/>
          </a:ln>
          <a:effectLst/>
          <a:scene3d>
            <a:camera prst="orthographicFront">
              <a:rot lat="0" lon="0" rev="0"/>
            </a:camera>
            <a:lightRig rig="contrasting" dir="t">
              <a:rot lat="0" lon="0" rev="7800000"/>
            </a:lightRig>
          </a:scene3d>
          <a:sp3d>
            <a:bevelT w="139700" h="139700"/>
          </a:sp3d>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pt-BR" sz="2800" dirty="0" smtClean="0"/>
              <a:t>O que é Lei do Bem?</a:t>
            </a:r>
            <a:endParaRPr lang="pt-BR" sz="2800" dirty="0"/>
          </a:p>
        </p:txBody>
      </p:sp>
      <p:sp>
        <p:nvSpPr>
          <p:cNvPr id="9" name="Google Shape;95;p15"/>
          <p:cNvSpPr txBox="1">
            <a:spLocks/>
          </p:cNvSpPr>
          <p:nvPr/>
        </p:nvSpPr>
        <p:spPr>
          <a:xfrm>
            <a:off x="585119" y="1754540"/>
            <a:ext cx="11246347" cy="377262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800"/>
              </a:spcAft>
              <a:buNone/>
            </a:pPr>
            <a:r>
              <a:rPr lang="pt-BR" sz="2000" dirty="0" smtClean="0">
                <a:latin typeface="+mj-lt"/>
              </a:rPr>
              <a:t>A </a:t>
            </a:r>
            <a:r>
              <a:rPr lang="pt-BR" sz="2000" b="1" dirty="0" smtClean="0">
                <a:latin typeface="+mj-lt"/>
              </a:rPr>
              <a:t>Lei nº 11.196/2005 </a:t>
            </a:r>
            <a:r>
              <a:rPr lang="pt-BR" sz="2000" dirty="0" smtClean="0">
                <a:latin typeface="+mj-lt"/>
              </a:rPr>
              <a:t>institui incentivos fiscais destinados às </a:t>
            </a:r>
            <a:r>
              <a:rPr lang="pt-BR" sz="2000" b="1" dirty="0" smtClean="0">
                <a:latin typeface="+mj-lt"/>
              </a:rPr>
              <a:t>pessoas jurídicas que operam no regime de Lucro Real </a:t>
            </a:r>
            <a:r>
              <a:rPr lang="pt-BR" sz="2000" dirty="0" smtClean="0">
                <a:latin typeface="+mj-lt"/>
              </a:rPr>
              <a:t>e que realizam atividades de pesquisa tecnológica e desenvolvimento de inovação. </a:t>
            </a:r>
          </a:p>
          <a:p>
            <a:pPr marL="0" indent="0" algn="just">
              <a:lnSpc>
                <a:spcPct val="100000"/>
              </a:lnSpc>
              <a:spcAft>
                <a:spcPts val="800"/>
              </a:spcAft>
              <a:buNone/>
            </a:pPr>
            <a:r>
              <a:rPr lang="pt-BR" sz="2000" dirty="0" smtClean="0">
                <a:latin typeface="+mj-lt"/>
              </a:rPr>
              <a:t>Tem o objetivo de estimular investimentos privados em P,D&amp;I para a concepção de novos produtos, novas funcionalidades, características ou processos que gerem melhorias incrementais e efetivo ganho de qualidade.</a:t>
            </a:r>
          </a:p>
          <a:p>
            <a:pPr marL="0" indent="0">
              <a:lnSpc>
                <a:spcPct val="100000"/>
              </a:lnSpc>
              <a:buNone/>
            </a:pPr>
            <a:r>
              <a:rPr lang="pt-BR" sz="1600" dirty="0" smtClean="0">
                <a:latin typeface="+mj-lt"/>
                <a:cs typeface="Calibri Light" panose="020F0302020204030204" pitchFamily="34" charset="0"/>
              </a:rPr>
              <a:t>O art. 18, § 2º, da Lei nº 11.196/2005 estabelece:</a:t>
            </a:r>
            <a:br>
              <a:rPr lang="pt-BR" sz="1600" dirty="0" smtClean="0">
                <a:latin typeface="+mj-lt"/>
                <a:cs typeface="Calibri Light" panose="020F0302020204030204" pitchFamily="34" charset="0"/>
              </a:rPr>
            </a:br>
            <a:r>
              <a:rPr lang="pt-BR" sz="1600" dirty="0" smtClean="0">
                <a:latin typeface="+mj-lt"/>
                <a:cs typeface="Calibri Light" panose="020F0302020204030204" pitchFamily="34" charset="0"/>
              </a:rPr>
              <a:t>Art. 18 (...)</a:t>
            </a:r>
          </a:p>
          <a:p>
            <a:pPr marL="0" indent="0" algn="just">
              <a:lnSpc>
                <a:spcPct val="100000"/>
              </a:lnSpc>
              <a:buNone/>
            </a:pPr>
            <a:r>
              <a:rPr lang="pt-BR" sz="1600" dirty="0" smtClean="0">
                <a:latin typeface="+mj-lt"/>
                <a:cs typeface="Calibri Light" panose="020F0302020204030204" pitchFamily="34" charset="0"/>
              </a:rPr>
              <a:t>§ 2º Não constituem receita das microempresas e empresas de pequeno porte, nem rendimento do inventor independente, as importâncias recebidas na forma do caput deste artigo, desde que utilizadas integralmente na realização da pesquisa ou desenvolvimento de inovação tecnológica.</a:t>
            </a:r>
          </a:p>
          <a:p>
            <a:pPr marL="0" indent="0" algn="just">
              <a:lnSpc>
                <a:spcPct val="150000"/>
              </a:lnSpc>
              <a:spcAft>
                <a:spcPts val="800"/>
              </a:spcAft>
              <a:buNone/>
            </a:pPr>
            <a:endParaRPr lang="pt-BR" sz="1800" dirty="0">
              <a:latin typeface="+mj-lt"/>
            </a:endParaRPr>
          </a:p>
        </p:txBody>
      </p:sp>
      <p:sp>
        <p:nvSpPr>
          <p:cNvPr id="10" name="Retângulo 9">
            <a:extLst>
              <a:ext uri="{FF2B5EF4-FFF2-40B4-BE49-F238E27FC236}">
                <a16:creationId xmlns:a16="http://schemas.microsoft.com/office/drawing/2014/main" xmlns="" id="{E83742DD-0D77-2C9C-6E74-FC959F489669}"/>
              </a:ext>
            </a:extLst>
          </p:cNvPr>
          <p:cNvSpPr/>
          <p:nvPr/>
        </p:nvSpPr>
        <p:spPr>
          <a:xfrm>
            <a:off x="2678956" y="5767611"/>
            <a:ext cx="2583158" cy="830997"/>
          </a:xfrm>
          <a:prstGeom prst="rect">
            <a:avLst/>
          </a:prstGeom>
        </p:spPr>
        <p:txBody>
          <a:bodyPr wrap="square">
            <a:spAutoFit/>
          </a:bodyPr>
          <a:lstStyle/>
          <a:p>
            <a:pPr algn="ctr"/>
            <a:r>
              <a:rPr lang="pt-BR" sz="1600" dirty="0">
                <a:latin typeface="+mj-lt"/>
                <a:cs typeface="Calibri" panose="020F0502020204030204" pitchFamily="34" charset="0"/>
              </a:rPr>
              <a:t>A discussão da aplicação aos demais regimes tributários depende de solução fiscal.</a:t>
            </a:r>
          </a:p>
        </p:txBody>
      </p:sp>
      <p:pic>
        <p:nvPicPr>
          <p:cNvPr id="11" name="Imagem 10" descr="Logotipo&#10;&#10;Descrição gerada automaticamente">
            <a:extLst>
              <a:ext uri="{FF2B5EF4-FFF2-40B4-BE49-F238E27FC236}">
                <a16:creationId xmlns:a16="http://schemas.microsoft.com/office/drawing/2014/main" xmlns="" id="{0127D96B-879A-370E-C3DE-91344B27E618}"/>
              </a:ext>
            </a:extLst>
          </p:cNvPr>
          <p:cNvPicPr>
            <a:picLocks noChangeAspect="1"/>
          </p:cNvPicPr>
          <p:nvPr/>
        </p:nvPicPr>
        <p:blipFill rotWithShape="1">
          <a:blip r:embed="rId2"/>
          <a:srcRect r="64508"/>
          <a:stretch/>
        </p:blipFill>
        <p:spPr>
          <a:xfrm>
            <a:off x="1841155" y="5898028"/>
            <a:ext cx="902046" cy="596293"/>
          </a:xfrm>
          <a:prstGeom prst="rect">
            <a:avLst/>
          </a:prstGeom>
        </p:spPr>
      </p:pic>
      <p:pic>
        <p:nvPicPr>
          <p:cNvPr id="12" name="Google Shape;117;p2">
            <a:extLst>
              <a:ext uri="{FF2B5EF4-FFF2-40B4-BE49-F238E27FC236}">
                <a16:creationId xmlns:a16="http://schemas.microsoft.com/office/drawing/2014/main" xmlns="" id="{D75DAE66-0F4A-9C63-8906-44F9B823B8C7}"/>
              </a:ext>
            </a:extLst>
          </p:cNvPr>
          <p:cNvPicPr preferRelativeResize="0"/>
          <p:nvPr/>
        </p:nvPicPr>
        <p:blipFill>
          <a:blip r:embed="rId3">
            <a:alphaModFix/>
          </a:blip>
          <a:stretch>
            <a:fillRect/>
          </a:stretch>
        </p:blipFill>
        <p:spPr>
          <a:xfrm flipH="1">
            <a:off x="6619586" y="5874590"/>
            <a:ext cx="776362" cy="724018"/>
          </a:xfrm>
          <a:prstGeom prst="rect">
            <a:avLst/>
          </a:prstGeom>
          <a:noFill/>
          <a:ln>
            <a:noFill/>
          </a:ln>
        </p:spPr>
      </p:pic>
      <p:sp>
        <p:nvSpPr>
          <p:cNvPr id="13" name="Google Shape;112;p2">
            <a:extLst>
              <a:ext uri="{FF2B5EF4-FFF2-40B4-BE49-F238E27FC236}">
                <a16:creationId xmlns:a16="http://schemas.microsoft.com/office/drawing/2014/main" xmlns="" id="{A89C0257-425E-4BD2-6BAE-B50BB8AF7778}"/>
              </a:ext>
            </a:extLst>
          </p:cNvPr>
          <p:cNvSpPr/>
          <p:nvPr/>
        </p:nvSpPr>
        <p:spPr>
          <a:xfrm>
            <a:off x="7240673" y="5851145"/>
            <a:ext cx="2627947" cy="66392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600"/>
              <a:buFont typeface="Century Gothic"/>
              <a:buNone/>
            </a:pPr>
            <a:r>
              <a:rPr lang="pt-BR" sz="1600" dirty="0">
                <a:latin typeface="+mj-lt"/>
                <a:cs typeface="Calibri" panose="020F0502020204030204" pitchFamily="34" charset="0"/>
              </a:rPr>
              <a:t>Mais de </a:t>
            </a:r>
            <a:r>
              <a:rPr lang="pt-BR" sz="1600" b="1" dirty="0">
                <a:latin typeface="+mj-lt"/>
                <a:cs typeface="Calibri" panose="020F0502020204030204" pitchFamily="34" charset="0"/>
              </a:rPr>
              <a:t>30%</a:t>
            </a:r>
            <a:r>
              <a:rPr lang="pt-BR" sz="1600" dirty="0">
                <a:latin typeface="+mj-lt"/>
                <a:cs typeface="Calibri" panose="020F0502020204030204" pitchFamily="34" charset="0"/>
              </a:rPr>
              <a:t> das empresas beneficiadas atualmente são </a:t>
            </a:r>
            <a:r>
              <a:rPr lang="pt-BR" sz="1600" b="1" dirty="0" err="1">
                <a:latin typeface="+mj-lt"/>
                <a:cs typeface="Calibri" panose="020F0502020204030204" pitchFamily="34" charset="0"/>
              </a:rPr>
              <a:t>PMEs</a:t>
            </a:r>
            <a:r>
              <a:rPr lang="pt-BR" sz="1600" b="1" dirty="0">
                <a:latin typeface="+mj-lt"/>
                <a:cs typeface="Calibri" panose="020F0502020204030204" pitchFamily="34" charset="0"/>
              </a:rPr>
              <a:t> e startups.</a:t>
            </a:r>
            <a:endParaRPr sz="1600" b="1" i="0" u="none" strike="noStrike" cap="none" dirty="0">
              <a:latin typeface="+mj-lt"/>
              <a:cs typeface="Calibri" panose="020F0502020204030204" pitchFamily="34" charset="0"/>
            </a:endParaRPr>
          </a:p>
        </p:txBody>
      </p:sp>
      <p:pic>
        <p:nvPicPr>
          <p:cNvPr id="17" name="image1.png">
            <a:extLst>
              <a:ext uri="{FF2B5EF4-FFF2-40B4-BE49-F238E27FC236}">
                <a16:creationId xmlns:a16="http://schemas.microsoft.com/office/drawing/2014/main" xmlns="" id="{FDBD9564-7AB5-EC18-3EAC-13C4C6A3C572}"/>
              </a:ext>
            </a:extLst>
          </p:cNvPr>
          <p:cNvPicPr>
            <a:picLocks noChangeAspect="1"/>
          </p:cNvPicPr>
          <p:nvPr/>
        </p:nvPicPr>
        <p:blipFill>
          <a:blip r:embed="rId4" cstate="print"/>
          <a:stretch>
            <a:fillRect/>
          </a:stretch>
        </p:blipFill>
        <p:spPr>
          <a:xfrm>
            <a:off x="8908931" y="227231"/>
            <a:ext cx="2922535" cy="737756"/>
          </a:xfrm>
          <a:prstGeom prst="rect">
            <a:avLst/>
          </a:prstGeom>
        </p:spPr>
      </p:pic>
      <p:pic>
        <p:nvPicPr>
          <p:cNvPr id="19" name="Imagem 18"/>
          <p:cNvPicPr/>
          <p:nvPr/>
        </p:nvPicPr>
        <p:blipFill rotWithShape="1">
          <a:blip r:embed="rId5"/>
          <a:srcRect l="13915" t="11668" r="84872" b="41428"/>
          <a:stretch/>
        </p:blipFill>
        <p:spPr bwMode="auto">
          <a:xfrm>
            <a:off x="0" y="0"/>
            <a:ext cx="163902" cy="6927011"/>
          </a:xfrm>
          <a:prstGeom prst="rect">
            <a:avLst/>
          </a:prstGeom>
          <a:ln>
            <a:noFill/>
          </a:ln>
          <a:extLst>
            <a:ext uri="{53640926-AAD7-44D8-BBD7-CCE9431645EC}">
              <a14:shadowObscured xmlns:a14="http://schemas.microsoft.com/office/drawing/2010/main"/>
            </a:ext>
          </a:extLst>
        </p:spPr>
      </p:pic>
      <p:pic>
        <p:nvPicPr>
          <p:cNvPr id="14" name="Picture 10">
            <a:extLst>
              <a:ext uri="{FF2B5EF4-FFF2-40B4-BE49-F238E27FC236}">
                <a16:creationId xmlns:a16="http://schemas.microsoft.com/office/drawing/2014/main" xmlns="" id="{20D209B1-3897-0CD3-452D-585772D7C9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119" y="227231"/>
            <a:ext cx="1110637" cy="737492"/>
          </a:xfrm>
          <a:prstGeom prst="rect">
            <a:avLst/>
          </a:prstGeom>
        </p:spPr>
      </p:pic>
    </p:spTree>
    <p:extLst>
      <p:ext uri="{BB962C8B-B14F-4D97-AF65-F5344CB8AC3E}">
        <p14:creationId xmlns:p14="http://schemas.microsoft.com/office/powerpoint/2010/main" val="2121751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Google Shape;499;p18"/>
          <p:cNvSpPr txBox="1">
            <a:spLocks/>
          </p:cNvSpPr>
          <p:nvPr/>
        </p:nvSpPr>
        <p:spPr>
          <a:xfrm>
            <a:off x="1230529" y="1036615"/>
            <a:ext cx="6996600" cy="642001"/>
          </a:xfrm>
          <a:prstGeom prst="rect">
            <a:avLst/>
          </a:prstGeom>
          <a:noFill/>
          <a:ln>
            <a:noFill/>
          </a:ln>
          <a:effectLst/>
          <a:scene3d>
            <a:camera prst="orthographicFront">
              <a:rot lat="0" lon="0" rev="0"/>
            </a:camera>
            <a:lightRig rig="contrasting" dir="t">
              <a:rot lat="0" lon="0" rev="7800000"/>
            </a:lightRig>
          </a:scene3d>
          <a:sp3d>
            <a:bevelT w="139700" h="139700"/>
          </a:sp3d>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pt-BR" sz="2800" dirty="0" smtClean="0"/>
              <a:t>Incentivos Fiscais para P,D&amp;I</a:t>
            </a:r>
            <a:endParaRPr lang="pt-BR" sz="2800" dirty="0"/>
          </a:p>
        </p:txBody>
      </p:sp>
      <p:pic>
        <p:nvPicPr>
          <p:cNvPr id="9" name="Google Shape;113;p2"/>
          <p:cNvPicPr preferRelativeResize="0"/>
          <p:nvPr/>
        </p:nvPicPr>
        <p:blipFill>
          <a:blip r:embed="rId2">
            <a:alphaModFix/>
          </a:blip>
          <a:stretch>
            <a:fillRect/>
          </a:stretch>
        </p:blipFill>
        <p:spPr>
          <a:xfrm>
            <a:off x="4885140" y="1913663"/>
            <a:ext cx="493507" cy="477036"/>
          </a:xfrm>
          <a:prstGeom prst="rect">
            <a:avLst/>
          </a:prstGeom>
          <a:noFill/>
          <a:ln>
            <a:noFill/>
          </a:ln>
        </p:spPr>
      </p:pic>
      <p:sp>
        <p:nvSpPr>
          <p:cNvPr id="10" name="CaixaDeTexto 9"/>
          <p:cNvSpPr txBox="1"/>
          <p:nvPr/>
        </p:nvSpPr>
        <p:spPr>
          <a:xfrm>
            <a:off x="5378647" y="1937697"/>
            <a:ext cx="2385127" cy="400110"/>
          </a:xfrm>
          <a:prstGeom prst="rect">
            <a:avLst/>
          </a:prstGeom>
          <a:noFill/>
        </p:spPr>
        <p:txBody>
          <a:bodyPr wrap="square" rtlCol="0">
            <a:spAutoFit/>
          </a:bodyPr>
          <a:lstStyle/>
          <a:p>
            <a:r>
              <a:rPr lang="pt-BR" sz="2000" b="1" dirty="0">
                <a:latin typeface="+mj-lt"/>
              </a:rPr>
              <a:t>Sancionada em 2005</a:t>
            </a:r>
          </a:p>
        </p:txBody>
      </p:sp>
      <p:pic>
        <p:nvPicPr>
          <p:cNvPr id="11" name="Google Shape;119;p2">
            <a:extLst>
              <a:ext uri="{FF2B5EF4-FFF2-40B4-BE49-F238E27FC236}">
                <a16:creationId xmlns:a16="http://schemas.microsoft.com/office/drawing/2014/main" xmlns="" id="{3A553427-C6D6-4D79-9DBE-A8520A7A9333}"/>
              </a:ext>
            </a:extLst>
          </p:cNvPr>
          <p:cNvPicPr preferRelativeResize="0"/>
          <p:nvPr/>
        </p:nvPicPr>
        <p:blipFill>
          <a:blip r:embed="rId3">
            <a:alphaModFix/>
          </a:blip>
          <a:stretch>
            <a:fillRect/>
          </a:stretch>
        </p:blipFill>
        <p:spPr>
          <a:xfrm>
            <a:off x="1440303" y="5204962"/>
            <a:ext cx="510906" cy="618920"/>
          </a:xfrm>
          <a:prstGeom prst="rect">
            <a:avLst/>
          </a:prstGeom>
          <a:noFill/>
          <a:ln>
            <a:noFill/>
          </a:ln>
        </p:spPr>
      </p:pic>
      <p:sp>
        <p:nvSpPr>
          <p:cNvPr id="12" name="Retângulo 11"/>
          <p:cNvSpPr/>
          <p:nvPr/>
        </p:nvSpPr>
        <p:spPr>
          <a:xfrm>
            <a:off x="2144279" y="5303880"/>
            <a:ext cx="3644408" cy="646331"/>
          </a:xfrm>
          <a:prstGeom prst="rect">
            <a:avLst/>
          </a:prstGeom>
        </p:spPr>
        <p:txBody>
          <a:bodyPr wrap="square">
            <a:spAutoFit/>
          </a:bodyPr>
          <a:lstStyle/>
          <a:p>
            <a:pPr>
              <a:lnSpc>
                <a:spcPct val="90000"/>
              </a:lnSpc>
              <a:buClr>
                <a:srgbClr val="FFFFFF"/>
              </a:buClr>
              <a:buSzPts val="1600"/>
            </a:pPr>
            <a:r>
              <a:rPr lang="pt-BR" sz="2000" b="1" dirty="0">
                <a:latin typeface="+mj-lt"/>
                <a:cs typeface="Calibri" panose="020F0502020204030204" pitchFamily="34" charset="0"/>
              </a:rPr>
              <a:t>Transversal</a:t>
            </a:r>
            <a:r>
              <a:rPr lang="pt-BR" sz="2000" dirty="0">
                <a:latin typeface="+mj-lt"/>
                <a:cs typeface="Calibri" panose="020F0502020204030204" pitchFamily="34" charset="0"/>
              </a:rPr>
              <a:t>: disponível a qualquer empresa operando no </a:t>
            </a:r>
            <a:r>
              <a:rPr lang="pt-BR" sz="2000" b="1" dirty="0">
                <a:latin typeface="+mj-lt"/>
                <a:cs typeface="Calibri" panose="020F0502020204030204" pitchFamily="34" charset="0"/>
              </a:rPr>
              <a:t>Lucro Real.</a:t>
            </a:r>
          </a:p>
        </p:txBody>
      </p:sp>
      <p:pic>
        <p:nvPicPr>
          <p:cNvPr id="13" name="Imagem 12" descr="Forma&#10;&#10;Descrição gerada automaticamente com confiança baixa">
            <a:extLst>
              <a:ext uri="{FF2B5EF4-FFF2-40B4-BE49-F238E27FC236}">
                <a16:creationId xmlns:a16="http://schemas.microsoft.com/office/drawing/2014/main" xmlns="" id="{C74E88ED-B69A-45E1-8D38-D0A0A95FF209}"/>
              </a:ext>
            </a:extLst>
          </p:cNvPr>
          <p:cNvPicPr>
            <a:picLocks noChangeAspect="1"/>
          </p:cNvPicPr>
          <p:nvPr/>
        </p:nvPicPr>
        <p:blipFill rotWithShape="1">
          <a:blip r:embed="rId4"/>
          <a:srcRect l="11644" r="10855"/>
          <a:stretch/>
        </p:blipFill>
        <p:spPr>
          <a:xfrm>
            <a:off x="6157329" y="5204962"/>
            <a:ext cx="674202" cy="750080"/>
          </a:xfrm>
          <a:prstGeom prst="rect">
            <a:avLst/>
          </a:prstGeom>
        </p:spPr>
      </p:pic>
      <p:pic>
        <p:nvPicPr>
          <p:cNvPr id="14" name="Google Shape;118;p2"/>
          <p:cNvPicPr preferRelativeResize="0"/>
          <p:nvPr/>
        </p:nvPicPr>
        <p:blipFill>
          <a:blip r:embed="rId5">
            <a:alphaModFix/>
          </a:blip>
          <a:stretch>
            <a:fillRect/>
          </a:stretch>
        </p:blipFill>
        <p:spPr>
          <a:xfrm>
            <a:off x="6008411" y="3257927"/>
            <a:ext cx="788347" cy="755492"/>
          </a:xfrm>
          <a:prstGeom prst="rect">
            <a:avLst/>
          </a:prstGeom>
          <a:noFill/>
          <a:ln>
            <a:noFill/>
          </a:ln>
        </p:spPr>
      </p:pic>
      <p:sp>
        <p:nvSpPr>
          <p:cNvPr id="15" name="Retângulo 14"/>
          <p:cNvSpPr/>
          <p:nvPr/>
        </p:nvSpPr>
        <p:spPr>
          <a:xfrm>
            <a:off x="2144279" y="2836750"/>
            <a:ext cx="3644408" cy="1631216"/>
          </a:xfrm>
          <a:prstGeom prst="rect">
            <a:avLst/>
          </a:prstGeom>
        </p:spPr>
        <p:txBody>
          <a:bodyPr wrap="square">
            <a:spAutoFit/>
          </a:bodyPr>
          <a:lstStyle/>
          <a:p>
            <a:r>
              <a:rPr lang="pt-BR" sz="2000" dirty="0">
                <a:latin typeface="+mj-lt"/>
                <a:cs typeface="Calibri" panose="020F0502020204030204" pitchFamily="34" charset="0"/>
              </a:rPr>
              <a:t>Objetivo:</a:t>
            </a:r>
          </a:p>
          <a:p>
            <a:r>
              <a:rPr lang="pt-BR" sz="2000" b="1" dirty="0">
                <a:latin typeface="+mj-lt"/>
                <a:cs typeface="Calibri" panose="020F0502020204030204" pitchFamily="34" charset="0"/>
              </a:rPr>
              <a:t>Inovação</a:t>
            </a:r>
            <a:r>
              <a:rPr lang="pt-BR" sz="2000" dirty="0">
                <a:latin typeface="+mj-lt"/>
                <a:cs typeface="Calibri" panose="020F0502020204030204" pitchFamily="34" charset="0"/>
              </a:rPr>
              <a:t> é atividade de </a:t>
            </a:r>
            <a:r>
              <a:rPr lang="pt-BR" sz="2000" b="1" dirty="0">
                <a:latin typeface="+mj-lt"/>
                <a:cs typeface="Calibri" panose="020F0502020204030204" pitchFamily="34" charset="0"/>
              </a:rPr>
              <a:t>risco</a:t>
            </a:r>
            <a:r>
              <a:rPr lang="pt-BR" sz="2000" dirty="0">
                <a:latin typeface="+mj-lt"/>
                <a:cs typeface="Calibri" panose="020F0502020204030204" pitchFamily="34" charset="0"/>
              </a:rPr>
              <a:t> </a:t>
            </a:r>
            <a:br>
              <a:rPr lang="pt-BR" sz="2000" dirty="0">
                <a:latin typeface="+mj-lt"/>
                <a:cs typeface="Calibri" panose="020F0502020204030204" pitchFamily="34" charset="0"/>
              </a:rPr>
            </a:br>
            <a:r>
              <a:rPr lang="pt-BR" sz="2000" dirty="0">
                <a:latin typeface="+mj-lt"/>
                <a:cs typeface="Calibri" panose="020F0502020204030204" pitchFamily="34" charset="0"/>
                <a:sym typeface="Wingdings" panose="05000000000000000000" pitchFamily="2" charset="2"/>
              </a:rPr>
              <a:t> </a:t>
            </a:r>
            <a:r>
              <a:rPr lang="pt-BR" sz="2000" b="1" dirty="0">
                <a:latin typeface="+mj-lt"/>
                <a:cs typeface="Calibri" panose="020F0502020204030204" pitchFamily="34" charset="0"/>
              </a:rPr>
              <a:t>benefício fiscal</a:t>
            </a:r>
            <a:r>
              <a:rPr lang="pt-BR" sz="2000" dirty="0">
                <a:latin typeface="+mj-lt"/>
                <a:cs typeface="Calibri" panose="020F0502020204030204" pitchFamily="34" charset="0"/>
              </a:rPr>
              <a:t> para reduzir o custo e </a:t>
            </a:r>
            <a:r>
              <a:rPr lang="pt-BR" sz="2000" b="1" dirty="0">
                <a:latin typeface="+mj-lt"/>
                <a:cs typeface="Calibri" panose="020F0502020204030204" pitchFamily="34" charset="0"/>
              </a:rPr>
              <a:t>incentivar investimento </a:t>
            </a:r>
            <a:r>
              <a:rPr lang="pt-BR" sz="2000" dirty="0">
                <a:latin typeface="+mj-lt"/>
                <a:cs typeface="Calibri" panose="020F0502020204030204" pitchFamily="34" charset="0"/>
              </a:rPr>
              <a:t>no momento de maior incerteza.</a:t>
            </a:r>
          </a:p>
        </p:txBody>
      </p:sp>
      <p:sp>
        <p:nvSpPr>
          <p:cNvPr id="16" name="Retângulo 15"/>
          <p:cNvSpPr/>
          <p:nvPr/>
        </p:nvSpPr>
        <p:spPr>
          <a:xfrm>
            <a:off x="6875093" y="3438533"/>
            <a:ext cx="3920150" cy="646331"/>
          </a:xfrm>
          <a:prstGeom prst="rect">
            <a:avLst/>
          </a:prstGeom>
        </p:spPr>
        <p:txBody>
          <a:bodyPr wrap="square">
            <a:spAutoFit/>
          </a:bodyPr>
          <a:lstStyle/>
          <a:p>
            <a:pPr>
              <a:lnSpc>
                <a:spcPct val="90000"/>
              </a:lnSpc>
              <a:buClr>
                <a:srgbClr val="FFFFFF"/>
              </a:buClr>
              <a:buSzPts val="1600"/>
            </a:pPr>
            <a:r>
              <a:rPr lang="pt-BR" sz="2000" b="1" dirty="0">
                <a:latin typeface="+mj-lt"/>
                <a:cs typeface="Calibri" panose="020F0502020204030204" pitchFamily="34" charset="0"/>
              </a:rPr>
              <a:t>Multisetorial</a:t>
            </a:r>
            <a:r>
              <a:rPr lang="pt-BR" sz="2000" dirty="0">
                <a:latin typeface="+mj-lt"/>
                <a:cs typeface="Calibri" panose="020F0502020204030204" pitchFamily="34" charset="0"/>
              </a:rPr>
              <a:t> e sem restrição regional.</a:t>
            </a:r>
          </a:p>
        </p:txBody>
      </p:sp>
      <p:pic>
        <p:nvPicPr>
          <p:cNvPr id="17" name="Picture 1">
            <a:extLst>
              <a:ext uri="{FF2B5EF4-FFF2-40B4-BE49-F238E27FC236}">
                <a16:creationId xmlns:a16="http://schemas.microsoft.com/office/drawing/2014/main" xmlns="" id="{58D8F64C-459C-A4C7-FB25-8FDCCDD11B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1085" y="3105657"/>
            <a:ext cx="1012892" cy="771182"/>
          </a:xfrm>
          <a:prstGeom prst="rect">
            <a:avLst/>
          </a:prstGeom>
          <a:noFill/>
          <a:scene3d>
            <a:camera prst="orthographicFront"/>
            <a:lightRig rig="threePt" dir="t"/>
          </a:scene3d>
          <a:sp3d>
            <a:bevelT prst="relaxedInset"/>
          </a:sp3d>
        </p:spPr>
      </p:pic>
      <p:sp>
        <p:nvSpPr>
          <p:cNvPr id="18" name="Retângulo 17"/>
          <p:cNvSpPr/>
          <p:nvPr/>
        </p:nvSpPr>
        <p:spPr>
          <a:xfrm>
            <a:off x="6998986" y="5078417"/>
            <a:ext cx="4783128" cy="1015663"/>
          </a:xfrm>
          <a:prstGeom prst="rect">
            <a:avLst/>
          </a:prstGeom>
        </p:spPr>
        <p:txBody>
          <a:bodyPr wrap="square">
            <a:spAutoFit/>
          </a:bodyPr>
          <a:lstStyle/>
          <a:p>
            <a:r>
              <a:rPr lang="pt-BR" sz="2000" dirty="0">
                <a:latin typeface="+mj-lt"/>
                <a:cs typeface="Calibri" panose="020F0502020204030204" pitchFamily="34" charset="0"/>
              </a:rPr>
              <a:t>Mecanismo: </a:t>
            </a:r>
          </a:p>
          <a:p>
            <a:r>
              <a:rPr lang="pt-BR" sz="2000" b="1" dirty="0">
                <a:latin typeface="+mj-lt"/>
                <a:cs typeface="Calibri" panose="020F0502020204030204" pitchFamily="34" charset="0"/>
              </a:rPr>
              <a:t>Empresas abatem</a:t>
            </a:r>
            <a:r>
              <a:rPr lang="pt-BR" sz="2000" dirty="0">
                <a:latin typeface="+mj-lt"/>
                <a:cs typeface="Calibri" panose="020F0502020204030204" pitchFamily="34" charset="0"/>
              </a:rPr>
              <a:t> parte do investimento em P,D&amp;I do IRPJ e CSLL a pagar.</a:t>
            </a:r>
          </a:p>
        </p:txBody>
      </p:sp>
      <p:pic>
        <p:nvPicPr>
          <p:cNvPr id="22" name="image1.png">
            <a:extLst>
              <a:ext uri="{FF2B5EF4-FFF2-40B4-BE49-F238E27FC236}">
                <a16:creationId xmlns:a16="http://schemas.microsoft.com/office/drawing/2014/main" xmlns="" id="{FDBD9564-7AB5-EC18-3EAC-13C4C6A3C572}"/>
              </a:ext>
            </a:extLst>
          </p:cNvPr>
          <p:cNvPicPr>
            <a:picLocks noChangeAspect="1"/>
          </p:cNvPicPr>
          <p:nvPr/>
        </p:nvPicPr>
        <p:blipFill>
          <a:blip r:embed="rId7" cstate="print"/>
          <a:stretch>
            <a:fillRect/>
          </a:stretch>
        </p:blipFill>
        <p:spPr>
          <a:xfrm>
            <a:off x="8908931" y="227231"/>
            <a:ext cx="2922535" cy="737756"/>
          </a:xfrm>
          <a:prstGeom prst="rect">
            <a:avLst/>
          </a:prstGeom>
        </p:spPr>
      </p:pic>
      <p:pic>
        <p:nvPicPr>
          <p:cNvPr id="24" name="Imagem 23"/>
          <p:cNvPicPr/>
          <p:nvPr/>
        </p:nvPicPr>
        <p:blipFill rotWithShape="1">
          <a:blip r:embed="rId8"/>
          <a:srcRect l="13915" t="11668" r="84872" b="41428"/>
          <a:stretch/>
        </p:blipFill>
        <p:spPr bwMode="auto">
          <a:xfrm>
            <a:off x="0" y="0"/>
            <a:ext cx="163902" cy="6927011"/>
          </a:xfrm>
          <a:prstGeom prst="rect">
            <a:avLst/>
          </a:prstGeom>
          <a:ln>
            <a:noFill/>
          </a:ln>
          <a:extLst>
            <a:ext uri="{53640926-AAD7-44D8-BBD7-CCE9431645EC}">
              <a14:shadowObscured xmlns:a14="http://schemas.microsoft.com/office/drawing/2010/main"/>
            </a:ext>
          </a:extLst>
        </p:spPr>
      </p:pic>
      <p:pic>
        <p:nvPicPr>
          <p:cNvPr id="19" name="Picture 10">
            <a:extLst>
              <a:ext uri="{FF2B5EF4-FFF2-40B4-BE49-F238E27FC236}">
                <a16:creationId xmlns:a16="http://schemas.microsoft.com/office/drawing/2014/main" xmlns="" id="{20D209B1-3897-0CD3-452D-585772D7C9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5119" y="227231"/>
            <a:ext cx="1110637" cy="737492"/>
          </a:xfrm>
          <a:prstGeom prst="rect">
            <a:avLst/>
          </a:prstGeom>
        </p:spPr>
      </p:pic>
    </p:spTree>
    <p:extLst>
      <p:ext uri="{BB962C8B-B14F-4D97-AF65-F5344CB8AC3E}">
        <p14:creationId xmlns:p14="http://schemas.microsoft.com/office/powerpoint/2010/main" val="2769967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tângulo 22"/>
          <p:cNvSpPr/>
          <p:nvPr/>
        </p:nvSpPr>
        <p:spPr>
          <a:xfrm rot="5400000">
            <a:off x="7874277" y="2008550"/>
            <a:ext cx="4558745" cy="4076700"/>
          </a:xfrm>
          <a:prstGeom prst="rect">
            <a:avLst/>
          </a:prstGeom>
          <a:gradFill flip="none" rotWithShape="1">
            <a:gsLst>
              <a:gs pos="52000">
                <a:schemeClr val="tx2">
                  <a:lumMod val="40000"/>
                  <a:lumOff val="60000"/>
                </a:schemeClr>
              </a:gs>
              <a:gs pos="4000">
                <a:schemeClr val="tx2">
                  <a:lumMod val="60000"/>
                  <a:lumOff val="40000"/>
                </a:schemeClr>
              </a:gs>
              <a:gs pos="100000">
                <a:schemeClr val="tx2">
                  <a:lumMod val="20000"/>
                  <a:lumOff val="8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a:p>
        </p:txBody>
      </p:sp>
      <p:sp>
        <p:nvSpPr>
          <p:cNvPr id="24" name="Retângulo 23"/>
          <p:cNvSpPr/>
          <p:nvPr/>
        </p:nvSpPr>
        <p:spPr>
          <a:xfrm>
            <a:off x="7119034" y="2311229"/>
            <a:ext cx="5072965" cy="323945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a:p>
        </p:txBody>
      </p:sp>
      <p:sp>
        <p:nvSpPr>
          <p:cNvPr id="6" name="Google Shape;499;p18"/>
          <p:cNvSpPr txBox="1">
            <a:spLocks/>
          </p:cNvSpPr>
          <p:nvPr/>
        </p:nvSpPr>
        <p:spPr>
          <a:xfrm>
            <a:off x="908993" y="1023162"/>
            <a:ext cx="6996600" cy="642001"/>
          </a:xfrm>
          <a:prstGeom prst="rect">
            <a:avLst/>
          </a:prstGeom>
          <a:noFill/>
          <a:ln>
            <a:noFill/>
          </a:ln>
          <a:effectLst/>
          <a:scene3d>
            <a:camera prst="orthographicFront">
              <a:rot lat="0" lon="0" rev="0"/>
            </a:camera>
            <a:lightRig rig="contrasting" dir="t">
              <a:rot lat="0" lon="0" rev="7800000"/>
            </a:lightRig>
          </a:scene3d>
          <a:sp3d>
            <a:bevelT w="139700" h="139700"/>
          </a:sp3d>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pt-BR" sz="2800" dirty="0" smtClean="0"/>
              <a:t>Quais as vantagens da Lei?</a:t>
            </a:r>
            <a:endParaRPr lang="pt-BR" sz="2800" dirty="0"/>
          </a:p>
        </p:txBody>
      </p:sp>
      <p:pic>
        <p:nvPicPr>
          <p:cNvPr id="9" name="Imagem 8" descr="Forma&#10;&#10;Descrição gerada automaticamente com confiança baixa">
            <a:extLst>
              <a:ext uri="{FF2B5EF4-FFF2-40B4-BE49-F238E27FC236}">
                <a16:creationId xmlns:a16="http://schemas.microsoft.com/office/drawing/2014/main" xmlns="" id="{B0D3F507-F644-4F5E-A929-0B74044A6F10}"/>
              </a:ext>
            </a:extLst>
          </p:cNvPr>
          <p:cNvPicPr>
            <a:picLocks noChangeAspect="1"/>
          </p:cNvPicPr>
          <p:nvPr/>
        </p:nvPicPr>
        <p:blipFill>
          <a:blip r:embed="rId2"/>
          <a:stretch>
            <a:fillRect/>
          </a:stretch>
        </p:blipFill>
        <p:spPr>
          <a:xfrm>
            <a:off x="654287" y="1975978"/>
            <a:ext cx="695675" cy="695675"/>
          </a:xfrm>
          <a:prstGeom prst="rect">
            <a:avLst/>
          </a:prstGeom>
        </p:spPr>
      </p:pic>
      <p:pic>
        <p:nvPicPr>
          <p:cNvPr id="10" name="Imagem 9" descr="Forma&#10;&#10;Descrição gerada automaticamente com confiança baixa">
            <a:extLst>
              <a:ext uri="{FF2B5EF4-FFF2-40B4-BE49-F238E27FC236}">
                <a16:creationId xmlns:a16="http://schemas.microsoft.com/office/drawing/2014/main" xmlns="" id="{20335ABF-6DF4-4625-B4B1-C9D9CB6DD08A}"/>
              </a:ext>
            </a:extLst>
          </p:cNvPr>
          <p:cNvPicPr>
            <a:picLocks noChangeAspect="1"/>
          </p:cNvPicPr>
          <p:nvPr/>
        </p:nvPicPr>
        <p:blipFill>
          <a:blip r:embed="rId3"/>
          <a:stretch>
            <a:fillRect/>
          </a:stretch>
        </p:blipFill>
        <p:spPr>
          <a:xfrm>
            <a:off x="723089" y="3101107"/>
            <a:ext cx="745350" cy="745350"/>
          </a:xfrm>
          <a:prstGeom prst="rect">
            <a:avLst/>
          </a:prstGeom>
        </p:spPr>
      </p:pic>
      <p:pic>
        <p:nvPicPr>
          <p:cNvPr id="11" name="Imagem 10" descr="Forma&#10;&#10;Descrição gerada automaticamente com confiança baixa">
            <a:extLst>
              <a:ext uri="{FF2B5EF4-FFF2-40B4-BE49-F238E27FC236}">
                <a16:creationId xmlns:a16="http://schemas.microsoft.com/office/drawing/2014/main" xmlns="" id="{181BF039-A777-42CD-B4A2-8119B0482B60}"/>
              </a:ext>
            </a:extLst>
          </p:cNvPr>
          <p:cNvPicPr>
            <a:picLocks noChangeAspect="1"/>
          </p:cNvPicPr>
          <p:nvPr/>
        </p:nvPicPr>
        <p:blipFill>
          <a:blip r:embed="rId4"/>
          <a:stretch>
            <a:fillRect/>
          </a:stretch>
        </p:blipFill>
        <p:spPr>
          <a:xfrm>
            <a:off x="723899" y="4269336"/>
            <a:ext cx="701833" cy="701833"/>
          </a:xfrm>
          <a:prstGeom prst="rect">
            <a:avLst/>
          </a:prstGeom>
        </p:spPr>
      </p:pic>
      <p:grpSp>
        <p:nvGrpSpPr>
          <p:cNvPr id="12" name="Agrupar 11"/>
          <p:cNvGrpSpPr/>
          <p:nvPr/>
        </p:nvGrpSpPr>
        <p:grpSpPr>
          <a:xfrm>
            <a:off x="572017" y="5644985"/>
            <a:ext cx="853715" cy="681288"/>
            <a:chOff x="6102127" y="4488049"/>
            <a:chExt cx="853715" cy="681288"/>
          </a:xfrm>
        </p:grpSpPr>
        <p:pic>
          <p:nvPicPr>
            <p:cNvPr id="13" name="Image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2127" y="4654275"/>
              <a:ext cx="515062" cy="515062"/>
            </a:xfrm>
            <a:prstGeom prst="rect">
              <a:avLst/>
            </a:prstGeom>
          </p:spPr>
        </p:pic>
        <p:cxnSp>
          <p:nvCxnSpPr>
            <p:cNvPr id="14" name="Conector de Seta Reta 13"/>
            <p:cNvCxnSpPr/>
            <p:nvPr/>
          </p:nvCxnSpPr>
          <p:spPr>
            <a:xfrm>
              <a:off x="6241897" y="4488049"/>
              <a:ext cx="653344" cy="3415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Imagem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9683" y="4770516"/>
              <a:ext cx="356811" cy="356811"/>
            </a:xfrm>
            <a:prstGeom prst="rect">
              <a:avLst/>
            </a:prstGeom>
          </p:spPr>
        </p:pic>
        <p:pic>
          <p:nvPicPr>
            <p:cNvPr id="16" name="Imagem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98088" y="4911806"/>
              <a:ext cx="257754" cy="215521"/>
            </a:xfrm>
            <a:prstGeom prst="rect">
              <a:avLst/>
            </a:prstGeom>
          </p:spPr>
        </p:pic>
      </p:grpSp>
      <p:sp>
        <p:nvSpPr>
          <p:cNvPr id="17" name="CaixaDeTexto 16"/>
          <p:cNvSpPr txBox="1"/>
          <p:nvPr/>
        </p:nvSpPr>
        <p:spPr>
          <a:xfrm>
            <a:off x="1390660" y="2085888"/>
            <a:ext cx="4863491" cy="707886"/>
          </a:xfrm>
          <a:prstGeom prst="rect">
            <a:avLst/>
          </a:prstGeom>
          <a:noFill/>
        </p:spPr>
        <p:txBody>
          <a:bodyPr wrap="square" rtlCol="0">
            <a:spAutoFit/>
          </a:bodyPr>
          <a:lstStyle/>
          <a:p>
            <a:r>
              <a:rPr lang="pt-BR" sz="2000" dirty="0">
                <a:latin typeface="+mj-lt"/>
              </a:rPr>
              <a:t>IRPJ E CSLL – dedução da base de cálculo da soma dos dispêndios de custeios para P&amp;D;</a:t>
            </a:r>
          </a:p>
        </p:txBody>
      </p:sp>
      <p:sp>
        <p:nvSpPr>
          <p:cNvPr id="18" name="CaixaDeTexto 17"/>
          <p:cNvSpPr txBox="1"/>
          <p:nvPr/>
        </p:nvSpPr>
        <p:spPr>
          <a:xfrm>
            <a:off x="1503223" y="3068636"/>
            <a:ext cx="4361133" cy="707886"/>
          </a:xfrm>
          <a:prstGeom prst="rect">
            <a:avLst/>
          </a:prstGeom>
          <a:noFill/>
        </p:spPr>
        <p:txBody>
          <a:bodyPr wrap="square" rtlCol="0">
            <a:spAutoFit/>
          </a:bodyPr>
          <a:lstStyle/>
          <a:p>
            <a:r>
              <a:rPr lang="pt-BR" sz="2000" dirty="0">
                <a:latin typeface="+mj-lt"/>
              </a:rPr>
              <a:t>Redução de 50% do IPI – bens destinados à pesquisa; </a:t>
            </a:r>
          </a:p>
        </p:txBody>
      </p:sp>
      <p:sp>
        <p:nvSpPr>
          <p:cNvPr id="19" name="CaixaDeTexto 18"/>
          <p:cNvSpPr txBox="1"/>
          <p:nvPr/>
        </p:nvSpPr>
        <p:spPr>
          <a:xfrm>
            <a:off x="1503223" y="4121449"/>
            <a:ext cx="5156369" cy="1015663"/>
          </a:xfrm>
          <a:prstGeom prst="rect">
            <a:avLst/>
          </a:prstGeom>
          <a:noFill/>
        </p:spPr>
        <p:txBody>
          <a:bodyPr wrap="square" rtlCol="0">
            <a:spAutoFit/>
          </a:bodyPr>
          <a:lstStyle/>
          <a:p>
            <a:r>
              <a:rPr lang="pt-BR" sz="2000" dirty="0">
                <a:latin typeface="+mj-lt"/>
              </a:rPr>
              <a:t>Redução a zero da alíquota do imposto – remessas ao exterior destinadas ao registro e manutenção de marcas, patentes e cultivares;</a:t>
            </a:r>
          </a:p>
        </p:txBody>
      </p:sp>
      <p:sp>
        <p:nvSpPr>
          <p:cNvPr id="20" name="Retângulo 19"/>
          <p:cNvSpPr/>
          <p:nvPr/>
        </p:nvSpPr>
        <p:spPr>
          <a:xfrm>
            <a:off x="1379455" y="5584088"/>
            <a:ext cx="6237712" cy="1020600"/>
          </a:xfrm>
          <a:prstGeom prst="rect">
            <a:avLst/>
          </a:prstGeom>
        </p:spPr>
        <p:txBody>
          <a:bodyPr wrap="square">
            <a:spAutoFit/>
          </a:bodyPr>
          <a:lstStyle/>
          <a:p>
            <a:pPr marL="12700" marR="5080">
              <a:lnSpc>
                <a:spcPct val="116199"/>
              </a:lnSpc>
              <a:buClr>
                <a:schemeClr val="bg1">
                  <a:lumMod val="85000"/>
                </a:schemeClr>
              </a:buClr>
              <a:buSzPct val="120000"/>
            </a:pPr>
            <a:r>
              <a:rPr lang="pt-BR" sz="2000" dirty="0">
                <a:latin typeface="+mj-lt"/>
              </a:rPr>
              <a:t>Depreciação integral – bens novos destinados à pesquisa;</a:t>
            </a:r>
          </a:p>
          <a:p>
            <a:pPr marL="12700" marR="5080">
              <a:lnSpc>
                <a:spcPct val="116199"/>
              </a:lnSpc>
              <a:buClr>
                <a:schemeClr val="bg1">
                  <a:lumMod val="85000"/>
                </a:schemeClr>
              </a:buClr>
              <a:buSzPct val="120000"/>
            </a:pPr>
            <a:endParaRPr lang="pt-BR" sz="1100" dirty="0">
              <a:latin typeface="+mj-lt"/>
            </a:endParaRPr>
          </a:p>
          <a:p>
            <a:pPr marL="12700" marR="5080">
              <a:lnSpc>
                <a:spcPct val="116199"/>
              </a:lnSpc>
              <a:buClr>
                <a:schemeClr val="bg1">
                  <a:lumMod val="85000"/>
                </a:schemeClr>
              </a:buClr>
              <a:buSzPct val="120000"/>
            </a:pPr>
            <a:r>
              <a:rPr lang="pt-BR" sz="2000" dirty="0">
                <a:latin typeface="+mj-lt"/>
              </a:rPr>
              <a:t>Amortização acelerada – intangíveis vinculados à pesquisa.</a:t>
            </a:r>
          </a:p>
        </p:txBody>
      </p:sp>
      <p:graphicFrame>
        <p:nvGraphicFramePr>
          <p:cNvPr id="21" name="Diagrama 20"/>
          <p:cNvGraphicFramePr/>
          <p:nvPr>
            <p:extLst>
              <p:ext uri="{D42A27DB-BD31-4B8C-83A1-F6EECF244321}">
                <p14:modId xmlns:p14="http://schemas.microsoft.com/office/powerpoint/2010/main" val="665916540"/>
              </p:ext>
            </p:extLst>
          </p:nvPr>
        </p:nvGraphicFramePr>
        <p:xfrm>
          <a:off x="7216905" y="2603204"/>
          <a:ext cx="4927469" cy="25846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 name="CaixaDeTexto 21"/>
          <p:cNvSpPr txBox="1"/>
          <p:nvPr/>
        </p:nvSpPr>
        <p:spPr>
          <a:xfrm>
            <a:off x="8162924" y="2338870"/>
            <a:ext cx="3981450" cy="400110"/>
          </a:xfrm>
          <a:prstGeom prst="rect">
            <a:avLst/>
          </a:prstGeom>
          <a:noFill/>
        </p:spPr>
        <p:txBody>
          <a:bodyPr wrap="square" rtlCol="0">
            <a:spAutoFit/>
          </a:bodyPr>
          <a:lstStyle/>
          <a:p>
            <a:r>
              <a:rPr lang="pt-BR" sz="2000" dirty="0">
                <a:latin typeface="+mj-lt"/>
              </a:rPr>
              <a:t>FORMA DE APLICAÇÃO</a:t>
            </a:r>
          </a:p>
        </p:txBody>
      </p:sp>
      <p:pic>
        <p:nvPicPr>
          <p:cNvPr id="28" name="image1.png">
            <a:extLst>
              <a:ext uri="{FF2B5EF4-FFF2-40B4-BE49-F238E27FC236}">
                <a16:creationId xmlns:a16="http://schemas.microsoft.com/office/drawing/2014/main" xmlns="" id="{FDBD9564-7AB5-EC18-3EAC-13C4C6A3C572}"/>
              </a:ext>
            </a:extLst>
          </p:cNvPr>
          <p:cNvPicPr>
            <a:picLocks noChangeAspect="1"/>
          </p:cNvPicPr>
          <p:nvPr/>
        </p:nvPicPr>
        <p:blipFill>
          <a:blip r:embed="rId13" cstate="print"/>
          <a:stretch>
            <a:fillRect/>
          </a:stretch>
        </p:blipFill>
        <p:spPr>
          <a:xfrm>
            <a:off x="8908931" y="227231"/>
            <a:ext cx="2922535" cy="737756"/>
          </a:xfrm>
          <a:prstGeom prst="rect">
            <a:avLst/>
          </a:prstGeom>
        </p:spPr>
      </p:pic>
      <p:pic>
        <p:nvPicPr>
          <p:cNvPr id="30" name="Imagem 29"/>
          <p:cNvPicPr/>
          <p:nvPr/>
        </p:nvPicPr>
        <p:blipFill rotWithShape="1">
          <a:blip r:embed="rId14"/>
          <a:srcRect l="13915" t="11668" r="84872" b="41428"/>
          <a:stretch/>
        </p:blipFill>
        <p:spPr bwMode="auto">
          <a:xfrm>
            <a:off x="0" y="0"/>
            <a:ext cx="163902" cy="6927011"/>
          </a:xfrm>
          <a:prstGeom prst="rect">
            <a:avLst/>
          </a:prstGeom>
          <a:ln>
            <a:noFill/>
          </a:ln>
          <a:extLst>
            <a:ext uri="{53640926-AAD7-44D8-BBD7-CCE9431645EC}">
              <a14:shadowObscured xmlns:a14="http://schemas.microsoft.com/office/drawing/2010/main"/>
            </a:ext>
          </a:extLst>
        </p:spPr>
      </p:pic>
      <p:pic>
        <p:nvPicPr>
          <p:cNvPr id="25" name="Picture 10">
            <a:extLst>
              <a:ext uri="{FF2B5EF4-FFF2-40B4-BE49-F238E27FC236}">
                <a16:creationId xmlns:a16="http://schemas.microsoft.com/office/drawing/2014/main" xmlns="" id="{20D209B1-3897-0CD3-452D-585772D7C9D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5119" y="227231"/>
            <a:ext cx="1110637" cy="737492"/>
          </a:xfrm>
          <a:prstGeom prst="rect">
            <a:avLst/>
          </a:prstGeom>
        </p:spPr>
      </p:pic>
    </p:spTree>
    <p:extLst>
      <p:ext uri="{BB962C8B-B14F-4D97-AF65-F5344CB8AC3E}">
        <p14:creationId xmlns:p14="http://schemas.microsoft.com/office/powerpoint/2010/main" val="3825523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7066</TotalTime>
  <Words>972</Words>
  <Application>Microsoft Office PowerPoint</Application>
  <PresentationFormat>Widescreen</PresentationFormat>
  <Paragraphs>149</Paragraphs>
  <Slides>15</Slides>
  <Notes>0</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15</vt:i4>
      </vt:variant>
    </vt:vector>
  </HeadingPairs>
  <TitlesOfParts>
    <vt:vector size="24" baseType="lpstr">
      <vt:lpstr>Arial</vt:lpstr>
      <vt:lpstr>Calibri</vt:lpstr>
      <vt:lpstr>Calibri Light</vt:lpstr>
      <vt:lpstr>Century Gothic</vt:lpstr>
      <vt:lpstr>Courier New</vt:lpstr>
      <vt:lpstr>Times New Roman</vt:lpstr>
      <vt:lpstr>Wingdings</vt:lpstr>
      <vt:lpstr>Tema do Office</vt:lpstr>
      <vt:lpstr>1_Personalizar design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Sofia Gusmao de Souza</dc:creator>
  <cp:lastModifiedBy>Aguirre Estorilio Silva Pinto Neto</cp:lastModifiedBy>
  <cp:revision>158</cp:revision>
  <dcterms:created xsi:type="dcterms:W3CDTF">2023-05-22T12:16:27Z</dcterms:created>
  <dcterms:modified xsi:type="dcterms:W3CDTF">2023-08-02T13:18:45Z</dcterms:modified>
</cp:coreProperties>
</file>