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0"/>
  </p:notesMasterIdLst>
  <p:sldIdLst>
    <p:sldId id="655" r:id="rId3"/>
    <p:sldId id="639" r:id="rId4"/>
    <p:sldId id="602" r:id="rId5"/>
    <p:sldId id="690" r:id="rId6"/>
    <p:sldId id="689" r:id="rId7"/>
    <p:sldId id="688" r:id="rId8"/>
    <p:sldId id="697" r:id="rId9"/>
    <p:sldId id="698" r:id="rId10"/>
    <p:sldId id="682" r:id="rId11"/>
    <p:sldId id="673" r:id="rId12"/>
    <p:sldId id="657" r:id="rId13"/>
    <p:sldId id="699" r:id="rId14"/>
    <p:sldId id="672" r:id="rId15"/>
    <p:sldId id="687" r:id="rId16"/>
    <p:sldId id="686" r:id="rId17"/>
    <p:sldId id="269" r:id="rId18"/>
    <p:sldId id="654" r:id="rId19"/>
  </p:sldIdLst>
  <p:sldSz cx="12192000" cy="6858000"/>
  <p:notesSz cx="6742113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pos="5382" userDrawn="1">
          <p15:clr>
            <a:srgbClr val="A4A3A4"/>
          </p15:clr>
        </p15:guide>
        <p15:guide id="4" pos="2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F5"/>
    <a:srgbClr val="F250A1"/>
    <a:srgbClr val="7F7DFA"/>
    <a:srgbClr val="00B050"/>
    <a:srgbClr val="F1685C"/>
    <a:srgbClr val="A6BDE2"/>
    <a:srgbClr val="F6CBCA"/>
    <a:srgbClr val="304F7E"/>
    <a:srgbClr val="EABC26"/>
    <a:srgbClr val="F26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3400" autoAdjust="0"/>
  </p:normalViewPr>
  <p:slideViewPr>
    <p:cSldViewPr snapToGrid="0">
      <p:cViewPr varScale="1">
        <p:scale>
          <a:sx n="63" d="100"/>
          <a:sy n="63" d="100"/>
        </p:scale>
        <p:origin x="452" y="52"/>
      </p:cViewPr>
      <p:guideLst>
        <p:guide orient="horz" pos="1457"/>
        <p:guide pos="3795"/>
        <p:guide pos="5382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50-4376-91E1-F454C44A89E7}"/>
              </c:ext>
            </c:extLst>
          </c:dPt>
          <c:dPt>
            <c:idx val="1"/>
            <c:bubble3D val="0"/>
            <c:spPr>
              <a:solidFill>
                <a:srgbClr val="EABC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150-4376-91E1-F454C44A89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6D-4A48-98F3-FD9AE209402E}"/>
              </c:ext>
            </c:extLst>
          </c:dPt>
          <c:cat>
            <c:strRef>
              <c:f>Planilha1!$A$2:$A$4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0-4376-91E1-F454C44A8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C-44D9-B332-9595C54DC79F}"/>
              </c:ext>
            </c:extLst>
          </c:dPt>
          <c:dPt>
            <c:idx val="1"/>
            <c:bubble3D val="0"/>
            <c:spPr>
              <a:solidFill>
                <a:srgbClr val="F250A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C-44D9-B332-9595C54DC7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C-44D9-B332-9595C54DC79F}"/>
              </c:ext>
            </c:extLst>
          </c:dPt>
          <c:cat>
            <c:strRef>
              <c:f>Planilha1!$A$2:$A$4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1C-44D9-B332-9595C54DC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Você é a favor da Reforma Tributária?</c:v>
                </c:pt>
              </c:strCache>
            </c:strRef>
          </c:tx>
          <c:spPr>
            <a:solidFill>
              <a:srgbClr val="F250A1"/>
            </a:solidFill>
          </c:spPr>
          <c:dPt>
            <c:idx val="0"/>
            <c:bubble3D val="0"/>
            <c:spPr>
              <a:solidFill>
                <a:srgbClr val="00B4F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747-4F1B-ACCD-89E8538FB4CE}"/>
              </c:ext>
            </c:extLst>
          </c:dPt>
          <c:dPt>
            <c:idx val="1"/>
            <c:bubble3D val="0"/>
            <c:spPr>
              <a:solidFill>
                <a:srgbClr val="F250A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747-4F1B-ACCD-89E8538FB4CE}"/>
              </c:ext>
            </c:extLst>
          </c:dPt>
          <c:dPt>
            <c:idx val="2"/>
            <c:bubble3D val="0"/>
            <c:spPr>
              <a:solidFill>
                <a:srgbClr val="F250A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747-4F1B-ACCD-89E8538FB4CE}"/>
              </c:ext>
            </c:extLst>
          </c:dPt>
          <c:dPt>
            <c:idx val="3"/>
            <c:bubble3D val="0"/>
            <c:spPr>
              <a:solidFill>
                <a:srgbClr val="F250A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747-4F1B-ACCD-89E8538FB4C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7-4F1B-ACCD-89E8538FB4C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747-4F1B-ACCD-89E8538FB4C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747-4F1B-ACCD-89E8538FB4C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747-4F1B-ACCD-89E8538FB4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Planilha1!$B$2:$B$5</c:f>
              <c:numCache>
                <c:formatCode>0.00%</c:formatCode>
                <c:ptCount val="4"/>
                <c:pt idx="0">
                  <c:v>0.81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47-4F1B-ACCD-89E8538FB4C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24ACD-01EC-4196-B355-9F92DF96E6F4}" type="datetimeFigureOut">
              <a:rPr lang="pt-BR" smtClean="0"/>
              <a:t>07/11/2019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73A8F-5EDD-4144-9E91-E07BD7EBC6C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787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58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15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A4A9933-7761-4DB8-8DCA-17DDA9C8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06A-2EF6-492C-A013-7B17E090A3C6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B4BC291-E7FA-4E19-971D-D6179E5A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F6B542-416B-4DB8-BF0D-0FD3D177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796D-86F9-41F1-93D0-790DC047BD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68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46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6DDECA59-D886-478D-8935-13D2D0D415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27CC6BA-31A2-4A1A-9807-A78AE14F3C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9AD7982-E7ED-45F4-BC57-17AF1B89F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7" t="-2475" b="-1"/>
          <a:stretch/>
        </p:blipFill>
        <p:spPr>
          <a:xfrm>
            <a:off x="11515725" y="6210300"/>
            <a:ext cx="468301" cy="45317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643D708-08AC-408C-8C43-66B2005FC0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3" r="81662" b="-21533"/>
          <a:stretch/>
        </p:blipFill>
        <p:spPr>
          <a:xfrm>
            <a:off x="207974" y="6271049"/>
            <a:ext cx="2504726" cy="3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7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8877EF69-2002-42D5-A7C3-E270B08F50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C4DF291-91AB-41A6-9559-DA420AABB8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458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4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1.png"/><Relationship Id="rId21" Type="http://schemas.openxmlformats.org/officeDocument/2006/relationships/image" Target="../media/image58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4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AC621F-9104-45FD-9B76-CFCF0202F2DA}"/>
              </a:ext>
            </a:extLst>
          </p:cNvPr>
          <p:cNvSpPr txBox="1"/>
          <p:nvPr/>
        </p:nvSpPr>
        <p:spPr>
          <a:xfrm>
            <a:off x="2378765" y="1693443"/>
            <a:ext cx="7434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Tributária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CF6493-3783-44A1-AA1A-476E27A12175}"/>
              </a:ext>
            </a:extLst>
          </p:cNvPr>
          <p:cNvSpPr txBox="1"/>
          <p:nvPr/>
        </p:nvSpPr>
        <p:spPr>
          <a:xfrm>
            <a:off x="843280" y="2788558"/>
            <a:ext cx="9731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perspectiva multisetorial na defesa do </a:t>
            </a:r>
          </a:p>
          <a:p>
            <a:pPr algn="ctr"/>
            <a:r>
              <a:rPr lang="pt-BR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empreendedorismo e da sociedade</a:t>
            </a:r>
            <a:endParaRPr lang="pt-BR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DECECB6-5E00-4010-8F79-E5E229987AF4}"/>
              </a:ext>
            </a:extLst>
          </p:cNvPr>
          <p:cNvGrpSpPr/>
          <p:nvPr/>
        </p:nvGrpSpPr>
        <p:grpSpPr>
          <a:xfrm>
            <a:off x="2760801" y="5782355"/>
            <a:ext cx="6670399" cy="759114"/>
            <a:chOff x="1528108" y="5026826"/>
            <a:chExt cx="7813758" cy="88923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5AEABB8C-5270-4659-A9B9-790DDA9BC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54" t="1" r="16283" b="-12886"/>
            <a:stretch/>
          </p:blipFill>
          <p:spPr>
            <a:xfrm>
              <a:off x="1528108" y="5026826"/>
              <a:ext cx="7230302" cy="889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6E991972-6155-4799-8455-F70A7E99B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182" t="12239"/>
            <a:stretch/>
          </p:blipFill>
          <p:spPr>
            <a:xfrm>
              <a:off x="8670273" y="5125783"/>
              <a:ext cx="671593" cy="6913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8178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FA4502B-7DB7-402B-9655-A609F99E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393995"/>
            <a:ext cx="246889" cy="21031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98E02DA-FC3D-48AA-9B43-DF56791C7ABD}"/>
              </a:ext>
            </a:extLst>
          </p:cNvPr>
          <p:cNvSpPr txBox="1"/>
          <p:nvPr/>
        </p:nvSpPr>
        <p:spPr>
          <a:xfrm>
            <a:off x="472058" y="232435"/>
            <a:ext cx="103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EMENDAS PROPOSTAS PELO SESCON-SP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4C5CDF2-5060-40AC-AF8C-AAD30987FB86}"/>
              </a:ext>
            </a:extLst>
          </p:cNvPr>
          <p:cNvSpPr/>
          <p:nvPr/>
        </p:nvSpPr>
        <p:spPr>
          <a:xfrm>
            <a:off x="956841" y="930502"/>
            <a:ext cx="2742814" cy="2742815"/>
          </a:xfrm>
          <a:prstGeom prst="ellipse">
            <a:avLst/>
          </a:prstGeom>
          <a:noFill/>
          <a:ln w="76200">
            <a:solidFill>
              <a:srgbClr val="41AAFA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60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897AD96-EF47-4C96-8E3F-FA1A3D8242DA}"/>
              </a:ext>
            </a:extLst>
          </p:cNvPr>
          <p:cNvSpPr/>
          <p:nvPr/>
        </p:nvSpPr>
        <p:spPr>
          <a:xfrm>
            <a:off x="1136623" y="1285627"/>
            <a:ext cx="2383251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</a:rPr>
              <a:t>Apropriação e transferência de crédito o Simples Nacional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408A239-874E-48D7-BFD1-721F0772A75C}"/>
              </a:ext>
            </a:extLst>
          </p:cNvPr>
          <p:cNvSpPr/>
          <p:nvPr/>
        </p:nvSpPr>
        <p:spPr>
          <a:xfrm>
            <a:off x="4955030" y="1447819"/>
            <a:ext cx="228194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</a:rPr>
              <a:t>Desoneração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da Folha de pagamento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94082CB-34F7-438E-BAD7-E1183F7FCC15}"/>
              </a:ext>
            </a:extLst>
          </p:cNvPr>
          <p:cNvSpPr/>
          <p:nvPr/>
        </p:nvSpPr>
        <p:spPr>
          <a:xfrm>
            <a:off x="8722782" y="1453533"/>
            <a:ext cx="228194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</a:rPr>
              <a:t>3 faixas de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alíquotas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40A3D7A-7B69-4613-810B-EC184698C815}"/>
              </a:ext>
            </a:extLst>
          </p:cNvPr>
          <p:cNvSpPr/>
          <p:nvPr/>
        </p:nvSpPr>
        <p:spPr>
          <a:xfrm>
            <a:off x="1187278" y="2848097"/>
            <a:ext cx="228194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i="1" dirty="0">
                <a:solidFill>
                  <a:srgbClr val="41AAFA"/>
                </a:solidFill>
              </a:rPr>
              <a:t>Emenda 175/2019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FE5947D-F0EF-4047-AD4B-2F503AA0CBDC}"/>
              </a:ext>
            </a:extLst>
          </p:cNvPr>
          <p:cNvSpPr/>
          <p:nvPr/>
        </p:nvSpPr>
        <p:spPr>
          <a:xfrm>
            <a:off x="4955030" y="2848097"/>
            <a:ext cx="228194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i="1" dirty="0">
                <a:solidFill>
                  <a:srgbClr val="F250A1"/>
                </a:solidFill>
              </a:rPr>
              <a:t>Emenda 176/2019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057000D-E87C-436C-A92E-32455F630B23}"/>
              </a:ext>
            </a:extLst>
          </p:cNvPr>
          <p:cNvSpPr/>
          <p:nvPr/>
        </p:nvSpPr>
        <p:spPr>
          <a:xfrm>
            <a:off x="8722782" y="2848097"/>
            <a:ext cx="228194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i="1" dirty="0">
                <a:solidFill>
                  <a:srgbClr val="EABC26"/>
                </a:solidFill>
              </a:rPr>
              <a:t>Emenda 177/2019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AC98D69-3205-42E3-B760-7E697F2D0C5A}"/>
              </a:ext>
            </a:extLst>
          </p:cNvPr>
          <p:cNvSpPr/>
          <p:nvPr/>
        </p:nvSpPr>
        <p:spPr>
          <a:xfrm>
            <a:off x="4955030" y="4248377"/>
            <a:ext cx="228194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</a:rPr>
              <a:t>Tributo calculado “</a:t>
            </a:r>
            <a:r>
              <a:rPr lang="pt-BR" sz="2800" b="1" i="1" dirty="0">
                <a:solidFill>
                  <a:schemeClr val="bg1"/>
                </a:solidFill>
              </a:rPr>
              <a:t>por fora”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8C9305D-54A7-4744-813E-626E580725B0}"/>
              </a:ext>
            </a:extLst>
          </p:cNvPr>
          <p:cNvSpPr/>
          <p:nvPr/>
        </p:nvSpPr>
        <p:spPr>
          <a:xfrm>
            <a:off x="4835006" y="5808219"/>
            <a:ext cx="252198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i="1" dirty="0">
                <a:solidFill>
                  <a:srgbClr val="F1685C"/>
                </a:solidFill>
              </a:rPr>
              <a:t>Emenda 7/2019</a:t>
            </a:r>
            <a:br>
              <a:rPr lang="pt-BR" sz="2000" b="1" i="1" dirty="0">
                <a:solidFill>
                  <a:srgbClr val="F1685C"/>
                </a:solidFill>
              </a:rPr>
            </a:br>
            <a:r>
              <a:rPr lang="pt-BR" sz="2000" b="1" i="1" dirty="0">
                <a:solidFill>
                  <a:srgbClr val="F1685C"/>
                </a:solidFill>
              </a:rPr>
              <a:t>Senado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3878038-1822-40F2-9B88-8C8216BFD344}"/>
              </a:ext>
            </a:extLst>
          </p:cNvPr>
          <p:cNvSpPr/>
          <p:nvPr/>
        </p:nvSpPr>
        <p:spPr>
          <a:xfrm>
            <a:off x="4724593" y="930502"/>
            <a:ext cx="2742814" cy="2742815"/>
          </a:xfrm>
          <a:prstGeom prst="ellipse">
            <a:avLst/>
          </a:prstGeom>
          <a:noFill/>
          <a:ln w="76200">
            <a:solidFill>
              <a:srgbClr val="F250A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60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E113D14-0DBA-473E-B27D-D416DA896E2E}"/>
              </a:ext>
            </a:extLst>
          </p:cNvPr>
          <p:cNvSpPr/>
          <p:nvPr/>
        </p:nvSpPr>
        <p:spPr>
          <a:xfrm>
            <a:off x="8492345" y="930502"/>
            <a:ext cx="2742814" cy="2742815"/>
          </a:xfrm>
          <a:prstGeom prst="ellipse">
            <a:avLst/>
          </a:prstGeom>
          <a:noFill/>
          <a:ln w="76200"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60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6F738C7-C185-42ED-B22F-FDFFD71B1F8D}"/>
              </a:ext>
            </a:extLst>
          </p:cNvPr>
          <p:cNvSpPr/>
          <p:nvPr/>
        </p:nvSpPr>
        <p:spPr>
          <a:xfrm>
            <a:off x="4724593" y="3967359"/>
            <a:ext cx="2742814" cy="2742815"/>
          </a:xfrm>
          <a:prstGeom prst="ellipse">
            <a:avLst/>
          </a:prstGeom>
          <a:noFill/>
          <a:ln w="76200">
            <a:solidFill>
              <a:srgbClr val="F1685C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187011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4B4D6156-08BB-4FE2-B70C-11B90B664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393995"/>
            <a:ext cx="246889" cy="210312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6F36374B-E9FE-4AA6-994C-F79FC6AFEF74}"/>
              </a:ext>
            </a:extLst>
          </p:cNvPr>
          <p:cNvSpPr txBox="1"/>
          <p:nvPr/>
        </p:nvSpPr>
        <p:spPr>
          <a:xfrm>
            <a:off x="472058" y="232435"/>
            <a:ext cx="103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AUMENTO DA CARGA TRIBUTÁRIA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13F24F-EEBD-43ED-A095-62FA49BFE27D}"/>
              </a:ext>
            </a:extLst>
          </p:cNvPr>
          <p:cNvSpPr txBox="1"/>
          <p:nvPr/>
        </p:nvSpPr>
        <p:spPr>
          <a:xfrm>
            <a:off x="4194143" y="1223410"/>
            <a:ext cx="89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empresas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07EDC0B-F439-4A53-B2C7-63606B73E75E}"/>
              </a:ext>
            </a:extLst>
          </p:cNvPr>
          <p:cNvSpPr/>
          <p:nvPr/>
        </p:nvSpPr>
        <p:spPr>
          <a:xfrm>
            <a:off x="726738" y="1454520"/>
            <a:ext cx="1837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</a:rPr>
              <a:t>+</a:t>
            </a:r>
            <a:r>
              <a:rPr lang="pt-BR" sz="3200" b="1" i="1" dirty="0">
                <a:solidFill>
                  <a:schemeClr val="bg1"/>
                </a:solidFill>
              </a:rPr>
              <a:t>326,95%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E25CE60-6BBE-4B3E-B9D6-C584280A6AEA}"/>
              </a:ext>
            </a:extLst>
          </p:cNvPr>
          <p:cNvSpPr txBox="1"/>
          <p:nvPr/>
        </p:nvSpPr>
        <p:spPr>
          <a:xfrm>
            <a:off x="6901465" y="4257661"/>
            <a:ext cx="1496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Carga Tributária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FD0130-A544-41BE-9C7A-BA6F9B85EAC8}"/>
              </a:ext>
            </a:extLst>
          </p:cNvPr>
          <p:cNvSpPr/>
          <p:nvPr/>
        </p:nvSpPr>
        <p:spPr>
          <a:xfrm>
            <a:off x="6650963" y="3855633"/>
            <a:ext cx="1628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</a:rPr>
              <a:t>+</a:t>
            </a:r>
            <a:r>
              <a:rPr lang="pt-BR" sz="3200" b="1" i="1" dirty="0">
                <a:solidFill>
                  <a:schemeClr val="bg1"/>
                </a:solidFill>
              </a:rPr>
              <a:t>44,12%</a:t>
            </a:r>
            <a:endParaRPr lang="pt-BR" sz="3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FF400D-8813-48F7-89FC-88C3665F97AF}"/>
              </a:ext>
            </a:extLst>
          </p:cNvPr>
          <p:cNvSpPr txBox="1"/>
          <p:nvPr/>
        </p:nvSpPr>
        <p:spPr>
          <a:xfrm>
            <a:off x="9968954" y="5115529"/>
            <a:ext cx="1496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Carga Tributária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A224F7B-E035-4110-9E35-0B2F8DA3ADEA}"/>
              </a:ext>
            </a:extLst>
          </p:cNvPr>
          <p:cNvSpPr/>
          <p:nvPr/>
        </p:nvSpPr>
        <p:spPr>
          <a:xfrm>
            <a:off x="9814930" y="4713501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</a:rPr>
              <a:t>+</a:t>
            </a:r>
            <a:r>
              <a:rPr lang="pt-BR" sz="3200" b="1" i="1" dirty="0">
                <a:solidFill>
                  <a:schemeClr val="bg1"/>
                </a:solidFill>
              </a:rPr>
              <a:t>2,01%</a:t>
            </a:r>
            <a:endParaRPr lang="pt-BR" sz="32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182340E-933C-4A8B-9632-A2EF20FD7F77}"/>
              </a:ext>
            </a:extLst>
          </p:cNvPr>
          <p:cNvSpPr/>
          <p:nvPr/>
        </p:nvSpPr>
        <p:spPr>
          <a:xfrm>
            <a:off x="3063178" y="829415"/>
            <a:ext cx="2066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CC5DF5"/>
                </a:solidFill>
              </a:rPr>
              <a:t>+5.000.000</a:t>
            </a:r>
            <a:endParaRPr lang="pt-BR" sz="3200" dirty="0">
              <a:solidFill>
                <a:srgbClr val="CC5DF5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B7A2A81-F7EE-4F7E-99C4-8E433A874270}"/>
              </a:ext>
            </a:extLst>
          </p:cNvPr>
          <p:cNvSpPr txBox="1"/>
          <p:nvPr/>
        </p:nvSpPr>
        <p:spPr>
          <a:xfrm>
            <a:off x="1138996" y="1850055"/>
            <a:ext cx="1496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Carga Tributária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EA6CC68-4FFE-491D-9AB2-27C491E8AA94}"/>
              </a:ext>
            </a:extLst>
          </p:cNvPr>
          <p:cNvSpPr txBox="1"/>
          <p:nvPr/>
        </p:nvSpPr>
        <p:spPr>
          <a:xfrm>
            <a:off x="5638445" y="3978124"/>
            <a:ext cx="89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empresas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BC3890C9-5E01-483E-BFB4-FDEA5E3ACFAC}"/>
              </a:ext>
            </a:extLst>
          </p:cNvPr>
          <p:cNvSpPr/>
          <p:nvPr/>
        </p:nvSpPr>
        <p:spPr>
          <a:xfrm>
            <a:off x="4819327" y="3580226"/>
            <a:ext cx="1749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250A1"/>
                </a:solidFill>
              </a:rPr>
              <a:t>+870.000</a:t>
            </a:r>
            <a:endParaRPr lang="pt-BR" sz="3200" dirty="0">
              <a:solidFill>
                <a:srgbClr val="F250A1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34EE036-0D65-4D50-B24B-FEC317632126}"/>
              </a:ext>
            </a:extLst>
          </p:cNvPr>
          <p:cNvSpPr txBox="1"/>
          <p:nvPr/>
        </p:nvSpPr>
        <p:spPr>
          <a:xfrm>
            <a:off x="8212119" y="5041109"/>
            <a:ext cx="89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empresas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0A75823-FE9B-40D1-9E12-D6E941490784}"/>
              </a:ext>
            </a:extLst>
          </p:cNvPr>
          <p:cNvSpPr/>
          <p:nvPr/>
        </p:nvSpPr>
        <p:spPr>
          <a:xfrm>
            <a:off x="7401160" y="4677670"/>
            <a:ext cx="1749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58634"/>
                </a:solidFill>
              </a:rPr>
              <a:t>+170.000</a:t>
            </a:r>
            <a:endParaRPr lang="pt-BR" sz="3200" dirty="0">
              <a:solidFill>
                <a:srgbClr val="F58634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217A3E-A9B4-4C0E-8082-FCD0A3BDB7EC}"/>
              </a:ext>
            </a:extLst>
          </p:cNvPr>
          <p:cNvSpPr txBox="1"/>
          <p:nvPr/>
        </p:nvSpPr>
        <p:spPr>
          <a:xfrm>
            <a:off x="3281956" y="5720808"/>
            <a:ext cx="814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>
                <a:solidFill>
                  <a:schemeClr val="bg1"/>
                </a:solidFill>
              </a:rPr>
              <a:t>SIMPLES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D4C7C1-70A0-4A05-BA09-02A33901CF22}"/>
              </a:ext>
            </a:extLst>
          </p:cNvPr>
          <p:cNvSpPr txBox="1"/>
          <p:nvPr/>
        </p:nvSpPr>
        <p:spPr>
          <a:xfrm>
            <a:off x="5366806" y="5720808"/>
            <a:ext cx="1107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>
                <a:solidFill>
                  <a:schemeClr val="bg1"/>
                </a:solidFill>
              </a:rPr>
              <a:t>PRESUMIDO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D932A9-2F2C-41A9-8972-5143A6B9AFA5}"/>
              </a:ext>
            </a:extLst>
          </p:cNvPr>
          <p:cNvSpPr txBox="1"/>
          <p:nvPr/>
        </p:nvSpPr>
        <p:spPr>
          <a:xfrm>
            <a:off x="8204212" y="5720808"/>
            <a:ext cx="555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>
                <a:solidFill>
                  <a:schemeClr val="bg1"/>
                </a:solidFill>
              </a:rPr>
              <a:t>REAL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6F0CFEF-48F6-4FA4-8B25-B501962D0A35}"/>
              </a:ext>
            </a:extLst>
          </p:cNvPr>
          <p:cNvCxnSpPr/>
          <p:nvPr/>
        </p:nvCxnSpPr>
        <p:spPr>
          <a:xfrm>
            <a:off x="2985751" y="5598448"/>
            <a:ext cx="62204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14E651C1-9050-4BB7-A956-848890C51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74" y="1357881"/>
            <a:ext cx="1021082" cy="423977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4C8AC84-E94A-4080-AACA-5B8BDB658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94" y="4274052"/>
            <a:ext cx="1021082" cy="132360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3359B1A-EC5B-4A8A-9C7E-7606F4E58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40" y="5375154"/>
            <a:ext cx="1024130" cy="222504"/>
          </a:xfrm>
          <a:prstGeom prst="rect">
            <a:avLst/>
          </a:prstGeom>
        </p:spPr>
      </p:pic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66C33090-EBB2-4099-843E-A470916A5090}"/>
              </a:ext>
            </a:extLst>
          </p:cNvPr>
          <p:cNvCxnSpPr>
            <a:cxnSpLocks/>
          </p:cNvCxnSpPr>
          <p:nvPr/>
        </p:nvCxnSpPr>
        <p:spPr>
          <a:xfrm flipH="1" flipV="1">
            <a:off x="2627299" y="1833345"/>
            <a:ext cx="1061916" cy="754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m 43">
            <a:extLst>
              <a:ext uri="{FF2B5EF4-FFF2-40B4-BE49-F238E27FC236}">
                <a16:creationId xmlns:a16="http://schemas.microsoft.com/office/drawing/2014/main" id="{C454621E-8AF4-4EA1-8EA2-2FF22E1F5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97" y="5407898"/>
            <a:ext cx="157017" cy="157017"/>
          </a:xfrm>
          <a:prstGeom prst="rect">
            <a:avLst/>
          </a:prstGeom>
        </p:spPr>
      </p:pic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0FB13EDB-1784-4C7B-8F0A-ADE4D3A285E2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8560714" y="5177349"/>
            <a:ext cx="1140642" cy="30905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7A6EFAEF-5A30-4269-B96F-A66C0BFFCF73}"/>
              </a:ext>
            </a:extLst>
          </p:cNvPr>
          <p:cNvCxnSpPr>
            <a:cxnSpLocks/>
          </p:cNvCxnSpPr>
          <p:nvPr/>
        </p:nvCxnSpPr>
        <p:spPr>
          <a:xfrm flipV="1">
            <a:off x="5891274" y="4394952"/>
            <a:ext cx="845313" cy="575105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m 35">
            <a:extLst>
              <a:ext uri="{FF2B5EF4-FFF2-40B4-BE49-F238E27FC236}">
                <a16:creationId xmlns:a16="http://schemas.microsoft.com/office/drawing/2014/main" id="{E5B0E9E0-39FB-4B02-8835-30DA9BE62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27" y="4857347"/>
            <a:ext cx="157017" cy="15701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7FAC723C-03B2-49AC-BA20-677830073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10" y="1763215"/>
            <a:ext cx="157017" cy="1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lipse 61">
            <a:extLst>
              <a:ext uri="{FF2B5EF4-FFF2-40B4-BE49-F238E27FC236}">
                <a16:creationId xmlns:a16="http://schemas.microsoft.com/office/drawing/2014/main" id="{B09BF04C-959C-43EC-A8D9-1918ABFBE4F7}"/>
              </a:ext>
            </a:extLst>
          </p:cNvPr>
          <p:cNvSpPr/>
          <p:nvPr/>
        </p:nvSpPr>
        <p:spPr>
          <a:xfrm>
            <a:off x="344700" y="5472845"/>
            <a:ext cx="335280" cy="335280"/>
          </a:xfrm>
          <a:prstGeom prst="ellipse">
            <a:avLst/>
          </a:prstGeom>
          <a:solidFill>
            <a:srgbClr val="FFF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3DC74760-617B-449E-9B67-790A1156F8C3}"/>
              </a:ext>
            </a:extLst>
          </p:cNvPr>
          <p:cNvSpPr txBox="1"/>
          <p:nvPr/>
        </p:nvSpPr>
        <p:spPr>
          <a:xfrm>
            <a:off x="679980" y="5534373"/>
            <a:ext cx="1911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>
                <a:solidFill>
                  <a:schemeClr val="bg1"/>
                </a:solidFill>
              </a:rPr>
              <a:t>Carga efetiva </a:t>
            </a:r>
            <a:r>
              <a:rPr lang="pt-BR" sz="1400" i="1" dirty="0">
                <a:solidFill>
                  <a:schemeClr val="bg1"/>
                </a:solidFill>
              </a:rPr>
              <a:t>(por fora)</a:t>
            </a:r>
          </a:p>
          <a:p>
            <a:r>
              <a:rPr lang="pt-BR" sz="1400" i="1" dirty="0">
                <a:solidFill>
                  <a:schemeClr val="bg1"/>
                </a:solidFill>
              </a:rPr>
              <a:t>Faixa 3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551EE6F9-719A-4098-B82B-95F3D1D7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393995"/>
            <a:ext cx="246889" cy="210312"/>
          </a:xfrm>
          <a:prstGeom prst="rect">
            <a:avLst/>
          </a:prstGeom>
        </p:spPr>
      </p:pic>
      <p:sp>
        <p:nvSpPr>
          <p:cNvPr id="49" name="Elipse 48">
            <a:extLst>
              <a:ext uri="{FF2B5EF4-FFF2-40B4-BE49-F238E27FC236}">
                <a16:creationId xmlns:a16="http://schemas.microsoft.com/office/drawing/2014/main" id="{F2925FA7-D25B-40A4-9700-96542F487C5F}"/>
              </a:ext>
            </a:extLst>
          </p:cNvPr>
          <p:cNvSpPr/>
          <p:nvPr/>
        </p:nvSpPr>
        <p:spPr>
          <a:xfrm>
            <a:off x="344700" y="4994253"/>
            <a:ext cx="335280" cy="335280"/>
          </a:xfrm>
          <a:prstGeom prst="ellipse">
            <a:avLst/>
          </a:prstGeom>
          <a:solidFill>
            <a:srgbClr val="F2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78F32A3D-2929-4875-B39F-7E9DE0A1C925}"/>
              </a:ext>
            </a:extLst>
          </p:cNvPr>
          <p:cNvSpPr txBox="1"/>
          <p:nvPr/>
        </p:nvSpPr>
        <p:spPr>
          <a:xfrm>
            <a:off x="679980" y="5018929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>
                <a:solidFill>
                  <a:schemeClr val="bg1"/>
                </a:solidFill>
              </a:rPr>
              <a:t>IBS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9802B977-B673-4A0D-807B-DB7692C76396}"/>
              </a:ext>
            </a:extLst>
          </p:cNvPr>
          <p:cNvSpPr txBox="1"/>
          <p:nvPr/>
        </p:nvSpPr>
        <p:spPr>
          <a:xfrm>
            <a:off x="3631253" y="4370321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rgbClr val="FFF212"/>
                </a:solidFill>
              </a:rPr>
              <a:t>6,04%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6185133-6A27-469D-9435-BC24587E2EB0}"/>
              </a:ext>
            </a:extLst>
          </p:cNvPr>
          <p:cNvSpPr txBox="1"/>
          <p:nvPr/>
        </p:nvSpPr>
        <p:spPr>
          <a:xfrm>
            <a:off x="5969727" y="4781908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rgbClr val="FFF212"/>
                </a:solidFill>
              </a:rPr>
              <a:t>4,87%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2A10D89-3F52-4562-B9AE-1476D4A7C73F}"/>
              </a:ext>
            </a:extLst>
          </p:cNvPr>
          <p:cNvSpPr txBox="1"/>
          <p:nvPr/>
        </p:nvSpPr>
        <p:spPr>
          <a:xfrm>
            <a:off x="3663074" y="5990036"/>
            <a:ext cx="100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>
                <a:solidFill>
                  <a:schemeClr val="bg1"/>
                </a:solidFill>
              </a:rPr>
              <a:t>INDÚSTRIA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606DA4E-6FAC-44CA-84AE-C86944EF4206}"/>
              </a:ext>
            </a:extLst>
          </p:cNvPr>
          <p:cNvSpPr txBox="1"/>
          <p:nvPr/>
        </p:nvSpPr>
        <p:spPr>
          <a:xfrm>
            <a:off x="5920811" y="5990036"/>
            <a:ext cx="1002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>
                <a:solidFill>
                  <a:schemeClr val="bg1"/>
                </a:solidFill>
              </a:rPr>
              <a:t>COMÉRCIO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D57EB6B-04C0-4946-8148-27A426E42DD5}"/>
              </a:ext>
            </a:extLst>
          </p:cNvPr>
          <p:cNvSpPr txBox="1"/>
          <p:nvPr/>
        </p:nvSpPr>
        <p:spPr>
          <a:xfrm>
            <a:off x="8506290" y="5990036"/>
            <a:ext cx="902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>
                <a:solidFill>
                  <a:schemeClr val="bg1"/>
                </a:solidFill>
              </a:rPr>
              <a:t>SERVIÇOS</a:t>
            </a:r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ABB0C685-DA90-42EB-9E96-372235C78EB3}"/>
              </a:ext>
            </a:extLst>
          </p:cNvPr>
          <p:cNvCxnSpPr/>
          <p:nvPr/>
        </p:nvCxnSpPr>
        <p:spPr>
          <a:xfrm>
            <a:off x="3364495" y="5871498"/>
            <a:ext cx="62204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B1E6E11-EED7-4F70-8176-1599EB8A6DCF}"/>
              </a:ext>
            </a:extLst>
          </p:cNvPr>
          <p:cNvSpPr txBox="1"/>
          <p:nvPr/>
        </p:nvSpPr>
        <p:spPr>
          <a:xfrm>
            <a:off x="3852068" y="1213155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rgbClr val="F250A1"/>
                </a:solidFill>
              </a:rPr>
              <a:t>25%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75816DF-399D-46A2-897F-F33EEF8C2AEC}"/>
              </a:ext>
            </a:extLst>
          </p:cNvPr>
          <p:cNvSpPr txBox="1"/>
          <p:nvPr/>
        </p:nvSpPr>
        <p:spPr>
          <a:xfrm>
            <a:off x="6106022" y="1213155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rgbClr val="F250A1"/>
                </a:solidFill>
              </a:rPr>
              <a:t>25%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A5F6C74-2A5C-4531-8756-4AE1DA1DBC9D}"/>
              </a:ext>
            </a:extLst>
          </p:cNvPr>
          <p:cNvSpPr txBox="1"/>
          <p:nvPr/>
        </p:nvSpPr>
        <p:spPr>
          <a:xfrm>
            <a:off x="8641615" y="1213155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rgbClr val="F250A1"/>
                </a:solidFill>
              </a:rPr>
              <a:t>25%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BC13878-AE26-4EFF-B4C3-D20AA2214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52" y="1700453"/>
            <a:ext cx="5102362" cy="249937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9D6A2513-3196-4450-91B9-675662BDC66F}"/>
              </a:ext>
            </a:extLst>
          </p:cNvPr>
          <p:cNvSpPr txBox="1"/>
          <p:nvPr/>
        </p:nvSpPr>
        <p:spPr>
          <a:xfrm>
            <a:off x="472058" y="232435"/>
            <a:ext cx="103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VARIAÇÃO DAS ALÍQUOTAS NAS EMPRESAS DO SIMPLES NACIONAL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C120105-900A-45DC-AB04-2CEE6198343E}"/>
              </a:ext>
            </a:extLst>
          </p:cNvPr>
          <p:cNvSpPr txBox="1"/>
          <p:nvPr/>
        </p:nvSpPr>
        <p:spPr>
          <a:xfrm>
            <a:off x="8491347" y="3970211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rgbClr val="FFF212"/>
                </a:solidFill>
              </a:rPr>
              <a:t>7,07%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AF2D61ED-8E20-4E6E-98C0-B12ACE28316E}"/>
              </a:ext>
            </a:extLst>
          </p:cNvPr>
          <p:cNvSpPr/>
          <p:nvPr/>
        </p:nvSpPr>
        <p:spPr>
          <a:xfrm>
            <a:off x="6260432" y="4570376"/>
            <a:ext cx="246062" cy="2460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BBABABAD-1D55-4832-B01A-CFD8AF19A07A}"/>
              </a:ext>
            </a:extLst>
          </p:cNvPr>
          <p:cNvSpPr/>
          <p:nvPr/>
        </p:nvSpPr>
        <p:spPr>
          <a:xfrm>
            <a:off x="8782052" y="3771477"/>
            <a:ext cx="246062" cy="2460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FBCBA50-26E9-4623-9887-549524709BB8}"/>
              </a:ext>
            </a:extLst>
          </p:cNvPr>
          <p:cNvSpPr/>
          <p:nvPr/>
        </p:nvSpPr>
        <p:spPr>
          <a:xfrm>
            <a:off x="3921958" y="4138979"/>
            <a:ext cx="246062" cy="2460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FF95E7BC-1F1C-42AB-8358-752FE60DBA25}"/>
              </a:ext>
            </a:extLst>
          </p:cNvPr>
          <p:cNvCxnSpPr>
            <a:cxnSpLocks/>
          </p:cNvCxnSpPr>
          <p:nvPr/>
        </p:nvCxnSpPr>
        <p:spPr>
          <a:xfrm flipH="1" flipV="1">
            <a:off x="4041784" y="2062415"/>
            <a:ext cx="10582" cy="2020213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A225FEE-B9B1-4CD2-9250-69F1777533DF}"/>
              </a:ext>
            </a:extLst>
          </p:cNvPr>
          <p:cNvSpPr txBox="1"/>
          <p:nvPr/>
        </p:nvSpPr>
        <p:spPr>
          <a:xfrm>
            <a:off x="2580091" y="3115565"/>
            <a:ext cx="1496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Carga Tributária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C490384-7EDE-4F14-8C51-95BC274FE2A6}"/>
              </a:ext>
            </a:extLst>
          </p:cNvPr>
          <p:cNvSpPr/>
          <p:nvPr/>
        </p:nvSpPr>
        <p:spPr>
          <a:xfrm>
            <a:off x="2137571" y="2684380"/>
            <a:ext cx="1837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</a:rPr>
              <a:t>+</a:t>
            </a:r>
            <a:r>
              <a:rPr lang="pt-BR" sz="3200" b="1" i="1" dirty="0">
                <a:solidFill>
                  <a:schemeClr val="bg1"/>
                </a:solidFill>
              </a:rPr>
              <a:t>313,91%</a:t>
            </a:r>
            <a:endParaRPr lang="pt-BR" sz="3200" dirty="0">
              <a:solidFill>
                <a:schemeClr val="bg1"/>
              </a:solidFill>
            </a:endParaRP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7EC3B193-5526-4A03-BEE3-F88DCC2016C5}"/>
              </a:ext>
            </a:extLst>
          </p:cNvPr>
          <p:cNvCxnSpPr>
            <a:cxnSpLocks/>
          </p:cNvCxnSpPr>
          <p:nvPr/>
        </p:nvCxnSpPr>
        <p:spPr>
          <a:xfrm flipV="1">
            <a:off x="6354832" y="2068927"/>
            <a:ext cx="13730" cy="2459012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D0C7B961-CB61-4D3A-A99B-E8FEE756D677}"/>
              </a:ext>
            </a:extLst>
          </p:cNvPr>
          <p:cNvCxnSpPr>
            <a:cxnSpLocks/>
          </p:cNvCxnSpPr>
          <p:nvPr/>
        </p:nvCxnSpPr>
        <p:spPr>
          <a:xfrm flipH="1" flipV="1">
            <a:off x="8897909" y="2041641"/>
            <a:ext cx="7173" cy="1676284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5E35CE4-58BA-414C-B8BA-151673E9C027}"/>
              </a:ext>
            </a:extLst>
          </p:cNvPr>
          <p:cNvSpPr txBox="1"/>
          <p:nvPr/>
        </p:nvSpPr>
        <p:spPr>
          <a:xfrm>
            <a:off x="4973720" y="3326105"/>
            <a:ext cx="1496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Carga Tributária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98ACC468-B86E-4D9F-96FC-0F48A57924E2}"/>
              </a:ext>
            </a:extLst>
          </p:cNvPr>
          <p:cNvSpPr/>
          <p:nvPr/>
        </p:nvSpPr>
        <p:spPr>
          <a:xfrm>
            <a:off x="4531200" y="2894920"/>
            <a:ext cx="1837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</a:rPr>
              <a:t>+</a:t>
            </a:r>
            <a:r>
              <a:rPr lang="pt-BR" sz="3200" b="1" i="1" dirty="0">
                <a:solidFill>
                  <a:schemeClr val="bg1"/>
                </a:solidFill>
              </a:rPr>
              <a:t>413,35%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4E09CA1-139B-4CD2-8094-7BBC52DA9868}"/>
              </a:ext>
            </a:extLst>
          </p:cNvPr>
          <p:cNvSpPr txBox="1"/>
          <p:nvPr/>
        </p:nvSpPr>
        <p:spPr>
          <a:xfrm>
            <a:off x="7503067" y="2967047"/>
            <a:ext cx="1496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Carga Tributária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18954F6A-3653-407A-B033-4367E25FD907}"/>
              </a:ext>
            </a:extLst>
          </p:cNvPr>
          <p:cNvSpPr/>
          <p:nvPr/>
        </p:nvSpPr>
        <p:spPr>
          <a:xfrm>
            <a:off x="7060547" y="2535862"/>
            <a:ext cx="1837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</a:rPr>
              <a:t>+</a:t>
            </a:r>
            <a:r>
              <a:rPr lang="pt-BR" sz="3200" b="1" i="1" dirty="0">
                <a:solidFill>
                  <a:schemeClr val="bg1"/>
                </a:solidFill>
              </a:rPr>
              <a:t>253,61%</a:t>
            </a:r>
            <a:endParaRPr lang="pt-BR" sz="3200" dirty="0">
              <a:solidFill>
                <a:schemeClr val="bg1"/>
              </a:solidFill>
            </a:endParaRP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A43CF805-27A9-4A57-BEBE-69CAF389D5EA}"/>
              </a:ext>
            </a:extLst>
          </p:cNvPr>
          <p:cNvCxnSpPr>
            <a:cxnSpLocks/>
          </p:cNvCxnSpPr>
          <p:nvPr/>
        </p:nvCxnSpPr>
        <p:spPr>
          <a:xfrm>
            <a:off x="4034851" y="4251784"/>
            <a:ext cx="2348611" cy="44143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7FE13211-69B4-4CBC-BE6B-8BFE5BEFF044}"/>
              </a:ext>
            </a:extLst>
          </p:cNvPr>
          <p:cNvCxnSpPr>
            <a:cxnSpLocks/>
          </p:cNvCxnSpPr>
          <p:nvPr/>
        </p:nvCxnSpPr>
        <p:spPr>
          <a:xfrm flipV="1">
            <a:off x="6354832" y="3900250"/>
            <a:ext cx="2543077" cy="78378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3EF63982-6399-41A9-A6D4-0029F9B331DA}"/>
              </a:ext>
            </a:extLst>
          </p:cNvPr>
          <p:cNvSpPr/>
          <p:nvPr/>
        </p:nvSpPr>
        <p:spPr>
          <a:xfrm>
            <a:off x="3787563" y="6186440"/>
            <a:ext cx="760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Anexo 2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B93694EF-B01F-4402-B68C-F5630ABD2F6D}"/>
              </a:ext>
            </a:extLst>
          </p:cNvPr>
          <p:cNvSpPr/>
          <p:nvPr/>
        </p:nvSpPr>
        <p:spPr>
          <a:xfrm>
            <a:off x="6003005" y="6186440"/>
            <a:ext cx="760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Anexo 1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8435BF89-21AE-49A3-8C6A-B45AB4D2C963}"/>
              </a:ext>
            </a:extLst>
          </p:cNvPr>
          <p:cNvSpPr/>
          <p:nvPr/>
        </p:nvSpPr>
        <p:spPr>
          <a:xfrm>
            <a:off x="8618919" y="6186440"/>
            <a:ext cx="760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Anexo 3</a:t>
            </a:r>
          </a:p>
        </p:txBody>
      </p:sp>
    </p:spTree>
    <p:extLst>
      <p:ext uri="{BB962C8B-B14F-4D97-AF65-F5344CB8AC3E}">
        <p14:creationId xmlns:p14="http://schemas.microsoft.com/office/powerpoint/2010/main" val="231224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49" grpId="0" animBg="1"/>
      <p:bldP spid="50" grpId="0"/>
      <p:bldP spid="59" grpId="0"/>
      <p:bldP spid="60" grpId="0"/>
      <p:bldP spid="15" grpId="0"/>
      <p:bldP spid="17" grpId="0"/>
      <p:bldP spid="18" grpId="0"/>
      <p:bldP spid="19" grpId="0"/>
      <p:bldP spid="23" grpId="0" animBg="1"/>
      <p:bldP spid="24" grpId="0" animBg="1"/>
      <p:bldP spid="25" grpId="0" animBg="1"/>
      <p:bldP spid="27" grpId="0"/>
      <p:bldP spid="28" grpId="0"/>
      <p:bldP spid="36" grpId="0"/>
      <p:bldP spid="38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6E34D5E-8814-41FB-8DE7-9C0C91E2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393995"/>
            <a:ext cx="246889" cy="21031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CA3AB82-5795-425B-87FA-CEFDE68A554C}"/>
              </a:ext>
            </a:extLst>
          </p:cNvPr>
          <p:cNvSpPr txBox="1"/>
          <p:nvPr/>
        </p:nvSpPr>
        <p:spPr>
          <a:xfrm>
            <a:off x="472058" y="232435"/>
            <a:ext cx="1127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REPRESENTATIVIDADE DAS MICRO E PEQUENAS EMPRESAS PARA O BRASIL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AEE1721-4CCD-49B1-8797-D57801BB7F80}"/>
              </a:ext>
            </a:extLst>
          </p:cNvPr>
          <p:cNvSpPr txBox="1"/>
          <p:nvPr/>
        </p:nvSpPr>
        <p:spPr>
          <a:xfrm>
            <a:off x="2265452" y="5215214"/>
            <a:ext cx="7661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As micro e pequenas empresas são propulsoras da economia e da empregabilidade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D5A4E7-39F0-402A-BF3E-A31B1D537A8B}"/>
              </a:ext>
            </a:extLst>
          </p:cNvPr>
          <p:cNvSpPr txBox="1"/>
          <p:nvPr/>
        </p:nvSpPr>
        <p:spPr>
          <a:xfrm>
            <a:off x="2088801" y="4404807"/>
            <a:ext cx="338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EAB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mão de obra ativa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0BD87E-EE34-44F1-920C-F9BD1D0C7F56}"/>
              </a:ext>
            </a:extLst>
          </p:cNvPr>
          <p:cNvSpPr txBox="1"/>
          <p:nvPr/>
        </p:nvSpPr>
        <p:spPr>
          <a:xfrm>
            <a:off x="7743731" y="4404807"/>
            <a:ext cx="173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250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PIB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90BDF2F-8D2E-43E1-9C9D-A433199B5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467492"/>
              </p:ext>
            </p:extLst>
          </p:nvPr>
        </p:nvGraphicFramePr>
        <p:xfrm>
          <a:off x="1608337" y="1258599"/>
          <a:ext cx="4348252" cy="3073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6EAB06-48ED-455F-8083-781D4BA5C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784304"/>
              </p:ext>
            </p:extLst>
          </p:nvPr>
        </p:nvGraphicFramePr>
        <p:xfrm>
          <a:off x="6437053" y="1258599"/>
          <a:ext cx="4348252" cy="3073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F1926A9E-1BDB-45E5-9B61-552E4A676DE8}"/>
              </a:ext>
            </a:extLst>
          </p:cNvPr>
          <p:cNvSpPr txBox="1"/>
          <p:nvPr/>
        </p:nvSpPr>
        <p:spPr>
          <a:xfrm>
            <a:off x="3782463" y="2410531"/>
            <a:ext cx="1380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ea typeface="Tahoma" panose="020B0604030504040204" pitchFamily="34" charset="0"/>
                <a:cs typeface="Tahoma" panose="020B0604030504040204" pitchFamily="34" charset="0"/>
              </a:rPr>
              <a:t>60%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40D1C1B-0184-42B6-A8F5-CCC05993C223}"/>
              </a:ext>
            </a:extLst>
          </p:cNvPr>
          <p:cNvSpPr txBox="1"/>
          <p:nvPr/>
        </p:nvSpPr>
        <p:spPr>
          <a:xfrm>
            <a:off x="8652414" y="2410531"/>
            <a:ext cx="1380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ea typeface="Tahoma" panose="020B0604030504040204" pitchFamily="34" charset="0"/>
                <a:cs typeface="Tahoma" panose="020B0604030504040204" pitchFamily="34" charset="0"/>
              </a:rPr>
              <a:t>27%</a:t>
            </a:r>
          </a:p>
        </p:txBody>
      </p:sp>
    </p:spTree>
    <p:extLst>
      <p:ext uri="{BB962C8B-B14F-4D97-AF65-F5344CB8AC3E}">
        <p14:creationId xmlns:p14="http://schemas.microsoft.com/office/powerpoint/2010/main" val="51193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01B18EF-4FD9-4D38-BDA7-8830B3D11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393995"/>
            <a:ext cx="246889" cy="21031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60E0D7F-AA73-4579-A408-6DAB0C8EEF2D}"/>
              </a:ext>
            </a:extLst>
          </p:cNvPr>
          <p:cNvSpPr txBox="1"/>
          <p:nvPr/>
        </p:nvSpPr>
        <p:spPr>
          <a:xfrm>
            <a:off x="472058" y="232435"/>
            <a:ext cx="103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 IMPACTO DA REFORMA NAS MICRO E PEQUENAS EMPRESAS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92576BC-EBD1-4365-82B8-19208EC115AA}"/>
              </a:ext>
            </a:extLst>
          </p:cNvPr>
          <p:cNvGrpSpPr/>
          <p:nvPr/>
        </p:nvGrpSpPr>
        <p:grpSpPr>
          <a:xfrm>
            <a:off x="825330" y="738830"/>
            <a:ext cx="10541341" cy="5970894"/>
            <a:chOff x="837898" y="738830"/>
            <a:chExt cx="10541341" cy="5970894"/>
          </a:xfrm>
        </p:grpSpPr>
        <p:pic>
          <p:nvPicPr>
            <p:cNvPr id="38" name="Imagem 37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3AD0C1C8-0EF0-4300-8465-F2EEB9BF0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176" y="5167841"/>
              <a:ext cx="6912878" cy="1164338"/>
            </a:xfrm>
            <a:prstGeom prst="rect">
              <a:avLst/>
            </a:prstGeom>
          </p:spPr>
        </p:pic>
        <p:pic>
          <p:nvPicPr>
            <p:cNvPr id="5" name="Imagem 4" descr="Tela de computador com texto preto sobre fundo branco&#10;&#10;Descrição gerada automaticamente">
              <a:extLst>
                <a:ext uri="{FF2B5EF4-FFF2-40B4-BE49-F238E27FC236}">
                  <a16:creationId xmlns:a16="http://schemas.microsoft.com/office/drawing/2014/main" id="{2BCB301C-FC53-42A9-965E-55C4061D6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270" y="757138"/>
              <a:ext cx="1264923" cy="1237491"/>
            </a:xfrm>
            <a:prstGeom prst="rect">
              <a:avLst/>
            </a:prstGeom>
          </p:spPr>
        </p:pic>
        <p:pic>
          <p:nvPicPr>
            <p:cNvPr id="7" name="Imagem 6" descr="Uma imagem contendo objeto, relógio, medidor, placar&#10;&#10;Descrição gerada automaticamente">
              <a:extLst>
                <a:ext uri="{FF2B5EF4-FFF2-40B4-BE49-F238E27FC236}">
                  <a16:creationId xmlns:a16="http://schemas.microsoft.com/office/drawing/2014/main" id="{EDA5039F-BF5E-4ACA-B964-88824E11B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508" y="2068307"/>
              <a:ext cx="2587757" cy="1219202"/>
            </a:xfrm>
            <a:prstGeom prst="rect">
              <a:avLst/>
            </a:prstGeom>
          </p:spPr>
        </p:pic>
        <p:pic>
          <p:nvPicPr>
            <p:cNvPr id="12" name="Imagem 11" descr="Uma imagem contendo chuva&#10;&#10;Descrição gerada automaticamente">
              <a:extLst>
                <a:ext uri="{FF2B5EF4-FFF2-40B4-BE49-F238E27FC236}">
                  <a16:creationId xmlns:a16="http://schemas.microsoft.com/office/drawing/2014/main" id="{2B986192-B0B4-49D3-92F3-0FFCCE81F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330" y="3397084"/>
              <a:ext cx="896114" cy="1149098"/>
            </a:xfrm>
            <a:prstGeom prst="rect">
              <a:avLst/>
            </a:prstGeom>
          </p:spPr>
        </p:pic>
        <p:pic>
          <p:nvPicPr>
            <p:cNvPr id="14" name="Imagem 13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E20D9797-5D0A-40E8-B393-878EA8461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739" y="4790156"/>
              <a:ext cx="1898908" cy="283465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680BF1D3-F113-44F4-8AB6-DEAB21AA3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372" y="5167841"/>
              <a:ext cx="1603251" cy="728473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469B277B-E2C9-42C5-9A7E-6EC5C3F15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898" y="5261073"/>
              <a:ext cx="801626" cy="1127762"/>
            </a:xfrm>
            <a:prstGeom prst="rect">
              <a:avLst/>
            </a:prstGeom>
          </p:spPr>
        </p:pic>
        <p:pic>
          <p:nvPicPr>
            <p:cNvPr id="20" name="Imagem 19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1D4EBFFB-2D6E-4DCB-BFAB-B957C3EEC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9463" y="738830"/>
              <a:ext cx="1828804" cy="1240539"/>
            </a:xfrm>
            <a:prstGeom prst="rect">
              <a:avLst/>
            </a:prstGeom>
          </p:spPr>
        </p:pic>
        <p:pic>
          <p:nvPicPr>
            <p:cNvPr id="22" name="Imagem 21" descr="Uma imagem contendo objeto, relógio, medidor&#10;&#10;Descrição gerada automaticamente">
              <a:extLst>
                <a:ext uri="{FF2B5EF4-FFF2-40B4-BE49-F238E27FC236}">
                  <a16:creationId xmlns:a16="http://schemas.microsoft.com/office/drawing/2014/main" id="{E3168B4E-14BF-4D8A-8133-D3359011B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910" y="2084950"/>
              <a:ext cx="2590805" cy="1219202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1340B2E4-44AA-4399-8BA2-2B78CC1B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710" y="3550597"/>
              <a:ext cx="1002794" cy="954026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B9FEDD32-DD16-443C-826F-71EE3C1A7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073" y="4790156"/>
              <a:ext cx="2036068" cy="941834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79EEA2CB-C97D-4EE8-A9EF-E0B5C9E73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628" y="5799109"/>
              <a:ext cx="3395479" cy="301753"/>
            </a:xfrm>
            <a:prstGeom prst="rect">
              <a:avLst/>
            </a:prstGeom>
          </p:spPr>
        </p:pic>
        <p:pic>
          <p:nvPicPr>
            <p:cNvPr id="30" name="Imagem 29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A36562C0-A5D0-4F33-869F-C961211D8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157" y="738830"/>
              <a:ext cx="1920244" cy="1237491"/>
            </a:xfrm>
            <a:prstGeom prst="rect">
              <a:avLst/>
            </a:prstGeom>
          </p:spPr>
        </p:pic>
        <p:pic>
          <p:nvPicPr>
            <p:cNvPr id="32" name="Imagem 31" descr="Uma imagem contendo objeto, relógio&#10;&#10;Descrição gerada automaticamente">
              <a:extLst>
                <a:ext uri="{FF2B5EF4-FFF2-40B4-BE49-F238E27FC236}">
                  <a16:creationId xmlns:a16="http://schemas.microsoft.com/office/drawing/2014/main" id="{1147E39B-9185-4C5E-974A-C51C9DD5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790" y="2074802"/>
              <a:ext cx="2587757" cy="1219202"/>
            </a:xfrm>
            <a:prstGeom prst="rect">
              <a:avLst/>
            </a:prstGeom>
          </p:spPr>
        </p:pic>
        <p:pic>
          <p:nvPicPr>
            <p:cNvPr id="34" name="Imagem 33" descr="Uma imagem contendo texto, desenho&#10;&#10;Descrição gerada automaticamente">
              <a:extLst>
                <a:ext uri="{FF2B5EF4-FFF2-40B4-BE49-F238E27FC236}">
                  <a16:creationId xmlns:a16="http://schemas.microsoft.com/office/drawing/2014/main" id="{4ACDC23E-86A5-45B9-B2AA-024FC9985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616" y="3492843"/>
              <a:ext cx="1594107" cy="1045466"/>
            </a:xfrm>
            <a:prstGeom prst="rect">
              <a:avLst/>
            </a:prstGeom>
          </p:spPr>
        </p:pic>
        <p:pic>
          <p:nvPicPr>
            <p:cNvPr id="36" name="Imagem 35" descr="Uma imagem contendo desenho, relógio, placar, medidor&#10;&#10;Descrição gerada automaticamente">
              <a:extLst>
                <a:ext uri="{FF2B5EF4-FFF2-40B4-BE49-F238E27FC236}">
                  <a16:creationId xmlns:a16="http://schemas.microsoft.com/office/drawing/2014/main" id="{589BE525-88C4-4129-8BEE-BFCD1717C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804" y="4801554"/>
              <a:ext cx="1813564" cy="292609"/>
            </a:xfrm>
            <a:prstGeom prst="rect">
              <a:avLst/>
            </a:prstGeom>
          </p:spPr>
        </p:pic>
        <p:pic>
          <p:nvPicPr>
            <p:cNvPr id="40" name="Imagem 39" descr="Uma imagem contendo roda&#10;&#10;Descrição gerada automaticamente">
              <a:extLst>
                <a:ext uri="{FF2B5EF4-FFF2-40B4-BE49-F238E27FC236}">
                  <a16:creationId xmlns:a16="http://schemas.microsoft.com/office/drawing/2014/main" id="{6B715151-89D8-4882-A1B5-D8CFA965F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154" y="6456739"/>
              <a:ext cx="515113" cy="252985"/>
            </a:xfrm>
            <a:prstGeom prst="rect">
              <a:avLst/>
            </a:prstGeom>
          </p:spPr>
        </p:pic>
        <p:pic>
          <p:nvPicPr>
            <p:cNvPr id="42" name="Imagem 41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A3180D3B-1C99-4FC0-A0A8-F45ABFC5F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867" y="2074802"/>
              <a:ext cx="2182372" cy="1219202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A49C8FFD-8B9D-4C35-A222-8A50E06CE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028" y="3481767"/>
              <a:ext cx="1146050" cy="1319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559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01B18EF-4FD9-4D38-BDA7-8830B3D11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393995"/>
            <a:ext cx="246889" cy="21031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60E0D7F-AA73-4579-A408-6DAB0C8EEF2D}"/>
              </a:ext>
            </a:extLst>
          </p:cNvPr>
          <p:cNvSpPr txBox="1"/>
          <p:nvPr/>
        </p:nvSpPr>
        <p:spPr>
          <a:xfrm>
            <a:off x="472058" y="232435"/>
            <a:ext cx="103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 IMPACTO DA REFORMA NAS MICRO E PEQUENAS EMPRESAS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0C85EB1-8BBB-4BE0-99B4-614E6A1C8A21}"/>
              </a:ext>
            </a:extLst>
          </p:cNvPr>
          <p:cNvGrpSpPr/>
          <p:nvPr/>
        </p:nvGrpSpPr>
        <p:grpSpPr>
          <a:xfrm>
            <a:off x="836179" y="996817"/>
            <a:ext cx="10519643" cy="5706124"/>
            <a:chOff x="834196" y="996817"/>
            <a:chExt cx="10519643" cy="5706124"/>
          </a:xfrm>
        </p:grpSpPr>
        <p:pic>
          <p:nvPicPr>
            <p:cNvPr id="36" name="Imagem 35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3AFC0D0D-F307-4786-B694-924F68238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901" y="5164485"/>
              <a:ext cx="7050038" cy="1164338"/>
            </a:xfrm>
            <a:prstGeom prst="rect">
              <a:avLst/>
            </a:prstGeom>
          </p:spPr>
        </p:pic>
        <p:pic>
          <p:nvPicPr>
            <p:cNvPr id="5" name="Imagem 4" descr="Uma imagem contendo chuva&#10;&#10;Descrição gerada automaticamente">
              <a:extLst>
                <a:ext uri="{FF2B5EF4-FFF2-40B4-BE49-F238E27FC236}">
                  <a16:creationId xmlns:a16="http://schemas.microsoft.com/office/drawing/2014/main" id="{56EFDC79-6D91-4D56-B141-1DBFFE4D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600" y="996817"/>
              <a:ext cx="1264923" cy="947930"/>
            </a:xfrm>
            <a:prstGeom prst="rect">
              <a:avLst/>
            </a:prstGeom>
          </p:spPr>
        </p:pic>
        <p:pic>
          <p:nvPicPr>
            <p:cNvPr id="9" name="Imagem 8" descr="Uma imagem contendo objeto, relógio, medidor, placar&#10;&#10;Descrição gerada automaticamente">
              <a:extLst>
                <a:ext uri="{FF2B5EF4-FFF2-40B4-BE49-F238E27FC236}">
                  <a16:creationId xmlns:a16="http://schemas.microsoft.com/office/drawing/2014/main" id="{1CC2DFCE-7198-4452-B800-AC09A5E20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28" y="2006637"/>
              <a:ext cx="2590805" cy="1219202"/>
            </a:xfrm>
            <a:prstGeom prst="rect">
              <a:avLst/>
            </a:prstGeom>
          </p:spPr>
        </p:pic>
        <p:pic>
          <p:nvPicPr>
            <p:cNvPr id="12" name="Imagem 11" descr="Uma imagem contendo chuva&#10;&#10;Descrição gerada automaticamente">
              <a:extLst>
                <a:ext uri="{FF2B5EF4-FFF2-40B4-BE49-F238E27FC236}">
                  <a16:creationId xmlns:a16="http://schemas.microsoft.com/office/drawing/2014/main" id="{24ED0122-3F09-4099-9EA2-E059C8269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973" y="3389821"/>
              <a:ext cx="896114" cy="1149098"/>
            </a:xfrm>
            <a:prstGeom prst="rect">
              <a:avLst/>
            </a:prstGeom>
          </p:spPr>
        </p:pic>
        <p:pic>
          <p:nvPicPr>
            <p:cNvPr id="14" name="Imagem 13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5369E38D-72FB-469E-8977-68B311F3A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822" y="4792572"/>
              <a:ext cx="1895860" cy="283465"/>
            </a:xfrm>
            <a:prstGeom prst="rect">
              <a:avLst/>
            </a:prstGeom>
          </p:spPr>
        </p:pic>
        <p:pic>
          <p:nvPicPr>
            <p:cNvPr id="16" name="Imagem 15" descr="Uma imagem contendo pare&#10;&#10;Descrição gerada automaticamente">
              <a:extLst>
                <a:ext uri="{FF2B5EF4-FFF2-40B4-BE49-F238E27FC236}">
                  <a16:creationId xmlns:a16="http://schemas.microsoft.com/office/drawing/2014/main" id="{51209FC5-EAF8-4543-A01C-2C9D6B607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196" y="5250799"/>
              <a:ext cx="801626" cy="1127762"/>
            </a:xfrm>
            <a:prstGeom prst="rect">
              <a:avLst/>
            </a:prstGeom>
          </p:spPr>
        </p:pic>
        <p:pic>
          <p:nvPicPr>
            <p:cNvPr id="18" name="Imagem 17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706CE204-4948-40D5-92DC-5D1E91657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1463" y="996817"/>
              <a:ext cx="1776988" cy="947930"/>
            </a:xfrm>
            <a:prstGeom prst="rect">
              <a:avLst/>
            </a:prstGeom>
          </p:spPr>
        </p:pic>
        <p:pic>
          <p:nvPicPr>
            <p:cNvPr id="20" name="Imagem 19" descr="Uma imagem contendo objeto, relógio, medidor, placar&#10;&#10;Descrição gerada automaticamente">
              <a:extLst>
                <a:ext uri="{FF2B5EF4-FFF2-40B4-BE49-F238E27FC236}">
                  <a16:creationId xmlns:a16="http://schemas.microsoft.com/office/drawing/2014/main" id="{5D1C7A72-0CB2-4C72-BACC-078C7DA4A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059" y="2005113"/>
              <a:ext cx="2590805" cy="1222250"/>
            </a:xfrm>
            <a:prstGeom prst="rect">
              <a:avLst/>
            </a:prstGeom>
          </p:spPr>
        </p:pic>
        <p:pic>
          <p:nvPicPr>
            <p:cNvPr id="22" name="Imagem 21" descr="Texto preto sobre fundo branco&#10;&#10;Descrição gerada automaticamente">
              <a:extLst>
                <a:ext uri="{FF2B5EF4-FFF2-40B4-BE49-F238E27FC236}">
                  <a16:creationId xmlns:a16="http://schemas.microsoft.com/office/drawing/2014/main" id="{01FA60FF-EFD3-4326-8D50-FB7205E44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033" y="3389821"/>
              <a:ext cx="1514859" cy="1008890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94315160-60FB-4C1B-8696-032B78B2B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914" y="4792572"/>
              <a:ext cx="2432309" cy="292609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417C526F-E613-45A9-98F5-57CBB0C70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587" y="5164485"/>
              <a:ext cx="4489713" cy="932690"/>
            </a:xfrm>
            <a:prstGeom prst="rect">
              <a:avLst/>
            </a:prstGeom>
          </p:spPr>
        </p:pic>
        <p:pic>
          <p:nvPicPr>
            <p:cNvPr id="28" name="Imagem 27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5F2C962A-ADDD-46E4-8B70-3F43AB31A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600" y="996817"/>
              <a:ext cx="1761748" cy="947930"/>
            </a:xfrm>
            <a:prstGeom prst="rect">
              <a:avLst/>
            </a:prstGeom>
          </p:spPr>
        </p:pic>
        <p:pic>
          <p:nvPicPr>
            <p:cNvPr id="30" name="Imagem 29" descr="Uma imagem contendo objeto, relógio, placar&#10;&#10;Descrição gerada automaticamente">
              <a:extLst>
                <a:ext uri="{FF2B5EF4-FFF2-40B4-BE49-F238E27FC236}">
                  <a16:creationId xmlns:a16="http://schemas.microsoft.com/office/drawing/2014/main" id="{C537A64C-624B-474C-AFAC-BE03765A6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554" y="2006637"/>
              <a:ext cx="2587757" cy="1219202"/>
            </a:xfrm>
            <a:prstGeom prst="rect">
              <a:avLst/>
            </a:prstGeom>
          </p:spPr>
        </p:pic>
        <p:pic>
          <p:nvPicPr>
            <p:cNvPr id="32" name="Imagem 31" descr="Uma imagem contendo texto, desenho&#10;&#10;Descrição gerada automaticamente">
              <a:extLst>
                <a:ext uri="{FF2B5EF4-FFF2-40B4-BE49-F238E27FC236}">
                  <a16:creationId xmlns:a16="http://schemas.microsoft.com/office/drawing/2014/main" id="{A74B8A98-E5E3-4C9F-8A5F-FA340DD75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906" y="3389821"/>
              <a:ext cx="1594107" cy="1045466"/>
            </a:xfrm>
            <a:prstGeom prst="rect">
              <a:avLst/>
            </a:prstGeom>
          </p:spPr>
        </p:pic>
        <p:pic>
          <p:nvPicPr>
            <p:cNvPr id="34" name="Imagem 33" descr="Uma imagem contendo desenho, placar, relógio&#10;&#10;Descrição gerada automaticamente">
              <a:extLst>
                <a:ext uri="{FF2B5EF4-FFF2-40B4-BE49-F238E27FC236}">
                  <a16:creationId xmlns:a16="http://schemas.microsoft.com/office/drawing/2014/main" id="{53C347D6-A420-4967-BB55-B5E8D1E31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375" y="4793692"/>
              <a:ext cx="2127508" cy="292609"/>
            </a:xfrm>
            <a:prstGeom prst="rect">
              <a:avLst/>
            </a:prstGeom>
          </p:spPr>
        </p:pic>
        <p:pic>
          <p:nvPicPr>
            <p:cNvPr id="38" name="Imagem 37" descr="Uma imagem contendo transporte, roda&#10;&#10;Descrição gerada automaticamente">
              <a:extLst>
                <a:ext uri="{FF2B5EF4-FFF2-40B4-BE49-F238E27FC236}">
                  <a16:creationId xmlns:a16="http://schemas.microsoft.com/office/drawing/2014/main" id="{AD86C243-6A5C-44F5-BAEC-A697B5DC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20" y="6449956"/>
              <a:ext cx="569977" cy="252985"/>
            </a:xfrm>
            <a:prstGeom prst="rect">
              <a:avLst/>
            </a:prstGeom>
          </p:spPr>
        </p:pic>
        <p:pic>
          <p:nvPicPr>
            <p:cNvPr id="40" name="Imagem 39" descr="Uma imagem contendo desenho, camisa&#10;&#10;Descrição gerada automaticamente">
              <a:extLst>
                <a:ext uri="{FF2B5EF4-FFF2-40B4-BE49-F238E27FC236}">
                  <a16:creationId xmlns:a16="http://schemas.microsoft.com/office/drawing/2014/main" id="{A35AC342-316E-42DD-90E8-2A817FA89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467" y="2005113"/>
              <a:ext cx="2182372" cy="1222250"/>
            </a:xfrm>
            <a:prstGeom prst="rect">
              <a:avLst/>
            </a:prstGeom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9200B764-68DE-48A5-B26B-A5D5F450B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628" y="3389821"/>
              <a:ext cx="1146050" cy="1319787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6D169534-15CC-45DF-BBE1-000AF3414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587" y="5164485"/>
              <a:ext cx="1566675" cy="728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514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F3E00F-D8F3-4E16-8941-FF12CECF1D79}"/>
              </a:ext>
            </a:extLst>
          </p:cNvPr>
          <p:cNvSpPr txBox="1"/>
          <p:nvPr/>
        </p:nvSpPr>
        <p:spPr>
          <a:xfrm>
            <a:off x="607061" y="3429000"/>
            <a:ext cx="52827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é a favor da </a:t>
            </a:r>
          </a:p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Tributária?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5C4CCCD-2671-47A5-B402-BD4880F989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332752"/>
              </p:ext>
            </p:extLst>
          </p:nvPr>
        </p:nvGraphicFramePr>
        <p:xfrm>
          <a:off x="4907914" y="628438"/>
          <a:ext cx="8639810" cy="560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6ADEB60-F45C-4114-88A7-BBDEC44D6E0D}"/>
              </a:ext>
            </a:extLst>
          </p:cNvPr>
          <p:cNvSpPr txBox="1"/>
          <p:nvPr/>
        </p:nvSpPr>
        <p:spPr>
          <a:xfrm>
            <a:off x="4668622" y="6519446"/>
            <a:ext cx="2854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>
                <a:solidFill>
                  <a:schemeClr val="bg1"/>
                </a:solidFill>
              </a:rPr>
              <a:t>991 votos | 05 de novembro de 2019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CC0467C-5F3B-44DE-B991-CB9E5B723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1" y="542460"/>
            <a:ext cx="3446780" cy="95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DADFDF4-1D48-44EE-8703-D3C63C9D64BA}"/>
              </a:ext>
            </a:extLst>
          </p:cNvPr>
          <p:cNvSpPr/>
          <p:nvPr/>
        </p:nvSpPr>
        <p:spPr>
          <a:xfrm>
            <a:off x="237701" y="1923538"/>
            <a:ext cx="62889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solidFill>
                  <a:srgbClr val="41A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Participação da Sociedade</a:t>
            </a:r>
            <a:endParaRPr lang="pt-BR" sz="4400" dirty="0">
              <a:solidFill>
                <a:srgbClr val="41A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53E8883-3718-4256-A182-E653AB015B00}"/>
              </a:ext>
            </a:extLst>
          </p:cNvPr>
          <p:cNvSpPr txBox="1"/>
          <p:nvPr/>
        </p:nvSpPr>
        <p:spPr>
          <a:xfrm>
            <a:off x="829425" y="4734602"/>
            <a:ext cx="5150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Reynaldo Lima Jr. | 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do SESCON-SP</a:t>
            </a:r>
          </a:p>
          <a:p>
            <a:r>
              <a:rPr lang="pt-B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presidente@sescon.org.br</a:t>
            </a:r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1C8D1865-706C-443C-BD6E-D163BB403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1" t="62318" r="3581" b="5046"/>
          <a:stretch/>
        </p:blipFill>
        <p:spPr>
          <a:xfrm>
            <a:off x="7975140" y="2319194"/>
            <a:ext cx="3521411" cy="352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ED3D3A4-EB5D-4AD4-AC49-B5FC17FF3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3" y="379885"/>
            <a:ext cx="7025887" cy="1939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4E97A24-40AE-4BA9-93E6-F5AF4068F958}"/>
              </a:ext>
            </a:extLst>
          </p:cNvPr>
          <p:cNvSpPr txBox="1"/>
          <p:nvPr/>
        </p:nvSpPr>
        <p:spPr>
          <a:xfrm>
            <a:off x="829425" y="3168803"/>
            <a:ext cx="6506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Acesse o site e Participe!</a:t>
            </a:r>
          </a:p>
          <a:p>
            <a:r>
              <a:rPr lang="pt-BR" sz="3600" b="1" dirty="0">
                <a:solidFill>
                  <a:srgbClr val="EFD600"/>
                </a:solidFill>
              </a:rPr>
              <a:t>www.sescon.org.br/site/reforma</a:t>
            </a:r>
          </a:p>
        </p:txBody>
      </p:sp>
    </p:spTree>
    <p:extLst>
      <p:ext uri="{BB962C8B-B14F-4D97-AF65-F5344CB8AC3E}">
        <p14:creationId xmlns:p14="http://schemas.microsoft.com/office/powerpoint/2010/main" val="38181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3DA7BAA6-964A-4F77-9A1D-3CD2E75801B7}"/>
              </a:ext>
            </a:extLst>
          </p:cNvPr>
          <p:cNvSpPr txBox="1"/>
          <p:nvPr/>
        </p:nvSpPr>
        <p:spPr>
          <a:xfrm>
            <a:off x="641865" y="2221505"/>
            <a:ext cx="564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Empresas representadas no Estado de SP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B6B2BD-6680-4777-82B1-D67C6608B1A8}"/>
              </a:ext>
            </a:extLst>
          </p:cNvPr>
          <p:cNvSpPr txBox="1"/>
          <p:nvPr/>
        </p:nvSpPr>
        <p:spPr>
          <a:xfrm>
            <a:off x="641865" y="1227179"/>
            <a:ext cx="53110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00B4F5"/>
                </a:solidFill>
                <a:latin typeface="Arial Black" panose="020B0A04020102020204" pitchFamily="34" charset="0"/>
              </a:rPr>
              <a:t>+100.000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5646DC0-751D-4406-8014-5839D26F718D}"/>
              </a:ext>
            </a:extLst>
          </p:cNvPr>
          <p:cNvSpPr txBox="1"/>
          <p:nvPr/>
        </p:nvSpPr>
        <p:spPr>
          <a:xfrm>
            <a:off x="9299598" y="1754189"/>
            <a:ext cx="225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Categorias 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econômicas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934A15E-1F40-4803-8709-0C50BF68BDAB}"/>
              </a:ext>
            </a:extLst>
          </p:cNvPr>
          <p:cNvSpPr txBox="1"/>
          <p:nvPr/>
        </p:nvSpPr>
        <p:spPr>
          <a:xfrm>
            <a:off x="7646365" y="1507968"/>
            <a:ext cx="182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>
                <a:solidFill>
                  <a:srgbClr val="00B4F5"/>
                </a:solidFill>
                <a:latin typeface="Arial Black" panose="020B0A04020102020204" pitchFamily="34" charset="0"/>
              </a:rPr>
              <a:t>60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CF11B86-0640-407B-A26F-96231BBEB1DF}"/>
              </a:ext>
            </a:extLst>
          </p:cNvPr>
          <p:cNvSpPr txBox="1"/>
          <p:nvPr/>
        </p:nvSpPr>
        <p:spPr>
          <a:xfrm>
            <a:off x="4641724" y="3942523"/>
            <a:ext cx="322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Organizações contábeis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DFC5BEB-5BE2-4A07-B09A-F349D0087BBA}"/>
              </a:ext>
            </a:extLst>
          </p:cNvPr>
          <p:cNvSpPr txBox="1"/>
          <p:nvPr/>
        </p:nvSpPr>
        <p:spPr>
          <a:xfrm>
            <a:off x="3721745" y="3094145"/>
            <a:ext cx="4179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>
                <a:solidFill>
                  <a:srgbClr val="00B4F5"/>
                </a:solidFill>
                <a:latin typeface="Arial Black" panose="020B0A04020102020204" pitchFamily="34" charset="0"/>
              </a:rPr>
              <a:t>+20.000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6C9AA8E-D5F9-4135-B10F-70D06A72B875}"/>
              </a:ext>
            </a:extLst>
          </p:cNvPr>
          <p:cNvSpPr txBox="1"/>
          <p:nvPr/>
        </p:nvSpPr>
        <p:spPr>
          <a:xfrm>
            <a:off x="6085506" y="5920762"/>
            <a:ext cx="540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Profissionais contábeis em todo o Estado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EFEFCCC-16C9-4B94-A0BD-E6B1534B89B2}"/>
              </a:ext>
            </a:extLst>
          </p:cNvPr>
          <p:cNvSpPr txBox="1"/>
          <p:nvPr/>
        </p:nvSpPr>
        <p:spPr>
          <a:xfrm>
            <a:off x="5666568" y="4844188"/>
            <a:ext cx="58256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00B4F5"/>
                </a:solidFill>
                <a:latin typeface="Arial Black" panose="020B0A04020102020204" pitchFamily="34" charset="0"/>
              </a:rPr>
              <a:t>+150.000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BE47BBE-129A-48C3-A8B1-56A35777E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393995"/>
            <a:ext cx="246889" cy="210312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133F2B3D-9676-4194-B1BE-D619EAB0EEC6}"/>
              </a:ext>
            </a:extLst>
          </p:cNvPr>
          <p:cNvSpPr txBox="1"/>
          <p:nvPr/>
        </p:nvSpPr>
        <p:spPr>
          <a:xfrm>
            <a:off x="472058" y="232435"/>
            <a:ext cx="103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PORQUE O SESCON-SP RESOLVEU FALAR DE REFORMA TRIBUTÁRIA?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7134C91-3062-4388-955B-B0E244F16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/>
          <a:stretch/>
        </p:blipFill>
        <p:spPr>
          <a:xfrm>
            <a:off x="0" y="4016468"/>
            <a:ext cx="4934908" cy="284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4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9C354478-5018-45D0-BAEB-6C188378E9BB}"/>
              </a:ext>
            </a:extLst>
          </p:cNvPr>
          <p:cNvSpPr/>
          <p:nvPr/>
        </p:nvSpPr>
        <p:spPr>
          <a:xfrm>
            <a:off x="626865" y="1163672"/>
            <a:ext cx="108898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rgbClr val="FFC000"/>
                </a:solidFill>
              </a:rPr>
              <a:t>Os contadores e as Empresas Contábeis são responsáveis por atender a totalidade das Empresas em TODOS os ramos de atividade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9E5B427-4A54-4858-83A1-9CABD2770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5" y="4912787"/>
            <a:ext cx="677989" cy="80315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3F85D58-DB10-4EA1-85C9-778A69359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3477362"/>
            <a:ext cx="1037844" cy="77186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4015A55E-C330-46F3-A2C4-E9AF678AFAAC}"/>
              </a:ext>
            </a:extLst>
          </p:cNvPr>
          <p:cNvSpPr/>
          <p:nvPr/>
        </p:nvSpPr>
        <p:spPr>
          <a:xfrm>
            <a:off x="1819281" y="3540129"/>
            <a:ext cx="9721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Estudamos e aplicamos  a Legislação Tributária;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AE665C0-3704-405A-A03F-58AFBA4518A3}"/>
              </a:ext>
            </a:extLst>
          </p:cNvPr>
          <p:cNvSpPr/>
          <p:nvPr/>
        </p:nvSpPr>
        <p:spPr>
          <a:xfrm>
            <a:off x="1819281" y="4991200"/>
            <a:ext cx="999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Fazemos a integração entre o fisco e o contribuinte.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3180F74-A8AA-4BB9-BA83-2F9557127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393995"/>
            <a:ext cx="246889" cy="210312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ABDC4ED-FAEF-4BE2-A419-56AD83749B63}"/>
              </a:ext>
            </a:extLst>
          </p:cNvPr>
          <p:cNvSpPr txBox="1"/>
          <p:nvPr/>
        </p:nvSpPr>
        <p:spPr>
          <a:xfrm>
            <a:off x="472058" y="232435"/>
            <a:ext cx="103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PORQUE O SESCON-SP RESOLVEU FALAR DE REFORMA TRIBUTÁRIA?</a:t>
            </a:r>
          </a:p>
        </p:txBody>
      </p:sp>
    </p:spTree>
    <p:extLst>
      <p:ext uri="{BB962C8B-B14F-4D97-AF65-F5344CB8AC3E}">
        <p14:creationId xmlns:p14="http://schemas.microsoft.com/office/powerpoint/2010/main" val="343766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E125D3A-E5AE-4C29-92CD-247BFFCDA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393995"/>
            <a:ext cx="246889" cy="21031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442BFA8-4790-4C5E-AC42-F12A9FFCBE68}"/>
              </a:ext>
            </a:extLst>
          </p:cNvPr>
          <p:cNvSpPr txBox="1"/>
          <p:nvPr/>
        </p:nvSpPr>
        <p:spPr>
          <a:xfrm>
            <a:off x="472058" y="232435"/>
            <a:ext cx="103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PECs em tramitação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A89BA4C-D593-4FBD-A6F7-E1FB933107D8}"/>
              </a:ext>
            </a:extLst>
          </p:cNvPr>
          <p:cNvSpPr/>
          <p:nvPr/>
        </p:nvSpPr>
        <p:spPr>
          <a:xfrm>
            <a:off x="1232493" y="1654678"/>
            <a:ext cx="2549613" cy="2535745"/>
          </a:xfrm>
          <a:prstGeom prst="ellipse">
            <a:avLst/>
          </a:prstGeom>
          <a:solidFill>
            <a:srgbClr val="00B050"/>
          </a:solidFill>
          <a:ln w="762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3CAE92-BADE-42AE-8883-4E9DC23B1329}"/>
              </a:ext>
            </a:extLst>
          </p:cNvPr>
          <p:cNvSpPr/>
          <p:nvPr/>
        </p:nvSpPr>
        <p:spPr>
          <a:xfrm>
            <a:off x="1440198" y="2322386"/>
            <a:ext cx="2134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PEC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45/2019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111E34C-E149-431E-8E05-A5D5AE2C29E1}"/>
              </a:ext>
            </a:extLst>
          </p:cNvPr>
          <p:cNvSpPr/>
          <p:nvPr/>
        </p:nvSpPr>
        <p:spPr>
          <a:xfrm>
            <a:off x="8414129" y="4350782"/>
            <a:ext cx="2541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Autor</a:t>
            </a:r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Luis Miranda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0D1CFEA-18CF-47E6-9DF5-31823A400454}"/>
              </a:ext>
            </a:extLst>
          </p:cNvPr>
          <p:cNvSpPr/>
          <p:nvPr/>
        </p:nvSpPr>
        <p:spPr>
          <a:xfrm>
            <a:off x="4802724" y="4350782"/>
            <a:ext cx="2541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Autor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Davi Alcolumbre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CEF5654-AE89-439B-BBA6-E56E224CFFEA}"/>
              </a:ext>
            </a:extLst>
          </p:cNvPr>
          <p:cNvSpPr/>
          <p:nvPr/>
        </p:nvSpPr>
        <p:spPr>
          <a:xfrm>
            <a:off x="1236728" y="4350782"/>
            <a:ext cx="2541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Autor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Baleia Rossi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7ED3803-6EE2-4837-8132-0DBDBE896CF8}"/>
              </a:ext>
            </a:extLst>
          </p:cNvPr>
          <p:cNvSpPr/>
          <p:nvPr/>
        </p:nvSpPr>
        <p:spPr>
          <a:xfrm>
            <a:off x="4798489" y="1654678"/>
            <a:ext cx="2549613" cy="2535745"/>
          </a:xfrm>
          <a:prstGeom prst="ellipse">
            <a:avLst/>
          </a:prstGeom>
          <a:solidFill>
            <a:srgbClr val="7F7DFA"/>
          </a:solidFill>
          <a:ln w="762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043BD3D-2C66-481D-85B9-BD5160D70D9F}"/>
              </a:ext>
            </a:extLst>
          </p:cNvPr>
          <p:cNvSpPr/>
          <p:nvPr/>
        </p:nvSpPr>
        <p:spPr>
          <a:xfrm>
            <a:off x="8409894" y="1654678"/>
            <a:ext cx="2549613" cy="2535745"/>
          </a:xfrm>
          <a:prstGeom prst="ellipse">
            <a:avLst/>
          </a:prstGeom>
          <a:solidFill>
            <a:srgbClr val="FFC000"/>
          </a:solidFill>
          <a:ln w="762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9CDAB4E-27F9-4A25-B7EC-682DF0FD0E28}"/>
              </a:ext>
            </a:extLst>
          </p:cNvPr>
          <p:cNvSpPr/>
          <p:nvPr/>
        </p:nvSpPr>
        <p:spPr>
          <a:xfrm>
            <a:off x="4948275" y="2322386"/>
            <a:ext cx="2250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PEC</a:t>
            </a:r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110/2019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8E39515-1D7B-41FC-878C-CA1CD1444E87}"/>
              </a:ext>
            </a:extLst>
          </p:cNvPr>
          <p:cNvSpPr/>
          <p:nvPr/>
        </p:nvSpPr>
        <p:spPr>
          <a:xfrm>
            <a:off x="8551945" y="2322386"/>
            <a:ext cx="2265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PEC</a:t>
            </a:r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128/2019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8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8765BC33-B6F9-460E-A3B9-A1D2E2833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393995"/>
            <a:ext cx="246889" cy="21031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752A98-4904-4163-9569-8CBB97595E33}"/>
              </a:ext>
            </a:extLst>
          </p:cNvPr>
          <p:cNvSpPr txBox="1"/>
          <p:nvPr/>
        </p:nvSpPr>
        <p:spPr>
          <a:xfrm>
            <a:off x="472058" y="232435"/>
            <a:ext cx="103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IBS | PEC 45/2019</a:t>
            </a:r>
          </a:p>
        </p:txBody>
      </p:sp>
      <p:pic>
        <p:nvPicPr>
          <p:cNvPr id="19" name="Imagem 18" descr="Uma imagem contendo arma, soco inglês, roda&#10;&#10;Descrição gerada automaticamente">
            <a:extLst>
              <a:ext uri="{FF2B5EF4-FFF2-40B4-BE49-F238E27FC236}">
                <a16:creationId xmlns:a16="http://schemas.microsoft.com/office/drawing/2014/main" id="{ACF02B5B-2C45-4776-934A-BB9FD119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9" y="902089"/>
            <a:ext cx="7232919" cy="537363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244E368-7BE3-4339-BD54-76DE96A55B9B}"/>
              </a:ext>
            </a:extLst>
          </p:cNvPr>
          <p:cNvSpPr/>
          <p:nvPr/>
        </p:nvSpPr>
        <p:spPr>
          <a:xfrm>
            <a:off x="3920017" y="5143893"/>
            <a:ext cx="701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1AF1A8D-0F36-4FA4-8B1A-CE486F68BAE6}"/>
              </a:ext>
            </a:extLst>
          </p:cNvPr>
          <p:cNvSpPr/>
          <p:nvPr/>
        </p:nvSpPr>
        <p:spPr>
          <a:xfrm>
            <a:off x="1058052" y="3300258"/>
            <a:ext cx="824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5127569-EED0-4426-B68F-3F7832337A79}"/>
              </a:ext>
            </a:extLst>
          </p:cNvPr>
          <p:cNvSpPr/>
          <p:nvPr/>
        </p:nvSpPr>
        <p:spPr>
          <a:xfrm>
            <a:off x="1786085" y="4647621"/>
            <a:ext cx="1599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COFINS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67FA715-CA4C-4AFD-8F94-7D7E5583FFE7}"/>
              </a:ext>
            </a:extLst>
          </p:cNvPr>
          <p:cNvSpPr/>
          <p:nvPr/>
        </p:nvSpPr>
        <p:spPr>
          <a:xfrm>
            <a:off x="6686562" y="3265740"/>
            <a:ext cx="774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7AA7C6E-5105-433F-B33F-A5982623EED4}"/>
              </a:ext>
            </a:extLst>
          </p:cNvPr>
          <p:cNvSpPr/>
          <p:nvPr/>
        </p:nvSpPr>
        <p:spPr>
          <a:xfrm>
            <a:off x="5358393" y="4616843"/>
            <a:ext cx="1183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ICMS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A5E2B48-FC92-41B0-BE5E-8C751D7B8BF0}"/>
              </a:ext>
            </a:extLst>
          </p:cNvPr>
          <p:cNvSpPr/>
          <p:nvPr/>
        </p:nvSpPr>
        <p:spPr>
          <a:xfrm>
            <a:off x="8893416" y="2592889"/>
            <a:ext cx="26442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Imposto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Seletivo 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</a:rPr>
              <a:t>(para inibir o consumo)</a:t>
            </a:r>
            <a:endParaRPr lang="pt-BR" sz="2800" i="1" dirty="0">
              <a:solidFill>
                <a:schemeClr val="bg1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BC12DCB-DC91-44D2-9A17-9F55DD1644B9}"/>
              </a:ext>
            </a:extLst>
          </p:cNvPr>
          <p:cNvSpPr/>
          <p:nvPr/>
        </p:nvSpPr>
        <p:spPr>
          <a:xfrm>
            <a:off x="8961142" y="2191720"/>
            <a:ext cx="2508753" cy="2495108"/>
          </a:xfrm>
          <a:prstGeom prst="ellipse">
            <a:avLst/>
          </a:prstGeom>
          <a:noFill/>
          <a:ln w="76200">
            <a:solidFill>
              <a:srgbClr val="F1685C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6D704C0-0C21-43E5-BD62-C35BBC6B8F54}"/>
              </a:ext>
            </a:extLst>
          </p:cNvPr>
          <p:cNvCxnSpPr>
            <a:cxnSpLocks/>
          </p:cNvCxnSpPr>
          <p:nvPr/>
        </p:nvCxnSpPr>
        <p:spPr>
          <a:xfrm>
            <a:off x="8413052" y="1688193"/>
            <a:ext cx="0" cy="3481615"/>
          </a:xfrm>
          <a:prstGeom prst="line">
            <a:avLst/>
          </a:prstGeom>
          <a:ln>
            <a:solidFill>
              <a:srgbClr val="F168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341EDA-4F23-400B-A8A0-C76E516F1865}"/>
              </a:ext>
            </a:extLst>
          </p:cNvPr>
          <p:cNvSpPr txBox="1"/>
          <p:nvPr/>
        </p:nvSpPr>
        <p:spPr>
          <a:xfrm>
            <a:off x="3300765" y="1622249"/>
            <a:ext cx="193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IBS</a:t>
            </a:r>
            <a:endParaRPr lang="pt-BR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9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2F2621F5-B76C-4EBB-A072-7290FE7ED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393995"/>
            <a:ext cx="246889" cy="21031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99581804-B543-416B-9FFC-CB781183C615}"/>
              </a:ext>
            </a:extLst>
          </p:cNvPr>
          <p:cNvSpPr txBox="1"/>
          <p:nvPr/>
        </p:nvSpPr>
        <p:spPr>
          <a:xfrm>
            <a:off x="472058" y="232435"/>
            <a:ext cx="4988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IBS DUAL | PEC 110/2019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A3A7947-316D-42FA-85D9-1CB22254A9B6}"/>
              </a:ext>
            </a:extLst>
          </p:cNvPr>
          <p:cNvGrpSpPr/>
          <p:nvPr/>
        </p:nvGrpSpPr>
        <p:grpSpPr>
          <a:xfrm>
            <a:off x="371293" y="798908"/>
            <a:ext cx="11449415" cy="5897180"/>
            <a:chOff x="423320" y="728385"/>
            <a:chExt cx="11449415" cy="5897180"/>
          </a:xfrm>
        </p:grpSpPr>
        <p:pic>
          <p:nvPicPr>
            <p:cNvPr id="31" name="Imagem 30" descr="Uma imagem contendo arma, soco inglês, roda&#10;&#10;Descrição gerada automaticamente">
              <a:extLst>
                <a:ext uri="{FF2B5EF4-FFF2-40B4-BE49-F238E27FC236}">
                  <a16:creationId xmlns:a16="http://schemas.microsoft.com/office/drawing/2014/main" id="{AC830089-FD6A-421F-B907-2E8BB07EF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20" y="728385"/>
              <a:ext cx="8376479" cy="5897180"/>
            </a:xfrm>
            <a:prstGeom prst="rect">
              <a:avLst/>
            </a:prstGeom>
          </p:spPr>
        </p:pic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BD1B102B-ADE7-4A12-BEFF-BD47C4E18683}"/>
                </a:ext>
              </a:extLst>
            </p:cNvPr>
            <p:cNvSpPr/>
            <p:nvPr/>
          </p:nvSpPr>
          <p:spPr>
            <a:xfrm>
              <a:off x="2319810" y="5443634"/>
              <a:ext cx="1075022" cy="1087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311B866-8929-4BED-8E57-F4C96F6FC809}"/>
                </a:ext>
              </a:extLst>
            </p:cNvPr>
            <p:cNvSpPr/>
            <p:nvPr/>
          </p:nvSpPr>
          <p:spPr>
            <a:xfrm>
              <a:off x="9228531" y="2582615"/>
              <a:ext cx="2644204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</a:rPr>
                <a:t>Imposto 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</a:rPr>
                <a:t>Seletivo </a:t>
              </a:r>
              <a:r>
                <a:rPr lang="pt-BR" sz="2400" b="1" i="1" dirty="0">
                  <a:solidFill>
                    <a:schemeClr val="bg1"/>
                  </a:solidFill>
                </a:rPr>
                <a:t>(para arrecadação e inibir consumo)</a:t>
              </a:r>
              <a:endParaRPr lang="pt-BR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51805374-ED72-4010-9F00-C3E94A1068D7}"/>
                </a:ext>
              </a:extLst>
            </p:cNvPr>
            <p:cNvSpPr/>
            <p:nvPr/>
          </p:nvSpPr>
          <p:spPr>
            <a:xfrm>
              <a:off x="9296257" y="2181446"/>
              <a:ext cx="2508753" cy="2495108"/>
            </a:xfrm>
            <a:prstGeom prst="ellipse">
              <a:avLst/>
            </a:prstGeom>
            <a:noFill/>
            <a:ln w="76200">
              <a:solidFill>
                <a:srgbClr val="F1685C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4C31EBCD-99F8-441C-9558-166442F5C096}"/>
                </a:ext>
              </a:extLst>
            </p:cNvPr>
            <p:cNvCxnSpPr>
              <a:cxnSpLocks/>
            </p:cNvCxnSpPr>
            <p:nvPr/>
          </p:nvCxnSpPr>
          <p:spPr>
            <a:xfrm>
              <a:off x="9046118" y="1688193"/>
              <a:ext cx="0" cy="3481615"/>
            </a:xfrm>
            <a:prstGeom prst="line">
              <a:avLst/>
            </a:prstGeom>
            <a:ln>
              <a:solidFill>
                <a:srgbClr val="F168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D8303911-28A7-4F80-89EE-5864632C7A72}"/>
                </a:ext>
              </a:extLst>
            </p:cNvPr>
            <p:cNvSpPr/>
            <p:nvPr/>
          </p:nvSpPr>
          <p:spPr>
            <a:xfrm>
              <a:off x="2934982" y="1029170"/>
              <a:ext cx="6867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IPI</a:t>
              </a: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5A1B8D0D-7FA8-4AB0-951A-8249AF3C85C3}"/>
                </a:ext>
              </a:extLst>
            </p:cNvPr>
            <p:cNvSpPr/>
            <p:nvPr/>
          </p:nvSpPr>
          <p:spPr>
            <a:xfrm>
              <a:off x="1399968" y="1345757"/>
              <a:ext cx="1210053" cy="830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PIS/</a:t>
              </a:r>
            </a:p>
            <a:p>
              <a:pPr algn="ctr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PASEP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F7DBF34C-FB1A-4643-A956-A6D0BCC5B495}"/>
                </a:ext>
              </a:extLst>
            </p:cNvPr>
            <p:cNvSpPr/>
            <p:nvPr/>
          </p:nvSpPr>
          <p:spPr>
            <a:xfrm>
              <a:off x="593356" y="2595319"/>
              <a:ext cx="112749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COFINS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9288AFB7-457C-48F7-AD11-FBB508937DEE}"/>
                </a:ext>
              </a:extLst>
            </p:cNvPr>
            <p:cNvSpPr/>
            <p:nvPr/>
          </p:nvSpPr>
          <p:spPr>
            <a:xfrm>
              <a:off x="445190" y="3839121"/>
              <a:ext cx="1159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CIDE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772D1169-AE66-47FD-B82E-6EE4FA8DCD6A}"/>
                </a:ext>
              </a:extLst>
            </p:cNvPr>
            <p:cNvSpPr/>
            <p:nvPr/>
          </p:nvSpPr>
          <p:spPr>
            <a:xfrm>
              <a:off x="7734430" y="2085310"/>
              <a:ext cx="7404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ISS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75E9A36C-6642-49B4-BFC6-0697C68F3498}"/>
                </a:ext>
              </a:extLst>
            </p:cNvPr>
            <p:cNvSpPr/>
            <p:nvPr/>
          </p:nvSpPr>
          <p:spPr>
            <a:xfrm>
              <a:off x="7615080" y="4667191"/>
              <a:ext cx="10759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ICMS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391CBE68-DB94-4F5F-B407-710039A4EE9A}"/>
                </a:ext>
              </a:extLst>
            </p:cNvPr>
            <p:cNvSpPr/>
            <p:nvPr/>
          </p:nvSpPr>
          <p:spPr>
            <a:xfrm>
              <a:off x="1060451" y="5027821"/>
              <a:ext cx="12557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SALÁRIO EDUCAÇÃO</a:t>
              </a: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BA82950C-8875-4C7A-A75C-A1974137301C}"/>
                </a:ext>
              </a:extLst>
            </p:cNvPr>
            <p:cNvSpPr/>
            <p:nvPr/>
          </p:nvSpPr>
          <p:spPr>
            <a:xfrm>
              <a:off x="2436282" y="5664161"/>
              <a:ext cx="8420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IOF</a:t>
              </a:r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521F05C1-A980-4005-9491-5CE0C32641F0}"/>
                </a:ext>
              </a:extLst>
            </p:cNvPr>
            <p:cNvSpPr txBox="1"/>
            <p:nvPr/>
          </p:nvSpPr>
          <p:spPr>
            <a:xfrm>
              <a:off x="2589789" y="3178495"/>
              <a:ext cx="1554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  <a:t>IBS</a:t>
              </a: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  <a:t> FEDERAL</a:t>
              </a: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570753DD-0E5C-41AA-BF68-97BF21F9BADA}"/>
                </a:ext>
              </a:extLst>
            </p:cNvPr>
            <p:cNvSpPr txBox="1"/>
            <p:nvPr/>
          </p:nvSpPr>
          <p:spPr>
            <a:xfrm>
              <a:off x="5392769" y="3111684"/>
              <a:ext cx="1502984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  <a:t>IBS</a:t>
              </a: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  <a:t>ESTADUAL /</a:t>
              </a:r>
            </a:p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  <a:t>MUNICIPAL</a:t>
              </a: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43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36DF027-5224-43A4-B61C-F553DBA77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393995"/>
            <a:ext cx="246889" cy="21031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4943340-7870-4173-BE5C-54FABDF88703}"/>
              </a:ext>
            </a:extLst>
          </p:cNvPr>
          <p:cNvSpPr txBox="1"/>
          <p:nvPr/>
        </p:nvSpPr>
        <p:spPr>
          <a:xfrm>
            <a:off x="472058" y="232435"/>
            <a:ext cx="4988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IBS DUAL | PEC 128/2019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DA842E3-7E16-460E-97F9-EC8DC15FC132}"/>
              </a:ext>
            </a:extLst>
          </p:cNvPr>
          <p:cNvGrpSpPr/>
          <p:nvPr/>
        </p:nvGrpSpPr>
        <p:grpSpPr>
          <a:xfrm>
            <a:off x="348613" y="989379"/>
            <a:ext cx="11456397" cy="4879242"/>
            <a:chOff x="348613" y="1272404"/>
            <a:chExt cx="11456397" cy="4879242"/>
          </a:xfrm>
        </p:grpSpPr>
        <p:pic>
          <p:nvPicPr>
            <p:cNvPr id="8" name="Imagem 7" descr="Uma imagem contendo arma, soco inglês, roda, janela&#10;&#10;Descrição gerada automaticamente">
              <a:extLst>
                <a:ext uri="{FF2B5EF4-FFF2-40B4-BE49-F238E27FC236}">
                  <a16:creationId xmlns:a16="http://schemas.microsoft.com/office/drawing/2014/main" id="{9AE52D12-0889-4D1D-95E2-A587F0C52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13" y="1272404"/>
              <a:ext cx="8411209" cy="4879242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FD2B56D-3605-4B25-92C0-01DD966A21AE}"/>
                </a:ext>
              </a:extLst>
            </p:cNvPr>
            <p:cNvSpPr txBox="1"/>
            <p:nvPr/>
          </p:nvSpPr>
          <p:spPr>
            <a:xfrm>
              <a:off x="2538722" y="3357783"/>
              <a:ext cx="1554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  <a:t>IBS</a:t>
              </a: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  <a:t> FEDERAL</a:t>
              </a: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9B05669-46F6-4E5B-B959-54328782BB00}"/>
                </a:ext>
              </a:extLst>
            </p:cNvPr>
            <p:cNvSpPr/>
            <p:nvPr/>
          </p:nvSpPr>
          <p:spPr>
            <a:xfrm>
              <a:off x="1255743" y="5192353"/>
              <a:ext cx="7149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IPI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332C0B9-AD60-4E04-AFBD-A0A533301178}"/>
                </a:ext>
              </a:extLst>
            </p:cNvPr>
            <p:cNvSpPr/>
            <p:nvPr/>
          </p:nvSpPr>
          <p:spPr>
            <a:xfrm>
              <a:off x="1567024" y="1645685"/>
              <a:ext cx="7148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PIS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35D983B6-A03F-4029-91DC-6BBD69E5F7AA}"/>
                </a:ext>
              </a:extLst>
            </p:cNvPr>
            <p:cNvSpPr/>
            <p:nvPr/>
          </p:nvSpPr>
          <p:spPr>
            <a:xfrm>
              <a:off x="482418" y="2716532"/>
              <a:ext cx="12240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COFINS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B685C273-A1E0-4C00-9E11-468A8406C571}"/>
                </a:ext>
              </a:extLst>
            </p:cNvPr>
            <p:cNvSpPr/>
            <p:nvPr/>
          </p:nvSpPr>
          <p:spPr>
            <a:xfrm>
              <a:off x="7688560" y="2220777"/>
              <a:ext cx="756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ISS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E26362C2-8149-4D9B-A085-114146364EC3}"/>
                </a:ext>
              </a:extLst>
            </p:cNvPr>
            <p:cNvSpPr/>
            <p:nvPr/>
          </p:nvSpPr>
          <p:spPr>
            <a:xfrm>
              <a:off x="7529248" y="4806501"/>
              <a:ext cx="11865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ICMS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1A8175C9-ABE1-4AB5-BE7B-5A5928E64945}"/>
                </a:ext>
              </a:extLst>
            </p:cNvPr>
            <p:cNvSpPr/>
            <p:nvPr/>
          </p:nvSpPr>
          <p:spPr>
            <a:xfrm>
              <a:off x="556935" y="3991448"/>
              <a:ext cx="855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IOF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0C968BC-3518-4061-93B7-2FC68758263D}"/>
                </a:ext>
              </a:extLst>
            </p:cNvPr>
            <p:cNvSpPr txBox="1"/>
            <p:nvPr/>
          </p:nvSpPr>
          <p:spPr>
            <a:xfrm>
              <a:off x="5356678" y="3265449"/>
              <a:ext cx="1502984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  <a:t>IBS</a:t>
              </a:r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  <a:t>ESTADUAL /</a:t>
              </a:r>
            </a:p>
            <a:p>
              <a:pPr algn="ctr"/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  <a:t>MUNICIPAL</a:t>
              </a: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37F092F-A101-410F-A690-F9D3B59402A5}"/>
                </a:ext>
              </a:extLst>
            </p:cNvPr>
            <p:cNvSpPr/>
            <p:nvPr/>
          </p:nvSpPr>
          <p:spPr>
            <a:xfrm>
              <a:off x="9320132" y="2644170"/>
              <a:ext cx="246100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</a:rPr>
                <a:t>Imposto </a:t>
              </a:r>
            </a:p>
            <a:p>
              <a:pPr algn="ctr"/>
              <a:r>
                <a:rPr lang="pt-BR" sz="3200" b="1" dirty="0">
                  <a:solidFill>
                    <a:schemeClr val="bg1"/>
                  </a:solidFill>
                </a:rPr>
                <a:t>Seletivo será </a:t>
              </a:r>
            </a:p>
            <a:p>
              <a:pPr algn="ctr"/>
              <a:r>
                <a:rPr lang="pt-BR" sz="3200" b="1" dirty="0">
                  <a:solidFill>
                    <a:schemeClr val="bg1"/>
                  </a:solidFill>
                </a:rPr>
                <a:t>o IPI</a:t>
              </a:r>
              <a:endParaRPr lang="pt-BR" sz="3200" i="1" dirty="0">
                <a:solidFill>
                  <a:schemeClr val="bg1"/>
                </a:solidFill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562FD66-EA00-4A81-AE1A-E99221A455B6}"/>
                </a:ext>
              </a:extLst>
            </p:cNvPr>
            <p:cNvSpPr/>
            <p:nvPr/>
          </p:nvSpPr>
          <p:spPr>
            <a:xfrm>
              <a:off x="9296257" y="2181446"/>
              <a:ext cx="2508753" cy="2495108"/>
            </a:xfrm>
            <a:prstGeom prst="ellipse">
              <a:avLst/>
            </a:prstGeom>
            <a:noFill/>
            <a:ln w="76200">
              <a:solidFill>
                <a:srgbClr val="F1685C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430E5EFD-FC60-437A-BC7D-5A0B8ED38DBA}"/>
                </a:ext>
              </a:extLst>
            </p:cNvPr>
            <p:cNvCxnSpPr>
              <a:cxnSpLocks/>
            </p:cNvCxnSpPr>
            <p:nvPr/>
          </p:nvCxnSpPr>
          <p:spPr>
            <a:xfrm>
              <a:off x="9046118" y="1688193"/>
              <a:ext cx="0" cy="3481615"/>
            </a:xfrm>
            <a:prstGeom prst="line">
              <a:avLst/>
            </a:prstGeom>
            <a:ln>
              <a:solidFill>
                <a:srgbClr val="F168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233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5C84E8AF-D9D2-4593-94CB-63D20C37A81E}"/>
              </a:ext>
            </a:extLst>
          </p:cNvPr>
          <p:cNvSpPr/>
          <p:nvPr/>
        </p:nvSpPr>
        <p:spPr>
          <a:xfrm>
            <a:off x="391070" y="854848"/>
            <a:ext cx="1673778" cy="1664674"/>
          </a:xfrm>
          <a:prstGeom prst="ellipse">
            <a:avLst/>
          </a:prstGeom>
          <a:solidFill>
            <a:srgbClr val="00B050"/>
          </a:solidFill>
          <a:ln w="762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6FF75B5-DA15-423C-A948-BF1C03DD2256}"/>
              </a:ext>
            </a:extLst>
          </p:cNvPr>
          <p:cNvSpPr/>
          <p:nvPr/>
        </p:nvSpPr>
        <p:spPr>
          <a:xfrm>
            <a:off x="3785522" y="1364020"/>
            <a:ext cx="1595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Alíquota Única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e Uniforme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1D2F17E-6D57-4DF4-A662-BEB093C01D07}"/>
              </a:ext>
            </a:extLst>
          </p:cNvPr>
          <p:cNvSpPr/>
          <p:nvPr/>
        </p:nvSpPr>
        <p:spPr>
          <a:xfrm>
            <a:off x="5907223" y="1333242"/>
            <a:ext cx="1619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Transição em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10 anos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E3F2371-673F-459C-9EB0-3F87C53645CD}"/>
              </a:ext>
            </a:extLst>
          </p:cNvPr>
          <p:cNvSpPr/>
          <p:nvPr/>
        </p:nvSpPr>
        <p:spPr>
          <a:xfrm>
            <a:off x="7984605" y="1025466"/>
            <a:ext cx="1724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Simples Nacional sem direito a crédito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2E88C62-22DA-42EE-A7C4-3B29FDDF5226}"/>
              </a:ext>
            </a:extLst>
          </p:cNvPr>
          <p:cNvSpPr/>
          <p:nvPr/>
        </p:nvSpPr>
        <p:spPr>
          <a:xfrm>
            <a:off x="3746603" y="854848"/>
            <a:ext cx="1673778" cy="1664675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9FE2E00-00CA-45B2-8CFD-BF9864863650}"/>
              </a:ext>
            </a:extLst>
          </p:cNvPr>
          <p:cNvSpPr/>
          <p:nvPr/>
        </p:nvSpPr>
        <p:spPr>
          <a:xfrm>
            <a:off x="3746603" y="2907576"/>
            <a:ext cx="16737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Alíquota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uniforme, mas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pode variar de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acordo com as atividade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614A8F2-AEE6-455A-95CF-336BAE576599}"/>
              </a:ext>
            </a:extLst>
          </p:cNvPr>
          <p:cNvSpPr/>
          <p:nvPr/>
        </p:nvSpPr>
        <p:spPr>
          <a:xfrm>
            <a:off x="5916609" y="3292297"/>
            <a:ext cx="1601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Transição em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5 anos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1B08CA-0C0B-4DB2-8CAB-A375E6CCE4AD}"/>
              </a:ext>
            </a:extLst>
          </p:cNvPr>
          <p:cNvSpPr/>
          <p:nvPr/>
        </p:nvSpPr>
        <p:spPr>
          <a:xfrm>
            <a:off x="8050039" y="3043030"/>
            <a:ext cx="159664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</a:rPr>
              <a:t>Não trata do creditamento do Simples Nacional</a:t>
            </a:r>
            <a:endParaRPr lang="pt-BR" sz="1900" i="1" dirty="0">
              <a:solidFill>
                <a:srgbClr val="FF0000"/>
              </a:solidFill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5F5FB04-E4B1-4344-9580-292CA8F1A861}"/>
              </a:ext>
            </a:extLst>
          </p:cNvPr>
          <p:cNvCxnSpPr>
            <a:cxnSpLocks/>
          </p:cNvCxnSpPr>
          <p:nvPr/>
        </p:nvCxnSpPr>
        <p:spPr>
          <a:xfrm flipV="1">
            <a:off x="3123780" y="2647512"/>
            <a:ext cx="8698770" cy="5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013EAE1A-CD53-4A93-9D4A-9C261365A80B}"/>
              </a:ext>
            </a:extLst>
          </p:cNvPr>
          <p:cNvSpPr/>
          <p:nvPr/>
        </p:nvSpPr>
        <p:spPr>
          <a:xfrm>
            <a:off x="514114" y="1240909"/>
            <a:ext cx="14276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PEC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45/2019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141D694-9BE4-43CD-A269-45E3FAC37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393995"/>
            <a:ext cx="246889" cy="21031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40FAE3C-36C2-4C5E-BE11-08B9C636D635}"/>
              </a:ext>
            </a:extLst>
          </p:cNvPr>
          <p:cNvSpPr txBox="1"/>
          <p:nvPr/>
        </p:nvSpPr>
        <p:spPr>
          <a:xfrm>
            <a:off x="472058" y="232435"/>
            <a:ext cx="103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COMPARATIVO</a:t>
            </a:r>
          </a:p>
        </p:txBody>
      </p:sp>
      <p:pic>
        <p:nvPicPr>
          <p:cNvPr id="14" name="Gráfico 13" descr="Seta de linha: curva ligeira">
            <a:extLst>
              <a:ext uri="{FF2B5EF4-FFF2-40B4-BE49-F238E27FC236}">
                <a16:creationId xmlns:a16="http://schemas.microsoft.com/office/drawing/2014/main" id="{AC7BA81B-0336-4885-8BC8-2A7DB0309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0343" y="5032200"/>
            <a:ext cx="1123303" cy="1123303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527E0CB0-61A2-45D5-AB52-B80C3A6F3073}"/>
              </a:ext>
            </a:extLst>
          </p:cNvPr>
          <p:cNvSpPr/>
          <p:nvPr/>
        </p:nvSpPr>
        <p:spPr>
          <a:xfrm>
            <a:off x="391070" y="2825236"/>
            <a:ext cx="1673778" cy="1642008"/>
          </a:xfrm>
          <a:prstGeom prst="ellipse">
            <a:avLst/>
          </a:prstGeom>
          <a:solidFill>
            <a:srgbClr val="7F7DFA"/>
          </a:solidFill>
          <a:ln w="762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701AA5F-C22D-4BDE-B4DF-B0DA7370FCC5}"/>
              </a:ext>
            </a:extLst>
          </p:cNvPr>
          <p:cNvSpPr/>
          <p:nvPr/>
        </p:nvSpPr>
        <p:spPr>
          <a:xfrm>
            <a:off x="514114" y="3199964"/>
            <a:ext cx="14276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PEC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110/2019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3537986-B6BB-41CA-82D8-3476F7E578C8}"/>
              </a:ext>
            </a:extLst>
          </p:cNvPr>
          <p:cNvSpPr/>
          <p:nvPr/>
        </p:nvSpPr>
        <p:spPr>
          <a:xfrm>
            <a:off x="391070" y="4772847"/>
            <a:ext cx="1673778" cy="1642008"/>
          </a:xfrm>
          <a:prstGeom prst="ellipse">
            <a:avLst/>
          </a:prstGeom>
          <a:solidFill>
            <a:srgbClr val="FFC000"/>
          </a:solidFill>
          <a:ln w="762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B5DDE80-7915-41BB-B89E-BF92CE9DFC41}"/>
              </a:ext>
            </a:extLst>
          </p:cNvPr>
          <p:cNvSpPr/>
          <p:nvPr/>
        </p:nvSpPr>
        <p:spPr>
          <a:xfrm>
            <a:off x="514114" y="5147575"/>
            <a:ext cx="14276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PEC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128/2019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FCB21CD-03DC-4521-9122-AE9DAA186F12}"/>
              </a:ext>
            </a:extLst>
          </p:cNvPr>
          <p:cNvSpPr/>
          <p:nvPr/>
        </p:nvSpPr>
        <p:spPr>
          <a:xfrm>
            <a:off x="3746603" y="2813903"/>
            <a:ext cx="1673778" cy="1664675"/>
          </a:xfrm>
          <a:prstGeom prst="ellipse">
            <a:avLst/>
          </a:prstGeom>
          <a:noFill/>
          <a:ln w="76200">
            <a:solidFill>
              <a:srgbClr val="7F7DFA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B751BCA-139C-41BF-BFE8-C0D0500CB10B}"/>
              </a:ext>
            </a:extLst>
          </p:cNvPr>
          <p:cNvSpPr/>
          <p:nvPr/>
        </p:nvSpPr>
        <p:spPr>
          <a:xfrm>
            <a:off x="3746603" y="4761514"/>
            <a:ext cx="1673778" cy="1664675"/>
          </a:xfrm>
          <a:prstGeom prst="ellipse">
            <a:avLst/>
          </a:prstGeom>
          <a:noFill/>
          <a:ln w="76200"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E90732F-3CAD-46A3-A763-5D67CFD93679}"/>
              </a:ext>
            </a:extLst>
          </p:cNvPr>
          <p:cNvSpPr/>
          <p:nvPr/>
        </p:nvSpPr>
        <p:spPr>
          <a:xfrm>
            <a:off x="5880300" y="854848"/>
            <a:ext cx="1673778" cy="1664675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8B52CD3-ABDB-4C87-814A-9046EF2AEE6A}"/>
              </a:ext>
            </a:extLst>
          </p:cNvPr>
          <p:cNvSpPr/>
          <p:nvPr/>
        </p:nvSpPr>
        <p:spPr>
          <a:xfrm>
            <a:off x="5880300" y="2813903"/>
            <a:ext cx="1673778" cy="1664675"/>
          </a:xfrm>
          <a:prstGeom prst="ellipse">
            <a:avLst/>
          </a:prstGeom>
          <a:noFill/>
          <a:ln w="76200">
            <a:solidFill>
              <a:srgbClr val="7F7DFA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6001E1E-E523-497C-812C-96F6C0681024}"/>
              </a:ext>
            </a:extLst>
          </p:cNvPr>
          <p:cNvSpPr/>
          <p:nvPr/>
        </p:nvSpPr>
        <p:spPr>
          <a:xfrm>
            <a:off x="5880300" y="4761514"/>
            <a:ext cx="1673778" cy="1664675"/>
          </a:xfrm>
          <a:prstGeom prst="ellipse">
            <a:avLst/>
          </a:prstGeom>
          <a:noFill/>
          <a:ln w="76200"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189118C6-B933-42B2-B7A4-88B716DD20D5}"/>
              </a:ext>
            </a:extLst>
          </p:cNvPr>
          <p:cNvSpPr/>
          <p:nvPr/>
        </p:nvSpPr>
        <p:spPr>
          <a:xfrm>
            <a:off x="8009896" y="854848"/>
            <a:ext cx="1673778" cy="1664675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87D617C-B9BB-444E-B619-9875044487AB}"/>
              </a:ext>
            </a:extLst>
          </p:cNvPr>
          <p:cNvSpPr/>
          <p:nvPr/>
        </p:nvSpPr>
        <p:spPr>
          <a:xfrm>
            <a:off x="8009896" y="2813903"/>
            <a:ext cx="1673778" cy="1664675"/>
          </a:xfrm>
          <a:prstGeom prst="ellipse">
            <a:avLst/>
          </a:prstGeom>
          <a:noFill/>
          <a:ln w="76200">
            <a:solidFill>
              <a:srgbClr val="7F7DFA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6B441C8-C3F4-4305-9E2F-2249F0F46D9F}"/>
              </a:ext>
            </a:extLst>
          </p:cNvPr>
          <p:cNvSpPr/>
          <p:nvPr/>
        </p:nvSpPr>
        <p:spPr>
          <a:xfrm>
            <a:off x="8009896" y="4761514"/>
            <a:ext cx="1673778" cy="1664675"/>
          </a:xfrm>
          <a:prstGeom prst="ellipse">
            <a:avLst/>
          </a:prstGeom>
          <a:noFill/>
          <a:ln w="76200"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04290975-AC16-4CBE-AA7D-3C23D5BF7072}"/>
              </a:ext>
            </a:extLst>
          </p:cNvPr>
          <p:cNvSpPr/>
          <p:nvPr/>
        </p:nvSpPr>
        <p:spPr>
          <a:xfrm>
            <a:off x="10071854" y="854848"/>
            <a:ext cx="1673778" cy="1664675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A6B8398-5AE3-4841-9707-4545EF2A2B31}"/>
              </a:ext>
            </a:extLst>
          </p:cNvPr>
          <p:cNvSpPr/>
          <p:nvPr/>
        </p:nvSpPr>
        <p:spPr>
          <a:xfrm>
            <a:off x="10071854" y="2813903"/>
            <a:ext cx="1673778" cy="1664675"/>
          </a:xfrm>
          <a:prstGeom prst="ellipse">
            <a:avLst/>
          </a:prstGeom>
          <a:noFill/>
          <a:ln w="76200">
            <a:solidFill>
              <a:srgbClr val="7F7DFA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9E291A05-CB07-4AFE-BBCC-96AA5E0C8966}"/>
              </a:ext>
            </a:extLst>
          </p:cNvPr>
          <p:cNvSpPr/>
          <p:nvPr/>
        </p:nvSpPr>
        <p:spPr>
          <a:xfrm>
            <a:off x="10071854" y="4761514"/>
            <a:ext cx="1673778" cy="1664675"/>
          </a:xfrm>
          <a:prstGeom prst="ellipse">
            <a:avLst/>
          </a:prstGeom>
          <a:noFill/>
          <a:ln w="76200"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30" name="Gráfico 29" descr="Seta de linha: curva ligeira">
            <a:extLst>
              <a:ext uri="{FF2B5EF4-FFF2-40B4-BE49-F238E27FC236}">
                <a16:creationId xmlns:a16="http://schemas.microsoft.com/office/drawing/2014/main" id="{2CE31E9A-7004-497E-BFF1-D14FBE82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0343" y="3124681"/>
            <a:ext cx="1123303" cy="1123303"/>
          </a:xfrm>
          <a:prstGeom prst="rect">
            <a:avLst/>
          </a:prstGeom>
        </p:spPr>
      </p:pic>
      <p:pic>
        <p:nvPicPr>
          <p:cNvPr id="31" name="Gráfico 30" descr="Seta de linha: curva ligeira">
            <a:extLst>
              <a:ext uri="{FF2B5EF4-FFF2-40B4-BE49-F238E27FC236}">
                <a16:creationId xmlns:a16="http://schemas.microsoft.com/office/drawing/2014/main" id="{E0058A47-D96C-4EE0-ADE9-550642BEA2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70343" y="1080816"/>
            <a:ext cx="1123303" cy="1123303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2692F12D-2BC5-4637-AF8B-255313BBA666}"/>
              </a:ext>
            </a:extLst>
          </p:cNvPr>
          <p:cNvSpPr/>
          <p:nvPr/>
        </p:nvSpPr>
        <p:spPr>
          <a:xfrm>
            <a:off x="3702285" y="4855187"/>
            <a:ext cx="17624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Alíquota uniforme, mas pode variar de acordo com as atividades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72B3D3ED-C17E-4E85-BC8F-B895414B1DD3}"/>
              </a:ext>
            </a:extLst>
          </p:cNvPr>
          <p:cNvSpPr/>
          <p:nvPr/>
        </p:nvSpPr>
        <p:spPr>
          <a:xfrm>
            <a:off x="5904510" y="5239908"/>
            <a:ext cx="1625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Transição em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7 anos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4BEF59BE-CDBD-4E4B-A08D-AE51E0439664}"/>
              </a:ext>
            </a:extLst>
          </p:cNvPr>
          <p:cNvSpPr/>
          <p:nvPr/>
        </p:nvSpPr>
        <p:spPr>
          <a:xfrm>
            <a:off x="8009896" y="4932132"/>
            <a:ext cx="1673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Simples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Nacional sem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direito a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crédito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B3ABA1C-83FE-4709-A962-918118F91125}"/>
              </a:ext>
            </a:extLst>
          </p:cNvPr>
          <p:cNvSpPr/>
          <p:nvPr/>
        </p:nvSpPr>
        <p:spPr>
          <a:xfrm>
            <a:off x="10096691" y="4993687"/>
            <a:ext cx="1624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Imposto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sobre</a:t>
            </a:r>
          </a:p>
          <a:p>
            <a:pPr algn="ctr"/>
            <a:r>
              <a:rPr lang="pt-BR" b="1" i="1" dirty="0">
                <a:solidFill>
                  <a:schemeClr val="bg1"/>
                </a:solidFill>
              </a:rPr>
              <a:t>Movimentação Financeira</a:t>
            </a:r>
            <a:endParaRPr lang="pt-BR" i="1" dirty="0">
              <a:solidFill>
                <a:schemeClr val="bg1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04E26E2F-AA2B-4080-AED2-E0A73269C56B}"/>
              </a:ext>
            </a:extLst>
          </p:cNvPr>
          <p:cNvSpPr/>
          <p:nvPr/>
        </p:nvSpPr>
        <p:spPr>
          <a:xfrm>
            <a:off x="10567815" y="1487130"/>
            <a:ext cx="681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-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04EA8DF-F167-4280-9732-70BE09134CE9}"/>
              </a:ext>
            </a:extLst>
          </p:cNvPr>
          <p:cNvSpPr/>
          <p:nvPr/>
        </p:nvSpPr>
        <p:spPr>
          <a:xfrm>
            <a:off x="10567815" y="3446185"/>
            <a:ext cx="681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-</a:t>
            </a:r>
            <a:endParaRPr lang="pt-BR" sz="2000" i="1" dirty="0">
              <a:solidFill>
                <a:schemeClr val="bg1"/>
              </a:solidFill>
            </a:endParaRP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A55366AC-4E64-439D-AF87-6FAC04A040E6}"/>
              </a:ext>
            </a:extLst>
          </p:cNvPr>
          <p:cNvCxnSpPr>
            <a:cxnSpLocks/>
          </p:cNvCxnSpPr>
          <p:nvPr/>
        </p:nvCxnSpPr>
        <p:spPr>
          <a:xfrm flipV="1">
            <a:off x="3123780" y="4608721"/>
            <a:ext cx="8698770" cy="5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05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0058C9B-0C25-466B-85C2-79506CC7E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9" y="393995"/>
            <a:ext cx="246889" cy="21031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34A0D6F-03EA-4489-93F3-8959D0A8D0C5}"/>
              </a:ext>
            </a:extLst>
          </p:cNvPr>
          <p:cNvSpPr txBox="1"/>
          <p:nvPr/>
        </p:nvSpPr>
        <p:spPr>
          <a:xfrm>
            <a:off x="472058" y="232435"/>
            <a:ext cx="103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MODELO IDEAL QUE O SESCON-SP ACREDITA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6118BEB-291D-41BF-9EE2-AD57EECFCF40}"/>
              </a:ext>
            </a:extLst>
          </p:cNvPr>
          <p:cNvSpPr/>
          <p:nvPr/>
        </p:nvSpPr>
        <p:spPr>
          <a:xfrm>
            <a:off x="1329395" y="1508839"/>
            <a:ext cx="23289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Faixas de alíquotas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9DADB8C-F5A4-49A7-830C-AEEDEAB9DB0F}"/>
              </a:ext>
            </a:extLst>
          </p:cNvPr>
          <p:cNvSpPr/>
          <p:nvPr/>
        </p:nvSpPr>
        <p:spPr>
          <a:xfrm>
            <a:off x="1374838" y="2668905"/>
            <a:ext cx="228194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i="1" dirty="0">
                <a:solidFill>
                  <a:srgbClr val="F250A1"/>
                </a:solidFill>
              </a:rPr>
              <a:t>Contemplada na Emenda 177/2019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A92BDB2-E7D0-4F18-A88B-E38690C58502}"/>
              </a:ext>
            </a:extLst>
          </p:cNvPr>
          <p:cNvSpPr/>
          <p:nvPr/>
        </p:nvSpPr>
        <p:spPr>
          <a:xfrm>
            <a:off x="4884418" y="1294989"/>
            <a:ext cx="25430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IBS </a:t>
            </a:r>
          </a:p>
          <a:p>
            <a:pPr algn="ctr"/>
            <a:r>
              <a:rPr lang="pt-BR" sz="2400" b="1" i="1" dirty="0">
                <a:solidFill>
                  <a:schemeClr val="bg1"/>
                </a:solidFill>
              </a:rPr>
              <a:t>(Federal, Estadual e Municipal)</a:t>
            </a:r>
            <a:endParaRPr lang="pt-BR" sz="3200" i="1" dirty="0">
              <a:solidFill>
                <a:schemeClr val="bg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BEC2F18-FBDD-43EF-A597-FDD9A934C430}"/>
              </a:ext>
            </a:extLst>
          </p:cNvPr>
          <p:cNvSpPr/>
          <p:nvPr/>
        </p:nvSpPr>
        <p:spPr>
          <a:xfrm>
            <a:off x="5036953" y="2668905"/>
            <a:ext cx="228194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i="1" dirty="0">
                <a:solidFill>
                  <a:srgbClr val="7F7DFA"/>
                </a:solidFill>
              </a:rPr>
              <a:t>Contemplada na PEC 45/2019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2B43A87-658F-4321-8646-3A9712242A6A}"/>
              </a:ext>
            </a:extLst>
          </p:cNvPr>
          <p:cNvSpPr/>
          <p:nvPr/>
        </p:nvSpPr>
        <p:spPr>
          <a:xfrm>
            <a:off x="8300620" y="1264212"/>
            <a:ext cx="27950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Direito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ao crédito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Simples Nacional</a:t>
            </a:r>
            <a:endParaRPr lang="pt-BR" sz="2800" i="1" dirty="0">
              <a:solidFill>
                <a:schemeClr val="bg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C332611-2C08-437C-A0D6-A76FF68187A4}"/>
              </a:ext>
            </a:extLst>
          </p:cNvPr>
          <p:cNvSpPr/>
          <p:nvPr/>
        </p:nvSpPr>
        <p:spPr>
          <a:xfrm>
            <a:off x="8557180" y="2668905"/>
            <a:ext cx="228194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i="1" dirty="0">
                <a:solidFill>
                  <a:srgbClr val="00B050"/>
                </a:solidFill>
              </a:rPr>
              <a:t>Contemplada na Emenda 175/2019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7130729-D00F-474F-9201-DC1D9DA2F6EE}"/>
              </a:ext>
            </a:extLst>
          </p:cNvPr>
          <p:cNvSpPr/>
          <p:nvPr/>
        </p:nvSpPr>
        <p:spPr>
          <a:xfrm>
            <a:off x="3025714" y="4085683"/>
            <a:ext cx="2281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Desoneração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da Folha de Pagamentos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0E71A70-7D59-415A-AF50-D355D37F29B1}"/>
              </a:ext>
            </a:extLst>
          </p:cNvPr>
          <p:cNvSpPr/>
          <p:nvPr/>
        </p:nvSpPr>
        <p:spPr>
          <a:xfrm>
            <a:off x="3025714" y="5479772"/>
            <a:ext cx="228194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i="1" dirty="0">
                <a:solidFill>
                  <a:srgbClr val="00B4F5"/>
                </a:solidFill>
              </a:rPr>
              <a:t>Contemplada na Emenda 176/2019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FB35DE4-3AEA-4100-BD57-D99CA7BBCA63}"/>
              </a:ext>
            </a:extLst>
          </p:cNvPr>
          <p:cNvSpPr/>
          <p:nvPr/>
        </p:nvSpPr>
        <p:spPr>
          <a:xfrm>
            <a:off x="1096320" y="961394"/>
            <a:ext cx="2795060" cy="2779859"/>
          </a:xfrm>
          <a:prstGeom prst="ellipse">
            <a:avLst/>
          </a:prstGeom>
          <a:noFill/>
          <a:ln w="76200">
            <a:solidFill>
              <a:srgbClr val="F250A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5E138AE-A230-40A5-AFCD-372E2C9C16EE}"/>
              </a:ext>
            </a:extLst>
          </p:cNvPr>
          <p:cNvSpPr/>
          <p:nvPr/>
        </p:nvSpPr>
        <p:spPr>
          <a:xfrm>
            <a:off x="4764488" y="961394"/>
            <a:ext cx="2795060" cy="2779859"/>
          </a:xfrm>
          <a:prstGeom prst="ellipse">
            <a:avLst/>
          </a:prstGeom>
          <a:noFill/>
          <a:ln w="76200">
            <a:solidFill>
              <a:srgbClr val="7F7DFA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D09DD01-2A28-4417-961E-E33AE55AD169}"/>
              </a:ext>
            </a:extLst>
          </p:cNvPr>
          <p:cNvSpPr/>
          <p:nvPr/>
        </p:nvSpPr>
        <p:spPr>
          <a:xfrm>
            <a:off x="8300620" y="961394"/>
            <a:ext cx="2795060" cy="2779859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53F82BFC-030C-4C2F-8987-20A3887A4D17}"/>
              </a:ext>
            </a:extLst>
          </p:cNvPr>
          <p:cNvSpPr/>
          <p:nvPr/>
        </p:nvSpPr>
        <p:spPr>
          <a:xfrm>
            <a:off x="2769154" y="3736001"/>
            <a:ext cx="2795060" cy="2779859"/>
          </a:xfrm>
          <a:prstGeom prst="ellipse">
            <a:avLst/>
          </a:prstGeom>
          <a:noFill/>
          <a:ln w="76200">
            <a:solidFill>
              <a:srgbClr val="00B4F5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6BEBDD52-28E2-4DAC-96A0-03C1ADEC55A9}"/>
              </a:ext>
            </a:extLst>
          </p:cNvPr>
          <p:cNvSpPr/>
          <p:nvPr/>
        </p:nvSpPr>
        <p:spPr>
          <a:xfrm>
            <a:off x="6475566" y="3736001"/>
            <a:ext cx="2795060" cy="2779859"/>
          </a:xfrm>
          <a:prstGeom prst="ellipse">
            <a:avLst/>
          </a:prstGeom>
          <a:noFill/>
          <a:ln w="76200">
            <a:solidFill>
              <a:srgbClr val="7030A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719C4B3-0CF4-4B7B-B543-783DF3B40CF6}"/>
              </a:ext>
            </a:extLst>
          </p:cNvPr>
          <p:cNvSpPr/>
          <p:nvPr/>
        </p:nvSpPr>
        <p:spPr>
          <a:xfrm>
            <a:off x="6395284" y="3928228"/>
            <a:ext cx="29556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Carga 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</a:rPr>
              <a:t>Tributária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</a:rPr>
              <a:t>equilibrada 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</a:rPr>
              <a:t>em todos os setores</a:t>
            </a:r>
          </a:p>
        </p:txBody>
      </p:sp>
    </p:spTree>
    <p:extLst>
      <p:ext uri="{BB962C8B-B14F-4D97-AF65-F5344CB8AC3E}">
        <p14:creationId xmlns:p14="http://schemas.microsoft.com/office/powerpoint/2010/main" val="88157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5951</TotalTime>
  <Words>525</Words>
  <Application>Microsoft Office PowerPoint</Application>
  <PresentationFormat>Widescreen</PresentationFormat>
  <Paragraphs>180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Pace</dc:creator>
  <cp:lastModifiedBy>Jorge Segeti</cp:lastModifiedBy>
  <cp:revision>497</cp:revision>
  <cp:lastPrinted>2019-11-05T21:50:32Z</cp:lastPrinted>
  <dcterms:created xsi:type="dcterms:W3CDTF">2019-09-03T18:05:01Z</dcterms:created>
  <dcterms:modified xsi:type="dcterms:W3CDTF">2019-11-07T17:27:15Z</dcterms:modified>
</cp:coreProperties>
</file>