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4"/>
  </p:notesMasterIdLst>
  <p:handoutMasterIdLst>
    <p:handoutMasterId r:id="rId25"/>
  </p:handoutMasterIdLst>
  <p:sldIdLst>
    <p:sldId id="297" r:id="rId3"/>
    <p:sldId id="315" r:id="rId4"/>
    <p:sldId id="323" r:id="rId5"/>
    <p:sldId id="324" r:id="rId6"/>
    <p:sldId id="327" r:id="rId7"/>
    <p:sldId id="328" r:id="rId8"/>
    <p:sldId id="326" r:id="rId9"/>
    <p:sldId id="325" r:id="rId10"/>
    <p:sldId id="317" r:id="rId11"/>
    <p:sldId id="306" r:id="rId12"/>
    <p:sldId id="307" r:id="rId13"/>
    <p:sldId id="308" r:id="rId14"/>
    <p:sldId id="311" r:id="rId15"/>
    <p:sldId id="310" r:id="rId16"/>
    <p:sldId id="330" r:id="rId17"/>
    <p:sldId id="331" r:id="rId18"/>
    <p:sldId id="321" r:id="rId19"/>
    <p:sldId id="322" r:id="rId20"/>
    <p:sldId id="314" r:id="rId21"/>
    <p:sldId id="329" r:id="rId22"/>
    <p:sldId id="332" r:id="rId23"/>
  </p:sldIdLst>
  <p:sldSz cx="12192000" cy="6858000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74F39"/>
    <a:srgbClr val="D15F62"/>
    <a:srgbClr val="0F8E9F"/>
    <a:srgbClr val="1212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80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fabio.larotonda\Desktop\Gr&#225;ficos_em_atualiza&#231;&#227;o_outubro_2014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que.silva\Desktop\Orcamento_Acumulado%20(5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0.23149113660062604"/>
          <c:y val="4.0404081920361205E-2"/>
          <c:w val="0.72992700729927118"/>
          <c:h val="0.83838469984749397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C000"/>
            </a:solidFill>
            <a:ln w="63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1"/>
            <c:spPr>
              <a:solidFill>
                <a:srgbClr val="00B0F0"/>
              </a:solidFill>
              <a:ln w="63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4415-42DE-85F7-0FF8DA768A7F}"/>
              </c:ext>
            </c:extLst>
          </c:dPt>
          <c:dPt>
            <c:idx val="2"/>
            <c:spPr>
              <a:solidFill>
                <a:srgbClr val="00B0F0"/>
              </a:solidFill>
              <a:ln w="63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415-42DE-85F7-0FF8DA768A7F}"/>
              </c:ext>
            </c:extLst>
          </c:dPt>
          <c:dPt>
            <c:idx val="3"/>
            <c:spPr>
              <a:solidFill>
                <a:srgbClr val="00B0F0"/>
              </a:solidFill>
              <a:ln w="63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4415-42DE-85F7-0FF8DA768A7F}"/>
              </c:ext>
            </c:extLst>
          </c:dPt>
          <c:dPt>
            <c:idx val="4"/>
            <c:spPr>
              <a:solidFill>
                <a:srgbClr val="00B0F0"/>
              </a:solidFill>
              <a:ln w="63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415-42DE-85F7-0FF8DA768A7F}"/>
              </c:ext>
            </c:extLst>
          </c:dPt>
          <c:dPt>
            <c:idx val="5"/>
            <c:spPr>
              <a:solidFill>
                <a:srgbClr val="00B0F0"/>
              </a:solidFill>
              <a:ln w="63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4415-42DE-85F7-0FF8DA768A7F}"/>
              </c:ext>
            </c:extLst>
          </c:dPt>
          <c:dPt>
            <c:idx val="6"/>
            <c:spPr>
              <a:solidFill>
                <a:srgbClr val="00B0F0"/>
              </a:solidFill>
              <a:ln w="63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415-42DE-85F7-0FF8DA768A7F}"/>
              </c:ext>
            </c:extLst>
          </c:dPt>
          <c:dPt>
            <c:idx val="7"/>
            <c:spPr>
              <a:solidFill>
                <a:srgbClr val="00B0F0"/>
              </a:solidFill>
              <a:ln w="63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4415-42DE-85F7-0FF8DA768A7F}"/>
              </c:ext>
            </c:extLst>
          </c:dPt>
          <c:dPt>
            <c:idx val="8"/>
            <c:spPr>
              <a:solidFill>
                <a:srgbClr val="00B0F0"/>
              </a:solidFill>
              <a:ln w="63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415-42DE-85F7-0FF8DA768A7F}"/>
              </c:ext>
            </c:extLst>
          </c:dPt>
          <c:dPt>
            <c:idx val="1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415-42DE-85F7-0FF8DA768A7F}"/>
              </c:ext>
            </c:extLst>
          </c:dPt>
          <c:dPt>
            <c:idx val="11"/>
            <c:extLst xmlns:c16r2="http://schemas.microsoft.com/office/drawing/2015/06/chart">
              <c:ext xmlns:c16="http://schemas.microsoft.com/office/drawing/2014/chart" uri="{C3380CC4-5D6E-409C-BE32-E72D297353CC}">
                <c16:uniqueId val="{00000003-4415-42DE-85F7-0FF8DA768A7F}"/>
              </c:ext>
            </c:extLst>
          </c:dPt>
          <c:dPt>
            <c:idx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5-4415-42DE-85F7-0FF8DA768A7F}"/>
              </c:ext>
            </c:extLst>
          </c:dPt>
          <c:dPt>
            <c:idx val="13"/>
            <c:extLst xmlns:c16r2="http://schemas.microsoft.com/office/drawing/2015/06/chart">
              <c:ext xmlns:c16="http://schemas.microsoft.com/office/drawing/2014/chart" uri="{C3380CC4-5D6E-409C-BE32-E72D297353CC}">
                <c16:uniqueId val="{00000007-4415-42DE-85F7-0FF8DA768A7F}"/>
              </c:ext>
            </c:extLst>
          </c:dPt>
          <c:dPt>
            <c:idx val="15"/>
            <c:spPr>
              <a:solidFill>
                <a:schemeClr val="accent6">
                  <a:lumMod val="50000"/>
                </a:schemeClr>
              </a:solid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415-42DE-85F7-0FF8DA768A7F}"/>
              </c:ext>
            </c:extLst>
          </c:dPt>
          <c:dPt>
            <c:idx val="16"/>
            <c:spPr>
              <a:solidFill>
                <a:schemeClr val="accent6">
                  <a:lumMod val="75000"/>
                </a:schemeClr>
              </a:solid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415-42DE-85F7-0FF8DA768A7F}"/>
              </c:ext>
            </c:extLst>
          </c:dPt>
          <c:dPt>
            <c:idx val="17"/>
            <c:spPr>
              <a:solidFill>
                <a:schemeClr val="accent6">
                  <a:lumMod val="75000"/>
                </a:schemeClr>
              </a:solid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415-42DE-85F7-0FF8DA768A7F}"/>
              </c:ext>
            </c:extLst>
          </c:dPt>
          <c:dPt>
            <c:idx val="18"/>
            <c:spPr>
              <a:solidFill>
                <a:schemeClr val="accent6">
                  <a:lumMod val="75000"/>
                </a:schemeClr>
              </a:solid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415-42DE-85F7-0FF8DA768A7F}"/>
              </c:ext>
            </c:extLst>
          </c:dPt>
          <c:dLbls>
            <c:numFmt formatCode="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'Fig_5.5_Disp_P&amp;D_países'!$N$4:$N$22</c:f>
              <c:strCache>
                <c:ptCount val="19"/>
                <c:pt idx="1">
                  <c:v>Coréia do Sul (2013)</c:v>
                </c:pt>
                <c:pt idx="2">
                  <c:v>Japão (2013)</c:v>
                </c:pt>
                <c:pt idx="3">
                  <c:v>Alemanha (2013)</c:v>
                </c:pt>
                <c:pt idx="4">
                  <c:v>EUA (2013)</c:v>
                </c:pt>
                <c:pt idx="5">
                  <c:v>França (2013)</c:v>
                </c:pt>
                <c:pt idx="6">
                  <c:v>Canadá (2013)</c:v>
                </c:pt>
                <c:pt idx="7">
                  <c:v>Italia (2013)</c:v>
                </c:pt>
                <c:pt idx="8">
                  <c:v>Espanha (2013)</c:v>
                </c:pt>
                <c:pt idx="10">
                  <c:v>China (2013)</c:v>
                </c:pt>
                <c:pt idx="11">
                  <c:v>Rússia (2013)</c:v>
                </c:pt>
                <c:pt idx="12">
                  <c:v>Índia (2012)</c:v>
                </c:pt>
                <c:pt idx="13">
                  <c:v>África do Sul (2012)</c:v>
                </c:pt>
                <c:pt idx="15">
                  <c:v>BRASIL (2013)</c:v>
                </c:pt>
                <c:pt idx="16">
                  <c:v>Argentina (2013)</c:v>
                </c:pt>
                <c:pt idx="17">
                  <c:v>México (2013)</c:v>
                </c:pt>
                <c:pt idx="18">
                  <c:v>Chile (2012)</c:v>
                </c:pt>
              </c:strCache>
            </c:strRef>
          </c:cat>
          <c:val>
            <c:numRef>
              <c:f>'Fig_5.5_Disp_P&amp;D_países'!$O$4:$O$22</c:f>
              <c:numCache>
                <c:formatCode>General</c:formatCode>
                <c:ptCount val="19"/>
                <c:pt idx="1">
                  <c:v>4.1499999999999986</c:v>
                </c:pt>
                <c:pt idx="2">
                  <c:v>3.4699999999999998</c:v>
                </c:pt>
                <c:pt idx="3">
                  <c:v>2.8499999999999996</c:v>
                </c:pt>
                <c:pt idx="4" formatCode="0.00">
                  <c:v>2.73</c:v>
                </c:pt>
                <c:pt idx="5">
                  <c:v>2.23</c:v>
                </c:pt>
                <c:pt idx="6" formatCode="0.00">
                  <c:v>1.62</c:v>
                </c:pt>
                <c:pt idx="7">
                  <c:v>1.26</c:v>
                </c:pt>
                <c:pt idx="8">
                  <c:v>1.24</c:v>
                </c:pt>
                <c:pt idx="10" formatCode="0.00">
                  <c:v>2.08</c:v>
                </c:pt>
                <c:pt idx="11">
                  <c:v>1.1200000000000001</c:v>
                </c:pt>
                <c:pt idx="12">
                  <c:v>0.88000000000000012</c:v>
                </c:pt>
                <c:pt idx="13">
                  <c:v>0.73000000000000009</c:v>
                </c:pt>
                <c:pt idx="15">
                  <c:v>1.24</c:v>
                </c:pt>
                <c:pt idx="16">
                  <c:v>0.58000000000000007</c:v>
                </c:pt>
                <c:pt idx="17">
                  <c:v>0.5</c:v>
                </c:pt>
                <c:pt idx="18">
                  <c:v>0.36000000000000004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415-42DE-85F7-0FF8DA768A7F}"/>
            </c:ext>
          </c:extLst>
        </c:ser>
        <c:dLbls/>
        <c:gapWidth val="19"/>
        <c:axId val="63321216"/>
        <c:axId val="63322752"/>
      </c:barChart>
      <c:catAx>
        <c:axId val="63321216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63322752"/>
        <c:crosses val="autoZero"/>
        <c:auto val="1"/>
        <c:lblAlgn val="ctr"/>
        <c:lblOffset val="100"/>
        <c:tickLblSkip val="1"/>
      </c:catAx>
      <c:valAx>
        <c:axId val="63322752"/>
        <c:scaling>
          <c:orientation val="minMax"/>
          <c:max val="5"/>
          <c:min val="0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0" sourceLinked="0"/>
        <c:tickLblPos val="nextTo"/>
        <c:txPr>
          <a:bodyPr rot="0" vert="horz"/>
          <a:lstStyle/>
          <a:p>
            <a: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63321216"/>
        <c:crosses val="autoZero"/>
        <c:crossBetween val="between"/>
      </c:valAx>
      <c:spPr>
        <a:ln>
          <a:solidFill>
            <a:sysClr val="window" lastClr="FFFFFF">
              <a:lumMod val="75000"/>
            </a:sysClr>
          </a:solidFill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3366"/>
          </a:solidFill>
          <a:latin typeface="Century Gothic" panose="020B0502020202020204" pitchFamily="34" charset="0"/>
          <a:ea typeface="Corbel"/>
          <a:cs typeface="Corbel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0.100452302518983"/>
          <c:y val="2.0134097422096705E-2"/>
          <c:w val="0.84273125823208417"/>
          <c:h val="0.80125924488431799"/>
        </c:manualLayout>
      </c:layout>
      <c:areaChart>
        <c:grouping val="standard"/>
        <c:ser>
          <c:idx val="0"/>
          <c:order val="0"/>
          <c:tx>
            <c:strRef>
              <c:f>Orcamento_Acumulado!$B$3</c:f>
              <c:strCache>
                <c:ptCount val="1"/>
                <c:pt idx="0">
                  <c:v>Arrecadado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3.7209299729908218E-2"/>
                  <c:y val="-0.2959048466761879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1C-4390-A951-8EE896A2C452}"/>
                </c:ext>
              </c:extLst>
            </c:dLbl>
            <c:dLbl>
              <c:idx val="1"/>
              <c:layout>
                <c:manualLayout>
                  <c:x val="5.3154747296954002E-3"/>
                  <c:y val="-0.3135182304069140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1C-4390-A951-8EE896A2C452}"/>
                </c:ext>
              </c:extLst>
            </c:dLbl>
            <c:dLbl>
              <c:idx val="2"/>
              <c:layout>
                <c:manualLayout>
                  <c:x val="-8.8593570785495696E-3"/>
                  <c:y val="-0.338176967629929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1C-4390-A951-8EE896A2C452}"/>
                </c:ext>
              </c:extLst>
            </c:dLbl>
            <c:dLbl>
              <c:idx val="3"/>
              <c:layout>
                <c:manualLayout>
                  <c:x val="3.5437428314198907E-3"/>
                  <c:y val="-0.3522676746145100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1C-4390-A951-8EE896A2C452}"/>
                </c:ext>
              </c:extLst>
            </c:dLbl>
            <c:dLbl>
              <c:idx val="4"/>
              <c:layout>
                <c:manualLayout>
                  <c:x val="1.0631228494259501E-2"/>
                  <c:y val="-0.338176967629929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1C-4390-A951-8EE896A2C452}"/>
                </c:ext>
              </c:extLst>
            </c:dLbl>
            <c:dLbl>
              <c:idx val="5"/>
              <c:layout>
                <c:manualLayout>
                  <c:x val="-1.77187141570991E-3"/>
                  <c:y val="-0.2959048466761879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1C-4390-A951-8EE896A2C4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Orcamento_Acumulado!$A$4:$A$9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Orcamento_Acumulado!$B$4:$B$9</c:f>
              <c:numCache>
                <c:formatCode>#,##0.00</c:formatCode>
                <c:ptCount val="6"/>
                <c:pt idx="0">
                  <c:v>3536.9781323400007</c:v>
                </c:pt>
                <c:pt idx="1">
                  <c:v>4215.83207726</c:v>
                </c:pt>
                <c:pt idx="2">
                  <c:v>4551.3543330000002</c:v>
                </c:pt>
                <c:pt idx="3">
                  <c:v>4772.8541961000001</c:v>
                </c:pt>
                <c:pt idx="4">
                  <c:v>4458.4850929799995</c:v>
                </c:pt>
                <c:pt idx="5">
                  <c:v>3137.5194301199999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F1C-4390-A951-8EE896A2C452}"/>
            </c:ext>
          </c:extLst>
        </c:ser>
        <c:ser>
          <c:idx val="1"/>
          <c:order val="1"/>
          <c:tx>
            <c:strRef>
              <c:f>Orcamento_Acumulado!$C$3</c:f>
              <c:strCache>
                <c:ptCount val="1"/>
                <c:pt idx="0">
                  <c:v>Autorização - LOA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3.9721997367151506E-2"/>
                  <c:y val="-0.1831791907995450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1C-4390-A951-8EE896A2C452}"/>
                </c:ext>
              </c:extLst>
            </c:dLbl>
            <c:dLbl>
              <c:idx val="1"/>
              <c:layout>
                <c:manualLayout>
                  <c:x val="-1.4537902388369705E-2"/>
                  <c:y val="-0.21136060476870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1C-4390-A951-8EE896A2C452}"/>
                </c:ext>
              </c:extLst>
            </c:dLbl>
            <c:dLbl>
              <c:idx val="2"/>
              <c:layout>
                <c:manualLayout>
                  <c:x val="2.076843198338521E-3"/>
                  <c:y val="-0.2747687861993180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1C-4390-A951-8EE896A2C452}"/>
                </c:ext>
              </c:extLst>
            </c:dLbl>
            <c:dLbl>
              <c:idx val="3"/>
              <c:layout>
                <c:manualLayout>
                  <c:x val="6.230529595015499E-3"/>
                  <c:y val="-0.2642007559608820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1C-4390-A951-8EE896A2C452}"/>
                </c:ext>
              </c:extLst>
            </c:dLbl>
            <c:dLbl>
              <c:idx val="4"/>
              <c:layout>
                <c:manualLayout>
                  <c:x val="-1.5230007516136112E-16"/>
                  <c:y val="-0.23249666524557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1C-4390-A951-8EE896A2C452}"/>
                </c:ext>
              </c:extLst>
            </c:dLbl>
            <c:dLbl>
              <c:idx val="5"/>
              <c:layout>
                <c:manualLayout>
                  <c:x val="0"/>
                  <c:y val="-0.2007925745302710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F1C-4390-A951-8EE896A2C4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Orcamento_Acumulado!$A$4:$A$9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Orcamento_Acumulado!$C$4:$C$9</c:f>
              <c:numCache>
                <c:formatCode>#,##0.00</c:formatCode>
                <c:ptCount val="6"/>
                <c:pt idx="0">
                  <c:v>2173.6150000000002</c:v>
                </c:pt>
                <c:pt idx="1">
                  <c:v>2877.4475240000002</c:v>
                </c:pt>
                <c:pt idx="2">
                  <c:v>3743.4165200000002</c:v>
                </c:pt>
                <c:pt idx="3">
                  <c:v>3623.2526499999985</c:v>
                </c:pt>
                <c:pt idx="4">
                  <c:v>3010.214031</c:v>
                </c:pt>
                <c:pt idx="5">
                  <c:v>2663.8405740000003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F1C-4390-A951-8EE896A2C452}"/>
            </c:ext>
          </c:extLst>
        </c:ser>
        <c:ser>
          <c:idx val="2"/>
          <c:order val="2"/>
          <c:tx>
            <c:strRef>
              <c:f>Orcamento_Acumulado!$D$3</c:f>
              <c:strCache>
                <c:ptCount val="1"/>
                <c:pt idx="0">
                  <c:v>Orçamento Disponível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5.5784989493135796E-2"/>
                  <c:y val="-9.51122721459176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F1C-4390-A951-8EE896A2C452}"/>
                </c:ext>
              </c:extLst>
            </c:dLbl>
            <c:dLbl>
              <c:idx val="1"/>
              <c:layout>
                <c:manualLayout>
                  <c:x val="8.3073727933541033E-3"/>
                  <c:y val="-9.15895953997725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F1C-4390-A951-8EE896A2C452}"/>
                </c:ext>
              </c:extLst>
            </c:dLbl>
            <c:dLbl>
              <c:idx val="2"/>
              <c:layout>
                <c:manualLayout>
                  <c:x val="-7.6150037580680461E-17"/>
                  <c:y val="-0.1479524233380940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F1C-4390-A951-8EE896A2C452}"/>
                </c:ext>
              </c:extLst>
            </c:dLbl>
            <c:dLbl>
              <c:idx val="3"/>
              <c:layout>
                <c:manualLayout>
                  <c:x val="-6.2305295950156499E-3"/>
                  <c:y val="-0.13738439309965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F1C-4390-A951-8EE896A2C452}"/>
                </c:ext>
              </c:extLst>
            </c:dLbl>
            <c:dLbl>
              <c:idx val="4"/>
              <c:layout>
                <c:manualLayout>
                  <c:x val="-8.3073727933541033E-3"/>
                  <c:y val="-7.39762116690469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F1C-4390-A951-8EE896A2C452}"/>
                </c:ext>
              </c:extLst>
            </c:dLbl>
            <c:dLbl>
              <c:idx val="5"/>
              <c:layout>
                <c:manualLayout>
                  <c:x val="-1.86915887850467E-2"/>
                  <c:y val="-2.11360604768705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F1C-4390-A951-8EE896A2C4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Orcamento_Acumulado!$A$4:$A$9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Orcamento_Acumulado!$D$4:$D$9</c:f>
              <c:numCache>
                <c:formatCode>#,##0.00</c:formatCode>
                <c:ptCount val="6"/>
                <c:pt idx="0">
                  <c:v>1979.4063800000001</c:v>
                </c:pt>
                <c:pt idx="1">
                  <c:v>2048.3493000000003</c:v>
                </c:pt>
                <c:pt idx="2">
                  <c:v>3026.8248799999997</c:v>
                </c:pt>
                <c:pt idx="3">
                  <c:v>2833.88706</c:v>
                </c:pt>
                <c:pt idx="4">
                  <c:v>1803.3981050738198</c:v>
                </c:pt>
                <c:pt idx="5">
                  <c:v>804.42097993676805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FF1C-4390-A951-8EE896A2C452}"/>
            </c:ext>
          </c:extLst>
        </c:ser>
        <c:ser>
          <c:idx val="3"/>
          <c:order val="3"/>
          <c:tx>
            <c:strRef>
              <c:f>Orcamento_Acumulado!#REF!</c:f>
              <c:strCache>
                <c:ptCount val="1"/>
                <c:pt idx="0">
                  <c:v>#REF!</c:v>
                </c:pt>
              </c:strCache>
            </c:strRef>
          </c:tx>
          <c:dLbls>
            <c:delete val="1"/>
          </c:dLbls>
          <c:cat>
            <c:strRef>
              <c:f>Orcamento_Acumulado!$A$4:$A$9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Orcamento_Acumulado!#REF!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FF1C-4390-A951-8EE896A2C452}"/>
            </c:ext>
          </c:extLst>
        </c:ser>
        <c:ser>
          <c:idx val="4"/>
          <c:order val="4"/>
          <c:tx>
            <c:strRef>
              <c:f>Orcamento_Acumulado!$E$3</c:f>
              <c:strCache>
                <c:ptCount val="1"/>
                <c:pt idx="0">
                  <c:v>Pago no Exercicío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Orcamento_Acumulado!$A$4:$A$9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Orcamento_Acumulado!$E$4:$E$9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FF1C-4390-A951-8EE896A2C452}"/>
            </c:ext>
          </c:extLst>
        </c:ser>
        <c:ser>
          <c:idx val="5"/>
          <c:order val="5"/>
          <c:tx>
            <c:strRef>
              <c:f>Orcamento_Acumulado!$F$3</c:f>
              <c:strCache>
                <c:ptCount val="1"/>
                <c:pt idx="0">
                  <c:v>Pago RP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Orcamento_Acumulado!$A$4:$A$9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Orcamento_Acumulado!$F$4:$F$9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FF1C-4390-A951-8EE896A2C452}"/>
            </c:ext>
          </c:extLst>
        </c:ser>
        <c:ser>
          <c:idx val="6"/>
          <c:order val="6"/>
          <c:tx>
            <c:strRef>
              <c:f>Orcamento_Acumulado!#REF!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Orcamento_Acumulado!$A$4:$A$9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Orcamento_Acumulado!#REF!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FF1C-4390-A951-8EE896A2C452}"/>
            </c:ext>
          </c:extLst>
        </c:ser>
        <c:dLbls>
          <c:showVal val="1"/>
        </c:dLbls>
        <c:axId val="59880192"/>
        <c:axId val="59881728"/>
      </c:areaChart>
      <c:catAx>
        <c:axId val="5988019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59881728"/>
        <c:crosses val="autoZero"/>
        <c:auto val="1"/>
        <c:lblAlgn val="ctr"/>
        <c:lblOffset val="100"/>
      </c:catAx>
      <c:valAx>
        <c:axId val="59881728"/>
        <c:scaling>
          <c:orientation val="minMax"/>
        </c:scaling>
        <c:axPos val="l"/>
        <c:numFmt formatCode="#,##0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59880192"/>
        <c:crosses val="autoZero"/>
        <c:crossBetween val="midCat"/>
      </c:valAx>
    </c:plotArea>
    <c:legend>
      <c:legendPos val="b"/>
      <c:legendEntry>
        <c:idx val="3"/>
        <c:delete val="1"/>
      </c:legendEntry>
      <c:legendEntry>
        <c:idx val="4"/>
        <c:delete val="1"/>
      </c:legendEntry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zero"/>
  </c:chart>
  <c:txPr>
    <a:bodyPr/>
    <a:lstStyle/>
    <a:p>
      <a:pPr>
        <a:defRPr>
          <a:latin typeface="Century Gothic" panose="020B0502020202020204" pitchFamily="34" charset="0"/>
        </a:defRPr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0811A3-D13D-4AD5-BBFD-E7F2562E0D2C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A94FD2D9-2ED1-403D-A66A-616CB42C25A2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 algn="ctr">
            <a:tabLst/>
          </a:pPr>
          <a:r>
            <a:rPr lang="pt-BR" sz="1100" dirty="0">
              <a:solidFill>
                <a:schemeClr val="tx1"/>
              </a:solidFill>
              <a:latin typeface="Comic Sans MS" panose="030F0702030302020204" pitchFamily="66" charset="0"/>
            </a:rPr>
            <a:t>Estimular o processo de inovação tecnológica</a:t>
          </a:r>
        </a:p>
      </dgm:t>
    </dgm:pt>
    <dgm:pt modelId="{358DB646-4EC5-4E6B-AA71-2DB986D0281A}" type="parTrans" cxnId="{FE1B51C4-7247-4489-9825-EFB2BD9A6AC7}">
      <dgm:prSet/>
      <dgm:spPr/>
      <dgm:t>
        <a:bodyPr/>
        <a:lstStyle/>
        <a:p>
          <a:pPr algn="ctr"/>
          <a:endParaRPr lang="pt-BR" sz="1100">
            <a:solidFill>
              <a:srgbClr val="000000"/>
            </a:solidFill>
            <a:latin typeface="+mj-lt"/>
          </a:endParaRPr>
        </a:p>
      </dgm:t>
    </dgm:pt>
    <dgm:pt modelId="{E5BFD16E-777C-4FDC-B3E9-FE8A55209DB6}" type="sibTrans" cxnId="{FE1B51C4-7247-4489-9825-EFB2BD9A6AC7}">
      <dgm:prSet/>
      <dgm:spPr/>
      <dgm:t>
        <a:bodyPr/>
        <a:lstStyle/>
        <a:p>
          <a:pPr algn="ctr"/>
          <a:endParaRPr lang="pt-BR" sz="1100">
            <a:solidFill>
              <a:srgbClr val="000000"/>
            </a:solidFill>
            <a:latin typeface="+mj-lt"/>
          </a:endParaRPr>
        </a:p>
      </dgm:t>
    </dgm:pt>
    <dgm:pt modelId="{8EB3B63C-0125-4071-9843-37925D97764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 algn="ctr">
            <a:tabLst/>
          </a:pPr>
          <a:r>
            <a:rPr lang="pt-BR" sz="1100" dirty="0">
              <a:solidFill>
                <a:schemeClr val="tx1"/>
              </a:solidFill>
              <a:latin typeface="Comic Sans MS" panose="030F0702030302020204" pitchFamily="66" charset="0"/>
            </a:rPr>
            <a:t>Incentivar a capacitação de recursos humanos</a:t>
          </a:r>
          <a:endParaRPr lang="en-US" sz="11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7AAFFCAD-D367-4010-8613-33AB14B00013}" type="parTrans" cxnId="{434911F0-2F38-4CA6-B250-26BFAC26DA65}">
      <dgm:prSet/>
      <dgm:spPr/>
      <dgm:t>
        <a:bodyPr/>
        <a:lstStyle/>
        <a:p>
          <a:pPr algn="ctr"/>
          <a:endParaRPr lang="pt-BR" sz="1100">
            <a:solidFill>
              <a:srgbClr val="000000"/>
            </a:solidFill>
            <a:latin typeface="+mj-lt"/>
          </a:endParaRPr>
        </a:p>
      </dgm:t>
    </dgm:pt>
    <dgm:pt modelId="{97294FBE-2444-48B4-9450-AA30FC8CC922}" type="sibTrans" cxnId="{434911F0-2F38-4CA6-B250-26BFAC26DA65}">
      <dgm:prSet/>
      <dgm:spPr/>
      <dgm:t>
        <a:bodyPr/>
        <a:lstStyle/>
        <a:p>
          <a:pPr algn="ctr"/>
          <a:endParaRPr lang="pt-BR" sz="1100">
            <a:solidFill>
              <a:srgbClr val="000000"/>
            </a:solidFill>
            <a:latin typeface="+mj-lt"/>
          </a:endParaRPr>
        </a:p>
      </dgm:t>
    </dgm:pt>
    <dgm:pt modelId="{BC53B729-7262-437F-89B8-44BA962238A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 algn="ctr">
            <a:tabLst/>
          </a:pPr>
          <a:r>
            <a:rPr lang="pt-BR" sz="1100" dirty="0">
              <a:solidFill>
                <a:schemeClr val="tx1"/>
              </a:solidFill>
              <a:latin typeface="Comic Sans MS" panose="030F0702030302020204" pitchFamily="66" charset="0"/>
            </a:rPr>
            <a:t>Fomentar a geração de empregos</a:t>
          </a:r>
          <a:endParaRPr lang="en-US" sz="11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4D738D5-7A43-45DD-AE56-40ADFA69C29F}" type="parTrans" cxnId="{C493BF97-BC76-49AD-9B41-1338A00CFCAC}">
      <dgm:prSet/>
      <dgm:spPr/>
      <dgm:t>
        <a:bodyPr/>
        <a:lstStyle/>
        <a:p>
          <a:pPr algn="ctr"/>
          <a:endParaRPr lang="pt-BR" sz="1100">
            <a:solidFill>
              <a:srgbClr val="000000"/>
            </a:solidFill>
            <a:latin typeface="+mj-lt"/>
          </a:endParaRPr>
        </a:p>
      </dgm:t>
    </dgm:pt>
    <dgm:pt modelId="{F60817AD-4AFD-4AC1-9336-C2F6BFC61CEE}" type="sibTrans" cxnId="{C493BF97-BC76-49AD-9B41-1338A00CFCAC}">
      <dgm:prSet/>
      <dgm:spPr/>
      <dgm:t>
        <a:bodyPr/>
        <a:lstStyle/>
        <a:p>
          <a:pPr algn="ctr"/>
          <a:endParaRPr lang="pt-BR" sz="1100">
            <a:solidFill>
              <a:srgbClr val="000000"/>
            </a:solidFill>
            <a:latin typeface="+mj-lt"/>
          </a:endParaRPr>
        </a:p>
      </dgm:t>
    </dgm:pt>
    <dgm:pt modelId="{EE8145B3-E18C-4289-947C-9B42AF355F1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 algn="ctr">
            <a:tabLst/>
          </a:pPr>
          <a:r>
            <a:rPr lang="pt-BR" sz="1100" dirty="0">
              <a:solidFill>
                <a:schemeClr val="tx1"/>
              </a:solidFill>
              <a:latin typeface="Comic Sans MS" panose="030F0702030302020204" pitchFamily="66" charset="0"/>
            </a:rPr>
            <a:t>Promover o acesso de pequenas e médias empresas a recursos de capital</a:t>
          </a:r>
          <a:endParaRPr lang="en-US" sz="11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73F93164-7E7D-4F4F-8C40-74FF05C3665F}" type="parTrans" cxnId="{129CAB5A-211B-47CA-AE36-EA1B0C25CFFB}">
      <dgm:prSet/>
      <dgm:spPr/>
      <dgm:t>
        <a:bodyPr/>
        <a:lstStyle/>
        <a:p>
          <a:endParaRPr lang="pt-BR" sz="1100"/>
        </a:p>
      </dgm:t>
    </dgm:pt>
    <dgm:pt modelId="{C4892B6B-678E-4987-9384-4974DF3443C6}" type="sibTrans" cxnId="{129CAB5A-211B-47CA-AE36-EA1B0C25CFFB}">
      <dgm:prSet/>
      <dgm:spPr/>
      <dgm:t>
        <a:bodyPr/>
        <a:lstStyle/>
        <a:p>
          <a:endParaRPr lang="pt-BR" sz="1100"/>
        </a:p>
      </dgm:t>
    </dgm:pt>
    <dgm:pt modelId="{BC3D4E5A-2672-44BC-BE1D-9922C6F3B29D}" type="pres">
      <dgm:prSet presAssocID="{E10811A3-D13D-4AD5-BBFD-E7F2562E0D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83CFCD-0F65-4759-8B2E-2778439FBC54}" type="pres">
      <dgm:prSet presAssocID="{A94FD2D9-2ED1-403D-A66A-616CB42C25A2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F396B-6BDB-4328-887D-ED5458712D84}" type="pres">
      <dgm:prSet presAssocID="{E5BFD16E-777C-4FDC-B3E9-FE8A55209DB6}" presName="space" presStyleCnt="0"/>
      <dgm:spPr/>
    </dgm:pt>
    <dgm:pt modelId="{F043C90E-CFBC-4966-B2B8-C255F0AEA68B}" type="pres">
      <dgm:prSet presAssocID="{8EB3B63C-0125-4071-9843-37925D977640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86634-A4C6-451D-AA89-42095CB95659}" type="pres">
      <dgm:prSet presAssocID="{97294FBE-2444-48B4-9450-AA30FC8CC922}" presName="space" presStyleCnt="0"/>
      <dgm:spPr/>
    </dgm:pt>
    <dgm:pt modelId="{F66193E4-239E-4F47-8B5A-A271DBF5198F}" type="pres">
      <dgm:prSet presAssocID="{BC53B729-7262-437F-89B8-44BA962238AD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FA12-A65B-4E82-98A8-BD6F3640B290}" type="pres">
      <dgm:prSet presAssocID="{F60817AD-4AFD-4AC1-9336-C2F6BFC61CEE}" presName="space" presStyleCnt="0"/>
      <dgm:spPr/>
    </dgm:pt>
    <dgm:pt modelId="{F4EF546A-0220-4A92-A51A-66AF1D3E3E51}" type="pres">
      <dgm:prSet presAssocID="{EE8145B3-E18C-4289-947C-9B42AF355F1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A3DF02-0368-4037-AAA0-1CFE523BBD36}" type="presOf" srcId="{8EB3B63C-0125-4071-9843-37925D977640}" destId="{F043C90E-CFBC-4966-B2B8-C255F0AEA68B}" srcOrd="0" destOrd="0" presId="urn:microsoft.com/office/officeart/2005/8/layout/venn3"/>
    <dgm:cxn modelId="{CE6F8B55-CC0B-489A-A6B6-622B71C42F5C}" type="presOf" srcId="{EE8145B3-E18C-4289-947C-9B42AF355F1A}" destId="{F4EF546A-0220-4A92-A51A-66AF1D3E3E51}" srcOrd="0" destOrd="0" presId="urn:microsoft.com/office/officeart/2005/8/layout/venn3"/>
    <dgm:cxn modelId="{CBC5B8DF-58F4-4713-98D9-A761AA4479CF}" type="presOf" srcId="{E10811A3-D13D-4AD5-BBFD-E7F2562E0D2C}" destId="{BC3D4E5A-2672-44BC-BE1D-9922C6F3B29D}" srcOrd="0" destOrd="0" presId="urn:microsoft.com/office/officeart/2005/8/layout/venn3"/>
    <dgm:cxn modelId="{C493BF97-BC76-49AD-9B41-1338A00CFCAC}" srcId="{E10811A3-D13D-4AD5-BBFD-E7F2562E0D2C}" destId="{BC53B729-7262-437F-89B8-44BA962238AD}" srcOrd="2" destOrd="0" parTransId="{94D738D5-7A43-45DD-AE56-40ADFA69C29F}" sibTransId="{F60817AD-4AFD-4AC1-9336-C2F6BFC61CEE}"/>
    <dgm:cxn modelId="{129CAB5A-211B-47CA-AE36-EA1B0C25CFFB}" srcId="{E10811A3-D13D-4AD5-BBFD-E7F2562E0D2C}" destId="{EE8145B3-E18C-4289-947C-9B42AF355F1A}" srcOrd="3" destOrd="0" parTransId="{73F93164-7E7D-4F4F-8C40-74FF05C3665F}" sibTransId="{C4892B6B-678E-4987-9384-4974DF3443C6}"/>
    <dgm:cxn modelId="{135EBBCD-CA06-4609-A2D6-A286D8FA55DA}" type="presOf" srcId="{A94FD2D9-2ED1-403D-A66A-616CB42C25A2}" destId="{9D83CFCD-0F65-4759-8B2E-2778439FBC54}" srcOrd="0" destOrd="0" presId="urn:microsoft.com/office/officeart/2005/8/layout/venn3"/>
    <dgm:cxn modelId="{4FC9B81C-4220-4EB7-8253-A2EABEEA138B}" type="presOf" srcId="{BC53B729-7262-437F-89B8-44BA962238AD}" destId="{F66193E4-239E-4F47-8B5A-A271DBF5198F}" srcOrd="0" destOrd="0" presId="urn:microsoft.com/office/officeart/2005/8/layout/venn3"/>
    <dgm:cxn modelId="{FE1B51C4-7247-4489-9825-EFB2BD9A6AC7}" srcId="{E10811A3-D13D-4AD5-BBFD-E7F2562E0D2C}" destId="{A94FD2D9-2ED1-403D-A66A-616CB42C25A2}" srcOrd="0" destOrd="0" parTransId="{358DB646-4EC5-4E6B-AA71-2DB986D0281A}" sibTransId="{E5BFD16E-777C-4FDC-B3E9-FE8A55209DB6}"/>
    <dgm:cxn modelId="{434911F0-2F38-4CA6-B250-26BFAC26DA65}" srcId="{E10811A3-D13D-4AD5-BBFD-E7F2562E0D2C}" destId="{8EB3B63C-0125-4071-9843-37925D977640}" srcOrd="1" destOrd="0" parTransId="{7AAFFCAD-D367-4010-8613-33AB14B00013}" sibTransId="{97294FBE-2444-48B4-9450-AA30FC8CC922}"/>
    <dgm:cxn modelId="{23CA96E2-970E-40CB-BB1F-FD8DD4E5B418}" type="presParOf" srcId="{BC3D4E5A-2672-44BC-BE1D-9922C6F3B29D}" destId="{9D83CFCD-0F65-4759-8B2E-2778439FBC54}" srcOrd="0" destOrd="0" presId="urn:microsoft.com/office/officeart/2005/8/layout/venn3"/>
    <dgm:cxn modelId="{8A74A6CB-62AE-4448-B515-FA17BB9447AD}" type="presParOf" srcId="{BC3D4E5A-2672-44BC-BE1D-9922C6F3B29D}" destId="{613F396B-6BDB-4328-887D-ED5458712D84}" srcOrd="1" destOrd="0" presId="urn:microsoft.com/office/officeart/2005/8/layout/venn3"/>
    <dgm:cxn modelId="{9FC50BD1-505E-46D0-8261-044674938176}" type="presParOf" srcId="{BC3D4E5A-2672-44BC-BE1D-9922C6F3B29D}" destId="{F043C90E-CFBC-4966-B2B8-C255F0AEA68B}" srcOrd="2" destOrd="0" presId="urn:microsoft.com/office/officeart/2005/8/layout/venn3"/>
    <dgm:cxn modelId="{5237DE1E-B8F4-4706-9200-9094B7D414BC}" type="presParOf" srcId="{BC3D4E5A-2672-44BC-BE1D-9922C6F3B29D}" destId="{7BF86634-A4C6-451D-AA89-42095CB95659}" srcOrd="3" destOrd="0" presId="urn:microsoft.com/office/officeart/2005/8/layout/venn3"/>
    <dgm:cxn modelId="{90F0907C-5344-40E5-8216-4B526137896D}" type="presParOf" srcId="{BC3D4E5A-2672-44BC-BE1D-9922C6F3B29D}" destId="{F66193E4-239E-4F47-8B5A-A271DBF5198F}" srcOrd="4" destOrd="0" presId="urn:microsoft.com/office/officeart/2005/8/layout/venn3"/>
    <dgm:cxn modelId="{44CB7D63-2765-4A89-B339-E2B933AA1F8E}" type="presParOf" srcId="{BC3D4E5A-2672-44BC-BE1D-9922C6F3B29D}" destId="{120EFA12-A65B-4E82-98A8-BD6F3640B290}" srcOrd="5" destOrd="0" presId="urn:microsoft.com/office/officeart/2005/8/layout/venn3"/>
    <dgm:cxn modelId="{5AF2E85D-56B1-4536-8FF7-456E61D20B1F}" type="presParOf" srcId="{BC3D4E5A-2672-44BC-BE1D-9922C6F3B29D}" destId="{F4EF546A-0220-4A92-A51A-66AF1D3E3E51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17CA8-CD20-465F-A2C7-513C1942BDA8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243AB-5ACF-4B4E-8EAB-38E6ACD1EC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6701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749DD-A55E-40F1-A162-752B2F8DB050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435AC-F566-447A-92CD-5FC7AD041A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7823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88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17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72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91D-C248-41B6-A801-69E67754FD92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66A6-CA47-4684-B826-36C88777EC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8072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91D-C248-41B6-A801-69E67754FD92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66A6-CA47-4684-B826-36C88777EC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88499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91D-C248-41B6-A801-69E67754FD92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66A6-CA47-4684-B826-36C88777EC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19079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91D-C248-41B6-A801-69E67754FD92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66A6-CA47-4684-B826-36C88777EC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69977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91D-C248-41B6-A801-69E67754FD92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66A6-CA47-4684-B826-36C88777EC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619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91D-C248-41B6-A801-69E67754FD92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66A6-CA47-4684-B826-36C88777EC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87729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91D-C248-41B6-A801-69E67754FD92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66A6-CA47-4684-B826-36C88777EC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0951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91D-C248-41B6-A801-69E67754FD92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66A6-CA47-4684-B826-36C88777EC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723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146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91D-C248-41B6-A801-69E67754FD92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66A6-CA47-4684-B826-36C88777EC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39544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91D-C248-41B6-A801-69E67754FD92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66A6-CA47-4684-B826-36C88777EC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82258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91D-C248-41B6-A801-69E67754FD92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66A6-CA47-4684-B826-36C88777EC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4862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39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45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51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07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95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74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5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3991D-C248-41B6-A801-69E67754FD92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766A6-CA47-4684-B826-36C88777EC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4306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-1" y="-1"/>
            <a:ext cx="12192001" cy="1304984"/>
            <a:chOff x="-1" y="-1"/>
            <a:chExt cx="12192001" cy="1304984"/>
          </a:xfrm>
        </p:grpSpPr>
        <p:sp>
          <p:nvSpPr>
            <p:cNvPr id="3" name="Retângulo 2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F0"/>
                </a:solidFill>
              </a:endParaRPr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-1" y="2688"/>
              <a:ext cx="11832761" cy="1302295"/>
              <a:chOff x="-1" y="1476385"/>
              <a:chExt cx="11832761" cy="1302295"/>
            </a:xfrm>
          </p:grpSpPr>
          <p:sp>
            <p:nvSpPr>
              <p:cNvPr id="27" name="Retângulo 9"/>
              <p:cNvSpPr/>
              <p:nvPr/>
            </p:nvSpPr>
            <p:spPr>
              <a:xfrm>
                <a:off x="-1" y="2013252"/>
                <a:ext cx="10928413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" name="Triângulo Retângulo 3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6519520" y="5686387"/>
            <a:ext cx="5583272" cy="1138391"/>
            <a:chOff x="6608728" y="5719609"/>
            <a:chExt cx="5583272" cy="1138391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72000" y="5719609"/>
              <a:ext cx="2520000" cy="1138391"/>
            </a:xfrm>
            <a:prstGeom prst="rect">
              <a:avLst/>
            </a:prstGeom>
          </p:spPr>
        </p:pic>
        <p:grpSp>
          <p:nvGrpSpPr>
            <p:cNvPr id="17" name="Agrupar 16"/>
            <p:cNvGrpSpPr/>
            <p:nvPr/>
          </p:nvGrpSpPr>
          <p:grpSpPr>
            <a:xfrm>
              <a:off x="6608728" y="6043961"/>
              <a:ext cx="2986638" cy="611089"/>
              <a:chOff x="1589550" y="3184847"/>
              <a:chExt cx="2340000" cy="478782"/>
            </a:xfrm>
          </p:grpSpPr>
          <p:pic>
            <p:nvPicPr>
              <p:cNvPr id="18" name="Picture 6" descr="http://www.cufonfonts.com/site/makeimage?type=custom&amp;text=INOVA%C3%87%C3%95ES%20E%20COMUNICA%C3%87%C3%95ES&amp;size=36&amp;id=20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9550" y="3499066"/>
                <a:ext cx="2340000" cy="1645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8" descr="http://www.cufonfonts.com/site/makeimage?type=custom&amp;text=CI%C3%8ANCIA,%20TECNOLOGIA&amp;size=36&amp;id=2017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7663" y="3339440"/>
                <a:ext cx="1721887" cy="156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0" descr="http://www.cufonfonts.com/site/makeimage?type=custom&amp;text=MINIST%C3%89RIO%20DA&amp;size=36&amp;id=2047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9722" y="3184847"/>
                <a:ext cx="1119828" cy="132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4" name="Retângulo 23"/>
          <p:cNvSpPr/>
          <p:nvPr/>
        </p:nvSpPr>
        <p:spPr>
          <a:xfrm>
            <a:off x="2293893" y="4739"/>
            <a:ext cx="6118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Comissão de Ciência, Tecnologia, Inovação, Comunicação e Informática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624" y="61726"/>
            <a:ext cx="2112645" cy="611555"/>
          </a:xfrm>
          <a:prstGeom prst="rect">
            <a:avLst/>
          </a:prstGeom>
        </p:spPr>
      </p:pic>
      <p:sp>
        <p:nvSpPr>
          <p:cNvPr id="23" name="Retângulo de cantos arredondados 14"/>
          <p:cNvSpPr/>
          <p:nvPr/>
        </p:nvSpPr>
        <p:spPr>
          <a:xfrm>
            <a:off x="0" y="6324609"/>
            <a:ext cx="5121915" cy="510778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txBody>
          <a:bodyPr wrap="none">
            <a:spAutoFit/>
          </a:bodyPr>
          <a:lstStyle/>
          <a:p>
            <a:r>
              <a:rPr lang="pt-BR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Brasília, </a:t>
            </a:r>
            <a:r>
              <a:rPr lang="es-E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22 de </a:t>
            </a:r>
            <a:r>
              <a:rPr lang="es-E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novembro</a:t>
            </a:r>
            <a:r>
              <a:rPr lang="es-E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de 2016</a:t>
            </a:r>
            <a:endParaRPr lang="pt-BR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596486" y="4798385"/>
            <a:ext cx="6917279" cy="76944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2800" b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Jailson Bittencourt de Andrade</a:t>
            </a:r>
          </a:p>
          <a:p>
            <a:pPr algn="ctr"/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Secretário de </a:t>
            </a:r>
            <a:r>
              <a:rPr lang="es-E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Políticas e Programas de Pesquisa e Desenvolvimento</a:t>
            </a:r>
            <a:endParaRPr lang="pt-BR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3854040" y="1633387"/>
            <a:ext cx="448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</a:rPr>
              <a:t>5ª Audiência Pública – FNDCT e </a:t>
            </a:r>
            <a:r>
              <a:rPr lang="pt-BR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</a:rPr>
              <a:t>Funttel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ítulo 1"/>
          <p:cNvSpPr>
            <a:spLocks noGrp="1"/>
          </p:cNvSpPr>
          <p:nvPr>
            <p:ph type="ctrTitle"/>
          </p:nvPr>
        </p:nvSpPr>
        <p:spPr>
          <a:xfrm>
            <a:off x="740505" y="2246625"/>
            <a:ext cx="10517981" cy="2387600"/>
          </a:xfrm>
        </p:spPr>
        <p:txBody>
          <a:bodyPr anchor="ctr">
            <a:normAutofit/>
          </a:bodyPr>
          <a:lstStyle/>
          <a:p>
            <a:r>
              <a:rPr lang="pt-BR" sz="5400" b="1" cap="small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Ciência, Tecnologia e Inovação para o Desenvolvimento Econômico e Social</a:t>
            </a:r>
          </a:p>
        </p:txBody>
      </p:sp>
    </p:spTree>
    <p:extLst>
      <p:ext uri="{BB962C8B-B14F-4D97-AF65-F5344CB8AC3E}">
        <p14:creationId xmlns:p14="http://schemas.microsoft.com/office/powerpoint/2010/main" xmlns="" val="31612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Agrupar 36"/>
          <p:cNvGrpSpPr/>
          <p:nvPr/>
        </p:nvGrpSpPr>
        <p:grpSpPr>
          <a:xfrm>
            <a:off x="-1" y="1121"/>
            <a:ext cx="12192000" cy="981134"/>
            <a:chOff x="0" y="-1"/>
            <a:chExt cx="12192000" cy="981134"/>
          </a:xfrm>
        </p:grpSpPr>
        <p:sp>
          <p:nvSpPr>
            <p:cNvPr id="38" name="Retângulo 37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F0"/>
                </a:solidFill>
              </a:endParaRPr>
            </a:p>
          </p:txBody>
        </p:sp>
        <p:grpSp>
          <p:nvGrpSpPr>
            <p:cNvPr id="41" name="Agrupar 40"/>
            <p:cNvGrpSpPr/>
            <p:nvPr/>
          </p:nvGrpSpPr>
          <p:grpSpPr>
            <a:xfrm>
              <a:off x="0" y="2688"/>
              <a:ext cx="11832760" cy="978445"/>
              <a:chOff x="0" y="1476385"/>
              <a:chExt cx="11832760" cy="978445"/>
            </a:xfrm>
          </p:grpSpPr>
          <p:sp>
            <p:nvSpPr>
              <p:cNvPr id="43" name="Retângulo 9"/>
              <p:cNvSpPr/>
              <p:nvPr/>
            </p:nvSpPr>
            <p:spPr>
              <a:xfrm>
                <a:off x="1" y="1689402"/>
                <a:ext cx="11471337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2" name="Triângulo Retângulo 41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Retângulo 9"/>
          <p:cNvSpPr/>
          <p:nvPr/>
        </p:nvSpPr>
        <p:spPr>
          <a:xfrm>
            <a:off x="479099" y="1183626"/>
            <a:ext cx="11233800" cy="5460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pt-BR" sz="2400" b="1" i="1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Antecedentes</a:t>
            </a:r>
          </a:p>
          <a:p>
            <a:pPr marL="342900" lvl="0" indent="-342900">
              <a:lnSpc>
                <a:spcPct val="114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t-BR" sz="2000" b="1" i="1" kern="0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Criação em 1969 (Decreto-lei nº 719), FINEP como Secretaria Executiva desde 1971; </a:t>
            </a:r>
          </a:p>
          <a:p>
            <a:pPr marL="342900" lvl="0" indent="-342900">
              <a:lnSpc>
                <a:spcPct val="114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t-BR" sz="2000" b="1" i="1" kern="0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Década de 1970: mais importante instrumento de financiamento a formação de recursos humanos,  fortalecimento e consolidação da infraestrutura de pesquisa e da pós-graduação nas universidades brasileiras; </a:t>
            </a:r>
          </a:p>
          <a:p>
            <a:pPr marL="342900" lvl="0" indent="-342900">
              <a:lnSpc>
                <a:spcPct val="114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t-BR" sz="2000" b="1" i="1" kern="0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1986 a 1999: queda acentuada dos recursos, pela ausência de fonte assegurada e por dificuldades fiscais, restrição ao crédito e constantes cortes orçamentários. </a:t>
            </a:r>
          </a:p>
          <a:p>
            <a:pPr marL="342900" lvl="0" indent="-342900">
              <a:lnSpc>
                <a:spcPct val="114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t-BR" sz="2000" b="1" i="1" kern="0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 partir de 1998: criação dos Fundos Setoriais e respectiva alocação no FNDCT, permitindo fluxo contínuo e crescente de recursos financeiros para o sistema de C,T&amp;I</a:t>
            </a:r>
          </a:p>
          <a:p>
            <a:pPr marL="342900" lvl="0" indent="-342900">
              <a:lnSpc>
                <a:spcPct val="114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t-BR" sz="2000" b="1" i="1" kern="0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2007: regulamentação do FNDCT (Lei nº 11540/2007)</a:t>
            </a:r>
            <a:endParaRPr lang="pt-BR" sz="2400" b="1" i="1" kern="0" dirty="0">
              <a:solidFill>
                <a:srgbClr val="44546A">
                  <a:lumMod val="75000"/>
                </a:srgbClr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14000"/>
              </a:lnSpc>
              <a:defRPr/>
            </a:pPr>
            <a:endParaRPr lang="pt-BR" sz="2400" b="1" i="1" kern="0" dirty="0">
              <a:solidFill>
                <a:srgbClr val="44546A">
                  <a:lumMod val="75000"/>
                </a:srgbClr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14000"/>
              </a:lnSpc>
              <a:defRPr/>
            </a:pPr>
            <a:r>
              <a:rPr lang="pt-BR" sz="2400" b="1" i="1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Objetivo</a:t>
            </a:r>
          </a:p>
          <a:p>
            <a:pPr lvl="0">
              <a:lnSpc>
                <a:spcPct val="114000"/>
              </a:lnSpc>
              <a:defRPr/>
            </a:pPr>
            <a:r>
              <a:rPr lang="pt-BR" b="1" i="1" kern="0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Apoiar, financeiramente, programas e projetos prioritários de desenvolvimento científico e tecnológico nacionais, tendo como fonte de receita os incentivos fiscais, empréstimos de instituições financeiras, contribuições e doações de entidades públicas e privadas. </a:t>
            </a:r>
            <a:endParaRPr lang="pt-BR" sz="2400" i="1" kern="0" dirty="0">
              <a:solidFill>
                <a:srgbClr val="44546A">
                  <a:lumMod val="75000"/>
                </a:srgbClr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5456"/>
            <a:ext cx="114819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</a:rPr>
              <a:t>O FNDCT</a:t>
            </a:r>
          </a:p>
        </p:txBody>
      </p:sp>
      <p:sp>
        <p:nvSpPr>
          <p:cNvPr id="2" name="Retângulo Arredondado 1"/>
          <p:cNvSpPr/>
          <p:nvPr/>
        </p:nvSpPr>
        <p:spPr>
          <a:xfrm>
            <a:off x="296091" y="5077097"/>
            <a:ext cx="11310121" cy="1567063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832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Agrupar 36"/>
          <p:cNvGrpSpPr/>
          <p:nvPr/>
        </p:nvGrpSpPr>
        <p:grpSpPr>
          <a:xfrm>
            <a:off x="-1" y="1121"/>
            <a:ext cx="12192000" cy="981134"/>
            <a:chOff x="0" y="-1"/>
            <a:chExt cx="12192000" cy="981134"/>
          </a:xfrm>
        </p:grpSpPr>
        <p:sp>
          <p:nvSpPr>
            <p:cNvPr id="38" name="Retângulo 37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F0"/>
                </a:solidFill>
              </a:endParaRPr>
            </a:p>
          </p:txBody>
        </p:sp>
        <p:grpSp>
          <p:nvGrpSpPr>
            <p:cNvPr id="41" name="Agrupar 40"/>
            <p:cNvGrpSpPr/>
            <p:nvPr/>
          </p:nvGrpSpPr>
          <p:grpSpPr>
            <a:xfrm>
              <a:off x="0" y="2688"/>
              <a:ext cx="11832760" cy="978445"/>
              <a:chOff x="0" y="1476385"/>
              <a:chExt cx="11832760" cy="978445"/>
            </a:xfrm>
          </p:grpSpPr>
          <p:sp>
            <p:nvSpPr>
              <p:cNvPr id="43" name="Retângulo 9"/>
              <p:cNvSpPr/>
              <p:nvPr/>
            </p:nvSpPr>
            <p:spPr>
              <a:xfrm>
                <a:off x="1" y="1689402"/>
                <a:ext cx="11471337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2" name="Triângulo Retângulo 41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Retângulo 6"/>
          <p:cNvSpPr/>
          <p:nvPr/>
        </p:nvSpPr>
        <p:spPr>
          <a:xfrm>
            <a:off x="0" y="15456"/>
            <a:ext cx="114819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</a:rPr>
              <a:t>Linhas do FNDCT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3229" y="982255"/>
            <a:ext cx="1963738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eta para baixo 4"/>
          <p:cNvSpPr/>
          <p:nvPr/>
        </p:nvSpPr>
        <p:spPr bwMode="auto">
          <a:xfrm rot="4803631">
            <a:off x="3801035" y="1476762"/>
            <a:ext cx="1439863" cy="53975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Seta para baixo 13"/>
          <p:cNvSpPr/>
          <p:nvPr/>
        </p:nvSpPr>
        <p:spPr bwMode="auto">
          <a:xfrm rot="16782343">
            <a:off x="6369610" y="1479937"/>
            <a:ext cx="1439863" cy="53975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Seta para baixo 14"/>
          <p:cNvSpPr/>
          <p:nvPr/>
        </p:nvSpPr>
        <p:spPr bwMode="auto">
          <a:xfrm>
            <a:off x="5143267" y="2169705"/>
            <a:ext cx="1439862" cy="53975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 bwMode="auto">
          <a:xfrm>
            <a:off x="269966" y="2239555"/>
            <a:ext cx="3698277" cy="3949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Mais </a:t>
            </a:r>
            <a:r>
              <a:rPr lang="pt-BR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importante instrumento de financiamento</a:t>
            </a:r>
            <a:r>
              <a:rPr lang="pt-BR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para implantação e consolidação institucional da pesquisa e da pós-graduação nas instituições de pesquisa brasileiras e de expansão do sistema de ciência e tecnologia nacional.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Apoia todo o espectro de atividades de </a:t>
            </a:r>
            <a:r>
              <a:rPr lang="pt-BR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pesquisa científica e de desenvolvimento tecnológico </a:t>
            </a:r>
            <a:r>
              <a:rPr lang="pt-BR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em todas as </a:t>
            </a:r>
            <a:r>
              <a:rPr lang="pt-BR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áreas e setores estratégicos</a:t>
            </a:r>
            <a:r>
              <a:rPr lang="pt-BR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; a formação de recursos humanos e o fortalecimento e consolidação da infraestrutura de ciência e tecnologia nacional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Modalidade</a:t>
            </a:r>
            <a:r>
              <a:rPr lang="pt-BR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: Aplicação de recursos públicos não reembolsáveis em </a:t>
            </a:r>
            <a:r>
              <a:rPr lang="pt-BR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ICTs</a:t>
            </a:r>
            <a:r>
              <a:rPr lang="pt-BR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públicas e privadas sem fins lucrativos.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 bwMode="auto">
          <a:xfrm>
            <a:off x="4130876" y="4260443"/>
            <a:ext cx="3581831" cy="24857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A </a:t>
            </a:r>
            <a:r>
              <a:rPr lang="pt-BR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subvenção econômica à inovação</a:t>
            </a:r>
            <a:r>
              <a:rPr lang="pt-BR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é um dos principais instrumentos da política de fomento do governo, largamente utilizado em países desenvolvidos para estimular e promover a inovação nas </a:t>
            </a:r>
            <a:r>
              <a:rPr lang="pt-BR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empresas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Modalidade</a:t>
            </a:r>
            <a:r>
              <a:rPr lang="pt-BR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: aplicação de recursos públicos não reembolsáveis diretamente em empresas, para compartilhar os custos e os riscos inerentes às atividades de inovação</a:t>
            </a:r>
          </a:p>
        </p:txBody>
      </p:sp>
      <p:sp>
        <p:nvSpPr>
          <p:cNvPr id="21" name="CaixaDeTexto 20"/>
          <p:cNvSpPr txBox="1"/>
          <p:nvPr/>
        </p:nvSpPr>
        <p:spPr bwMode="auto">
          <a:xfrm>
            <a:off x="7878893" y="2222093"/>
            <a:ext cx="4043141" cy="4151769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Equalização de juros:</a:t>
            </a:r>
            <a:r>
              <a:rPr lang="pt-BR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Financiamento reembolsável, onde parte da Taxa de Juros de Longo Prazo/TJLP é quitada pelo FNDCT e outra parte pela empresa beneficiada, para fomentar a inovação com juros similares aos praticados no exterior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Capital de risco:</a:t>
            </a:r>
            <a:r>
              <a:rPr lang="pt-BR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Aporte de capital para investimento em projetos de inovação de empresas de qualquer setor e incentiva/estimula fundos de capital de risco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Garantia de liquidez: </a:t>
            </a:r>
            <a:r>
              <a:rPr lang="pt-BR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Mecanismo de operacionalização da reserva técnica destinada à liquidez dos investimentos privados em empresas de base tecnológica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Participação no capital: </a:t>
            </a:r>
            <a:r>
              <a:rPr lang="pt-BR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Participação minoritária no capital de microempresas e de empresas de pequeno porte de base tecnológica</a:t>
            </a:r>
          </a:p>
        </p:txBody>
      </p:sp>
      <p:sp>
        <p:nvSpPr>
          <p:cNvPr id="22" name="CaixaDeTexto 20"/>
          <p:cNvSpPr>
            <a:spLocks noChangeArrowheads="1"/>
          </p:cNvSpPr>
          <p:nvPr/>
        </p:nvSpPr>
        <p:spPr bwMode="auto">
          <a:xfrm>
            <a:off x="4120051" y="2825252"/>
            <a:ext cx="3592656" cy="13178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pt-BR" altLang="pt-BR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Subvenção Econômica para a Inovação</a:t>
            </a:r>
          </a:p>
        </p:txBody>
      </p:sp>
      <p:sp>
        <p:nvSpPr>
          <p:cNvPr id="23" name="CaixaDeTexto 21"/>
          <p:cNvSpPr>
            <a:spLocks noChangeArrowheads="1"/>
          </p:cNvSpPr>
          <p:nvPr/>
        </p:nvSpPr>
        <p:spPr bwMode="auto">
          <a:xfrm>
            <a:off x="269966" y="1504728"/>
            <a:ext cx="3698277" cy="5073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pt-BR" altLang="pt-BR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Fomento à PD&amp;I</a:t>
            </a:r>
          </a:p>
        </p:txBody>
      </p:sp>
      <p:sp>
        <p:nvSpPr>
          <p:cNvPr id="24" name="CaixaDeTexto 22"/>
          <p:cNvSpPr>
            <a:spLocks noChangeArrowheads="1"/>
          </p:cNvSpPr>
          <p:nvPr/>
        </p:nvSpPr>
        <p:spPr bwMode="auto">
          <a:xfrm>
            <a:off x="7878893" y="1269593"/>
            <a:ext cx="3953866" cy="915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pt-BR" altLang="pt-BR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Instrumentos de Crédito</a:t>
            </a:r>
          </a:p>
        </p:txBody>
      </p:sp>
    </p:spTree>
    <p:extLst>
      <p:ext uri="{BB962C8B-B14F-4D97-AF65-F5344CB8AC3E}">
        <p14:creationId xmlns:p14="http://schemas.microsoft.com/office/powerpoint/2010/main" xmlns="" val="1071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Agrupar 36"/>
          <p:cNvGrpSpPr/>
          <p:nvPr/>
        </p:nvGrpSpPr>
        <p:grpSpPr>
          <a:xfrm>
            <a:off x="-1" y="1121"/>
            <a:ext cx="12192000" cy="981134"/>
            <a:chOff x="0" y="-1"/>
            <a:chExt cx="12192000" cy="981134"/>
          </a:xfrm>
        </p:grpSpPr>
        <p:sp>
          <p:nvSpPr>
            <p:cNvPr id="38" name="Retângulo 37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F0"/>
                </a:solidFill>
              </a:endParaRPr>
            </a:p>
          </p:txBody>
        </p:sp>
        <p:grpSp>
          <p:nvGrpSpPr>
            <p:cNvPr id="41" name="Agrupar 40"/>
            <p:cNvGrpSpPr/>
            <p:nvPr/>
          </p:nvGrpSpPr>
          <p:grpSpPr>
            <a:xfrm>
              <a:off x="0" y="2688"/>
              <a:ext cx="11832760" cy="978445"/>
              <a:chOff x="0" y="1476385"/>
              <a:chExt cx="11832760" cy="978445"/>
            </a:xfrm>
          </p:grpSpPr>
          <p:sp>
            <p:nvSpPr>
              <p:cNvPr id="43" name="Retângulo 9"/>
              <p:cNvSpPr/>
              <p:nvPr/>
            </p:nvSpPr>
            <p:spPr>
              <a:xfrm>
                <a:off x="1" y="1689402"/>
                <a:ext cx="11471337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2" name="Triângulo Retângulo 41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Retângulo 6"/>
          <p:cNvSpPr/>
          <p:nvPr/>
        </p:nvSpPr>
        <p:spPr>
          <a:xfrm>
            <a:off x="0" y="15456"/>
            <a:ext cx="114819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</a:rPr>
              <a:t>Governança do FNDCT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1738452" y="992036"/>
            <a:ext cx="8258428" cy="5834606"/>
            <a:chOff x="1738452" y="1183626"/>
            <a:chExt cx="8258428" cy="5834606"/>
          </a:xfrm>
        </p:grpSpPr>
        <p:grpSp>
          <p:nvGrpSpPr>
            <p:cNvPr id="95" name="Grupo 119"/>
            <p:cNvGrpSpPr>
              <a:grpSpLocks/>
            </p:cNvGrpSpPr>
            <p:nvPr/>
          </p:nvGrpSpPr>
          <p:grpSpPr bwMode="auto">
            <a:xfrm>
              <a:off x="1738452" y="1183626"/>
              <a:ext cx="8258428" cy="4967288"/>
              <a:chOff x="342128" y="639654"/>
              <a:chExt cx="8479973" cy="5875823"/>
            </a:xfrm>
          </p:grpSpPr>
          <p:grpSp>
            <p:nvGrpSpPr>
              <p:cNvPr id="96" name="Grupo 114"/>
              <p:cNvGrpSpPr>
                <a:grpSpLocks/>
              </p:cNvGrpSpPr>
              <p:nvPr/>
            </p:nvGrpSpPr>
            <p:grpSpPr bwMode="auto">
              <a:xfrm>
                <a:off x="342128" y="639654"/>
                <a:ext cx="8479973" cy="5875823"/>
                <a:chOff x="342128" y="639654"/>
                <a:chExt cx="8479973" cy="5875823"/>
              </a:xfrm>
            </p:grpSpPr>
            <p:sp>
              <p:nvSpPr>
                <p:cNvPr id="100" name="Retângulo de cantos arredondados 11"/>
                <p:cNvSpPr>
                  <a:spLocks noChangeArrowheads="1"/>
                </p:cNvSpPr>
                <p:nvPr/>
              </p:nvSpPr>
              <p:spPr bwMode="auto">
                <a:xfrm>
                  <a:off x="342128" y="908720"/>
                  <a:ext cx="2574860" cy="8634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25400" algn="ctr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fontAlgn="base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t-BR" altLang="pt-BR" sz="1600" b="1" dirty="0">
                      <a:solidFill>
                        <a:srgbClr val="002060"/>
                      </a:solidFill>
                      <a:latin typeface="Century Gothic" panose="020B0502020202020204" pitchFamily="34" charset="0"/>
                    </a:rPr>
                    <a:t>Ministério da Ciência, Tecnologia, Inovações e Comunicações</a:t>
                  </a:r>
                </a:p>
              </p:txBody>
            </p:sp>
            <p:sp>
              <p:nvSpPr>
                <p:cNvPr id="101" name="Retângulo de cantos arredondados 12"/>
                <p:cNvSpPr>
                  <a:spLocks noChangeArrowheads="1"/>
                </p:cNvSpPr>
                <p:nvPr/>
              </p:nvSpPr>
              <p:spPr bwMode="auto">
                <a:xfrm>
                  <a:off x="425957" y="2132559"/>
                  <a:ext cx="2417018" cy="86532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25400" algn="ctr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fontAlgn="base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t-BR" altLang="pt-BR" sz="1600" b="1" dirty="0">
                      <a:solidFill>
                        <a:srgbClr val="002060"/>
                      </a:solidFill>
                      <a:latin typeface="Century Gothic" panose="020B0502020202020204" pitchFamily="34" charset="0"/>
                    </a:rPr>
                    <a:t>Conselho Diretor</a:t>
                  </a:r>
                </a:p>
              </p:txBody>
            </p:sp>
            <p:sp>
              <p:nvSpPr>
                <p:cNvPr id="102" name="Retângulo de cantos arredondados 13"/>
                <p:cNvSpPr>
                  <a:spLocks noChangeArrowheads="1"/>
                </p:cNvSpPr>
                <p:nvPr/>
              </p:nvSpPr>
              <p:spPr bwMode="auto">
                <a:xfrm>
                  <a:off x="425957" y="3356397"/>
                  <a:ext cx="2417018" cy="86532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25400" algn="ctr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fontAlgn="base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t-BR" altLang="pt-BR" sz="1500" b="1" dirty="0">
                      <a:solidFill>
                        <a:srgbClr val="002060"/>
                      </a:solidFill>
                      <a:latin typeface="Century Gothic" panose="020B0502020202020204" pitchFamily="34" charset="0"/>
                    </a:rPr>
                    <a:t>Comitê de</a:t>
                  </a:r>
                </a:p>
                <a:p>
                  <a:pPr algn="ctr" eaLnBrk="1" fontAlgn="base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t-BR" altLang="pt-BR" sz="1500" b="1" dirty="0">
                      <a:solidFill>
                        <a:srgbClr val="002060"/>
                      </a:solidFill>
                      <a:latin typeface="Century Gothic" panose="020B0502020202020204" pitchFamily="34" charset="0"/>
                    </a:rPr>
                    <a:t>Coordenação Executiva</a:t>
                  </a:r>
                </a:p>
              </p:txBody>
            </p:sp>
            <p:sp>
              <p:nvSpPr>
                <p:cNvPr id="103" name="Retângulo de cantos arredondados 14"/>
                <p:cNvSpPr>
                  <a:spLocks noChangeArrowheads="1"/>
                </p:cNvSpPr>
                <p:nvPr/>
              </p:nvSpPr>
              <p:spPr bwMode="auto">
                <a:xfrm>
                  <a:off x="425957" y="4582112"/>
                  <a:ext cx="2417018" cy="8634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25400" algn="ctr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fontAlgn="base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t-BR" altLang="pt-BR" sz="1500" b="1" dirty="0">
                      <a:solidFill>
                        <a:srgbClr val="002060"/>
                      </a:solidFill>
                      <a:latin typeface="Century Gothic" panose="020B0502020202020204" pitchFamily="34" charset="0"/>
                    </a:rPr>
                    <a:t>Comitê de Coordenação dos Fundos Setoriais</a:t>
                  </a:r>
                </a:p>
              </p:txBody>
            </p:sp>
            <p:cxnSp>
              <p:nvCxnSpPr>
                <p:cNvPr id="104" name="Conector reto 88"/>
                <p:cNvCxnSpPr>
                  <a:cxnSpLocks noChangeShapeType="1"/>
                  <a:stCxn id="100" idx="2"/>
                  <a:endCxn id="101" idx="0"/>
                </p:cNvCxnSpPr>
                <p:nvPr/>
              </p:nvCxnSpPr>
              <p:spPr bwMode="auto">
                <a:xfrm>
                  <a:off x="1629558" y="1772164"/>
                  <a:ext cx="4908" cy="360395"/>
                </a:xfrm>
                <a:prstGeom prst="line">
                  <a:avLst/>
                </a:prstGeom>
                <a:noFill/>
                <a:ln w="952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5" name="Conector reto 89"/>
                <p:cNvCxnSpPr>
                  <a:cxnSpLocks noChangeShapeType="1"/>
                  <a:stCxn id="101" idx="2"/>
                  <a:endCxn id="102" idx="0"/>
                </p:cNvCxnSpPr>
                <p:nvPr/>
              </p:nvCxnSpPr>
              <p:spPr bwMode="auto">
                <a:xfrm>
                  <a:off x="1634466" y="2997880"/>
                  <a:ext cx="0" cy="358517"/>
                </a:xfrm>
                <a:prstGeom prst="line">
                  <a:avLst/>
                </a:prstGeom>
                <a:noFill/>
                <a:ln w="952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6" name="Conector reto 90"/>
                <p:cNvCxnSpPr>
                  <a:cxnSpLocks noChangeShapeType="1"/>
                  <a:stCxn id="102" idx="2"/>
                  <a:endCxn id="103" idx="0"/>
                </p:cNvCxnSpPr>
                <p:nvPr/>
              </p:nvCxnSpPr>
              <p:spPr bwMode="auto">
                <a:xfrm>
                  <a:off x="1634466" y="4221718"/>
                  <a:ext cx="0" cy="360394"/>
                </a:xfrm>
                <a:prstGeom prst="line">
                  <a:avLst/>
                </a:prstGeom>
                <a:noFill/>
                <a:ln w="952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107" name="Retângulo de cantos arredondados 13"/>
                <p:cNvSpPr/>
                <p:nvPr/>
              </p:nvSpPr>
              <p:spPr>
                <a:xfrm>
                  <a:off x="4932636" y="639654"/>
                  <a:ext cx="3889465" cy="2230897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>
                    <a:lnSpc>
                      <a:spcPts val="1400"/>
                    </a:lnSpc>
                    <a:defRPr/>
                  </a:pPr>
                  <a:r>
                    <a:rPr lang="pt-BR" sz="1200" b="1" dirty="0">
                      <a:solidFill>
                        <a:prstClr val="white"/>
                      </a:solidFill>
                      <a:latin typeface="Century Gothic" panose="020B0502020202020204" pitchFamily="34" charset="0"/>
                      <a:ea typeface="Lucida Sans Unicode" pitchFamily="34" charset="0"/>
                    </a:rPr>
                    <a:t>MCTIC</a:t>
                  </a:r>
                </a:p>
                <a:p>
                  <a:pPr>
                    <a:lnSpc>
                      <a:spcPts val="1400"/>
                    </a:lnSpc>
                    <a:defRPr/>
                  </a:pPr>
                  <a:r>
                    <a:rPr lang="pt-BR" sz="1200" b="1" dirty="0">
                      <a:solidFill>
                        <a:prstClr val="white"/>
                      </a:solidFill>
                      <a:latin typeface="Century Gothic" panose="020B0502020202020204" pitchFamily="34" charset="0"/>
                      <a:ea typeface="Lucida Sans Unicode" pitchFamily="34" charset="0"/>
                    </a:rPr>
                    <a:t>Ministérios</a:t>
                  </a:r>
                  <a:r>
                    <a:rPr lang="pt-BR" sz="1200" b="1" dirty="0">
                      <a:solidFill>
                        <a:srgbClr val="FFFFFF"/>
                      </a:solidFill>
                      <a:latin typeface="Century Gothic" panose="020B0502020202020204" pitchFamily="34" charset="0"/>
                      <a:ea typeface="Lucida Sans Unicode" pitchFamily="34" charset="0"/>
                    </a:rPr>
                    <a:t>: MEC, MF, MDIC, MD, MPOG</a:t>
                  </a:r>
                </a:p>
                <a:p>
                  <a:pPr>
                    <a:lnSpc>
                      <a:spcPts val="1400"/>
                    </a:lnSpc>
                    <a:defRPr/>
                  </a:pPr>
                  <a:r>
                    <a:rPr lang="pt-BR" sz="1200" b="1" dirty="0">
                      <a:solidFill>
                        <a:srgbClr val="FFFFFF"/>
                      </a:solidFill>
                      <a:latin typeface="Century Gothic" panose="020B0502020202020204" pitchFamily="34" charset="0"/>
                      <a:ea typeface="Lucida Sans Unicode" pitchFamily="34" charset="0"/>
                    </a:rPr>
                    <a:t>Presidentes: FINEP e CNPq, BNDES e EMBRAPA</a:t>
                  </a:r>
                </a:p>
                <a:p>
                  <a:pPr>
                    <a:lnSpc>
                      <a:spcPts val="1400"/>
                    </a:lnSpc>
                    <a:defRPr/>
                  </a:pPr>
                  <a:r>
                    <a:rPr lang="pt-BR" sz="1200" b="1" dirty="0">
                      <a:solidFill>
                        <a:srgbClr val="FFFFFF"/>
                      </a:solidFill>
                      <a:latin typeface="Century Gothic" panose="020B0502020202020204" pitchFamily="34" charset="0"/>
                      <a:ea typeface="Lucida Sans Unicode" pitchFamily="34" charset="0"/>
                    </a:rPr>
                    <a:t>3 representantes de empresas (CNI)</a:t>
                  </a:r>
                </a:p>
                <a:p>
                  <a:pPr>
                    <a:lnSpc>
                      <a:spcPts val="1400"/>
                    </a:lnSpc>
                    <a:defRPr/>
                  </a:pPr>
                  <a:r>
                    <a:rPr lang="pt-BR" sz="1200" b="1" dirty="0">
                      <a:solidFill>
                        <a:srgbClr val="FFFFFF"/>
                      </a:solidFill>
                      <a:latin typeface="Century Gothic" panose="020B0502020202020204" pitchFamily="34" charset="0"/>
                      <a:ea typeface="Lucida Sans Unicode" pitchFamily="34" charset="0"/>
                    </a:rPr>
                    <a:t>3 representantes da comunidade científica </a:t>
                  </a:r>
                </a:p>
                <a:p>
                  <a:pPr>
                    <a:lnSpc>
                      <a:spcPts val="1400"/>
                    </a:lnSpc>
                    <a:defRPr/>
                  </a:pPr>
                  <a:r>
                    <a:rPr lang="pt-BR" sz="1200" b="1" dirty="0">
                      <a:solidFill>
                        <a:srgbClr val="FFFFFF"/>
                      </a:solidFill>
                      <a:latin typeface="Century Gothic" panose="020B0502020202020204" pitchFamily="34" charset="0"/>
                      <a:ea typeface="Lucida Sans Unicode" pitchFamily="34" charset="0"/>
                    </a:rPr>
                    <a:t>     (SBPC, ABC e ANDIFES)</a:t>
                  </a:r>
                </a:p>
                <a:p>
                  <a:pPr marL="177800" indent="-177800">
                    <a:lnSpc>
                      <a:spcPts val="1400"/>
                    </a:lnSpc>
                    <a:defRPr/>
                  </a:pPr>
                  <a:r>
                    <a:rPr lang="pt-BR" sz="1200" b="1" dirty="0">
                      <a:solidFill>
                        <a:srgbClr val="FFFFFF"/>
                      </a:solidFill>
                      <a:latin typeface="Century Gothic" panose="020B0502020202020204" pitchFamily="34" charset="0"/>
                      <a:ea typeface="Lucida Sans Unicode" pitchFamily="34" charset="0"/>
                    </a:rPr>
                    <a:t>1 representante dos trabalhadores indicado pelas Confederações dos Trabalhadores</a:t>
                  </a:r>
                </a:p>
              </p:txBody>
            </p:sp>
            <p:sp>
              <p:nvSpPr>
                <p:cNvPr id="108" name="Retângulo de cantos arredondados 14"/>
                <p:cNvSpPr/>
                <p:nvPr/>
              </p:nvSpPr>
              <p:spPr>
                <a:xfrm>
                  <a:off x="4931007" y="2934398"/>
                  <a:ext cx="3889465" cy="1224364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pt-BR" sz="1200" b="1" dirty="0">
                      <a:solidFill>
                        <a:srgbClr val="FFFFFF"/>
                      </a:solidFill>
                      <a:latin typeface="Century Gothic" panose="020B0502020202020204" pitchFamily="34" charset="0"/>
                      <a:ea typeface="Lucida Sans Unicode" pitchFamily="34" charset="0"/>
                    </a:rPr>
                    <a:t>SEXEC/MCTI</a:t>
                  </a:r>
                </a:p>
                <a:p>
                  <a:pPr>
                    <a:defRPr/>
                  </a:pPr>
                  <a:r>
                    <a:rPr lang="pt-BR" sz="1200" b="1" dirty="0">
                      <a:solidFill>
                        <a:srgbClr val="FFFFFF"/>
                      </a:solidFill>
                      <a:latin typeface="Century Gothic" panose="020B0502020202020204" pitchFamily="34" charset="0"/>
                      <a:ea typeface="Lucida Sans Unicode" pitchFamily="34" charset="0"/>
                    </a:rPr>
                    <a:t>FINEP e CNPq</a:t>
                  </a:r>
                </a:p>
                <a:p>
                  <a:pPr>
                    <a:defRPr/>
                  </a:pPr>
                  <a:r>
                    <a:rPr lang="pt-BR" sz="1200" b="1" dirty="0">
                      <a:solidFill>
                        <a:prstClr val="white"/>
                      </a:solidFill>
                      <a:latin typeface="Century Gothic" panose="020B0502020202020204" pitchFamily="34" charset="0"/>
                      <a:ea typeface="Lucida Sans Unicode" pitchFamily="34" charset="0"/>
                    </a:rPr>
                    <a:t>SEPED, SEPIN, SETEC, SECIS </a:t>
                  </a:r>
                </a:p>
              </p:txBody>
            </p:sp>
            <p:sp>
              <p:nvSpPr>
                <p:cNvPr id="109" name="Retângulo de cantos arredondados 15"/>
                <p:cNvSpPr/>
                <p:nvPr/>
              </p:nvSpPr>
              <p:spPr>
                <a:xfrm>
                  <a:off x="4931007" y="4262046"/>
                  <a:ext cx="3889465" cy="1393372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pt-BR" sz="1200" b="1" dirty="0">
                      <a:solidFill>
                        <a:srgbClr val="FFFFFF"/>
                      </a:solidFill>
                      <a:latin typeface="Century Gothic" panose="020B0502020202020204" pitchFamily="34" charset="0"/>
                      <a:ea typeface="Lucida Sans Unicode" pitchFamily="34" charset="0"/>
                    </a:rPr>
                    <a:t>SEXEC/MCTI</a:t>
                  </a:r>
                </a:p>
                <a:p>
                  <a:pPr>
                    <a:defRPr/>
                  </a:pPr>
                  <a:r>
                    <a:rPr lang="pt-BR" sz="1200" b="1" dirty="0">
                      <a:solidFill>
                        <a:srgbClr val="FFFFFF"/>
                      </a:solidFill>
                      <a:latin typeface="Century Gothic" panose="020B0502020202020204" pitchFamily="34" charset="0"/>
                      <a:ea typeface="Lucida Sans Unicode" pitchFamily="34" charset="0"/>
                    </a:rPr>
                    <a:t>Presidentes da FINEP e CNPq</a:t>
                  </a:r>
                </a:p>
                <a:p>
                  <a:pPr>
                    <a:defRPr/>
                  </a:pPr>
                  <a:r>
                    <a:rPr lang="pt-BR" sz="1200" b="1" dirty="0">
                      <a:solidFill>
                        <a:srgbClr val="FFFFFF"/>
                      </a:solidFill>
                      <a:latin typeface="Century Gothic" panose="020B0502020202020204" pitchFamily="34" charset="0"/>
                      <a:ea typeface="Lucida Sans Unicode" pitchFamily="34" charset="0"/>
                    </a:rPr>
                    <a:t>Presidentes dos Comitês Gestores</a:t>
                  </a:r>
                </a:p>
                <a:p>
                  <a:pPr>
                    <a:defRPr/>
                  </a:pPr>
                  <a:r>
                    <a:rPr lang="pt-BR" sz="1200" b="1" dirty="0">
                      <a:solidFill>
                        <a:prstClr val="white"/>
                      </a:solidFill>
                      <a:latin typeface="Century Gothic" panose="020B0502020202020204" pitchFamily="34" charset="0"/>
                      <a:ea typeface="Lucida Sans Unicode" pitchFamily="34" charset="0"/>
                    </a:rPr>
                    <a:t>Presidentes do CGEE, AEB e CNEN</a:t>
                  </a:r>
                </a:p>
                <a:p>
                  <a:pPr>
                    <a:defRPr/>
                  </a:pPr>
                  <a:r>
                    <a:rPr lang="pt-BR" sz="1200" b="1" dirty="0">
                      <a:solidFill>
                        <a:prstClr val="white"/>
                      </a:solidFill>
                      <a:latin typeface="Century Gothic" panose="020B0502020202020204" pitchFamily="34" charset="0"/>
                      <a:ea typeface="Lucida Sans Unicode" pitchFamily="34" charset="0"/>
                    </a:rPr>
                    <a:t>Subsecretário da SCUP</a:t>
                  </a:r>
                </a:p>
              </p:txBody>
            </p:sp>
            <p:cxnSp>
              <p:nvCxnSpPr>
                <p:cNvPr id="110" name="Conector reto 94"/>
                <p:cNvCxnSpPr>
                  <a:cxnSpLocks noChangeShapeType="1"/>
                  <a:stCxn id="101" idx="3"/>
                </p:cNvCxnSpPr>
                <p:nvPr/>
              </p:nvCxnSpPr>
              <p:spPr bwMode="auto">
                <a:xfrm flipV="1">
                  <a:off x="2842975" y="2564905"/>
                  <a:ext cx="2088963" cy="315"/>
                </a:xfrm>
                <a:prstGeom prst="line">
                  <a:avLst/>
                </a:prstGeom>
                <a:noFill/>
                <a:ln w="57150" algn="ctr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11" name="Conector reto 95"/>
                <p:cNvCxnSpPr>
                  <a:cxnSpLocks noChangeShapeType="1"/>
                  <a:stCxn id="102" idx="3"/>
                </p:cNvCxnSpPr>
                <p:nvPr/>
              </p:nvCxnSpPr>
              <p:spPr bwMode="auto">
                <a:xfrm>
                  <a:off x="2842975" y="3789058"/>
                  <a:ext cx="2080202" cy="0"/>
                </a:xfrm>
                <a:prstGeom prst="line">
                  <a:avLst/>
                </a:prstGeom>
                <a:noFill/>
                <a:ln w="57150" algn="ctr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112" name="Retângulo de cantos arredondados 18"/>
                <p:cNvSpPr/>
                <p:nvPr/>
              </p:nvSpPr>
              <p:spPr>
                <a:xfrm>
                  <a:off x="697670" y="5920195"/>
                  <a:ext cx="937301" cy="576503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400" b="1" kern="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ea typeface="Lucida Sans Unicode" pitchFamily="34" charset="0"/>
                    </a:rPr>
                    <a:t>Comitê Gestor</a:t>
                  </a:r>
                </a:p>
              </p:txBody>
            </p:sp>
            <p:sp>
              <p:nvSpPr>
                <p:cNvPr id="113" name="Retângulo de cantos arredondados 19"/>
                <p:cNvSpPr/>
                <p:nvPr/>
              </p:nvSpPr>
              <p:spPr>
                <a:xfrm>
                  <a:off x="2066943" y="5920195"/>
                  <a:ext cx="934040" cy="576503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400" b="1" kern="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ea typeface="Lucida Sans Unicode" pitchFamily="34" charset="0"/>
                    </a:rPr>
                    <a:t>Comitê Gestor</a:t>
                  </a:r>
                </a:p>
              </p:txBody>
            </p:sp>
            <p:sp>
              <p:nvSpPr>
                <p:cNvPr id="114" name="Retângulo de cantos arredondados 20"/>
                <p:cNvSpPr/>
                <p:nvPr/>
              </p:nvSpPr>
              <p:spPr>
                <a:xfrm>
                  <a:off x="3434587" y="5920195"/>
                  <a:ext cx="935670" cy="576503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400" b="1" kern="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ea typeface="Lucida Sans Unicode" pitchFamily="34" charset="0"/>
                    </a:rPr>
                    <a:t>Comitê Gestor</a:t>
                  </a:r>
                </a:p>
              </p:txBody>
            </p:sp>
            <p:sp>
              <p:nvSpPr>
                <p:cNvPr id="115" name="Retângulo de cantos arredondados 21"/>
                <p:cNvSpPr/>
                <p:nvPr/>
              </p:nvSpPr>
              <p:spPr>
                <a:xfrm>
                  <a:off x="4802229" y="5938974"/>
                  <a:ext cx="935670" cy="576503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400" b="1" kern="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ea typeface="Lucida Sans Unicode" pitchFamily="34" charset="0"/>
                    </a:rPr>
                    <a:t>Comitê Gestor</a:t>
                  </a:r>
                </a:p>
              </p:txBody>
            </p:sp>
            <p:sp>
              <p:nvSpPr>
                <p:cNvPr id="116" name="Retângulo de cantos arredondados 22"/>
                <p:cNvSpPr/>
                <p:nvPr/>
              </p:nvSpPr>
              <p:spPr>
                <a:xfrm>
                  <a:off x="6169873" y="5938974"/>
                  <a:ext cx="937300" cy="576503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400" b="1" kern="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ea typeface="Lucida Sans Unicode" pitchFamily="34" charset="0"/>
                    </a:rPr>
                    <a:t>Comitê Gestor</a:t>
                  </a:r>
                </a:p>
              </p:txBody>
            </p:sp>
            <p:sp>
              <p:nvSpPr>
                <p:cNvPr id="117" name="Retângulo de cantos arredondados 23"/>
                <p:cNvSpPr/>
                <p:nvPr/>
              </p:nvSpPr>
              <p:spPr>
                <a:xfrm>
                  <a:off x="7381027" y="5938974"/>
                  <a:ext cx="935670" cy="576503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lnSpc>
                      <a:spcPct val="80000"/>
                    </a:lnSpc>
                    <a:defRPr/>
                  </a:pPr>
                  <a:r>
                    <a:rPr lang="pt-BR" sz="1400" b="1" kern="0" dirty="0">
                      <a:solidFill>
                        <a:srgbClr val="002060"/>
                      </a:solidFill>
                      <a:latin typeface="Century Gothic" panose="020B0502020202020204" pitchFamily="34" charset="0"/>
                      <a:ea typeface="Lucida Sans Unicode" pitchFamily="34" charset="0"/>
                    </a:rPr>
                    <a:t>Comitê Gestor</a:t>
                  </a:r>
                </a:p>
              </p:txBody>
            </p:sp>
            <p:cxnSp>
              <p:nvCxnSpPr>
                <p:cNvPr id="118" name="Conector reto 103"/>
                <p:cNvCxnSpPr>
                  <a:cxnSpLocks noChangeShapeType="1"/>
                </p:cNvCxnSpPr>
                <p:nvPr/>
              </p:nvCxnSpPr>
              <p:spPr bwMode="auto">
                <a:xfrm>
                  <a:off x="1043608" y="5805264"/>
                  <a:ext cx="6838665" cy="0"/>
                </a:xfrm>
                <a:prstGeom prst="line">
                  <a:avLst/>
                </a:prstGeom>
                <a:noFill/>
                <a:ln w="952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19" name="Conector reto 10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458809" y="5625244"/>
                  <a:ext cx="36004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accent6">
                      <a:lumMod val="75000"/>
                    </a:schemeClr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0" name="Conector reto 10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971620" y="5881745"/>
                  <a:ext cx="143975" cy="0"/>
                </a:xfrm>
                <a:prstGeom prst="line">
                  <a:avLst/>
                </a:prstGeom>
                <a:noFill/>
                <a:ln w="952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1" name="Conector reto 10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330247" y="5877251"/>
                  <a:ext cx="143975" cy="0"/>
                </a:xfrm>
                <a:prstGeom prst="line">
                  <a:avLst/>
                </a:prstGeom>
                <a:noFill/>
                <a:ln w="952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2" name="Conector reto 10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698399" y="5877251"/>
                  <a:ext cx="143975" cy="0"/>
                </a:xfrm>
                <a:prstGeom prst="line">
                  <a:avLst/>
                </a:prstGeom>
                <a:noFill/>
                <a:ln w="952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3" name="Conector reto 10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066551" y="5881745"/>
                  <a:ext cx="143975" cy="0"/>
                </a:xfrm>
                <a:prstGeom prst="line">
                  <a:avLst/>
                </a:prstGeom>
                <a:noFill/>
                <a:ln w="952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4" name="Conector reto 10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34703" y="5877251"/>
                  <a:ext cx="143975" cy="0"/>
                </a:xfrm>
                <a:prstGeom prst="line">
                  <a:avLst/>
                </a:prstGeom>
                <a:noFill/>
                <a:ln w="952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5" name="Conector reto 11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802855" y="5877251"/>
                  <a:ext cx="143975" cy="0"/>
                </a:xfrm>
                <a:prstGeom prst="line">
                  <a:avLst/>
                </a:prstGeom>
                <a:noFill/>
                <a:ln w="9525" algn="ctr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6" name="Conector reto 111"/>
                <p:cNvCxnSpPr>
                  <a:cxnSpLocks noChangeShapeType="1"/>
                  <a:stCxn id="115" idx="3"/>
                  <a:endCxn id="116" idx="1"/>
                </p:cNvCxnSpPr>
                <p:nvPr/>
              </p:nvCxnSpPr>
              <p:spPr bwMode="auto">
                <a:xfrm>
                  <a:off x="5737992" y="6227253"/>
                  <a:ext cx="431955" cy="0"/>
                </a:xfrm>
                <a:prstGeom prst="line">
                  <a:avLst/>
                </a:prstGeom>
                <a:noFill/>
                <a:ln w="9525" algn="ctr">
                  <a:solidFill>
                    <a:srgbClr val="0070C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7" name="Conector reto 112"/>
                <p:cNvCxnSpPr>
                  <a:cxnSpLocks noChangeShapeType="1"/>
                </p:cNvCxnSpPr>
                <p:nvPr/>
              </p:nvCxnSpPr>
              <p:spPr bwMode="auto">
                <a:xfrm>
                  <a:off x="7118172" y="6227444"/>
                  <a:ext cx="258760" cy="0"/>
                </a:xfrm>
                <a:prstGeom prst="line">
                  <a:avLst/>
                </a:prstGeom>
                <a:noFill/>
                <a:ln w="9525" algn="ctr">
                  <a:solidFill>
                    <a:srgbClr val="0070C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8" name="Conector reto 113"/>
                <p:cNvCxnSpPr>
                  <a:cxnSpLocks noChangeShapeType="1"/>
                </p:cNvCxnSpPr>
                <p:nvPr/>
              </p:nvCxnSpPr>
              <p:spPr bwMode="auto">
                <a:xfrm>
                  <a:off x="8316416" y="6227444"/>
                  <a:ext cx="3240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70C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sp>
            <p:nvSpPr>
              <p:cNvPr id="97" name="CaixaDeTexto 115"/>
              <p:cNvSpPr txBox="1">
                <a:spLocks noChangeArrowheads="1"/>
              </p:cNvSpPr>
              <p:nvPr/>
            </p:nvSpPr>
            <p:spPr bwMode="auto">
              <a:xfrm>
                <a:off x="1684850" y="5445097"/>
                <a:ext cx="2520115" cy="399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BR" sz="1600" b="1" kern="0" dirty="0">
                    <a:solidFill>
                      <a:srgbClr val="002060"/>
                    </a:solidFill>
                    <a:latin typeface="Century Gothic" panose="020B0502020202020204" pitchFamily="34" charset="0"/>
                    <a:ea typeface="Lucida Sans Unicode" pitchFamily="34" charset="0"/>
                  </a:rPr>
                  <a:t>Ações Verticais</a:t>
                </a:r>
              </a:p>
            </p:txBody>
          </p:sp>
          <p:sp>
            <p:nvSpPr>
              <p:cNvPr id="98" name="CaixaDeTexto 116"/>
              <p:cNvSpPr txBox="1">
                <a:spLocks noChangeArrowheads="1"/>
              </p:cNvSpPr>
              <p:nvPr/>
            </p:nvSpPr>
            <p:spPr bwMode="auto">
              <a:xfrm>
                <a:off x="3147691" y="3424626"/>
                <a:ext cx="1727892" cy="6917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BR" sz="1600" b="1" kern="0" dirty="0">
                    <a:solidFill>
                      <a:srgbClr val="002060"/>
                    </a:solidFill>
                    <a:latin typeface="Century Gothic" panose="020B0502020202020204" pitchFamily="34" charset="0"/>
                    <a:ea typeface="Lucida Sans Unicode" pitchFamily="34" charset="0"/>
                  </a:rPr>
                  <a:t>Ações Transversais</a:t>
                </a:r>
              </a:p>
            </p:txBody>
          </p:sp>
          <p:cxnSp>
            <p:nvCxnSpPr>
              <p:cNvPr id="99" name="Conector reto 10"/>
              <p:cNvCxnSpPr>
                <a:cxnSpLocks noChangeShapeType="1"/>
              </p:cNvCxnSpPr>
              <p:nvPr/>
            </p:nvCxnSpPr>
            <p:spPr bwMode="auto">
              <a:xfrm>
                <a:off x="2843249" y="3645427"/>
                <a:ext cx="360399" cy="0"/>
              </a:xfrm>
              <a:prstGeom prst="line">
                <a:avLst/>
              </a:prstGeom>
              <a:noFill/>
              <a:ln w="38100" algn="ctr">
                <a:solidFill>
                  <a:schemeClr val="accent6">
                    <a:lumMod val="75000"/>
                  </a:schemeClr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129" name="CaixaDeTexto 128"/>
            <p:cNvSpPr txBox="1"/>
            <p:nvPr/>
          </p:nvSpPr>
          <p:spPr>
            <a:xfrm>
              <a:off x="1738630" y="6200987"/>
              <a:ext cx="7896225" cy="81724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Presididos pelo MCTI, com a participação de representantes do governo, agências reguladoras, comunidade científica (SBPC, ABC e ANDIFES) e setor empresarial (CNI), além das agências FINEP e CNPq</a:t>
              </a:r>
            </a:p>
          </p:txBody>
        </p:sp>
        <p:cxnSp>
          <p:nvCxnSpPr>
            <p:cNvPr id="130" name="Conector angulado 5"/>
            <p:cNvCxnSpPr>
              <a:stCxn id="112" idx="1"/>
            </p:cNvCxnSpPr>
            <p:nvPr/>
          </p:nvCxnSpPr>
          <p:spPr>
            <a:xfrm rot="10800000" flipV="1">
              <a:off x="1738631" y="5891357"/>
              <a:ext cx="346075" cy="744379"/>
            </a:xfrm>
            <a:prstGeom prst="bentConnector3">
              <a:avLst>
                <a:gd name="adj1" fmla="val 166055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1" name="Conector angulado 10"/>
            <p:cNvCxnSpPr>
              <a:stCxn id="117" idx="3"/>
            </p:cNvCxnSpPr>
            <p:nvPr/>
          </p:nvCxnSpPr>
          <p:spPr>
            <a:xfrm>
              <a:off x="9504680" y="5907233"/>
              <a:ext cx="130175" cy="728504"/>
            </a:xfrm>
            <a:prstGeom prst="bentConnector3">
              <a:avLst>
                <a:gd name="adj1" fmla="val 27561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xmlns="" val="32029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Agrupar 36"/>
          <p:cNvGrpSpPr/>
          <p:nvPr/>
        </p:nvGrpSpPr>
        <p:grpSpPr>
          <a:xfrm>
            <a:off x="-1" y="1121"/>
            <a:ext cx="12192000" cy="981134"/>
            <a:chOff x="0" y="-1"/>
            <a:chExt cx="12192000" cy="981134"/>
          </a:xfrm>
        </p:grpSpPr>
        <p:sp>
          <p:nvSpPr>
            <p:cNvPr id="38" name="Retângulo 37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F0"/>
                </a:solidFill>
              </a:endParaRPr>
            </a:p>
          </p:txBody>
        </p:sp>
        <p:grpSp>
          <p:nvGrpSpPr>
            <p:cNvPr id="41" name="Agrupar 40"/>
            <p:cNvGrpSpPr/>
            <p:nvPr/>
          </p:nvGrpSpPr>
          <p:grpSpPr>
            <a:xfrm>
              <a:off x="0" y="2688"/>
              <a:ext cx="11832760" cy="978445"/>
              <a:chOff x="0" y="1476385"/>
              <a:chExt cx="11832760" cy="978445"/>
            </a:xfrm>
          </p:grpSpPr>
          <p:sp>
            <p:nvSpPr>
              <p:cNvPr id="43" name="Retângulo 9"/>
              <p:cNvSpPr/>
              <p:nvPr/>
            </p:nvSpPr>
            <p:spPr>
              <a:xfrm>
                <a:off x="1" y="1689402"/>
                <a:ext cx="11471337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2" name="Triângulo Retângulo 41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Retângulo 6"/>
          <p:cNvSpPr/>
          <p:nvPr/>
        </p:nvSpPr>
        <p:spPr>
          <a:xfrm>
            <a:off x="0" y="15456"/>
            <a:ext cx="114819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4400" b="1" i="1" kern="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Apoio do FNDCT</a:t>
            </a:r>
            <a:endParaRPr kumimoji="0" lang="pt-BR" sz="4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5" name="Text Box 4"/>
          <p:cNvSpPr txBox="1">
            <a:spLocks noChangeArrowheads="1"/>
          </p:cNvSpPr>
          <p:nvPr/>
        </p:nvSpPr>
        <p:spPr bwMode="auto">
          <a:xfrm>
            <a:off x="209440" y="1381308"/>
            <a:ext cx="359837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Os recursos do FNDCT apoiam o fortalecimento da base científica e tecnológica do País (infraestrutura, recursos humanos e pesquisa) e a atividade de inovação nas empresas</a:t>
            </a:r>
          </a:p>
        </p:txBody>
      </p:sp>
      <p:sp>
        <p:nvSpPr>
          <p:cNvPr id="99" name="Retângulo de cantos arredondados 68"/>
          <p:cNvSpPr/>
          <p:nvPr/>
        </p:nvSpPr>
        <p:spPr bwMode="auto">
          <a:xfrm>
            <a:off x="10214722" y="4998961"/>
            <a:ext cx="1728788" cy="122836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196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105" name="Grupo 60"/>
          <p:cNvGrpSpPr>
            <a:grpSpLocks/>
          </p:cNvGrpSpPr>
          <p:nvPr/>
        </p:nvGrpSpPr>
        <p:grpSpPr bwMode="auto">
          <a:xfrm>
            <a:off x="7988593" y="4762720"/>
            <a:ext cx="918477" cy="805534"/>
            <a:chOff x="7898212" y="4415953"/>
            <a:chExt cx="1091555" cy="957263"/>
          </a:xfrm>
        </p:grpSpPr>
        <p:pic>
          <p:nvPicPr>
            <p:cNvPr id="16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98752" y="4415602"/>
              <a:ext cx="371670" cy="958352"/>
            </a:xfrm>
            <a:prstGeom prst="rect">
              <a:avLst/>
            </a:prstGeom>
            <a:ln>
              <a:noFill/>
            </a:ln>
            <a:effectLst/>
            <a:extLst/>
          </p:spPr>
        </p:pic>
        <p:pic>
          <p:nvPicPr>
            <p:cNvPr id="16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59102" y="4415602"/>
              <a:ext cx="369783" cy="958352"/>
            </a:xfrm>
            <a:prstGeom prst="rect">
              <a:avLst/>
            </a:prstGeom>
            <a:ln>
              <a:noFill/>
            </a:ln>
            <a:effectLst/>
            <a:extLst/>
          </p:spPr>
        </p:pic>
        <p:pic>
          <p:nvPicPr>
            <p:cNvPr id="16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17565" y="4415602"/>
              <a:ext cx="371669" cy="958352"/>
            </a:xfrm>
            <a:prstGeom prst="rect">
              <a:avLst/>
            </a:prstGeom>
            <a:ln>
              <a:noFill/>
            </a:ln>
            <a:effectLst/>
            <a:extLst/>
          </p:spPr>
        </p:pic>
      </p:grpSp>
      <p:grpSp>
        <p:nvGrpSpPr>
          <p:cNvPr id="106" name="Grupo 61"/>
          <p:cNvGrpSpPr>
            <a:grpSpLocks/>
          </p:cNvGrpSpPr>
          <p:nvPr/>
        </p:nvGrpSpPr>
        <p:grpSpPr bwMode="auto">
          <a:xfrm>
            <a:off x="7084703" y="4762720"/>
            <a:ext cx="903890" cy="805534"/>
            <a:chOff x="7901704" y="5373216"/>
            <a:chExt cx="1074219" cy="957263"/>
          </a:xfrm>
        </p:grpSpPr>
        <p:pic>
          <p:nvPicPr>
            <p:cNvPr id="158" name="Picture 4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7901704" y="5373216"/>
              <a:ext cx="371475" cy="957263"/>
            </a:xfrm>
            <a:prstGeom prst="rect">
              <a:avLst/>
            </a:prstGeom>
            <a:ln>
              <a:noFill/>
            </a:ln>
            <a:effectLst/>
            <a:extLst/>
          </p:spPr>
        </p:pic>
        <p:pic>
          <p:nvPicPr>
            <p:cNvPr id="159" name="Picture 4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8253076" y="5373216"/>
              <a:ext cx="371475" cy="957263"/>
            </a:xfrm>
            <a:prstGeom prst="rect">
              <a:avLst/>
            </a:prstGeom>
            <a:ln>
              <a:noFill/>
            </a:ln>
            <a:effectLst/>
            <a:extLst/>
          </p:spPr>
        </p:pic>
        <p:pic>
          <p:nvPicPr>
            <p:cNvPr id="160" name="Picture 4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8604448" y="5373216"/>
              <a:ext cx="371475" cy="957263"/>
            </a:xfrm>
            <a:prstGeom prst="rect">
              <a:avLst/>
            </a:prstGeom>
            <a:ln>
              <a:noFill/>
            </a:ln>
            <a:effectLst/>
            <a:extLst/>
          </p:spPr>
        </p:pic>
      </p:grpSp>
      <p:pic>
        <p:nvPicPr>
          <p:cNvPr id="10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272" y="1310926"/>
            <a:ext cx="2416175" cy="1169987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0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697" y="2984425"/>
            <a:ext cx="1271588" cy="1087437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09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35197" y="2912987"/>
            <a:ext cx="1271588" cy="1179513"/>
          </a:xfrm>
          <a:prstGeom prst="rect">
            <a:avLst/>
          </a:prstGeom>
          <a:ln>
            <a:noFill/>
          </a:ln>
          <a:effectLst/>
          <a:extLst/>
        </p:spPr>
      </p:pic>
      <p:sp>
        <p:nvSpPr>
          <p:cNvPr id="110" name="Seta para a direita 62"/>
          <p:cNvSpPr/>
          <p:nvPr/>
        </p:nvSpPr>
        <p:spPr bwMode="auto">
          <a:xfrm>
            <a:off x="6420597" y="3225725"/>
            <a:ext cx="2079625" cy="363537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Seta para a direita 78"/>
          <p:cNvSpPr/>
          <p:nvPr/>
        </p:nvSpPr>
        <p:spPr bwMode="auto">
          <a:xfrm rot="10800000">
            <a:off x="6401547" y="3589262"/>
            <a:ext cx="2079625" cy="365125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Seta para a direita 79"/>
          <p:cNvSpPr/>
          <p:nvPr/>
        </p:nvSpPr>
        <p:spPr bwMode="auto">
          <a:xfrm rot="7911288">
            <a:off x="5709397" y="2619300"/>
            <a:ext cx="646113" cy="363537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Seta para a direita 80"/>
          <p:cNvSpPr/>
          <p:nvPr/>
        </p:nvSpPr>
        <p:spPr bwMode="auto">
          <a:xfrm rot="2342816">
            <a:off x="8506572" y="2622475"/>
            <a:ext cx="646113" cy="363537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Seta dobrada 82"/>
          <p:cNvSpPr/>
          <p:nvPr/>
        </p:nvSpPr>
        <p:spPr bwMode="auto">
          <a:xfrm rot="16200000" flipV="1">
            <a:off x="7751716" y="5196606"/>
            <a:ext cx="450850" cy="1236662"/>
          </a:xfrm>
          <a:prstGeom prst="bent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Seta dobrada 83"/>
          <p:cNvSpPr/>
          <p:nvPr/>
        </p:nvSpPr>
        <p:spPr bwMode="auto">
          <a:xfrm rot="16200000" flipV="1">
            <a:off x="7012735" y="5391074"/>
            <a:ext cx="450850" cy="847725"/>
          </a:xfrm>
          <a:prstGeom prst="ben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Seta dobrada 85"/>
          <p:cNvSpPr/>
          <p:nvPr/>
        </p:nvSpPr>
        <p:spPr bwMode="auto">
          <a:xfrm rot="16200000" flipV="1">
            <a:off x="8958216" y="3866281"/>
            <a:ext cx="450850" cy="862012"/>
          </a:xfrm>
          <a:prstGeom prst="bent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Semicírculos 65"/>
          <p:cNvSpPr/>
          <p:nvPr/>
        </p:nvSpPr>
        <p:spPr bwMode="auto">
          <a:xfrm>
            <a:off x="8389097" y="4408412"/>
            <a:ext cx="727075" cy="636588"/>
          </a:xfrm>
          <a:prstGeom prst="blockArc">
            <a:avLst>
              <a:gd name="adj1" fmla="val 10800000"/>
              <a:gd name="adj2" fmla="val 16290045"/>
              <a:gd name="adj3" fmla="val 17532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Seta dobrada 87"/>
          <p:cNvSpPr/>
          <p:nvPr/>
        </p:nvSpPr>
        <p:spPr bwMode="auto">
          <a:xfrm rot="5400000" flipH="1" flipV="1">
            <a:off x="6084841" y="3390031"/>
            <a:ext cx="450850" cy="1855788"/>
          </a:xfrm>
          <a:prstGeom prst="ben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Semicírculos 88"/>
          <p:cNvSpPr/>
          <p:nvPr/>
        </p:nvSpPr>
        <p:spPr bwMode="auto">
          <a:xfrm flipH="1">
            <a:off x="6874622" y="4430637"/>
            <a:ext cx="727075" cy="636588"/>
          </a:xfrm>
          <a:prstGeom prst="blockArc">
            <a:avLst>
              <a:gd name="adj1" fmla="val 10800000"/>
              <a:gd name="adj2" fmla="val 16290045"/>
              <a:gd name="adj3" fmla="val 17532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Seta para baixo 66"/>
          <p:cNvSpPr/>
          <p:nvPr/>
        </p:nvSpPr>
        <p:spPr bwMode="auto">
          <a:xfrm>
            <a:off x="5060110" y="4106787"/>
            <a:ext cx="255587" cy="430213"/>
          </a:xfrm>
          <a:prstGeom prst="down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tângulo 120"/>
          <p:cNvSpPr/>
          <p:nvPr/>
        </p:nvSpPr>
        <p:spPr bwMode="auto">
          <a:xfrm>
            <a:off x="5897490" y="2317544"/>
            <a:ext cx="357097" cy="7769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rbel" pitchFamily="34" charset="0"/>
              </a:rPr>
              <a:t>$</a:t>
            </a:r>
          </a:p>
        </p:txBody>
      </p:sp>
      <p:sp>
        <p:nvSpPr>
          <p:cNvPr id="122" name="Retângulo 121"/>
          <p:cNvSpPr/>
          <p:nvPr/>
        </p:nvSpPr>
        <p:spPr bwMode="auto">
          <a:xfrm>
            <a:off x="8577167" y="2317544"/>
            <a:ext cx="357097" cy="7769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rbel" pitchFamily="34" charset="0"/>
              </a:rPr>
              <a:t>$</a:t>
            </a:r>
          </a:p>
        </p:txBody>
      </p:sp>
      <p:pic>
        <p:nvPicPr>
          <p:cNvPr id="123" name="Picture 19" descr="C:\Users\fabio.larotonda\AppData\Local\Microsoft\Windows\Temporary Internet Files\Content.IE5\WYTVIG0S\MC900441397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4997" y="4124250"/>
            <a:ext cx="628650" cy="628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24" name="Picture 19" descr="C:\Users\fabio.larotonda\AppData\Local\Microsoft\Windows\Temporary Internet Files\Content.IE5\WYTVIG0S\MC900441397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0397" y="4124250"/>
            <a:ext cx="628650" cy="628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3760" y="4559225"/>
            <a:ext cx="312737" cy="806450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27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ysClr val="windowText" lastClr="000000">
                <a:tint val="45000"/>
                <a:satMod val="400000"/>
              </a:sysClr>
            </a:duotone>
            <a:extLst/>
          </a:blip>
          <a:srcRect/>
          <a:stretch>
            <a:fillRect/>
          </a:stretch>
        </p:blipFill>
        <p:spPr bwMode="auto">
          <a:xfrm>
            <a:off x="5359323" y="4559541"/>
            <a:ext cx="28719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28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ysClr val="windowText" lastClr="000000">
                <a:tint val="45000"/>
                <a:satMod val="400000"/>
              </a:sysClr>
            </a:duotone>
            <a:extLst/>
          </a:blip>
          <a:srcRect/>
          <a:stretch>
            <a:fillRect/>
          </a:stretch>
        </p:blipFill>
        <p:spPr bwMode="auto">
          <a:xfrm>
            <a:off x="5920644" y="4559541"/>
            <a:ext cx="28719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29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ysClr val="windowText" lastClr="000000">
                <a:tint val="45000"/>
                <a:satMod val="400000"/>
              </a:sysClr>
            </a:duotone>
            <a:extLst/>
          </a:blip>
          <a:srcRect/>
          <a:stretch>
            <a:fillRect/>
          </a:stretch>
        </p:blipFill>
        <p:spPr bwMode="auto">
          <a:xfrm>
            <a:off x="3905267" y="4559541"/>
            <a:ext cx="28719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30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ysClr val="windowText" lastClr="000000">
                <a:tint val="45000"/>
                <a:satMod val="400000"/>
              </a:sysClr>
            </a:duotone>
            <a:extLst/>
          </a:blip>
          <a:srcRect/>
          <a:stretch>
            <a:fillRect/>
          </a:stretch>
        </p:blipFill>
        <p:spPr bwMode="auto">
          <a:xfrm>
            <a:off x="4491965" y="4559541"/>
            <a:ext cx="28719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31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ysClr val="windowText" lastClr="000000">
                <a:tint val="45000"/>
                <a:satMod val="400000"/>
              </a:sysClr>
            </a:duotone>
            <a:extLst/>
          </a:blip>
          <a:srcRect/>
          <a:stretch>
            <a:fillRect/>
          </a:stretch>
        </p:blipFill>
        <p:spPr bwMode="auto">
          <a:xfrm>
            <a:off x="4772625" y="4559541"/>
            <a:ext cx="28719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32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185926" y="4559541"/>
            <a:ext cx="31257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33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613949" y="4559541"/>
            <a:ext cx="31257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8735" y="4905300"/>
            <a:ext cx="312737" cy="804862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35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ysClr val="windowText" lastClr="000000">
                <a:tint val="45000"/>
                <a:satMod val="400000"/>
              </a:sysClr>
            </a:duotone>
            <a:extLst/>
          </a:blip>
          <a:srcRect/>
          <a:stretch>
            <a:fillRect/>
          </a:stretch>
        </p:blipFill>
        <p:spPr bwMode="auto">
          <a:xfrm>
            <a:off x="5207544" y="4905304"/>
            <a:ext cx="28719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36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ysClr val="windowText" lastClr="000000">
                <a:tint val="45000"/>
                <a:satMod val="400000"/>
              </a:sysClr>
            </a:duotone>
            <a:extLst/>
          </a:blip>
          <a:srcRect/>
          <a:stretch>
            <a:fillRect/>
          </a:stretch>
        </p:blipFill>
        <p:spPr bwMode="auto">
          <a:xfrm>
            <a:off x="6074904" y="4905304"/>
            <a:ext cx="28719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37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ysClr val="windowText" lastClr="000000">
                <a:tint val="45000"/>
                <a:satMod val="400000"/>
              </a:sysClr>
            </a:duotone>
            <a:extLst/>
          </a:blip>
          <a:srcRect/>
          <a:stretch>
            <a:fillRect/>
          </a:stretch>
        </p:blipFill>
        <p:spPr bwMode="auto">
          <a:xfrm>
            <a:off x="5794243" y="4905304"/>
            <a:ext cx="28719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38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ysClr val="windowText" lastClr="000000">
                <a:tint val="45000"/>
                <a:satMod val="400000"/>
              </a:sysClr>
            </a:duotone>
            <a:extLst/>
          </a:blip>
          <a:srcRect/>
          <a:stretch>
            <a:fillRect/>
          </a:stretch>
        </p:blipFill>
        <p:spPr bwMode="auto">
          <a:xfrm>
            <a:off x="4059527" y="4905304"/>
            <a:ext cx="28719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39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ysClr val="windowText" lastClr="000000">
                <a:tint val="45000"/>
                <a:satMod val="400000"/>
              </a:sysClr>
            </a:duotone>
            <a:extLst/>
          </a:blip>
          <a:srcRect/>
          <a:stretch>
            <a:fillRect/>
          </a:stretch>
        </p:blipFill>
        <p:spPr bwMode="auto">
          <a:xfrm>
            <a:off x="4340187" y="4905304"/>
            <a:ext cx="28719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40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ysClr val="windowText" lastClr="000000">
                <a:tint val="45000"/>
                <a:satMod val="400000"/>
              </a:sysClr>
            </a:duotone>
            <a:extLst/>
          </a:blip>
          <a:srcRect/>
          <a:stretch>
            <a:fillRect/>
          </a:stretch>
        </p:blipFill>
        <p:spPr bwMode="auto">
          <a:xfrm>
            <a:off x="4926885" y="4905304"/>
            <a:ext cx="28719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41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620846" y="4905304"/>
            <a:ext cx="31257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010" y="5165650"/>
            <a:ext cx="312737" cy="804862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43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ysClr val="windowText" lastClr="000000">
                <a:tint val="45000"/>
                <a:satMod val="400000"/>
              </a:sysClr>
            </a:duotone>
            <a:extLst/>
          </a:blip>
          <a:srcRect/>
          <a:stretch>
            <a:fillRect/>
          </a:stretch>
        </p:blipFill>
        <p:spPr bwMode="auto">
          <a:xfrm>
            <a:off x="5381627" y="5165487"/>
            <a:ext cx="28719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44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ysClr val="windowText" lastClr="000000">
                <a:tint val="45000"/>
                <a:satMod val="400000"/>
              </a:sysClr>
            </a:duotone>
            <a:extLst/>
          </a:blip>
          <a:srcRect/>
          <a:stretch>
            <a:fillRect/>
          </a:stretch>
        </p:blipFill>
        <p:spPr bwMode="auto">
          <a:xfrm>
            <a:off x="5956534" y="5165487"/>
            <a:ext cx="28719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45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ysClr val="windowText" lastClr="000000">
                <a:tint val="45000"/>
                <a:satMod val="400000"/>
              </a:sysClr>
            </a:duotone>
            <a:extLst/>
          </a:blip>
          <a:srcRect/>
          <a:stretch>
            <a:fillRect/>
          </a:stretch>
        </p:blipFill>
        <p:spPr bwMode="auto">
          <a:xfrm>
            <a:off x="4531957" y="5165487"/>
            <a:ext cx="28719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46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ysClr val="windowText" lastClr="000000">
                <a:tint val="45000"/>
                <a:satMod val="400000"/>
              </a:sysClr>
            </a:duotone>
            <a:extLst/>
          </a:blip>
          <a:srcRect/>
          <a:stretch>
            <a:fillRect/>
          </a:stretch>
        </p:blipFill>
        <p:spPr bwMode="auto">
          <a:xfrm>
            <a:off x="5106864" y="5165487"/>
            <a:ext cx="28719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47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806721" y="5165487"/>
            <a:ext cx="31257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3022" y="5165650"/>
            <a:ext cx="311150" cy="804862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49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231295" y="5165487"/>
            <a:ext cx="31257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1160" y="5406950"/>
            <a:ext cx="312737" cy="806450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51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984865" y="5407866"/>
            <a:ext cx="31257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997" y="5406950"/>
            <a:ext cx="312738" cy="806450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53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413066" y="5407866"/>
            <a:ext cx="31257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747" y="5406950"/>
            <a:ext cx="312738" cy="806450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910" y="5406950"/>
            <a:ext cx="312737" cy="806450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56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270505" y="5407866"/>
            <a:ext cx="312574" cy="80553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57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556145" y="5407866"/>
            <a:ext cx="312574" cy="805534"/>
          </a:xfrm>
          <a:prstGeom prst="rect">
            <a:avLst/>
          </a:prstGeom>
          <a:ln>
            <a:noFill/>
          </a:ln>
          <a:effectLst/>
          <a:extLst/>
        </p:spPr>
      </p:pic>
      <p:sp>
        <p:nvSpPr>
          <p:cNvPr id="103" name="CaixaDeTexto 1"/>
          <p:cNvSpPr txBox="1">
            <a:spLocks noChangeArrowheads="1"/>
          </p:cNvSpPr>
          <p:nvPr/>
        </p:nvSpPr>
        <p:spPr bwMode="auto">
          <a:xfrm>
            <a:off x="8801986" y="2231381"/>
            <a:ext cx="27804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– Subvenção Econômica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– Crédito</a:t>
            </a:r>
          </a:p>
        </p:txBody>
      </p:sp>
      <p:sp>
        <p:nvSpPr>
          <p:cNvPr id="104" name="CaixaDeTexto 63"/>
          <p:cNvSpPr txBox="1">
            <a:spLocks noChangeArrowheads="1"/>
          </p:cNvSpPr>
          <p:nvPr/>
        </p:nvSpPr>
        <p:spPr bwMode="auto">
          <a:xfrm>
            <a:off x="3856785" y="2233122"/>
            <a:ext cx="2159449" cy="5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Infraestrutura –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Formação de RH – </a:t>
            </a:r>
          </a:p>
        </p:txBody>
      </p:sp>
      <p:sp>
        <p:nvSpPr>
          <p:cNvPr id="101" name="Retângulo 67"/>
          <p:cNvSpPr>
            <a:spLocks noChangeArrowheads="1"/>
          </p:cNvSpPr>
          <p:nvPr/>
        </p:nvSpPr>
        <p:spPr bwMode="auto">
          <a:xfrm>
            <a:off x="10247453" y="5061468"/>
            <a:ext cx="160502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B0502020202020204" pitchFamily="34" charset="0"/>
              </a:rPr>
              <a:t>Produtos, bens e serviços</a:t>
            </a:r>
            <a:endParaRPr kumimoji="0" lang="pt-BR" altLang="pt-BR" sz="18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98" name="Seta dobrada 70"/>
          <p:cNvSpPr/>
          <p:nvPr/>
        </p:nvSpPr>
        <p:spPr bwMode="auto">
          <a:xfrm rot="5400000">
            <a:off x="10123441" y="3796431"/>
            <a:ext cx="1325562" cy="1079500"/>
          </a:xfrm>
          <a:prstGeom prst="bentArrow">
            <a:avLst>
              <a:gd name="adj1" fmla="val 18321"/>
              <a:gd name="adj2" fmla="val 19623"/>
              <a:gd name="adj3" fmla="val 15680"/>
              <a:gd name="adj4" fmla="val 43750"/>
            </a:avLst>
          </a:prstGeom>
          <a:solidFill>
            <a:schemeClr val="accent6">
              <a:lumMod val="75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6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Agrupar 36"/>
          <p:cNvGrpSpPr/>
          <p:nvPr/>
        </p:nvGrpSpPr>
        <p:grpSpPr>
          <a:xfrm>
            <a:off x="-1" y="1121"/>
            <a:ext cx="12192000" cy="981134"/>
            <a:chOff x="0" y="-1"/>
            <a:chExt cx="12192000" cy="981134"/>
          </a:xfrm>
        </p:grpSpPr>
        <p:sp>
          <p:nvSpPr>
            <p:cNvPr id="38" name="Retângulo 37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F0"/>
                </a:solidFill>
              </a:endParaRPr>
            </a:p>
          </p:txBody>
        </p:sp>
        <p:grpSp>
          <p:nvGrpSpPr>
            <p:cNvPr id="41" name="Agrupar 40"/>
            <p:cNvGrpSpPr/>
            <p:nvPr/>
          </p:nvGrpSpPr>
          <p:grpSpPr>
            <a:xfrm>
              <a:off x="0" y="2688"/>
              <a:ext cx="11832760" cy="978445"/>
              <a:chOff x="0" y="1476385"/>
              <a:chExt cx="11832760" cy="978445"/>
            </a:xfrm>
          </p:grpSpPr>
          <p:sp>
            <p:nvSpPr>
              <p:cNvPr id="43" name="Retângulo 9"/>
              <p:cNvSpPr/>
              <p:nvPr/>
            </p:nvSpPr>
            <p:spPr>
              <a:xfrm>
                <a:off x="1" y="1689402"/>
                <a:ext cx="11471337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2" name="Triângulo Retângulo 41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Retângulo 6"/>
          <p:cNvSpPr/>
          <p:nvPr/>
        </p:nvSpPr>
        <p:spPr>
          <a:xfrm>
            <a:off x="0" y="15456"/>
            <a:ext cx="114819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4400" b="1" i="1" kern="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Fundos setoriais sob gestão do MCTIC</a:t>
            </a:r>
            <a:endParaRPr kumimoji="0" lang="pt-BR" sz="4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9" name="Espaço Reservado para Conteúdo 2"/>
          <p:cNvSpPr>
            <a:spLocks noGrp="1"/>
          </p:cNvSpPr>
          <p:nvPr>
            <p:ph idx="1"/>
          </p:nvPr>
        </p:nvSpPr>
        <p:spPr>
          <a:xfrm>
            <a:off x="291464" y="1036337"/>
            <a:ext cx="11372083" cy="4942653"/>
          </a:xfrm>
        </p:spPr>
        <p:txBody>
          <a:bodyPr>
            <a:normAutofit/>
          </a:bodyPr>
          <a:lstStyle/>
          <a:p>
            <a:pPr marL="182563" indent="-182563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Calibri" pitchFamily="34" charset="0"/>
              </a:rPr>
              <a:t>13 Fundos Setoriais</a:t>
            </a:r>
          </a:p>
          <a:p>
            <a:pPr marL="542925" lvl="1" indent="-180975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itchFamily="34" charset="0"/>
              </a:rPr>
              <a:t>Fundo Setorial Aeronáutico – CT-AERO</a:t>
            </a:r>
          </a:p>
          <a:p>
            <a:pPr marL="542925" lvl="1" indent="-180975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itchFamily="34" charset="0"/>
              </a:rPr>
              <a:t>Fundo Setorial do Agronegócio – CT-AGRO</a:t>
            </a:r>
          </a:p>
          <a:p>
            <a:pPr marL="542925" lvl="1" indent="-180975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itchFamily="34" charset="0"/>
              </a:rPr>
              <a:t>Fundo para a Amazônia – CT-AMAZÔNIA</a:t>
            </a:r>
          </a:p>
          <a:p>
            <a:pPr marL="542925" lvl="1" indent="-180975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itchFamily="34" charset="0"/>
              </a:rPr>
              <a:t>Fundo Setorial de Transporte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itchFamily="34" charset="0"/>
              </a:rPr>
              <a:t>Aquaviário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itchFamily="34" charset="0"/>
              </a:rPr>
              <a:t> e Construção Naval – CT-AQUA</a:t>
            </a:r>
          </a:p>
          <a:p>
            <a:pPr marL="542925" lvl="1" indent="-180975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itchFamily="34" charset="0"/>
              </a:rPr>
              <a:t>Fundo Setorial de Biotecnologia – CT-BIOTEC</a:t>
            </a:r>
          </a:p>
          <a:p>
            <a:pPr marL="542925" lvl="1" indent="-180975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itchFamily="34" charset="0"/>
              </a:rPr>
              <a:t>Fundo Setorial de Energia – CT-ENERG</a:t>
            </a:r>
          </a:p>
          <a:p>
            <a:pPr marL="542925" lvl="1" indent="-180975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itchFamily="34" charset="0"/>
              </a:rPr>
              <a:t>Fundo Setorial Espacial – CT-ESPACIAL</a:t>
            </a:r>
          </a:p>
          <a:p>
            <a:pPr marL="542925" lvl="1" indent="-180975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itchFamily="34" charset="0"/>
              </a:rPr>
              <a:t>Fundo Setorial de Recursos Hídricos – CT-HIDRO</a:t>
            </a:r>
          </a:p>
          <a:p>
            <a:pPr marL="542925" lvl="1" indent="-180975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itchFamily="34" charset="0"/>
              </a:rPr>
              <a:t>Fundo Setorial de Tecnologia da Informação – CT-INFO</a:t>
            </a:r>
          </a:p>
          <a:p>
            <a:pPr marL="542925" lvl="1" indent="-180975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itchFamily="34" charset="0"/>
              </a:rPr>
              <a:t>Fundo Setorial de Saúde – CT-SAÚDE</a:t>
            </a:r>
          </a:p>
          <a:p>
            <a:pPr marL="542925" lvl="1" indent="-180975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itchFamily="34" charset="0"/>
              </a:rPr>
              <a:t>Fundo Setorial de Transportes Terrestres e Hidroviários – CT-TRANSPORTE</a:t>
            </a:r>
          </a:p>
          <a:p>
            <a:pPr marL="542925" lvl="1" indent="-180975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t-BR" sz="1600" b="1" dirty="0">
                <a:solidFill>
                  <a:srgbClr val="000090"/>
                </a:solidFill>
                <a:latin typeface="Century Gothic" panose="020B0502020202020204" pitchFamily="34" charset="0"/>
                <a:cs typeface="Calibri" pitchFamily="34" charset="0"/>
              </a:rPr>
              <a:t>Fundo Setorial do Petróleo e Gás Natural – CT-PETRO</a:t>
            </a:r>
          </a:p>
          <a:p>
            <a:pPr marL="542925" lvl="1" indent="-180975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itchFamily="34" charset="0"/>
              </a:rPr>
              <a:t>Fundo Setorial de Recursos Minerais – CT-MINERAL</a:t>
            </a:r>
          </a:p>
          <a:p>
            <a:pPr>
              <a:buClr>
                <a:srgbClr val="002060"/>
              </a:buClr>
              <a:buNone/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Calibri" pitchFamily="34" charset="0"/>
              </a:rPr>
              <a:t>2 Fundos não Setoriais (CT-FVA e CT-Infra) - Ações Transversais </a:t>
            </a:r>
          </a:p>
        </p:txBody>
      </p:sp>
      <p:sp>
        <p:nvSpPr>
          <p:cNvPr id="50" name="CaixaDeTexto 3"/>
          <p:cNvSpPr txBox="1">
            <a:spLocks noChangeArrowheads="1"/>
          </p:cNvSpPr>
          <p:nvPr/>
        </p:nvSpPr>
        <p:spPr bwMode="auto">
          <a:xfrm>
            <a:off x="262890" y="5843667"/>
            <a:ext cx="11319510" cy="919401"/>
          </a:xfrm>
          <a:prstGeom prst="roundRect">
            <a:avLst/>
          </a:prstGeom>
          <a:solidFill>
            <a:srgbClr val="C1DB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As leis que criaram cada Fundo Setorial determinam que seus recursos sejam destinados a projetos ou programas de desenvolvimento científico e tecnológico de interesse do setor e definem como beneficiários dos recursos as instituições de ensino e/ou pesquisa e/ou as empresas. </a:t>
            </a:r>
            <a:endParaRPr lang="pt-BR" alt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CaixaDeTexto 1"/>
          <p:cNvSpPr txBox="1">
            <a:spLocks noChangeArrowheads="1"/>
          </p:cNvSpPr>
          <p:nvPr/>
        </p:nvSpPr>
        <p:spPr bwMode="auto">
          <a:xfrm>
            <a:off x="5412740" y="976598"/>
            <a:ext cx="62658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6000" bIns="0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r" eaLnBrk="1" hangingPunct="1"/>
            <a:r>
              <a:rPr lang="pt-BR" altLang="pt-BR" sz="2000" b="1" dirty="0">
                <a:solidFill>
                  <a:srgbClr val="000090"/>
                </a:solidFill>
                <a:latin typeface="Century Gothic" panose="020B0502020202020204" pitchFamily="34" charset="0"/>
              </a:rPr>
              <a:t>Criados a partir de 1998 e alocados no FNDCT</a:t>
            </a:r>
            <a:endParaRPr lang="pt-BR" altLang="pt-BR" sz="1700" i="1" dirty="0">
              <a:solidFill>
                <a:srgbClr val="00009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Agrupar 36"/>
          <p:cNvGrpSpPr/>
          <p:nvPr/>
        </p:nvGrpSpPr>
        <p:grpSpPr>
          <a:xfrm>
            <a:off x="-1" y="1121"/>
            <a:ext cx="12192000" cy="981134"/>
            <a:chOff x="0" y="-1"/>
            <a:chExt cx="12192000" cy="981134"/>
          </a:xfrm>
        </p:grpSpPr>
        <p:sp>
          <p:nvSpPr>
            <p:cNvPr id="38" name="Retângulo 37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F0"/>
                </a:solidFill>
              </a:endParaRPr>
            </a:p>
          </p:txBody>
        </p:sp>
        <p:grpSp>
          <p:nvGrpSpPr>
            <p:cNvPr id="41" name="Agrupar 40"/>
            <p:cNvGrpSpPr/>
            <p:nvPr/>
          </p:nvGrpSpPr>
          <p:grpSpPr>
            <a:xfrm>
              <a:off x="0" y="2688"/>
              <a:ext cx="11832760" cy="978445"/>
              <a:chOff x="0" y="1476385"/>
              <a:chExt cx="11832760" cy="978445"/>
            </a:xfrm>
          </p:grpSpPr>
          <p:sp>
            <p:nvSpPr>
              <p:cNvPr id="43" name="Retângulo 9"/>
              <p:cNvSpPr/>
              <p:nvPr/>
            </p:nvSpPr>
            <p:spPr>
              <a:xfrm>
                <a:off x="1" y="1689402"/>
                <a:ext cx="11471337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2" name="Triângulo Retângulo 41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Retângulo 6"/>
          <p:cNvSpPr/>
          <p:nvPr/>
        </p:nvSpPr>
        <p:spPr>
          <a:xfrm>
            <a:off x="0" y="15456"/>
            <a:ext cx="114819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4400" b="1" i="1" kern="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Funttel</a:t>
            </a:r>
            <a:r>
              <a:rPr lang="pt-BR" sz="4400" b="1" i="1" kern="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- </a:t>
            </a:r>
            <a:r>
              <a:rPr lang="pt-BR" sz="2000" b="1" i="1" kern="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Fundo para o Desenvolvimento Tecnológico das  Telecomunicações</a:t>
            </a:r>
          </a:p>
          <a:p>
            <a:pPr lvl="0">
              <a:defRPr/>
            </a:pPr>
            <a:endParaRPr kumimoji="0" lang="pt-BR" sz="4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xmlns="" val="1521281829"/>
              </p:ext>
            </p:extLst>
          </p:nvPr>
        </p:nvGraphicFramePr>
        <p:xfrm>
          <a:off x="3825150" y="4709825"/>
          <a:ext cx="4914428" cy="1668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tângulo de cantos arredondados 7"/>
          <p:cNvSpPr/>
          <p:nvPr/>
        </p:nvSpPr>
        <p:spPr>
          <a:xfrm rot="16200000">
            <a:off x="2789823" y="5396665"/>
            <a:ext cx="1458787" cy="36047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Objetivos</a:t>
            </a:r>
            <a:endParaRPr lang="pt-BR" sz="2000" dirty="0"/>
          </a:p>
        </p:txBody>
      </p:sp>
      <p:sp>
        <p:nvSpPr>
          <p:cNvPr id="17" name="Retângulo de cantos arredondados 4"/>
          <p:cNvSpPr/>
          <p:nvPr/>
        </p:nvSpPr>
        <p:spPr>
          <a:xfrm>
            <a:off x="179512" y="1445665"/>
            <a:ext cx="2749128" cy="3696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Lei nº 10.052/2000</a:t>
            </a:r>
          </a:p>
        </p:txBody>
      </p:sp>
      <p:sp>
        <p:nvSpPr>
          <p:cNvPr id="18" name="Retângulo de cantos arredondados 8"/>
          <p:cNvSpPr/>
          <p:nvPr/>
        </p:nvSpPr>
        <p:spPr>
          <a:xfrm>
            <a:off x="241144" y="2129971"/>
            <a:ext cx="2816404" cy="20495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Principal fonte de receita: 0,5 % da Receita Bruta das Prestadoras de serviços de Telecomunicações</a:t>
            </a:r>
            <a:endParaRPr lang="pt-BR" sz="2000" dirty="0"/>
          </a:p>
        </p:txBody>
      </p:sp>
      <p:pic>
        <p:nvPicPr>
          <p:cNvPr id="19" name="Picture 2" descr="M:\STE\_FUNTTEL\ENG\Imagens para apresentações\Áreas Temáticas 20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9037" y="2133275"/>
            <a:ext cx="5768587" cy="124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4710034" y="1852281"/>
            <a:ext cx="5800478" cy="4574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Áreas Prioritárias para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694845" y="3401085"/>
            <a:ext cx="1201086" cy="4574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/>
              <a:t>Comunicações Ópticas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5934443" y="3401086"/>
            <a:ext cx="1177419" cy="4574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/>
              <a:t>Comunicações Digitais sem fio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150375" y="3401087"/>
            <a:ext cx="1610124" cy="4574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/>
              <a:t>Redes de Transporte de Dados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8837524" y="3404678"/>
            <a:ext cx="1660100" cy="4574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/>
              <a:t>Comunicações Estratégicas</a:t>
            </a:r>
          </a:p>
        </p:txBody>
      </p:sp>
    </p:spTree>
    <p:extLst>
      <p:ext uri="{BB962C8B-B14F-4D97-AF65-F5344CB8AC3E}">
        <p14:creationId xmlns:p14="http://schemas.microsoft.com/office/powerpoint/2010/main" xmlns="" val="12793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Agrupar 36"/>
          <p:cNvGrpSpPr/>
          <p:nvPr/>
        </p:nvGrpSpPr>
        <p:grpSpPr>
          <a:xfrm>
            <a:off x="-1" y="1121"/>
            <a:ext cx="12192000" cy="981134"/>
            <a:chOff x="0" y="-1"/>
            <a:chExt cx="12192000" cy="981134"/>
          </a:xfrm>
        </p:grpSpPr>
        <p:sp>
          <p:nvSpPr>
            <p:cNvPr id="38" name="Retângulo 37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F0"/>
                </a:solidFill>
              </a:endParaRPr>
            </a:p>
          </p:txBody>
        </p:sp>
        <p:grpSp>
          <p:nvGrpSpPr>
            <p:cNvPr id="41" name="Agrupar 40"/>
            <p:cNvGrpSpPr/>
            <p:nvPr/>
          </p:nvGrpSpPr>
          <p:grpSpPr>
            <a:xfrm>
              <a:off x="0" y="2688"/>
              <a:ext cx="11832760" cy="978445"/>
              <a:chOff x="0" y="1476385"/>
              <a:chExt cx="11832760" cy="978445"/>
            </a:xfrm>
          </p:grpSpPr>
          <p:sp>
            <p:nvSpPr>
              <p:cNvPr id="43" name="Retângulo 9"/>
              <p:cNvSpPr/>
              <p:nvPr/>
            </p:nvSpPr>
            <p:spPr>
              <a:xfrm>
                <a:off x="1" y="1689402"/>
                <a:ext cx="11471337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2" name="Triângulo Retângulo 41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Retângulo 6"/>
          <p:cNvSpPr/>
          <p:nvPr/>
        </p:nvSpPr>
        <p:spPr>
          <a:xfrm>
            <a:off x="0" y="15456"/>
            <a:ext cx="114819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4400" b="1" i="1" kern="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FNDCT - Evolução</a:t>
            </a:r>
            <a:endParaRPr lang="pt-BR" sz="2000" b="1" i="1" kern="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lvl="0">
              <a:defRPr/>
            </a:pPr>
            <a:endParaRPr kumimoji="0" lang="pt-BR" sz="4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2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9164858"/>
              </p:ext>
            </p:extLst>
          </p:nvPr>
        </p:nvGraphicFramePr>
        <p:xfrm>
          <a:off x="736847" y="1444440"/>
          <a:ext cx="10283577" cy="5246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870364" y="1558636"/>
            <a:ext cx="140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R$ milhões</a:t>
            </a:r>
          </a:p>
        </p:txBody>
      </p:sp>
    </p:spTree>
    <p:extLst>
      <p:ext uri="{BB962C8B-B14F-4D97-AF65-F5344CB8AC3E}">
        <p14:creationId xmlns:p14="http://schemas.microsoft.com/office/powerpoint/2010/main" xmlns="" val="40781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-1" y="1121"/>
            <a:ext cx="12192000" cy="981134"/>
            <a:chOff x="0" y="-1"/>
            <a:chExt cx="12192000" cy="981134"/>
          </a:xfrm>
        </p:grpSpPr>
        <p:sp>
          <p:nvSpPr>
            <p:cNvPr id="5" name="Retângulo 4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Agrupar 7"/>
            <p:cNvGrpSpPr/>
            <p:nvPr/>
          </p:nvGrpSpPr>
          <p:grpSpPr>
            <a:xfrm>
              <a:off x="0" y="2688"/>
              <a:ext cx="11832760" cy="978445"/>
              <a:chOff x="0" y="1476385"/>
              <a:chExt cx="11832760" cy="978445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1" y="1689402"/>
                <a:ext cx="11471337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" name="Triângulo Retângulo 8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23" name="Retângulo 522"/>
          <p:cNvSpPr/>
          <p:nvPr/>
        </p:nvSpPr>
        <p:spPr>
          <a:xfrm>
            <a:off x="124812" y="27595"/>
            <a:ext cx="9981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</a:rPr>
              <a:t>Infraestrutura de Pesquisa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597626" y="964263"/>
            <a:ext cx="11308624" cy="5884876"/>
            <a:chOff x="597626" y="964263"/>
            <a:chExt cx="11308624" cy="588487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626" y="964263"/>
              <a:ext cx="11308624" cy="5884876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8906538" y="1010787"/>
              <a:ext cx="2170655" cy="919944"/>
            </a:xfrm>
            <a:prstGeom prst="rect">
              <a:avLst/>
            </a:prstGeom>
          </p:spPr>
        </p:pic>
        <p:sp>
          <p:nvSpPr>
            <p:cNvPr id="17" name="CaixaDeTexto 16"/>
            <p:cNvSpPr txBox="1"/>
            <p:nvPr/>
          </p:nvSpPr>
          <p:spPr>
            <a:xfrm>
              <a:off x="9300682" y="1571758"/>
              <a:ext cx="25320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SGDC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Satélite Geoestacionário de Defesa e Comunicações Estratégicas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184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-1" y="1121"/>
            <a:ext cx="12192000" cy="981134"/>
            <a:chOff x="0" y="-1"/>
            <a:chExt cx="12192000" cy="981134"/>
          </a:xfrm>
        </p:grpSpPr>
        <p:sp>
          <p:nvSpPr>
            <p:cNvPr id="5" name="Retângulo 4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F0"/>
                </a:solidFill>
              </a:endParaRPr>
            </a:p>
          </p:txBody>
        </p:sp>
        <p:grpSp>
          <p:nvGrpSpPr>
            <p:cNvPr id="8" name="Agrupar 7"/>
            <p:cNvGrpSpPr/>
            <p:nvPr/>
          </p:nvGrpSpPr>
          <p:grpSpPr>
            <a:xfrm>
              <a:off x="0" y="2688"/>
              <a:ext cx="11832760" cy="978445"/>
              <a:chOff x="0" y="1476385"/>
              <a:chExt cx="11832760" cy="978445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1" y="1689402"/>
                <a:ext cx="11471337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9" name="Triângulo Retângulo 8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" name="Agrupar 1"/>
          <p:cNvGrpSpPr/>
          <p:nvPr/>
        </p:nvGrpSpPr>
        <p:grpSpPr>
          <a:xfrm>
            <a:off x="-13734" y="1134662"/>
            <a:ext cx="11933856" cy="5402205"/>
            <a:chOff x="-99459" y="1306112"/>
            <a:chExt cx="11933856" cy="5402205"/>
          </a:xfrm>
        </p:grpSpPr>
        <p:sp>
          <p:nvSpPr>
            <p:cNvPr id="64" name="CaixaDeTexto 63"/>
            <p:cNvSpPr txBox="1"/>
            <p:nvPr/>
          </p:nvSpPr>
          <p:spPr>
            <a:xfrm>
              <a:off x="2064418" y="1306112"/>
              <a:ext cx="802216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i="1" dirty="0">
                  <a:solidFill>
                    <a:srgbClr val="0000FF"/>
                  </a:solidFill>
                  <a:latin typeface="Verdana"/>
                  <a:cs typeface="Verdana"/>
                </a:rPr>
                <a:t>Integração e Interação Nacional</a:t>
              </a:r>
            </a:p>
            <a:p>
              <a:pPr algn="ctr"/>
              <a:r>
                <a:rPr lang="pt-BR" sz="1600" b="1" i="1" dirty="0">
                  <a:solidFill>
                    <a:srgbClr val="0000FF"/>
                  </a:solidFill>
                  <a:latin typeface="Verdana"/>
                  <a:cs typeface="Verdana"/>
                </a:rPr>
                <a:t>1.937</a:t>
              </a:r>
              <a:r>
                <a:rPr lang="pt-BR" sz="1600" i="1" dirty="0">
                  <a:solidFill>
                    <a:srgbClr val="0000FF"/>
                  </a:solidFill>
                  <a:latin typeface="Verdana"/>
                  <a:cs typeface="Verdana"/>
                </a:rPr>
                <a:t> instituições</a:t>
              </a:r>
            </a:p>
            <a:p>
              <a:pPr algn="ctr"/>
              <a:r>
                <a:rPr lang="pt-BR" sz="1600" b="1" i="1" dirty="0">
                  <a:solidFill>
                    <a:srgbClr val="0000FF"/>
                  </a:solidFill>
                  <a:latin typeface="Verdana"/>
                  <a:cs typeface="Verdana"/>
                </a:rPr>
                <a:t>6.794</a:t>
              </a:r>
              <a:r>
                <a:rPr lang="pt-BR" sz="1600" i="1" dirty="0">
                  <a:solidFill>
                    <a:srgbClr val="0000FF"/>
                  </a:solidFill>
                  <a:latin typeface="Verdana"/>
                  <a:cs typeface="Verdana"/>
                </a:rPr>
                <a:t> pesquisadores</a:t>
              </a:r>
            </a:p>
            <a:p>
              <a:pPr algn="ctr"/>
              <a:r>
                <a:rPr lang="pt-BR" sz="1600" b="1" i="1" dirty="0">
                  <a:solidFill>
                    <a:srgbClr val="0000FF"/>
                  </a:solidFill>
                  <a:latin typeface="Verdana"/>
                  <a:cs typeface="Verdana"/>
                </a:rPr>
                <a:t>436</a:t>
              </a:r>
              <a:r>
                <a:rPr lang="pt-BR" sz="1600" i="1" dirty="0">
                  <a:solidFill>
                    <a:srgbClr val="0000FF"/>
                  </a:solidFill>
                  <a:latin typeface="Verdana"/>
                  <a:cs typeface="Verdana"/>
                </a:rPr>
                <a:t> parcerias com organizações públicas e/ou não governamentais</a:t>
              </a:r>
            </a:p>
          </p:txBody>
        </p:sp>
        <p:sp>
          <p:nvSpPr>
            <p:cNvPr id="65" name="CaixaDeTexto 64"/>
            <p:cNvSpPr txBox="1"/>
            <p:nvPr/>
          </p:nvSpPr>
          <p:spPr>
            <a:xfrm>
              <a:off x="-99459" y="3027903"/>
              <a:ext cx="5158151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i="1" dirty="0">
                  <a:solidFill>
                    <a:srgbClr val="008000"/>
                  </a:solidFill>
                  <a:latin typeface="Verdana"/>
                  <a:cs typeface="Verdana"/>
                </a:rPr>
                <a:t>Formação de Recursos Humanos</a:t>
              </a:r>
            </a:p>
            <a:p>
              <a:pPr algn="ctr"/>
              <a:r>
                <a:rPr lang="pt-BR" sz="1600" b="1" i="1" dirty="0">
                  <a:solidFill>
                    <a:srgbClr val="008000"/>
                  </a:solidFill>
                  <a:latin typeface="Verdana"/>
                  <a:cs typeface="Verdana"/>
                </a:rPr>
                <a:t>10.994</a:t>
              </a:r>
              <a:r>
                <a:rPr lang="pt-BR" sz="1600" i="1" dirty="0">
                  <a:solidFill>
                    <a:srgbClr val="008000"/>
                  </a:solidFill>
                  <a:latin typeface="Verdana"/>
                  <a:cs typeface="Verdana"/>
                </a:rPr>
                <a:t> pesquisadores formados</a:t>
              </a:r>
            </a:p>
            <a:p>
              <a:pPr algn="ctr"/>
              <a:r>
                <a:rPr lang="pt-BR" sz="1600" b="1" i="1" dirty="0">
                  <a:solidFill>
                    <a:srgbClr val="008000"/>
                  </a:solidFill>
                  <a:latin typeface="Verdana"/>
                  <a:cs typeface="Verdana"/>
                </a:rPr>
                <a:t>79</a:t>
              </a:r>
              <a:r>
                <a:rPr lang="pt-BR" sz="1600" i="1" dirty="0">
                  <a:solidFill>
                    <a:srgbClr val="008000"/>
                  </a:solidFill>
                  <a:latin typeface="Verdana"/>
                  <a:cs typeface="Verdana"/>
                </a:rPr>
                <a:t> Programas de Pós-Graduação criados</a:t>
              </a:r>
            </a:p>
            <a:p>
              <a:pPr algn="ctr"/>
              <a:r>
                <a:rPr lang="pt-BR" sz="1600" b="1" i="1" dirty="0">
                  <a:solidFill>
                    <a:srgbClr val="008000"/>
                  </a:solidFill>
                  <a:latin typeface="Verdana"/>
                  <a:cs typeface="Verdana"/>
                </a:rPr>
                <a:t>566</a:t>
              </a:r>
              <a:r>
                <a:rPr lang="pt-BR" sz="1600" i="1" dirty="0">
                  <a:solidFill>
                    <a:srgbClr val="008000"/>
                  </a:solidFill>
                  <a:latin typeface="Verdana"/>
                  <a:cs typeface="Verdana"/>
                </a:rPr>
                <a:t> disciplinas criadas</a:t>
              </a:r>
            </a:p>
          </p:txBody>
        </p:sp>
        <p:sp>
          <p:nvSpPr>
            <p:cNvPr id="66" name="CaixaDeTexto 65"/>
            <p:cNvSpPr txBox="1"/>
            <p:nvPr/>
          </p:nvSpPr>
          <p:spPr>
            <a:xfrm>
              <a:off x="2348625" y="5015546"/>
              <a:ext cx="7532801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i="1" dirty="0">
                  <a:solidFill>
                    <a:srgbClr val="FF0000"/>
                  </a:solidFill>
                  <a:latin typeface="Verdana"/>
                  <a:cs typeface="Verdana"/>
                </a:rPr>
                <a:t>Produção Científica, Tecnológica e de Inovação</a:t>
              </a:r>
            </a:p>
            <a:p>
              <a:pPr algn="ctr"/>
              <a:r>
                <a:rPr lang="pt-BR" sz="1600" b="1" i="1" dirty="0">
                  <a:solidFill>
                    <a:srgbClr val="FF0000"/>
                  </a:solidFill>
                  <a:latin typeface="Verdana"/>
                  <a:cs typeface="Verdana"/>
                </a:rPr>
                <a:t>70.389</a:t>
              </a:r>
              <a:r>
                <a:rPr lang="pt-BR" sz="1600" i="1" dirty="0">
                  <a:solidFill>
                    <a:srgbClr val="FF0000"/>
                  </a:solidFill>
                  <a:latin typeface="Verdana"/>
                  <a:cs typeface="Verdana"/>
                </a:rPr>
                <a:t> registros de publicações acadêmicas</a:t>
              </a:r>
            </a:p>
            <a:p>
              <a:pPr algn="ctr"/>
              <a:r>
                <a:rPr lang="pt-BR" sz="1600" b="1" i="1" dirty="0">
                  <a:solidFill>
                    <a:srgbClr val="FF0000"/>
                  </a:solidFill>
                  <a:latin typeface="Verdana"/>
                  <a:cs typeface="Verdana"/>
                </a:rPr>
                <a:t>578</a:t>
              </a:r>
              <a:r>
                <a:rPr lang="pt-BR" sz="1600" i="1" dirty="0">
                  <a:solidFill>
                    <a:srgbClr val="FF0000"/>
                  </a:solidFill>
                  <a:latin typeface="Verdana"/>
                  <a:cs typeface="Verdana"/>
                </a:rPr>
                <a:t> depósitos de patentes</a:t>
              </a:r>
            </a:p>
            <a:p>
              <a:pPr algn="ctr"/>
              <a:r>
                <a:rPr lang="pt-BR" sz="1600" b="1" i="1" dirty="0">
                  <a:solidFill>
                    <a:srgbClr val="FF0000"/>
                  </a:solidFill>
                  <a:latin typeface="Verdana"/>
                  <a:cs typeface="Verdana"/>
                </a:rPr>
                <a:t>12</a:t>
              </a:r>
              <a:r>
                <a:rPr lang="pt-BR" sz="1600" i="1" dirty="0">
                  <a:solidFill>
                    <a:srgbClr val="FF0000"/>
                  </a:solidFill>
                  <a:latin typeface="Verdana"/>
                  <a:cs typeface="Verdana"/>
                </a:rPr>
                <a:t> patentes já em comercialização</a:t>
              </a:r>
            </a:p>
          </p:txBody>
        </p:sp>
        <p:sp>
          <p:nvSpPr>
            <p:cNvPr id="67" name="CaixaDeTexto 66"/>
            <p:cNvSpPr txBox="1"/>
            <p:nvPr/>
          </p:nvSpPr>
          <p:spPr>
            <a:xfrm>
              <a:off x="7182008" y="2869706"/>
              <a:ext cx="465238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i="1" dirty="0">
                  <a:solidFill>
                    <a:srgbClr val="660066"/>
                  </a:solidFill>
                  <a:latin typeface="Verdana"/>
                  <a:cs typeface="Verdana"/>
                </a:rPr>
                <a:t>Cooperação Internacional</a:t>
              </a:r>
            </a:p>
            <a:p>
              <a:pPr algn="ctr"/>
              <a:r>
                <a:rPr lang="pt-BR" sz="1600" b="1" i="1" dirty="0">
                  <a:solidFill>
                    <a:srgbClr val="660066"/>
                  </a:solidFill>
                  <a:latin typeface="Verdana"/>
                  <a:cs typeface="Verdana"/>
                </a:rPr>
                <a:t>787</a:t>
              </a:r>
              <a:r>
                <a:rPr lang="pt-BR" sz="1600" i="1" dirty="0">
                  <a:solidFill>
                    <a:srgbClr val="660066"/>
                  </a:solidFill>
                  <a:latin typeface="Verdana"/>
                  <a:cs typeface="Verdana"/>
                </a:rPr>
                <a:t> acordos de cooperação internacional</a:t>
              </a:r>
            </a:p>
            <a:p>
              <a:pPr algn="ctr"/>
              <a:r>
                <a:rPr lang="pt-BR" sz="1600" b="1" i="1" dirty="0">
                  <a:solidFill>
                    <a:srgbClr val="660066"/>
                  </a:solidFill>
                  <a:latin typeface="Verdana"/>
                  <a:cs typeface="Verdana"/>
                </a:rPr>
                <a:t>1.318</a:t>
              </a:r>
              <a:r>
                <a:rPr lang="pt-BR" sz="1600" i="1" dirty="0">
                  <a:solidFill>
                    <a:srgbClr val="660066"/>
                  </a:solidFill>
                  <a:latin typeface="Verdana"/>
                  <a:cs typeface="Verdana"/>
                </a:rPr>
                <a:t> pesquisadores estrangeiros</a:t>
              </a:r>
            </a:p>
            <a:p>
              <a:pPr algn="ctr"/>
              <a:r>
                <a:rPr lang="pt-BR" sz="1600" b="1" i="1" dirty="0">
                  <a:solidFill>
                    <a:srgbClr val="660066"/>
                  </a:solidFill>
                  <a:latin typeface="Verdana"/>
                  <a:cs typeface="Verdana"/>
                </a:rPr>
                <a:t>139</a:t>
              </a:r>
              <a:r>
                <a:rPr lang="pt-BR" sz="1600" i="1" dirty="0">
                  <a:solidFill>
                    <a:srgbClr val="660066"/>
                  </a:solidFill>
                  <a:latin typeface="Verdana"/>
                  <a:cs typeface="Verdana"/>
                </a:rPr>
                <a:t> empresas</a:t>
              </a:r>
            </a:p>
            <a:p>
              <a:pPr algn="ctr"/>
              <a:r>
                <a:rPr lang="pt-BR" sz="1600" b="1" i="1" dirty="0">
                  <a:solidFill>
                    <a:srgbClr val="660066"/>
                  </a:solidFill>
                  <a:latin typeface="Verdana"/>
                  <a:cs typeface="Verdana"/>
                </a:rPr>
                <a:t>376</a:t>
              </a:r>
              <a:r>
                <a:rPr lang="pt-BR" sz="1600" i="1" dirty="0">
                  <a:solidFill>
                    <a:srgbClr val="660066"/>
                  </a:solidFill>
                  <a:latin typeface="Verdana"/>
                  <a:cs typeface="Verdana"/>
                </a:rPr>
                <a:t> laboratórios internacionais associados</a:t>
              </a:r>
            </a:p>
          </p:txBody>
        </p:sp>
        <p:pic>
          <p:nvPicPr>
            <p:cNvPr id="68" name="Picture 4" descr="http://www.cdts.fiocruz.br/inct-idn/img/parallax/inc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962" y="2761861"/>
              <a:ext cx="2291409" cy="2291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Retângulo 69"/>
          <p:cNvSpPr/>
          <p:nvPr/>
        </p:nvSpPr>
        <p:spPr>
          <a:xfrm>
            <a:off x="114299" y="88025"/>
            <a:ext cx="106489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i="1" dirty="0">
                <a:solidFill>
                  <a:schemeClr val="bg1"/>
                </a:solidFill>
                <a:latin typeface="Verdana"/>
                <a:ea typeface="Calibri" panose="020F0502020204030204" pitchFamily="34" charset="0"/>
                <a:cs typeface="Verdana"/>
              </a:rPr>
              <a:t>Projetos Abrangentes e Integradores (INCT)</a:t>
            </a:r>
            <a:endParaRPr lang="pt-BR" sz="3200" b="1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7" name="Imagem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0802" y="1373405"/>
            <a:ext cx="6677318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190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Agrupar 36"/>
          <p:cNvGrpSpPr/>
          <p:nvPr/>
        </p:nvGrpSpPr>
        <p:grpSpPr>
          <a:xfrm>
            <a:off x="-1" y="1121"/>
            <a:ext cx="12192000" cy="981134"/>
            <a:chOff x="0" y="-1"/>
            <a:chExt cx="12192000" cy="981134"/>
          </a:xfrm>
        </p:grpSpPr>
        <p:sp>
          <p:nvSpPr>
            <p:cNvPr id="38" name="Retângulo 37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F0"/>
                </a:solidFill>
              </a:endParaRPr>
            </a:p>
          </p:txBody>
        </p:sp>
        <p:grpSp>
          <p:nvGrpSpPr>
            <p:cNvPr id="41" name="Agrupar 40"/>
            <p:cNvGrpSpPr/>
            <p:nvPr/>
          </p:nvGrpSpPr>
          <p:grpSpPr>
            <a:xfrm>
              <a:off x="0" y="2688"/>
              <a:ext cx="11832760" cy="978445"/>
              <a:chOff x="0" y="1476385"/>
              <a:chExt cx="11832760" cy="978445"/>
            </a:xfrm>
          </p:grpSpPr>
          <p:sp>
            <p:nvSpPr>
              <p:cNvPr id="43" name="Retângulo 9"/>
              <p:cNvSpPr/>
              <p:nvPr/>
            </p:nvSpPr>
            <p:spPr>
              <a:xfrm>
                <a:off x="1" y="1689402"/>
                <a:ext cx="11471337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2" name="Triângulo Retângulo 41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Retângulo 6"/>
          <p:cNvSpPr/>
          <p:nvPr/>
        </p:nvSpPr>
        <p:spPr>
          <a:xfrm>
            <a:off x="0" y="15456"/>
            <a:ext cx="114819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4400" b="1" i="1" kern="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FNDCT – Exemplos de projetos apoiados</a:t>
            </a:r>
            <a:endParaRPr kumimoji="0" lang="pt-BR" sz="4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5" name="Picture 9" descr="DSC_8545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727" y="1212158"/>
            <a:ext cx="3623955" cy="241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11726" y="3668086"/>
            <a:ext cx="3623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Laboratório de Tecnologia Oceânica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8936" y="1069431"/>
            <a:ext cx="5417355" cy="2752543"/>
          </a:xfrm>
          <a:prstGeom prst="rect">
            <a:avLst/>
          </a:prstGeom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6291" y="1175572"/>
            <a:ext cx="2009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9538835" y="1868340"/>
            <a:ext cx="2293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Laboratório de Integração e Testes</a:t>
            </a:r>
          </a:p>
          <a:p>
            <a:r>
              <a:rPr lang="pt-BR" altLang="pt-BR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INPE </a:t>
            </a:r>
            <a:endParaRPr lang="pt-BR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311725" y="4238497"/>
            <a:ext cx="3623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Defesa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228" y="4590512"/>
            <a:ext cx="2205730" cy="1707457"/>
          </a:xfrm>
          <a:prstGeom prst="rect">
            <a:avLst/>
          </a:prstGeom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8044" y="4590512"/>
            <a:ext cx="1371746" cy="10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3" descr="Imagem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2661" y="5663988"/>
            <a:ext cx="1084410" cy="79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5324" y="6293002"/>
            <a:ext cx="682983" cy="4387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Retângulo 50"/>
          <p:cNvSpPr/>
          <p:nvPr/>
        </p:nvSpPr>
        <p:spPr>
          <a:xfrm>
            <a:off x="4612236" y="4233738"/>
            <a:ext cx="3623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Petróleo e Gás</a:t>
            </a:r>
          </a:p>
        </p:txBody>
      </p:sp>
      <p:pic>
        <p:nvPicPr>
          <p:cNvPr id="52" name="Picture 6" descr="SIRIS_V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7" t="8359" r="8723"/>
          <a:stretch>
            <a:fillRect/>
          </a:stretch>
        </p:blipFill>
        <p:spPr bwMode="auto">
          <a:xfrm>
            <a:off x="5598678" y="4546274"/>
            <a:ext cx="947166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38960" y="5533333"/>
            <a:ext cx="1970508" cy="1053619"/>
          </a:xfrm>
          <a:prstGeom prst="rect">
            <a:avLst/>
          </a:prstGeom>
        </p:spPr>
      </p:pic>
      <p:sp>
        <p:nvSpPr>
          <p:cNvPr id="53" name="Retângulo 52"/>
          <p:cNvSpPr/>
          <p:nvPr/>
        </p:nvSpPr>
        <p:spPr>
          <a:xfrm>
            <a:off x="7982257" y="4212649"/>
            <a:ext cx="3623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Saúde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740" y="4697326"/>
            <a:ext cx="1073254" cy="66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6" descr="http://www.scitechmed.com/arquivos/logo-inspiron-sem-fundo-00157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5355" y="5373649"/>
            <a:ext cx="1781720" cy="2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8915355" y="5676398"/>
            <a:ext cx="17684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1º </a:t>
            </a:r>
            <a:r>
              <a:rPr lang="pt-BR" sz="1100" b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stent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farmacológico </a:t>
            </a:r>
          </a:p>
          <a:p>
            <a:pPr algn="ctr"/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100% nacional</a:t>
            </a:r>
            <a:endParaRPr lang="pt-BR" sz="11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4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Agrupar 36"/>
          <p:cNvGrpSpPr/>
          <p:nvPr/>
        </p:nvGrpSpPr>
        <p:grpSpPr>
          <a:xfrm>
            <a:off x="-1" y="1121"/>
            <a:ext cx="12192000" cy="981134"/>
            <a:chOff x="0" y="-1"/>
            <a:chExt cx="12192000" cy="981134"/>
          </a:xfrm>
        </p:grpSpPr>
        <p:sp>
          <p:nvSpPr>
            <p:cNvPr id="38" name="Retângulo 37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>
                <a:latin typeface="Verdana"/>
                <a:cs typeface="Verdana"/>
              </a:endParaRPr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>
                <a:latin typeface="Verdana"/>
                <a:cs typeface="Verdana"/>
              </a:endParaRPr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>
                <a:solidFill>
                  <a:srgbClr val="00B0F0"/>
                </a:solidFill>
                <a:latin typeface="Verdana"/>
                <a:cs typeface="Verdana"/>
              </a:endParaRPr>
            </a:p>
          </p:txBody>
        </p:sp>
        <p:grpSp>
          <p:nvGrpSpPr>
            <p:cNvPr id="41" name="Agrupar 40"/>
            <p:cNvGrpSpPr/>
            <p:nvPr/>
          </p:nvGrpSpPr>
          <p:grpSpPr>
            <a:xfrm>
              <a:off x="0" y="2688"/>
              <a:ext cx="11832760" cy="978445"/>
              <a:chOff x="0" y="1476385"/>
              <a:chExt cx="11832760" cy="978445"/>
            </a:xfrm>
          </p:grpSpPr>
          <p:sp>
            <p:nvSpPr>
              <p:cNvPr id="43" name="Retângulo 9"/>
              <p:cNvSpPr/>
              <p:nvPr/>
            </p:nvSpPr>
            <p:spPr>
              <a:xfrm>
                <a:off x="1" y="1689402"/>
                <a:ext cx="11471337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>
                  <a:latin typeface="Verdana"/>
                  <a:cs typeface="Verdana"/>
                </a:endParaRPr>
              </a:p>
            </p:txBody>
          </p:sp>
          <p:sp>
            <p:nvSpPr>
              <p:cNvPr id="44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50">
                  <a:latin typeface="Verdana"/>
                  <a:cs typeface="Verdana"/>
                </a:endParaRPr>
              </a:p>
            </p:txBody>
          </p:sp>
        </p:grpSp>
        <p:sp>
          <p:nvSpPr>
            <p:cNvPr id="42" name="Triângulo Retângulo 41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>
                <a:latin typeface="Verdana"/>
                <a:cs typeface="Verdana"/>
              </a:endParaRPr>
            </a:p>
          </p:txBody>
        </p:sp>
      </p:grpSp>
      <p:sp>
        <p:nvSpPr>
          <p:cNvPr id="7" name="Retângulo 6"/>
          <p:cNvSpPr/>
          <p:nvPr/>
        </p:nvSpPr>
        <p:spPr>
          <a:xfrm>
            <a:off x="0" y="15456"/>
            <a:ext cx="11481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Verdana"/>
              </a:rPr>
              <a:t>Agenda do Século XXI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99608" y="3661786"/>
            <a:ext cx="2614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i="1" kern="0" dirty="0">
                <a:solidFill>
                  <a:srgbClr val="44546A">
                    <a:lumMod val="75000"/>
                  </a:srgbClr>
                </a:solidFill>
                <a:latin typeface="Verdana"/>
                <a:ea typeface="Calibri" panose="020F0502020204030204" pitchFamily="34" charset="0"/>
                <a:cs typeface="Verdana"/>
              </a:rPr>
              <a:t>Sustentabilidade</a:t>
            </a:r>
            <a:endParaRPr lang="pt-BR" sz="2000" b="1" dirty="0">
              <a:latin typeface="Verdana"/>
              <a:cs typeface="Verdana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261888" y="2981596"/>
            <a:ext cx="3197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i="1" kern="0" dirty="0">
                <a:solidFill>
                  <a:srgbClr val="44546A">
                    <a:lumMod val="75000"/>
                  </a:srgbClr>
                </a:solidFill>
                <a:latin typeface="Verdana"/>
                <a:ea typeface="Calibri" panose="020F0502020204030204" pitchFamily="34" charset="0"/>
                <a:cs typeface="Verdana"/>
              </a:rPr>
              <a:t>Multidisciplinaridade</a:t>
            </a:r>
            <a:endParaRPr lang="pt-BR" sz="2000" b="1" dirty="0">
              <a:latin typeface="Verdana"/>
              <a:cs typeface="Verdana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3274460" y="4325953"/>
            <a:ext cx="3264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i="1" kern="0" dirty="0">
                <a:solidFill>
                  <a:srgbClr val="44546A">
                    <a:lumMod val="75000"/>
                  </a:srgbClr>
                </a:solidFill>
                <a:latin typeface="Verdana"/>
                <a:ea typeface="Calibri" panose="020F0502020204030204" pitchFamily="34" charset="0"/>
                <a:cs typeface="Verdana"/>
              </a:rPr>
              <a:t>Inovação/Tecnologia</a:t>
            </a:r>
            <a:endParaRPr lang="pt-BR" sz="2000" b="1" dirty="0">
              <a:latin typeface="Verdana"/>
              <a:cs typeface="Verdana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303863" y="3091970"/>
            <a:ext cx="1542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kern="0" dirty="0">
                <a:solidFill>
                  <a:srgbClr val="44546A">
                    <a:lumMod val="75000"/>
                  </a:srgbClr>
                </a:solidFill>
                <a:latin typeface="Verdana"/>
                <a:ea typeface="Calibri" panose="020F0502020204030204" pitchFamily="34" charset="0"/>
                <a:cs typeface="Verdana"/>
              </a:rPr>
              <a:t>Educação</a:t>
            </a:r>
            <a:endParaRPr lang="pt-BR" sz="2000" b="1" dirty="0">
              <a:latin typeface="Verdana"/>
              <a:cs typeface="Verdana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291289" y="3732130"/>
            <a:ext cx="1456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kern="0" dirty="0">
                <a:solidFill>
                  <a:srgbClr val="44546A">
                    <a:lumMod val="75000"/>
                  </a:srgbClr>
                </a:solidFill>
                <a:latin typeface="Verdana"/>
                <a:ea typeface="Calibri" panose="020F0502020204030204" pitchFamily="34" charset="0"/>
                <a:cs typeface="Verdana"/>
              </a:rPr>
              <a:t>Pesquisa </a:t>
            </a:r>
          </a:p>
          <a:p>
            <a:r>
              <a:rPr lang="pt-BR" sz="2000" b="1" kern="0" dirty="0">
                <a:solidFill>
                  <a:srgbClr val="44546A">
                    <a:lumMod val="75000"/>
                  </a:srgbClr>
                </a:solidFill>
                <a:latin typeface="Verdana"/>
                <a:ea typeface="Calibri" panose="020F0502020204030204" pitchFamily="34" charset="0"/>
                <a:cs typeface="Verdana"/>
              </a:rPr>
              <a:t>Básica</a:t>
            </a:r>
            <a:endParaRPr lang="pt-BR" sz="2000" b="1" dirty="0">
              <a:latin typeface="Verdana"/>
              <a:cs typeface="Verdana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1891749" y="2301194"/>
            <a:ext cx="1364898" cy="311712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>
              <a:latin typeface="Verdan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628" y="1546705"/>
            <a:ext cx="211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Verdana"/>
                <a:cs typeface="Verdana"/>
              </a:rPr>
              <a:t>Pilares</a:t>
            </a:r>
            <a:endParaRPr lang="en-US" sz="3600" b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8251" y="1623659"/>
            <a:ext cx="243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Verdana"/>
                <a:cs typeface="Verdana"/>
              </a:rPr>
              <a:t>Desafios</a:t>
            </a:r>
            <a:endParaRPr lang="en-US" sz="3600" b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20" name="Seta para a Direita 4"/>
          <p:cNvSpPr/>
          <p:nvPr/>
        </p:nvSpPr>
        <p:spPr>
          <a:xfrm>
            <a:off x="6621060" y="2200597"/>
            <a:ext cx="1426256" cy="320665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>
              <a:latin typeface="Verdana"/>
              <a:cs typeface="Verdan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37700" y="1587433"/>
            <a:ext cx="2841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Verdana"/>
                <a:cs typeface="Verdana"/>
              </a:rPr>
              <a:t>Objetivos</a:t>
            </a:r>
            <a:endParaRPr lang="en-US" sz="3600" b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72465" y="2301190"/>
            <a:ext cx="4119535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dirty="0">
                <a:solidFill>
                  <a:srgbClr val="008000"/>
                </a:solidFill>
                <a:latin typeface="Verdana"/>
                <a:cs typeface="Verdana"/>
              </a:rPr>
              <a:t>Desenvolvimento sustentável e socialmente justo do Brasil que incorpore definitivamente </a:t>
            </a:r>
            <a:r>
              <a:rPr lang="pt-BR" sz="2400" b="1" dirty="0">
                <a:solidFill>
                  <a:srgbClr val="008000"/>
                </a:solidFill>
                <a:latin typeface="Verdana"/>
                <a:cs typeface="Verdana"/>
              </a:rPr>
              <a:t>Ciência, Tecnologia e Inovação como Política de Estado</a:t>
            </a:r>
            <a:endParaRPr lang="pt-BR" sz="2400" b="1" dirty="0">
              <a:solidFill>
                <a:srgbClr val="008000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6445" y="5338710"/>
            <a:ext cx="899833" cy="66319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155199" y="5208644"/>
            <a:ext cx="2057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cap="small" dirty="0">
                <a:solidFill>
                  <a:srgbClr val="0070C0"/>
                </a:solidFill>
                <a:latin typeface="Century Gothic" panose="020B0502020202020204" pitchFamily="34" charset="0"/>
              </a:rPr>
              <a:t>Estratégia Nacional de CT&amp;I</a:t>
            </a:r>
          </a:p>
          <a:p>
            <a:pPr algn="ctr"/>
            <a:r>
              <a:rPr lang="pt-BR" b="1" cap="small" dirty="0">
                <a:solidFill>
                  <a:srgbClr val="0070C0"/>
                </a:solidFill>
                <a:latin typeface="Century Gothic" panose="020B0502020202020204" pitchFamily="34" charset="0"/>
              </a:rPr>
              <a:t>2016 - 2022</a:t>
            </a:r>
          </a:p>
        </p:txBody>
      </p:sp>
      <p:sp>
        <p:nvSpPr>
          <p:cNvPr id="8" name="Retângulo Arredondado 7"/>
          <p:cNvSpPr/>
          <p:nvPr/>
        </p:nvSpPr>
        <p:spPr>
          <a:xfrm>
            <a:off x="3074126" y="5085806"/>
            <a:ext cx="3300548" cy="1193074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628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1" y="1121"/>
            <a:ext cx="12192000" cy="981134"/>
            <a:chOff x="0" y="-1"/>
            <a:chExt cx="12192000" cy="981134"/>
          </a:xfrm>
        </p:grpSpPr>
        <p:sp>
          <p:nvSpPr>
            <p:cNvPr id="17" name="Retângulo 16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F0"/>
                </a:solidFill>
              </a:endParaRPr>
            </a:p>
          </p:txBody>
        </p:sp>
        <p:grpSp>
          <p:nvGrpSpPr>
            <p:cNvPr id="20" name="Agrupar 19"/>
            <p:cNvGrpSpPr/>
            <p:nvPr/>
          </p:nvGrpSpPr>
          <p:grpSpPr>
            <a:xfrm>
              <a:off x="0" y="2688"/>
              <a:ext cx="11832760" cy="978445"/>
              <a:chOff x="0" y="1476385"/>
              <a:chExt cx="11832760" cy="978445"/>
            </a:xfrm>
          </p:grpSpPr>
          <p:sp>
            <p:nvSpPr>
              <p:cNvPr id="22" name="Retângulo 9"/>
              <p:cNvSpPr/>
              <p:nvPr/>
            </p:nvSpPr>
            <p:spPr>
              <a:xfrm>
                <a:off x="1" y="1689402"/>
                <a:ext cx="11471337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1" name="Triângulo Retângulo 20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Retângulo 5"/>
          <p:cNvSpPr/>
          <p:nvPr/>
        </p:nvSpPr>
        <p:spPr>
          <a:xfrm>
            <a:off x="124812" y="27595"/>
            <a:ext cx="9981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Agenda CCT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60302" y="1463544"/>
            <a:ext cx="12031698" cy="458587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pt-BR" sz="4000" b="1" i="1" dirty="0">
                <a:solidFill>
                  <a:srgbClr val="1212C8"/>
                </a:solidFill>
                <a:latin typeface="Century Gothic" panose="020B0502020202020204" pitchFamily="34" charset="0"/>
              </a:rPr>
              <a:t>Sistema Nacional de CT&amp;I</a:t>
            </a:r>
          </a:p>
          <a:p>
            <a:pPr marL="1028700" lvl="1" indent="-571500">
              <a:buFontTx/>
              <a:buChar char="-"/>
            </a:pPr>
            <a:r>
              <a:rPr lang="pt-BR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Pesquisa e Infraestrutura</a:t>
            </a:r>
          </a:p>
          <a:p>
            <a:pPr marL="1028700" lvl="1" indent="-571500">
              <a:buFontTx/>
              <a:buChar char="-"/>
            </a:pPr>
            <a:r>
              <a:rPr lang="pt-BR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Financiamento</a:t>
            </a:r>
          </a:p>
          <a:p>
            <a:pPr marL="1028700" lvl="1" indent="-571500">
              <a:buFontTx/>
              <a:buChar char="-"/>
            </a:pPr>
            <a:r>
              <a:rPr lang="pt-BR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Tecnologia e Inovação</a:t>
            </a:r>
          </a:p>
          <a:p>
            <a:pPr marL="1028700" lvl="1" indent="-571500">
              <a:buFontTx/>
              <a:buChar char="-"/>
            </a:pPr>
            <a:r>
              <a:rPr lang="pt-BR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Interação ICT-Empresa</a:t>
            </a:r>
          </a:p>
          <a:p>
            <a:pPr marL="1028700" lvl="1" indent="-571500">
              <a:buFontTx/>
              <a:buChar char="-"/>
            </a:pPr>
            <a:r>
              <a:rPr lang="pt-BR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Aperfeiçoamento do Marco Legal</a:t>
            </a:r>
          </a:p>
          <a:p>
            <a:pPr marL="1028700" lvl="1" indent="-571500">
              <a:buFontTx/>
              <a:buChar char="-"/>
            </a:pPr>
            <a:r>
              <a:rPr lang="pt-BR" sz="3600" b="1" i="1" dirty="0">
                <a:solidFill>
                  <a:srgbClr val="008000"/>
                </a:solidFill>
                <a:latin typeface="Century Gothic" panose="020B0502020202020204" pitchFamily="34" charset="0"/>
              </a:rPr>
              <a:t>Sistema Nacional de Avaliação e Acompanhamento</a:t>
            </a:r>
          </a:p>
        </p:txBody>
      </p:sp>
    </p:spTree>
    <p:extLst>
      <p:ext uri="{BB962C8B-B14F-4D97-AF65-F5344CB8AC3E}">
        <p14:creationId xmlns:p14="http://schemas.microsoft.com/office/powerpoint/2010/main" xmlns="" val="2700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-1" y="-1"/>
            <a:ext cx="12192001" cy="1304984"/>
            <a:chOff x="-1" y="-1"/>
            <a:chExt cx="12192001" cy="1304984"/>
          </a:xfrm>
        </p:grpSpPr>
        <p:sp>
          <p:nvSpPr>
            <p:cNvPr id="3" name="Retângulo 2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-1" y="2688"/>
              <a:ext cx="11832761" cy="1302295"/>
              <a:chOff x="-1" y="1476385"/>
              <a:chExt cx="11832761" cy="1302295"/>
            </a:xfrm>
          </p:grpSpPr>
          <p:sp>
            <p:nvSpPr>
              <p:cNvPr id="27" name="Retângulo 9"/>
              <p:cNvSpPr/>
              <p:nvPr/>
            </p:nvSpPr>
            <p:spPr>
              <a:xfrm>
                <a:off x="-1" y="2013252"/>
                <a:ext cx="10928413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Triângulo Retângulo 3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6519520" y="5686387"/>
            <a:ext cx="5583272" cy="1138391"/>
            <a:chOff x="6608728" y="5719609"/>
            <a:chExt cx="5583272" cy="1138391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72000" y="5719609"/>
              <a:ext cx="2520000" cy="1138391"/>
            </a:xfrm>
            <a:prstGeom prst="rect">
              <a:avLst/>
            </a:prstGeom>
          </p:spPr>
        </p:pic>
        <p:grpSp>
          <p:nvGrpSpPr>
            <p:cNvPr id="17" name="Agrupar 16"/>
            <p:cNvGrpSpPr/>
            <p:nvPr/>
          </p:nvGrpSpPr>
          <p:grpSpPr>
            <a:xfrm>
              <a:off x="6608728" y="6043961"/>
              <a:ext cx="2986638" cy="611089"/>
              <a:chOff x="1589550" y="3184847"/>
              <a:chExt cx="2340000" cy="478782"/>
            </a:xfrm>
          </p:grpSpPr>
          <p:pic>
            <p:nvPicPr>
              <p:cNvPr id="18" name="Picture 6" descr="http://www.cufonfonts.com/site/makeimage?type=custom&amp;text=INOVA%C3%87%C3%95ES%20E%20COMUNICA%C3%87%C3%95ES&amp;size=36&amp;id=20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9550" y="3499066"/>
                <a:ext cx="2340000" cy="1645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8" descr="http://www.cufonfonts.com/site/makeimage?type=custom&amp;text=CI%C3%8ANCIA,%20TECNOLOGIA&amp;size=36&amp;id=2017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7663" y="3339440"/>
                <a:ext cx="1721887" cy="156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0" descr="http://www.cufonfonts.com/site/makeimage?type=custom&amp;text=MINIST%C3%89RIO%20DA&amp;size=36&amp;id=2047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9722" y="3184847"/>
                <a:ext cx="1119828" cy="132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4" name="Retângulo 23"/>
          <p:cNvSpPr/>
          <p:nvPr/>
        </p:nvSpPr>
        <p:spPr>
          <a:xfrm>
            <a:off x="2293893" y="4739"/>
            <a:ext cx="6118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Comissão de Ciência, Tecnologia, Inovação, Comunicação e Informática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624" y="61726"/>
            <a:ext cx="2112645" cy="611555"/>
          </a:xfrm>
          <a:prstGeom prst="rect">
            <a:avLst/>
          </a:prstGeom>
        </p:spPr>
      </p:pic>
      <p:sp>
        <p:nvSpPr>
          <p:cNvPr id="23" name="Retângulo de cantos arredondados 14"/>
          <p:cNvSpPr/>
          <p:nvPr/>
        </p:nvSpPr>
        <p:spPr>
          <a:xfrm>
            <a:off x="0" y="6324609"/>
            <a:ext cx="5121915" cy="510778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Brasília, </a:t>
            </a:r>
            <a:r>
              <a:rPr kumimoji="0" lang="es-ES" sz="2400" b="1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22 de </a:t>
            </a:r>
            <a:r>
              <a:rPr kumimoji="0" lang="es-ES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novembro</a:t>
            </a:r>
            <a:r>
              <a:rPr kumimoji="0" lang="es-ES" sz="2400" b="1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 de 2016</a:t>
            </a:r>
            <a:endParaRPr kumimoji="0" lang="pt-BR" sz="2400" b="0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596486" y="4798385"/>
            <a:ext cx="6917279" cy="76944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small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Jailson Bittencourt de Andrade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Secretário de </a:t>
            </a:r>
            <a:r>
              <a:rPr kumimoji="0" lang="es-ES" sz="16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Políticas e Programas de Pesquisa e Desenvolvimento</a:t>
            </a:r>
            <a:endParaRPr kumimoji="0" lang="pt-BR" sz="1600" b="0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8" name="Título 1"/>
          <p:cNvSpPr>
            <a:spLocks noGrp="1"/>
          </p:cNvSpPr>
          <p:nvPr>
            <p:ph type="ctrTitle"/>
          </p:nvPr>
        </p:nvSpPr>
        <p:spPr>
          <a:xfrm>
            <a:off x="740505" y="2246625"/>
            <a:ext cx="10517981" cy="2387600"/>
          </a:xfrm>
        </p:spPr>
        <p:txBody>
          <a:bodyPr anchor="ctr">
            <a:normAutofit/>
          </a:bodyPr>
          <a:lstStyle/>
          <a:p>
            <a:r>
              <a:rPr lang="pt-BR" sz="5400" b="1" cap="small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xmlns="" val="34361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1" y="1121"/>
            <a:ext cx="12192000" cy="981134"/>
            <a:chOff x="0" y="-1"/>
            <a:chExt cx="12192000" cy="981134"/>
          </a:xfrm>
        </p:grpSpPr>
        <p:sp>
          <p:nvSpPr>
            <p:cNvPr id="17" name="Retângulo 16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F0"/>
                </a:solidFill>
              </a:endParaRPr>
            </a:p>
          </p:txBody>
        </p:sp>
        <p:grpSp>
          <p:nvGrpSpPr>
            <p:cNvPr id="20" name="Agrupar 19"/>
            <p:cNvGrpSpPr/>
            <p:nvPr/>
          </p:nvGrpSpPr>
          <p:grpSpPr>
            <a:xfrm>
              <a:off x="0" y="2688"/>
              <a:ext cx="11832760" cy="978445"/>
              <a:chOff x="0" y="1476385"/>
              <a:chExt cx="11832760" cy="978445"/>
            </a:xfrm>
          </p:grpSpPr>
          <p:sp>
            <p:nvSpPr>
              <p:cNvPr id="22" name="Retângulo 9"/>
              <p:cNvSpPr/>
              <p:nvPr/>
            </p:nvSpPr>
            <p:spPr>
              <a:xfrm>
                <a:off x="1" y="1689402"/>
                <a:ext cx="11471337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1" name="Triângulo Retângulo 20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Retângulo 5"/>
          <p:cNvSpPr/>
          <p:nvPr/>
        </p:nvSpPr>
        <p:spPr>
          <a:xfrm>
            <a:off x="124812" y="27595"/>
            <a:ext cx="9981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Eixos Prioritários da ENCTI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513470" y="3195121"/>
            <a:ext cx="1530000" cy="1530000"/>
            <a:chOff x="3843572" y="1368600"/>
            <a:chExt cx="1530000" cy="1530000"/>
          </a:xfrm>
        </p:grpSpPr>
        <p:pic>
          <p:nvPicPr>
            <p:cNvPr id="1038" name="Picture 14" descr="Resultado de imagem para microscopio ve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54" y="1698000"/>
              <a:ext cx="622037" cy="87120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Elipse 28"/>
            <p:cNvSpPr/>
            <p:nvPr/>
          </p:nvSpPr>
          <p:spPr>
            <a:xfrm>
              <a:off x="3843572" y="1368600"/>
              <a:ext cx="1530000" cy="1530000"/>
            </a:xfrm>
            <a:prstGeom prst="ellipse">
              <a:avLst/>
            </a:prstGeom>
            <a:noFill/>
            <a:ln w="133350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513470" y="1223804"/>
            <a:ext cx="1530000" cy="1530000"/>
            <a:chOff x="881552" y="1366321"/>
            <a:chExt cx="1530000" cy="1530000"/>
          </a:xfrm>
        </p:grpSpPr>
        <p:sp>
          <p:nvSpPr>
            <p:cNvPr id="10" name="Elipse 9"/>
            <p:cNvSpPr/>
            <p:nvPr/>
          </p:nvSpPr>
          <p:spPr>
            <a:xfrm>
              <a:off x="881552" y="1366321"/>
              <a:ext cx="1530000" cy="1530000"/>
            </a:xfrm>
            <a:prstGeom prst="ellipse">
              <a:avLst/>
            </a:prstGeom>
            <a:noFill/>
            <a:ln w="133350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86072" y="1670841"/>
              <a:ext cx="920960" cy="920960"/>
            </a:xfrm>
            <a:prstGeom prst="rect">
              <a:avLst/>
            </a:prstGeom>
          </p:spPr>
        </p:pic>
      </p:grpSp>
      <p:grpSp>
        <p:nvGrpSpPr>
          <p:cNvPr id="49" name="Agrupar 48"/>
          <p:cNvGrpSpPr/>
          <p:nvPr/>
        </p:nvGrpSpPr>
        <p:grpSpPr>
          <a:xfrm>
            <a:off x="513470" y="5166438"/>
            <a:ext cx="1530000" cy="1530000"/>
            <a:chOff x="5010844" y="1366321"/>
            <a:chExt cx="1530000" cy="1530000"/>
          </a:xfrm>
        </p:grpSpPr>
        <p:sp>
          <p:nvSpPr>
            <p:cNvPr id="25" name="Elipse 24"/>
            <p:cNvSpPr/>
            <p:nvPr/>
          </p:nvSpPr>
          <p:spPr>
            <a:xfrm>
              <a:off x="5010844" y="1366321"/>
              <a:ext cx="1530000" cy="1530000"/>
            </a:xfrm>
            <a:prstGeom prst="ellipse">
              <a:avLst/>
            </a:prstGeom>
            <a:noFill/>
            <a:ln w="133350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2244" y="1677721"/>
              <a:ext cx="907200" cy="907200"/>
            </a:xfrm>
            <a:prstGeom prst="rect">
              <a:avLst/>
            </a:prstGeom>
          </p:spPr>
        </p:pic>
      </p:grpSp>
      <p:grpSp>
        <p:nvGrpSpPr>
          <p:cNvPr id="52" name="Agrupar 51"/>
          <p:cNvGrpSpPr/>
          <p:nvPr/>
        </p:nvGrpSpPr>
        <p:grpSpPr>
          <a:xfrm>
            <a:off x="6340102" y="1955076"/>
            <a:ext cx="1530000" cy="1530000"/>
            <a:chOff x="7075489" y="1366321"/>
            <a:chExt cx="1530000" cy="1530000"/>
          </a:xfrm>
        </p:grpSpPr>
        <p:grpSp>
          <p:nvGrpSpPr>
            <p:cNvPr id="36" name="Agrupar 35"/>
            <p:cNvGrpSpPr/>
            <p:nvPr/>
          </p:nvGrpSpPr>
          <p:grpSpPr>
            <a:xfrm>
              <a:off x="7075489" y="1366321"/>
              <a:ext cx="1530000" cy="1530000"/>
              <a:chOff x="5283657" y="1258734"/>
              <a:chExt cx="1530000" cy="1530000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5283657" y="1258734"/>
                <a:ext cx="1530000" cy="1530000"/>
              </a:xfrm>
              <a:prstGeom prst="ellipse">
                <a:avLst/>
              </a:prstGeom>
              <a:noFill/>
              <a:ln w="133350"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046" name="Picture 22" descr="Resultado de imagem para funding vecto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3057" y="1588134"/>
                <a:ext cx="871200" cy="871200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" name="Elipse 50"/>
            <p:cNvSpPr/>
            <p:nvPr/>
          </p:nvSpPr>
          <p:spPr>
            <a:xfrm>
              <a:off x="7721513" y="2014754"/>
              <a:ext cx="576000" cy="57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>
                  <a:latin typeface="Century Gothic" panose="020B0502020202020204" pitchFamily="34" charset="0"/>
                </a:rPr>
                <a:t>$</a:t>
              </a:r>
              <a:endParaRPr lang="pt-BR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6340102" y="4321647"/>
            <a:ext cx="1530000" cy="1530000"/>
            <a:chOff x="9140134" y="1366321"/>
            <a:chExt cx="1530000" cy="1530000"/>
          </a:xfrm>
        </p:grpSpPr>
        <p:sp>
          <p:nvSpPr>
            <p:cNvPr id="33" name="Elipse 32"/>
            <p:cNvSpPr/>
            <p:nvPr/>
          </p:nvSpPr>
          <p:spPr>
            <a:xfrm>
              <a:off x="9140134" y="1366321"/>
              <a:ext cx="1530000" cy="1530000"/>
            </a:xfrm>
            <a:prstGeom prst="ellipse">
              <a:avLst/>
            </a:prstGeom>
            <a:noFill/>
            <a:ln w="133350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57" name="Agrupar 56"/>
            <p:cNvGrpSpPr/>
            <p:nvPr/>
          </p:nvGrpSpPr>
          <p:grpSpPr>
            <a:xfrm>
              <a:off x="9451534" y="1677721"/>
              <a:ext cx="907200" cy="907200"/>
              <a:chOff x="3114675" y="447675"/>
              <a:chExt cx="5962650" cy="5962650"/>
            </a:xfrm>
          </p:grpSpPr>
          <p:pic>
            <p:nvPicPr>
              <p:cNvPr id="56" name="Imagem 5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114675" y="447675"/>
                <a:ext cx="5962650" cy="5962650"/>
              </a:xfrm>
              <a:prstGeom prst="rect">
                <a:avLst/>
              </a:prstGeom>
            </p:spPr>
          </p:pic>
          <p:pic>
            <p:nvPicPr>
              <p:cNvPr id="69" name="Imagem 68"/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65665" r="42681"/>
              <a:stretch/>
            </p:blipFill>
            <p:spPr>
              <a:xfrm>
                <a:off x="3114675" y="4336869"/>
                <a:ext cx="3417722" cy="2047284"/>
              </a:xfrm>
              <a:prstGeom prst="rect">
                <a:avLst/>
              </a:prstGeom>
            </p:spPr>
          </p:pic>
        </p:grpSp>
      </p:grpSp>
      <p:sp>
        <p:nvSpPr>
          <p:cNvPr id="62" name="Retângulo 61"/>
          <p:cNvSpPr/>
          <p:nvPr/>
        </p:nvSpPr>
        <p:spPr>
          <a:xfrm>
            <a:off x="2236115" y="1446818"/>
            <a:ext cx="18774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Capital </a:t>
            </a:r>
          </a:p>
          <a:p>
            <a:r>
              <a:rPr lang="pt-BR" sz="32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Humano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Retângulo 75"/>
          <p:cNvSpPr/>
          <p:nvPr/>
        </p:nvSpPr>
        <p:spPr>
          <a:xfrm>
            <a:off x="2224894" y="3544622"/>
            <a:ext cx="27831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Pesquisa e </a:t>
            </a:r>
          </a:p>
          <a:p>
            <a:r>
              <a:rPr lang="pt-BR" sz="32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Infraestrutura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Retângulo 76"/>
          <p:cNvSpPr/>
          <p:nvPr/>
        </p:nvSpPr>
        <p:spPr>
          <a:xfrm>
            <a:off x="2236115" y="5390362"/>
            <a:ext cx="27719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Tecnologia e</a:t>
            </a:r>
          </a:p>
          <a:p>
            <a:r>
              <a:rPr lang="pt-BR" sz="32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Inovação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Retângulo 77"/>
          <p:cNvSpPr/>
          <p:nvPr/>
        </p:nvSpPr>
        <p:spPr>
          <a:xfrm>
            <a:off x="8170338" y="2401223"/>
            <a:ext cx="3158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Financiamento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Retângulo 78"/>
          <p:cNvSpPr/>
          <p:nvPr/>
        </p:nvSpPr>
        <p:spPr>
          <a:xfrm>
            <a:off x="8181502" y="4855813"/>
            <a:ext cx="2680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Marco Legal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9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1" y="1121"/>
            <a:ext cx="12192000" cy="981134"/>
            <a:chOff x="0" y="-1"/>
            <a:chExt cx="12192000" cy="981134"/>
          </a:xfrm>
        </p:grpSpPr>
        <p:sp>
          <p:nvSpPr>
            <p:cNvPr id="17" name="Retângulo 16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F0"/>
                </a:solidFill>
              </a:endParaRPr>
            </a:p>
          </p:txBody>
        </p:sp>
        <p:grpSp>
          <p:nvGrpSpPr>
            <p:cNvPr id="20" name="Agrupar 19"/>
            <p:cNvGrpSpPr/>
            <p:nvPr/>
          </p:nvGrpSpPr>
          <p:grpSpPr>
            <a:xfrm>
              <a:off x="0" y="2688"/>
              <a:ext cx="11832760" cy="978445"/>
              <a:chOff x="0" y="1476385"/>
              <a:chExt cx="11832760" cy="978445"/>
            </a:xfrm>
          </p:grpSpPr>
          <p:sp>
            <p:nvSpPr>
              <p:cNvPr id="22" name="Retângulo 9"/>
              <p:cNvSpPr/>
              <p:nvPr/>
            </p:nvSpPr>
            <p:spPr>
              <a:xfrm>
                <a:off x="1" y="1689402"/>
                <a:ext cx="11471337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1" name="Triângulo Retângulo 20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Retângulo 5"/>
          <p:cNvSpPr/>
          <p:nvPr/>
        </p:nvSpPr>
        <p:spPr>
          <a:xfrm>
            <a:off x="124812" y="27595"/>
            <a:ext cx="10282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Eixos Prioritários</a:t>
            </a:r>
          </a:p>
        </p:txBody>
      </p:sp>
      <p:grpSp>
        <p:nvGrpSpPr>
          <p:cNvPr id="38" name="Agrupar 37"/>
          <p:cNvGrpSpPr/>
          <p:nvPr/>
        </p:nvGrpSpPr>
        <p:grpSpPr>
          <a:xfrm>
            <a:off x="513470" y="1223804"/>
            <a:ext cx="1530000" cy="1530000"/>
            <a:chOff x="881552" y="1366321"/>
            <a:chExt cx="1530000" cy="1530000"/>
          </a:xfrm>
        </p:grpSpPr>
        <p:sp>
          <p:nvSpPr>
            <p:cNvPr id="10" name="Elipse 9"/>
            <p:cNvSpPr/>
            <p:nvPr/>
          </p:nvSpPr>
          <p:spPr>
            <a:xfrm>
              <a:off x="881552" y="1366321"/>
              <a:ext cx="1530000" cy="1530000"/>
            </a:xfrm>
            <a:prstGeom prst="ellipse">
              <a:avLst/>
            </a:prstGeom>
            <a:noFill/>
            <a:ln w="133350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86072" y="1670841"/>
              <a:ext cx="920960" cy="920960"/>
            </a:xfrm>
            <a:prstGeom prst="rect">
              <a:avLst/>
            </a:prstGeom>
          </p:spPr>
        </p:pic>
      </p:grpSp>
      <p:sp>
        <p:nvSpPr>
          <p:cNvPr id="62" name="Retângulo 61"/>
          <p:cNvSpPr/>
          <p:nvPr/>
        </p:nvSpPr>
        <p:spPr>
          <a:xfrm>
            <a:off x="2236115" y="1446818"/>
            <a:ext cx="415119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Capital Humano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59576" y="2320951"/>
            <a:ext cx="971490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Verdana"/>
                <a:cs typeface="Verdana"/>
              </a:rPr>
              <a:t>O </a:t>
            </a:r>
            <a:r>
              <a:rPr lang="en-US" sz="2400" b="1" dirty="0" err="1">
                <a:solidFill>
                  <a:srgbClr val="0000FF"/>
                </a:solidFill>
                <a:latin typeface="Verdana"/>
                <a:cs typeface="Verdana"/>
              </a:rPr>
              <a:t>Brasil</a:t>
            </a:r>
            <a:r>
              <a:rPr lang="en-US" sz="2400" b="1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erdana"/>
                <a:cs typeface="Verdana"/>
              </a:rPr>
              <a:t>Precisa</a:t>
            </a:r>
            <a:r>
              <a:rPr lang="en-US" sz="2400" b="1" dirty="0">
                <a:solidFill>
                  <a:srgbClr val="0000FF"/>
                </a:solidFill>
                <a:latin typeface="Verdana"/>
                <a:cs typeface="Verdana"/>
              </a:rPr>
              <a:t> de </a:t>
            </a:r>
            <a:r>
              <a:rPr lang="en-US" sz="2400" b="1" dirty="0" err="1">
                <a:solidFill>
                  <a:srgbClr val="0000FF"/>
                </a:solidFill>
                <a:latin typeface="Verdana"/>
                <a:cs typeface="Verdana"/>
              </a:rPr>
              <a:t>uma</a:t>
            </a:r>
            <a:r>
              <a:rPr lang="en-US" sz="2400" b="1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erdana"/>
                <a:cs typeface="Verdana"/>
              </a:rPr>
              <a:t>Revolução</a:t>
            </a:r>
            <a:r>
              <a:rPr lang="en-US" sz="2400" b="1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erdana"/>
                <a:cs typeface="Verdana"/>
              </a:rPr>
              <a:t>na</a:t>
            </a:r>
            <a:r>
              <a:rPr lang="en-US" sz="2400" b="1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erdana"/>
                <a:cs typeface="Verdana"/>
              </a:rPr>
              <a:t>Educação</a:t>
            </a:r>
            <a:r>
              <a:rPr lang="en-US" sz="2400" b="1" dirty="0">
                <a:solidFill>
                  <a:srgbClr val="0000FF"/>
                </a:solidFill>
                <a:latin typeface="Verdana"/>
                <a:cs typeface="Verdana"/>
              </a:rPr>
              <a:t>: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	</a:t>
            </a:r>
            <a:r>
              <a:rPr lang="pt-BR" sz="2000" dirty="0">
                <a:solidFill>
                  <a:srgbClr val="000000"/>
                </a:solidFill>
                <a:latin typeface="Verdana"/>
                <a:cs typeface="Verdana"/>
              </a:rPr>
              <a:t>Baseada na qualidade do ensino; </a:t>
            </a:r>
          </a:p>
          <a:p>
            <a:r>
              <a:rPr lang="pt-BR" sz="2000" dirty="0">
                <a:solidFill>
                  <a:srgbClr val="000000"/>
                </a:solidFill>
                <a:latin typeface="Verdana"/>
                <a:cs typeface="Verdana"/>
              </a:rPr>
              <a:t>           Amplo alcance populacional; </a:t>
            </a:r>
          </a:p>
          <a:p>
            <a:r>
              <a:rPr lang="pt-BR" sz="2000" dirty="0">
                <a:solidFill>
                  <a:srgbClr val="000000"/>
                </a:solidFill>
                <a:latin typeface="Verdana"/>
                <a:cs typeface="Verdana"/>
              </a:rPr>
              <a:t>           Respeito as diversidades culturais e ambientais;</a:t>
            </a:r>
          </a:p>
          <a:p>
            <a:r>
              <a:rPr lang="pt-BR" sz="2000" dirty="0">
                <a:solidFill>
                  <a:srgbClr val="000000"/>
                </a:solidFill>
                <a:latin typeface="Verdana"/>
                <a:cs typeface="Verdana"/>
              </a:rPr>
              <a:t>           Em todos os níveis do ensino infantil ao técnico e as diversas formas de educação superior; </a:t>
            </a:r>
          </a:p>
          <a:p>
            <a:r>
              <a:rPr lang="pt-BR" sz="2000" dirty="0">
                <a:solidFill>
                  <a:srgbClr val="000000"/>
                </a:solidFill>
                <a:latin typeface="Verdana"/>
                <a:cs typeface="Verdana"/>
              </a:rPr>
              <a:t>           </a:t>
            </a:r>
            <a:r>
              <a:rPr lang="pt-BR" sz="2000" dirty="0">
                <a:latin typeface="Verdana"/>
                <a:cs typeface="Verdana"/>
              </a:rPr>
              <a:t>Valorização e qualificação do professor de educação básica; e                       	Atração de jovens talentosos para o ensino.</a:t>
            </a:r>
            <a:endParaRPr lang="en-US" sz="2000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sz="2000" dirty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en-US" sz="2000" b="1" dirty="0" err="1">
                <a:solidFill>
                  <a:srgbClr val="0000FF"/>
                </a:solidFill>
                <a:latin typeface="Verdana"/>
                <a:cs typeface="Verdana"/>
              </a:rPr>
              <a:t>Cooperação</a:t>
            </a:r>
            <a:r>
              <a:rPr lang="en-US" sz="2000" b="1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Verdana"/>
                <a:cs typeface="Verdana"/>
              </a:rPr>
              <a:t>Internacional</a:t>
            </a:r>
            <a:r>
              <a:rPr lang="en-US" sz="2000" b="1" dirty="0">
                <a:solidFill>
                  <a:srgbClr val="0000FF"/>
                </a:solidFill>
                <a:latin typeface="Verdana"/>
                <a:cs typeface="Verdana"/>
              </a:rPr>
              <a:t> (&amp; </a:t>
            </a:r>
            <a:r>
              <a:rPr lang="en-US" sz="2000" b="1" dirty="0" err="1">
                <a:solidFill>
                  <a:srgbClr val="0000FF"/>
                </a:solidFill>
                <a:latin typeface="Verdana"/>
                <a:cs typeface="Verdana"/>
              </a:rPr>
              <a:t>Mobilidade</a:t>
            </a:r>
            <a:r>
              <a:rPr lang="en-US" sz="2000" b="1" dirty="0">
                <a:solidFill>
                  <a:srgbClr val="0000FF"/>
                </a:solidFill>
                <a:latin typeface="Verdana"/>
                <a:cs typeface="Verdana"/>
              </a:rPr>
              <a:t>): 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Primordial </a:t>
            </a:r>
            <a:r>
              <a:rPr lang="en-US" sz="2000" dirty="0" err="1">
                <a:solidFill>
                  <a:srgbClr val="000000"/>
                </a:solidFill>
                <a:latin typeface="Verdana"/>
                <a:cs typeface="Verdana"/>
              </a:rPr>
              <a:t>para</a:t>
            </a:r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/>
                <a:cs typeface="Verdana"/>
              </a:rPr>
              <a:t>incrementar</a:t>
            </a:r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Verdana"/>
                <a:cs typeface="Verdana"/>
              </a:rPr>
              <a:t>qualidade</a:t>
            </a:r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 da </a:t>
            </a:r>
            <a:r>
              <a:rPr lang="en-US" sz="2000" dirty="0" err="1">
                <a:solidFill>
                  <a:srgbClr val="000000"/>
                </a:solidFill>
                <a:latin typeface="Verdana"/>
                <a:cs typeface="Verdana"/>
              </a:rPr>
              <a:t>Educação</a:t>
            </a:r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 e da </a:t>
            </a:r>
            <a:r>
              <a:rPr lang="en-US" sz="2000" dirty="0" err="1">
                <a:solidFill>
                  <a:srgbClr val="000000"/>
                </a:solidFill>
                <a:latin typeface="Verdana"/>
                <a:cs typeface="Verdana"/>
              </a:rPr>
              <a:t>Pesquisa</a:t>
            </a:r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;</a:t>
            </a:r>
          </a:p>
          <a:p>
            <a:endParaRPr lang="en-US" sz="2000" dirty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en-US" sz="2000" b="1" dirty="0" err="1">
                <a:solidFill>
                  <a:srgbClr val="0000FF"/>
                </a:solidFill>
                <a:latin typeface="Verdana"/>
                <a:cs typeface="Verdana"/>
              </a:rPr>
              <a:t>Apoio</a:t>
            </a:r>
            <a:r>
              <a:rPr lang="en-US" sz="2000" b="1" dirty="0">
                <a:solidFill>
                  <a:srgbClr val="0000FF"/>
                </a:solidFill>
                <a:latin typeface="Verdana"/>
                <a:cs typeface="Verdana"/>
              </a:rPr>
              <a:t> a </a:t>
            </a:r>
            <a:r>
              <a:rPr lang="en-US" sz="2000" b="1" dirty="0" err="1">
                <a:solidFill>
                  <a:srgbClr val="0000FF"/>
                </a:solidFill>
                <a:latin typeface="Verdana"/>
                <a:cs typeface="Verdana"/>
              </a:rPr>
              <a:t>inclusão</a:t>
            </a:r>
            <a:r>
              <a:rPr lang="en-US" sz="2000" b="1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Verdana"/>
                <a:cs typeface="Verdana"/>
              </a:rPr>
              <a:t>cientifica</a:t>
            </a:r>
            <a:r>
              <a:rPr lang="en-US" sz="2000" b="1" dirty="0">
                <a:solidFill>
                  <a:srgbClr val="0000FF"/>
                </a:solidFill>
                <a:latin typeface="Verdana"/>
                <a:cs typeface="Verdana"/>
              </a:rPr>
              <a:t> e </a:t>
            </a:r>
            <a:r>
              <a:rPr lang="en-US" sz="2000" b="1" dirty="0" err="1">
                <a:solidFill>
                  <a:srgbClr val="0000FF"/>
                </a:solidFill>
                <a:latin typeface="Verdana"/>
                <a:cs typeface="Verdana"/>
              </a:rPr>
              <a:t>institucional</a:t>
            </a:r>
            <a:r>
              <a:rPr lang="en-US" sz="2000" b="1" dirty="0">
                <a:solidFill>
                  <a:srgbClr val="0000FF"/>
                </a:solidFill>
                <a:latin typeface="Verdana"/>
                <a:cs typeface="Verdana"/>
              </a:rPr>
              <a:t> de </a:t>
            </a:r>
            <a:r>
              <a:rPr lang="en-US" sz="2000" b="1" dirty="0" err="1">
                <a:solidFill>
                  <a:srgbClr val="0000FF"/>
                </a:solidFill>
                <a:latin typeface="Verdana"/>
                <a:cs typeface="Verdana"/>
              </a:rPr>
              <a:t>jovens</a:t>
            </a:r>
            <a:r>
              <a:rPr lang="en-US" sz="2000" b="1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Verdana"/>
                <a:cs typeface="Verdana"/>
              </a:rPr>
              <a:t>doutores</a:t>
            </a:r>
            <a:endParaRPr lang="en-US" sz="2000" b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9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1" y="1121"/>
            <a:ext cx="12192000" cy="981134"/>
            <a:chOff x="0" y="-1"/>
            <a:chExt cx="12192000" cy="981134"/>
          </a:xfrm>
        </p:grpSpPr>
        <p:sp>
          <p:nvSpPr>
            <p:cNvPr id="17" name="Retângulo 16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F0"/>
                </a:solidFill>
              </a:endParaRPr>
            </a:p>
          </p:txBody>
        </p:sp>
        <p:grpSp>
          <p:nvGrpSpPr>
            <p:cNvPr id="20" name="Agrupar 19"/>
            <p:cNvGrpSpPr/>
            <p:nvPr/>
          </p:nvGrpSpPr>
          <p:grpSpPr>
            <a:xfrm>
              <a:off x="0" y="2688"/>
              <a:ext cx="11832760" cy="978445"/>
              <a:chOff x="0" y="1476385"/>
              <a:chExt cx="11832760" cy="978445"/>
            </a:xfrm>
          </p:grpSpPr>
          <p:sp>
            <p:nvSpPr>
              <p:cNvPr id="22" name="Retângulo 9"/>
              <p:cNvSpPr/>
              <p:nvPr/>
            </p:nvSpPr>
            <p:spPr>
              <a:xfrm>
                <a:off x="1" y="1689402"/>
                <a:ext cx="11471337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1" name="Triângulo Retângulo 20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Retângulo 5"/>
          <p:cNvSpPr/>
          <p:nvPr/>
        </p:nvSpPr>
        <p:spPr>
          <a:xfrm>
            <a:off x="124812" y="27595"/>
            <a:ext cx="10537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Eixos Prioritários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254525" y="1171199"/>
            <a:ext cx="1530000" cy="1530000"/>
            <a:chOff x="3843572" y="1368600"/>
            <a:chExt cx="1530000" cy="1530000"/>
          </a:xfrm>
        </p:grpSpPr>
        <p:pic>
          <p:nvPicPr>
            <p:cNvPr id="1038" name="Picture 14" descr="Resultado de imagem para microscopio ve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54" y="1698000"/>
              <a:ext cx="622037" cy="87120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Elipse 28"/>
            <p:cNvSpPr/>
            <p:nvPr/>
          </p:nvSpPr>
          <p:spPr>
            <a:xfrm>
              <a:off x="3843572" y="1368600"/>
              <a:ext cx="1530000" cy="1530000"/>
            </a:xfrm>
            <a:prstGeom prst="ellipse">
              <a:avLst/>
            </a:prstGeom>
            <a:noFill/>
            <a:ln w="133350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6" name="Retângulo 75"/>
          <p:cNvSpPr/>
          <p:nvPr/>
        </p:nvSpPr>
        <p:spPr>
          <a:xfrm>
            <a:off x="2051291" y="1063299"/>
            <a:ext cx="636961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Pesquisa e Infraestrutura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3592" y="1612868"/>
            <a:ext cx="10268408" cy="514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400" b="1" dirty="0">
                <a:solidFill>
                  <a:srgbClr val="1212C8"/>
                </a:solidFill>
                <a:latin typeface="Verdana"/>
                <a:cs typeface="Verdana"/>
              </a:rPr>
              <a:t>O </a:t>
            </a:r>
            <a:r>
              <a:rPr lang="en-US" sz="2400" b="1" dirty="0" err="1">
                <a:solidFill>
                  <a:srgbClr val="1212C8"/>
                </a:solidFill>
                <a:latin typeface="Verdana"/>
                <a:cs typeface="Verdana"/>
              </a:rPr>
              <a:t>Brasil</a:t>
            </a:r>
            <a:r>
              <a:rPr lang="en-US" sz="2400" b="1" dirty="0">
                <a:solidFill>
                  <a:srgbClr val="1212C8"/>
                </a:solidFill>
                <a:latin typeface="Verdana"/>
                <a:cs typeface="Verdana"/>
              </a:rPr>
              <a:t> </a:t>
            </a:r>
            <a:r>
              <a:rPr lang="en-US" sz="2400" b="1" dirty="0" err="1">
                <a:solidFill>
                  <a:srgbClr val="1212C8"/>
                </a:solidFill>
                <a:latin typeface="Verdana"/>
                <a:cs typeface="Verdana"/>
              </a:rPr>
              <a:t>na</a:t>
            </a:r>
            <a:r>
              <a:rPr lang="en-US" sz="2400" b="1" dirty="0">
                <a:solidFill>
                  <a:srgbClr val="1212C8"/>
                </a:solidFill>
                <a:latin typeface="Verdana"/>
                <a:cs typeface="Verdana"/>
              </a:rPr>
              <a:t> </a:t>
            </a:r>
            <a:r>
              <a:rPr lang="en-US" sz="2400" b="1" dirty="0" err="1">
                <a:solidFill>
                  <a:srgbClr val="1212C8"/>
                </a:solidFill>
                <a:latin typeface="Verdana"/>
                <a:cs typeface="Verdana"/>
              </a:rPr>
              <a:t>Fronteira</a:t>
            </a:r>
            <a:r>
              <a:rPr lang="en-US" sz="2400" b="1" dirty="0">
                <a:solidFill>
                  <a:srgbClr val="1212C8"/>
                </a:solidFill>
                <a:latin typeface="Verdana"/>
                <a:cs typeface="Verdana"/>
              </a:rPr>
              <a:t> da </a:t>
            </a:r>
            <a:r>
              <a:rPr lang="en-US" sz="2400" b="1" dirty="0" err="1">
                <a:solidFill>
                  <a:srgbClr val="1212C8"/>
                </a:solidFill>
                <a:latin typeface="Verdana"/>
                <a:cs typeface="Verdana"/>
              </a:rPr>
              <a:t>Produção</a:t>
            </a:r>
            <a:r>
              <a:rPr lang="en-US" sz="2400" b="1" dirty="0">
                <a:solidFill>
                  <a:srgbClr val="1212C8"/>
                </a:solidFill>
                <a:latin typeface="Verdana"/>
                <a:cs typeface="Verdana"/>
              </a:rPr>
              <a:t> do </a:t>
            </a:r>
            <a:r>
              <a:rPr lang="en-US" sz="2400" b="1" dirty="0" err="1">
                <a:solidFill>
                  <a:srgbClr val="1212C8"/>
                </a:solidFill>
                <a:latin typeface="Verdana"/>
                <a:cs typeface="Verdana"/>
              </a:rPr>
              <a:t>Conhecimento</a:t>
            </a:r>
            <a:r>
              <a:rPr lang="en-US" sz="2400" b="1" dirty="0">
                <a:solidFill>
                  <a:srgbClr val="1212C8"/>
                </a:solidFill>
                <a:latin typeface="Verdana"/>
                <a:cs typeface="Verdana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en-US" b="1" dirty="0" err="1">
                <a:solidFill>
                  <a:srgbClr val="1212C8"/>
                </a:solidFill>
                <a:latin typeface="Verdana"/>
                <a:cs typeface="Verdana"/>
              </a:rPr>
              <a:t>Ampliação</a:t>
            </a:r>
            <a:r>
              <a:rPr lang="en-US" b="1" dirty="0">
                <a:solidFill>
                  <a:srgbClr val="1212C8"/>
                </a:solidFill>
                <a:latin typeface="Verdana"/>
                <a:cs typeface="Verdana"/>
              </a:rPr>
              <a:t>, </a:t>
            </a:r>
            <a:r>
              <a:rPr lang="en-US" b="1" dirty="0" err="1">
                <a:solidFill>
                  <a:srgbClr val="1212C8"/>
                </a:solidFill>
                <a:latin typeface="Verdana"/>
                <a:cs typeface="Verdana"/>
              </a:rPr>
              <a:t>Consolidação</a:t>
            </a:r>
            <a:r>
              <a:rPr lang="en-US" b="1" dirty="0">
                <a:solidFill>
                  <a:srgbClr val="1212C8"/>
                </a:solidFill>
                <a:latin typeface="Verdana"/>
                <a:cs typeface="Verdana"/>
              </a:rPr>
              <a:t> e </a:t>
            </a:r>
            <a:r>
              <a:rPr lang="en-US" b="1" dirty="0" err="1">
                <a:solidFill>
                  <a:srgbClr val="1212C8"/>
                </a:solidFill>
                <a:latin typeface="Verdana"/>
                <a:cs typeface="Verdana"/>
              </a:rPr>
              <a:t>Integração</a:t>
            </a:r>
            <a:r>
              <a:rPr lang="en-US" b="1" dirty="0">
                <a:solidFill>
                  <a:srgbClr val="1212C8"/>
                </a:solidFill>
                <a:latin typeface="Verdana"/>
                <a:cs typeface="Verdana"/>
              </a:rPr>
              <a:t> da </a:t>
            </a:r>
            <a:r>
              <a:rPr lang="en-US" b="1" dirty="0" err="1">
                <a:solidFill>
                  <a:srgbClr val="1212C8"/>
                </a:solidFill>
                <a:latin typeface="Verdana"/>
                <a:cs typeface="Verdana"/>
              </a:rPr>
              <a:t>Infraestrutura</a:t>
            </a:r>
            <a:r>
              <a:rPr lang="en-US" b="1" dirty="0">
                <a:solidFill>
                  <a:srgbClr val="1212C8"/>
                </a:solidFill>
                <a:latin typeface="Verdana"/>
                <a:cs typeface="Verdana"/>
              </a:rPr>
              <a:t> de C,T,I &amp;C do País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en-US" b="1" dirty="0">
                <a:solidFill>
                  <a:srgbClr val="1212C8"/>
                </a:solidFill>
                <a:latin typeface="Verdana"/>
                <a:cs typeface="Verdana"/>
              </a:rPr>
              <a:t>Capital </a:t>
            </a:r>
            <a:r>
              <a:rPr lang="en-US" b="1" dirty="0" err="1">
                <a:solidFill>
                  <a:srgbClr val="1212C8"/>
                </a:solidFill>
                <a:latin typeface="Verdana"/>
                <a:cs typeface="Verdana"/>
              </a:rPr>
              <a:t>Humano</a:t>
            </a:r>
            <a:r>
              <a:rPr lang="en-US" b="1" dirty="0">
                <a:solidFill>
                  <a:srgbClr val="1212C8"/>
                </a:solidFill>
                <a:latin typeface="Verdana"/>
                <a:cs typeface="Verdana"/>
              </a:rPr>
              <a:t> (</a:t>
            </a:r>
            <a:r>
              <a:rPr lang="en-US" b="1" dirty="0" err="1">
                <a:solidFill>
                  <a:srgbClr val="1212C8"/>
                </a:solidFill>
                <a:latin typeface="Verdana"/>
                <a:cs typeface="Verdana"/>
              </a:rPr>
              <a:t>inteligência</a:t>
            </a:r>
            <a:r>
              <a:rPr lang="en-US" b="1" dirty="0">
                <a:solidFill>
                  <a:srgbClr val="1212C8"/>
                </a:solidFill>
                <a:latin typeface="Verdana"/>
                <a:cs typeface="Verdana"/>
              </a:rPr>
              <a:t>) </a:t>
            </a:r>
            <a:r>
              <a:rPr lang="en-US" b="1" dirty="0" err="1">
                <a:solidFill>
                  <a:srgbClr val="1212C8"/>
                </a:solidFill>
                <a:latin typeface="Verdana"/>
                <a:cs typeface="Verdana"/>
              </a:rPr>
              <a:t>como</a:t>
            </a:r>
            <a:r>
              <a:rPr lang="en-US" b="1" dirty="0">
                <a:solidFill>
                  <a:srgbClr val="1212C8"/>
                </a:solidFill>
                <a:latin typeface="Verdana"/>
                <a:cs typeface="Verdana"/>
              </a:rPr>
              <a:t> parte da </a:t>
            </a:r>
            <a:r>
              <a:rPr lang="en-US" b="1" dirty="0" err="1">
                <a:solidFill>
                  <a:srgbClr val="1212C8"/>
                </a:solidFill>
                <a:latin typeface="Verdana"/>
                <a:cs typeface="Verdana"/>
              </a:rPr>
              <a:t>Infraestrutura</a:t>
            </a:r>
            <a:endParaRPr lang="pt-BR" b="1" kern="0" dirty="0">
              <a:latin typeface="Verdana"/>
              <a:ea typeface="Calibri" panose="020F0502020204030204" pitchFamily="34" charset="0"/>
              <a:cs typeface="Verdana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pt-BR" b="1" kern="0" dirty="0">
                <a:solidFill>
                  <a:srgbClr val="1212C8"/>
                </a:solidFill>
                <a:latin typeface="Verdana"/>
                <a:ea typeface="Calibri" panose="020F0502020204030204" pitchFamily="34" charset="0"/>
                <a:cs typeface="Verdana"/>
              </a:rPr>
              <a:t>Presença do Brasil em grandes projetos internacionais</a:t>
            </a:r>
            <a:endParaRPr lang="en-US" b="1" dirty="0">
              <a:solidFill>
                <a:srgbClr val="1212C8"/>
              </a:solidFill>
              <a:latin typeface="Verdana"/>
              <a:cs typeface="Verdana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en-US" b="1" dirty="0" err="1">
                <a:solidFill>
                  <a:srgbClr val="1212C8"/>
                </a:solidFill>
                <a:latin typeface="Verdana"/>
                <a:cs typeface="Verdana"/>
              </a:rPr>
              <a:t>Projetos</a:t>
            </a:r>
            <a:r>
              <a:rPr lang="en-US" b="1" dirty="0">
                <a:solidFill>
                  <a:srgbClr val="1212C8"/>
                </a:solidFill>
                <a:latin typeface="Verdana"/>
                <a:cs typeface="Verdana"/>
              </a:rPr>
              <a:t> </a:t>
            </a:r>
            <a:r>
              <a:rPr lang="en-US" b="1" dirty="0" err="1">
                <a:solidFill>
                  <a:srgbClr val="1212C8"/>
                </a:solidFill>
                <a:latin typeface="Verdana"/>
                <a:cs typeface="Verdana"/>
              </a:rPr>
              <a:t>Nacionais</a:t>
            </a:r>
            <a:r>
              <a:rPr lang="en-US" b="1" dirty="0">
                <a:solidFill>
                  <a:srgbClr val="1212C8"/>
                </a:solidFill>
                <a:latin typeface="Verdana"/>
                <a:cs typeface="Verdana"/>
              </a:rPr>
              <a:t> e </a:t>
            </a:r>
            <a:r>
              <a:rPr lang="en-US" b="1" dirty="0" err="1">
                <a:solidFill>
                  <a:srgbClr val="1212C8"/>
                </a:solidFill>
                <a:latin typeface="Verdana"/>
                <a:cs typeface="Verdana"/>
              </a:rPr>
              <a:t>Mobilizadores</a:t>
            </a:r>
            <a:r>
              <a:rPr lang="en-US" b="1" dirty="0">
                <a:solidFill>
                  <a:srgbClr val="1212C8"/>
                </a:solidFill>
                <a:latin typeface="Verdana"/>
                <a:cs typeface="Verdana"/>
              </a:rPr>
              <a:t> (</a:t>
            </a:r>
            <a:r>
              <a:rPr lang="en-US" b="1" dirty="0" err="1">
                <a:solidFill>
                  <a:srgbClr val="1212C8"/>
                </a:solidFill>
                <a:latin typeface="Verdana"/>
                <a:cs typeface="Verdana"/>
              </a:rPr>
              <a:t>exemplos</a:t>
            </a:r>
            <a:r>
              <a:rPr lang="en-US" b="1" dirty="0">
                <a:solidFill>
                  <a:srgbClr val="1212C8"/>
                </a:solidFill>
                <a:latin typeface="Verdana"/>
                <a:cs typeface="Verdana"/>
              </a:rPr>
              <a:t>)</a:t>
            </a:r>
          </a:p>
          <a:p>
            <a:pPr lvl="0">
              <a:lnSpc>
                <a:spcPct val="120000"/>
              </a:lnSpc>
            </a:pPr>
            <a:r>
              <a:rPr lang="pt-BR" b="1" dirty="0">
                <a:cs typeface="Verdana"/>
              </a:rPr>
              <a:t>	</a:t>
            </a:r>
            <a:r>
              <a:rPr lang="pt-BR" sz="1600" b="1" dirty="0">
                <a:latin typeface="Verdana"/>
                <a:cs typeface="Verdana"/>
              </a:rPr>
              <a:t>Institutos Nacionais de Ciência Tecnologia e Inovação, </a:t>
            </a:r>
            <a:r>
              <a:rPr lang="pt-BR" sz="1600" b="1" dirty="0" err="1">
                <a:latin typeface="Verdana"/>
                <a:cs typeface="Verdana"/>
              </a:rPr>
              <a:t>INCTs</a:t>
            </a:r>
            <a:r>
              <a:rPr lang="pt-BR" sz="1600" dirty="0">
                <a:latin typeface="Verdana"/>
                <a:cs typeface="Verdana"/>
              </a:rPr>
              <a:t> –prioritários devido à abrangência temática e regional, além de aliarem pesquisa básica, aplicada e inovação, bem como a formação de recursos humanos altamente qualificados;</a:t>
            </a:r>
          </a:p>
          <a:p>
            <a:pPr lvl="0">
              <a:lnSpc>
                <a:spcPct val="120000"/>
              </a:lnSpc>
            </a:pPr>
            <a:r>
              <a:rPr lang="pt-BR" sz="1600" b="1" dirty="0">
                <a:latin typeface="Verdana"/>
                <a:cs typeface="Verdana"/>
              </a:rPr>
              <a:t>	PRO-INFRA</a:t>
            </a:r>
            <a:r>
              <a:rPr lang="pt-BR" sz="1600" dirty="0">
                <a:latin typeface="Verdana"/>
                <a:cs typeface="Verdana"/>
              </a:rPr>
              <a:t> – estratégico para as IES (Instituições de Ensino Superior) e </a:t>
            </a:r>
            <a:r>
              <a:rPr lang="pt-BR" sz="1600" dirty="0" err="1">
                <a:latin typeface="Verdana"/>
                <a:cs typeface="Verdana"/>
              </a:rPr>
              <a:t>ICTs</a:t>
            </a:r>
            <a:r>
              <a:rPr lang="pt-BR" sz="1600" dirty="0">
                <a:latin typeface="Verdana"/>
                <a:cs typeface="Verdana"/>
              </a:rPr>
              <a:t>, que permite ampliar de modo essencial a infraestrutura de pesquisa;</a:t>
            </a:r>
          </a:p>
          <a:p>
            <a:pPr lvl="0">
              <a:lnSpc>
                <a:spcPct val="120000"/>
              </a:lnSpc>
            </a:pPr>
            <a:r>
              <a:rPr lang="pt-BR" sz="1600" b="1" dirty="0">
                <a:latin typeface="Verdana"/>
                <a:cs typeface="Verdana"/>
              </a:rPr>
              <a:t>	Sirius &amp; Reator </a:t>
            </a:r>
            <a:r>
              <a:rPr lang="pt-BR" sz="1600" b="1" dirty="0" err="1">
                <a:latin typeface="Verdana"/>
                <a:cs typeface="Verdana"/>
              </a:rPr>
              <a:t>Multipropósito</a:t>
            </a:r>
            <a:r>
              <a:rPr lang="pt-BR" sz="1600" dirty="0">
                <a:latin typeface="Verdana"/>
                <a:cs typeface="Verdana"/>
              </a:rPr>
              <a:t> - estruturas essenciais para a autonomia das atividades de C,T&amp;I;</a:t>
            </a:r>
          </a:p>
          <a:p>
            <a:pPr lvl="0">
              <a:lnSpc>
                <a:spcPct val="120000"/>
              </a:lnSpc>
            </a:pPr>
            <a:r>
              <a:rPr lang="pt-BR" sz="1600" b="1" dirty="0">
                <a:latin typeface="Verdana"/>
                <a:cs typeface="Verdana"/>
              </a:rPr>
              <a:t>	Programa Espacial Brasileiro</a:t>
            </a:r>
            <a:r>
              <a:rPr lang="pt-BR" sz="1600" dirty="0">
                <a:latin typeface="Verdana"/>
                <a:cs typeface="Verdana"/>
              </a:rPr>
              <a:t> - especialmente a fabricação de satélites e foguetes lançadores vitais para a soberania nacional;</a:t>
            </a:r>
          </a:p>
          <a:p>
            <a:pPr lvl="0">
              <a:lnSpc>
                <a:spcPct val="120000"/>
              </a:lnSpc>
            </a:pPr>
            <a:r>
              <a:rPr lang="pt-BR" sz="1600" b="1" dirty="0">
                <a:latin typeface="Verdana"/>
                <a:cs typeface="Verdana"/>
              </a:rPr>
              <a:t>	EMBRAPII -</a:t>
            </a:r>
            <a:r>
              <a:rPr lang="pt-BR" sz="1600" dirty="0">
                <a:latin typeface="Verdana"/>
                <a:cs typeface="Verdana"/>
              </a:rPr>
              <a:t> importante na articulação do setor industrial com o setor acadêmico;</a:t>
            </a:r>
          </a:p>
          <a:p>
            <a:pPr lvl="0">
              <a:lnSpc>
                <a:spcPct val="120000"/>
              </a:lnSpc>
            </a:pPr>
            <a:r>
              <a:rPr lang="pt-BR" sz="1600" b="1" dirty="0">
                <a:latin typeface="Verdana"/>
                <a:cs typeface="Verdana"/>
              </a:rPr>
              <a:t>	Novas </a:t>
            </a:r>
            <a:r>
              <a:rPr lang="pt-BR" sz="1600" b="1" dirty="0" err="1">
                <a:latin typeface="Verdana"/>
                <a:cs typeface="Verdana"/>
              </a:rPr>
              <a:t>ICTs</a:t>
            </a:r>
            <a:r>
              <a:rPr lang="pt-BR" sz="1600" b="1" dirty="0">
                <a:latin typeface="Verdana"/>
                <a:cs typeface="Verdana"/>
              </a:rPr>
              <a:t> – </a:t>
            </a:r>
            <a:r>
              <a:rPr lang="pt-BR" sz="1600" dirty="0">
                <a:latin typeface="Verdana"/>
                <a:cs typeface="Verdana"/>
              </a:rPr>
              <a:t>Institutos SENAI de Inovação, CIMATEC</a:t>
            </a:r>
          </a:p>
        </p:txBody>
      </p:sp>
    </p:spTree>
    <p:extLst>
      <p:ext uri="{BB962C8B-B14F-4D97-AF65-F5344CB8AC3E}">
        <p14:creationId xmlns:p14="http://schemas.microsoft.com/office/powerpoint/2010/main" xmlns="" val="28514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1" y="1121"/>
            <a:ext cx="12192000" cy="981134"/>
            <a:chOff x="0" y="-1"/>
            <a:chExt cx="12192000" cy="981134"/>
          </a:xfrm>
        </p:grpSpPr>
        <p:sp>
          <p:nvSpPr>
            <p:cNvPr id="17" name="Retângulo 16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F0"/>
                </a:solidFill>
              </a:endParaRPr>
            </a:p>
          </p:txBody>
        </p:sp>
        <p:grpSp>
          <p:nvGrpSpPr>
            <p:cNvPr id="20" name="Agrupar 19"/>
            <p:cNvGrpSpPr/>
            <p:nvPr/>
          </p:nvGrpSpPr>
          <p:grpSpPr>
            <a:xfrm>
              <a:off x="0" y="2688"/>
              <a:ext cx="11832760" cy="978445"/>
              <a:chOff x="0" y="1476385"/>
              <a:chExt cx="11832760" cy="978445"/>
            </a:xfrm>
          </p:grpSpPr>
          <p:sp>
            <p:nvSpPr>
              <p:cNvPr id="22" name="Retângulo 9"/>
              <p:cNvSpPr/>
              <p:nvPr/>
            </p:nvSpPr>
            <p:spPr>
              <a:xfrm>
                <a:off x="1" y="1689402"/>
                <a:ext cx="11471337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1" name="Triângulo Retângulo 20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Retângulo 5"/>
          <p:cNvSpPr/>
          <p:nvPr/>
        </p:nvSpPr>
        <p:spPr>
          <a:xfrm>
            <a:off x="124812" y="27595"/>
            <a:ext cx="10537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Eixos Prioritários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172148" y="1159025"/>
            <a:ext cx="1530000" cy="1530000"/>
            <a:chOff x="4985696" y="1341171"/>
            <a:chExt cx="1530000" cy="1530000"/>
          </a:xfrm>
        </p:grpSpPr>
        <p:sp>
          <p:nvSpPr>
            <p:cNvPr id="25" name="Elipse 24"/>
            <p:cNvSpPr/>
            <p:nvPr/>
          </p:nvSpPr>
          <p:spPr>
            <a:xfrm>
              <a:off x="4985696" y="1341171"/>
              <a:ext cx="1530000" cy="1530000"/>
            </a:xfrm>
            <a:prstGeom prst="ellipse">
              <a:avLst/>
            </a:prstGeom>
            <a:noFill/>
            <a:ln w="133350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22244" y="1677721"/>
              <a:ext cx="907200" cy="907200"/>
            </a:xfrm>
            <a:prstGeom prst="rect">
              <a:avLst/>
            </a:prstGeom>
          </p:spPr>
        </p:pic>
      </p:grpSp>
      <p:sp>
        <p:nvSpPr>
          <p:cNvPr id="77" name="Retângulo 76"/>
          <p:cNvSpPr/>
          <p:nvPr/>
        </p:nvSpPr>
        <p:spPr>
          <a:xfrm>
            <a:off x="1903185" y="1667008"/>
            <a:ext cx="52979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Tecnologia e Inovação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3428" y="2453468"/>
            <a:ext cx="10758572" cy="394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Font typeface="Wingdings" charset="2"/>
              <a:buChar char="ü"/>
            </a:pPr>
            <a:r>
              <a:rPr lang="pt-BR" sz="2000" b="1" kern="0" dirty="0">
                <a:solidFill>
                  <a:srgbClr val="1212C8"/>
                </a:solidFill>
                <a:latin typeface="Verdana"/>
                <a:ea typeface="Calibri" panose="020F0502020204030204" pitchFamily="34" charset="0"/>
                <a:cs typeface="Verdana"/>
              </a:rPr>
              <a:t>Ecossistemas de inovação</a:t>
            </a:r>
          </a:p>
          <a:p>
            <a:pPr marL="342900" indent="-342900">
              <a:lnSpc>
                <a:spcPct val="140000"/>
              </a:lnSpc>
              <a:buFont typeface="Wingdings" charset="2"/>
              <a:buChar char="ü"/>
            </a:pPr>
            <a:r>
              <a:rPr lang="pt-BR" sz="2000" b="1" kern="0" dirty="0">
                <a:solidFill>
                  <a:srgbClr val="1212C8"/>
                </a:solidFill>
                <a:latin typeface="Verdana"/>
                <a:ea typeface="Calibri" panose="020F0502020204030204" pitchFamily="34" charset="0"/>
                <a:cs typeface="Verdana"/>
              </a:rPr>
              <a:t>Inovação na indústria</a:t>
            </a:r>
          </a:p>
          <a:p>
            <a:pPr marL="342900" indent="-342900">
              <a:lnSpc>
                <a:spcPct val="140000"/>
              </a:lnSpc>
              <a:buFont typeface="Wingdings" charset="2"/>
              <a:buChar char="ü"/>
            </a:pPr>
            <a:r>
              <a:rPr lang="pt-BR" sz="2000" b="1" kern="0" dirty="0">
                <a:solidFill>
                  <a:srgbClr val="1212C8"/>
                </a:solidFill>
                <a:latin typeface="Verdana"/>
                <a:ea typeface="Calibri" panose="020F0502020204030204" pitchFamily="34" charset="0"/>
                <a:cs typeface="Verdana"/>
              </a:rPr>
              <a:t>Manufatura Avançada</a:t>
            </a:r>
          </a:p>
          <a:p>
            <a:pPr marL="342900" indent="-342900">
              <a:lnSpc>
                <a:spcPct val="140000"/>
              </a:lnSpc>
              <a:buFont typeface="Wingdings" charset="2"/>
              <a:buChar char="ü"/>
            </a:pPr>
            <a:r>
              <a:rPr lang="pt-BR" sz="2000" b="1" kern="0" dirty="0">
                <a:solidFill>
                  <a:srgbClr val="1212C8"/>
                </a:solidFill>
                <a:latin typeface="Verdana"/>
                <a:ea typeface="Calibri" panose="020F0502020204030204" pitchFamily="34" charset="0"/>
                <a:cs typeface="Verdana"/>
              </a:rPr>
              <a:t>Cidades Inteligentes</a:t>
            </a:r>
          </a:p>
          <a:p>
            <a:pPr marL="342900" indent="-342900">
              <a:lnSpc>
                <a:spcPct val="140000"/>
              </a:lnSpc>
              <a:buFont typeface="Wingdings" charset="2"/>
              <a:buChar char="ü"/>
            </a:pPr>
            <a:r>
              <a:rPr lang="pt-BR" sz="2000" b="1" kern="0" dirty="0">
                <a:solidFill>
                  <a:srgbClr val="1212C8"/>
                </a:solidFill>
                <a:latin typeface="Verdana"/>
                <a:ea typeface="Calibri" panose="020F0502020204030204" pitchFamily="34" charset="0"/>
                <a:cs typeface="Verdana"/>
              </a:rPr>
              <a:t>Complexo Industrial da Saúde</a:t>
            </a:r>
          </a:p>
          <a:p>
            <a:pPr marL="342900" indent="-342900">
              <a:lnSpc>
                <a:spcPct val="140000"/>
              </a:lnSpc>
              <a:buFont typeface="Wingdings" charset="2"/>
              <a:buChar char="ü"/>
            </a:pPr>
            <a:r>
              <a:rPr lang="pt-BR" sz="2000" b="1" kern="0" dirty="0">
                <a:solidFill>
                  <a:srgbClr val="1212C8"/>
                </a:solidFill>
                <a:latin typeface="Verdana"/>
                <a:ea typeface="Calibri" panose="020F0502020204030204" pitchFamily="34" charset="0"/>
                <a:cs typeface="Verdana"/>
              </a:rPr>
              <a:t>Empreendedorismo Tecnológico</a:t>
            </a:r>
          </a:p>
          <a:p>
            <a:pPr marL="342900" indent="-342900">
              <a:lnSpc>
                <a:spcPct val="140000"/>
              </a:lnSpc>
              <a:buFont typeface="Wingdings" charset="2"/>
              <a:buChar char="ü"/>
            </a:pPr>
            <a:r>
              <a:rPr lang="pt-BR" sz="2000" b="1" kern="0" dirty="0">
                <a:solidFill>
                  <a:srgbClr val="1212C8"/>
                </a:solidFill>
                <a:latin typeface="Verdana"/>
                <a:ea typeface="Calibri" panose="020F0502020204030204" pitchFamily="34" charset="0"/>
                <a:cs typeface="Verdana"/>
              </a:rPr>
              <a:t>Agregação de Valor à Produção e à Exportação</a:t>
            </a:r>
          </a:p>
          <a:p>
            <a:pPr marL="342900" indent="-342900">
              <a:lnSpc>
                <a:spcPct val="140000"/>
              </a:lnSpc>
              <a:buFont typeface="Wingdings" charset="2"/>
              <a:buChar char="ü"/>
            </a:pPr>
            <a:r>
              <a:rPr lang="pt-BR" sz="2000" b="1" kern="0" dirty="0">
                <a:solidFill>
                  <a:srgbClr val="1212C8"/>
                </a:solidFill>
                <a:latin typeface="Verdana"/>
                <a:ea typeface="Calibri" panose="020F0502020204030204" pitchFamily="34" charset="0"/>
                <a:cs typeface="Verdana"/>
              </a:rPr>
              <a:t>Uso do Poder de Compra do Estado (Incentivo a Novas Empresas com    perfil Inovador)</a:t>
            </a:r>
          </a:p>
        </p:txBody>
      </p:sp>
    </p:spTree>
    <p:extLst>
      <p:ext uri="{BB962C8B-B14F-4D97-AF65-F5344CB8AC3E}">
        <p14:creationId xmlns:p14="http://schemas.microsoft.com/office/powerpoint/2010/main" xmlns="" val="3652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1" y="1121"/>
            <a:ext cx="12192000" cy="981134"/>
            <a:chOff x="0" y="-1"/>
            <a:chExt cx="12192000" cy="981134"/>
          </a:xfrm>
        </p:grpSpPr>
        <p:sp>
          <p:nvSpPr>
            <p:cNvPr id="17" name="Retângulo 16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F0"/>
                </a:solidFill>
              </a:endParaRPr>
            </a:p>
          </p:txBody>
        </p:sp>
        <p:grpSp>
          <p:nvGrpSpPr>
            <p:cNvPr id="20" name="Agrupar 19"/>
            <p:cNvGrpSpPr/>
            <p:nvPr/>
          </p:nvGrpSpPr>
          <p:grpSpPr>
            <a:xfrm>
              <a:off x="0" y="2688"/>
              <a:ext cx="11832760" cy="978445"/>
              <a:chOff x="0" y="1476385"/>
              <a:chExt cx="11832760" cy="978445"/>
            </a:xfrm>
          </p:grpSpPr>
          <p:sp>
            <p:nvSpPr>
              <p:cNvPr id="22" name="Retângulo 9"/>
              <p:cNvSpPr/>
              <p:nvPr/>
            </p:nvSpPr>
            <p:spPr>
              <a:xfrm>
                <a:off x="1" y="1689402"/>
                <a:ext cx="11471337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1" name="Triângulo Retângulo 20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Retângulo 5"/>
          <p:cNvSpPr/>
          <p:nvPr/>
        </p:nvSpPr>
        <p:spPr>
          <a:xfrm>
            <a:off x="124812" y="27595"/>
            <a:ext cx="10537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Eixos Prioritários</a:t>
            </a:r>
          </a:p>
        </p:txBody>
      </p:sp>
      <p:grpSp>
        <p:nvGrpSpPr>
          <p:cNvPr id="58" name="Agrupar 57"/>
          <p:cNvGrpSpPr/>
          <p:nvPr/>
        </p:nvGrpSpPr>
        <p:grpSpPr>
          <a:xfrm>
            <a:off x="218470" y="1187625"/>
            <a:ext cx="1530000" cy="1530000"/>
            <a:chOff x="9140134" y="1366321"/>
            <a:chExt cx="1530000" cy="1530000"/>
          </a:xfrm>
        </p:grpSpPr>
        <p:sp>
          <p:nvSpPr>
            <p:cNvPr id="33" name="Elipse 32"/>
            <p:cNvSpPr/>
            <p:nvPr/>
          </p:nvSpPr>
          <p:spPr>
            <a:xfrm>
              <a:off x="9140134" y="1366321"/>
              <a:ext cx="1530000" cy="1530000"/>
            </a:xfrm>
            <a:prstGeom prst="ellipse">
              <a:avLst/>
            </a:prstGeom>
            <a:noFill/>
            <a:ln w="133350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57" name="Agrupar 56"/>
            <p:cNvGrpSpPr/>
            <p:nvPr/>
          </p:nvGrpSpPr>
          <p:grpSpPr>
            <a:xfrm>
              <a:off x="9451534" y="1677721"/>
              <a:ext cx="907200" cy="907200"/>
              <a:chOff x="3114675" y="447675"/>
              <a:chExt cx="5962650" cy="5962650"/>
            </a:xfrm>
          </p:grpSpPr>
          <p:pic>
            <p:nvPicPr>
              <p:cNvPr id="56" name="Imagem 5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114675" y="447675"/>
                <a:ext cx="5962650" cy="5962650"/>
              </a:xfrm>
              <a:prstGeom prst="rect">
                <a:avLst/>
              </a:prstGeom>
            </p:spPr>
          </p:pic>
          <p:pic>
            <p:nvPicPr>
              <p:cNvPr id="69" name="Imagem 68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65665" r="42681"/>
              <a:stretch/>
            </p:blipFill>
            <p:spPr>
              <a:xfrm>
                <a:off x="3114675" y="4336869"/>
                <a:ext cx="3417722" cy="2047284"/>
              </a:xfrm>
              <a:prstGeom prst="rect">
                <a:avLst/>
              </a:prstGeom>
            </p:spPr>
          </p:pic>
        </p:grpSp>
      </p:grpSp>
      <p:sp>
        <p:nvSpPr>
          <p:cNvPr id="79" name="Retângulo 78"/>
          <p:cNvSpPr/>
          <p:nvPr/>
        </p:nvSpPr>
        <p:spPr>
          <a:xfrm>
            <a:off x="1847330" y="1372154"/>
            <a:ext cx="2680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Marco Legal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2629" y="2185709"/>
            <a:ext cx="10348347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rgbClr val="0000FF"/>
                </a:solidFill>
                <a:latin typeface="Verdana"/>
                <a:cs typeface="Verdana"/>
              </a:rPr>
              <a:t>O Brasil precisa de Marcos Legais que simplifiquem e destravem a burocracia, que hoje emperra a CT&amp;I no País,</a:t>
            </a:r>
            <a:r>
              <a:rPr lang="pt-BR" sz="2400" b="1" dirty="0">
                <a:solidFill>
                  <a:srgbClr val="3366FF"/>
                </a:solidFill>
                <a:latin typeface="Verdana"/>
                <a:cs typeface="Verdana"/>
              </a:rPr>
              <a:t> </a:t>
            </a:r>
          </a:p>
          <a:p>
            <a:pPr>
              <a:lnSpc>
                <a:spcPct val="120000"/>
              </a:lnSpc>
            </a:pPr>
            <a:endParaRPr lang="pt-BR" b="1" i="1" kern="0" dirty="0">
              <a:latin typeface="Verdana"/>
              <a:ea typeface="Calibri" panose="020F0502020204030204" pitchFamily="34" charset="0"/>
              <a:cs typeface="Verdana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sz="2400" b="1" i="1" kern="0" dirty="0">
                <a:solidFill>
                  <a:srgbClr val="1212C8"/>
                </a:solidFill>
                <a:latin typeface="Verdana"/>
                <a:ea typeface="Calibri" panose="020F0502020204030204" pitchFamily="34" charset="0"/>
                <a:cs typeface="Verdana"/>
              </a:rPr>
              <a:t>Marco Legal de CT&amp;I (Vetos &amp; Regulamentação)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sz="2400" b="1" i="1" kern="0" dirty="0">
                <a:solidFill>
                  <a:srgbClr val="1212C8"/>
                </a:solidFill>
                <a:latin typeface="Verdana"/>
                <a:ea typeface="Calibri" panose="020F0502020204030204" pitchFamily="34" charset="0"/>
                <a:cs typeface="Verdana"/>
              </a:rPr>
              <a:t>Lei da Biodiversidade (revisão do decreto)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sz="2400" b="1" i="1" kern="0" dirty="0">
                <a:solidFill>
                  <a:srgbClr val="1212C8"/>
                </a:solidFill>
                <a:latin typeface="Verdana"/>
                <a:ea typeface="Calibri" panose="020F0502020204030204" pitchFamily="34" charset="0"/>
                <a:cs typeface="Verdana"/>
              </a:rPr>
              <a:t>Organizações Sociais (Regulamentação)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sz="2400" b="1" i="1" kern="0" dirty="0">
                <a:solidFill>
                  <a:srgbClr val="1212C8"/>
                </a:solidFill>
                <a:latin typeface="Verdana"/>
                <a:ea typeface="Calibri" panose="020F0502020204030204" pitchFamily="34" charset="0"/>
                <a:cs typeface="Verdana"/>
              </a:rPr>
              <a:t>Desburocratização do sistema nacional 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sz="2400" b="1" i="1" kern="0" dirty="0">
                <a:solidFill>
                  <a:srgbClr val="1212C8"/>
                </a:solidFill>
                <a:latin typeface="Verdana"/>
                <a:ea typeface="Calibri" panose="020F0502020204030204" pitchFamily="34" charset="0"/>
                <a:cs typeface="Verdana"/>
              </a:rPr>
              <a:t>Lei do Bem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sz="2400" b="1" i="1" kern="0" dirty="0">
                <a:solidFill>
                  <a:srgbClr val="1212C8"/>
                </a:solidFill>
                <a:latin typeface="Verdana"/>
                <a:ea typeface="Calibri" panose="020F0502020204030204" pitchFamily="34" charset="0"/>
                <a:cs typeface="Verdana"/>
              </a:rPr>
              <a:t>Lei de Informática</a:t>
            </a:r>
            <a:endParaRPr lang="en-US" sz="2400" dirty="0">
              <a:solidFill>
                <a:srgbClr val="1212C8"/>
              </a:solidFill>
              <a:latin typeface="Verdana"/>
              <a:cs typeface="Verdana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400" b="1" i="1" kern="0" dirty="0" err="1">
                <a:solidFill>
                  <a:srgbClr val="1212C8"/>
                </a:solidFill>
                <a:latin typeface="Verdana"/>
                <a:ea typeface="Calibri" panose="020F0502020204030204" pitchFamily="34" charset="0"/>
                <a:cs typeface="Verdana"/>
              </a:rPr>
              <a:t>Institucionalizacão</a:t>
            </a:r>
            <a:r>
              <a:rPr lang="en-US" sz="2400" b="1" i="1" kern="0" dirty="0">
                <a:solidFill>
                  <a:srgbClr val="1212C8"/>
                </a:solidFill>
                <a:latin typeface="Verdana"/>
                <a:ea typeface="Calibri" panose="020F0502020204030204" pitchFamily="34" charset="0"/>
                <a:cs typeface="Verdana"/>
              </a:rPr>
              <a:t> do Sistema de C,T &amp; I </a:t>
            </a:r>
            <a:r>
              <a:rPr lang="en-US" sz="2400" b="1" kern="0" dirty="0">
                <a:solidFill>
                  <a:srgbClr val="1212C8"/>
                </a:solidFill>
                <a:latin typeface="Verdana"/>
                <a:ea typeface="Calibri" panose="020F0502020204030204" pitchFamily="34" charset="0"/>
                <a:cs typeface="Verdana"/>
              </a:rPr>
              <a:t>(EC 85/2015)</a:t>
            </a:r>
            <a:endParaRPr lang="pt-BR" sz="2400" b="1" i="1" kern="0" dirty="0">
              <a:solidFill>
                <a:srgbClr val="1212C8"/>
              </a:solidFill>
              <a:latin typeface="Verdana"/>
              <a:ea typeface="Calibri" panose="020F050202020403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2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1" y="1121"/>
            <a:ext cx="12192000" cy="981134"/>
            <a:chOff x="0" y="-1"/>
            <a:chExt cx="12192000" cy="981134"/>
          </a:xfrm>
        </p:grpSpPr>
        <p:sp>
          <p:nvSpPr>
            <p:cNvPr id="17" name="Retângulo 16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F0"/>
                </a:solidFill>
              </a:endParaRPr>
            </a:p>
          </p:txBody>
        </p:sp>
        <p:grpSp>
          <p:nvGrpSpPr>
            <p:cNvPr id="20" name="Agrupar 19"/>
            <p:cNvGrpSpPr/>
            <p:nvPr/>
          </p:nvGrpSpPr>
          <p:grpSpPr>
            <a:xfrm>
              <a:off x="0" y="2688"/>
              <a:ext cx="11832760" cy="978445"/>
              <a:chOff x="0" y="1476385"/>
              <a:chExt cx="11832760" cy="978445"/>
            </a:xfrm>
          </p:grpSpPr>
          <p:sp>
            <p:nvSpPr>
              <p:cNvPr id="22" name="Retângulo 9"/>
              <p:cNvSpPr/>
              <p:nvPr/>
            </p:nvSpPr>
            <p:spPr>
              <a:xfrm>
                <a:off x="1" y="1689402"/>
                <a:ext cx="11471337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1" name="Triângulo Retângulo 20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Retângulo 5"/>
          <p:cNvSpPr/>
          <p:nvPr/>
        </p:nvSpPr>
        <p:spPr>
          <a:xfrm>
            <a:off x="124812" y="27595"/>
            <a:ext cx="10537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Eixos Prioritários</a:t>
            </a:r>
          </a:p>
        </p:txBody>
      </p:sp>
      <p:grpSp>
        <p:nvGrpSpPr>
          <p:cNvPr id="52" name="Agrupar 51"/>
          <p:cNvGrpSpPr/>
          <p:nvPr/>
        </p:nvGrpSpPr>
        <p:grpSpPr>
          <a:xfrm>
            <a:off x="261050" y="1166021"/>
            <a:ext cx="1530000" cy="1530000"/>
            <a:chOff x="7075489" y="1366321"/>
            <a:chExt cx="1530000" cy="1530000"/>
          </a:xfrm>
        </p:grpSpPr>
        <p:grpSp>
          <p:nvGrpSpPr>
            <p:cNvPr id="36" name="Agrupar 35"/>
            <p:cNvGrpSpPr/>
            <p:nvPr/>
          </p:nvGrpSpPr>
          <p:grpSpPr>
            <a:xfrm>
              <a:off x="7075489" y="1366321"/>
              <a:ext cx="1530000" cy="1530000"/>
              <a:chOff x="5283657" y="1258734"/>
              <a:chExt cx="1530000" cy="1530000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5283657" y="1258734"/>
                <a:ext cx="1530000" cy="1530000"/>
              </a:xfrm>
              <a:prstGeom prst="ellipse">
                <a:avLst/>
              </a:prstGeom>
              <a:noFill/>
              <a:ln w="133350"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046" name="Picture 22" descr="Resultado de imagem para funding vector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3057" y="1588134"/>
                <a:ext cx="871200" cy="871200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" name="Elipse 50"/>
            <p:cNvSpPr/>
            <p:nvPr/>
          </p:nvSpPr>
          <p:spPr>
            <a:xfrm>
              <a:off x="7721513" y="2014754"/>
              <a:ext cx="576000" cy="57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>
                  <a:latin typeface="Century Gothic" panose="020B0502020202020204" pitchFamily="34" charset="0"/>
                </a:rPr>
                <a:t>$</a:t>
              </a:r>
              <a:endParaRPr lang="pt-BR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8" name="Retângulo 77"/>
          <p:cNvSpPr/>
          <p:nvPr/>
        </p:nvSpPr>
        <p:spPr>
          <a:xfrm>
            <a:off x="1955655" y="1350307"/>
            <a:ext cx="3158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Financiamento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7242" y="2246863"/>
            <a:ext cx="1026373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kern="0" dirty="0">
                <a:solidFill>
                  <a:srgbClr val="0000FF"/>
                </a:solidFill>
                <a:latin typeface="Verdana"/>
                <a:ea typeface="Calibri" panose="020F0502020204030204" pitchFamily="34" charset="0"/>
                <a:cs typeface="Verdana"/>
              </a:rPr>
              <a:t>Expansão do financiamento em CT&amp;I</a:t>
            </a:r>
          </a:p>
          <a:p>
            <a:r>
              <a:rPr lang="en-US" dirty="0">
                <a:latin typeface="Verdana"/>
                <a:cs typeface="Verdana"/>
              </a:rPr>
              <a:t>           O </a:t>
            </a:r>
            <a:r>
              <a:rPr lang="en-US" dirty="0" err="1">
                <a:latin typeface="Verdana"/>
                <a:cs typeface="Verdana"/>
              </a:rPr>
              <a:t>Brasil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precisa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investir</a:t>
            </a:r>
            <a:r>
              <a:rPr lang="en-US" dirty="0">
                <a:latin typeface="Verdana"/>
                <a:cs typeface="Verdana"/>
              </a:rPr>
              <a:t> 2% do PIB </a:t>
            </a:r>
            <a:r>
              <a:rPr lang="en-US" dirty="0" err="1">
                <a:latin typeface="Verdana"/>
                <a:cs typeface="Verdana"/>
              </a:rPr>
              <a:t>em</a:t>
            </a:r>
            <a:r>
              <a:rPr lang="en-US" dirty="0">
                <a:latin typeface="Verdana"/>
                <a:cs typeface="Verdana"/>
              </a:rPr>
              <a:t> P &amp; D, </a:t>
            </a:r>
            <a:r>
              <a:rPr lang="en-US" dirty="0" err="1">
                <a:latin typeface="Verdana"/>
                <a:cs typeface="Verdana"/>
              </a:rPr>
              <a:t>como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ocorre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em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países</a:t>
            </a:r>
            <a:r>
              <a:rPr lang="en-US" dirty="0">
                <a:latin typeface="Verdana"/>
                <a:cs typeface="Verdana"/>
              </a:rPr>
              <a:t> </a:t>
            </a:r>
            <a:r>
              <a:rPr lang="en-US" dirty="0" err="1">
                <a:latin typeface="Verdana"/>
                <a:cs typeface="Verdana"/>
              </a:rPr>
              <a:t>desenvolvidos</a:t>
            </a:r>
            <a:r>
              <a:rPr lang="en-US" dirty="0">
                <a:latin typeface="Verdana"/>
                <a:cs typeface="Verdana"/>
              </a:rPr>
              <a:t>;</a:t>
            </a:r>
          </a:p>
          <a:p>
            <a:endParaRPr lang="pt-BR" b="1" kern="0" dirty="0">
              <a:solidFill>
                <a:srgbClr val="0000FF"/>
              </a:solidFill>
              <a:latin typeface="Verdana"/>
              <a:ea typeface="Calibri" panose="020F0502020204030204" pitchFamily="34" charset="0"/>
              <a:cs typeface="Verdana"/>
            </a:endParaRPr>
          </a:p>
          <a:p>
            <a:r>
              <a:rPr lang="pt-BR" sz="2400" b="1" kern="0" dirty="0">
                <a:solidFill>
                  <a:srgbClr val="0000FF"/>
                </a:solidFill>
                <a:latin typeface="Verdana"/>
                <a:ea typeface="Calibri" panose="020F0502020204030204" pitchFamily="34" charset="0"/>
                <a:cs typeface="Verdana"/>
              </a:rPr>
              <a:t>Fortalecimento do FNDCT</a:t>
            </a:r>
          </a:p>
          <a:p>
            <a:r>
              <a:rPr lang="pt-BR" dirty="0">
                <a:latin typeface="Verdana"/>
                <a:cs typeface="Verdana"/>
              </a:rPr>
              <a:t>	Os fundos setoriais devem ser ampliados e ter seus recursos plenamente utilizados, com uma gestão compatível com as leis que lhes deram origem. Novos fundos devem apoiar esforços importantes na área de educação, incluindo educação em ciências e cursos em nível de graduação e pós-graduação inovadores nas áreas estratégicas</a:t>
            </a:r>
          </a:p>
          <a:p>
            <a:endParaRPr lang="pt-BR" b="1" kern="0" dirty="0">
              <a:solidFill>
                <a:srgbClr val="0000FF"/>
              </a:solidFill>
              <a:latin typeface="Verdana"/>
              <a:ea typeface="Calibri" panose="020F0502020204030204" pitchFamily="34" charset="0"/>
              <a:cs typeface="Verdana"/>
            </a:endParaRPr>
          </a:p>
          <a:p>
            <a:r>
              <a:rPr lang="pt-BR" sz="2400" b="1" dirty="0">
                <a:solidFill>
                  <a:srgbClr val="0000FF"/>
                </a:solidFill>
                <a:latin typeface="Verdana"/>
                <a:cs typeface="Verdana"/>
              </a:rPr>
              <a:t>Politica Consistente de Incentivos Fiscais</a:t>
            </a:r>
          </a:p>
          <a:p>
            <a:r>
              <a:rPr lang="pt-BR" dirty="0">
                <a:latin typeface="Verdana"/>
                <a:cs typeface="Verdana"/>
              </a:rPr>
              <a:t> 	O Brasil não contempla de forma adequada as doações de empresas para ciência, tecnologia e inovação. É importante a criação de incentivos fiscais, como já é feito na área cultural, que estimulem as doações para C,T&amp;I.</a:t>
            </a:r>
          </a:p>
        </p:txBody>
      </p:sp>
    </p:spTree>
    <p:extLst>
      <p:ext uri="{BB962C8B-B14F-4D97-AF65-F5344CB8AC3E}">
        <p14:creationId xmlns:p14="http://schemas.microsoft.com/office/powerpoint/2010/main" xmlns="" val="27745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-2" y="-10520"/>
            <a:ext cx="12192000" cy="981134"/>
            <a:chOff x="0" y="-1"/>
            <a:chExt cx="12192000" cy="981134"/>
          </a:xfrm>
        </p:grpSpPr>
        <p:sp>
          <p:nvSpPr>
            <p:cNvPr id="5" name="Retângulo 4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F0"/>
                </a:solidFill>
              </a:endParaRPr>
            </a:p>
          </p:txBody>
        </p:sp>
        <p:grpSp>
          <p:nvGrpSpPr>
            <p:cNvPr id="8" name="Agrupar 7"/>
            <p:cNvGrpSpPr/>
            <p:nvPr/>
          </p:nvGrpSpPr>
          <p:grpSpPr>
            <a:xfrm>
              <a:off x="0" y="2688"/>
              <a:ext cx="11832760" cy="978445"/>
              <a:chOff x="0" y="1476385"/>
              <a:chExt cx="11832760" cy="978445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1" y="1689402"/>
                <a:ext cx="11471337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9" name="Triângulo Retângulo 8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0" name="Retângulo 69"/>
          <p:cNvSpPr/>
          <p:nvPr/>
        </p:nvSpPr>
        <p:spPr>
          <a:xfrm>
            <a:off x="114299" y="0"/>
            <a:ext cx="10715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Dispêndio em P&amp;D em relação ao PIB</a:t>
            </a:r>
          </a:p>
        </p:txBody>
      </p:sp>
      <p:graphicFrame>
        <p:nvGraphicFramePr>
          <p:cNvPr id="13" name="Gráfic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2457198"/>
              </p:ext>
            </p:extLst>
          </p:nvPr>
        </p:nvGraphicFramePr>
        <p:xfrm>
          <a:off x="581026" y="1059856"/>
          <a:ext cx="11172824" cy="5883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Agrupar 2"/>
          <p:cNvGrpSpPr/>
          <p:nvPr/>
        </p:nvGrpSpPr>
        <p:grpSpPr>
          <a:xfrm>
            <a:off x="618531" y="1335975"/>
            <a:ext cx="510756" cy="4769261"/>
            <a:chOff x="618531" y="1335975"/>
            <a:chExt cx="510756" cy="4769261"/>
          </a:xfrm>
        </p:grpSpPr>
        <p:sp>
          <p:nvSpPr>
            <p:cNvPr id="14" name="CaixaDeTexto 13"/>
            <p:cNvSpPr txBox="1"/>
            <p:nvPr/>
          </p:nvSpPr>
          <p:spPr>
            <a:xfrm>
              <a:off x="618531" y="3898610"/>
              <a:ext cx="510756" cy="2206626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txBody>
            <a:bodyPr vert="vert270" wrap="square" lIns="91430" tIns="45716" rIns="91430" bIns="45716" rtlCol="0">
              <a:spAutoFit/>
            </a:bodyPr>
            <a:lstStyle/>
            <a:p>
              <a:pPr algn="ctr" defTabSz="914306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OCDE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18531" y="2529616"/>
              <a:ext cx="510756" cy="1171163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txBody>
            <a:bodyPr vert="vert270" wrap="square" lIns="91430" tIns="45716" rIns="91430" bIns="45716" rtlCol="0">
              <a:spAutoFit/>
            </a:bodyPr>
            <a:lstStyle/>
            <a:p>
              <a:pPr algn="ctr" defTabSz="914306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BRICS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18531" y="1335975"/>
              <a:ext cx="510756" cy="8913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txBody>
            <a:bodyPr vert="vert270" wrap="square" lIns="91430" tIns="45716" rIns="91430" bIns="45716" rtlCol="0" anchor="ctr">
              <a:spAutoFit/>
            </a:bodyPr>
            <a:lstStyle/>
            <a:p>
              <a:pPr algn="ctr" defTabSz="914306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82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17665</TotalTime>
  <Words>1351</Words>
  <Application>Microsoft Office PowerPoint</Application>
  <PresentationFormat>Personalizar</PresentationFormat>
  <Paragraphs>235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1_Tema do Office</vt:lpstr>
      <vt:lpstr>3_Tema do Office</vt:lpstr>
      <vt:lpstr>Ciência, Tecnologia e Inovação para o Desenvolvimento Econômico e Social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Ciência, Tecnologia e Inovação para o Desenvolvimento Nacional</dc:title>
  <dc:creator>Fábio Donato Soares Larotonda</dc:creator>
  <cp:lastModifiedBy>amandavs</cp:lastModifiedBy>
  <cp:revision>272</cp:revision>
  <cp:lastPrinted>2016-09-21T19:59:37Z</cp:lastPrinted>
  <dcterms:created xsi:type="dcterms:W3CDTF">2015-08-05T22:48:23Z</dcterms:created>
  <dcterms:modified xsi:type="dcterms:W3CDTF">2016-11-22T10:43:19Z</dcterms:modified>
</cp:coreProperties>
</file>