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charts/chart1.xml" ContentType="application/vnd.openxmlformats-officedocument.drawingml.chart+xml"/>
  <Override PartName="/ppt/diagrams/data1.xml" ContentType="application/vnd.openxmlformats-officedocument.drawingml.diagramData+xml"/>
  <Override PartName="/ppt/charts/chart2.xml" ContentType="application/vnd.openxmlformats-officedocument.drawingml.char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96" r:id="rId2"/>
  </p:sldMasterIdLst>
  <p:notesMasterIdLst>
    <p:notesMasterId r:id="rId24"/>
  </p:notesMasterIdLst>
  <p:handoutMasterIdLst>
    <p:handoutMasterId r:id="rId25"/>
  </p:handoutMasterIdLst>
  <p:sldIdLst>
    <p:sldId id="297" r:id="rId3"/>
    <p:sldId id="315" r:id="rId4"/>
    <p:sldId id="323" r:id="rId5"/>
    <p:sldId id="324" r:id="rId6"/>
    <p:sldId id="327" r:id="rId7"/>
    <p:sldId id="328" r:id="rId8"/>
    <p:sldId id="326" r:id="rId9"/>
    <p:sldId id="325" r:id="rId10"/>
    <p:sldId id="317" r:id="rId11"/>
    <p:sldId id="306" r:id="rId12"/>
    <p:sldId id="307" r:id="rId13"/>
    <p:sldId id="308" r:id="rId14"/>
    <p:sldId id="311" r:id="rId15"/>
    <p:sldId id="310" r:id="rId16"/>
    <p:sldId id="330" r:id="rId17"/>
    <p:sldId id="331" r:id="rId18"/>
    <p:sldId id="321" r:id="rId19"/>
    <p:sldId id="322" r:id="rId20"/>
    <p:sldId id="314" r:id="rId21"/>
    <p:sldId id="329" r:id="rId22"/>
    <p:sldId id="332" r:id="rId23"/>
  </p:sldIdLst>
  <p:sldSz cx="12192000" cy="6858000"/>
  <p:notesSz cx="9926638" cy="6797675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874F39"/>
    <a:srgbClr val="D15F62"/>
    <a:srgbClr val="0F8E9F"/>
    <a:srgbClr val="1212C8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Estilo Escuro 1 - Ênfase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F5AB1C69-6EDB-4FF4-983F-18BD219EF322}" styleName="Estilo Médio 2 - Ênfase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246" autoAdjust="0"/>
    <p:restoredTop sz="94660"/>
  </p:normalViewPr>
  <p:slideViewPr>
    <p:cSldViewPr snapToGrid="0">
      <p:cViewPr varScale="1">
        <p:scale>
          <a:sx n="69" d="100"/>
          <a:sy n="69" d="100"/>
        </p:scale>
        <p:origin x="-804" y="-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 varScale="1">
      <p:scale>
        <a:sx n="1" d="1"/>
        <a:sy n="1" d="1"/>
      </p:scale>
      <p:origin x="0" y="-2136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d:\users\fabio.larotonda\Desktop\Gr&#225;ficos_em_atualiza&#231;&#227;o_outubro_2014.xls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monique.silva\Desktop\Orcamento_Acumulado%20(5)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plotArea>
      <c:layout>
        <c:manualLayout>
          <c:layoutTarget val="inner"/>
          <c:xMode val="edge"/>
          <c:yMode val="edge"/>
          <c:x val="0.23149113660062604"/>
          <c:y val="4.0404081920361205E-2"/>
          <c:w val="0.72992700729927118"/>
          <c:h val="0.83838469984749397"/>
        </c:manualLayout>
      </c:layout>
      <c:barChart>
        <c:barDir val="bar"/>
        <c:grouping val="clustered"/>
        <c:ser>
          <c:idx val="0"/>
          <c:order val="0"/>
          <c:spPr>
            <a:solidFill>
              <a:srgbClr val="FFC000"/>
            </a:solidFill>
            <a:ln w="6350"/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c:spPr>
          <c:dPt>
            <c:idx val="1"/>
            <c:spPr>
              <a:solidFill>
                <a:srgbClr val="00B0F0"/>
              </a:solidFill>
              <a:ln w="6350"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8-4415-42DE-85F7-0FF8DA768A7F}"/>
              </c:ext>
            </c:extLst>
          </c:dPt>
          <c:dPt>
            <c:idx val="2"/>
            <c:spPr>
              <a:solidFill>
                <a:srgbClr val="00B0F0"/>
              </a:solidFill>
              <a:ln w="6350"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7-4415-42DE-85F7-0FF8DA768A7F}"/>
              </c:ext>
            </c:extLst>
          </c:dPt>
          <c:dPt>
            <c:idx val="3"/>
            <c:spPr>
              <a:solidFill>
                <a:srgbClr val="00B0F0"/>
              </a:solidFill>
              <a:ln w="6350"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6-4415-42DE-85F7-0FF8DA768A7F}"/>
              </c:ext>
            </c:extLst>
          </c:dPt>
          <c:dPt>
            <c:idx val="4"/>
            <c:spPr>
              <a:solidFill>
                <a:srgbClr val="00B0F0"/>
              </a:solidFill>
              <a:ln w="6350"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5-4415-42DE-85F7-0FF8DA768A7F}"/>
              </c:ext>
            </c:extLst>
          </c:dPt>
          <c:dPt>
            <c:idx val="5"/>
            <c:spPr>
              <a:solidFill>
                <a:srgbClr val="00B0F0"/>
              </a:solidFill>
              <a:ln w="6350"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4-4415-42DE-85F7-0FF8DA768A7F}"/>
              </c:ext>
            </c:extLst>
          </c:dPt>
          <c:dPt>
            <c:idx val="6"/>
            <c:spPr>
              <a:solidFill>
                <a:srgbClr val="00B0F0"/>
              </a:solidFill>
              <a:ln w="6350"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3-4415-42DE-85F7-0FF8DA768A7F}"/>
              </c:ext>
            </c:extLst>
          </c:dPt>
          <c:dPt>
            <c:idx val="7"/>
            <c:spPr>
              <a:solidFill>
                <a:srgbClr val="00B0F0"/>
              </a:solidFill>
              <a:ln w="6350"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2-4415-42DE-85F7-0FF8DA768A7F}"/>
              </c:ext>
            </c:extLst>
          </c:dPt>
          <c:dPt>
            <c:idx val="8"/>
            <c:spPr>
              <a:solidFill>
                <a:srgbClr val="00B0F0"/>
              </a:solidFill>
              <a:ln w="6350"/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11-4415-42DE-85F7-0FF8DA768A7F}"/>
              </c:ext>
            </c:extLst>
          </c:dPt>
          <c:dPt>
            <c:idx val="10"/>
            <c:extLst xmlns:c16r2="http://schemas.microsoft.com/office/drawing/2015/06/chart">
              <c:ext xmlns:c16="http://schemas.microsoft.com/office/drawing/2014/chart" uri="{C3380CC4-5D6E-409C-BE32-E72D297353CC}">
                <c16:uniqueId val="{00000001-4415-42DE-85F7-0FF8DA768A7F}"/>
              </c:ext>
            </c:extLst>
          </c:dPt>
          <c:dPt>
            <c:idx val="11"/>
            <c:extLst xmlns:c16r2="http://schemas.microsoft.com/office/drawing/2015/06/chart">
              <c:ext xmlns:c16="http://schemas.microsoft.com/office/drawing/2014/chart" uri="{C3380CC4-5D6E-409C-BE32-E72D297353CC}">
                <c16:uniqueId val="{00000003-4415-42DE-85F7-0FF8DA768A7F}"/>
              </c:ext>
            </c:extLst>
          </c:dPt>
          <c:dPt>
            <c:idx val="12"/>
            <c:extLst xmlns:c16r2="http://schemas.microsoft.com/office/drawing/2015/06/chart">
              <c:ext xmlns:c16="http://schemas.microsoft.com/office/drawing/2014/chart" uri="{C3380CC4-5D6E-409C-BE32-E72D297353CC}">
                <c16:uniqueId val="{00000005-4415-42DE-85F7-0FF8DA768A7F}"/>
              </c:ext>
            </c:extLst>
          </c:dPt>
          <c:dPt>
            <c:idx val="13"/>
            <c:extLst xmlns:c16r2="http://schemas.microsoft.com/office/drawing/2015/06/chart">
              <c:ext xmlns:c16="http://schemas.microsoft.com/office/drawing/2014/chart" uri="{C3380CC4-5D6E-409C-BE32-E72D297353CC}">
                <c16:uniqueId val="{00000007-4415-42DE-85F7-0FF8DA768A7F}"/>
              </c:ext>
            </c:extLst>
          </c:dPt>
          <c:dPt>
            <c:idx val="15"/>
            <c:spPr>
              <a:solidFill>
                <a:schemeClr val="accent6">
                  <a:lumMod val="50000"/>
                </a:schemeClr>
              </a:solidFill>
              <a:ln w="254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9-4415-42DE-85F7-0FF8DA768A7F}"/>
              </c:ext>
            </c:extLst>
          </c:dPt>
          <c:dPt>
            <c:idx val="16"/>
            <c:spPr>
              <a:solidFill>
                <a:schemeClr val="accent6">
                  <a:lumMod val="75000"/>
                </a:schemeClr>
              </a:solidFill>
              <a:ln w="254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B-4415-42DE-85F7-0FF8DA768A7F}"/>
              </c:ext>
            </c:extLst>
          </c:dPt>
          <c:dPt>
            <c:idx val="17"/>
            <c:spPr>
              <a:solidFill>
                <a:schemeClr val="accent6">
                  <a:lumMod val="75000"/>
                </a:schemeClr>
              </a:solidFill>
              <a:ln w="254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D-4415-42DE-85F7-0FF8DA768A7F}"/>
              </c:ext>
            </c:extLst>
          </c:dPt>
          <c:dPt>
            <c:idx val="18"/>
            <c:spPr>
              <a:solidFill>
                <a:schemeClr val="accent6">
                  <a:lumMod val="75000"/>
                </a:schemeClr>
              </a:solidFill>
              <a:ln w="25400"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c:spPr>
            <c:extLst xmlns:c16r2="http://schemas.microsoft.com/office/drawing/2015/06/chart">
              <c:ext xmlns:c16="http://schemas.microsoft.com/office/drawing/2014/chart" uri="{C3380CC4-5D6E-409C-BE32-E72D297353CC}">
                <c16:uniqueId val="{0000000F-4415-42DE-85F7-0FF8DA768A7F}"/>
              </c:ext>
            </c:extLst>
          </c:dPt>
          <c:dLbls>
            <c:numFmt formatCode="0.00" sourceLinked="0"/>
            <c:spPr>
              <a:noFill/>
              <a:ln w="25400">
                <a:noFill/>
              </a:ln>
            </c:spPr>
            <c:txPr>
              <a:bodyPr/>
              <a:lstStyle/>
              <a:p>
                <a:pPr>
                  <a:defRPr sz="1400" b="1">
                    <a:solidFill>
                      <a:schemeClr val="tx1">
                        <a:lumMod val="75000"/>
                        <a:lumOff val="25000"/>
                      </a:schemeClr>
                    </a:solidFill>
                  </a:defRPr>
                </a:pPr>
                <a:endParaRPr lang="pt-B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'Fig_5.5_Disp_P&amp;D_países'!$N$4:$N$22</c:f>
              <c:strCache>
                <c:ptCount val="19"/>
                <c:pt idx="1">
                  <c:v>Coréia do Sul (2013)</c:v>
                </c:pt>
                <c:pt idx="2">
                  <c:v>Japão (2013)</c:v>
                </c:pt>
                <c:pt idx="3">
                  <c:v>Alemanha (2013)</c:v>
                </c:pt>
                <c:pt idx="4">
                  <c:v>EUA (2013)</c:v>
                </c:pt>
                <c:pt idx="5">
                  <c:v>França (2013)</c:v>
                </c:pt>
                <c:pt idx="6">
                  <c:v>Canadá (2013)</c:v>
                </c:pt>
                <c:pt idx="7">
                  <c:v>Italia (2013)</c:v>
                </c:pt>
                <c:pt idx="8">
                  <c:v>Espanha (2013)</c:v>
                </c:pt>
                <c:pt idx="10">
                  <c:v>China (2013)</c:v>
                </c:pt>
                <c:pt idx="11">
                  <c:v>Rússia (2013)</c:v>
                </c:pt>
                <c:pt idx="12">
                  <c:v>Índia (2012)</c:v>
                </c:pt>
                <c:pt idx="13">
                  <c:v>África do Sul (2012)</c:v>
                </c:pt>
                <c:pt idx="15">
                  <c:v>BRASIL (2013)</c:v>
                </c:pt>
                <c:pt idx="16">
                  <c:v>Argentina (2013)</c:v>
                </c:pt>
                <c:pt idx="17">
                  <c:v>México (2013)</c:v>
                </c:pt>
                <c:pt idx="18">
                  <c:v>Chile (2012)</c:v>
                </c:pt>
              </c:strCache>
            </c:strRef>
          </c:cat>
          <c:val>
            <c:numRef>
              <c:f>'Fig_5.5_Disp_P&amp;D_países'!$O$4:$O$22</c:f>
              <c:numCache>
                <c:formatCode>General</c:formatCode>
                <c:ptCount val="19"/>
                <c:pt idx="1">
                  <c:v>4.1499999999999986</c:v>
                </c:pt>
                <c:pt idx="2">
                  <c:v>3.4699999999999998</c:v>
                </c:pt>
                <c:pt idx="3">
                  <c:v>2.8499999999999996</c:v>
                </c:pt>
                <c:pt idx="4" formatCode="0.00">
                  <c:v>2.73</c:v>
                </c:pt>
                <c:pt idx="5">
                  <c:v>2.23</c:v>
                </c:pt>
                <c:pt idx="6" formatCode="0.00">
                  <c:v>1.62</c:v>
                </c:pt>
                <c:pt idx="7">
                  <c:v>1.26</c:v>
                </c:pt>
                <c:pt idx="8">
                  <c:v>1.24</c:v>
                </c:pt>
                <c:pt idx="10" formatCode="0.00">
                  <c:v>2.08</c:v>
                </c:pt>
                <c:pt idx="11">
                  <c:v>1.1200000000000001</c:v>
                </c:pt>
                <c:pt idx="12">
                  <c:v>0.88000000000000012</c:v>
                </c:pt>
                <c:pt idx="13">
                  <c:v>0.73000000000000009</c:v>
                </c:pt>
                <c:pt idx="15">
                  <c:v>1.24</c:v>
                </c:pt>
                <c:pt idx="16">
                  <c:v>0.58000000000000007</c:v>
                </c:pt>
                <c:pt idx="17">
                  <c:v>0.5</c:v>
                </c:pt>
                <c:pt idx="18">
                  <c:v>0.36000000000000004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0-4415-42DE-85F7-0FF8DA768A7F}"/>
            </c:ext>
          </c:extLst>
        </c:ser>
        <c:dLbls/>
        <c:gapWidth val="19"/>
        <c:axId val="63321216"/>
        <c:axId val="63322752"/>
      </c:barChart>
      <c:catAx>
        <c:axId val="63321216"/>
        <c:scaling>
          <c:orientation val="minMax"/>
        </c:scaling>
        <c:axPos val="l"/>
        <c:numFmt formatCode="General" sourceLinked="1"/>
        <c:tickLblPos val="nextTo"/>
        <c:txPr>
          <a:bodyPr rot="0" vert="horz"/>
          <a:lstStyle/>
          <a:p>
            <a:pPr>
              <a:defRPr sz="1400" b="1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pt-BR"/>
          </a:p>
        </c:txPr>
        <c:crossAx val="63322752"/>
        <c:crosses val="autoZero"/>
        <c:auto val="1"/>
        <c:lblAlgn val="ctr"/>
        <c:lblOffset val="100"/>
        <c:tickLblSkip val="1"/>
      </c:catAx>
      <c:valAx>
        <c:axId val="63322752"/>
        <c:scaling>
          <c:orientation val="minMax"/>
          <c:max val="5"/>
          <c:min val="0"/>
        </c:scaling>
        <c:axPos val="b"/>
        <c:majorGridlines>
          <c:spPr>
            <a:ln>
              <a:solidFill>
                <a:schemeClr val="bg1">
                  <a:lumMod val="85000"/>
                </a:schemeClr>
              </a:solidFill>
            </a:ln>
          </c:spPr>
        </c:majorGridlines>
        <c:numFmt formatCode="#,##0.00" sourceLinked="0"/>
        <c:tickLblPos val="nextTo"/>
        <c:txPr>
          <a:bodyPr rot="0" vert="horz"/>
          <a:lstStyle/>
          <a:p>
            <a:pPr>
              <a:defRPr sz="1600" b="1">
                <a:solidFill>
                  <a:schemeClr val="tx1">
                    <a:lumMod val="75000"/>
                    <a:lumOff val="25000"/>
                  </a:schemeClr>
                </a:solidFill>
              </a:defRPr>
            </a:pPr>
            <a:endParaRPr lang="pt-BR"/>
          </a:p>
        </c:txPr>
        <c:crossAx val="63321216"/>
        <c:crosses val="autoZero"/>
        <c:crossBetween val="between"/>
      </c:valAx>
      <c:spPr>
        <a:ln>
          <a:solidFill>
            <a:sysClr val="window" lastClr="FFFFFF">
              <a:lumMod val="75000"/>
            </a:sysClr>
          </a:solidFill>
        </a:ln>
      </c:spPr>
    </c:plotArea>
    <c:plotVisOnly val="1"/>
    <c:dispBlanksAs val="gap"/>
  </c:chart>
  <c:spPr>
    <a:noFill/>
    <a:ln w="9525">
      <a:noFill/>
    </a:ln>
  </c:spPr>
  <c:txPr>
    <a:bodyPr/>
    <a:lstStyle/>
    <a:p>
      <a:pPr>
        <a:defRPr sz="1000" b="0" i="0" u="none" strike="noStrike" baseline="0">
          <a:solidFill>
            <a:srgbClr val="003366"/>
          </a:solidFill>
          <a:latin typeface="Century Gothic" panose="020B0502020202020204" pitchFamily="34" charset="0"/>
          <a:ea typeface="Corbel"/>
          <a:cs typeface="Corbel"/>
        </a:defRPr>
      </a:pPr>
      <a:endParaRPr lang="pt-BR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lang val="pt-BR"/>
  <c:chart>
    <c:plotArea>
      <c:layout>
        <c:manualLayout>
          <c:layoutTarget val="inner"/>
          <c:xMode val="edge"/>
          <c:yMode val="edge"/>
          <c:x val="0.100452302518983"/>
          <c:y val="2.0134097422096705E-2"/>
          <c:w val="0.84273125823208417"/>
          <c:h val="0.80125924488431799"/>
        </c:manualLayout>
      </c:layout>
      <c:areaChart>
        <c:grouping val="standard"/>
        <c:ser>
          <c:idx val="0"/>
          <c:order val="0"/>
          <c:tx>
            <c:strRef>
              <c:f>Orcamento_Acumulado!$B$3</c:f>
              <c:strCache>
                <c:ptCount val="1"/>
                <c:pt idx="0">
                  <c:v>Arrecadado</c:v>
                </c:pt>
              </c:strCache>
            </c:strRef>
          </c:tx>
          <c:spPr>
            <a:solidFill>
              <a:schemeClr val="accent3"/>
            </a:solidFill>
          </c:spPr>
          <c:dLbls>
            <c:dLbl>
              <c:idx val="0"/>
              <c:layout>
                <c:manualLayout>
                  <c:x val="3.7209299729908218E-2"/>
                  <c:y val="-0.29590484667618799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FF1C-4390-A951-8EE896A2C452}"/>
                </c:ext>
              </c:extLst>
            </c:dLbl>
            <c:dLbl>
              <c:idx val="1"/>
              <c:layout>
                <c:manualLayout>
                  <c:x val="5.3154747296954002E-3"/>
                  <c:y val="-0.31351823040691401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FF1C-4390-A951-8EE896A2C452}"/>
                </c:ext>
              </c:extLst>
            </c:dLbl>
            <c:dLbl>
              <c:idx val="2"/>
              <c:layout>
                <c:manualLayout>
                  <c:x val="-8.8593570785495696E-3"/>
                  <c:y val="-0.33817696762992916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FF1C-4390-A951-8EE896A2C452}"/>
                </c:ext>
              </c:extLst>
            </c:dLbl>
            <c:dLbl>
              <c:idx val="3"/>
              <c:layout>
                <c:manualLayout>
                  <c:x val="3.5437428314198907E-3"/>
                  <c:y val="-0.35226767461451003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F1C-4390-A951-8EE896A2C452}"/>
                </c:ext>
              </c:extLst>
            </c:dLbl>
            <c:dLbl>
              <c:idx val="4"/>
              <c:layout>
                <c:manualLayout>
                  <c:x val="1.0631228494259501E-2"/>
                  <c:y val="-0.33817696762992916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F1C-4390-A951-8EE896A2C452}"/>
                </c:ext>
              </c:extLst>
            </c:dLbl>
            <c:dLbl>
              <c:idx val="5"/>
              <c:layout>
                <c:manualLayout>
                  <c:x val="-1.77187141570991E-3"/>
                  <c:y val="-0.29590484667618799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F1C-4390-A951-8EE896A2C4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pt-B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Orcamento_Acumulado!$A$4:$A$9</c:f>
              <c:strCach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strCache>
            </c:strRef>
          </c:cat>
          <c:val>
            <c:numRef>
              <c:f>Orcamento_Acumulado!$B$4:$B$9</c:f>
              <c:numCache>
                <c:formatCode>#,##0.00</c:formatCode>
                <c:ptCount val="6"/>
                <c:pt idx="0">
                  <c:v>3536.9781323400007</c:v>
                </c:pt>
                <c:pt idx="1">
                  <c:v>4215.83207726</c:v>
                </c:pt>
                <c:pt idx="2">
                  <c:v>4551.3543330000002</c:v>
                </c:pt>
                <c:pt idx="3">
                  <c:v>4772.8541961000001</c:v>
                </c:pt>
                <c:pt idx="4">
                  <c:v>4458.4850929799995</c:v>
                </c:pt>
                <c:pt idx="5">
                  <c:v>3137.5194301199999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6-FF1C-4390-A951-8EE896A2C452}"/>
            </c:ext>
          </c:extLst>
        </c:ser>
        <c:ser>
          <c:idx val="1"/>
          <c:order val="1"/>
          <c:tx>
            <c:strRef>
              <c:f>Orcamento_Acumulado!$C$3</c:f>
              <c:strCache>
                <c:ptCount val="1"/>
                <c:pt idx="0">
                  <c:v>Autorização - LOA</c:v>
                </c:pt>
              </c:strCache>
            </c:strRef>
          </c:tx>
          <c:spPr>
            <a:solidFill>
              <a:schemeClr val="accent1">
                <a:lumMod val="75000"/>
              </a:schemeClr>
            </a:solidFill>
          </c:spPr>
          <c:dLbls>
            <c:dLbl>
              <c:idx val="0"/>
              <c:layout>
                <c:manualLayout>
                  <c:x val="3.9721997367151506E-2"/>
                  <c:y val="-0.18317919079954501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FF1C-4390-A951-8EE896A2C452}"/>
                </c:ext>
              </c:extLst>
            </c:dLbl>
            <c:dLbl>
              <c:idx val="1"/>
              <c:layout>
                <c:manualLayout>
                  <c:x val="-1.4537902388369705E-2"/>
                  <c:y val="-0.211360604768706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FF1C-4390-A951-8EE896A2C452}"/>
                </c:ext>
              </c:extLst>
            </c:dLbl>
            <c:dLbl>
              <c:idx val="2"/>
              <c:layout>
                <c:manualLayout>
                  <c:x val="2.076843198338521E-3"/>
                  <c:y val="-0.27476878619931805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FF1C-4390-A951-8EE896A2C452}"/>
                </c:ext>
              </c:extLst>
            </c:dLbl>
            <c:dLbl>
              <c:idx val="3"/>
              <c:layout>
                <c:manualLayout>
                  <c:x val="6.230529595015499E-3"/>
                  <c:y val="-0.26420075596088205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FF1C-4390-A951-8EE896A2C452}"/>
                </c:ext>
              </c:extLst>
            </c:dLbl>
            <c:dLbl>
              <c:idx val="4"/>
              <c:layout>
                <c:manualLayout>
                  <c:x val="-1.5230007516136112E-16"/>
                  <c:y val="-0.232496665245576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FF1C-4390-A951-8EE896A2C452}"/>
                </c:ext>
              </c:extLst>
            </c:dLbl>
            <c:dLbl>
              <c:idx val="5"/>
              <c:layout>
                <c:manualLayout>
                  <c:x val="0"/>
                  <c:y val="-0.2007925745302710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FF1C-4390-A951-8EE896A2C4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pt-B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Orcamento_Acumulado!$A$4:$A$9</c:f>
              <c:strCach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strCache>
            </c:strRef>
          </c:cat>
          <c:val>
            <c:numRef>
              <c:f>Orcamento_Acumulado!$C$4:$C$9</c:f>
              <c:numCache>
                <c:formatCode>#,##0.00</c:formatCode>
                <c:ptCount val="6"/>
                <c:pt idx="0">
                  <c:v>2173.6150000000002</c:v>
                </c:pt>
                <c:pt idx="1">
                  <c:v>2877.4475240000002</c:v>
                </c:pt>
                <c:pt idx="2">
                  <c:v>3743.4165200000002</c:v>
                </c:pt>
                <c:pt idx="3">
                  <c:v>3623.2526499999985</c:v>
                </c:pt>
                <c:pt idx="4">
                  <c:v>3010.214031</c:v>
                </c:pt>
                <c:pt idx="5">
                  <c:v>2663.8405740000003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0D-FF1C-4390-A951-8EE896A2C452}"/>
            </c:ext>
          </c:extLst>
        </c:ser>
        <c:ser>
          <c:idx val="2"/>
          <c:order val="2"/>
          <c:tx>
            <c:strRef>
              <c:f>Orcamento_Acumulado!$D$3</c:f>
              <c:strCache>
                <c:ptCount val="1"/>
                <c:pt idx="0">
                  <c:v>Orçamento Disponível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dLbls>
            <c:dLbl>
              <c:idx val="0"/>
              <c:layout>
                <c:manualLayout>
                  <c:x val="5.5784989493135796E-2"/>
                  <c:y val="-9.5112272145917623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E-FF1C-4390-A951-8EE896A2C452}"/>
                </c:ext>
              </c:extLst>
            </c:dLbl>
            <c:dLbl>
              <c:idx val="1"/>
              <c:layout>
                <c:manualLayout>
                  <c:x val="8.3073727933541033E-3"/>
                  <c:y val="-9.1589595399772572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FF1C-4390-A951-8EE896A2C452}"/>
                </c:ext>
              </c:extLst>
            </c:dLbl>
            <c:dLbl>
              <c:idx val="2"/>
              <c:layout>
                <c:manualLayout>
                  <c:x val="-7.6150037580680461E-17"/>
                  <c:y val="-0.1479524233380940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FF1C-4390-A951-8EE896A2C452}"/>
                </c:ext>
              </c:extLst>
            </c:dLbl>
            <c:dLbl>
              <c:idx val="3"/>
              <c:layout>
                <c:manualLayout>
                  <c:x val="-6.2305295950156499E-3"/>
                  <c:y val="-0.137384393099659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FF1C-4390-A951-8EE896A2C452}"/>
                </c:ext>
              </c:extLst>
            </c:dLbl>
            <c:dLbl>
              <c:idx val="4"/>
              <c:layout>
                <c:manualLayout>
                  <c:x val="-8.3073727933541033E-3"/>
                  <c:y val="-7.3976211669046998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FF1C-4390-A951-8EE896A2C452}"/>
                </c:ext>
              </c:extLst>
            </c:dLbl>
            <c:dLbl>
              <c:idx val="5"/>
              <c:layout>
                <c:manualLayout>
                  <c:x val="-1.86915887850467E-2"/>
                  <c:y val="-2.1136060476870597E-2"/>
                </c:manualLayout>
              </c:layout>
              <c:showVal val="1"/>
              <c:extLst xmlns:c16r2="http://schemas.microsoft.com/office/drawing/2015/06/chart"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3-FF1C-4390-A951-8EE896A2C452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pt-BR"/>
              </a:p>
            </c:tx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Orcamento_Acumulado!$A$4:$A$9</c:f>
              <c:strCach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strCache>
            </c:strRef>
          </c:cat>
          <c:val>
            <c:numRef>
              <c:f>Orcamento_Acumulado!$D$4:$D$9</c:f>
              <c:numCache>
                <c:formatCode>#,##0.00</c:formatCode>
                <c:ptCount val="6"/>
                <c:pt idx="0">
                  <c:v>1979.4063800000001</c:v>
                </c:pt>
                <c:pt idx="1">
                  <c:v>2048.3493000000003</c:v>
                </c:pt>
                <c:pt idx="2">
                  <c:v>3026.8248799999997</c:v>
                </c:pt>
                <c:pt idx="3">
                  <c:v>2833.88706</c:v>
                </c:pt>
                <c:pt idx="4">
                  <c:v>1803.3981050738198</c:v>
                </c:pt>
                <c:pt idx="5">
                  <c:v>804.42097993676805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4-FF1C-4390-A951-8EE896A2C452}"/>
            </c:ext>
          </c:extLst>
        </c:ser>
        <c:ser>
          <c:idx val="3"/>
          <c:order val="3"/>
          <c:tx>
            <c:strRef>
              <c:f>Orcamento_Acumulado!#REF!</c:f>
              <c:strCache>
                <c:ptCount val="1"/>
                <c:pt idx="0">
                  <c:v>#REF!</c:v>
                </c:pt>
              </c:strCache>
            </c:strRef>
          </c:tx>
          <c:dLbls>
            <c:delete val="1"/>
          </c:dLbls>
          <c:cat>
            <c:strRef>
              <c:f>Orcamento_Acumulado!$A$4:$A$9</c:f>
              <c:strCach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strCache>
            </c:strRef>
          </c:cat>
          <c:val>
            <c:numRef>
              <c:f>Orcamento_Acumulado!#REF!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5-FF1C-4390-A951-8EE896A2C452}"/>
            </c:ext>
          </c:extLst>
        </c:ser>
        <c:ser>
          <c:idx val="4"/>
          <c:order val="4"/>
          <c:tx>
            <c:strRef>
              <c:f>Orcamento_Acumulado!$E$3</c:f>
              <c:strCache>
                <c:ptCount val="1"/>
                <c:pt idx="0">
                  <c:v>Pago no Exercicío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Orcamento_Acumulado!$A$4:$A$9</c:f>
              <c:strCach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strCache>
            </c:strRef>
          </c:cat>
          <c:val>
            <c:numRef>
              <c:f>Orcamento_Acumulado!$E$4:$E$9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6-FF1C-4390-A951-8EE896A2C452}"/>
            </c:ext>
          </c:extLst>
        </c:ser>
        <c:ser>
          <c:idx val="5"/>
          <c:order val="5"/>
          <c:tx>
            <c:strRef>
              <c:f>Orcamento_Acumulado!$F$3</c:f>
              <c:strCache>
                <c:ptCount val="1"/>
                <c:pt idx="0">
                  <c:v>Pago RP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Orcamento_Acumulado!$A$4:$A$9</c:f>
              <c:strCach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strCache>
            </c:strRef>
          </c:cat>
          <c:val>
            <c:numRef>
              <c:f>Orcamento_Acumulado!$F$4:$F$9</c:f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7-FF1C-4390-A951-8EE896A2C452}"/>
            </c:ext>
          </c:extLst>
        </c:ser>
        <c:ser>
          <c:idx val="6"/>
          <c:order val="6"/>
          <c:tx>
            <c:strRef>
              <c:f>Orcamento_Acumulado!#REF!</c:f>
              <c:strCache>
                <c:ptCount val="1"/>
                <c:pt idx="0">
                  <c:v>#REF!</c:v>
                </c:pt>
              </c:strCache>
            </c:strRef>
          </c:tx>
          <c:dLbls>
            <c:spPr>
              <a:noFill/>
              <a:ln>
                <a:noFill/>
              </a:ln>
              <a:effectLst/>
            </c:spPr>
            <c:showVal val="1"/>
            <c:extLst xmlns:c16r2="http://schemas.microsoft.com/office/drawing/2015/06/chart"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Orcamento_Acumulado!$A$4:$A$9</c:f>
              <c:strCache>
                <c:ptCount val="6"/>
                <c:pt idx="0">
                  <c:v>2011</c:v>
                </c:pt>
                <c:pt idx="1">
                  <c:v>2012</c:v>
                </c:pt>
                <c:pt idx="2">
                  <c:v>2013</c:v>
                </c:pt>
                <c:pt idx="3">
                  <c:v>2014</c:v>
                </c:pt>
                <c:pt idx="4">
                  <c:v>2015</c:v>
                </c:pt>
                <c:pt idx="5">
                  <c:v>2016</c:v>
                </c:pt>
              </c:strCache>
            </c:strRef>
          </c:cat>
          <c:val>
            <c:numRef>
              <c:f>Orcamento_Acumulado!#REF!</c:f>
              <c:numCache>
                <c:formatCode>General</c:formatCode>
                <c:ptCount val="1"/>
                <c:pt idx="0">
                  <c:v>1</c:v>
                </c:pt>
              </c:numCache>
            </c:numRef>
          </c:val>
          <c:extLst xmlns:c16r2="http://schemas.microsoft.com/office/drawing/2015/06/chart">
            <c:ext xmlns:c16="http://schemas.microsoft.com/office/drawing/2014/chart" uri="{C3380CC4-5D6E-409C-BE32-E72D297353CC}">
              <c16:uniqueId val="{00000018-FF1C-4390-A951-8EE896A2C452}"/>
            </c:ext>
          </c:extLst>
        </c:ser>
        <c:dLbls>
          <c:showVal val="1"/>
        </c:dLbls>
        <c:axId val="59880192"/>
        <c:axId val="59881728"/>
      </c:areaChart>
      <c:catAx>
        <c:axId val="59880192"/>
        <c:scaling>
          <c:orientation val="minMax"/>
        </c:scaling>
        <c:axPos val="b"/>
        <c:numFmt formatCode="General" sourceLinked="0"/>
        <c:majorTickMark val="none"/>
        <c:tickLblPos val="nextTo"/>
        <c:txPr>
          <a:bodyPr/>
          <a:lstStyle/>
          <a:p>
            <a:pPr>
              <a:defRPr sz="1600" b="1"/>
            </a:pPr>
            <a:endParaRPr lang="pt-BR"/>
          </a:p>
        </c:txPr>
        <c:crossAx val="59881728"/>
        <c:crosses val="autoZero"/>
        <c:auto val="1"/>
        <c:lblAlgn val="ctr"/>
        <c:lblOffset val="100"/>
      </c:catAx>
      <c:valAx>
        <c:axId val="59881728"/>
        <c:scaling>
          <c:orientation val="minMax"/>
        </c:scaling>
        <c:axPos val="l"/>
        <c:numFmt formatCode="#,##0" sourceLinked="0"/>
        <c:majorTickMark val="none"/>
        <c:tickLblPos val="nextTo"/>
        <c:txPr>
          <a:bodyPr/>
          <a:lstStyle/>
          <a:p>
            <a:pPr>
              <a:defRPr sz="1400"/>
            </a:pPr>
            <a:endParaRPr lang="pt-BR"/>
          </a:p>
        </c:txPr>
        <c:crossAx val="59880192"/>
        <c:crosses val="autoZero"/>
        <c:crossBetween val="midCat"/>
      </c:valAx>
    </c:plotArea>
    <c:legend>
      <c:legendPos val="b"/>
      <c:legendEntry>
        <c:idx val="3"/>
        <c:delete val="1"/>
      </c:legendEntry>
      <c:legendEntry>
        <c:idx val="4"/>
        <c:delete val="1"/>
      </c:legendEntry>
      <c:txPr>
        <a:bodyPr/>
        <a:lstStyle/>
        <a:p>
          <a:pPr>
            <a:defRPr sz="1400"/>
          </a:pPr>
          <a:endParaRPr lang="pt-BR"/>
        </a:p>
      </c:txPr>
    </c:legend>
    <c:plotVisOnly val="1"/>
    <c:dispBlanksAs val="zero"/>
  </c:chart>
  <c:txPr>
    <a:bodyPr/>
    <a:lstStyle/>
    <a:p>
      <a:pPr>
        <a:defRPr>
          <a:latin typeface="Century Gothic" panose="020B0502020202020204" pitchFamily="34" charset="0"/>
        </a:defRPr>
      </a:pPr>
      <a:endParaRPr lang="pt-BR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0811A3-D13D-4AD5-BBFD-E7F2562E0D2C}" type="doc">
      <dgm:prSet loTypeId="urn:microsoft.com/office/officeart/2005/8/layout/venn3" loCatId="relationship" qsTypeId="urn:microsoft.com/office/officeart/2005/8/quickstyle/simple1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A94FD2D9-2ED1-403D-A66A-616CB42C25A2}">
      <dgm:prSet phldrT="[Texto]"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marL="0" indent="0" algn="ctr">
            <a:tabLst/>
          </a:pPr>
          <a:r>
            <a:rPr lang="pt-BR" sz="1100" dirty="0">
              <a:solidFill>
                <a:schemeClr val="tx1"/>
              </a:solidFill>
              <a:latin typeface="Comic Sans MS" panose="030F0702030302020204" pitchFamily="66" charset="0"/>
            </a:rPr>
            <a:t>Estimular o processo de inovação tecnológica</a:t>
          </a:r>
        </a:p>
      </dgm:t>
    </dgm:pt>
    <dgm:pt modelId="{358DB646-4EC5-4E6B-AA71-2DB986D0281A}" type="parTrans" cxnId="{FE1B51C4-7247-4489-9825-EFB2BD9A6AC7}">
      <dgm:prSet/>
      <dgm:spPr/>
      <dgm:t>
        <a:bodyPr/>
        <a:lstStyle/>
        <a:p>
          <a:pPr algn="ctr"/>
          <a:endParaRPr lang="pt-BR" sz="1100">
            <a:solidFill>
              <a:srgbClr val="000000"/>
            </a:solidFill>
            <a:latin typeface="+mj-lt"/>
          </a:endParaRPr>
        </a:p>
      </dgm:t>
    </dgm:pt>
    <dgm:pt modelId="{E5BFD16E-777C-4FDC-B3E9-FE8A55209DB6}" type="sibTrans" cxnId="{FE1B51C4-7247-4489-9825-EFB2BD9A6AC7}">
      <dgm:prSet/>
      <dgm:spPr/>
      <dgm:t>
        <a:bodyPr/>
        <a:lstStyle/>
        <a:p>
          <a:pPr algn="ctr"/>
          <a:endParaRPr lang="pt-BR" sz="1100">
            <a:solidFill>
              <a:srgbClr val="000000"/>
            </a:solidFill>
            <a:latin typeface="+mj-lt"/>
          </a:endParaRPr>
        </a:p>
      </dgm:t>
    </dgm:pt>
    <dgm:pt modelId="{8EB3B63C-0125-4071-9843-37925D977640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marL="0" indent="0" algn="ctr">
            <a:tabLst/>
          </a:pPr>
          <a:r>
            <a:rPr lang="pt-BR" sz="1100" dirty="0">
              <a:solidFill>
                <a:schemeClr val="tx1"/>
              </a:solidFill>
              <a:latin typeface="Comic Sans MS" panose="030F0702030302020204" pitchFamily="66" charset="0"/>
            </a:rPr>
            <a:t>Incentivar a capacitação de recursos humanos</a:t>
          </a:r>
          <a:endParaRPr lang="en-US" sz="1100" dirty="0">
            <a:solidFill>
              <a:schemeClr val="tx1"/>
            </a:solidFill>
            <a:latin typeface="Comic Sans MS" panose="030F0702030302020204" pitchFamily="66" charset="0"/>
          </a:endParaRPr>
        </a:p>
      </dgm:t>
    </dgm:pt>
    <dgm:pt modelId="{7AAFFCAD-D367-4010-8613-33AB14B00013}" type="parTrans" cxnId="{434911F0-2F38-4CA6-B250-26BFAC26DA65}">
      <dgm:prSet/>
      <dgm:spPr/>
      <dgm:t>
        <a:bodyPr/>
        <a:lstStyle/>
        <a:p>
          <a:pPr algn="ctr"/>
          <a:endParaRPr lang="pt-BR" sz="1100">
            <a:solidFill>
              <a:srgbClr val="000000"/>
            </a:solidFill>
            <a:latin typeface="+mj-lt"/>
          </a:endParaRPr>
        </a:p>
      </dgm:t>
    </dgm:pt>
    <dgm:pt modelId="{97294FBE-2444-48B4-9450-AA30FC8CC922}" type="sibTrans" cxnId="{434911F0-2F38-4CA6-B250-26BFAC26DA65}">
      <dgm:prSet/>
      <dgm:spPr/>
      <dgm:t>
        <a:bodyPr/>
        <a:lstStyle/>
        <a:p>
          <a:pPr algn="ctr"/>
          <a:endParaRPr lang="pt-BR" sz="1100">
            <a:solidFill>
              <a:srgbClr val="000000"/>
            </a:solidFill>
            <a:latin typeface="+mj-lt"/>
          </a:endParaRPr>
        </a:p>
      </dgm:t>
    </dgm:pt>
    <dgm:pt modelId="{BC53B729-7262-437F-89B8-44BA962238AD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marL="0" indent="0" algn="ctr">
            <a:tabLst/>
          </a:pPr>
          <a:r>
            <a:rPr lang="pt-BR" sz="1100" dirty="0">
              <a:solidFill>
                <a:schemeClr val="tx1"/>
              </a:solidFill>
              <a:latin typeface="Comic Sans MS" panose="030F0702030302020204" pitchFamily="66" charset="0"/>
            </a:rPr>
            <a:t>Fomentar a geração de empregos</a:t>
          </a:r>
          <a:endParaRPr lang="en-US" sz="1100" dirty="0">
            <a:solidFill>
              <a:schemeClr val="tx1"/>
            </a:solidFill>
            <a:latin typeface="Comic Sans MS" panose="030F0702030302020204" pitchFamily="66" charset="0"/>
          </a:endParaRPr>
        </a:p>
      </dgm:t>
    </dgm:pt>
    <dgm:pt modelId="{94D738D5-7A43-45DD-AE56-40ADFA69C29F}" type="parTrans" cxnId="{C493BF97-BC76-49AD-9B41-1338A00CFCAC}">
      <dgm:prSet/>
      <dgm:spPr/>
      <dgm:t>
        <a:bodyPr/>
        <a:lstStyle/>
        <a:p>
          <a:pPr algn="ctr"/>
          <a:endParaRPr lang="pt-BR" sz="1100">
            <a:solidFill>
              <a:srgbClr val="000000"/>
            </a:solidFill>
            <a:latin typeface="+mj-lt"/>
          </a:endParaRPr>
        </a:p>
      </dgm:t>
    </dgm:pt>
    <dgm:pt modelId="{F60817AD-4AFD-4AC1-9336-C2F6BFC61CEE}" type="sibTrans" cxnId="{C493BF97-BC76-49AD-9B41-1338A00CFCAC}">
      <dgm:prSet/>
      <dgm:spPr/>
      <dgm:t>
        <a:bodyPr/>
        <a:lstStyle/>
        <a:p>
          <a:pPr algn="ctr"/>
          <a:endParaRPr lang="pt-BR" sz="1100">
            <a:solidFill>
              <a:srgbClr val="000000"/>
            </a:solidFill>
            <a:latin typeface="+mj-lt"/>
          </a:endParaRPr>
        </a:p>
      </dgm:t>
    </dgm:pt>
    <dgm:pt modelId="{EE8145B3-E18C-4289-947C-9B42AF355F1A}">
      <dgm:prSet custT="1">
        <dgm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dgm:style>
      </dgm:prSet>
      <dgm:spPr/>
      <dgm:t>
        <a:bodyPr/>
        <a:lstStyle/>
        <a:p>
          <a:pPr marL="0" indent="0" algn="ctr">
            <a:tabLst/>
          </a:pPr>
          <a:r>
            <a:rPr lang="pt-BR" sz="1100" dirty="0">
              <a:solidFill>
                <a:schemeClr val="tx1"/>
              </a:solidFill>
              <a:latin typeface="Comic Sans MS" panose="030F0702030302020204" pitchFamily="66" charset="0"/>
            </a:rPr>
            <a:t>Promover o acesso de pequenas e médias empresas a recursos de capital</a:t>
          </a:r>
          <a:endParaRPr lang="en-US" sz="1100" dirty="0">
            <a:solidFill>
              <a:schemeClr val="tx1"/>
            </a:solidFill>
            <a:latin typeface="Comic Sans MS" panose="030F0702030302020204" pitchFamily="66" charset="0"/>
          </a:endParaRPr>
        </a:p>
      </dgm:t>
    </dgm:pt>
    <dgm:pt modelId="{73F93164-7E7D-4F4F-8C40-74FF05C3665F}" type="parTrans" cxnId="{129CAB5A-211B-47CA-AE36-EA1B0C25CFFB}">
      <dgm:prSet/>
      <dgm:spPr/>
      <dgm:t>
        <a:bodyPr/>
        <a:lstStyle/>
        <a:p>
          <a:endParaRPr lang="pt-BR" sz="1100"/>
        </a:p>
      </dgm:t>
    </dgm:pt>
    <dgm:pt modelId="{C4892B6B-678E-4987-9384-4974DF3443C6}" type="sibTrans" cxnId="{129CAB5A-211B-47CA-AE36-EA1B0C25CFFB}">
      <dgm:prSet/>
      <dgm:spPr/>
      <dgm:t>
        <a:bodyPr/>
        <a:lstStyle/>
        <a:p>
          <a:endParaRPr lang="pt-BR" sz="1100"/>
        </a:p>
      </dgm:t>
    </dgm:pt>
    <dgm:pt modelId="{BC3D4E5A-2672-44BC-BE1D-9922C6F3B29D}" type="pres">
      <dgm:prSet presAssocID="{E10811A3-D13D-4AD5-BBFD-E7F2562E0D2C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D83CFCD-0F65-4759-8B2E-2778439FBC54}" type="pres">
      <dgm:prSet presAssocID="{A94FD2D9-2ED1-403D-A66A-616CB42C25A2}" presName="Name5" presStyleLbl="venn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3F396B-6BDB-4328-887D-ED5458712D84}" type="pres">
      <dgm:prSet presAssocID="{E5BFD16E-777C-4FDC-B3E9-FE8A55209DB6}" presName="space" presStyleCnt="0"/>
      <dgm:spPr/>
    </dgm:pt>
    <dgm:pt modelId="{F043C90E-CFBC-4966-B2B8-C255F0AEA68B}" type="pres">
      <dgm:prSet presAssocID="{8EB3B63C-0125-4071-9843-37925D977640}" presName="Name5" presStyleLbl="venn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BF86634-A4C6-451D-AA89-42095CB95659}" type="pres">
      <dgm:prSet presAssocID="{97294FBE-2444-48B4-9450-AA30FC8CC922}" presName="space" presStyleCnt="0"/>
      <dgm:spPr/>
    </dgm:pt>
    <dgm:pt modelId="{F66193E4-239E-4F47-8B5A-A271DBF5198F}" type="pres">
      <dgm:prSet presAssocID="{BC53B729-7262-437F-89B8-44BA962238AD}" presName="Name5" presStyleLbl="venn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20EFA12-A65B-4E82-98A8-BD6F3640B290}" type="pres">
      <dgm:prSet presAssocID="{F60817AD-4AFD-4AC1-9336-C2F6BFC61CEE}" presName="space" presStyleCnt="0"/>
      <dgm:spPr/>
    </dgm:pt>
    <dgm:pt modelId="{F4EF546A-0220-4A92-A51A-66AF1D3E3E51}" type="pres">
      <dgm:prSet presAssocID="{EE8145B3-E18C-4289-947C-9B42AF355F1A}" presName="Name5" presStyleLbl="venn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4A3DF02-0368-4037-AAA0-1CFE523BBD36}" type="presOf" srcId="{8EB3B63C-0125-4071-9843-37925D977640}" destId="{F043C90E-CFBC-4966-B2B8-C255F0AEA68B}" srcOrd="0" destOrd="0" presId="urn:microsoft.com/office/officeart/2005/8/layout/venn3"/>
    <dgm:cxn modelId="{CE6F8B55-CC0B-489A-A6B6-622B71C42F5C}" type="presOf" srcId="{EE8145B3-E18C-4289-947C-9B42AF355F1A}" destId="{F4EF546A-0220-4A92-A51A-66AF1D3E3E51}" srcOrd="0" destOrd="0" presId="urn:microsoft.com/office/officeart/2005/8/layout/venn3"/>
    <dgm:cxn modelId="{CBC5B8DF-58F4-4713-98D9-A761AA4479CF}" type="presOf" srcId="{E10811A3-D13D-4AD5-BBFD-E7F2562E0D2C}" destId="{BC3D4E5A-2672-44BC-BE1D-9922C6F3B29D}" srcOrd="0" destOrd="0" presId="urn:microsoft.com/office/officeart/2005/8/layout/venn3"/>
    <dgm:cxn modelId="{C493BF97-BC76-49AD-9B41-1338A00CFCAC}" srcId="{E10811A3-D13D-4AD5-BBFD-E7F2562E0D2C}" destId="{BC53B729-7262-437F-89B8-44BA962238AD}" srcOrd="2" destOrd="0" parTransId="{94D738D5-7A43-45DD-AE56-40ADFA69C29F}" sibTransId="{F60817AD-4AFD-4AC1-9336-C2F6BFC61CEE}"/>
    <dgm:cxn modelId="{129CAB5A-211B-47CA-AE36-EA1B0C25CFFB}" srcId="{E10811A3-D13D-4AD5-BBFD-E7F2562E0D2C}" destId="{EE8145B3-E18C-4289-947C-9B42AF355F1A}" srcOrd="3" destOrd="0" parTransId="{73F93164-7E7D-4F4F-8C40-74FF05C3665F}" sibTransId="{C4892B6B-678E-4987-9384-4974DF3443C6}"/>
    <dgm:cxn modelId="{135EBBCD-CA06-4609-A2D6-A286D8FA55DA}" type="presOf" srcId="{A94FD2D9-2ED1-403D-A66A-616CB42C25A2}" destId="{9D83CFCD-0F65-4759-8B2E-2778439FBC54}" srcOrd="0" destOrd="0" presId="urn:microsoft.com/office/officeart/2005/8/layout/venn3"/>
    <dgm:cxn modelId="{4FC9B81C-4220-4EB7-8253-A2EABEEA138B}" type="presOf" srcId="{BC53B729-7262-437F-89B8-44BA962238AD}" destId="{F66193E4-239E-4F47-8B5A-A271DBF5198F}" srcOrd="0" destOrd="0" presId="urn:microsoft.com/office/officeart/2005/8/layout/venn3"/>
    <dgm:cxn modelId="{FE1B51C4-7247-4489-9825-EFB2BD9A6AC7}" srcId="{E10811A3-D13D-4AD5-BBFD-E7F2562E0D2C}" destId="{A94FD2D9-2ED1-403D-A66A-616CB42C25A2}" srcOrd="0" destOrd="0" parTransId="{358DB646-4EC5-4E6B-AA71-2DB986D0281A}" sibTransId="{E5BFD16E-777C-4FDC-B3E9-FE8A55209DB6}"/>
    <dgm:cxn modelId="{434911F0-2F38-4CA6-B250-26BFAC26DA65}" srcId="{E10811A3-D13D-4AD5-BBFD-E7F2562E0D2C}" destId="{8EB3B63C-0125-4071-9843-37925D977640}" srcOrd="1" destOrd="0" parTransId="{7AAFFCAD-D367-4010-8613-33AB14B00013}" sibTransId="{97294FBE-2444-48B4-9450-AA30FC8CC922}"/>
    <dgm:cxn modelId="{23CA96E2-970E-40CB-BB1F-FD8DD4E5B418}" type="presParOf" srcId="{BC3D4E5A-2672-44BC-BE1D-9922C6F3B29D}" destId="{9D83CFCD-0F65-4759-8B2E-2778439FBC54}" srcOrd="0" destOrd="0" presId="urn:microsoft.com/office/officeart/2005/8/layout/venn3"/>
    <dgm:cxn modelId="{8A74A6CB-62AE-4448-B515-FA17BB9447AD}" type="presParOf" srcId="{BC3D4E5A-2672-44BC-BE1D-9922C6F3B29D}" destId="{613F396B-6BDB-4328-887D-ED5458712D84}" srcOrd="1" destOrd="0" presId="urn:microsoft.com/office/officeart/2005/8/layout/venn3"/>
    <dgm:cxn modelId="{9FC50BD1-505E-46D0-8261-044674938176}" type="presParOf" srcId="{BC3D4E5A-2672-44BC-BE1D-9922C6F3B29D}" destId="{F043C90E-CFBC-4966-B2B8-C255F0AEA68B}" srcOrd="2" destOrd="0" presId="urn:microsoft.com/office/officeart/2005/8/layout/venn3"/>
    <dgm:cxn modelId="{5237DE1E-B8F4-4706-9200-9094B7D414BC}" type="presParOf" srcId="{BC3D4E5A-2672-44BC-BE1D-9922C6F3B29D}" destId="{7BF86634-A4C6-451D-AA89-42095CB95659}" srcOrd="3" destOrd="0" presId="urn:microsoft.com/office/officeart/2005/8/layout/venn3"/>
    <dgm:cxn modelId="{90F0907C-5344-40E5-8216-4B526137896D}" type="presParOf" srcId="{BC3D4E5A-2672-44BC-BE1D-9922C6F3B29D}" destId="{F66193E4-239E-4F47-8B5A-A271DBF5198F}" srcOrd="4" destOrd="0" presId="urn:microsoft.com/office/officeart/2005/8/layout/venn3"/>
    <dgm:cxn modelId="{44CB7D63-2765-4A89-B339-E2B933AA1F8E}" type="presParOf" srcId="{BC3D4E5A-2672-44BC-BE1D-9922C6F3B29D}" destId="{120EFA12-A65B-4E82-98A8-BD6F3640B290}" srcOrd="5" destOrd="0" presId="urn:microsoft.com/office/officeart/2005/8/layout/venn3"/>
    <dgm:cxn modelId="{5AF2E85D-56B1-4536-8FF7-456E61D20B1F}" type="presParOf" srcId="{BC3D4E5A-2672-44BC-BE1D-9922C6F3B29D}" destId="{F4EF546A-0220-4A92-A51A-66AF1D3E3E51}" srcOrd="6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5621696" y="0"/>
            <a:ext cx="4302625" cy="34026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C17CA8-CD20-465F-A2C7-513C1942BDA8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6456324"/>
            <a:ext cx="4302625" cy="340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5621696" y="6456324"/>
            <a:ext cx="4302625" cy="3402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AE243AB-5ACF-4B4E-8EAB-38E6ACD1ECFF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06701570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5622799" y="0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4749DD-A55E-40F1-A162-752B2F8DB050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925763" y="850900"/>
            <a:ext cx="4075112" cy="22923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992665" y="3271381"/>
            <a:ext cx="7941310" cy="267658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1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5622799" y="6456612"/>
            <a:ext cx="4301543" cy="34106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A435AC-F566-447A-92CD-5FC7AD041A81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7782318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71634-0ED9-45EF-AAE2-313002986AD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411BA-6BD1-49B6-B1A3-C31AE0C9CBE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2838874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71634-0ED9-45EF-AAE2-313002986AD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411BA-6BD1-49B6-B1A3-C31AE0C9CBE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1117304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71634-0ED9-45EF-AAE2-313002986AD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411BA-6BD1-49B6-B1A3-C31AE0C9CBE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677274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/>
              <a:t>Clique para editar o estilo do subtítulo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991D-C248-41B6-A801-69E67754FD92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766A6-CA47-4684-B826-36C88777EC8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0807204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991D-C248-41B6-A801-69E67754FD92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766A6-CA47-4684-B826-36C88777EC8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28849951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991D-C248-41B6-A801-69E67754FD92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766A6-CA47-4684-B826-36C88777EC8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5190793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991D-C248-41B6-A801-69E67754FD92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766A6-CA47-4684-B826-36C88777EC8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56997712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991D-C248-41B6-A801-69E67754FD92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766A6-CA47-4684-B826-36C88777EC8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9261975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991D-C248-41B6-A801-69E67754FD92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766A6-CA47-4684-B826-36C88777EC8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8772934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991D-C248-41B6-A801-69E67754FD92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766A6-CA47-4684-B826-36C88777EC8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162095169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991D-C248-41B6-A801-69E67754FD92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766A6-CA47-4684-B826-36C88777EC8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5723548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71634-0ED9-45EF-AAE2-313002986AD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411BA-6BD1-49B6-B1A3-C31AE0C9CBE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3714615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991D-C248-41B6-A801-69E67754FD92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766A6-CA47-4684-B826-36C88777EC8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53954412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991D-C248-41B6-A801-69E67754FD92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766A6-CA47-4684-B826-36C88777EC8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398225826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B3991D-C248-41B6-A801-69E67754FD92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9766A6-CA47-4684-B826-36C88777EC8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424862921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71634-0ED9-45EF-AAE2-313002986AD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411BA-6BD1-49B6-B1A3-C31AE0C9CBE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033936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71634-0ED9-45EF-AAE2-313002986AD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411BA-6BD1-49B6-B1A3-C31AE0C9CBE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09322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71634-0ED9-45EF-AAE2-313002986AD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411BA-6BD1-49B6-B1A3-C31AE0C9CBE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9044508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71634-0ED9-45EF-AAE2-313002986AD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411BA-6BD1-49B6-B1A3-C31AE0C9CBE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2651083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71634-0ED9-45EF-AAE2-313002986AD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411BA-6BD1-49B6-B1A3-C31AE0C9CBE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137307754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71634-0ED9-45EF-AAE2-313002986AD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411BA-6BD1-49B6-B1A3-C31AE0C9CBE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7009551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/>
              <a:t>Clique para editar 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971634-0ED9-45EF-AAE2-313002986AD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63411BA-6BD1-49B6-B1A3-C31AE0C9CBE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21197415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A971634-0ED9-45EF-AAE2-313002986AD6}" type="datetimeFigureOut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22/11/2016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3411BA-6BD1-49B6-B1A3-C31AE0C9CBEB}" type="slidenum">
              <a:rPr lang="pt-BR" smtClean="0">
                <a:solidFill>
                  <a:prstClr val="black">
                    <a:tint val="75000"/>
                  </a:prstClr>
                </a:solidFill>
              </a:rPr>
              <a:pPr/>
              <a:t>‹nº›</a:t>
            </a:fld>
            <a:endParaRPr lang="pt-BR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4355022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B3991D-C248-41B6-A801-69E67754FD92}" type="datetimeFigureOut">
              <a:rPr lang="pt-BR" smtClean="0"/>
              <a:pPr/>
              <a:t>22/11/2016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9766A6-CA47-4684-B826-36C88777EC88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6430615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7" Type="http://schemas.openxmlformats.org/officeDocument/2006/relationships/image" Target="../media/image17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18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eg"/><Relationship Id="rId3" Type="http://schemas.openxmlformats.org/officeDocument/2006/relationships/image" Target="../media/image24.png"/><Relationship Id="rId7" Type="http://schemas.openxmlformats.org/officeDocument/2006/relationships/image" Target="../media/image28.png"/><Relationship Id="rId12" Type="http://schemas.openxmlformats.org/officeDocument/2006/relationships/image" Target="../media/image33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7.png"/><Relationship Id="rId11" Type="http://schemas.openxmlformats.org/officeDocument/2006/relationships/image" Target="../media/image32.jpeg"/><Relationship Id="rId5" Type="http://schemas.openxmlformats.org/officeDocument/2006/relationships/image" Target="../media/image26.png"/><Relationship Id="rId10" Type="http://schemas.openxmlformats.org/officeDocument/2006/relationships/image" Target="../media/image31.png"/><Relationship Id="rId4" Type="http://schemas.openxmlformats.org/officeDocument/2006/relationships/image" Target="../media/image25.png"/><Relationship Id="rId9" Type="http://schemas.openxmlformats.org/officeDocument/2006/relationships/image" Target="../media/image30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Agrupar 4"/>
          <p:cNvGrpSpPr/>
          <p:nvPr/>
        </p:nvGrpSpPr>
        <p:grpSpPr>
          <a:xfrm>
            <a:off x="-1" y="-1"/>
            <a:ext cx="12192001" cy="1304984"/>
            <a:chOff x="-1" y="-1"/>
            <a:chExt cx="12192001" cy="1304984"/>
          </a:xfrm>
        </p:grpSpPr>
        <p:sp>
          <p:nvSpPr>
            <p:cNvPr id="3" name="Retângulo 2"/>
            <p:cNvSpPr/>
            <p:nvPr/>
          </p:nvSpPr>
          <p:spPr>
            <a:xfrm>
              <a:off x="0" y="0"/>
              <a:ext cx="12192000" cy="252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1" name="Retângulo 20"/>
            <p:cNvSpPr/>
            <p:nvPr/>
          </p:nvSpPr>
          <p:spPr>
            <a:xfrm>
              <a:off x="0" y="244237"/>
              <a:ext cx="12192000" cy="25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22" name="Retângulo 21"/>
            <p:cNvSpPr/>
            <p:nvPr/>
          </p:nvSpPr>
          <p:spPr>
            <a:xfrm>
              <a:off x="0" y="496650"/>
              <a:ext cx="12192000" cy="252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00B0F0"/>
                </a:solidFill>
              </a:endParaRPr>
            </a:p>
          </p:txBody>
        </p:sp>
        <p:grpSp>
          <p:nvGrpSpPr>
            <p:cNvPr id="13" name="Agrupar 12"/>
            <p:cNvGrpSpPr/>
            <p:nvPr/>
          </p:nvGrpSpPr>
          <p:grpSpPr>
            <a:xfrm>
              <a:off x="-1" y="2688"/>
              <a:ext cx="11832761" cy="1302295"/>
              <a:chOff x="-1" y="1476385"/>
              <a:chExt cx="11832761" cy="1302295"/>
            </a:xfrm>
          </p:grpSpPr>
          <p:sp>
            <p:nvSpPr>
              <p:cNvPr id="27" name="Retângulo 9"/>
              <p:cNvSpPr/>
              <p:nvPr/>
            </p:nvSpPr>
            <p:spPr>
              <a:xfrm>
                <a:off x="-1" y="2013252"/>
                <a:ext cx="10928413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50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0" name="Retângulo 9"/>
              <p:cNvSpPr/>
              <p:nvPr/>
            </p:nvSpPr>
            <p:spPr>
              <a:xfrm>
                <a:off x="0" y="1476385"/>
                <a:ext cx="11832760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4" name="Triângulo Retângulo 3"/>
            <p:cNvSpPr/>
            <p:nvPr/>
          </p:nvSpPr>
          <p:spPr>
            <a:xfrm rot="16200000">
              <a:off x="11231888" y="-211464"/>
              <a:ext cx="748650" cy="117157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15" name="Agrupar 14"/>
          <p:cNvGrpSpPr/>
          <p:nvPr/>
        </p:nvGrpSpPr>
        <p:grpSpPr>
          <a:xfrm>
            <a:off x="6519520" y="5686387"/>
            <a:ext cx="5583272" cy="1138391"/>
            <a:chOff x="6608728" y="5719609"/>
            <a:chExt cx="5583272" cy="1138391"/>
          </a:xfrm>
        </p:grpSpPr>
        <p:pic>
          <p:nvPicPr>
            <p:cNvPr id="16" name="Imagem 15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72000" y="5719609"/>
              <a:ext cx="2520000" cy="1138391"/>
            </a:xfrm>
            <a:prstGeom prst="rect">
              <a:avLst/>
            </a:prstGeom>
          </p:spPr>
        </p:pic>
        <p:grpSp>
          <p:nvGrpSpPr>
            <p:cNvPr id="17" name="Agrupar 16"/>
            <p:cNvGrpSpPr/>
            <p:nvPr/>
          </p:nvGrpSpPr>
          <p:grpSpPr>
            <a:xfrm>
              <a:off x="6608728" y="6043961"/>
              <a:ext cx="2986638" cy="611089"/>
              <a:chOff x="1589550" y="3184847"/>
              <a:chExt cx="2340000" cy="478782"/>
            </a:xfrm>
          </p:grpSpPr>
          <p:pic>
            <p:nvPicPr>
              <p:cNvPr id="18" name="Picture 6" descr="http://www.cufonfonts.com/site/makeimage?type=custom&amp;text=INOVA%C3%87%C3%95ES%20E%20COMUNICA%C3%87%C3%95ES&amp;size=36&amp;id=20171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89550" y="3499066"/>
                <a:ext cx="2340000" cy="1645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8" descr="http://www.cufonfonts.com/site/makeimage?type=custom&amp;text=CI%C3%8ANCIA,%20TECNOLOGIA&amp;size=36&amp;id=20171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07663" y="3339440"/>
                <a:ext cx="1721887" cy="1565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10" descr="http://www.cufonfonts.com/site/makeimage?type=custom&amp;text=MINIST%C3%89RIO%20DA&amp;size=36&amp;id=20472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09722" y="3184847"/>
                <a:ext cx="1119828" cy="13245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24" name="Retângulo 23"/>
          <p:cNvSpPr/>
          <p:nvPr/>
        </p:nvSpPr>
        <p:spPr>
          <a:xfrm>
            <a:off x="2293893" y="4739"/>
            <a:ext cx="61185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cap="small" dirty="0">
                <a:solidFill>
                  <a:schemeClr val="bg1"/>
                </a:solidFill>
                <a:latin typeface="Century Gothic" panose="020B0502020202020204" pitchFamily="34" charset="0"/>
              </a:rPr>
              <a:t>Comissão de Ciência, Tecnologia, Inovação, Comunicação e Informática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0624" y="61726"/>
            <a:ext cx="2112645" cy="611555"/>
          </a:xfrm>
          <a:prstGeom prst="rect">
            <a:avLst/>
          </a:prstGeom>
        </p:spPr>
      </p:pic>
      <p:sp>
        <p:nvSpPr>
          <p:cNvPr id="23" name="Retângulo de cantos arredondados 14"/>
          <p:cNvSpPr/>
          <p:nvPr/>
        </p:nvSpPr>
        <p:spPr>
          <a:xfrm>
            <a:off x="0" y="6324609"/>
            <a:ext cx="5121915" cy="510778"/>
          </a:xfrm>
          <a:prstGeom prst="roundRect">
            <a:avLst/>
          </a:prstGeom>
          <a:solidFill>
            <a:schemeClr val="bg1">
              <a:alpha val="65000"/>
            </a:schemeClr>
          </a:solidFill>
        </p:spPr>
        <p:txBody>
          <a:bodyPr wrap="none">
            <a:spAutoFit/>
          </a:bodyPr>
          <a:lstStyle/>
          <a:p>
            <a:r>
              <a:rPr lang="pt-BR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Brasília, </a:t>
            </a:r>
            <a:r>
              <a:rPr lang="es-ES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22 de </a:t>
            </a:r>
            <a:r>
              <a:rPr lang="es-ES" sz="2400" b="1" i="1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novembro</a:t>
            </a:r>
            <a:r>
              <a:rPr lang="es-ES" sz="24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 de 2016</a:t>
            </a:r>
            <a:endParaRPr lang="pt-BR" sz="24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5" name="Retângulo 24"/>
          <p:cNvSpPr/>
          <p:nvPr/>
        </p:nvSpPr>
        <p:spPr>
          <a:xfrm>
            <a:off x="2596486" y="4798385"/>
            <a:ext cx="6917279" cy="769441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txBody>
          <a:bodyPr wrap="none">
            <a:spAutoFit/>
          </a:bodyPr>
          <a:lstStyle/>
          <a:p>
            <a:pPr algn="ctr"/>
            <a:r>
              <a:rPr lang="pt-BR" sz="2800" b="1" cap="small" dirty="0">
                <a:solidFill>
                  <a:schemeClr val="tx1">
                    <a:lumMod val="85000"/>
                    <a:lumOff val="15000"/>
                  </a:schemeClr>
                </a:solidFill>
                <a:latin typeface="Century Gothic" panose="020B0502020202020204" pitchFamily="34" charset="0"/>
              </a:rPr>
              <a:t>Jailson Bittencourt de Andrade</a:t>
            </a:r>
          </a:p>
          <a:p>
            <a:pPr algn="ctr"/>
            <a:r>
              <a:rPr lang="pt-BR" sz="1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Secretário de </a:t>
            </a:r>
            <a:r>
              <a:rPr lang="es-ES" sz="1600" i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Políticas e Programas de Pesquisa e Desenvolvimento</a:t>
            </a:r>
            <a:endParaRPr lang="pt-BR" sz="1600" i="1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Retângulo 25"/>
          <p:cNvSpPr/>
          <p:nvPr/>
        </p:nvSpPr>
        <p:spPr>
          <a:xfrm>
            <a:off x="3854040" y="1633387"/>
            <a:ext cx="44839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b="1" i="0" dirty="0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</a:rPr>
              <a:t>5ª Audiência Pública – FNDCT e </a:t>
            </a:r>
            <a:r>
              <a:rPr lang="pt-BR" b="1" i="0" dirty="0" err="1">
                <a:solidFill>
                  <a:schemeClr val="tx1">
                    <a:lumMod val="75000"/>
                    <a:lumOff val="25000"/>
                  </a:schemeClr>
                </a:solidFill>
                <a:effectLst/>
                <a:latin typeface="Century Gothic" panose="020B0502020202020204" pitchFamily="34" charset="0"/>
              </a:rPr>
              <a:t>Funttel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28" name="Título 1"/>
          <p:cNvSpPr>
            <a:spLocks noGrp="1"/>
          </p:cNvSpPr>
          <p:nvPr>
            <p:ph type="ctrTitle"/>
          </p:nvPr>
        </p:nvSpPr>
        <p:spPr>
          <a:xfrm>
            <a:off x="740505" y="2246625"/>
            <a:ext cx="10517981" cy="2387600"/>
          </a:xfrm>
        </p:spPr>
        <p:txBody>
          <a:bodyPr anchor="ctr">
            <a:normAutofit/>
          </a:bodyPr>
          <a:lstStyle/>
          <a:p>
            <a:r>
              <a:rPr lang="pt-BR" sz="5400" b="1" cap="small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Ciência, Tecnologia e Inovação para o Desenvolvimento Econômico e Social</a:t>
            </a:r>
          </a:p>
        </p:txBody>
      </p:sp>
    </p:spTree>
    <p:extLst>
      <p:ext uri="{BB962C8B-B14F-4D97-AF65-F5344CB8AC3E}">
        <p14:creationId xmlns:p14="http://schemas.microsoft.com/office/powerpoint/2010/main" xmlns="" val="3161200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Agrupar 36"/>
          <p:cNvGrpSpPr/>
          <p:nvPr/>
        </p:nvGrpSpPr>
        <p:grpSpPr>
          <a:xfrm>
            <a:off x="-1" y="1121"/>
            <a:ext cx="12192000" cy="981134"/>
            <a:chOff x="0" y="-1"/>
            <a:chExt cx="12192000" cy="981134"/>
          </a:xfrm>
        </p:grpSpPr>
        <p:sp>
          <p:nvSpPr>
            <p:cNvPr id="38" name="Retângulo 37"/>
            <p:cNvSpPr/>
            <p:nvPr/>
          </p:nvSpPr>
          <p:spPr>
            <a:xfrm>
              <a:off x="0" y="0"/>
              <a:ext cx="12192000" cy="252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Retângulo 38"/>
            <p:cNvSpPr/>
            <p:nvPr/>
          </p:nvSpPr>
          <p:spPr>
            <a:xfrm>
              <a:off x="0" y="244237"/>
              <a:ext cx="12192000" cy="25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Retângulo 39"/>
            <p:cNvSpPr/>
            <p:nvPr/>
          </p:nvSpPr>
          <p:spPr>
            <a:xfrm>
              <a:off x="0" y="496650"/>
              <a:ext cx="12192000" cy="252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00B0F0"/>
                </a:solidFill>
              </a:endParaRPr>
            </a:p>
          </p:txBody>
        </p:sp>
        <p:grpSp>
          <p:nvGrpSpPr>
            <p:cNvPr id="41" name="Agrupar 40"/>
            <p:cNvGrpSpPr/>
            <p:nvPr/>
          </p:nvGrpSpPr>
          <p:grpSpPr>
            <a:xfrm>
              <a:off x="0" y="2688"/>
              <a:ext cx="11832760" cy="978445"/>
              <a:chOff x="0" y="1476385"/>
              <a:chExt cx="11832760" cy="978445"/>
            </a:xfrm>
          </p:grpSpPr>
          <p:sp>
            <p:nvSpPr>
              <p:cNvPr id="43" name="Retângulo 9"/>
              <p:cNvSpPr/>
              <p:nvPr/>
            </p:nvSpPr>
            <p:spPr>
              <a:xfrm>
                <a:off x="1" y="1689402"/>
                <a:ext cx="11471337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50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4" name="Retângulo 9"/>
              <p:cNvSpPr/>
              <p:nvPr/>
            </p:nvSpPr>
            <p:spPr>
              <a:xfrm>
                <a:off x="0" y="1476385"/>
                <a:ext cx="11832760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42" name="Triângulo Retângulo 41"/>
            <p:cNvSpPr/>
            <p:nvPr/>
          </p:nvSpPr>
          <p:spPr>
            <a:xfrm rot="16200000">
              <a:off x="11231888" y="-211464"/>
              <a:ext cx="748650" cy="117157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0" name="Retângulo 9"/>
          <p:cNvSpPr/>
          <p:nvPr/>
        </p:nvSpPr>
        <p:spPr>
          <a:xfrm>
            <a:off x="479099" y="1183626"/>
            <a:ext cx="11233800" cy="546053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114000"/>
              </a:lnSpc>
              <a:defRPr/>
            </a:pPr>
            <a:r>
              <a:rPr lang="pt-BR" sz="2400" b="1" i="1" kern="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Antecedentes</a:t>
            </a:r>
          </a:p>
          <a:p>
            <a:pPr marL="342900" lvl="0" indent="-342900">
              <a:lnSpc>
                <a:spcPct val="114000"/>
              </a:lnSpc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pt-BR" sz="2000" b="1" i="1" kern="0" dirty="0">
                <a:solidFill>
                  <a:srgbClr val="44546A">
                    <a:lumMod val="75000"/>
                  </a:srgbClr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Criação em 1969 (Decreto-lei nº 719), FINEP como Secretaria Executiva desde 1971; </a:t>
            </a:r>
          </a:p>
          <a:p>
            <a:pPr marL="342900" lvl="0" indent="-342900">
              <a:lnSpc>
                <a:spcPct val="114000"/>
              </a:lnSpc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pt-BR" sz="2000" b="1" i="1" kern="0" dirty="0">
                <a:solidFill>
                  <a:srgbClr val="44546A">
                    <a:lumMod val="75000"/>
                  </a:srgbClr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Década de 1970: mais importante instrumento de financiamento a formação de recursos humanos,  fortalecimento e consolidação da infraestrutura de pesquisa e da pós-graduação nas universidades brasileiras; </a:t>
            </a:r>
          </a:p>
          <a:p>
            <a:pPr marL="342900" lvl="0" indent="-342900">
              <a:lnSpc>
                <a:spcPct val="114000"/>
              </a:lnSpc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pt-BR" sz="2000" b="1" i="1" kern="0" dirty="0">
                <a:solidFill>
                  <a:srgbClr val="44546A">
                    <a:lumMod val="75000"/>
                  </a:srgbClr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1986 a 1999: queda acentuada dos recursos, pela ausência de fonte assegurada e por dificuldades fiscais, restrição ao crédito e constantes cortes orçamentários. </a:t>
            </a:r>
          </a:p>
          <a:p>
            <a:pPr marL="342900" lvl="0" indent="-342900">
              <a:lnSpc>
                <a:spcPct val="114000"/>
              </a:lnSpc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pt-BR" sz="2000" b="1" i="1" kern="0" dirty="0">
                <a:solidFill>
                  <a:srgbClr val="44546A">
                    <a:lumMod val="75000"/>
                  </a:srgbClr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A partir de 1998: criação dos Fundos Setoriais e respectiva alocação no FNDCT, permitindo fluxo contínuo e crescente de recursos financeiros para o sistema de C,T&amp;I</a:t>
            </a:r>
          </a:p>
          <a:p>
            <a:pPr marL="342900" lvl="0" indent="-342900">
              <a:lnSpc>
                <a:spcPct val="114000"/>
              </a:lnSpc>
              <a:buClr>
                <a:schemeClr val="accent6">
                  <a:lumMod val="75000"/>
                </a:schemeClr>
              </a:buClr>
              <a:buFont typeface="Wingdings" panose="05000000000000000000" pitchFamily="2" charset="2"/>
              <a:buChar char="Ø"/>
              <a:defRPr/>
            </a:pPr>
            <a:r>
              <a:rPr lang="pt-BR" sz="2000" b="1" i="1" kern="0" dirty="0">
                <a:solidFill>
                  <a:srgbClr val="44546A">
                    <a:lumMod val="75000"/>
                  </a:srgbClr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2007: regulamentação do FNDCT (Lei nº 11540/2007)</a:t>
            </a:r>
            <a:endParaRPr lang="pt-BR" sz="2400" b="1" i="1" kern="0" dirty="0">
              <a:solidFill>
                <a:srgbClr val="44546A">
                  <a:lumMod val="75000"/>
                </a:srgbClr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lvl="0">
              <a:lnSpc>
                <a:spcPct val="114000"/>
              </a:lnSpc>
              <a:defRPr/>
            </a:pPr>
            <a:endParaRPr lang="pt-BR" sz="2400" b="1" i="1" kern="0" dirty="0">
              <a:solidFill>
                <a:srgbClr val="44546A">
                  <a:lumMod val="75000"/>
                </a:srgbClr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lvl="0">
              <a:lnSpc>
                <a:spcPct val="114000"/>
              </a:lnSpc>
              <a:defRPr/>
            </a:pPr>
            <a:r>
              <a:rPr lang="pt-BR" sz="2400" b="1" i="1" kern="0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Objetivo</a:t>
            </a:r>
          </a:p>
          <a:p>
            <a:pPr lvl="0">
              <a:lnSpc>
                <a:spcPct val="114000"/>
              </a:lnSpc>
              <a:defRPr/>
            </a:pPr>
            <a:r>
              <a:rPr lang="pt-BR" b="1" i="1" kern="0" dirty="0">
                <a:solidFill>
                  <a:srgbClr val="44546A">
                    <a:lumMod val="75000"/>
                  </a:srgbClr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Apoiar, financeiramente, programas e projetos prioritários de desenvolvimento científico e tecnológico nacionais, tendo como fonte de receita os incentivos fiscais, empréstimos de instituições financeiras, contribuições e doações de entidades públicas e privadas. </a:t>
            </a:r>
            <a:endParaRPr lang="pt-BR" sz="2400" i="1" kern="0" dirty="0">
              <a:solidFill>
                <a:srgbClr val="44546A">
                  <a:lumMod val="75000"/>
                </a:srgbClr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  <p:sp>
        <p:nvSpPr>
          <p:cNvPr id="7" name="Retângulo 6"/>
          <p:cNvSpPr/>
          <p:nvPr/>
        </p:nvSpPr>
        <p:spPr>
          <a:xfrm>
            <a:off x="0" y="15456"/>
            <a:ext cx="1148195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1" i="1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</a:rPr>
              <a:t>O FNDCT</a:t>
            </a:r>
          </a:p>
        </p:txBody>
      </p:sp>
      <p:sp>
        <p:nvSpPr>
          <p:cNvPr id="2" name="Retângulo Arredondado 1"/>
          <p:cNvSpPr/>
          <p:nvPr/>
        </p:nvSpPr>
        <p:spPr>
          <a:xfrm>
            <a:off x="296091" y="5077097"/>
            <a:ext cx="11310121" cy="1567063"/>
          </a:xfrm>
          <a:prstGeom prst="roundRect">
            <a:avLst/>
          </a:prstGeom>
          <a:noFill/>
          <a:ln w="571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883253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Agrupar 36"/>
          <p:cNvGrpSpPr/>
          <p:nvPr/>
        </p:nvGrpSpPr>
        <p:grpSpPr>
          <a:xfrm>
            <a:off x="-1" y="1121"/>
            <a:ext cx="12192000" cy="981134"/>
            <a:chOff x="0" y="-1"/>
            <a:chExt cx="12192000" cy="981134"/>
          </a:xfrm>
        </p:grpSpPr>
        <p:sp>
          <p:nvSpPr>
            <p:cNvPr id="38" name="Retângulo 37"/>
            <p:cNvSpPr/>
            <p:nvPr/>
          </p:nvSpPr>
          <p:spPr>
            <a:xfrm>
              <a:off x="0" y="0"/>
              <a:ext cx="12192000" cy="252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Retângulo 38"/>
            <p:cNvSpPr/>
            <p:nvPr/>
          </p:nvSpPr>
          <p:spPr>
            <a:xfrm>
              <a:off x="0" y="244237"/>
              <a:ext cx="12192000" cy="25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Retângulo 39"/>
            <p:cNvSpPr/>
            <p:nvPr/>
          </p:nvSpPr>
          <p:spPr>
            <a:xfrm>
              <a:off x="0" y="496650"/>
              <a:ext cx="12192000" cy="252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00B0F0"/>
                </a:solidFill>
              </a:endParaRPr>
            </a:p>
          </p:txBody>
        </p:sp>
        <p:grpSp>
          <p:nvGrpSpPr>
            <p:cNvPr id="41" name="Agrupar 40"/>
            <p:cNvGrpSpPr/>
            <p:nvPr/>
          </p:nvGrpSpPr>
          <p:grpSpPr>
            <a:xfrm>
              <a:off x="0" y="2688"/>
              <a:ext cx="11832760" cy="978445"/>
              <a:chOff x="0" y="1476385"/>
              <a:chExt cx="11832760" cy="978445"/>
            </a:xfrm>
          </p:grpSpPr>
          <p:sp>
            <p:nvSpPr>
              <p:cNvPr id="43" name="Retângulo 9"/>
              <p:cNvSpPr/>
              <p:nvPr/>
            </p:nvSpPr>
            <p:spPr>
              <a:xfrm>
                <a:off x="1" y="1689402"/>
                <a:ext cx="11471337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50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4" name="Retângulo 9"/>
              <p:cNvSpPr/>
              <p:nvPr/>
            </p:nvSpPr>
            <p:spPr>
              <a:xfrm>
                <a:off x="0" y="1476385"/>
                <a:ext cx="11832760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42" name="Triângulo Retângulo 41"/>
            <p:cNvSpPr/>
            <p:nvPr/>
          </p:nvSpPr>
          <p:spPr>
            <a:xfrm rot="16200000">
              <a:off x="11231888" y="-211464"/>
              <a:ext cx="748650" cy="117157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7" name="Retângulo 6"/>
          <p:cNvSpPr/>
          <p:nvPr/>
        </p:nvSpPr>
        <p:spPr>
          <a:xfrm>
            <a:off x="0" y="15456"/>
            <a:ext cx="1148195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1" i="1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</a:rPr>
              <a:t>Linhas do FNDCT</a:t>
            </a:r>
          </a:p>
        </p:txBody>
      </p:sp>
      <p:pic>
        <p:nvPicPr>
          <p:cNvPr id="15" name="Picture 9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843229" y="982255"/>
            <a:ext cx="1963738" cy="9509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6" name="Seta para baixo 4"/>
          <p:cNvSpPr/>
          <p:nvPr/>
        </p:nvSpPr>
        <p:spPr bwMode="auto">
          <a:xfrm rot="4803631">
            <a:off x="3801035" y="1476762"/>
            <a:ext cx="1439863" cy="539750"/>
          </a:xfrm>
          <a:prstGeom prst="downArrow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17" name="Seta para baixo 13"/>
          <p:cNvSpPr/>
          <p:nvPr/>
        </p:nvSpPr>
        <p:spPr bwMode="auto">
          <a:xfrm rot="16782343">
            <a:off x="6369610" y="1479937"/>
            <a:ext cx="1439863" cy="539750"/>
          </a:xfrm>
          <a:prstGeom prst="downArrow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18" name="Seta para baixo 14"/>
          <p:cNvSpPr/>
          <p:nvPr/>
        </p:nvSpPr>
        <p:spPr bwMode="auto">
          <a:xfrm>
            <a:off x="5143267" y="2169705"/>
            <a:ext cx="1439862" cy="539750"/>
          </a:xfrm>
          <a:prstGeom prst="downArrow">
            <a:avLst/>
          </a:prstGeom>
          <a:solidFill>
            <a:srgbClr val="FFC000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pt-BR" dirty="0">
              <a:solidFill>
                <a:prstClr val="white"/>
              </a:solidFill>
              <a:latin typeface="Century Gothic" panose="020B0502020202020204" pitchFamily="34" charset="0"/>
            </a:endParaRPr>
          </a:p>
        </p:txBody>
      </p:sp>
      <p:sp>
        <p:nvSpPr>
          <p:cNvPr id="19" name="CaixaDeTexto 18"/>
          <p:cNvSpPr txBox="1"/>
          <p:nvPr/>
        </p:nvSpPr>
        <p:spPr bwMode="auto">
          <a:xfrm>
            <a:off x="269966" y="2239555"/>
            <a:ext cx="3698277" cy="3949244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>Mais </a:t>
            </a:r>
            <a:r>
              <a:rPr lang="pt-BR" sz="1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importante instrumento de financiamento</a:t>
            </a:r>
            <a:r>
              <a:rPr lang="pt-BR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> para implantação e consolidação institucional da pesquisa e da pós-graduação nas instituições de pesquisa brasileiras e de expansão do sistema de ciência e tecnologia nacional. 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>Apoia todo o espectro de atividades de </a:t>
            </a:r>
            <a:r>
              <a:rPr lang="pt-BR" sz="1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pesquisa científica e de desenvolvimento tecnológico </a:t>
            </a:r>
            <a:r>
              <a:rPr lang="pt-BR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>em todas as </a:t>
            </a:r>
            <a:r>
              <a:rPr lang="pt-BR" sz="1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áreas e setores estratégicos</a:t>
            </a:r>
            <a:r>
              <a:rPr lang="pt-BR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>; a formação de recursos humanos e o fortalecimento e consolidação da infraestrutura de ciência e tecnologia nacional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Modalidade</a:t>
            </a:r>
            <a:r>
              <a:rPr lang="pt-BR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>: Aplicação de recursos públicos não reembolsáveis em </a:t>
            </a:r>
            <a:r>
              <a:rPr lang="pt-BR" sz="1200" dirty="0" err="1">
                <a:solidFill>
                  <a:srgbClr val="002060"/>
                </a:solidFill>
                <a:latin typeface="Century Gothic" panose="020B0502020202020204" pitchFamily="34" charset="0"/>
              </a:rPr>
              <a:t>ICTs</a:t>
            </a:r>
            <a:r>
              <a:rPr lang="pt-BR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> públicas e privadas sem fins lucrativos.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1200" dirty="0">
              <a:solidFill>
                <a:srgbClr val="002060"/>
              </a:solidFill>
              <a:latin typeface="Century Gothic" panose="020B0502020202020204" pitchFamily="34" charset="0"/>
            </a:endParaRPr>
          </a:p>
        </p:txBody>
      </p:sp>
      <p:sp>
        <p:nvSpPr>
          <p:cNvPr id="20" name="CaixaDeTexto 19"/>
          <p:cNvSpPr txBox="1"/>
          <p:nvPr/>
        </p:nvSpPr>
        <p:spPr bwMode="auto">
          <a:xfrm>
            <a:off x="4130876" y="4260443"/>
            <a:ext cx="3581831" cy="2485787"/>
          </a:xfrm>
          <a:prstGeom prst="roundRect">
            <a:avLst/>
          </a:prstGeom>
          <a:solidFill>
            <a:schemeClr val="bg1"/>
          </a:solidFill>
          <a:ln>
            <a:solidFill>
              <a:schemeClr val="accent6">
                <a:lumMod val="75000"/>
              </a:schemeClr>
            </a:solidFill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>A </a:t>
            </a:r>
            <a:r>
              <a:rPr lang="pt-BR" sz="1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subvenção econômica à inovação</a:t>
            </a:r>
            <a:r>
              <a:rPr lang="pt-BR" sz="1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pt-BR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>é um dos principais instrumentos da política de fomento do governo, largamente utilizado em países desenvolvidos para estimular e promover a inovação nas </a:t>
            </a:r>
            <a:r>
              <a:rPr lang="pt-BR" sz="1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empresas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8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Modalidade</a:t>
            </a:r>
            <a:r>
              <a:rPr lang="pt-BR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>: aplicação de recursos públicos não reembolsáveis diretamente em empresas, para compartilhar os custos e os riscos inerentes às atividades de inovação</a:t>
            </a:r>
          </a:p>
        </p:txBody>
      </p:sp>
      <p:sp>
        <p:nvSpPr>
          <p:cNvPr id="21" name="CaixaDeTexto 20"/>
          <p:cNvSpPr txBox="1"/>
          <p:nvPr/>
        </p:nvSpPr>
        <p:spPr bwMode="auto">
          <a:xfrm>
            <a:off x="7878893" y="2222093"/>
            <a:ext cx="4043141" cy="4151769"/>
          </a:xfrm>
          <a:prstGeom prst="roundRect">
            <a:avLst/>
          </a:prstGeom>
          <a:solidFill>
            <a:schemeClr val="bg1"/>
          </a:solidFill>
          <a:ln>
            <a:solidFill>
              <a:srgbClr val="006600"/>
            </a:solidFill>
          </a:ln>
        </p:spPr>
        <p:txBody>
          <a:bodyPr wrap="square"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Equalização de juros:</a:t>
            </a:r>
            <a:r>
              <a:rPr lang="pt-BR" sz="1200" b="1" dirty="0">
                <a:solidFill>
                  <a:srgbClr val="002060"/>
                </a:solidFill>
                <a:latin typeface="Century Gothic" panose="020B0502020202020204" pitchFamily="34" charset="0"/>
              </a:rPr>
              <a:t> </a:t>
            </a:r>
            <a:r>
              <a:rPr lang="pt-BR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>Financiamento reembolsável, onde parte da Taxa de Juros de Longo Prazo/TJLP é quitada pelo FNDCT e outra parte pela empresa beneficiada, para fomentar a inovação com juros similares aos praticados no exterior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8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Capital de risco:</a:t>
            </a:r>
            <a:r>
              <a:rPr lang="pt-BR" sz="1200" dirty="0">
                <a:solidFill>
                  <a:srgbClr val="C00000"/>
                </a:solidFill>
                <a:latin typeface="Century Gothic" panose="020B0502020202020204" pitchFamily="34" charset="0"/>
              </a:rPr>
              <a:t> </a:t>
            </a:r>
            <a:r>
              <a:rPr lang="pt-BR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>Aporte de capital para investimento em projetos de inovação de empresas de qualquer setor e incentiva/estimula fundos de capital de risco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8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Garantia de liquidez: </a:t>
            </a:r>
            <a:r>
              <a:rPr lang="pt-BR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>Mecanismo de operacionalização da reserva técnica destinada à liquidez dos investimentos privados em empresas de base tecnológica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pt-BR" sz="800" dirty="0">
              <a:solidFill>
                <a:srgbClr val="002060"/>
              </a:solidFill>
              <a:latin typeface="Century Gothic" panose="020B0502020202020204" pitchFamily="34" charset="0"/>
            </a:endParaRP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pt-BR" sz="1200" b="1" dirty="0">
                <a:solidFill>
                  <a:srgbClr val="C00000"/>
                </a:solidFill>
                <a:latin typeface="Century Gothic" panose="020B0502020202020204" pitchFamily="34" charset="0"/>
              </a:rPr>
              <a:t>Participação no capital: </a:t>
            </a:r>
            <a:r>
              <a:rPr lang="pt-BR" sz="1200" dirty="0">
                <a:solidFill>
                  <a:srgbClr val="002060"/>
                </a:solidFill>
                <a:latin typeface="Century Gothic" panose="020B0502020202020204" pitchFamily="34" charset="0"/>
              </a:rPr>
              <a:t>Participação minoritária no capital de microempresas e de empresas de pequeno porte de base tecnológica</a:t>
            </a:r>
          </a:p>
        </p:txBody>
      </p:sp>
      <p:sp>
        <p:nvSpPr>
          <p:cNvPr id="22" name="CaixaDeTexto 20"/>
          <p:cNvSpPr>
            <a:spLocks noChangeArrowheads="1"/>
          </p:cNvSpPr>
          <p:nvPr/>
        </p:nvSpPr>
        <p:spPr bwMode="auto">
          <a:xfrm>
            <a:off x="4120051" y="2825252"/>
            <a:ext cx="3592656" cy="1317808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</a:pPr>
            <a:r>
              <a:rPr lang="pt-BR" altLang="pt-BR" sz="28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Subvenção Econômica para a Inovação</a:t>
            </a:r>
          </a:p>
        </p:txBody>
      </p:sp>
      <p:sp>
        <p:nvSpPr>
          <p:cNvPr id="23" name="CaixaDeTexto 21"/>
          <p:cNvSpPr>
            <a:spLocks noChangeArrowheads="1"/>
          </p:cNvSpPr>
          <p:nvPr/>
        </p:nvSpPr>
        <p:spPr bwMode="auto">
          <a:xfrm>
            <a:off x="269966" y="1504728"/>
            <a:ext cx="3698277" cy="507373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</a:pPr>
            <a:r>
              <a:rPr lang="pt-BR" altLang="pt-BR" sz="28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Fomento à PD&amp;I</a:t>
            </a:r>
          </a:p>
        </p:txBody>
      </p:sp>
      <p:sp>
        <p:nvSpPr>
          <p:cNvPr id="24" name="CaixaDeTexto 22"/>
          <p:cNvSpPr>
            <a:spLocks noChangeArrowheads="1"/>
          </p:cNvSpPr>
          <p:nvPr/>
        </p:nvSpPr>
        <p:spPr bwMode="auto">
          <a:xfrm>
            <a:off x="7878893" y="1269593"/>
            <a:ext cx="3953866" cy="915987"/>
          </a:xfrm>
          <a:prstGeom prst="roundRect">
            <a:avLst>
              <a:gd name="adj" fmla="val 16667"/>
            </a:avLst>
          </a:prstGeom>
          <a:solidFill>
            <a:schemeClr val="bg1"/>
          </a:solidFill>
          <a:ln w="9525">
            <a:solidFill>
              <a:schemeClr val="accent6">
                <a:lumMod val="75000"/>
              </a:schemeClr>
            </a:solidFill>
            <a:miter lim="800000"/>
            <a:headEnd/>
            <a:tailEnd/>
          </a:ln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>
              <a:lnSpc>
                <a:spcPct val="85000"/>
              </a:lnSpc>
            </a:pPr>
            <a:r>
              <a:rPr lang="pt-BR" altLang="pt-BR" sz="28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Instrumentos de Crédito</a:t>
            </a:r>
          </a:p>
        </p:txBody>
      </p:sp>
    </p:spTree>
    <p:extLst>
      <p:ext uri="{BB962C8B-B14F-4D97-AF65-F5344CB8AC3E}">
        <p14:creationId xmlns:p14="http://schemas.microsoft.com/office/powerpoint/2010/main" xmlns="" val="107140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Agrupar 36"/>
          <p:cNvGrpSpPr/>
          <p:nvPr/>
        </p:nvGrpSpPr>
        <p:grpSpPr>
          <a:xfrm>
            <a:off x="-1" y="1121"/>
            <a:ext cx="12192000" cy="981134"/>
            <a:chOff x="0" y="-1"/>
            <a:chExt cx="12192000" cy="981134"/>
          </a:xfrm>
        </p:grpSpPr>
        <p:sp>
          <p:nvSpPr>
            <p:cNvPr id="38" name="Retângulo 37"/>
            <p:cNvSpPr/>
            <p:nvPr/>
          </p:nvSpPr>
          <p:spPr>
            <a:xfrm>
              <a:off x="0" y="0"/>
              <a:ext cx="12192000" cy="252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Retângulo 38"/>
            <p:cNvSpPr/>
            <p:nvPr/>
          </p:nvSpPr>
          <p:spPr>
            <a:xfrm>
              <a:off x="0" y="244237"/>
              <a:ext cx="12192000" cy="25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Retângulo 39"/>
            <p:cNvSpPr/>
            <p:nvPr/>
          </p:nvSpPr>
          <p:spPr>
            <a:xfrm>
              <a:off x="0" y="496650"/>
              <a:ext cx="12192000" cy="252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00B0F0"/>
                </a:solidFill>
              </a:endParaRPr>
            </a:p>
          </p:txBody>
        </p:sp>
        <p:grpSp>
          <p:nvGrpSpPr>
            <p:cNvPr id="41" name="Agrupar 40"/>
            <p:cNvGrpSpPr/>
            <p:nvPr/>
          </p:nvGrpSpPr>
          <p:grpSpPr>
            <a:xfrm>
              <a:off x="0" y="2688"/>
              <a:ext cx="11832760" cy="978445"/>
              <a:chOff x="0" y="1476385"/>
              <a:chExt cx="11832760" cy="978445"/>
            </a:xfrm>
          </p:grpSpPr>
          <p:sp>
            <p:nvSpPr>
              <p:cNvPr id="43" name="Retângulo 9"/>
              <p:cNvSpPr/>
              <p:nvPr/>
            </p:nvSpPr>
            <p:spPr>
              <a:xfrm>
                <a:off x="1" y="1689402"/>
                <a:ext cx="11471337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50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4" name="Retângulo 9"/>
              <p:cNvSpPr/>
              <p:nvPr/>
            </p:nvSpPr>
            <p:spPr>
              <a:xfrm>
                <a:off x="0" y="1476385"/>
                <a:ext cx="11832760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42" name="Triângulo Retângulo 41"/>
            <p:cNvSpPr/>
            <p:nvPr/>
          </p:nvSpPr>
          <p:spPr>
            <a:xfrm rot="16200000">
              <a:off x="11231888" y="-211464"/>
              <a:ext cx="748650" cy="117157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7" name="Retângulo 6"/>
          <p:cNvSpPr/>
          <p:nvPr/>
        </p:nvSpPr>
        <p:spPr>
          <a:xfrm>
            <a:off x="0" y="15456"/>
            <a:ext cx="1148195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400" b="1" i="1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</a:rPr>
              <a:t>Governança do FNDCT</a:t>
            </a:r>
          </a:p>
        </p:txBody>
      </p:sp>
      <p:grpSp>
        <p:nvGrpSpPr>
          <p:cNvPr id="9" name="Agrupar 8"/>
          <p:cNvGrpSpPr/>
          <p:nvPr/>
        </p:nvGrpSpPr>
        <p:grpSpPr>
          <a:xfrm>
            <a:off x="1738452" y="992036"/>
            <a:ext cx="8258428" cy="5834606"/>
            <a:chOff x="1738452" y="1183626"/>
            <a:chExt cx="8258428" cy="5834606"/>
          </a:xfrm>
        </p:grpSpPr>
        <p:grpSp>
          <p:nvGrpSpPr>
            <p:cNvPr id="95" name="Grupo 119"/>
            <p:cNvGrpSpPr>
              <a:grpSpLocks/>
            </p:cNvGrpSpPr>
            <p:nvPr/>
          </p:nvGrpSpPr>
          <p:grpSpPr bwMode="auto">
            <a:xfrm>
              <a:off x="1738452" y="1183626"/>
              <a:ext cx="8258428" cy="4967288"/>
              <a:chOff x="342128" y="639654"/>
              <a:chExt cx="8479973" cy="5875823"/>
            </a:xfrm>
          </p:grpSpPr>
          <p:grpSp>
            <p:nvGrpSpPr>
              <p:cNvPr id="96" name="Grupo 114"/>
              <p:cNvGrpSpPr>
                <a:grpSpLocks/>
              </p:cNvGrpSpPr>
              <p:nvPr/>
            </p:nvGrpSpPr>
            <p:grpSpPr bwMode="auto">
              <a:xfrm>
                <a:off x="342128" y="639654"/>
                <a:ext cx="8479973" cy="5875823"/>
                <a:chOff x="342128" y="639654"/>
                <a:chExt cx="8479973" cy="5875823"/>
              </a:xfrm>
            </p:grpSpPr>
            <p:sp>
              <p:nvSpPr>
                <p:cNvPr id="100" name="Retângulo de cantos arredondados 11"/>
                <p:cNvSpPr>
                  <a:spLocks noChangeArrowheads="1"/>
                </p:cNvSpPr>
                <p:nvPr/>
              </p:nvSpPr>
              <p:spPr bwMode="auto">
                <a:xfrm>
                  <a:off x="342128" y="908720"/>
                  <a:ext cx="2574860" cy="863444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25400" algn="ctr">
                  <a:solidFill>
                    <a:schemeClr val="accent1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fontAlgn="base" hangingPunct="1">
                    <a:lnSpc>
                      <a:spcPct val="80000"/>
                    </a:lnSpc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pt-BR" altLang="pt-BR" sz="1600" b="1" dirty="0">
                      <a:solidFill>
                        <a:srgbClr val="002060"/>
                      </a:solidFill>
                      <a:latin typeface="Century Gothic" panose="020B0502020202020204" pitchFamily="34" charset="0"/>
                    </a:rPr>
                    <a:t>Ministério da Ciência, Tecnologia, Inovações e Comunicações</a:t>
                  </a:r>
                </a:p>
              </p:txBody>
            </p:sp>
            <p:sp>
              <p:nvSpPr>
                <p:cNvPr id="101" name="Retângulo de cantos arredondados 12"/>
                <p:cNvSpPr>
                  <a:spLocks noChangeArrowheads="1"/>
                </p:cNvSpPr>
                <p:nvPr/>
              </p:nvSpPr>
              <p:spPr bwMode="auto">
                <a:xfrm>
                  <a:off x="425957" y="2132559"/>
                  <a:ext cx="2417018" cy="865321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25400" algn="ctr">
                  <a:solidFill>
                    <a:schemeClr val="accent1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fontAlgn="base" hangingPunct="1">
                    <a:lnSpc>
                      <a:spcPct val="80000"/>
                    </a:lnSpc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pt-BR" altLang="pt-BR" sz="1600" b="1" dirty="0">
                      <a:solidFill>
                        <a:srgbClr val="002060"/>
                      </a:solidFill>
                      <a:latin typeface="Century Gothic" panose="020B0502020202020204" pitchFamily="34" charset="0"/>
                    </a:rPr>
                    <a:t>Conselho Diretor</a:t>
                  </a:r>
                </a:p>
              </p:txBody>
            </p:sp>
            <p:sp>
              <p:nvSpPr>
                <p:cNvPr id="102" name="Retângulo de cantos arredondados 13"/>
                <p:cNvSpPr>
                  <a:spLocks noChangeArrowheads="1"/>
                </p:cNvSpPr>
                <p:nvPr/>
              </p:nvSpPr>
              <p:spPr bwMode="auto">
                <a:xfrm>
                  <a:off x="425957" y="3356397"/>
                  <a:ext cx="2417018" cy="865321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25400" algn="ctr">
                  <a:solidFill>
                    <a:schemeClr val="accent1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fontAlgn="base" hangingPunct="1">
                    <a:lnSpc>
                      <a:spcPct val="80000"/>
                    </a:lnSpc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pt-BR" altLang="pt-BR" sz="1500" b="1" dirty="0">
                      <a:solidFill>
                        <a:srgbClr val="002060"/>
                      </a:solidFill>
                      <a:latin typeface="Century Gothic" panose="020B0502020202020204" pitchFamily="34" charset="0"/>
                    </a:rPr>
                    <a:t>Comitê de</a:t>
                  </a:r>
                </a:p>
                <a:p>
                  <a:pPr algn="ctr" eaLnBrk="1" fontAlgn="base" hangingPunct="1">
                    <a:lnSpc>
                      <a:spcPct val="80000"/>
                    </a:lnSpc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pt-BR" altLang="pt-BR" sz="1500" b="1" dirty="0">
                      <a:solidFill>
                        <a:srgbClr val="002060"/>
                      </a:solidFill>
                      <a:latin typeface="Century Gothic" panose="020B0502020202020204" pitchFamily="34" charset="0"/>
                    </a:rPr>
                    <a:t>Coordenação Executiva</a:t>
                  </a:r>
                </a:p>
              </p:txBody>
            </p:sp>
            <p:sp>
              <p:nvSpPr>
                <p:cNvPr id="103" name="Retângulo de cantos arredondados 14"/>
                <p:cNvSpPr>
                  <a:spLocks noChangeArrowheads="1"/>
                </p:cNvSpPr>
                <p:nvPr/>
              </p:nvSpPr>
              <p:spPr bwMode="auto">
                <a:xfrm>
                  <a:off x="425957" y="4582112"/>
                  <a:ext cx="2417018" cy="863444"/>
                </a:xfrm>
                <a:prstGeom prst="roundRect">
                  <a:avLst>
                    <a:gd name="adj" fmla="val 16667"/>
                  </a:avLst>
                </a:prstGeom>
                <a:solidFill>
                  <a:srgbClr val="FFFFFF"/>
                </a:solidFill>
                <a:ln w="25400" algn="ctr">
                  <a:solidFill>
                    <a:schemeClr val="accent1">
                      <a:lumMod val="50000"/>
                    </a:schemeClr>
                  </a:solidFill>
                  <a:round/>
                  <a:headEnd/>
                  <a:tailEnd/>
                </a:ln>
              </p:spPr>
              <p:txBody>
                <a:bodyPr anchor="ctr"/>
                <a:lstStyle>
                  <a:lvl1pPr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1pPr>
                  <a:lvl2pPr marL="742950" indent="-28575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2pPr>
                  <a:lvl3pPr marL="11430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3pPr>
                  <a:lvl4pPr marL="16002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4pPr>
                  <a:lvl5pPr marL="2057400" indent="-228600" eaLnBrk="0" hangingPunct="0"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panose="020B0604020202020204" pitchFamily="34" charset="0"/>
                    </a:defRPr>
                  </a:lvl9pPr>
                </a:lstStyle>
                <a:p>
                  <a:pPr algn="ctr" eaLnBrk="1" fontAlgn="base" hangingPunct="1">
                    <a:lnSpc>
                      <a:spcPct val="80000"/>
                    </a:lnSpc>
                    <a:spcBef>
                      <a:spcPct val="0"/>
                    </a:spcBef>
                    <a:spcAft>
                      <a:spcPct val="0"/>
                    </a:spcAft>
                  </a:pPr>
                  <a:r>
                    <a:rPr lang="pt-BR" altLang="pt-BR" sz="1500" b="1" dirty="0">
                      <a:solidFill>
                        <a:srgbClr val="002060"/>
                      </a:solidFill>
                      <a:latin typeface="Century Gothic" panose="020B0502020202020204" pitchFamily="34" charset="0"/>
                    </a:rPr>
                    <a:t>Comitê de Coordenação dos Fundos Setoriais</a:t>
                  </a:r>
                </a:p>
              </p:txBody>
            </p:sp>
            <p:cxnSp>
              <p:nvCxnSpPr>
                <p:cNvPr id="104" name="Conector reto 88"/>
                <p:cNvCxnSpPr>
                  <a:cxnSpLocks noChangeShapeType="1"/>
                  <a:stCxn id="100" idx="2"/>
                  <a:endCxn id="101" idx="0"/>
                </p:cNvCxnSpPr>
                <p:nvPr/>
              </p:nvCxnSpPr>
              <p:spPr bwMode="auto">
                <a:xfrm>
                  <a:off x="1629558" y="1772164"/>
                  <a:ext cx="4908" cy="360395"/>
                </a:xfrm>
                <a:prstGeom prst="line">
                  <a:avLst/>
                </a:prstGeom>
                <a:noFill/>
                <a:ln w="9525" algn="ctr">
                  <a:solidFill>
                    <a:srgbClr val="0070C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  <p:cxnSp>
              <p:nvCxnSpPr>
                <p:cNvPr id="105" name="Conector reto 89"/>
                <p:cNvCxnSpPr>
                  <a:cxnSpLocks noChangeShapeType="1"/>
                  <a:stCxn id="101" idx="2"/>
                  <a:endCxn id="102" idx="0"/>
                </p:cNvCxnSpPr>
                <p:nvPr/>
              </p:nvCxnSpPr>
              <p:spPr bwMode="auto">
                <a:xfrm>
                  <a:off x="1634466" y="2997880"/>
                  <a:ext cx="0" cy="358517"/>
                </a:xfrm>
                <a:prstGeom prst="line">
                  <a:avLst/>
                </a:prstGeom>
                <a:noFill/>
                <a:ln w="9525" algn="ctr">
                  <a:solidFill>
                    <a:srgbClr val="0070C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  <p:cxnSp>
              <p:nvCxnSpPr>
                <p:cNvPr id="106" name="Conector reto 90"/>
                <p:cNvCxnSpPr>
                  <a:cxnSpLocks noChangeShapeType="1"/>
                  <a:stCxn id="102" idx="2"/>
                  <a:endCxn id="103" idx="0"/>
                </p:cNvCxnSpPr>
                <p:nvPr/>
              </p:nvCxnSpPr>
              <p:spPr bwMode="auto">
                <a:xfrm>
                  <a:off x="1634466" y="4221718"/>
                  <a:ext cx="0" cy="360394"/>
                </a:xfrm>
                <a:prstGeom prst="line">
                  <a:avLst/>
                </a:prstGeom>
                <a:noFill/>
                <a:ln w="9525" algn="ctr">
                  <a:solidFill>
                    <a:srgbClr val="0070C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  <p:sp>
              <p:nvSpPr>
                <p:cNvPr id="107" name="Retângulo de cantos arredondados 13"/>
                <p:cNvSpPr/>
                <p:nvPr/>
              </p:nvSpPr>
              <p:spPr>
                <a:xfrm>
                  <a:off x="4932636" y="639654"/>
                  <a:ext cx="3889465" cy="2230897"/>
                </a:xfrm>
                <a:prstGeom prst="roundRect">
                  <a:avLst/>
                </a:prstGeom>
                <a:solidFill>
                  <a:schemeClr val="accent1">
                    <a:lumMod val="50000"/>
                  </a:schemeClr>
                </a:solidFill>
                <a:ln w="9525" cap="flat" cmpd="sng" algn="ctr">
                  <a:solidFill>
                    <a:srgbClr val="4F81BD">
                      <a:shade val="95000"/>
                      <a:satMod val="105000"/>
                    </a:srgbClr>
                  </a:solidFill>
                  <a:prstDash val="solid"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p:spPr>
              <p:txBody>
                <a:bodyPr anchor="ctr"/>
                <a:lstStyle/>
                <a:p>
                  <a:pPr>
                    <a:lnSpc>
                      <a:spcPts val="1400"/>
                    </a:lnSpc>
                    <a:defRPr/>
                  </a:pPr>
                  <a:r>
                    <a:rPr lang="pt-BR" sz="1200" b="1" dirty="0">
                      <a:solidFill>
                        <a:prstClr val="white"/>
                      </a:solidFill>
                      <a:latin typeface="Century Gothic" panose="020B0502020202020204" pitchFamily="34" charset="0"/>
                      <a:ea typeface="Lucida Sans Unicode" pitchFamily="34" charset="0"/>
                    </a:rPr>
                    <a:t>MCTIC</a:t>
                  </a:r>
                </a:p>
                <a:p>
                  <a:pPr>
                    <a:lnSpc>
                      <a:spcPts val="1400"/>
                    </a:lnSpc>
                    <a:defRPr/>
                  </a:pPr>
                  <a:r>
                    <a:rPr lang="pt-BR" sz="1200" b="1" dirty="0">
                      <a:solidFill>
                        <a:prstClr val="white"/>
                      </a:solidFill>
                      <a:latin typeface="Century Gothic" panose="020B0502020202020204" pitchFamily="34" charset="0"/>
                      <a:ea typeface="Lucida Sans Unicode" pitchFamily="34" charset="0"/>
                    </a:rPr>
                    <a:t>Ministérios</a:t>
                  </a:r>
                  <a:r>
                    <a:rPr lang="pt-BR" sz="1200" b="1" dirty="0">
                      <a:solidFill>
                        <a:srgbClr val="FFFFFF"/>
                      </a:solidFill>
                      <a:latin typeface="Century Gothic" panose="020B0502020202020204" pitchFamily="34" charset="0"/>
                      <a:ea typeface="Lucida Sans Unicode" pitchFamily="34" charset="0"/>
                    </a:rPr>
                    <a:t>: MEC, MF, MDIC, MD, MPOG</a:t>
                  </a:r>
                </a:p>
                <a:p>
                  <a:pPr>
                    <a:lnSpc>
                      <a:spcPts val="1400"/>
                    </a:lnSpc>
                    <a:defRPr/>
                  </a:pPr>
                  <a:r>
                    <a:rPr lang="pt-BR" sz="1200" b="1" dirty="0">
                      <a:solidFill>
                        <a:srgbClr val="FFFFFF"/>
                      </a:solidFill>
                      <a:latin typeface="Century Gothic" panose="020B0502020202020204" pitchFamily="34" charset="0"/>
                      <a:ea typeface="Lucida Sans Unicode" pitchFamily="34" charset="0"/>
                    </a:rPr>
                    <a:t>Presidentes: FINEP e CNPq, BNDES e EMBRAPA</a:t>
                  </a:r>
                </a:p>
                <a:p>
                  <a:pPr>
                    <a:lnSpc>
                      <a:spcPts val="1400"/>
                    </a:lnSpc>
                    <a:defRPr/>
                  </a:pPr>
                  <a:r>
                    <a:rPr lang="pt-BR" sz="1200" b="1" dirty="0">
                      <a:solidFill>
                        <a:srgbClr val="FFFFFF"/>
                      </a:solidFill>
                      <a:latin typeface="Century Gothic" panose="020B0502020202020204" pitchFamily="34" charset="0"/>
                      <a:ea typeface="Lucida Sans Unicode" pitchFamily="34" charset="0"/>
                    </a:rPr>
                    <a:t>3 representantes de empresas (CNI)</a:t>
                  </a:r>
                </a:p>
                <a:p>
                  <a:pPr>
                    <a:lnSpc>
                      <a:spcPts val="1400"/>
                    </a:lnSpc>
                    <a:defRPr/>
                  </a:pPr>
                  <a:r>
                    <a:rPr lang="pt-BR" sz="1200" b="1" dirty="0">
                      <a:solidFill>
                        <a:srgbClr val="FFFFFF"/>
                      </a:solidFill>
                      <a:latin typeface="Century Gothic" panose="020B0502020202020204" pitchFamily="34" charset="0"/>
                      <a:ea typeface="Lucida Sans Unicode" pitchFamily="34" charset="0"/>
                    </a:rPr>
                    <a:t>3 representantes da comunidade científica </a:t>
                  </a:r>
                </a:p>
                <a:p>
                  <a:pPr>
                    <a:lnSpc>
                      <a:spcPts val="1400"/>
                    </a:lnSpc>
                    <a:defRPr/>
                  </a:pPr>
                  <a:r>
                    <a:rPr lang="pt-BR" sz="1200" b="1" dirty="0">
                      <a:solidFill>
                        <a:srgbClr val="FFFFFF"/>
                      </a:solidFill>
                      <a:latin typeface="Century Gothic" panose="020B0502020202020204" pitchFamily="34" charset="0"/>
                      <a:ea typeface="Lucida Sans Unicode" pitchFamily="34" charset="0"/>
                    </a:rPr>
                    <a:t>     (SBPC, ABC e ANDIFES)</a:t>
                  </a:r>
                </a:p>
                <a:p>
                  <a:pPr marL="177800" indent="-177800">
                    <a:lnSpc>
                      <a:spcPts val="1400"/>
                    </a:lnSpc>
                    <a:defRPr/>
                  </a:pPr>
                  <a:r>
                    <a:rPr lang="pt-BR" sz="1200" b="1" dirty="0">
                      <a:solidFill>
                        <a:srgbClr val="FFFFFF"/>
                      </a:solidFill>
                      <a:latin typeface="Century Gothic" panose="020B0502020202020204" pitchFamily="34" charset="0"/>
                      <a:ea typeface="Lucida Sans Unicode" pitchFamily="34" charset="0"/>
                    </a:rPr>
                    <a:t>1 representante dos trabalhadores indicado pelas Confederações dos Trabalhadores</a:t>
                  </a:r>
                </a:p>
              </p:txBody>
            </p:sp>
            <p:sp>
              <p:nvSpPr>
                <p:cNvPr id="108" name="Retângulo de cantos arredondados 14"/>
                <p:cNvSpPr/>
                <p:nvPr/>
              </p:nvSpPr>
              <p:spPr>
                <a:xfrm>
                  <a:off x="4931007" y="2934398"/>
                  <a:ext cx="3889465" cy="1224364"/>
                </a:xfrm>
                <a:prstGeom prst="roundRect">
                  <a:avLst/>
                </a:prstGeom>
                <a:solidFill>
                  <a:schemeClr val="accent1">
                    <a:lumMod val="50000"/>
                  </a:schemeClr>
                </a:solidFill>
                <a:ln w="9525" cap="flat" cmpd="sng" algn="ctr">
                  <a:solidFill>
                    <a:srgbClr val="4F81BD">
                      <a:shade val="95000"/>
                      <a:satMod val="105000"/>
                    </a:srgbClr>
                  </a:solidFill>
                  <a:prstDash val="solid"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p:spPr>
              <p:txBody>
                <a:bodyPr anchor="ctr"/>
                <a:lstStyle/>
                <a:p>
                  <a:pPr>
                    <a:defRPr/>
                  </a:pPr>
                  <a:r>
                    <a:rPr lang="pt-BR" sz="1200" b="1" dirty="0">
                      <a:solidFill>
                        <a:srgbClr val="FFFFFF"/>
                      </a:solidFill>
                      <a:latin typeface="Century Gothic" panose="020B0502020202020204" pitchFamily="34" charset="0"/>
                      <a:ea typeface="Lucida Sans Unicode" pitchFamily="34" charset="0"/>
                    </a:rPr>
                    <a:t>SEXEC/MCTI</a:t>
                  </a:r>
                </a:p>
                <a:p>
                  <a:pPr>
                    <a:defRPr/>
                  </a:pPr>
                  <a:r>
                    <a:rPr lang="pt-BR" sz="1200" b="1" dirty="0">
                      <a:solidFill>
                        <a:srgbClr val="FFFFFF"/>
                      </a:solidFill>
                      <a:latin typeface="Century Gothic" panose="020B0502020202020204" pitchFamily="34" charset="0"/>
                      <a:ea typeface="Lucida Sans Unicode" pitchFamily="34" charset="0"/>
                    </a:rPr>
                    <a:t>FINEP e CNPq</a:t>
                  </a:r>
                </a:p>
                <a:p>
                  <a:pPr>
                    <a:defRPr/>
                  </a:pPr>
                  <a:r>
                    <a:rPr lang="pt-BR" sz="1200" b="1" dirty="0">
                      <a:solidFill>
                        <a:prstClr val="white"/>
                      </a:solidFill>
                      <a:latin typeface="Century Gothic" panose="020B0502020202020204" pitchFamily="34" charset="0"/>
                      <a:ea typeface="Lucida Sans Unicode" pitchFamily="34" charset="0"/>
                    </a:rPr>
                    <a:t>SEPED, SEPIN, SETEC, SECIS </a:t>
                  </a:r>
                </a:p>
              </p:txBody>
            </p:sp>
            <p:sp>
              <p:nvSpPr>
                <p:cNvPr id="109" name="Retângulo de cantos arredondados 15"/>
                <p:cNvSpPr/>
                <p:nvPr/>
              </p:nvSpPr>
              <p:spPr>
                <a:xfrm>
                  <a:off x="4931007" y="4262046"/>
                  <a:ext cx="3889465" cy="1393372"/>
                </a:xfrm>
                <a:prstGeom prst="roundRect">
                  <a:avLst/>
                </a:prstGeom>
                <a:solidFill>
                  <a:schemeClr val="accent1">
                    <a:lumMod val="50000"/>
                  </a:schemeClr>
                </a:solidFill>
                <a:ln w="9525" cap="flat" cmpd="sng" algn="ctr">
                  <a:solidFill>
                    <a:srgbClr val="4F81BD">
                      <a:shade val="95000"/>
                      <a:satMod val="105000"/>
                    </a:srgbClr>
                  </a:solidFill>
                  <a:prstDash val="solid"/>
                </a:ln>
                <a:effectLst>
                  <a:outerShdw blurRad="40000" dist="23000" dir="5400000" rotWithShape="0">
                    <a:srgbClr val="000000">
                      <a:alpha val="35000"/>
                    </a:srgbClr>
                  </a:outerShdw>
                </a:effectLst>
              </p:spPr>
              <p:txBody>
                <a:bodyPr anchor="ctr"/>
                <a:lstStyle/>
                <a:p>
                  <a:pPr>
                    <a:defRPr/>
                  </a:pPr>
                  <a:r>
                    <a:rPr lang="pt-BR" sz="1200" b="1" dirty="0">
                      <a:solidFill>
                        <a:srgbClr val="FFFFFF"/>
                      </a:solidFill>
                      <a:latin typeface="Century Gothic" panose="020B0502020202020204" pitchFamily="34" charset="0"/>
                      <a:ea typeface="Lucida Sans Unicode" pitchFamily="34" charset="0"/>
                    </a:rPr>
                    <a:t>SEXEC/MCTI</a:t>
                  </a:r>
                </a:p>
                <a:p>
                  <a:pPr>
                    <a:defRPr/>
                  </a:pPr>
                  <a:r>
                    <a:rPr lang="pt-BR" sz="1200" b="1" dirty="0">
                      <a:solidFill>
                        <a:srgbClr val="FFFFFF"/>
                      </a:solidFill>
                      <a:latin typeface="Century Gothic" panose="020B0502020202020204" pitchFamily="34" charset="0"/>
                      <a:ea typeface="Lucida Sans Unicode" pitchFamily="34" charset="0"/>
                    </a:rPr>
                    <a:t>Presidentes da FINEP e CNPq</a:t>
                  </a:r>
                </a:p>
                <a:p>
                  <a:pPr>
                    <a:defRPr/>
                  </a:pPr>
                  <a:r>
                    <a:rPr lang="pt-BR" sz="1200" b="1" dirty="0">
                      <a:solidFill>
                        <a:srgbClr val="FFFFFF"/>
                      </a:solidFill>
                      <a:latin typeface="Century Gothic" panose="020B0502020202020204" pitchFamily="34" charset="0"/>
                      <a:ea typeface="Lucida Sans Unicode" pitchFamily="34" charset="0"/>
                    </a:rPr>
                    <a:t>Presidentes dos Comitês Gestores</a:t>
                  </a:r>
                </a:p>
                <a:p>
                  <a:pPr>
                    <a:defRPr/>
                  </a:pPr>
                  <a:r>
                    <a:rPr lang="pt-BR" sz="1200" b="1" dirty="0">
                      <a:solidFill>
                        <a:prstClr val="white"/>
                      </a:solidFill>
                      <a:latin typeface="Century Gothic" panose="020B0502020202020204" pitchFamily="34" charset="0"/>
                      <a:ea typeface="Lucida Sans Unicode" pitchFamily="34" charset="0"/>
                    </a:rPr>
                    <a:t>Presidentes do CGEE, AEB e CNEN</a:t>
                  </a:r>
                </a:p>
                <a:p>
                  <a:pPr>
                    <a:defRPr/>
                  </a:pPr>
                  <a:r>
                    <a:rPr lang="pt-BR" sz="1200" b="1" dirty="0">
                      <a:solidFill>
                        <a:prstClr val="white"/>
                      </a:solidFill>
                      <a:latin typeface="Century Gothic" panose="020B0502020202020204" pitchFamily="34" charset="0"/>
                      <a:ea typeface="Lucida Sans Unicode" pitchFamily="34" charset="0"/>
                    </a:rPr>
                    <a:t>Subsecretário da SCUP</a:t>
                  </a:r>
                </a:p>
              </p:txBody>
            </p:sp>
            <p:cxnSp>
              <p:nvCxnSpPr>
                <p:cNvPr id="110" name="Conector reto 94"/>
                <p:cNvCxnSpPr>
                  <a:cxnSpLocks noChangeShapeType="1"/>
                  <a:stCxn id="101" idx="3"/>
                </p:cNvCxnSpPr>
                <p:nvPr/>
              </p:nvCxnSpPr>
              <p:spPr bwMode="auto">
                <a:xfrm flipV="1">
                  <a:off x="2842975" y="2564905"/>
                  <a:ext cx="2088963" cy="315"/>
                </a:xfrm>
                <a:prstGeom prst="line">
                  <a:avLst/>
                </a:prstGeom>
                <a:noFill/>
                <a:ln w="57150" algn="ctr">
                  <a:solidFill>
                    <a:schemeClr val="accent6">
                      <a:lumMod val="75000"/>
                    </a:scheme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  <p:cxnSp>
              <p:nvCxnSpPr>
                <p:cNvPr id="111" name="Conector reto 95"/>
                <p:cNvCxnSpPr>
                  <a:cxnSpLocks noChangeShapeType="1"/>
                  <a:stCxn id="102" idx="3"/>
                </p:cNvCxnSpPr>
                <p:nvPr/>
              </p:nvCxnSpPr>
              <p:spPr bwMode="auto">
                <a:xfrm>
                  <a:off x="2842975" y="3789058"/>
                  <a:ext cx="2080202" cy="0"/>
                </a:xfrm>
                <a:prstGeom prst="line">
                  <a:avLst/>
                </a:prstGeom>
                <a:noFill/>
                <a:ln w="57150" algn="ctr">
                  <a:solidFill>
                    <a:schemeClr val="accent6">
                      <a:lumMod val="75000"/>
                    </a:schemeClr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  <p:sp>
              <p:nvSpPr>
                <p:cNvPr id="112" name="Retângulo de cantos arredondados 18"/>
                <p:cNvSpPr/>
                <p:nvPr/>
              </p:nvSpPr>
              <p:spPr>
                <a:xfrm>
                  <a:off x="697670" y="5920195"/>
                  <a:ext cx="937301" cy="576503"/>
                </a:xfrm>
                <a:prstGeom prst="roundRect">
                  <a:avLst/>
                </a:prstGeom>
                <a:solidFill>
                  <a:sysClr val="window" lastClr="FFFFFF"/>
                </a:solidFill>
                <a:ln w="25400" cap="flat" cmpd="sng" algn="ctr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effectLst/>
              </p:spPr>
              <p:txBody>
                <a:bodyPr anchor="ctr"/>
                <a:lstStyle/>
                <a:p>
                  <a:pPr algn="ctr">
                    <a:lnSpc>
                      <a:spcPct val="80000"/>
                    </a:lnSpc>
                    <a:defRPr/>
                  </a:pPr>
                  <a:r>
                    <a:rPr lang="pt-BR" sz="1400" b="1" kern="0" dirty="0">
                      <a:solidFill>
                        <a:srgbClr val="002060"/>
                      </a:solidFill>
                      <a:latin typeface="Century Gothic" panose="020B0502020202020204" pitchFamily="34" charset="0"/>
                      <a:ea typeface="Lucida Sans Unicode" pitchFamily="34" charset="0"/>
                    </a:rPr>
                    <a:t>Comitê Gestor</a:t>
                  </a:r>
                </a:p>
              </p:txBody>
            </p:sp>
            <p:sp>
              <p:nvSpPr>
                <p:cNvPr id="113" name="Retângulo de cantos arredondados 19"/>
                <p:cNvSpPr/>
                <p:nvPr/>
              </p:nvSpPr>
              <p:spPr>
                <a:xfrm>
                  <a:off x="2066943" y="5920195"/>
                  <a:ext cx="934040" cy="576503"/>
                </a:xfrm>
                <a:prstGeom prst="roundRect">
                  <a:avLst/>
                </a:prstGeom>
                <a:solidFill>
                  <a:sysClr val="window" lastClr="FFFFFF"/>
                </a:solidFill>
                <a:ln w="25400" cap="flat" cmpd="sng" algn="ctr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effectLst/>
              </p:spPr>
              <p:txBody>
                <a:bodyPr anchor="ctr"/>
                <a:lstStyle/>
                <a:p>
                  <a:pPr algn="ctr">
                    <a:lnSpc>
                      <a:spcPct val="80000"/>
                    </a:lnSpc>
                    <a:defRPr/>
                  </a:pPr>
                  <a:r>
                    <a:rPr lang="pt-BR" sz="1400" b="1" kern="0" dirty="0">
                      <a:solidFill>
                        <a:srgbClr val="002060"/>
                      </a:solidFill>
                      <a:latin typeface="Century Gothic" panose="020B0502020202020204" pitchFamily="34" charset="0"/>
                      <a:ea typeface="Lucida Sans Unicode" pitchFamily="34" charset="0"/>
                    </a:rPr>
                    <a:t>Comitê Gestor</a:t>
                  </a:r>
                </a:p>
              </p:txBody>
            </p:sp>
            <p:sp>
              <p:nvSpPr>
                <p:cNvPr id="114" name="Retângulo de cantos arredondados 20"/>
                <p:cNvSpPr/>
                <p:nvPr/>
              </p:nvSpPr>
              <p:spPr>
                <a:xfrm>
                  <a:off x="3434587" y="5920195"/>
                  <a:ext cx="935670" cy="576503"/>
                </a:xfrm>
                <a:prstGeom prst="roundRect">
                  <a:avLst/>
                </a:prstGeom>
                <a:solidFill>
                  <a:sysClr val="window" lastClr="FFFFFF"/>
                </a:solidFill>
                <a:ln w="25400" cap="flat" cmpd="sng" algn="ctr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effectLst/>
              </p:spPr>
              <p:txBody>
                <a:bodyPr anchor="ctr"/>
                <a:lstStyle/>
                <a:p>
                  <a:pPr algn="ctr">
                    <a:lnSpc>
                      <a:spcPct val="80000"/>
                    </a:lnSpc>
                    <a:defRPr/>
                  </a:pPr>
                  <a:r>
                    <a:rPr lang="pt-BR" sz="1400" b="1" kern="0" dirty="0">
                      <a:solidFill>
                        <a:srgbClr val="002060"/>
                      </a:solidFill>
                      <a:latin typeface="Century Gothic" panose="020B0502020202020204" pitchFamily="34" charset="0"/>
                      <a:ea typeface="Lucida Sans Unicode" pitchFamily="34" charset="0"/>
                    </a:rPr>
                    <a:t>Comitê Gestor</a:t>
                  </a:r>
                </a:p>
              </p:txBody>
            </p:sp>
            <p:sp>
              <p:nvSpPr>
                <p:cNvPr id="115" name="Retângulo de cantos arredondados 21"/>
                <p:cNvSpPr/>
                <p:nvPr/>
              </p:nvSpPr>
              <p:spPr>
                <a:xfrm>
                  <a:off x="4802229" y="5938974"/>
                  <a:ext cx="935670" cy="576503"/>
                </a:xfrm>
                <a:prstGeom prst="roundRect">
                  <a:avLst/>
                </a:prstGeom>
                <a:solidFill>
                  <a:sysClr val="window" lastClr="FFFFFF"/>
                </a:solidFill>
                <a:ln w="25400" cap="flat" cmpd="sng" algn="ctr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effectLst/>
              </p:spPr>
              <p:txBody>
                <a:bodyPr anchor="ctr"/>
                <a:lstStyle/>
                <a:p>
                  <a:pPr algn="ctr">
                    <a:lnSpc>
                      <a:spcPct val="80000"/>
                    </a:lnSpc>
                    <a:defRPr/>
                  </a:pPr>
                  <a:r>
                    <a:rPr lang="pt-BR" sz="1400" b="1" kern="0" dirty="0">
                      <a:solidFill>
                        <a:srgbClr val="002060"/>
                      </a:solidFill>
                      <a:latin typeface="Century Gothic" panose="020B0502020202020204" pitchFamily="34" charset="0"/>
                      <a:ea typeface="Lucida Sans Unicode" pitchFamily="34" charset="0"/>
                    </a:rPr>
                    <a:t>Comitê Gestor</a:t>
                  </a:r>
                </a:p>
              </p:txBody>
            </p:sp>
            <p:sp>
              <p:nvSpPr>
                <p:cNvPr id="116" name="Retângulo de cantos arredondados 22"/>
                <p:cNvSpPr/>
                <p:nvPr/>
              </p:nvSpPr>
              <p:spPr>
                <a:xfrm>
                  <a:off x="6169873" y="5938974"/>
                  <a:ext cx="937300" cy="576503"/>
                </a:xfrm>
                <a:prstGeom prst="roundRect">
                  <a:avLst/>
                </a:prstGeom>
                <a:solidFill>
                  <a:sysClr val="window" lastClr="FFFFFF"/>
                </a:solidFill>
                <a:ln w="25400" cap="flat" cmpd="sng" algn="ctr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effectLst/>
              </p:spPr>
              <p:txBody>
                <a:bodyPr anchor="ctr"/>
                <a:lstStyle/>
                <a:p>
                  <a:pPr algn="ctr">
                    <a:lnSpc>
                      <a:spcPct val="80000"/>
                    </a:lnSpc>
                    <a:defRPr/>
                  </a:pPr>
                  <a:r>
                    <a:rPr lang="pt-BR" sz="1400" b="1" kern="0" dirty="0">
                      <a:solidFill>
                        <a:srgbClr val="002060"/>
                      </a:solidFill>
                      <a:latin typeface="Century Gothic" panose="020B0502020202020204" pitchFamily="34" charset="0"/>
                      <a:ea typeface="Lucida Sans Unicode" pitchFamily="34" charset="0"/>
                    </a:rPr>
                    <a:t>Comitê Gestor</a:t>
                  </a:r>
                </a:p>
              </p:txBody>
            </p:sp>
            <p:sp>
              <p:nvSpPr>
                <p:cNvPr id="117" name="Retângulo de cantos arredondados 23"/>
                <p:cNvSpPr/>
                <p:nvPr/>
              </p:nvSpPr>
              <p:spPr>
                <a:xfrm>
                  <a:off x="7381027" y="5938974"/>
                  <a:ext cx="935670" cy="576503"/>
                </a:xfrm>
                <a:prstGeom prst="roundRect">
                  <a:avLst/>
                </a:prstGeom>
                <a:solidFill>
                  <a:sysClr val="window" lastClr="FFFFFF"/>
                </a:solidFill>
                <a:ln w="25400" cap="flat" cmpd="sng" algn="ctr">
                  <a:solidFill>
                    <a:schemeClr val="accent1">
                      <a:lumMod val="50000"/>
                    </a:schemeClr>
                  </a:solidFill>
                  <a:prstDash val="solid"/>
                </a:ln>
                <a:effectLst/>
              </p:spPr>
              <p:txBody>
                <a:bodyPr anchor="ctr"/>
                <a:lstStyle/>
                <a:p>
                  <a:pPr algn="ctr">
                    <a:lnSpc>
                      <a:spcPct val="80000"/>
                    </a:lnSpc>
                    <a:defRPr/>
                  </a:pPr>
                  <a:r>
                    <a:rPr lang="pt-BR" sz="1400" b="1" kern="0" dirty="0">
                      <a:solidFill>
                        <a:srgbClr val="002060"/>
                      </a:solidFill>
                      <a:latin typeface="Century Gothic" panose="020B0502020202020204" pitchFamily="34" charset="0"/>
                      <a:ea typeface="Lucida Sans Unicode" pitchFamily="34" charset="0"/>
                    </a:rPr>
                    <a:t>Comitê Gestor</a:t>
                  </a:r>
                </a:p>
              </p:txBody>
            </p:sp>
            <p:cxnSp>
              <p:nvCxnSpPr>
                <p:cNvPr id="118" name="Conector reto 103"/>
                <p:cNvCxnSpPr>
                  <a:cxnSpLocks noChangeShapeType="1"/>
                </p:cNvCxnSpPr>
                <p:nvPr/>
              </p:nvCxnSpPr>
              <p:spPr bwMode="auto">
                <a:xfrm>
                  <a:off x="1043608" y="5805264"/>
                  <a:ext cx="6838665" cy="0"/>
                </a:xfrm>
                <a:prstGeom prst="line">
                  <a:avLst/>
                </a:prstGeom>
                <a:noFill/>
                <a:ln w="9525" algn="ctr">
                  <a:solidFill>
                    <a:srgbClr val="0070C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  <p:cxnSp>
              <p:nvCxnSpPr>
                <p:cNvPr id="119" name="Conector reto 104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1458809" y="5625244"/>
                  <a:ext cx="360040" cy="0"/>
                </a:xfrm>
                <a:prstGeom prst="line">
                  <a:avLst/>
                </a:prstGeom>
                <a:noFill/>
                <a:ln w="38100" algn="ctr">
                  <a:solidFill>
                    <a:schemeClr val="accent6">
                      <a:lumMod val="75000"/>
                    </a:schemeClr>
                  </a:solidFill>
                  <a:round/>
                  <a:headEnd type="arrow" w="med" len="med"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  <p:cxnSp>
              <p:nvCxnSpPr>
                <p:cNvPr id="120" name="Conector reto 105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971620" y="5881745"/>
                  <a:ext cx="143975" cy="0"/>
                </a:xfrm>
                <a:prstGeom prst="line">
                  <a:avLst/>
                </a:prstGeom>
                <a:noFill/>
                <a:ln w="9525" algn="ctr">
                  <a:solidFill>
                    <a:srgbClr val="0070C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  <p:cxnSp>
              <p:nvCxnSpPr>
                <p:cNvPr id="121" name="Conector reto 106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2330247" y="5877251"/>
                  <a:ext cx="143975" cy="0"/>
                </a:xfrm>
                <a:prstGeom prst="line">
                  <a:avLst/>
                </a:prstGeom>
                <a:noFill/>
                <a:ln w="9525" algn="ctr">
                  <a:solidFill>
                    <a:srgbClr val="0070C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  <p:cxnSp>
              <p:nvCxnSpPr>
                <p:cNvPr id="122" name="Conector reto 107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3698399" y="5877251"/>
                  <a:ext cx="143975" cy="0"/>
                </a:xfrm>
                <a:prstGeom prst="line">
                  <a:avLst/>
                </a:prstGeom>
                <a:noFill/>
                <a:ln w="9525" algn="ctr">
                  <a:solidFill>
                    <a:srgbClr val="0070C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  <p:cxnSp>
              <p:nvCxnSpPr>
                <p:cNvPr id="123" name="Conector reto 108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5066551" y="5881745"/>
                  <a:ext cx="143975" cy="0"/>
                </a:xfrm>
                <a:prstGeom prst="line">
                  <a:avLst/>
                </a:prstGeom>
                <a:noFill/>
                <a:ln w="9525" algn="ctr">
                  <a:solidFill>
                    <a:srgbClr val="0070C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  <p:cxnSp>
              <p:nvCxnSpPr>
                <p:cNvPr id="124" name="Conector reto 109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6434703" y="5877251"/>
                  <a:ext cx="143975" cy="0"/>
                </a:xfrm>
                <a:prstGeom prst="line">
                  <a:avLst/>
                </a:prstGeom>
                <a:noFill/>
                <a:ln w="9525" algn="ctr">
                  <a:solidFill>
                    <a:srgbClr val="0070C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  <p:cxnSp>
              <p:nvCxnSpPr>
                <p:cNvPr id="125" name="Conector reto 110"/>
                <p:cNvCxnSpPr>
                  <a:cxnSpLocks noChangeShapeType="1"/>
                </p:cNvCxnSpPr>
                <p:nvPr/>
              </p:nvCxnSpPr>
              <p:spPr bwMode="auto">
                <a:xfrm rot="5400000">
                  <a:off x="7802855" y="5877251"/>
                  <a:ext cx="143975" cy="0"/>
                </a:xfrm>
                <a:prstGeom prst="line">
                  <a:avLst/>
                </a:prstGeom>
                <a:noFill/>
                <a:ln w="9525" algn="ctr">
                  <a:solidFill>
                    <a:srgbClr val="0070C0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  <p:cxnSp>
              <p:nvCxnSpPr>
                <p:cNvPr id="126" name="Conector reto 111"/>
                <p:cNvCxnSpPr>
                  <a:cxnSpLocks noChangeShapeType="1"/>
                  <a:stCxn id="115" idx="3"/>
                  <a:endCxn id="116" idx="1"/>
                </p:cNvCxnSpPr>
                <p:nvPr/>
              </p:nvCxnSpPr>
              <p:spPr bwMode="auto">
                <a:xfrm>
                  <a:off x="5737992" y="6227253"/>
                  <a:ext cx="431955" cy="0"/>
                </a:xfrm>
                <a:prstGeom prst="line">
                  <a:avLst/>
                </a:prstGeom>
                <a:noFill/>
                <a:ln w="9525" algn="ctr">
                  <a:solidFill>
                    <a:srgbClr val="0070C0"/>
                  </a:solidFill>
                  <a:prstDash val="sys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  <p:cxnSp>
              <p:nvCxnSpPr>
                <p:cNvPr id="127" name="Conector reto 112"/>
                <p:cNvCxnSpPr>
                  <a:cxnSpLocks noChangeShapeType="1"/>
                </p:cNvCxnSpPr>
                <p:nvPr/>
              </p:nvCxnSpPr>
              <p:spPr bwMode="auto">
                <a:xfrm>
                  <a:off x="7118172" y="6227444"/>
                  <a:ext cx="258760" cy="0"/>
                </a:xfrm>
                <a:prstGeom prst="line">
                  <a:avLst/>
                </a:prstGeom>
                <a:noFill/>
                <a:ln w="9525" algn="ctr">
                  <a:solidFill>
                    <a:srgbClr val="0070C0"/>
                  </a:solidFill>
                  <a:prstDash val="sys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  <p:cxnSp>
              <p:nvCxnSpPr>
                <p:cNvPr id="128" name="Conector reto 113"/>
                <p:cNvCxnSpPr>
                  <a:cxnSpLocks noChangeShapeType="1"/>
                </p:cNvCxnSpPr>
                <p:nvPr/>
              </p:nvCxnSpPr>
              <p:spPr bwMode="auto">
                <a:xfrm>
                  <a:off x="8316416" y="6227444"/>
                  <a:ext cx="324000" cy="0"/>
                </a:xfrm>
                <a:prstGeom prst="line">
                  <a:avLst/>
                </a:prstGeom>
                <a:noFill/>
                <a:ln w="9525" algn="ctr">
                  <a:solidFill>
                    <a:srgbClr val="0070C0"/>
                  </a:solidFill>
                  <a:prstDash val="sysDash"/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 xmlns="">
                      <a:noFill/>
                    </a14:hiddenFill>
                  </a:ext>
                </a:extLst>
              </p:spPr>
            </p:cxnSp>
          </p:grpSp>
          <p:sp>
            <p:nvSpPr>
              <p:cNvPr id="97" name="CaixaDeTexto 115"/>
              <p:cNvSpPr txBox="1">
                <a:spLocks noChangeArrowheads="1"/>
              </p:cNvSpPr>
              <p:nvPr/>
            </p:nvSpPr>
            <p:spPr bwMode="auto">
              <a:xfrm>
                <a:off x="1684850" y="5445097"/>
                <a:ext cx="2520115" cy="39998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pt-BR" sz="1600" b="1" kern="0" dirty="0">
                    <a:solidFill>
                      <a:srgbClr val="002060"/>
                    </a:solidFill>
                    <a:latin typeface="Century Gothic" panose="020B0502020202020204" pitchFamily="34" charset="0"/>
                    <a:ea typeface="Lucida Sans Unicode" pitchFamily="34" charset="0"/>
                  </a:rPr>
                  <a:t>Ações Verticais</a:t>
                </a:r>
              </a:p>
            </p:txBody>
          </p:sp>
          <p:sp>
            <p:nvSpPr>
              <p:cNvPr id="98" name="CaixaDeTexto 116"/>
              <p:cNvSpPr txBox="1">
                <a:spLocks noChangeArrowheads="1"/>
              </p:cNvSpPr>
              <p:nvPr/>
            </p:nvSpPr>
            <p:spPr bwMode="auto">
              <a:xfrm>
                <a:off x="3147691" y="3424626"/>
                <a:ext cx="1727892" cy="691732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pPr>
                  <a:defRPr/>
                </a:pPr>
                <a:r>
                  <a:rPr lang="pt-BR" sz="1600" b="1" kern="0" dirty="0">
                    <a:solidFill>
                      <a:srgbClr val="002060"/>
                    </a:solidFill>
                    <a:latin typeface="Century Gothic" panose="020B0502020202020204" pitchFamily="34" charset="0"/>
                    <a:ea typeface="Lucida Sans Unicode" pitchFamily="34" charset="0"/>
                  </a:rPr>
                  <a:t>Ações Transversais</a:t>
                </a:r>
              </a:p>
            </p:txBody>
          </p:sp>
          <p:cxnSp>
            <p:nvCxnSpPr>
              <p:cNvPr id="99" name="Conector reto 10"/>
              <p:cNvCxnSpPr>
                <a:cxnSpLocks noChangeShapeType="1"/>
              </p:cNvCxnSpPr>
              <p:nvPr/>
            </p:nvCxnSpPr>
            <p:spPr bwMode="auto">
              <a:xfrm>
                <a:off x="2843249" y="3645427"/>
                <a:ext cx="360399" cy="0"/>
              </a:xfrm>
              <a:prstGeom prst="line">
                <a:avLst/>
              </a:prstGeom>
              <a:noFill/>
              <a:ln w="38100" algn="ctr">
                <a:solidFill>
                  <a:schemeClr val="accent6">
                    <a:lumMod val="75000"/>
                  </a:schemeClr>
                </a:solidFill>
                <a:round/>
                <a:headEnd type="arrow" w="med" len="med"/>
                <a:tailEnd/>
              </a:ln>
              <a:extLst>
                <a:ext uri="{909E8E84-426E-40dd-AFC4-6F175D3DCCD1}">
                  <a14:hiddenFill xmlns:a14="http://schemas.microsoft.com/office/drawing/2010/main" xmlns="">
                    <a:noFill/>
                  </a14:hiddenFill>
                </a:ext>
              </a:extLst>
            </p:spPr>
          </p:cxnSp>
        </p:grpSp>
        <p:sp>
          <p:nvSpPr>
            <p:cNvPr id="129" name="CaixaDeTexto 128"/>
            <p:cNvSpPr txBox="1"/>
            <p:nvPr/>
          </p:nvSpPr>
          <p:spPr>
            <a:xfrm>
              <a:off x="1738630" y="6200987"/>
              <a:ext cx="7896225" cy="817245"/>
            </a:xfrm>
            <a:prstGeom prst="roundRect">
              <a:avLst/>
            </a:prstGeom>
            <a:solidFill>
              <a:schemeClr val="accent1">
                <a:lumMod val="75000"/>
              </a:schemeClr>
            </a:solidFill>
          </p:spPr>
          <p:txBody>
            <a:bodyPr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400" b="1" i="0" u="none" strike="noStrike" kern="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Presididos pelo MCTI, com a participação de representantes do governo, agências reguladoras, comunidade científica (SBPC, ABC e ANDIFES) e setor empresarial (CNI), além das agências FINEP e CNPq</a:t>
              </a:r>
            </a:p>
          </p:txBody>
        </p:sp>
        <p:cxnSp>
          <p:nvCxnSpPr>
            <p:cNvPr id="130" name="Conector angulado 5"/>
            <p:cNvCxnSpPr>
              <a:stCxn id="112" idx="1"/>
            </p:cNvCxnSpPr>
            <p:nvPr/>
          </p:nvCxnSpPr>
          <p:spPr>
            <a:xfrm rot="10800000" flipV="1">
              <a:off x="1738631" y="5891357"/>
              <a:ext cx="346075" cy="744379"/>
            </a:xfrm>
            <a:prstGeom prst="bentConnector3">
              <a:avLst>
                <a:gd name="adj1" fmla="val 166055"/>
              </a:avLst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  <p:cxnSp>
          <p:nvCxnSpPr>
            <p:cNvPr id="131" name="Conector angulado 10"/>
            <p:cNvCxnSpPr>
              <a:stCxn id="117" idx="3"/>
            </p:cNvCxnSpPr>
            <p:nvPr/>
          </p:nvCxnSpPr>
          <p:spPr>
            <a:xfrm>
              <a:off x="9504680" y="5907233"/>
              <a:ext cx="130175" cy="728504"/>
            </a:xfrm>
            <a:prstGeom prst="bentConnector3">
              <a:avLst>
                <a:gd name="adj1" fmla="val 275610"/>
              </a:avLst>
            </a:prstGeom>
            <a:noFill/>
            <a:ln w="9525" cap="flat" cmpd="sng" algn="ctr">
              <a:solidFill>
                <a:srgbClr val="4F81BD">
                  <a:shade val="95000"/>
                  <a:satMod val="105000"/>
                </a:srgbClr>
              </a:solidFill>
              <a:prstDash val="solid"/>
            </a:ln>
            <a:effectLst/>
          </p:spPr>
        </p:cxnSp>
      </p:grpSp>
    </p:spTree>
    <p:extLst>
      <p:ext uri="{BB962C8B-B14F-4D97-AF65-F5344CB8AC3E}">
        <p14:creationId xmlns:p14="http://schemas.microsoft.com/office/powerpoint/2010/main" xmlns="" val="32029145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Agrupar 36"/>
          <p:cNvGrpSpPr/>
          <p:nvPr/>
        </p:nvGrpSpPr>
        <p:grpSpPr>
          <a:xfrm>
            <a:off x="-1" y="1121"/>
            <a:ext cx="12192000" cy="981134"/>
            <a:chOff x="0" y="-1"/>
            <a:chExt cx="12192000" cy="981134"/>
          </a:xfrm>
        </p:grpSpPr>
        <p:sp>
          <p:nvSpPr>
            <p:cNvPr id="38" name="Retângulo 37"/>
            <p:cNvSpPr/>
            <p:nvPr/>
          </p:nvSpPr>
          <p:spPr>
            <a:xfrm>
              <a:off x="0" y="0"/>
              <a:ext cx="12192000" cy="252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Retângulo 38"/>
            <p:cNvSpPr/>
            <p:nvPr/>
          </p:nvSpPr>
          <p:spPr>
            <a:xfrm>
              <a:off x="0" y="244237"/>
              <a:ext cx="12192000" cy="25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Retângulo 39"/>
            <p:cNvSpPr/>
            <p:nvPr/>
          </p:nvSpPr>
          <p:spPr>
            <a:xfrm>
              <a:off x="0" y="496650"/>
              <a:ext cx="12192000" cy="252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00B0F0"/>
                </a:solidFill>
              </a:endParaRPr>
            </a:p>
          </p:txBody>
        </p:sp>
        <p:grpSp>
          <p:nvGrpSpPr>
            <p:cNvPr id="41" name="Agrupar 40"/>
            <p:cNvGrpSpPr/>
            <p:nvPr/>
          </p:nvGrpSpPr>
          <p:grpSpPr>
            <a:xfrm>
              <a:off x="0" y="2688"/>
              <a:ext cx="11832760" cy="978445"/>
              <a:chOff x="0" y="1476385"/>
              <a:chExt cx="11832760" cy="978445"/>
            </a:xfrm>
          </p:grpSpPr>
          <p:sp>
            <p:nvSpPr>
              <p:cNvPr id="43" name="Retângulo 9"/>
              <p:cNvSpPr/>
              <p:nvPr/>
            </p:nvSpPr>
            <p:spPr>
              <a:xfrm>
                <a:off x="1" y="1689402"/>
                <a:ext cx="11471337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50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4" name="Retângulo 9"/>
              <p:cNvSpPr/>
              <p:nvPr/>
            </p:nvSpPr>
            <p:spPr>
              <a:xfrm>
                <a:off x="0" y="1476385"/>
                <a:ext cx="11832760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42" name="Triângulo Retângulo 41"/>
            <p:cNvSpPr/>
            <p:nvPr/>
          </p:nvSpPr>
          <p:spPr>
            <a:xfrm rot="16200000">
              <a:off x="11231888" y="-211464"/>
              <a:ext cx="748650" cy="117157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7" name="Retângulo 6"/>
          <p:cNvSpPr/>
          <p:nvPr/>
        </p:nvSpPr>
        <p:spPr>
          <a:xfrm>
            <a:off x="0" y="15456"/>
            <a:ext cx="1148195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pt-BR" sz="4400" b="1" i="1" kern="0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Apoio do FNDCT</a:t>
            </a:r>
            <a:endParaRPr kumimoji="0" lang="pt-BR" sz="4400" b="1" i="1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  <p:sp>
        <p:nvSpPr>
          <p:cNvPr id="95" name="Text Box 4"/>
          <p:cNvSpPr txBox="1">
            <a:spLocks noChangeArrowheads="1"/>
          </p:cNvSpPr>
          <p:nvPr/>
        </p:nvSpPr>
        <p:spPr bwMode="auto">
          <a:xfrm>
            <a:off x="209440" y="1381308"/>
            <a:ext cx="3598376" cy="48320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pt-BR" altLang="pt-BR" sz="2800" b="1" dirty="0">
                <a:solidFill>
                  <a:schemeClr val="accent1">
                    <a:lumMod val="50000"/>
                  </a:schemeClr>
                </a:solidFill>
                <a:latin typeface="Century Gothic" panose="020B0502020202020204" pitchFamily="34" charset="0"/>
              </a:rPr>
              <a:t>Os recursos do FNDCT apoiam o fortalecimento da base científica e tecnológica do País (infraestrutura, recursos humanos e pesquisa) e a atividade de inovação nas empresas</a:t>
            </a:r>
          </a:p>
        </p:txBody>
      </p:sp>
      <p:sp>
        <p:nvSpPr>
          <p:cNvPr id="99" name="Retângulo de cantos arredondados 68"/>
          <p:cNvSpPr/>
          <p:nvPr/>
        </p:nvSpPr>
        <p:spPr bwMode="auto">
          <a:xfrm>
            <a:off x="10214722" y="4998961"/>
            <a:ext cx="1728788" cy="1228367"/>
          </a:xfrm>
          <a:prstGeom prst="roundRect">
            <a:avLst/>
          </a:prstGeom>
          <a:solidFill>
            <a:schemeClr val="accent2">
              <a:lumMod val="40000"/>
              <a:lumOff val="60000"/>
              <a:alpha val="50196"/>
            </a:schemeClr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grpSp>
        <p:nvGrpSpPr>
          <p:cNvPr id="105" name="Grupo 60"/>
          <p:cNvGrpSpPr>
            <a:grpSpLocks/>
          </p:cNvGrpSpPr>
          <p:nvPr/>
        </p:nvGrpSpPr>
        <p:grpSpPr bwMode="auto">
          <a:xfrm>
            <a:off x="7988593" y="4762720"/>
            <a:ext cx="918477" cy="805534"/>
            <a:chOff x="7898212" y="4415953"/>
            <a:chExt cx="1091555" cy="957263"/>
          </a:xfrm>
        </p:grpSpPr>
        <p:pic>
          <p:nvPicPr>
            <p:cNvPr id="161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7898752" y="4415602"/>
              <a:ext cx="371670" cy="958352"/>
            </a:xfrm>
            <a:prstGeom prst="rect">
              <a:avLst/>
            </a:prstGeom>
            <a:ln>
              <a:noFill/>
            </a:ln>
            <a:effectLst/>
            <a:extLst/>
          </p:spPr>
        </p:pic>
        <p:pic>
          <p:nvPicPr>
            <p:cNvPr id="162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259102" y="4415602"/>
              <a:ext cx="369783" cy="958352"/>
            </a:xfrm>
            <a:prstGeom prst="rect">
              <a:avLst/>
            </a:prstGeom>
            <a:ln>
              <a:noFill/>
            </a:ln>
            <a:effectLst/>
            <a:extLst/>
          </p:spPr>
        </p:pic>
        <p:pic>
          <p:nvPicPr>
            <p:cNvPr id="163" name="Picture 4"/>
            <p:cNvPicPr>
              <a:picLocks noChangeAspect="1" noChangeArrowheads="1"/>
            </p:cNvPicPr>
            <p:nvPr/>
          </p:nvPicPr>
          <p:blipFill>
            <a:blip r:embed="rId2" cstate="print"/>
            <a:srcRect/>
            <a:stretch>
              <a:fillRect/>
            </a:stretch>
          </p:blipFill>
          <p:spPr bwMode="auto">
            <a:xfrm>
              <a:off x="8617565" y="4415602"/>
              <a:ext cx="371669" cy="958352"/>
            </a:xfrm>
            <a:prstGeom prst="rect">
              <a:avLst/>
            </a:prstGeom>
            <a:ln>
              <a:noFill/>
            </a:ln>
            <a:effectLst/>
            <a:extLst/>
          </p:spPr>
        </p:pic>
      </p:grpSp>
      <p:grpSp>
        <p:nvGrpSpPr>
          <p:cNvPr id="106" name="Grupo 61"/>
          <p:cNvGrpSpPr>
            <a:grpSpLocks/>
          </p:cNvGrpSpPr>
          <p:nvPr/>
        </p:nvGrpSpPr>
        <p:grpSpPr bwMode="auto">
          <a:xfrm>
            <a:off x="7084703" y="4762720"/>
            <a:ext cx="903890" cy="805534"/>
            <a:chOff x="7901704" y="5373216"/>
            <a:chExt cx="1074219" cy="957263"/>
          </a:xfrm>
        </p:grpSpPr>
        <p:pic>
          <p:nvPicPr>
            <p:cNvPr id="158" name="Picture 4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rgbClr val="4F81BD">
                  <a:shade val="45000"/>
                  <a:satMod val="135000"/>
                </a:srgbClr>
                <a:prstClr val="white"/>
              </a:duotone>
              <a:extLst/>
            </a:blip>
            <a:srcRect/>
            <a:stretch>
              <a:fillRect/>
            </a:stretch>
          </p:blipFill>
          <p:spPr bwMode="auto">
            <a:xfrm>
              <a:off x="7901704" y="5373216"/>
              <a:ext cx="371475" cy="957263"/>
            </a:xfrm>
            <a:prstGeom prst="rect">
              <a:avLst/>
            </a:prstGeom>
            <a:ln>
              <a:noFill/>
            </a:ln>
            <a:effectLst/>
            <a:extLst/>
          </p:spPr>
        </p:pic>
        <p:pic>
          <p:nvPicPr>
            <p:cNvPr id="159" name="Picture 4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rgbClr val="4F81BD">
                  <a:shade val="45000"/>
                  <a:satMod val="135000"/>
                </a:srgbClr>
                <a:prstClr val="white"/>
              </a:duotone>
              <a:extLst/>
            </a:blip>
            <a:srcRect/>
            <a:stretch>
              <a:fillRect/>
            </a:stretch>
          </p:blipFill>
          <p:spPr bwMode="auto">
            <a:xfrm>
              <a:off x="8253076" y="5373216"/>
              <a:ext cx="371475" cy="957263"/>
            </a:xfrm>
            <a:prstGeom prst="rect">
              <a:avLst/>
            </a:prstGeom>
            <a:ln>
              <a:noFill/>
            </a:ln>
            <a:effectLst/>
            <a:extLst/>
          </p:spPr>
        </p:pic>
        <p:pic>
          <p:nvPicPr>
            <p:cNvPr id="160" name="Picture 4"/>
            <p:cNvPicPr>
              <a:picLocks noChangeAspect="1" noChangeArrowheads="1"/>
            </p:cNvPicPr>
            <p:nvPr/>
          </p:nvPicPr>
          <p:blipFill>
            <a:blip r:embed="rId2" cstate="print">
              <a:duotone>
                <a:srgbClr val="4F81BD">
                  <a:shade val="45000"/>
                  <a:satMod val="135000"/>
                </a:srgbClr>
                <a:prstClr val="white"/>
              </a:duotone>
              <a:extLst/>
            </a:blip>
            <a:srcRect/>
            <a:stretch>
              <a:fillRect/>
            </a:stretch>
          </p:blipFill>
          <p:spPr bwMode="auto">
            <a:xfrm>
              <a:off x="8604448" y="5373216"/>
              <a:ext cx="371475" cy="957263"/>
            </a:xfrm>
            <a:prstGeom prst="rect">
              <a:avLst/>
            </a:prstGeom>
            <a:ln>
              <a:noFill/>
            </a:ln>
            <a:effectLst/>
            <a:extLst/>
          </p:spPr>
        </p:pic>
      </p:grpSp>
      <p:pic>
        <p:nvPicPr>
          <p:cNvPr id="107" name="Picture 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233272" y="1310926"/>
            <a:ext cx="2416175" cy="1169987"/>
          </a:xfrm>
          <a:prstGeom prst="rect">
            <a:avLst/>
          </a:prstGeom>
          <a:ln>
            <a:noFill/>
          </a:ln>
          <a:effectLst/>
          <a:extLst/>
        </p:spPr>
      </p:pic>
      <p:pic>
        <p:nvPicPr>
          <p:cNvPr id="108" name="Picture 1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680697" y="2984425"/>
            <a:ext cx="1271588" cy="1087437"/>
          </a:xfrm>
          <a:prstGeom prst="rect">
            <a:avLst/>
          </a:prstGeom>
          <a:ln>
            <a:noFill/>
          </a:ln>
          <a:effectLst/>
          <a:extLst/>
        </p:spPr>
      </p:pic>
      <p:pic>
        <p:nvPicPr>
          <p:cNvPr id="109" name="Picture 16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935197" y="2912987"/>
            <a:ext cx="1271588" cy="1179513"/>
          </a:xfrm>
          <a:prstGeom prst="rect">
            <a:avLst/>
          </a:prstGeom>
          <a:ln>
            <a:noFill/>
          </a:ln>
          <a:effectLst/>
          <a:extLst/>
        </p:spPr>
      </p:pic>
      <p:sp>
        <p:nvSpPr>
          <p:cNvPr id="110" name="Seta para a direita 62"/>
          <p:cNvSpPr/>
          <p:nvPr/>
        </p:nvSpPr>
        <p:spPr bwMode="auto">
          <a:xfrm>
            <a:off x="6420597" y="3225725"/>
            <a:ext cx="2079625" cy="363537"/>
          </a:xfrm>
          <a:prstGeom prst="rightArrow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1" name="Seta para a direita 78"/>
          <p:cNvSpPr/>
          <p:nvPr/>
        </p:nvSpPr>
        <p:spPr bwMode="auto">
          <a:xfrm rot="10800000">
            <a:off x="6401547" y="3589262"/>
            <a:ext cx="2079625" cy="365125"/>
          </a:xfrm>
          <a:prstGeom prst="rightArrow">
            <a:avLst/>
          </a:prstGeom>
          <a:solidFill>
            <a:srgbClr val="C0000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2" name="Seta para a direita 79"/>
          <p:cNvSpPr/>
          <p:nvPr/>
        </p:nvSpPr>
        <p:spPr bwMode="auto">
          <a:xfrm rot="7911288">
            <a:off x="5709397" y="2619300"/>
            <a:ext cx="646113" cy="363537"/>
          </a:xfrm>
          <a:prstGeom prst="rightArrow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3" name="Seta para a direita 80"/>
          <p:cNvSpPr/>
          <p:nvPr/>
        </p:nvSpPr>
        <p:spPr bwMode="auto">
          <a:xfrm rot="2342816">
            <a:off x="8506572" y="2622475"/>
            <a:ext cx="646113" cy="363537"/>
          </a:xfrm>
          <a:prstGeom prst="rightArrow">
            <a:avLst/>
          </a:prstGeom>
          <a:solidFill>
            <a:srgbClr val="C0000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4" name="Seta dobrada 82"/>
          <p:cNvSpPr/>
          <p:nvPr/>
        </p:nvSpPr>
        <p:spPr bwMode="auto">
          <a:xfrm rot="16200000" flipV="1">
            <a:off x="7751716" y="5196606"/>
            <a:ext cx="450850" cy="1236662"/>
          </a:xfrm>
          <a:prstGeom prst="bentArrow">
            <a:avLst/>
          </a:prstGeom>
          <a:solidFill>
            <a:srgbClr val="C0000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5" name="Seta dobrada 83"/>
          <p:cNvSpPr/>
          <p:nvPr/>
        </p:nvSpPr>
        <p:spPr bwMode="auto">
          <a:xfrm rot="16200000" flipV="1">
            <a:off x="7012735" y="5391074"/>
            <a:ext cx="450850" cy="847725"/>
          </a:xfrm>
          <a:prstGeom prst="bentArrow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6" name="Seta dobrada 85"/>
          <p:cNvSpPr/>
          <p:nvPr/>
        </p:nvSpPr>
        <p:spPr bwMode="auto">
          <a:xfrm rot="16200000" flipV="1">
            <a:off x="8958216" y="3866281"/>
            <a:ext cx="450850" cy="862012"/>
          </a:xfrm>
          <a:prstGeom prst="bentArrow">
            <a:avLst/>
          </a:prstGeom>
          <a:solidFill>
            <a:srgbClr val="C0000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7" name="Semicírculos 65"/>
          <p:cNvSpPr/>
          <p:nvPr/>
        </p:nvSpPr>
        <p:spPr bwMode="auto">
          <a:xfrm>
            <a:off x="8389097" y="4408412"/>
            <a:ext cx="727075" cy="636588"/>
          </a:xfrm>
          <a:prstGeom prst="blockArc">
            <a:avLst>
              <a:gd name="adj1" fmla="val 10800000"/>
              <a:gd name="adj2" fmla="val 16290045"/>
              <a:gd name="adj3" fmla="val 17532"/>
            </a:avLst>
          </a:prstGeom>
          <a:solidFill>
            <a:srgbClr val="C00000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8" name="Seta dobrada 87"/>
          <p:cNvSpPr/>
          <p:nvPr/>
        </p:nvSpPr>
        <p:spPr bwMode="auto">
          <a:xfrm rot="5400000" flipH="1" flipV="1">
            <a:off x="6084841" y="3390031"/>
            <a:ext cx="450850" cy="1855788"/>
          </a:xfrm>
          <a:prstGeom prst="bentArrow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19" name="Semicírculos 88"/>
          <p:cNvSpPr/>
          <p:nvPr/>
        </p:nvSpPr>
        <p:spPr bwMode="auto">
          <a:xfrm flipH="1">
            <a:off x="6874622" y="4430637"/>
            <a:ext cx="727075" cy="636588"/>
          </a:xfrm>
          <a:prstGeom prst="blockArc">
            <a:avLst>
              <a:gd name="adj1" fmla="val 10800000"/>
              <a:gd name="adj2" fmla="val 16290045"/>
              <a:gd name="adj3" fmla="val 17532"/>
            </a:avLst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0" name="Seta para baixo 66"/>
          <p:cNvSpPr/>
          <p:nvPr/>
        </p:nvSpPr>
        <p:spPr bwMode="auto">
          <a:xfrm>
            <a:off x="5060110" y="4106787"/>
            <a:ext cx="255587" cy="430213"/>
          </a:xfrm>
          <a:prstGeom prst="downArrow">
            <a:avLst/>
          </a:prstGeom>
          <a:solidFill>
            <a:srgbClr val="4F81BD"/>
          </a:solidFill>
          <a:ln w="25400" cap="flat" cmpd="sng" algn="ctr">
            <a:noFill/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1" name="Retângulo 120"/>
          <p:cNvSpPr/>
          <p:nvPr/>
        </p:nvSpPr>
        <p:spPr bwMode="auto">
          <a:xfrm>
            <a:off x="5897490" y="2317544"/>
            <a:ext cx="357097" cy="77698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400" b="0" i="0" u="none" strike="noStrike" kern="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Corbel" pitchFamily="34" charset="0"/>
              </a:rPr>
              <a:t>$</a:t>
            </a:r>
          </a:p>
        </p:txBody>
      </p:sp>
      <p:sp>
        <p:nvSpPr>
          <p:cNvPr id="122" name="Retângulo 121"/>
          <p:cNvSpPr/>
          <p:nvPr/>
        </p:nvSpPr>
        <p:spPr bwMode="auto">
          <a:xfrm>
            <a:off x="8577167" y="2317544"/>
            <a:ext cx="357097" cy="77698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5400" b="0" i="0" u="none" strike="noStrike" kern="0" cap="none" spc="0" normalizeH="0" baseline="0" noProof="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C000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uLnTx/>
                <a:uFillTx/>
                <a:latin typeface="Corbel" pitchFamily="34" charset="0"/>
              </a:rPr>
              <a:t>$</a:t>
            </a:r>
          </a:p>
        </p:txBody>
      </p:sp>
      <p:pic>
        <p:nvPicPr>
          <p:cNvPr id="123" name="Picture 19" descr="C:\Users\fabio.larotonda\AppData\Local\Microsoft\Windows\Temporary Internet Files\Content.IE5\WYTVIG0S\MC900441397[1]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8604997" y="4124250"/>
            <a:ext cx="628650" cy="6286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124" name="Picture 19" descr="C:\Users\fabio.larotonda\AppData\Local\Microsoft\Windows\Temporary Internet Files\Content.IE5\WYTVIG0S\MC900441397[1].pn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090397" y="4124250"/>
            <a:ext cx="628650" cy="6286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  <a:extLst/>
        </p:spPr>
      </p:pic>
      <p:pic>
        <p:nvPicPr>
          <p:cNvPr id="126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053760" y="4559225"/>
            <a:ext cx="312737" cy="806450"/>
          </a:xfrm>
          <a:prstGeom prst="rect">
            <a:avLst/>
          </a:prstGeom>
          <a:ln>
            <a:noFill/>
          </a:ln>
          <a:effectLst/>
          <a:extLst/>
        </p:spPr>
      </p:pic>
      <p:pic>
        <p:nvPicPr>
          <p:cNvPr id="127" name="Picture 5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ysClr val="windowText" lastClr="000000">
                <a:tint val="45000"/>
                <a:satMod val="400000"/>
              </a:sysClr>
            </a:duotone>
            <a:extLst/>
          </a:blip>
          <a:srcRect/>
          <a:stretch>
            <a:fillRect/>
          </a:stretch>
        </p:blipFill>
        <p:spPr bwMode="auto">
          <a:xfrm>
            <a:off x="5359323" y="4559541"/>
            <a:ext cx="287194" cy="805534"/>
          </a:xfrm>
          <a:prstGeom prst="rect">
            <a:avLst/>
          </a:prstGeom>
          <a:ln>
            <a:noFill/>
          </a:ln>
          <a:effectLst/>
          <a:extLst/>
        </p:spPr>
      </p:pic>
      <p:pic>
        <p:nvPicPr>
          <p:cNvPr id="128" name="Picture 5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ysClr val="windowText" lastClr="000000">
                <a:tint val="45000"/>
                <a:satMod val="400000"/>
              </a:sysClr>
            </a:duotone>
            <a:extLst/>
          </a:blip>
          <a:srcRect/>
          <a:stretch>
            <a:fillRect/>
          </a:stretch>
        </p:blipFill>
        <p:spPr bwMode="auto">
          <a:xfrm>
            <a:off x="5920644" y="4559541"/>
            <a:ext cx="287194" cy="805534"/>
          </a:xfrm>
          <a:prstGeom prst="rect">
            <a:avLst/>
          </a:prstGeom>
          <a:ln>
            <a:noFill/>
          </a:ln>
          <a:effectLst/>
          <a:extLst/>
        </p:spPr>
      </p:pic>
      <p:pic>
        <p:nvPicPr>
          <p:cNvPr id="129" name="Picture 5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ysClr val="windowText" lastClr="000000">
                <a:tint val="45000"/>
                <a:satMod val="400000"/>
              </a:sysClr>
            </a:duotone>
            <a:extLst/>
          </a:blip>
          <a:srcRect/>
          <a:stretch>
            <a:fillRect/>
          </a:stretch>
        </p:blipFill>
        <p:spPr bwMode="auto">
          <a:xfrm>
            <a:off x="3905267" y="4559541"/>
            <a:ext cx="287194" cy="805534"/>
          </a:xfrm>
          <a:prstGeom prst="rect">
            <a:avLst/>
          </a:prstGeom>
          <a:ln>
            <a:noFill/>
          </a:ln>
          <a:effectLst/>
          <a:extLst/>
        </p:spPr>
      </p:pic>
      <p:pic>
        <p:nvPicPr>
          <p:cNvPr id="130" name="Picture 5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ysClr val="windowText" lastClr="000000">
                <a:tint val="45000"/>
                <a:satMod val="400000"/>
              </a:sysClr>
            </a:duotone>
            <a:extLst/>
          </a:blip>
          <a:srcRect/>
          <a:stretch>
            <a:fillRect/>
          </a:stretch>
        </p:blipFill>
        <p:spPr bwMode="auto">
          <a:xfrm>
            <a:off x="4491965" y="4559541"/>
            <a:ext cx="287194" cy="805534"/>
          </a:xfrm>
          <a:prstGeom prst="rect">
            <a:avLst/>
          </a:prstGeom>
          <a:ln>
            <a:noFill/>
          </a:ln>
          <a:effectLst/>
          <a:extLst/>
        </p:spPr>
      </p:pic>
      <p:pic>
        <p:nvPicPr>
          <p:cNvPr id="131" name="Picture 5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ysClr val="windowText" lastClr="000000">
                <a:tint val="45000"/>
                <a:satMod val="400000"/>
              </a:sysClr>
            </a:duotone>
            <a:extLst/>
          </a:blip>
          <a:srcRect/>
          <a:stretch>
            <a:fillRect/>
          </a:stretch>
        </p:blipFill>
        <p:spPr bwMode="auto">
          <a:xfrm>
            <a:off x="4772625" y="4559541"/>
            <a:ext cx="287194" cy="805534"/>
          </a:xfrm>
          <a:prstGeom prst="rect">
            <a:avLst/>
          </a:prstGeom>
          <a:ln>
            <a:noFill/>
          </a:ln>
          <a:effectLst/>
          <a:extLst/>
        </p:spPr>
      </p:pic>
      <p:pic>
        <p:nvPicPr>
          <p:cNvPr id="132" name="Picture 4"/>
          <p:cNvPicPr>
            <a:picLocks noChangeAspect="1" noChangeArrowheads="1"/>
          </p:cNvPicPr>
          <p:nvPr/>
        </p:nvPicPr>
        <p:blipFill>
          <a:blip r:embed="rId2" cstate="print">
            <a:duotone>
              <a:srgbClr val="4F81BD">
                <a:shade val="45000"/>
                <a:satMod val="135000"/>
              </a:srgb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4185926" y="4559541"/>
            <a:ext cx="312574" cy="805534"/>
          </a:xfrm>
          <a:prstGeom prst="rect">
            <a:avLst/>
          </a:prstGeom>
          <a:ln>
            <a:noFill/>
          </a:ln>
          <a:effectLst/>
          <a:extLst/>
        </p:spPr>
      </p:pic>
      <p:pic>
        <p:nvPicPr>
          <p:cNvPr id="133" name="Picture 4"/>
          <p:cNvPicPr>
            <a:picLocks noChangeAspect="1" noChangeArrowheads="1"/>
          </p:cNvPicPr>
          <p:nvPr/>
        </p:nvPicPr>
        <p:blipFill>
          <a:blip r:embed="rId2" cstate="print">
            <a:duotone>
              <a:srgbClr val="4F81BD">
                <a:shade val="45000"/>
                <a:satMod val="135000"/>
              </a:srgb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5613949" y="4559541"/>
            <a:ext cx="312574" cy="805534"/>
          </a:xfrm>
          <a:prstGeom prst="rect">
            <a:avLst/>
          </a:prstGeom>
          <a:ln>
            <a:noFill/>
          </a:ln>
          <a:effectLst/>
          <a:extLst/>
        </p:spPr>
      </p:pic>
      <p:pic>
        <p:nvPicPr>
          <p:cNvPr id="13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88735" y="4905300"/>
            <a:ext cx="312737" cy="804862"/>
          </a:xfrm>
          <a:prstGeom prst="rect">
            <a:avLst/>
          </a:prstGeom>
          <a:ln>
            <a:noFill/>
          </a:ln>
          <a:effectLst/>
          <a:extLst/>
        </p:spPr>
      </p:pic>
      <p:pic>
        <p:nvPicPr>
          <p:cNvPr id="135" name="Picture 5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ysClr val="windowText" lastClr="000000">
                <a:tint val="45000"/>
                <a:satMod val="400000"/>
              </a:sysClr>
            </a:duotone>
            <a:extLst/>
          </a:blip>
          <a:srcRect/>
          <a:stretch>
            <a:fillRect/>
          </a:stretch>
        </p:blipFill>
        <p:spPr bwMode="auto">
          <a:xfrm>
            <a:off x="5207544" y="4905304"/>
            <a:ext cx="287194" cy="805534"/>
          </a:xfrm>
          <a:prstGeom prst="rect">
            <a:avLst/>
          </a:prstGeom>
          <a:ln>
            <a:noFill/>
          </a:ln>
          <a:effectLst/>
          <a:extLst/>
        </p:spPr>
      </p:pic>
      <p:pic>
        <p:nvPicPr>
          <p:cNvPr id="136" name="Picture 5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ysClr val="windowText" lastClr="000000">
                <a:tint val="45000"/>
                <a:satMod val="400000"/>
              </a:sysClr>
            </a:duotone>
            <a:extLst/>
          </a:blip>
          <a:srcRect/>
          <a:stretch>
            <a:fillRect/>
          </a:stretch>
        </p:blipFill>
        <p:spPr bwMode="auto">
          <a:xfrm>
            <a:off x="6074904" y="4905304"/>
            <a:ext cx="287194" cy="805534"/>
          </a:xfrm>
          <a:prstGeom prst="rect">
            <a:avLst/>
          </a:prstGeom>
          <a:ln>
            <a:noFill/>
          </a:ln>
          <a:effectLst/>
          <a:extLst/>
        </p:spPr>
      </p:pic>
      <p:pic>
        <p:nvPicPr>
          <p:cNvPr id="137" name="Picture 5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ysClr val="windowText" lastClr="000000">
                <a:tint val="45000"/>
                <a:satMod val="400000"/>
              </a:sysClr>
            </a:duotone>
            <a:extLst/>
          </a:blip>
          <a:srcRect/>
          <a:stretch>
            <a:fillRect/>
          </a:stretch>
        </p:blipFill>
        <p:spPr bwMode="auto">
          <a:xfrm>
            <a:off x="5794243" y="4905304"/>
            <a:ext cx="287194" cy="805534"/>
          </a:xfrm>
          <a:prstGeom prst="rect">
            <a:avLst/>
          </a:prstGeom>
          <a:ln>
            <a:noFill/>
          </a:ln>
          <a:effectLst/>
          <a:extLst/>
        </p:spPr>
      </p:pic>
      <p:pic>
        <p:nvPicPr>
          <p:cNvPr id="138" name="Picture 5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ysClr val="windowText" lastClr="000000">
                <a:tint val="45000"/>
                <a:satMod val="400000"/>
              </a:sysClr>
            </a:duotone>
            <a:extLst/>
          </a:blip>
          <a:srcRect/>
          <a:stretch>
            <a:fillRect/>
          </a:stretch>
        </p:blipFill>
        <p:spPr bwMode="auto">
          <a:xfrm>
            <a:off x="4059527" y="4905304"/>
            <a:ext cx="287194" cy="805534"/>
          </a:xfrm>
          <a:prstGeom prst="rect">
            <a:avLst/>
          </a:prstGeom>
          <a:ln>
            <a:noFill/>
          </a:ln>
          <a:effectLst/>
          <a:extLst/>
        </p:spPr>
      </p:pic>
      <p:pic>
        <p:nvPicPr>
          <p:cNvPr id="139" name="Picture 5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ysClr val="windowText" lastClr="000000">
                <a:tint val="45000"/>
                <a:satMod val="400000"/>
              </a:sysClr>
            </a:duotone>
            <a:extLst/>
          </a:blip>
          <a:srcRect/>
          <a:stretch>
            <a:fillRect/>
          </a:stretch>
        </p:blipFill>
        <p:spPr bwMode="auto">
          <a:xfrm>
            <a:off x="4340187" y="4905304"/>
            <a:ext cx="287194" cy="805534"/>
          </a:xfrm>
          <a:prstGeom prst="rect">
            <a:avLst/>
          </a:prstGeom>
          <a:ln>
            <a:noFill/>
          </a:ln>
          <a:effectLst/>
          <a:extLst/>
        </p:spPr>
      </p:pic>
      <p:pic>
        <p:nvPicPr>
          <p:cNvPr id="140" name="Picture 5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ysClr val="windowText" lastClr="000000">
                <a:tint val="45000"/>
                <a:satMod val="400000"/>
              </a:sysClr>
            </a:duotone>
            <a:extLst/>
          </a:blip>
          <a:srcRect/>
          <a:stretch>
            <a:fillRect/>
          </a:stretch>
        </p:blipFill>
        <p:spPr bwMode="auto">
          <a:xfrm>
            <a:off x="4926885" y="4905304"/>
            <a:ext cx="287194" cy="805534"/>
          </a:xfrm>
          <a:prstGeom prst="rect">
            <a:avLst/>
          </a:prstGeom>
          <a:ln>
            <a:noFill/>
          </a:ln>
          <a:effectLst/>
          <a:extLst/>
        </p:spPr>
      </p:pic>
      <p:pic>
        <p:nvPicPr>
          <p:cNvPr id="141" name="Picture 4"/>
          <p:cNvPicPr>
            <a:picLocks noChangeAspect="1" noChangeArrowheads="1"/>
          </p:cNvPicPr>
          <p:nvPr/>
        </p:nvPicPr>
        <p:blipFill>
          <a:blip r:embed="rId2" cstate="print">
            <a:duotone>
              <a:srgbClr val="4F81BD">
                <a:shade val="45000"/>
                <a:satMod val="135000"/>
              </a:srgb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4620846" y="4905304"/>
            <a:ext cx="312574" cy="805534"/>
          </a:xfrm>
          <a:prstGeom prst="rect">
            <a:avLst/>
          </a:prstGeom>
          <a:ln>
            <a:noFill/>
          </a:ln>
          <a:effectLst/>
          <a:extLst/>
        </p:spPr>
      </p:pic>
      <p:pic>
        <p:nvPicPr>
          <p:cNvPr id="14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7010" y="5165650"/>
            <a:ext cx="312737" cy="804862"/>
          </a:xfrm>
          <a:prstGeom prst="rect">
            <a:avLst/>
          </a:prstGeom>
          <a:ln>
            <a:noFill/>
          </a:ln>
          <a:effectLst/>
          <a:extLst/>
        </p:spPr>
      </p:pic>
      <p:pic>
        <p:nvPicPr>
          <p:cNvPr id="143" name="Picture 5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ysClr val="windowText" lastClr="000000">
                <a:tint val="45000"/>
                <a:satMod val="400000"/>
              </a:sysClr>
            </a:duotone>
            <a:extLst/>
          </a:blip>
          <a:srcRect/>
          <a:stretch>
            <a:fillRect/>
          </a:stretch>
        </p:blipFill>
        <p:spPr bwMode="auto">
          <a:xfrm>
            <a:off x="5381627" y="5165487"/>
            <a:ext cx="287194" cy="805534"/>
          </a:xfrm>
          <a:prstGeom prst="rect">
            <a:avLst/>
          </a:prstGeom>
          <a:ln>
            <a:noFill/>
          </a:ln>
          <a:effectLst/>
          <a:extLst/>
        </p:spPr>
      </p:pic>
      <p:pic>
        <p:nvPicPr>
          <p:cNvPr id="144" name="Picture 5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ysClr val="windowText" lastClr="000000">
                <a:tint val="45000"/>
                <a:satMod val="400000"/>
              </a:sysClr>
            </a:duotone>
            <a:extLst/>
          </a:blip>
          <a:srcRect/>
          <a:stretch>
            <a:fillRect/>
          </a:stretch>
        </p:blipFill>
        <p:spPr bwMode="auto">
          <a:xfrm>
            <a:off x="5956534" y="5165487"/>
            <a:ext cx="287194" cy="805534"/>
          </a:xfrm>
          <a:prstGeom prst="rect">
            <a:avLst/>
          </a:prstGeom>
          <a:ln>
            <a:noFill/>
          </a:ln>
          <a:effectLst/>
          <a:extLst/>
        </p:spPr>
      </p:pic>
      <p:pic>
        <p:nvPicPr>
          <p:cNvPr id="145" name="Picture 5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ysClr val="windowText" lastClr="000000">
                <a:tint val="45000"/>
                <a:satMod val="400000"/>
              </a:sysClr>
            </a:duotone>
            <a:extLst/>
          </a:blip>
          <a:srcRect/>
          <a:stretch>
            <a:fillRect/>
          </a:stretch>
        </p:blipFill>
        <p:spPr bwMode="auto">
          <a:xfrm>
            <a:off x="4531957" y="5165487"/>
            <a:ext cx="287194" cy="805534"/>
          </a:xfrm>
          <a:prstGeom prst="rect">
            <a:avLst/>
          </a:prstGeom>
          <a:ln>
            <a:noFill/>
          </a:ln>
          <a:effectLst/>
          <a:extLst/>
        </p:spPr>
      </p:pic>
      <p:pic>
        <p:nvPicPr>
          <p:cNvPr id="146" name="Picture 5"/>
          <p:cNvPicPr>
            <a:picLocks noChangeAspect="1" noChangeArrowheads="1"/>
          </p:cNvPicPr>
          <p:nvPr/>
        </p:nvPicPr>
        <p:blipFill>
          <a:blip r:embed="rId7" cstate="print">
            <a:duotone>
              <a:prstClr val="black"/>
              <a:sysClr val="windowText" lastClr="000000">
                <a:tint val="45000"/>
                <a:satMod val="400000"/>
              </a:sysClr>
            </a:duotone>
            <a:extLst/>
          </a:blip>
          <a:srcRect/>
          <a:stretch>
            <a:fillRect/>
          </a:stretch>
        </p:blipFill>
        <p:spPr bwMode="auto">
          <a:xfrm>
            <a:off x="5106864" y="5165487"/>
            <a:ext cx="287194" cy="805534"/>
          </a:xfrm>
          <a:prstGeom prst="rect">
            <a:avLst/>
          </a:prstGeom>
          <a:ln>
            <a:noFill/>
          </a:ln>
          <a:effectLst/>
          <a:extLst/>
        </p:spPr>
      </p:pic>
      <p:pic>
        <p:nvPicPr>
          <p:cNvPr id="147" name="Picture 4"/>
          <p:cNvPicPr>
            <a:picLocks noChangeAspect="1" noChangeArrowheads="1"/>
          </p:cNvPicPr>
          <p:nvPr/>
        </p:nvPicPr>
        <p:blipFill>
          <a:blip r:embed="rId2" cstate="print">
            <a:duotone>
              <a:srgbClr val="4F81BD">
                <a:shade val="45000"/>
                <a:satMod val="135000"/>
              </a:srgb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4806721" y="5165487"/>
            <a:ext cx="312574" cy="805534"/>
          </a:xfrm>
          <a:prstGeom prst="rect">
            <a:avLst/>
          </a:prstGeom>
          <a:ln>
            <a:noFill/>
          </a:ln>
          <a:effectLst/>
          <a:extLst/>
        </p:spPr>
      </p:pic>
      <p:pic>
        <p:nvPicPr>
          <p:cNvPr id="1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33022" y="5165650"/>
            <a:ext cx="311150" cy="804862"/>
          </a:xfrm>
          <a:prstGeom prst="rect">
            <a:avLst/>
          </a:prstGeom>
          <a:ln>
            <a:noFill/>
          </a:ln>
          <a:effectLst/>
          <a:extLst/>
        </p:spPr>
      </p:pic>
      <p:pic>
        <p:nvPicPr>
          <p:cNvPr id="149" name="Picture 4"/>
          <p:cNvPicPr>
            <a:picLocks noChangeAspect="1" noChangeArrowheads="1"/>
          </p:cNvPicPr>
          <p:nvPr/>
        </p:nvPicPr>
        <p:blipFill>
          <a:blip r:embed="rId2" cstate="print">
            <a:duotone>
              <a:srgbClr val="4F81BD">
                <a:shade val="45000"/>
                <a:satMod val="135000"/>
              </a:srgb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6231295" y="5165487"/>
            <a:ext cx="312574" cy="805534"/>
          </a:xfrm>
          <a:prstGeom prst="rect">
            <a:avLst/>
          </a:prstGeom>
          <a:ln>
            <a:noFill/>
          </a:ln>
          <a:effectLst/>
          <a:extLst/>
        </p:spPr>
      </p:pic>
      <p:pic>
        <p:nvPicPr>
          <p:cNvPr id="150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41160" y="5406950"/>
            <a:ext cx="312737" cy="806450"/>
          </a:xfrm>
          <a:prstGeom prst="rect">
            <a:avLst/>
          </a:prstGeom>
          <a:ln>
            <a:noFill/>
          </a:ln>
          <a:effectLst/>
          <a:extLst/>
        </p:spPr>
      </p:pic>
      <p:pic>
        <p:nvPicPr>
          <p:cNvPr id="151" name="Picture 4"/>
          <p:cNvPicPr>
            <a:picLocks noChangeAspect="1" noChangeArrowheads="1"/>
          </p:cNvPicPr>
          <p:nvPr/>
        </p:nvPicPr>
        <p:blipFill>
          <a:blip r:embed="rId2" cstate="print">
            <a:duotone>
              <a:srgbClr val="4F81BD">
                <a:shade val="45000"/>
                <a:satMod val="135000"/>
              </a:srgb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4984865" y="5407866"/>
            <a:ext cx="312574" cy="805534"/>
          </a:xfrm>
          <a:prstGeom prst="rect">
            <a:avLst/>
          </a:prstGeom>
          <a:ln>
            <a:noFill/>
          </a:ln>
          <a:effectLst/>
          <a:extLst/>
        </p:spPr>
      </p:pic>
      <p:pic>
        <p:nvPicPr>
          <p:cNvPr id="152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413997" y="5406950"/>
            <a:ext cx="312738" cy="806450"/>
          </a:xfrm>
          <a:prstGeom prst="rect">
            <a:avLst/>
          </a:prstGeom>
          <a:ln>
            <a:noFill/>
          </a:ln>
          <a:effectLst/>
          <a:extLst/>
        </p:spPr>
      </p:pic>
      <p:pic>
        <p:nvPicPr>
          <p:cNvPr id="153" name="Picture 4"/>
          <p:cNvPicPr>
            <a:picLocks noChangeAspect="1" noChangeArrowheads="1"/>
          </p:cNvPicPr>
          <p:nvPr/>
        </p:nvPicPr>
        <p:blipFill>
          <a:blip r:embed="rId2" cstate="print">
            <a:duotone>
              <a:srgbClr val="4F81BD">
                <a:shade val="45000"/>
                <a:satMod val="135000"/>
              </a:srgb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6413066" y="5407866"/>
            <a:ext cx="312574" cy="805534"/>
          </a:xfrm>
          <a:prstGeom prst="rect">
            <a:avLst/>
          </a:prstGeom>
          <a:ln>
            <a:noFill/>
          </a:ln>
          <a:effectLst/>
          <a:extLst/>
        </p:spPr>
      </p:pic>
      <p:pic>
        <p:nvPicPr>
          <p:cNvPr id="154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99747" y="5406950"/>
            <a:ext cx="312738" cy="806450"/>
          </a:xfrm>
          <a:prstGeom prst="rect">
            <a:avLst/>
          </a:prstGeom>
          <a:ln>
            <a:noFill/>
          </a:ln>
          <a:effectLst/>
          <a:extLst/>
        </p:spPr>
      </p:pic>
      <p:pic>
        <p:nvPicPr>
          <p:cNvPr id="155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126910" y="5406950"/>
            <a:ext cx="312737" cy="806450"/>
          </a:xfrm>
          <a:prstGeom prst="rect">
            <a:avLst/>
          </a:prstGeom>
          <a:ln>
            <a:noFill/>
          </a:ln>
          <a:effectLst/>
          <a:extLst/>
        </p:spPr>
      </p:pic>
      <p:pic>
        <p:nvPicPr>
          <p:cNvPr id="156" name="Picture 4"/>
          <p:cNvPicPr>
            <a:picLocks noChangeAspect="1" noChangeArrowheads="1"/>
          </p:cNvPicPr>
          <p:nvPr/>
        </p:nvPicPr>
        <p:blipFill>
          <a:blip r:embed="rId2" cstate="print">
            <a:duotone>
              <a:srgbClr val="4F81BD">
                <a:shade val="45000"/>
                <a:satMod val="135000"/>
              </a:srgb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5270505" y="5407866"/>
            <a:ext cx="312574" cy="805534"/>
          </a:xfrm>
          <a:prstGeom prst="rect">
            <a:avLst/>
          </a:prstGeom>
          <a:ln>
            <a:noFill/>
          </a:ln>
          <a:effectLst/>
          <a:extLst/>
        </p:spPr>
      </p:pic>
      <p:pic>
        <p:nvPicPr>
          <p:cNvPr id="157" name="Picture 4"/>
          <p:cNvPicPr>
            <a:picLocks noChangeAspect="1" noChangeArrowheads="1"/>
          </p:cNvPicPr>
          <p:nvPr/>
        </p:nvPicPr>
        <p:blipFill>
          <a:blip r:embed="rId2" cstate="print">
            <a:duotone>
              <a:srgbClr val="4F81BD">
                <a:shade val="45000"/>
                <a:satMod val="135000"/>
              </a:srgbClr>
              <a:prstClr val="white"/>
            </a:duotone>
            <a:extLst/>
          </a:blip>
          <a:srcRect/>
          <a:stretch>
            <a:fillRect/>
          </a:stretch>
        </p:blipFill>
        <p:spPr bwMode="auto">
          <a:xfrm>
            <a:off x="5556145" y="5407866"/>
            <a:ext cx="312574" cy="805534"/>
          </a:xfrm>
          <a:prstGeom prst="rect">
            <a:avLst/>
          </a:prstGeom>
          <a:ln>
            <a:noFill/>
          </a:ln>
          <a:effectLst/>
          <a:extLst/>
        </p:spPr>
      </p:pic>
      <p:sp>
        <p:nvSpPr>
          <p:cNvPr id="103" name="CaixaDeTexto 1"/>
          <p:cNvSpPr txBox="1">
            <a:spLocks noChangeArrowheads="1"/>
          </p:cNvSpPr>
          <p:nvPr/>
        </p:nvSpPr>
        <p:spPr bwMode="auto">
          <a:xfrm>
            <a:off x="8801986" y="2231381"/>
            <a:ext cx="2780414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entury Gothic" panose="020B0502020202020204" pitchFamily="34" charset="0"/>
              </a:rPr>
              <a:t>– Subvenção Econômica</a:t>
            </a:r>
          </a:p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entury Gothic" panose="020B0502020202020204" pitchFamily="34" charset="0"/>
              </a:rPr>
              <a:t>– Crédito</a:t>
            </a:r>
          </a:p>
        </p:txBody>
      </p:sp>
      <p:sp>
        <p:nvSpPr>
          <p:cNvPr id="104" name="CaixaDeTexto 63"/>
          <p:cNvSpPr txBox="1">
            <a:spLocks noChangeArrowheads="1"/>
          </p:cNvSpPr>
          <p:nvPr/>
        </p:nvSpPr>
        <p:spPr bwMode="auto">
          <a:xfrm>
            <a:off x="3856785" y="2233122"/>
            <a:ext cx="2159449" cy="5848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entury Gothic" panose="020B0502020202020204" pitchFamily="34" charset="0"/>
              </a:rPr>
              <a:t>Infraestrutura –</a:t>
            </a:r>
          </a:p>
          <a:p>
            <a:pPr marL="0" marR="0" lvl="0" indent="0" algn="r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1600" b="1" i="0" u="none" strike="noStrike" kern="0" cap="none" spc="0" normalizeH="0" baseline="0" noProof="0" dirty="0">
                <a:ln>
                  <a:noFill/>
                </a:ln>
                <a:solidFill>
                  <a:srgbClr val="000066"/>
                </a:solidFill>
                <a:effectLst/>
                <a:uLnTx/>
                <a:uFillTx/>
                <a:latin typeface="Century Gothic" panose="020B0502020202020204" pitchFamily="34" charset="0"/>
              </a:rPr>
              <a:t>Formação de RH – </a:t>
            </a:r>
          </a:p>
        </p:txBody>
      </p:sp>
      <p:sp>
        <p:nvSpPr>
          <p:cNvPr id="101" name="Retângulo 67"/>
          <p:cNvSpPr>
            <a:spLocks noChangeArrowheads="1"/>
          </p:cNvSpPr>
          <p:nvPr/>
        </p:nvSpPr>
        <p:spPr bwMode="auto">
          <a:xfrm>
            <a:off x="10247453" y="5061468"/>
            <a:ext cx="1605023" cy="120032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altLang="pt-BR" sz="2400" b="1" i="0" u="none" strike="noStrike" kern="0" cap="none" spc="0" normalizeH="0" baseline="0" noProof="0" dirty="0">
                <a:ln>
                  <a:noFill/>
                </a:ln>
                <a:solidFill>
                  <a:srgbClr val="008000"/>
                </a:solidFill>
                <a:effectLst/>
                <a:uLnTx/>
                <a:uFillTx/>
                <a:latin typeface="Century Gothic" panose="020B0502020202020204" pitchFamily="34" charset="0"/>
              </a:rPr>
              <a:t>Produtos, bens e serviços</a:t>
            </a:r>
            <a:endParaRPr kumimoji="0" lang="pt-BR" altLang="pt-BR" sz="1800" b="0" i="0" u="none" strike="noStrike" kern="0" cap="none" spc="0" normalizeH="0" baseline="0" noProof="0" dirty="0">
              <a:ln>
                <a:noFill/>
              </a:ln>
              <a:solidFill>
                <a:srgbClr val="008000"/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98" name="Seta dobrada 70"/>
          <p:cNvSpPr/>
          <p:nvPr/>
        </p:nvSpPr>
        <p:spPr bwMode="auto">
          <a:xfrm rot="5400000">
            <a:off x="10123441" y="3796431"/>
            <a:ext cx="1325562" cy="1079500"/>
          </a:xfrm>
          <a:prstGeom prst="bentArrow">
            <a:avLst>
              <a:gd name="adj1" fmla="val 18321"/>
              <a:gd name="adj2" fmla="val 19623"/>
              <a:gd name="adj3" fmla="val 15680"/>
              <a:gd name="adj4" fmla="val 43750"/>
            </a:avLst>
          </a:prstGeom>
          <a:solidFill>
            <a:schemeClr val="accent6">
              <a:lumMod val="75000"/>
            </a:schemeClr>
          </a:solidFill>
          <a:ln w="25400" cap="flat" cmpd="sng" algn="ctr">
            <a:solidFill>
              <a:schemeClr val="accent6">
                <a:lumMod val="75000"/>
              </a:schemeClr>
            </a:solidFill>
            <a:prstDash val="solid"/>
          </a:ln>
          <a:effectLst/>
        </p:spPr>
        <p:txBody>
          <a:bodyPr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pt-BR" sz="1800" b="0" i="0" u="none" strike="noStrike" kern="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156312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Agrupar 36"/>
          <p:cNvGrpSpPr/>
          <p:nvPr/>
        </p:nvGrpSpPr>
        <p:grpSpPr>
          <a:xfrm>
            <a:off x="-1" y="1121"/>
            <a:ext cx="12192000" cy="981134"/>
            <a:chOff x="0" y="-1"/>
            <a:chExt cx="12192000" cy="981134"/>
          </a:xfrm>
        </p:grpSpPr>
        <p:sp>
          <p:nvSpPr>
            <p:cNvPr id="38" name="Retângulo 37"/>
            <p:cNvSpPr/>
            <p:nvPr/>
          </p:nvSpPr>
          <p:spPr>
            <a:xfrm>
              <a:off x="0" y="0"/>
              <a:ext cx="12192000" cy="252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Retângulo 38"/>
            <p:cNvSpPr/>
            <p:nvPr/>
          </p:nvSpPr>
          <p:spPr>
            <a:xfrm>
              <a:off x="0" y="244237"/>
              <a:ext cx="12192000" cy="25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Retângulo 39"/>
            <p:cNvSpPr/>
            <p:nvPr/>
          </p:nvSpPr>
          <p:spPr>
            <a:xfrm>
              <a:off x="0" y="496650"/>
              <a:ext cx="12192000" cy="252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00B0F0"/>
                </a:solidFill>
              </a:endParaRPr>
            </a:p>
          </p:txBody>
        </p:sp>
        <p:grpSp>
          <p:nvGrpSpPr>
            <p:cNvPr id="41" name="Agrupar 40"/>
            <p:cNvGrpSpPr/>
            <p:nvPr/>
          </p:nvGrpSpPr>
          <p:grpSpPr>
            <a:xfrm>
              <a:off x="0" y="2688"/>
              <a:ext cx="11832760" cy="978445"/>
              <a:chOff x="0" y="1476385"/>
              <a:chExt cx="11832760" cy="978445"/>
            </a:xfrm>
          </p:grpSpPr>
          <p:sp>
            <p:nvSpPr>
              <p:cNvPr id="43" name="Retângulo 9"/>
              <p:cNvSpPr/>
              <p:nvPr/>
            </p:nvSpPr>
            <p:spPr>
              <a:xfrm>
                <a:off x="1" y="1689402"/>
                <a:ext cx="11471337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50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4" name="Retângulo 9"/>
              <p:cNvSpPr/>
              <p:nvPr/>
            </p:nvSpPr>
            <p:spPr>
              <a:xfrm>
                <a:off x="0" y="1476385"/>
                <a:ext cx="11832760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42" name="Triângulo Retângulo 41"/>
            <p:cNvSpPr/>
            <p:nvPr/>
          </p:nvSpPr>
          <p:spPr>
            <a:xfrm rot="16200000">
              <a:off x="11231888" y="-211464"/>
              <a:ext cx="748650" cy="117157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7" name="Retângulo 6"/>
          <p:cNvSpPr/>
          <p:nvPr/>
        </p:nvSpPr>
        <p:spPr>
          <a:xfrm>
            <a:off x="0" y="15456"/>
            <a:ext cx="1148195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pt-BR" sz="4400" b="1" i="1" kern="0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Fundos setoriais sob gestão do MCTIC</a:t>
            </a:r>
            <a:endParaRPr kumimoji="0" lang="pt-BR" sz="4400" b="1" i="1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  <p:sp>
        <p:nvSpPr>
          <p:cNvPr id="49" name="Espaço Reservado para Conteúdo 2"/>
          <p:cNvSpPr>
            <a:spLocks noGrp="1"/>
          </p:cNvSpPr>
          <p:nvPr>
            <p:ph idx="1"/>
          </p:nvPr>
        </p:nvSpPr>
        <p:spPr>
          <a:xfrm>
            <a:off x="291464" y="1036337"/>
            <a:ext cx="11372083" cy="4942653"/>
          </a:xfrm>
        </p:spPr>
        <p:txBody>
          <a:bodyPr>
            <a:normAutofit/>
          </a:bodyPr>
          <a:lstStyle/>
          <a:p>
            <a:pPr marL="182563" indent="-182563">
              <a:buClr>
                <a:srgbClr val="002060"/>
              </a:buClr>
              <a:buFont typeface="Arial" panose="020B0604020202020204" pitchFamily="34" charset="0"/>
              <a:buNone/>
              <a:defRPr/>
            </a:pPr>
            <a:r>
              <a:rPr lang="pt-BR" sz="2400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  <a:cs typeface="Calibri" pitchFamily="34" charset="0"/>
              </a:rPr>
              <a:t>13 Fundos Setoriais</a:t>
            </a:r>
          </a:p>
          <a:p>
            <a:pPr marL="542925" lvl="1" indent="-180975">
              <a:buClr>
                <a:srgbClr val="002060"/>
              </a:buClr>
              <a:buFont typeface="Arial" panose="020B0604020202020204" pitchFamily="34" charset="0"/>
              <a:buNone/>
              <a:defRPr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Calibri" pitchFamily="34" charset="0"/>
              </a:rPr>
              <a:t>Fundo Setorial Aeronáutico – CT-AERO</a:t>
            </a:r>
          </a:p>
          <a:p>
            <a:pPr marL="542925" lvl="1" indent="-180975">
              <a:buClr>
                <a:srgbClr val="002060"/>
              </a:buClr>
              <a:buFont typeface="Arial" panose="020B0604020202020204" pitchFamily="34" charset="0"/>
              <a:buNone/>
              <a:defRPr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Calibri" pitchFamily="34" charset="0"/>
              </a:rPr>
              <a:t>Fundo Setorial do Agronegócio – CT-AGRO</a:t>
            </a:r>
          </a:p>
          <a:p>
            <a:pPr marL="542925" lvl="1" indent="-180975">
              <a:buClr>
                <a:srgbClr val="002060"/>
              </a:buClr>
              <a:buFont typeface="Arial" panose="020B0604020202020204" pitchFamily="34" charset="0"/>
              <a:buNone/>
              <a:defRPr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Calibri" pitchFamily="34" charset="0"/>
              </a:rPr>
              <a:t>Fundo para a Amazônia – CT-AMAZÔNIA</a:t>
            </a:r>
          </a:p>
          <a:p>
            <a:pPr marL="542925" lvl="1" indent="-180975">
              <a:buClr>
                <a:srgbClr val="002060"/>
              </a:buClr>
              <a:buFont typeface="Arial" panose="020B0604020202020204" pitchFamily="34" charset="0"/>
              <a:buNone/>
              <a:defRPr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Calibri" pitchFamily="34" charset="0"/>
              </a:rPr>
              <a:t>Fundo Setorial de Transporte </a:t>
            </a:r>
            <a:r>
              <a:rPr lang="pt-BR" sz="16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Calibri" pitchFamily="34" charset="0"/>
              </a:rPr>
              <a:t>Aquaviário</a:t>
            </a: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Calibri" pitchFamily="34" charset="0"/>
              </a:rPr>
              <a:t> e Construção Naval – CT-AQUA</a:t>
            </a:r>
          </a:p>
          <a:p>
            <a:pPr marL="542925" lvl="1" indent="-180975">
              <a:buClr>
                <a:srgbClr val="002060"/>
              </a:buClr>
              <a:buFont typeface="Arial" panose="020B0604020202020204" pitchFamily="34" charset="0"/>
              <a:buNone/>
              <a:defRPr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Calibri" pitchFamily="34" charset="0"/>
              </a:rPr>
              <a:t>Fundo Setorial de Biotecnologia – CT-BIOTEC</a:t>
            </a:r>
          </a:p>
          <a:p>
            <a:pPr marL="542925" lvl="1" indent="-180975">
              <a:buClr>
                <a:srgbClr val="002060"/>
              </a:buClr>
              <a:buFont typeface="Arial" panose="020B0604020202020204" pitchFamily="34" charset="0"/>
              <a:buNone/>
              <a:defRPr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Calibri" pitchFamily="34" charset="0"/>
              </a:rPr>
              <a:t>Fundo Setorial de Energia – CT-ENERG</a:t>
            </a:r>
          </a:p>
          <a:p>
            <a:pPr marL="542925" lvl="1" indent="-180975">
              <a:buClr>
                <a:srgbClr val="002060"/>
              </a:buClr>
              <a:buFont typeface="Arial" panose="020B0604020202020204" pitchFamily="34" charset="0"/>
              <a:buNone/>
              <a:defRPr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Calibri" pitchFamily="34" charset="0"/>
              </a:rPr>
              <a:t>Fundo Setorial Espacial – CT-ESPACIAL</a:t>
            </a:r>
          </a:p>
          <a:p>
            <a:pPr marL="542925" lvl="1" indent="-180975">
              <a:buClr>
                <a:srgbClr val="002060"/>
              </a:buClr>
              <a:buFont typeface="Arial" panose="020B0604020202020204" pitchFamily="34" charset="0"/>
              <a:buNone/>
              <a:defRPr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Calibri" pitchFamily="34" charset="0"/>
              </a:rPr>
              <a:t>Fundo Setorial de Recursos Hídricos – CT-HIDRO</a:t>
            </a:r>
          </a:p>
          <a:p>
            <a:pPr marL="542925" lvl="1" indent="-180975">
              <a:buClr>
                <a:srgbClr val="002060"/>
              </a:buClr>
              <a:buFont typeface="Arial" panose="020B0604020202020204" pitchFamily="34" charset="0"/>
              <a:buNone/>
              <a:defRPr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Calibri" pitchFamily="34" charset="0"/>
              </a:rPr>
              <a:t>Fundo Setorial de Tecnologia da Informação – CT-INFO</a:t>
            </a:r>
          </a:p>
          <a:p>
            <a:pPr marL="542925" lvl="1" indent="-180975">
              <a:buClr>
                <a:srgbClr val="002060"/>
              </a:buClr>
              <a:buFont typeface="Arial" panose="020B0604020202020204" pitchFamily="34" charset="0"/>
              <a:buNone/>
              <a:defRPr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Calibri" pitchFamily="34" charset="0"/>
              </a:rPr>
              <a:t>Fundo Setorial de Saúde – CT-SAÚDE</a:t>
            </a:r>
          </a:p>
          <a:p>
            <a:pPr marL="542925" lvl="1" indent="-180975">
              <a:buClr>
                <a:srgbClr val="002060"/>
              </a:buClr>
              <a:buFont typeface="Arial" panose="020B0604020202020204" pitchFamily="34" charset="0"/>
              <a:buNone/>
              <a:defRPr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Calibri" pitchFamily="34" charset="0"/>
              </a:rPr>
              <a:t>Fundo Setorial de Transportes Terrestres e Hidroviários – CT-TRANSPORTE</a:t>
            </a:r>
          </a:p>
          <a:p>
            <a:pPr marL="542925" lvl="1" indent="-180975">
              <a:buClr>
                <a:srgbClr val="002060"/>
              </a:buClr>
              <a:buFont typeface="Arial" panose="020B0604020202020204" pitchFamily="34" charset="0"/>
              <a:buNone/>
              <a:defRPr/>
            </a:pPr>
            <a:r>
              <a:rPr lang="pt-BR" sz="1600" b="1" dirty="0">
                <a:solidFill>
                  <a:srgbClr val="000090"/>
                </a:solidFill>
                <a:latin typeface="Century Gothic" panose="020B0502020202020204" pitchFamily="34" charset="0"/>
                <a:cs typeface="Calibri" pitchFamily="34" charset="0"/>
              </a:rPr>
              <a:t>Fundo Setorial do Petróleo e Gás Natural – CT-PETRO</a:t>
            </a:r>
          </a:p>
          <a:p>
            <a:pPr marL="542925" lvl="1" indent="-180975">
              <a:buClr>
                <a:srgbClr val="002060"/>
              </a:buClr>
              <a:buFont typeface="Arial" panose="020B0604020202020204" pitchFamily="34" charset="0"/>
              <a:buNone/>
              <a:defRPr/>
            </a:pPr>
            <a:r>
              <a:rPr lang="pt-BR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  <a:cs typeface="Calibri" pitchFamily="34" charset="0"/>
              </a:rPr>
              <a:t>Fundo Setorial de Recursos Minerais – CT-MINERAL</a:t>
            </a:r>
          </a:p>
          <a:p>
            <a:pPr>
              <a:buClr>
                <a:srgbClr val="002060"/>
              </a:buClr>
              <a:buNone/>
              <a:defRPr/>
            </a:pPr>
            <a:r>
              <a:rPr lang="pt-BR" sz="2400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  <a:cs typeface="Calibri" pitchFamily="34" charset="0"/>
              </a:rPr>
              <a:t>2 Fundos não Setoriais (CT-FVA e CT-Infra) - Ações Transversais </a:t>
            </a:r>
          </a:p>
        </p:txBody>
      </p:sp>
      <p:sp>
        <p:nvSpPr>
          <p:cNvPr id="50" name="CaixaDeTexto 3"/>
          <p:cNvSpPr txBox="1">
            <a:spLocks noChangeArrowheads="1"/>
          </p:cNvSpPr>
          <p:nvPr/>
        </p:nvSpPr>
        <p:spPr bwMode="auto">
          <a:xfrm>
            <a:off x="262890" y="5843667"/>
            <a:ext cx="11319510" cy="919401"/>
          </a:xfrm>
          <a:prstGeom prst="roundRect">
            <a:avLst/>
          </a:prstGeom>
          <a:solidFill>
            <a:srgbClr val="C1DBF7"/>
          </a:solidFill>
          <a:ln>
            <a:noFill/>
          </a:ln>
          <a:extLs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pt-BR" altLang="pt-BR" sz="1600" b="1" i="1" dirty="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rPr>
              <a:t>As leis que criaram cada Fundo Setorial determinam que seus recursos sejam destinados a projetos ou programas de desenvolvimento científico e tecnológico de interesse do setor e definem como beneficiários dos recursos as instituições de ensino e/ou pesquisa e/ou as empresas. </a:t>
            </a:r>
            <a:endParaRPr lang="pt-BR" altLang="pt-BR" sz="1600" b="1" dirty="0">
              <a:solidFill>
                <a:schemeClr val="tx1">
                  <a:lumMod val="65000"/>
                  <a:lumOff val="3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51" name="CaixaDeTexto 1"/>
          <p:cNvSpPr txBox="1">
            <a:spLocks noChangeArrowheads="1"/>
          </p:cNvSpPr>
          <p:nvPr/>
        </p:nvSpPr>
        <p:spPr bwMode="auto">
          <a:xfrm>
            <a:off x="5412740" y="976598"/>
            <a:ext cx="6265863" cy="433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36000" bIns="0" anchor="ctr"/>
          <a:lstStyle>
            <a:lvl1pPr marL="342900" indent="-3429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85725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lvl="1" algn="r" eaLnBrk="1" hangingPunct="1"/>
            <a:r>
              <a:rPr lang="pt-BR" altLang="pt-BR" sz="2000" b="1" dirty="0">
                <a:solidFill>
                  <a:srgbClr val="000090"/>
                </a:solidFill>
                <a:latin typeface="Century Gothic" panose="020B0502020202020204" pitchFamily="34" charset="0"/>
              </a:rPr>
              <a:t>Criados a partir de 1998 e alocados no FNDCT</a:t>
            </a:r>
            <a:endParaRPr lang="pt-BR" altLang="pt-BR" sz="1700" i="1" dirty="0">
              <a:solidFill>
                <a:srgbClr val="000090"/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667970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Agrupar 36"/>
          <p:cNvGrpSpPr/>
          <p:nvPr/>
        </p:nvGrpSpPr>
        <p:grpSpPr>
          <a:xfrm>
            <a:off x="-1" y="1121"/>
            <a:ext cx="12192000" cy="981134"/>
            <a:chOff x="0" y="-1"/>
            <a:chExt cx="12192000" cy="981134"/>
          </a:xfrm>
        </p:grpSpPr>
        <p:sp>
          <p:nvSpPr>
            <p:cNvPr id="38" name="Retângulo 37"/>
            <p:cNvSpPr/>
            <p:nvPr/>
          </p:nvSpPr>
          <p:spPr>
            <a:xfrm>
              <a:off x="0" y="0"/>
              <a:ext cx="12192000" cy="252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Retângulo 38"/>
            <p:cNvSpPr/>
            <p:nvPr/>
          </p:nvSpPr>
          <p:spPr>
            <a:xfrm>
              <a:off x="0" y="244237"/>
              <a:ext cx="12192000" cy="25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Retângulo 39"/>
            <p:cNvSpPr/>
            <p:nvPr/>
          </p:nvSpPr>
          <p:spPr>
            <a:xfrm>
              <a:off x="0" y="496650"/>
              <a:ext cx="12192000" cy="252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00B0F0"/>
                </a:solidFill>
              </a:endParaRPr>
            </a:p>
          </p:txBody>
        </p:sp>
        <p:grpSp>
          <p:nvGrpSpPr>
            <p:cNvPr id="41" name="Agrupar 40"/>
            <p:cNvGrpSpPr/>
            <p:nvPr/>
          </p:nvGrpSpPr>
          <p:grpSpPr>
            <a:xfrm>
              <a:off x="0" y="2688"/>
              <a:ext cx="11832760" cy="978445"/>
              <a:chOff x="0" y="1476385"/>
              <a:chExt cx="11832760" cy="978445"/>
            </a:xfrm>
          </p:grpSpPr>
          <p:sp>
            <p:nvSpPr>
              <p:cNvPr id="43" name="Retângulo 9"/>
              <p:cNvSpPr/>
              <p:nvPr/>
            </p:nvSpPr>
            <p:spPr>
              <a:xfrm>
                <a:off x="1" y="1689402"/>
                <a:ext cx="11471337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50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4" name="Retângulo 9"/>
              <p:cNvSpPr/>
              <p:nvPr/>
            </p:nvSpPr>
            <p:spPr>
              <a:xfrm>
                <a:off x="0" y="1476385"/>
                <a:ext cx="11832760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42" name="Triângulo Retângulo 41"/>
            <p:cNvSpPr/>
            <p:nvPr/>
          </p:nvSpPr>
          <p:spPr>
            <a:xfrm rot="16200000">
              <a:off x="11231888" y="-211464"/>
              <a:ext cx="748650" cy="117157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7" name="Retângulo 6"/>
          <p:cNvSpPr/>
          <p:nvPr/>
        </p:nvSpPr>
        <p:spPr>
          <a:xfrm>
            <a:off x="0" y="15456"/>
            <a:ext cx="1148195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pt-BR" sz="4400" b="1" i="1" kern="0" dirty="0" err="1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Funttel</a:t>
            </a:r>
            <a:r>
              <a:rPr lang="pt-BR" sz="4400" b="1" i="1" kern="0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 - </a:t>
            </a:r>
            <a:r>
              <a:rPr lang="pt-BR" sz="2000" b="1" i="1" kern="0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Fundo para o Desenvolvimento Tecnológico das  Telecomunicações</a:t>
            </a:r>
          </a:p>
          <a:p>
            <a:pPr lvl="0">
              <a:defRPr/>
            </a:pPr>
            <a:endParaRPr kumimoji="0" lang="pt-BR" sz="4400" b="1" i="1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  <p:graphicFrame>
        <p:nvGraphicFramePr>
          <p:cNvPr id="15" name="Diagrama 14"/>
          <p:cNvGraphicFramePr/>
          <p:nvPr>
            <p:extLst>
              <p:ext uri="{D42A27DB-BD31-4B8C-83A1-F6EECF244321}">
                <p14:modId xmlns:p14="http://schemas.microsoft.com/office/powerpoint/2010/main" xmlns="" val="1521281829"/>
              </p:ext>
            </p:extLst>
          </p:nvPr>
        </p:nvGraphicFramePr>
        <p:xfrm>
          <a:off x="3825150" y="4709825"/>
          <a:ext cx="4914428" cy="166848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16" name="Retângulo de cantos arredondados 7"/>
          <p:cNvSpPr/>
          <p:nvPr/>
        </p:nvSpPr>
        <p:spPr>
          <a:xfrm rot="16200000">
            <a:off x="2789823" y="5396665"/>
            <a:ext cx="1458787" cy="360476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/>
              <a:t>Objetivos</a:t>
            </a:r>
            <a:endParaRPr lang="pt-BR" sz="2000" dirty="0"/>
          </a:p>
        </p:txBody>
      </p:sp>
      <p:sp>
        <p:nvSpPr>
          <p:cNvPr id="17" name="Retângulo de cantos arredondados 4"/>
          <p:cNvSpPr/>
          <p:nvPr/>
        </p:nvSpPr>
        <p:spPr>
          <a:xfrm>
            <a:off x="179512" y="1445665"/>
            <a:ext cx="2749128" cy="36966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2400" dirty="0"/>
              <a:t>Lei nº 10.052/2000</a:t>
            </a:r>
          </a:p>
        </p:txBody>
      </p:sp>
      <p:sp>
        <p:nvSpPr>
          <p:cNvPr id="18" name="Retângulo de cantos arredondados 8"/>
          <p:cNvSpPr/>
          <p:nvPr/>
        </p:nvSpPr>
        <p:spPr>
          <a:xfrm>
            <a:off x="241144" y="2129971"/>
            <a:ext cx="2816404" cy="2049572"/>
          </a:xfrm>
          <a:prstGeom prst="roundRect">
            <a:avLst/>
          </a:prstGeom>
          <a:ln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000" dirty="0"/>
              <a:t>Principal fonte de receita: 0,5 % da Receita Bruta das Prestadoras de serviços de Telecomunicações</a:t>
            </a:r>
            <a:endParaRPr lang="pt-BR" sz="2000" dirty="0"/>
          </a:p>
        </p:txBody>
      </p:sp>
      <p:pic>
        <p:nvPicPr>
          <p:cNvPr id="19" name="Picture 2" descr="M:\STE\_FUNTTEL\ENG\Imagens para apresentações\Áreas Temáticas 2015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29037" y="2133275"/>
            <a:ext cx="5768587" cy="1247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Retângulo 19"/>
          <p:cNvSpPr/>
          <p:nvPr/>
        </p:nvSpPr>
        <p:spPr>
          <a:xfrm>
            <a:off x="4710034" y="1852281"/>
            <a:ext cx="5800478" cy="457435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400" b="1" dirty="0"/>
              <a:t>Áreas Prioritárias para Investimento</a:t>
            </a:r>
          </a:p>
        </p:txBody>
      </p:sp>
      <p:sp>
        <p:nvSpPr>
          <p:cNvPr id="21" name="Retângulo 20"/>
          <p:cNvSpPr/>
          <p:nvPr/>
        </p:nvSpPr>
        <p:spPr>
          <a:xfrm>
            <a:off x="4694845" y="3401085"/>
            <a:ext cx="1201086" cy="45743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dirty="0"/>
              <a:t>Comunicações Ópticas</a:t>
            </a:r>
          </a:p>
        </p:txBody>
      </p:sp>
      <p:sp>
        <p:nvSpPr>
          <p:cNvPr id="22" name="Retângulo 21"/>
          <p:cNvSpPr/>
          <p:nvPr/>
        </p:nvSpPr>
        <p:spPr>
          <a:xfrm>
            <a:off x="5934443" y="3401086"/>
            <a:ext cx="1177419" cy="45743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00" dirty="0"/>
              <a:t>Comunicações Digitais sem fio</a:t>
            </a:r>
          </a:p>
        </p:txBody>
      </p:sp>
      <p:sp>
        <p:nvSpPr>
          <p:cNvPr id="23" name="Retângulo 22"/>
          <p:cNvSpPr/>
          <p:nvPr/>
        </p:nvSpPr>
        <p:spPr>
          <a:xfrm>
            <a:off x="7150375" y="3401087"/>
            <a:ext cx="1610124" cy="45743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50" dirty="0"/>
              <a:t>Redes de Transporte de Dados</a:t>
            </a:r>
          </a:p>
        </p:txBody>
      </p:sp>
      <p:sp>
        <p:nvSpPr>
          <p:cNvPr id="24" name="Retângulo 23"/>
          <p:cNvSpPr/>
          <p:nvPr/>
        </p:nvSpPr>
        <p:spPr>
          <a:xfrm>
            <a:off x="8837524" y="3404678"/>
            <a:ext cx="1660100" cy="457435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pt-BR" sz="1050" dirty="0"/>
              <a:t>Comunicações Estratégicas</a:t>
            </a:r>
          </a:p>
        </p:txBody>
      </p:sp>
    </p:spTree>
    <p:extLst>
      <p:ext uri="{BB962C8B-B14F-4D97-AF65-F5344CB8AC3E}">
        <p14:creationId xmlns:p14="http://schemas.microsoft.com/office/powerpoint/2010/main" xmlns="" val="12793098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Agrupar 36"/>
          <p:cNvGrpSpPr/>
          <p:nvPr/>
        </p:nvGrpSpPr>
        <p:grpSpPr>
          <a:xfrm>
            <a:off x="-1" y="1121"/>
            <a:ext cx="12192000" cy="981134"/>
            <a:chOff x="0" y="-1"/>
            <a:chExt cx="12192000" cy="981134"/>
          </a:xfrm>
        </p:grpSpPr>
        <p:sp>
          <p:nvSpPr>
            <p:cNvPr id="38" name="Retângulo 37"/>
            <p:cNvSpPr/>
            <p:nvPr/>
          </p:nvSpPr>
          <p:spPr>
            <a:xfrm>
              <a:off x="0" y="0"/>
              <a:ext cx="12192000" cy="252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Retângulo 38"/>
            <p:cNvSpPr/>
            <p:nvPr/>
          </p:nvSpPr>
          <p:spPr>
            <a:xfrm>
              <a:off x="0" y="244237"/>
              <a:ext cx="12192000" cy="25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Retângulo 39"/>
            <p:cNvSpPr/>
            <p:nvPr/>
          </p:nvSpPr>
          <p:spPr>
            <a:xfrm>
              <a:off x="0" y="496650"/>
              <a:ext cx="12192000" cy="252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00B0F0"/>
                </a:solidFill>
              </a:endParaRPr>
            </a:p>
          </p:txBody>
        </p:sp>
        <p:grpSp>
          <p:nvGrpSpPr>
            <p:cNvPr id="41" name="Agrupar 40"/>
            <p:cNvGrpSpPr/>
            <p:nvPr/>
          </p:nvGrpSpPr>
          <p:grpSpPr>
            <a:xfrm>
              <a:off x="0" y="2688"/>
              <a:ext cx="11832760" cy="978445"/>
              <a:chOff x="0" y="1476385"/>
              <a:chExt cx="11832760" cy="978445"/>
            </a:xfrm>
          </p:grpSpPr>
          <p:sp>
            <p:nvSpPr>
              <p:cNvPr id="43" name="Retângulo 9"/>
              <p:cNvSpPr/>
              <p:nvPr/>
            </p:nvSpPr>
            <p:spPr>
              <a:xfrm>
                <a:off x="1" y="1689402"/>
                <a:ext cx="11471337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50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4" name="Retângulo 9"/>
              <p:cNvSpPr/>
              <p:nvPr/>
            </p:nvSpPr>
            <p:spPr>
              <a:xfrm>
                <a:off x="0" y="1476385"/>
                <a:ext cx="11832760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42" name="Triângulo Retângulo 41"/>
            <p:cNvSpPr/>
            <p:nvPr/>
          </p:nvSpPr>
          <p:spPr>
            <a:xfrm rot="16200000">
              <a:off x="11231888" y="-211464"/>
              <a:ext cx="748650" cy="117157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7" name="Retângulo 6"/>
          <p:cNvSpPr/>
          <p:nvPr/>
        </p:nvSpPr>
        <p:spPr>
          <a:xfrm>
            <a:off x="0" y="15456"/>
            <a:ext cx="11481955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pt-BR" sz="4400" b="1" i="1" kern="0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FNDCT - Evolução</a:t>
            </a:r>
            <a:endParaRPr lang="pt-BR" sz="2000" b="1" i="1" kern="0" dirty="0">
              <a:solidFill>
                <a:schemeClr val="bg1"/>
              </a:solidFill>
              <a:latin typeface="Century Gothic" panose="020B0502020202020204" pitchFamily="34" charset="0"/>
              <a:ea typeface="Calibri" panose="020F0502020204030204" pitchFamily="34" charset="0"/>
            </a:endParaRPr>
          </a:p>
          <a:p>
            <a:pPr lvl="0">
              <a:defRPr/>
            </a:pPr>
            <a:endParaRPr kumimoji="0" lang="pt-BR" sz="4400" b="1" i="1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  <p:graphicFrame>
        <p:nvGraphicFramePr>
          <p:cNvPr id="25" name="Espaço Reservado para Conteúdo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xmlns="" val="3299164858"/>
              </p:ext>
            </p:extLst>
          </p:nvPr>
        </p:nvGraphicFramePr>
        <p:xfrm>
          <a:off x="736847" y="1444440"/>
          <a:ext cx="10283577" cy="52461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" name="CaixaDeTexto 1"/>
          <p:cNvSpPr txBox="1"/>
          <p:nvPr/>
        </p:nvSpPr>
        <p:spPr>
          <a:xfrm>
            <a:off x="1870364" y="1558636"/>
            <a:ext cx="14027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b="1" dirty="0">
                <a:latin typeface="Century Gothic" panose="020B0502020202020204" pitchFamily="34" charset="0"/>
              </a:rPr>
              <a:t>R$ milhões</a:t>
            </a:r>
          </a:p>
        </p:txBody>
      </p:sp>
    </p:spTree>
    <p:extLst>
      <p:ext uri="{BB962C8B-B14F-4D97-AF65-F5344CB8AC3E}">
        <p14:creationId xmlns:p14="http://schemas.microsoft.com/office/powerpoint/2010/main" xmlns="" val="4078189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Agrupar 3"/>
          <p:cNvGrpSpPr/>
          <p:nvPr/>
        </p:nvGrpSpPr>
        <p:grpSpPr>
          <a:xfrm>
            <a:off x="-1" y="1121"/>
            <a:ext cx="12192000" cy="981134"/>
            <a:chOff x="0" y="-1"/>
            <a:chExt cx="12192000" cy="981134"/>
          </a:xfrm>
        </p:grpSpPr>
        <p:sp>
          <p:nvSpPr>
            <p:cNvPr id="5" name="Retângulo 4"/>
            <p:cNvSpPr/>
            <p:nvPr/>
          </p:nvSpPr>
          <p:spPr>
            <a:xfrm>
              <a:off x="0" y="0"/>
              <a:ext cx="12192000" cy="252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6" name="Retângulo 5"/>
            <p:cNvSpPr/>
            <p:nvPr/>
          </p:nvSpPr>
          <p:spPr>
            <a:xfrm>
              <a:off x="0" y="244237"/>
              <a:ext cx="12192000" cy="25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7" name="Retângulo 6"/>
            <p:cNvSpPr/>
            <p:nvPr/>
          </p:nvSpPr>
          <p:spPr>
            <a:xfrm>
              <a:off x="0" y="496650"/>
              <a:ext cx="12192000" cy="252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endParaRPr>
            </a:p>
          </p:txBody>
        </p:sp>
        <p:grpSp>
          <p:nvGrpSpPr>
            <p:cNvPr id="8" name="Agrupar 7"/>
            <p:cNvGrpSpPr/>
            <p:nvPr/>
          </p:nvGrpSpPr>
          <p:grpSpPr>
            <a:xfrm>
              <a:off x="0" y="2688"/>
              <a:ext cx="11832760" cy="978445"/>
              <a:chOff x="0" y="1476385"/>
              <a:chExt cx="11832760" cy="978445"/>
            </a:xfrm>
          </p:grpSpPr>
          <p:sp>
            <p:nvSpPr>
              <p:cNvPr id="10" name="Retângulo 9"/>
              <p:cNvSpPr/>
              <p:nvPr/>
            </p:nvSpPr>
            <p:spPr>
              <a:xfrm>
                <a:off x="1" y="1689402"/>
                <a:ext cx="11471337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50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1" name="Retângulo 9"/>
              <p:cNvSpPr/>
              <p:nvPr/>
            </p:nvSpPr>
            <p:spPr>
              <a:xfrm>
                <a:off x="0" y="1476385"/>
                <a:ext cx="11832760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9" name="Triângulo Retângulo 8"/>
            <p:cNvSpPr/>
            <p:nvPr/>
          </p:nvSpPr>
          <p:spPr>
            <a:xfrm rot="16200000">
              <a:off x="11231888" y="-211464"/>
              <a:ext cx="748650" cy="117157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sp>
        <p:nvSpPr>
          <p:cNvPr id="523" name="Retângulo 522"/>
          <p:cNvSpPr/>
          <p:nvPr/>
        </p:nvSpPr>
        <p:spPr>
          <a:xfrm>
            <a:off x="124812" y="27595"/>
            <a:ext cx="99812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4800" b="1" i="1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</a:rPr>
              <a:t>Infraestrutura de Pesquisa</a:t>
            </a:r>
          </a:p>
        </p:txBody>
      </p:sp>
      <p:grpSp>
        <p:nvGrpSpPr>
          <p:cNvPr id="15" name="Agrupar 14"/>
          <p:cNvGrpSpPr/>
          <p:nvPr/>
        </p:nvGrpSpPr>
        <p:grpSpPr>
          <a:xfrm>
            <a:off x="597626" y="964263"/>
            <a:ext cx="11308624" cy="5884876"/>
            <a:chOff x="597626" y="964263"/>
            <a:chExt cx="11308624" cy="5884876"/>
          </a:xfrm>
        </p:grpSpPr>
        <p:pic>
          <p:nvPicPr>
            <p:cNvPr id="3" name="Imagem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97626" y="964263"/>
              <a:ext cx="11308624" cy="5884876"/>
            </a:xfrm>
            <a:prstGeom prst="rect">
              <a:avLst/>
            </a:prstGeom>
          </p:spPr>
        </p:pic>
        <p:pic>
          <p:nvPicPr>
            <p:cNvPr id="14" name="Imagem 13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 flipH="1">
              <a:off x="8906538" y="1010787"/>
              <a:ext cx="2170655" cy="919944"/>
            </a:xfrm>
            <a:prstGeom prst="rect">
              <a:avLst/>
            </a:prstGeom>
          </p:spPr>
        </p:pic>
        <p:sp>
          <p:nvSpPr>
            <p:cNvPr id="17" name="CaixaDeTexto 16"/>
            <p:cNvSpPr txBox="1"/>
            <p:nvPr/>
          </p:nvSpPr>
          <p:spPr>
            <a:xfrm>
              <a:off x="9300682" y="1571758"/>
              <a:ext cx="2532077" cy="55399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SGDC</a:t>
              </a:r>
            </a:p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pt-BR" sz="1000" b="1" i="0" u="none" strike="noStrike" kern="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Century Gothic" panose="020B0502020202020204" pitchFamily="34" charset="0"/>
                </a:rPr>
                <a:t>Satélite Geoestacionário de Defesa e Comunicações Estratégicas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21184884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Agrupar 3"/>
          <p:cNvGrpSpPr/>
          <p:nvPr/>
        </p:nvGrpSpPr>
        <p:grpSpPr>
          <a:xfrm>
            <a:off x="-1" y="1121"/>
            <a:ext cx="12192000" cy="981134"/>
            <a:chOff x="0" y="-1"/>
            <a:chExt cx="12192000" cy="981134"/>
          </a:xfrm>
        </p:grpSpPr>
        <p:sp>
          <p:nvSpPr>
            <p:cNvPr id="5" name="Retângulo 4"/>
            <p:cNvSpPr/>
            <p:nvPr/>
          </p:nvSpPr>
          <p:spPr>
            <a:xfrm>
              <a:off x="0" y="0"/>
              <a:ext cx="12192000" cy="252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Retângulo 5"/>
            <p:cNvSpPr/>
            <p:nvPr/>
          </p:nvSpPr>
          <p:spPr>
            <a:xfrm>
              <a:off x="0" y="244237"/>
              <a:ext cx="12192000" cy="25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/>
            <p:cNvSpPr/>
            <p:nvPr/>
          </p:nvSpPr>
          <p:spPr>
            <a:xfrm>
              <a:off x="0" y="496650"/>
              <a:ext cx="12192000" cy="252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00B0F0"/>
                </a:solidFill>
              </a:endParaRPr>
            </a:p>
          </p:txBody>
        </p:sp>
        <p:grpSp>
          <p:nvGrpSpPr>
            <p:cNvPr id="8" name="Agrupar 7"/>
            <p:cNvGrpSpPr/>
            <p:nvPr/>
          </p:nvGrpSpPr>
          <p:grpSpPr>
            <a:xfrm>
              <a:off x="0" y="2688"/>
              <a:ext cx="11832760" cy="978445"/>
              <a:chOff x="0" y="1476385"/>
              <a:chExt cx="11832760" cy="978445"/>
            </a:xfrm>
          </p:grpSpPr>
          <p:sp>
            <p:nvSpPr>
              <p:cNvPr id="10" name="Retângulo 9"/>
              <p:cNvSpPr/>
              <p:nvPr/>
            </p:nvSpPr>
            <p:spPr>
              <a:xfrm>
                <a:off x="1" y="1689402"/>
                <a:ext cx="11471337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50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" name="Retângulo 9"/>
              <p:cNvSpPr/>
              <p:nvPr/>
            </p:nvSpPr>
            <p:spPr>
              <a:xfrm>
                <a:off x="0" y="1476385"/>
                <a:ext cx="11832760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9" name="Triângulo Retângulo 8"/>
            <p:cNvSpPr/>
            <p:nvPr/>
          </p:nvSpPr>
          <p:spPr>
            <a:xfrm rot="16200000">
              <a:off x="11231888" y="-211464"/>
              <a:ext cx="748650" cy="117157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2" name="Agrupar 1"/>
          <p:cNvGrpSpPr/>
          <p:nvPr/>
        </p:nvGrpSpPr>
        <p:grpSpPr>
          <a:xfrm>
            <a:off x="-13734" y="1134662"/>
            <a:ext cx="11933856" cy="5402205"/>
            <a:chOff x="-99459" y="1306112"/>
            <a:chExt cx="11933856" cy="5402205"/>
          </a:xfrm>
        </p:grpSpPr>
        <p:sp>
          <p:nvSpPr>
            <p:cNvPr id="64" name="CaixaDeTexto 63"/>
            <p:cNvSpPr txBox="1"/>
            <p:nvPr/>
          </p:nvSpPr>
          <p:spPr>
            <a:xfrm>
              <a:off x="2064418" y="1306112"/>
              <a:ext cx="8022169" cy="1261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800" b="1" i="1" dirty="0">
                  <a:solidFill>
                    <a:srgbClr val="0000FF"/>
                  </a:solidFill>
                  <a:latin typeface="Verdana"/>
                  <a:cs typeface="Verdana"/>
                </a:rPr>
                <a:t>Integração e Interação Nacional</a:t>
              </a:r>
            </a:p>
            <a:p>
              <a:pPr algn="ctr"/>
              <a:r>
                <a:rPr lang="pt-BR" sz="1600" b="1" i="1" dirty="0">
                  <a:solidFill>
                    <a:srgbClr val="0000FF"/>
                  </a:solidFill>
                  <a:latin typeface="Verdana"/>
                  <a:cs typeface="Verdana"/>
                </a:rPr>
                <a:t>1.937</a:t>
              </a:r>
              <a:r>
                <a:rPr lang="pt-BR" sz="1600" i="1" dirty="0">
                  <a:solidFill>
                    <a:srgbClr val="0000FF"/>
                  </a:solidFill>
                  <a:latin typeface="Verdana"/>
                  <a:cs typeface="Verdana"/>
                </a:rPr>
                <a:t> instituições</a:t>
              </a:r>
            </a:p>
            <a:p>
              <a:pPr algn="ctr"/>
              <a:r>
                <a:rPr lang="pt-BR" sz="1600" b="1" i="1" dirty="0">
                  <a:solidFill>
                    <a:srgbClr val="0000FF"/>
                  </a:solidFill>
                  <a:latin typeface="Verdana"/>
                  <a:cs typeface="Verdana"/>
                </a:rPr>
                <a:t>6.794</a:t>
              </a:r>
              <a:r>
                <a:rPr lang="pt-BR" sz="1600" i="1" dirty="0">
                  <a:solidFill>
                    <a:srgbClr val="0000FF"/>
                  </a:solidFill>
                  <a:latin typeface="Verdana"/>
                  <a:cs typeface="Verdana"/>
                </a:rPr>
                <a:t> pesquisadores</a:t>
              </a:r>
            </a:p>
            <a:p>
              <a:pPr algn="ctr"/>
              <a:r>
                <a:rPr lang="pt-BR" sz="1600" b="1" i="1" dirty="0">
                  <a:solidFill>
                    <a:srgbClr val="0000FF"/>
                  </a:solidFill>
                  <a:latin typeface="Verdana"/>
                  <a:cs typeface="Verdana"/>
                </a:rPr>
                <a:t>436</a:t>
              </a:r>
              <a:r>
                <a:rPr lang="pt-BR" sz="1600" i="1" dirty="0">
                  <a:solidFill>
                    <a:srgbClr val="0000FF"/>
                  </a:solidFill>
                  <a:latin typeface="Verdana"/>
                  <a:cs typeface="Verdana"/>
                </a:rPr>
                <a:t> parcerias com organizações públicas e/ou não governamentais</a:t>
              </a:r>
            </a:p>
          </p:txBody>
        </p:sp>
        <p:sp>
          <p:nvSpPr>
            <p:cNvPr id="65" name="CaixaDeTexto 64"/>
            <p:cNvSpPr txBox="1"/>
            <p:nvPr/>
          </p:nvSpPr>
          <p:spPr>
            <a:xfrm>
              <a:off x="-99459" y="3027903"/>
              <a:ext cx="5158151" cy="1692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800" b="1" i="1" dirty="0">
                  <a:solidFill>
                    <a:srgbClr val="008000"/>
                  </a:solidFill>
                  <a:latin typeface="Verdana"/>
                  <a:cs typeface="Verdana"/>
                </a:rPr>
                <a:t>Formação de Recursos Humanos</a:t>
              </a:r>
            </a:p>
            <a:p>
              <a:pPr algn="ctr"/>
              <a:r>
                <a:rPr lang="pt-BR" sz="1600" b="1" i="1" dirty="0">
                  <a:solidFill>
                    <a:srgbClr val="008000"/>
                  </a:solidFill>
                  <a:latin typeface="Verdana"/>
                  <a:cs typeface="Verdana"/>
                </a:rPr>
                <a:t>10.994</a:t>
              </a:r>
              <a:r>
                <a:rPr lang="pt-BR" sz="1600" i="1" dirty="0">
                  <a:solidFill>
                    <a:srgbClr val="008000"/>
                  </a:solidFill>
                  <a:latin typeface="Verdana"/>
                  <a:cs typeface="Verdana"/>
                </a:rPr>
                <a:t> pesquisadores formados</a:t>
              </a:r>
            </a:p>
            <a:p>
              <a:pPr algn="ctr"/>
              <a:r>
                <a:rPr lang="pt-BR" sz="1600" b="1" i="1" dirty="0">
                  <a:solidFill>
                    <a:srgbClr val="008000"/>
                  </a:solidFill>
                  <a:latin typeface="Verdana"/>
                  <a:cs typeface="Verdana"/>
                </a:rPr>
                <a:t>79</a:t>
              </a:r>
              <a:r>
                <a:rPr lang="pt-BR" sz="1600" i="1" dirty="0">
                  <a:solidFill>
                    <a:srgbClr val="008000"/>
                  </a:solidFill>
                  <a:latin typeface="Verdana"/>
                  <a:cs typeface="Verdana"/>
                </a:rPr>
                <a:t> Programas de Pós-Graduação criados</a:t>
              </a:r>
            </a:p>
            <a:p>
              <a:pPr algn="ctr"/>
              <a:r>
                <a:rPr lang="pt-BR" sz="1600" b="1" i="1" dirty="0">
                  <a:solidFill>
                    <a:srgbClr val="008000"/>
                  </a:solidFill>
                  <a:latin typeface="Verdana"/>
                  <a:cs typeface="Verdana"/>
                </a:rPr>
                <a:t>566</a:t>
              </a:r>
              <a:r>
                <a:rPr lang="pt-BR" sz="1600" i="1" dirty="0">
                  <a:solidFill>
                    <a:srgbClr val="008000"/>
                  </a:solidFill>
                  <a:latin typeface="Verdana"/>
                  <a:cs typeface="Verdana"/>
                </a:rPr>
                <a:t> disciplinas criadas</a:t>
              </a:r>
            </a:p>
          </p:txBody>
        </p:sp>
        <p:sp>
          <p:nvSpPr>
            <p:cNvPr id="66" name="CaixaDeTexto 65"/>
            <p:cNvSpPr txBox="1"/>
            <p:nvPr/>
          </p:nvSpPr>
          <p:spPr>
            <a:xfrm>
              <a:off x="2348625" y="5015546"/>
              <a:ext cx="7532801" cy="169277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800" b="1" i="1" dirty="0">
                  <a:solidFill>
                    <a:srgbClr val="FF0000"/>
                  </a:solidFill>
                  <a:latin typeface="Verdana"/>
                  <a:cs typeface="Verdana"/>
                </a:rPr>
                <a:t>Produção Científica, Tecnológica e de Inovação</a:t>
              </a:r>
            </a:p>
            <a:p>
              <a:pPr algn="ctr"/>
              <a:r>
                <a:rPr lang="pt-BR" sz="1600" b="1" i="1" dirty="0">
                  <a:solidFill>
                    <a:srgbClr val="FF0000"/>
                  </a:solidFill>
                  <a:latin typeface="Verdana"/>
                  <a:cs typeface="Verdana"/>
                </a:rPr>
                <a:t>70.389</a:t>
              </a:r>
              <a:r>
                <a:rPr lang="pt-BR" sz="1600" i="1" dirty="0">
                  <a:solidFill>
                    <a:srgbClr val="FF0000"/>
                  </a:solidFill>
                  <a:latin typeface="Verdana"/>
                  <a:cs typeface="Verdana"/>
                </a:rPr>
                <a:t> registros de publicações acadêmicas</a:t>
              </a:r>
            </a:p>
            <a:p>
              <a:pPr algn="ctr"/>
              <a:r>
                <a:rPr lang="pt-BR" sz="1600" b="1" i="1" dirty="0">
                  <a:solidFill>
                    <a:srgbClr val="FF0000"/>
                  </a:solidFill>
                  <a:latin typeface="Verdana"/>
                  <a:cs typeface="Verdana"/>
                </a:rPr>
                <a:t>578</a:t>
              </a:r>
              <a:r>
                <a:rPr lang="pt-BR" sz="1600" i="1" dirty="0">
                  <a:solidFill>
                    <a:srgbClr val="FF0000"/>
                  </a:solidFill>
                  <a:latin typeface="Verdana"/>
                  <a:cs typeface="Verdana"/>
                </a:rPr>
                <a:t> depósitos de patentes</a:t>
              </a:r>
            </a:p>
            <a:p>
              <a:pPr algn="ctr"/>
              <a:r>
                <a:rPr lang="pt-BR" sz="1600" b="1" i="1" dirty="0">
                  <a:solidFill>
                    <a:srgbClr val="FF0000"/>
                  </a:solidFill>
                  <a:latin typeface="Verdana"/>
                  <a:cs typeface="Verdana"/>
                </a:rPr>
                <a:t>12</a:t>
              </a:r>
              <a:r>
                <a:rPr lang="pt-BR" sz="1600" i="1" dirty="0">
                  <a:solidFill>
                    <a:srgbClr val="FF0000"/>
                  </a:solidFill>
                  <a:latin typeface="Verdana"/>
                  <a:cs typeface="Verdana"/>
                </a:rPr>
                <a:t> patentes já em comercialização</a:t>
              </a:r>
            </a:p>
          </p:txBody>
        </p:sp>
        <p:sp>
          <p:nvSpPr>
            <p:cNvPr id="67" name="CaixaDeTexto 66"/>
            <p:cNvSpPr txBox="1"/>
            <p:nvPr/>
          </p:nvSpPr>
          <p:spPr>
            <a:xfrm>
              <a:off x="7182008" y="2869706"/>
              <a:ext cx="4652389" cy="193899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800" b="1" i="1" dirty="0">
                  <a:solidFill>
                    <a:srgbClr val="660066"/>
                  </a:solidFill>
                  <a:latin typeface="Verdana"/>
                  <a:cs typeface="Verdana"/>
                </a:rPr>
                <a:t>Cooperação Internacional</a:t>
              </a:r>
            </a:p>
            <a:p>
              <a:pPr algn="ctr"/>
              <a:r>
                <a:rPr lang="pt-BR" sz="1600" b="1" i="1" dirty="0">
                  <a:solidFill>
                    <a:srgbClr val="660066"/>
                  </a:solidFill>
                  <a:latin typeface="Verdana"/>
                  <a:cs typeface="Verdana"/>
                </a:rPr>
                <a:t>787</a:t>
              </a:r>
              <a:r>
                <a:rPr lang="pt-BR" sz="1600" i="1" dirty="0">
                  <a:solidFill>
                    <a:srgbClr val="660066"/>
                  </a:solidFill>
                  <a:latin typeface="Verdana"/>
                  <a:cs typeface="Verdana"/>
                </a:rPr>
                <a:t> acordos de cooperação internacional</a:t>
              </a:r>
            </a:p>
            <a:p>
              <a:pPr algn="ctr"/>
              <a:r>
                <a:rPr lang="pt-BR" sz="1600" b="1" i="1" dirty="0">
                  <a:solidFill>
                    <a:srgbClr val="660066"/>
                  </a:solidFill>
                  <a:latin typeface="Verdana"/>
                  <a:cs typeface="Verdana"/>
                </a:rPr>
                <a:t>1.318</a:t>
              </a:r>
              <a:r>
                <a:rPr lang="pt-BR" sz="1600" i="1" dirty="0">
                  <a:solidFill>
                    <a:srgbClr val="660066"/>
                  </a:solidFill>
                  <a:latin typeface="Verdana"/>
                  <a:cs typeface="Verdana"/>
                </a:rPr>
                <a:t> pesquisadores estrangeiros</a:t>
              </a:r>
            </a:p>
            <a:p>
              <a:pPr algn="ctr"/>
              <a:r>
                <a:rPr lang="pt-BR" sz="1600" b="1" i="1" dirty="0">
                  <a:solidFill>
                    <a:srgbClr val="660066"/>
                  </a:solidFill>
                  <a:latin typeface="Verdana"/>
                  <a:cs typeface="Verdana"/>
                </a:rPr>
                <a:t>139</a:t>
              </a:r>
              <a:r>
                <a:rPr lang="pt-BR" sz="1600" i="1" dirty="0">
                  <a:solidFill>
                    <a:srgbClr val="660066"/>
                  </a:solidFill>
                  <a:latin typeface="Verdana"/>
                  <a:cs typeface="Verdana"/>
                </a:rPr>
                <a:t> empresas</a:t>
              </a:r>
            </a:p>
            <a:p>
              <a:pPr algn="ctr"/>
              <a:r>
                <a:rPr lang="pt-BR" sz="1600" b="1" i="1" dirty="0">
                  <a:solidFill>
                    <a:srgbClr val="660066"/>
                  </a:solidFill>
                  <a:latin typeface="Verdana"/>
                  <a:cs typeface="Verdana"/>
                </a:rPr>
                <a:t>376</a:t>
              </a:r>
              <a:r>
                <a:rPr lang="pt-BR" sz="1600" i="1" dirty="0">
                  <a:solidFill>
                    <a:srgbClr val="660066"/>
                  </a:solidFill>
                  <a:latin typeface="Verdana"/>
                  <a:cs typeface="Verdana"/>
                </a:rPr>
                <a:t> laboratórios internacionais associados</a:t>
              </a:r>
            </a:p>
          </p:txBody>
        </p:sp>
        <p:pic>
          <p:nvPicPr>
            <p:cNvPr id="68" name="Picture 4" descr="http://www.cdts.fiocruz.br/inct-idn/img/parallax/inct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777962" y="2761861"/>
              <a:ext cx="2291409" cy="229140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70" name="Retângulo 69"/>
          <p:cNvSpPr/>
          <p:nvPr/>
        </p:nvSpPr>
        <p:spPr>
          <a:xfrm>
            <a:off x="114299" y="88025"/>
            <a:ext cx="10648988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i="1" dirty="0">
                <a:solidFill>
                  <a:schemeClr val="bg1"/>
                </a:solidFill>
                <a:latin typeface="Verdana"/>
                <a:ea typeface="Calibri" panose="020F0502020204030204" pitchFamily="34" charset="0"/>
                <a:cs typeface="Verdana"/>
              </a:rPr>
              <a:t>Projetos Abrangentes e Integradores (INCT)</a:t>
            </a:r>
            <a:endParaRPr lang="pt-BR" sz="3200" b="1" i="1" dirty="0">
              <a:solidFill>
                <a:schemeClr val="bg1"/>
              </a:solidFill>
              <a:latin typeface="Verdana"/>
              <a:cs typeface="Verdana"/>
            </a:endParaRPr>
          </a:p>
        </p:txBody>
      </p:sp>
      <p:pic>
        <p:nvPicPr>
          <p:cNvPr id="17" name="Imagem 1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630802" y="1373405"/>
            <a:ext cx="6677318" cy="52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5619011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Agrupar 36"/>
          <p:cNvGrpSpPr/>
          <p:nvPr/>
        </p:nvGrpSpPr>
        <p:grpSpPr>
          <a:xfrm>
            <a:off x="-1" y="1121"/>
            <a:ext cx="12192000" cy="981134"/>
            <a:chOff x="0" y="-1"/>
            <a:chExt cx="12192000" cy="981134"/>
          </a:xfrm>
        </p:grpSpPr>
        <p:sp>
          <p:nvSpPr>
            <p:cNvPr id="38" name="Retângulo 37"/>
            <p:cNvSpPr/>
            <p:nvPr/>
          </p:nvSpPr>
          <p:spPr>
            <a:xfrm>
              <a:off x="0" y="0"/>
              <a:ext cx="12192000" cy="252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39" name="Retângulo 38"/>
            <p:cNvSpPr/>
            <p:nvPr/>
          </p:nvSpPr>
          <p:spPr>
            <a:xfrm>
              <a:off x="0" y="244237"/>
              <a:ext cx="12192000" cy="25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40" name="Retângulo 39"/>
            <p:cNvSpPr/>
            <p:nvPr/>
          </p:nvSpPr>
          <p:spPr>
            <a:xfrm>
              <a:off x="0" y="496650"/>
              <a:ext cx="12192000" cy="252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00B0F0"/>
                </a:solidFill>
              </a:endParaRPr>
            </a:p>
          </p:txBody>
        </p:sp>
        <p:grpSp>
          <p:nvGrpSpPr>
            <p:cNvPr id="41" name="Agrupar 40"/>
            <p:cNvGrpSpPr/>
            <p:nvPr/>
          </p:nvGrpSpPr>
          <p:grpSpPr>
            <a:xfrm>
              <a:off x="0" y="2688"/>
              <a:ext cx="11832760" cy="978445"/>
              <a:chOff x="0" y="1476385"/>
              <a:chExt cx="11832760" cy="978445"/>
            </a:xfrm>
          </p:grpSpPr>
          <p:sp>
            <p:nvSpPr>
              <p:cNvPr id="43" name="Retângulo 9"/>
              <p:cNvSpPr/>
              <p:nvPr/>
            </p:nvSpPr>
            <p:spPr>
              <a:xfrm>
                <a:off x="1" y="1689402"/>
                <a:ext cx="11471337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50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44" name="Retângulo 9"/>
              <p:cNvSpPr/>
              <p:nvPr/>
            </p:nvSpPr>
            <p:spPr>
              <a:xfrm>
                <a:off x="0" y="1476385"/>
                <a:ext cx="11832760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42" name="Triângulo Retângulo 41"/>
            <p:cNvSpPr/>
            <p:nvPr/>
          </p:nvSpPr>
          <p:spPr>
            <a:xfrm rot="16200000">
              <a:off x="11231888" y="-211464"/>
              <a:ext cx="748650" cy="117157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7" name="Retângulo 6"/>
          <p:cNvSpPr/>
          <p:nvPr/>
        </p:nvSpPr>
        <p:spPr>
          <a:xfrm>
            <a:off x="0" y="15456"/>
            <a:ext cx="11481955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defRPr/>
            </a:pPr>
            <a:r>
              <a:rPr lang="pt-BR" sz="4400" b="1" i="1" kern="0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FNDCT – Exemplos de projetos apoiados</a:t>
            </a:r>
            <a:endParaRPr kumimoji="0" lang="pt-BR" sz="4400" b="1" i="1" u="none" strike="noStrike" kern="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Century Gothic" panose="020B0502020202020204" pitchFamily="34" charset="0"/>
              <a:ea typeface="Calibri" panose="020F0502020204030204" pitchFamily="34" charset="0"/>
            </a:endParaRPr>
          </a:p>
        </p:txBody>
      </p:sp>
      <p:pic>
        <p:nvPicPr>
          <p:cNvPr id="45" name="Picture 9" descr="DSC_8545 copy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11727" y="1212158"/>
            <a:ext cx="3623955" cy="241069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Retângulo 2"/>
          <p:cNvSpPr/>
          <p:nvPr/>
        </p:nvSpPr>
        <p:spPr>
          <a:xfrm>
            <a:off x="311726" y="3668086"/>
            <a:ext cx="362395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pt-BR" sz="1400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Laboratório de Tecnologia Oceânica </a:t>
            </a:r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248936" y="1069431"/>
            <a:ext cx="5417355" cy="2752543"/>
          </a:xfrm>
          <a:prstGeom prst="rect">
            <a:avLst/>
          </a:prstGeom>
        </p:spPr>
      </p:pic>
      <p:pic>
        <p:nvPicPr>
          <p:cNvPr id="4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666291" y="1175572"/>
            <a:ext cx="200977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Retângulo 5"/>
          <p:cNvSpPr/>
          <p:nvPr/>
        </p:nvSpPr>
        <p:spPr>
          <a:xfrm>
            <a:off x="9538835" y="1868340"/>
            <a:ext cx="229392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altLang="pt-BR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Laboratório de Integração e Testes</a:t>
            </a:r>
          </a:p>
          <a:p>
            <a:r>
              <a:rPr lang="pt-BR" altLang="pt-BR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INPE </a:t>
            </a:r>
            <a:endParaRPr lang="pt-BR" dirty="0">
              <a:solidFill>
                <a:schemeClr val="accent6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  <p:sp>
        <p:nvSpPr>
          <p:cNvPr id="47" name="Retângulo 46"/>
          <p:cNvSpPr/>
          <p:nvPr/>
        </p:nvSpPr>
        <p:spPr>
          <a:xfrm>
            <a:off x="311725" y="4238497"/>
            <a:ext cx="362395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pt-BR" sz="1400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Defesa</a:t>
            </a: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89228" y="4590512"/>
            <a:ext cx="2205730" cy="1707457"/>
          </a:xfrm>
          <a:prstGeom prst="rect">
            <a:avLst/>
          </a:prstGeom>
        </p:spPr>
      </p:pic>
      <p:pic>
        <p:nvPicPr>
          <p:cNvPr id="48" name="Picture 10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668044" y="4590512"/>
            <a:ext cx="1371746" cy="10292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9" name="Picture 13" descr="Imagem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742661" y="5663988"/>
            <a:ext cx="1084410" cy="7995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0" name="Picture 1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2455324" y="6293002"/>
            <a:ext cx="682983" cy="438782"/>
          </a:xfrm>
          <a:prstGeom prst="rect">
            <a:avLst/>
          </a:prstGeom>
          <a:noFill/>
          <a:ln w="9525">
            <a:noFill/>
            <a:round/>
            <a:headEnd/>
            <a:tailEnd/>
          </a:ln>
          <a:effectLst>
            <a:outerShdw blurRad="50800" dist="38100" dir="2700000" sx="102000" sy="102000" algn="tl" rotWithShape="0">
              <a:prstClr val="black">
                <a:alpha val="40000"/>
              </a:prstClr>
            </a:outerShdw>
          </a:effectLst>
        </p:spPr>
      </p:pic>
      <p:sp>
        <p:nvSpPr>
          <p:cNvPr id="51" name="Retângulo 50"/>
          <p:cNvSpPr/>
          <p:nvPr/>
        </p:nvSpPr>
        <p:spPr>
          <a:xfrm>
            <a:off x="4612236" y="4233738"/>
            <a:ext cx="362395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pt-BR" sz="1400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Petróleo e Gás</a:t>
            </a:r>
          </a:p>
        </p:txBody>
      </p:sp>
      <p:pic>
        <p:nvPicPr>
          <p:cNvPr id="52" name="Picture 6" descr="SIRIS_V3"/>
          <p:cNvPicPr>
            <a:picLocks noChangeAspect="1" noChangeArrowheads="1"/>
          </p:cNvPicPr>
          <p:nvPr/>
        </p:nvPicPr>
        <p:blipFill>
          <a:blip r:embed="rId9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6937" t="8359" r="8723"/>
          <a:stretch>
            <a:fillRect/>
          </a:stretch>
        </p:blipFill>
        <p:spPr bwMode="auto">
          <a:xfrm>
            <a:off x="5598678" y="4546274"/>
            <a:ext cx="947166" cy="9448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438960" y="5533333"/>
            <a:ext cx="1970508" cy="1053619"/>
          </a:xfrm>
          <a:prstGeom prst="rect">
            <a:avLst/>
          </a:prstGeom>
        </p:spPr>
      </p:pic>
      <p:sp>
        <p:nvSpPr>
          <p:cNvPr id="53" name="Retângulo 52"/>
          <p:cNvSpPr/>
          <p:nvPr/>
        </p:nvSpPr>
        <p:spPr>
          <a:xfrm>
            <a:off x="7982257" y="4212649"/>
            <a:ext cx="3623955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altLang="pt-BR" sz="1400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Saúde</a:t>
            </a:r>
          </a:p>
        </p:txBody>
      </p:sp>
      <p:pic>
        <p:nvPicPr>
          <p:cNvPr id="54" name="Picture 2"/>
          <p:cNvPicPr>
            <a:picLocks noChangeAspect="1" noChangeArrowheads="1"/>
          </p:cNvPicPr>
          <p:nvPr/>
        </p:nvPicPr>
        <p:blipFill>
          <a:blip r:embed="rId11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9281740" y="4697326"/>
            <a:ext cx="1073254" cy="6621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55" name="Picture 16" descr="http://www.scitechmed.com/arquivos/logo-inspiron-sem-fundo-001572.png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8915355" y="5373649"/>
            <a:ext cx="1781720" cy="229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" name="Retângulo 9"/>
          <p:cNvSpPr/>
          <p:nvPr/>
        </p:nvSpPr>
        <p:spPr>
          <a:xfrm>
            <a:off x="8915355" y="5676398"/>
            <a:ext cx="1768433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pt-BR" sz="1100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1º </a:t>
            </a:r>
            <a:r>
              <a:rPr lang="pt-BR" sz="1100" b="1" dirty="0" err="1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stent</a:t>
            </a:r>
            <a:r>
              <a:rPr lang="pt-BR" sz="1100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 farmacológico </a:t>
            </a:r>
          </a:p>
          <a:p>
            <a:pPr algn="ctr"/>
            <a:r>
              <a:rPr lang="pt-BR" sz="1100" b="1" dirty="0">
                <a:solidFill>
                  <a:schemeClr val="accent6">
                    <a:lumMod val="75000"/>
                  </a:schemeClr>
                </a:solidFill>
                <a:latin typeface="Century Gothic" panose="020B0502020202020204" pitchFamily="34" charset="0"/>
              </a:rPr>
              <a:t>100% nacional</a:t>
            </a:r>
            <a:endParaRPr lang="pt-BR" sz="1100" dirty="0">
              <a:solidFill>
                <a:schemeClr val="accent6">
                  <a:lumMod val="75000"/>
                </a:schemeClr>
              </a:solidFill>
              <a:latin typeface="Century Gothic" panose="020B0502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274365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7" name="Agrupar 36"/>
          <p:cNvGrpSpPr/>
          <p:nvPr/>
        </p:nvGrpSpPr>
        <p:grpSpPr>
          <a:xfrm>
            <a:off x="-1" y="1121"/>
            <a:ext cx="12192000" cy="981134"/>
            <a:chOff x="0" y="-1"/>
            <a:chExt cx="12192000" cy="981134"/>
          </a:xfrm>
        </p:grpSpPr>
        <p:sp>
          <p:nvSpPr>
            <p:cNvPr id="38" name="Retângulo 37"/>
            <p:cNvSpPr/>
            <p:nvPr/>
          </p:nvSpPr>
          <p:spPr>
            <a:xfrm>
              <a:off x="0" y="0"/>
              <a:ext cx="12192000" cy="252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050">
                <a:latin typeface="Verdana"/>
                <a:cs typeface="Verdana"/>
              </a:endParaRPr>
            </a:p>
          </p:txBody>
        </p:sp>
        <p:sp>
          <p:nvSpPr>
            <p:cNvPr id="39" name="Retângulo 38"/>
            <p:cNvSpPr/>
            <p:nvPr/>
          </p:nvSpPr>
          <p:spPr>
            <a:xfrm>
              <a:off x="0" y="244237"/>
              <a:ext cx="12192000" cy="25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050">
                <a:latin typeface="Verdana"/>
                <a:cs typeface="Verdana"/>
              </a:endParaRPr>
            </a:p>
          </p:txBody>
        </p:sp>
        <p:sp>
          <p:nvSpPr>
            <p:cNvPr id="40" name="Retângulo 39"/>
            <p:cNvSpPr/>
            <p:nvPr/>
          </p:nvSpPr>
          <p:spPr>
            <a:xfrm>
              <a:off x="0" y="496650"/>
              <a:ext cx="12192000" cy="252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050">
                <a:solidFill>
                  <a:srgbClr val="00B0F0"/>
                </a:solidFill>
                <a:latin typeface="Verdana"/>
                <a:cs typeface="Verdana"/>
              </a:endParaRPr>
            </a:p>
          </p:txBody>
        </p:sp>
        <p:grpSp>
          <p:nvGrpSpPr>
            <p:cNvPr id="41" name="Agrupar 40"/>
            <p:cNvGrpSpPr/>
            <p:nvPr/>
          </p:nvGrpSpPr>
          <p:grpSpPr>
            <a:xfrm>
              <a:off x="0" y="2688"/>
              <a:ext cx="11832760" cy="978445"/>
              <a:chOff x="0" y="1476385"/>
              <a:chExt cx="11832760" cy="978445"/>
            </a:xfrm>
          </p:grpSpPr>
          <p:sp>
            <p:nvSpPr>
              <p:cNvPr id="43" name="Retângulo 9"/>
              <p:cNvSpPr/>
              <p:nvPr/>
            </p:nvSpPr>
            <p:spPr>
              <a:xfrm>
                <a:off x="1" y="1689402"/>
                <a:ext cx="11471337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50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050">
                  <a:latin typeface="Verdana"/>
                  <a:cs typeface="Verdana"/>
                </a:endParaRPr>
              </a:p>
            </p:txBody>
          </p:sp>
          <p:sp>
            <p:nvSpPr>
              <p:cNvPr id="44" name="Retângulo 9"/>
              <p:cNvSpPr/>
              <p:nvPr/>
            </p:nvSpPr>
            <p:spPr>
              <a:xfrm>
                <a:off x="0" y="1476385"/>
                <a:ext cx="11832760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sz="1050">
                  <a:latin typeface="Verdana"/>
                  <a:cs typeface="Verdana"/>
                </a:endParaRPr>
              </a:p>
            </p:txBody>
          </p:sp>
        </p:grpSp>
        <p:sp>
          <p:nvSpPr>
            <p:cNvPr id="42" name="Triângulo Retângulo 41"/>
            <p:cNvSpPr/>
            <p:nvPr/>
          </p:nvSpPr>
          <p:spPr>
            <a:xfrm rot="16200000">
              <a:off x="11231888" y="-211464"/>
              <a:ext cx="748650" cy="117157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 sz="1050">
                <a:latin typeface="Verdana"/>
                <a:cs typeface="Verdana"/>
              </a:endParaRPr>
            </a:p>
          </p:txBody>
        </p:sp>
      </p:grpSp>
      <p:sp>
        <p:nvSpPr>
          <p:cNvPr id="7" name="Retângulo 6"/>
          <p:cNvSpPr/>
          <p:nvPr/>
        </p:nvSpPr>
        <p:spPr>
          <a:xfrm>
            <a:off x="0" y="15456"/>
            <a:ext cx="1148195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3600" b="1" i="1" u="none" strike="noStrike" kern="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Verdana"/>
                <a:ea typeface="Calibri" panose="020F0502020204030204" pitchFamily="34" charset="0"/>
                <a:cs typeface="Verdana"/>
              </a:rPr>
              <a:t>Agenda do Século XXI</a:t>
            </a:r>
          </a:p>
        </p:txBody>
      </p:sp>
      <p:sp>
        <p:nvSpPr>
          <p:cNvPr id="4" name="Retângulo 3"/>
          <p:cNvSpPr/>
          <p:nvPr/>
        </p:nvSpPr>
        <p:spPr>
          <a:xfrm>
            <a:off x="3299608" y="3661786"/>
            <a:ext cx="2614283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b="1" i="1" kern="0" dirty="0">
                <a:solidFill>
                  <a:srgbClr val="44546A">
                    <a:lumMod val="75000"/>
                  </a:srgbClr>
                </a:solidFill>
                <a:latin typeface="Verdana"/>
                <a:ea typeface="Calibri" panose="020F0502020204030204" pitchFamily="34" charset="0"/>
                <a:cs typeface="Verdana"/>
              </a:rPr>
              <a:t>Sustentabilidade</a:t>
            </a:r>
            <a:endParaRPr lang="pt-BR" sz="2000" b="1" dirty="0">
              <a:latin typeface="Verdana"/>
              <a:cs typeface="Verdana"/>
            </a:endParaRPr>
          </a:p>
        </p:txBody>
      </p:sp>
      <p:sp>
        <p:nvSpPr>
          <p:cNvPr id="45" name="Retângulo 44"/>
          <p:cNvSpPr/>
          <p:nvPr/>
        </p:nvSpPr>
        <p:spPr>
          <a:xfrm>
            <a:off x="3261888" y="2981596"/>
            <a:ext cx="31973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b="1" i="1" kern="0" dirty="0">
                <a:solidFill>
                  <a:srgbClr val="44546A">
                    <a:lumMod val="75000"/>
                  </a:srgbClr>
                </a:solidFill>
                <a:latin typeface="Verdana"/>
                <a:ea typeface="Calibri" panose="020F0502020204030204" pitchFamily="34" charset="0"/>
                <a:cs typeface="Verdana"/>
              </a:rPr>
              <a:t>Multidisciplinaridade</a:t>
            </a:r>
            <a:endParaRPr lang="pt-BR" sz="2000" b="1" dirty="0">
              <a:latin typeface="Verdana"/>
              <a:cs typeface="Verdana"/>
            </a:endParaRPr>
          </a:p>
        </p:txBody>
      </p:sp>
      <p:sp>
        <p:nvSpPr>
          <p:cNvPr id="46" name="Retângulo 45"/>
          <p:cNvSpPr/>
          <p:nvPr/>
        </p:nvSpPr>
        <p:spPr>
          <a:xfrm>
            <a:off x="3274460" y="4325953"/>
            <a:ext cx="3264125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b="1" i="1" kern="0" dirty="0">
                <a:solidFill>
                  <a:srgbClr val="44546A">
                    <a:lumMod val="75000"/>
                  </a:srgbClr>
                </a:solidFill>
                <a:latin typeface="Verdana"/>
                <a:ea typeface="Calibri" panose="020F0502020204030204" pitchFamily="34" charset="0"/>
                <a:cs typeface="Verdana"/>
              </a:rPr>
              <a:t>Inovação/Tecnologia</a:t>
            </a:r>
            <a:endParaRPr lang="pt-BR" sz="2000" b="1" dirty="0">
              <a:latin typeface="Verdana"/>
              <a:cs typeface="Verdana"/>
            </a:endParaRPr>
          </a:p>
        </p:txBody>
      </p:sp>
      <p:sp>
        <p:nvSpPr>
          <p:cNvPr id="47" name="Retângulo 46"/>
          <p:cNvSpPr/>
          <p:nvPr/>
        </p:nvSpPr>
        <p:spPr>
          <a:xfrm>
            <a:off x="303863" y="3091970"/>
            <a:ext cx="154246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2000" b="1" kern="0" dirty="0">
                <a:solidFill>
                  <a:srgbClr val="44546A">
                    <a:lumMod val="75000"/>
                  </a:srgbClr>
                </a:solidFill>
                <a:latin typeface="Verdana"/>
                <a:ea typeface="Calibri" panose="020F0502020204030204" pitchFamily="34" charset="0"/>
                <a:cs typeface="Verdana"/>
              </a:rPr>
              <a:t>Educação</a:t>
            </a:r>
            <a:endParaRPr lang="pt-BR" sz="2000" b="1" dirty="0">
              <a:latin typeface="Verdana"/>
              <a:cs typeface="Verdana"/>
            </a:endParaRPr>
          </a:p>
        </p:txBody>
      </p:sp>
      <p:sp>
        <p:nvSpPr>
          <p:cNvPr id="48" name="Retângulo 47"/>
          <p:cNvSpPr/>
          <p:nvPr/>
        </p:nvSpPr>
        <p:spPr>
          <a:xfrm>
            <a:off x="291289" y="3732130"/>
            <a:ext cx="145648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2000" b="1" kern="0" dirty="0">
                <a:solidFill>
                  <a:srgbClr val="44546A">
                    <a:lumMod val="75000"/>
                  </a:srgbClr>
                </a:solidFill>
                <a:latin typeface="Verdana"/>
                <a:ea typeface="Calibri" panose="020F0502020204030204" pitchFamily="34" charset="0"/>
                <a:cs typeface="Verdana"/>
              </a:rPr>
              <a:t>Pesquisa </a:t>
            </a:r>
          </a:p>
          <a:p>
            <a:r>
              <a:rPr lang="pt-BR" sz="2000" b="1" kern="0" dirty="0">
                <a:solidFill>
                  <a:srgbClr val="44546A">
                    <a:lumMod val="75000"/>
                  </a:srgbClr>
                </a:solidFill>
                <a:latin typeface="Verdana"/>
                <a:ea typeface="Calibri" panose="020F0502020204030204" pitchFamily="34" charset="0"/>
                <a:cs typeface="Verdana"/>
              </a:rPr>
              <a:t>Básica</a:t>
            </a:r>
            <a:endParaRPr lang="pt-BR" sz="2000" b="1" dirty="0">
              <a:latin typeface="Verdana"/>
              <a:cs typeface="Verdana"/>
            </a:endParaRPr>
          </a:p>
        </p:txBody>
      </p:sp>
      <p:sp>
        <p:nvSpPr>
          <p:cNvPr id="5" name="Seta para a Direita 4"/>
          <p:cNvSpPr/>
          <p:nvPr/>
        </p:nvSpPr>
        <p:spPr>
          <a:xfrm>
            <a:off x="1891749" y="2301194"/>
            <a:ext cx="1364898" cy="3117129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50000"/>
                  <a:shade val="30000"/>
                  <a:satMod val="115000"/>
                </a:schemeClr>
              </a:gs>
              <a:gs pos="50000">
                <a:schemeClr val="accent1">
                  <a:lumMod val="50000"/>
                  <a:shade val="67500"/>
                  <a:satMod val="115000"/>
                </a:schemeClr>
              </a:gs>
              <a:gs pos="100000">
                <a:schemeClr val="accent1">
                  <a:lumMod val="5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50">
              <a:latin typeface="Verdana"/>
              <a:cs typeface="Verdana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76628" y="1546705"/>
            <a:ext cx="21124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00FF"/>
                </a:solidFill>
                <a:latin typeface="Verdana"/>
                <a:cs typeface="Verdana"/>
              </a:rPr>
              <a:t>Pilares</a:t>
            </a:r>
            <a:endParaRPr lang="en-US" sz="3600" b="1" dirty="0">
              <a:solidFill>
                <a:srgbClr val="0000FF"/>
              </a:solidFill>
              <a:latin typeface="Verdana"/>
              <a:cs typeface="Verdan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698251" y="1623659"/>
            <a:ext cx="243782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00FF"/>
                </a:solidFill>
                <a:latin typeface="Verdana"/>
                <a:cs typeface="Verdana"/>
              </a:rPr>
              <a:t>Desafios</a:t>
            </a:r>
            <a:endParaRPr lang="en-US" sz="3600" b="1" dirty="0">
              <a:solidFill>
                <a:srgbClr val="0000FF"/>
              </a:solidFill>
              <a:latin typeface="Verdana"/>
              <a:cs typeface="Verdana"/>
            </a:endParaRPr>
          </a:p>
        </p:txBody>
      </p:sp>
      <p:sp>
        <p:nvSpPr>
          <p:cNvPr id="20" name="Seta para a Direita 4"/>
          <p:cNvSpPr/>
          <p:nvPr/>
        </p:nvSpPr>
        <p:spPr>
          <a:xfrm>
            <a:off x="6621060" y="2200597"/>
            <a:ext cx="1426256" cy="3206654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50000"/>
                  <a:shade val="30000"/>
                  <a:satMod val="115000"/>
                </a:schemeClr>
              </a:gs>
              <a:gs pos="50000">
                <a:schemeClr val="accent1">
                  <a:lumMod val="50000"/>
                  <a:shade val="67500"/>
                  <a:satMod val="115000"/>
                </a:schemeClr>
              </a:gs>
              <a:gs pos="100000">
                <a:schemeClr val="accent1">
                  <a:lumMod val="50000"/>
                  <a:shade val="100000"/>
                  <a:satMod val="115000"/>
                </a:schemeClr>
              </a:gs>
            </a:gsLst>
            <a:path path="circle">
              <a:fillToRect r="100000" b="100000"/>
            </a:path>
            <a:tileRect l="-100000" t="-10000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sz="1050">
              <a:latin typeface="Verdana"/>
              <a:cs typeface="Verdan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8537700" y="1587433"/>
            <a:ext cx="28417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0000FF"/>
                </a:solidFill>
                <a:latin typeface="Verdana"/>
                <a:cs typeface="Verdana"/>
              </a:rPr>
              <a:t>Objetivos</a:t>
            </a:r>
            <a:endParaRPr lang="en-US" sz="3600" b="1" dirty="0">
              <a:solidFill>
                <a:srgbClr val="0000FF"/>
              </a:solidFill>
              <a:latin typeface="Verdana"/>
              <a:cs typeface="Verdana"/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8072465" y="2301190"/>
            <a:ext cx="4119535" cy="362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pt-BR" sz="2400" dirty="0">
                <a:solidFill>
                  <a:srgbClr val="008000"/>
                </a:solidFill>
                <a:latin typeface="Verdana"/>
                <a:cs typeface="Verdana"/>
              </a:rPr>
              <a:t>Desenvolvimento sustentável e socialmente justo do Brasil que incorpore definitivamente </a:t>
            </a:r>
            <a:r>
              <a:rPr lang="pt-BR" sz="2400" b="1" dirty="0">
                <a:solidFill>
                  <a:srgbClr val="008000"/>
                </a:solidFill>
                <a:latin typeface="Verdana"/>
                <a:cs typeface="Verdana"/>
              </a:rPr>
              <a:t>Ciência, Tecnologia e Inovação como Política de Estado</a:t>
            </a:r>
            <a:endParaRPr lang="pt-BR" sz="2400" b="1" dirty="0">
              <a:solidFill>
                <a:srgbClr val="008000"/>
              </a:solidFill>
            </a:endParaRPr>
          </a:p>
        </p:txBody>
      </p:sp>
      <p:pic>
        <p:nvPicPr>
          <p:cNvPr id="22" name="Imagem 2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236445" y="5338710"/>
            <a:ext cx="899833" cy="663199"/>
          </a:xfrm>
          <a:prstGeom prst="rect">
            <a:avLst/>
          </a:prstGeom>
        </p:spPr>
      </p:pic>
      <p:sp>
        <p:nvSpPr>
          <p:cNvPr id="3" name="Retângulo 2"/>
          <p:cNvSpPr/>
          <p:nvPr/>
        </p:nvSpPr>
        <p:spPr>
          <a:xfrm>
            <a:off x="4155199" y="5208644"/>
            <a:ext cx="205798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b="1" cap="small" dirty="0">
                <a:solidFill>
                  <a:srgbClr val="0070C0"/>
                </a:solidFill>
                <a:latin typeface="Century Gothic" panose="020B0502020202020204" pitchFamily="34" charset="0"/>
              </a:rPr>
              <a:t>Estratégia Nacional de CT&amp;I</a:t>
            </a:r>
          </a:p>
          <a:p>
            <a:pPr algn="ctr"/>
            <a:r>
              <a:rPr lang="pt-BR" b="1" cap="small" dirty="0">
                <a:solidFill>
                  <a:srgbClr val="0070C0"/>
                </a:solidFill>
                <a:latin typeface="Century Gothic" panose="020B0502020202020204" pitchFamily="34" charset="0"/>
              </a:rPr>
              <a:t>2016 - 2022</a:t>
            </a:r>
          </a:p>
        </p:txBody>
      </p:sp>
      <p:sp>
        <p:nvSpPr>
          <p:cNvPr id="8" name="Retângulo Arredondado 7"/>
          <p:cNvSpPr/>
          <p:nvPr/>
        </p:nvSpPr>
        <p:spPr>
          <a:xfrm>
            <a:off x="3074126" y="5085806"/>
            <a:ext cx="3300548" cy="1193074"/>
          </a:xfrm>
          <a:prstGeom prst="roundRect">
            <a:avLst/>
          </a:prstGeom>
          <a:noFill/>
          <a:ln w="57150">
            <a:solidFill>
              <a:schemeClr val="accent6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xmlns="" val="2462878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Agrupar 15"/>
          <p:cNvGrpSpPr/>
          <p:nvPr/>
        </p:nvGrpSpPr>
        <p:grpSpPr>
          <a:xfrm>
            <a:off x="-1" y="1121"/>
            <a:ext cx="12192000" cy="981134"/>
            <a:chOff x="0" y="-1"/>
            <a:chExt cx="12192000" cy="981134"/>
          </a:xfrm>
        </p:grpSpPr>
        <p:sp>
          <p:nvSpPr>
            <p:cNvPr id="17" name="Retângulo 16"/>
            <p:cNvSpPr/>
            <p:nvPr/>
          </p:nvSpPr>
          <p:spPr>
            <a:xfrm>
              <a:off x="0" y="0"/>
              <a:ext cx="12192000" cy="252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Retângulo 17"/>
            <p:cNvSpPr/>
            <p:nvPr/>
          </p:nvSpPr>
          <p:spPr>
            <a:xfrm>
              <a:off x="0" y="244237"/>
              <a:ext cx="12192000" cy="25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Retângulo 18"/>
            <p:cNvSpPr/>
            <p:nvPr/>
          </p:nvSpPr>
          <p:spPr>
            <a:xfrm>
              <a:off x="0" y="496650"/>
              <a:ext cx="12192000" cy="252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00B0F0"/>
                </a:solidFill>
              </a:endParaRPr>
            </a:p>
          </p:txBody>
        </p:sp>
        <p:grpSp>
          <p:nvGrpSpPr>
            <p:cNvPr id="20" name="Agrupar 19"/>
            <p:cNvGrpSpPr/>
            <p:nvPr/>
          </p:nvGrpSpPr>
          <p:grpSpPr>
            <a:xfrm>
              <a:off x="0" y="2688"/>
              <a:ext cx="11832760" cy="978445"/>
              <a:chOff x="0" y="1476385"/>
              <a:chExt cx="11832760" cy="978445"/>
            </a:xfrm>
          </p:grpSpPr>
          <p:sp>
            <p:nvSpPr>
              <p:cNvPr id="22" name="Retângulo 9"/>
              <p:cNvSpPr/>
              <p:nvPr/>
            </p:nvSpPr>
            <p:spPr>
              <a:xfrm>
                <a:off x="1" y="1689402"/>
                <a:ext cx="11471337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50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" name="Retângulo 9"/>
              <p:cNvSpPr/>
              <p:nvPr/>
            </p:nvSpPr>
            <p:spPr>
              <a:xfrm>
                <a:off x="0" y="1476385"/>
                <a:ext cx="11832760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21" name="Triângulo Retângulo 20"/>
            <p:cNvSpPr/>
            <p:nvPr/>
          </p:nvSpPr>
          <p:spPr>
            <a:xfrm rot="16200000">
              <a:off x="11231888" y="-211464"/>
              <a:ext cx="748650" cy="117157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6" name="Retângulo 5"/>
          <p:cNvSpPr/>
          <p:nvPr/>
        </p:nvSpPr>
        <p:spPr>
          <a:xfrm>
            <a:off x="124812" y="27595"/>
            <a:ext cx="99812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800" b="1" i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Agenda CCT</a:t>
            </a:r>
          </a:p>
        </p:txBody>
      </p:sp>
      <p:sp>
        <p:nvSpPr>
          <p:cNvPr id="24" name="Retângulo 23"/>
          <p:cNvSpPr/>
          <p:nvPr/>
        </p:nvSpPr>
        <p:spPr>
          <a:xfrm>
            <a:off x="160302" y="1463544"/>
            <a:ext cx="12031698" cy="4585871"/>
          </a:xfrm>
          <a:prstGeom prst="rect">
            <a:avLst/>
          </a:prstGeom>
          <a:ln>
            <a:noFill/>
          </a:ln>
        </p:spPr>
        <p:txBody>
          <a:bodyPr wrap="square">
            <a:spAutoFit/>
          </a:bodyPr>
          <a:lstStyle/>
          <a:p>
            <a:pPr marL="571500" indent="-571500">
              <a:buFontTx/>
              <a:buChar char="-"/>
            </a:pPr>
            <a:r>
              <a:rPr lang="pt-BR" sz="4000" b="1" i="1" dirty="0">
                <a:solidFill>
                  <a:srgbClr val="1212C8"/>
                </a:solidFill>
                <a:latin typeface="Century Gothic" panose="020B0502020202020204" pitchFamily="34" charset="0"/>
              </a:rPr>
              <a:t>Sistema Nacional de CT&amp;I</a:t>
            </a:r>
          </a:p>
          <a:p>
            <a:pPr marL="1028700" lvl="1" indent="-571500">
              <a:buFontTx/>
              <a:buChar char="-"/>
            </a:pPr>
            <a:r>
              <a:rPr lang="pt-BR" sz="3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Pesquisa e Infraestrutura</a:t>
            </a:r>
          </a:p>
          <a:p>
            <a:pPr marL="1028700" lvl="1" indent="-571500">
              <a:buFontTx/>
              <a:buChar char="-"/>
            </a:pPr>
            <a:r>
              <a:rPr lang="pt-BR" sz="3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Financiamento</a:t>
            </a:r>
          </a:p>
          <a:p>
            <a:pPr marL="1028700" lvl="1" indent="-571500">
              <a:buFontTx/>
              <a:buChar char="-"/>
            </a:pPr>
            <a:r>
              <a:rPr lang="pt-BR" sz="3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Tecnologia e Inovação</a:t>
            </a:r>
          </a:p>
          <a:p>
            <a:pPr marL="1028700" lvl="1" indent="-571500">
              <a:buFontTx/>
              <a:buChar char="-"/>
            </a:pPr>
            <a:r>
              <a:rPr lang="pt-BR" sz="3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Interação ICT-Empresa</a:t>
            </a:r>
          </a:p>
          <a:p>
            <a:pPr marL="1028700" lvl="1" indent="-571500">
              <a:buFontTx/>
              <a:buChar char="-"/>
            </a:pPr>
            <a:r>
              <a:rPr lang="pt-BR" sz="3600" b="1" i="1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rPr>
              <a:t>Aperfeiçoamento do Marco Legal</a:t>
            </a:r>
          </a:p>
          <a:p>
            <a:pPr marL="1028700" lvl="1" indent="-571500">
              <a:buFontTx/>
              <a:buChar char="-"/>
            </a:pPr>
            <a:r>
              <a:rPr lang="pt-BR" sz="3600" b="1" i="1" dirty="0">
                <a:solidFill>
                  <a:srgbClr val="008000"/>
                </a:solidFill>
                <a:latin typeface="Century Gothic" panose="020B0502020202020204" pitchFamily="34" charset="0"/>
              </a:rPr>
              <a:t>Sistema Nacional de Avaliação e Acompanhamento</a:t>
            </a:r>
          </a:p>
        </p:txBody>
      </p:sp>
    </p:spTree>
    <p:extLst>
      <p:ext uri="{BB962C8B-B14F-4D97-AF65-F5344CB8AC3E}">
        <p14:creationId xmlns:p14="http://schemas.microsoft.com/office/powerpoint/2010/main" xmlns="" val="2700895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Agrupar 4"/>
          <p:cNvGrpSpPr/>
          <p:nvPr/>
        </p:nvGrpSpPr>
        <p:grpSpPr>
          <a:xfrm>
            <a:off x="-1" y="-1"/>
            <a:ext cx="12192001" cy="1304984"/>
            <a:chOff x="-1" y="-1"/>
            <a:chExt cx="12192001" cy="1304984"/>
          </a:xfrm>
        </p:grpSpPr>
        <p:sp>
          <p:nvSpPr>
            <p:cNvPr id="3" name="Retângulo 2"/>
            <p:cNvSpPr/>
            <p:nvPr/>
          </p:nvSpPr>
          <p:spPr>
            <a:xfrm>
              <a:off x="0" y="0"/>
              <a:ext cx="12192000" cy="252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1" name="Retângulo 20"/>
            <p:cNvSpPr/>
            <p:nvPr/>
          </p:nvSpPr>
          <p:spPr>
            <a:xfrm>
              <a:off x="0" y="244237"/>
              <a:ext cx="12192000" cy="25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  <p:sp>
          <p:nvSpPr>
            <p:cNvPr id="22" name="Retângulo 21"/>
            <p:cNvSpPr/>
            <p:nvPr/>
          </p:nvSpPr>
          <p:spPr>
            <a:xfrm>
              <a:off x="0" y="496650"/>
              <a:ext cx="12192000" cy="252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rgbClr val="00B0F0"/>
                </a:solidFill>
                <a:effectLst/>
                <a:uLnTx/>
                <a:uFillTx/>
              </a:endParaRPr>
            </a:p>
          </p:txBody>
        </p:sp>
        <p:grpSp>
          <p:nvGrpSpPr>
            <p:cNvPr id="13" name="Agrupar 12"/>
            <p:cNvGrpSpPr/>
            <p:nvPr/>
          </p:nvGrpSpPr>
          <p:grpSpPr>
            <a:xfrm>
              <a:off x="-1" y="2688"/>
              <a:ext cx="11832761" cy="1302295"/>
              <a:chOff x="-1" y="1476385"/>
              <a:chExt cx="11832761" cy="1302295"/>
            </a:xfrm>
          </p:grpSpPr>
          <p:sp>
            <p:nvSpPr>
              <p:cNvPr id="27" name="Retângulo 9"/>
              <p:cNvSpPr/>
              <p:nvPr/>
            </p:nvSpPr>
            <p:spPr>
              <a:xfrm>
                <a:off x="-1" y="2013252"/>
                <a:ext cx="10928413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50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  <p:sp>
            <p:nvSpPr>
              <p:cNvPr id="10" name="Retângulo 9"/>
              <p:cNvSpPr/>
              <p:nvPr/>
            </p:nvSpPr>
            <p:spPr>
              <a:xfrm>
                <a:off x="0" y="1476385"/>
                <a:ext cx="11832760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pt-BR" sz="1800" b="0" i="0" u="none" strike="noStrike" kern="0" cap="none" spc="0" normalizeH="0" baseline="0" noProof="0">
                  <a:ln>
                    <a:noFill/>
                  </a:ln>
                  <a:solidFill>
                    <a:sysClr val="windowText" lastClr="000000"/>
                  </a:solidFill>
                  <a:effectLst/>
                  <a:uLnTx/>
                  <a:uFillTx/>
                </a:endParaRPr>
              </a:p>
            </p:txBody>
          </p:sp>
        </p:grpSp>
        <p:sp>
          <p:nvSpPr>
            <p:cNvPr id="4" name="Triângulo Retângulo 3"/>
            <p:cNvSpPr/>
            <p:nvPr/>
          </p:nvSpPr>
          <p:spPr>
            <a:xfrm rot="16200000">
              <a:off x="11231888" y="-211464"/>
              <a:ext cx="748650" cy="117157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pt-BR" sz="1800" b="0" i="0" u="none" strike="noStrike" kern="0" cap="none" spc="0" normalizeH="0" baseline="0" noProof="0">
                <a:ln>
                  <a:noFill/>
                </a:ln>
                <a:solidFill>
                  <a:sysClr val="windowText" lastClr="000000"/>
                </a:solidFill>
                <a:effectLst/>
                <a:uLnTx/>
                <a:uFillTx/>
              </a:endParaRPr>
            </a:p>
          </p:txBody>
        </p:sp>
      </p:grpSp>
      <p:grpSp>
        <p:nvGrpSpPr>
          <p:cNvPr id="15" name="Agrupar 14"/>
          <p:cNvGrpSpPr/>
          <p:nvPr/>
        </p:nvGrpSpPr>
        <p:grpSpPr>
          <a:xfrm>
            <a:off x="6519520" y="5686387"/>
            <a:ext cx="5583272" cy="1138391"/>
            <a:chOff x="6608728" y="5719609"/>
            <a:chExt cx="5583272" cy="1138391"/>
          </a:xfrm>
        </p:grpSpPr>
        <p:pic>
          <p:nvPicPr>
            <p:cNvPr id="16" name="Imagem 15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672000" y="5719609"/>
              <a:ext cx="2520000" cy="1138391"/>
            </a:xfrm>
            <a:prstGeom prst="rect">
              <a:avLst/>
            </a:prstGeom>
          </p:spPr>
        </p:pic>
        <p:grpSp>
          <p:nvGrpSpPr>
            <p:cNvPr id="17" name="Agrupar 16"/>
            <p:cNvGrpSpPr/>
            <p:nvPr/>
          </p:nvGrpSpPr>
          <p:grpSpPr>
            <a:xfrm>
              <a:off x="6608728" y="6043961"/>
              <a:ext cx="2986638" cy="611089"/>
              <a:chOff x="1589550" y="3184847"/>
              <a:chExt cx="2340000" cy="478782"/>
            </a:xfrm>
          </p:grpSpPr>
          <p:pic>
            <p:nvPicPr>
              <p:cNvPr id="18" name="Picture 6" descr="http://www.cufonfonts.com/site/makeimage?type=custom&amp;text=INOVA%C3%87%C3%95ES%20E%20COMUNICA%C3%87%C3%95ES&amp;size=36&amp;id=20171"/>
              <p:cNvPicPr>
                <a:picLocks noChangeAspect="1" noChangeArrowheads="1"/>
              </p:cNvPicPr>
              <p:nvPr/>
            </p:nvPicPr>
            <p:blipFill>
              <a:blip r:embed="rId3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89550" y="3499066"/>
                <a:ext cx="2340000" cy="16456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19" name="Picture 8" descr="http://www.cufonfonts.com/site/makeimage?type=custom&amp;text=CI%C3%8ANCIA,%20TECNOLOGIA&amp;size=36&amp;id=20171"/>
              <p:cNvPicPr>
                <a:picLocks noChangeAspect="1" noChangeArrowheads="1"/>
              </p:cNvPicPr>
              <p:nvPr/>
            </p:nvPicPr>
            <p:blipFill>
              <a:blip r:embed="rId4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207663" y="3339440"/>
                <a:ext cx="1721887" cy="156535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  <p:pic>
            <p:nvPicPr>
              <p:cNvPr id="20" name="Picture 10" descr="http://www.cufonfonts.com/site/makeimage?type=custom&amp;text=MINIST%C3%89RIO%20DA&amp;size=36&amp;id=20472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809722" y="3184847"/>
                <a:ext cx="1119828" cy="132453"/>
              </a:xfrm>
              <a:prstGeom prst="rect">
                <a:avLst/>
              </a:prstGeom>
              <a:noFill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</p:grpSp>
      <p:sp>
        <p:nvSpPr>
          <p:cNvPr id="24" name="Retângulo 23"/>
          <p:cNvSpPr/>
          <p:nvPr/>
        </p:nvSpPr>
        <p:spPr>
          <a:xfrm>
            <a:off x="2293893" y="4739"/>
            <a:ext cx="6118587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000" b="1" i="0" u="none" strike="noStrike" kern="0" cap="small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</a:rPr>
              <a:t>Comissão de Ciência, Tecnologia, Inovação, Comunicação e Informática</a:t>
            </a:r>
          </a:p>
        </p:txBody>
      </p:sp>
      <p:pic>
        <p:nvPicPr>
          <p:cNvPr id="7" name="Imagem 6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0624" y="61726"/>
            <a:ext cx="2112645" cy="611555"/>
          </a:xfrm>
          <a:prstGeom prst="rect">
            <a:avLst/>
          </a:prstGeom>
        </p:spPr>
      </p:pic>
      <p:sp>
        <p:nvSpPr>
          <p:cNvPr id="23" name="Retângulo de cantos arredondados 14"/>
          <p:cNvSpPr/>
          <p:nvPr/>
        </p:nvSpPr>
        <p:spPr>
          <a:xfrm>
            <a:off x="0" y="6324609"/>
            <a:ext cx="5121915" cy="510778"/>
          </a:xfrm>
          <a:prstGeom prst="roundRect">
            <a:avLst/>
          </a:prstGeom>
          <a:solidFill>
            <a:schemeClr val="bg1">
              <a:alpha val="65000"/>
            </a:schemeClr>
          </a:solidFill>
        </p:spPr>
        <p:txBody>
          <a:bodyPr wrap="none">
            <a:spAutoFit/>
          </a:bodyPr>
          <a:lstStyle/>
          <a:p>
            <a:pPr marL="0" marR="0" lvl="0" indent="0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1" i="1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Brasília, </a:t>
            </a:r>
            <a:r>
              <a:rPr kumimoji="0" lang="es-ES" sz="2400" b="1" i="1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22 de </a:t>
            </a:r>
            <a:r>
              <a:rPr kumimoji="0" lang="es-ES" sz="2400" b="1" i="1" u="none" strike="noStrike" kern="0" cap="none" spc="0" normalizeH="0" baseline="0" noProof="0" dirty="0" err="1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novembro</a:t>
            </a:r>
            <a:r>
              <a:rPr kumimoji="0" lang="es-ES" sz="2400" b="1" i="1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 de 2016</a:t>
            </a:r>
            <a:endParaRPr kumimoji="0" lang="pt-BR" sz="2400" b="0" i="1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5" name="Retângulo 24"/>
          <p:cNvSpPr/>
          <p:nvPr/>
        </p:nvSpPr>
        <p:spPr>
          <a:xfrm>
            <a:off x="2596486" y="4798385"/>
            <a:ext cx="6917279" cy="769441"/>
          </a:xfrm>
          <a:prstGeom prst="rect">
            <a:avLst/>
          </a:prstGeom>
          <a:solidFill>
            <a:schemeClr val="bg1">
              <a:alpha val="65000"/>
            </a:schemeClr>
          </a:solidFill>
        </p:spPr>
        <p:txBody>
          <a:bodyPr wrap="non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800" b="1" i="0" u="none" strike="noStrike" kern="0" cap="small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Jailson Bittencourt de Andrade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1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Secretário de </a:t>
            </a:r>
            <a:r>
              <a:rPr kumimoji="0" lang="es-ES" sz="1600" b="0" i="1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</a:rPr>
              <a:t>Políticas e Programas de Pesquisa e Desenvolvimento</a:t>
            </a:r>
            <a:endParaRPr kumimoji="0" lang="pt-BR" sz="1600" b="0" i="1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</a:endParaRPr>
          </a:p>
        </p:txBody>
      </p:sp>
      <p:sp>
        <p:nvSpPr>
          <p:cNvPr id="28" name="Título 1"/>
          <p:cNvSpPr>
            <a:spLocks noGrp="1"/>
          </p:cNvSpPr>
          <p:nvPr>
            <p:ph type="ctrTitle"/>
          </p:nvPr>
        </p:nvSpPr>
        <p:spPr>
          <a:xfrm>
            <a:off x="740505" y="2246625"/>
            <a:ext cx="10517981" cy="2387600"/>
          </a:xfrm>
        </p:spPr>
        <p:txBody>
          <a:bodyPr anchor="ctr">
            <a:normAutofit/>
          </a:bodyPr>
          <a:lstStyle/>
          <a:p>
            <a:r>
              <a:rPr lang="pt-BR" sz="5400" b="1" cap="small" dirty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entury Gothic" panose="020B0502020202020204" pitchFamily="34" charset="0"/>
              </a:rPr>
              <a:t>Obrigado!</a:t>
            </a:r>
          </a:p>
        </p:txBody>
      </p:sp>
    </p:spTree>
    <p:extLst>
      <p:ext uri="{BB962C8B-B14F-4D97-AF65-F5344CB8AC3E}">
        <p14:creationId xmlns:p14="http://schemas.microsoft.com/office/powerpoint/2010/main" xmlns="" val="34361360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Agrupar 15"/>
          <p:cNvGrpSpPr/>
          <p:nvPr/>
        </p:nvGrpSpPr>
        <p:grpSpPr>
          <a:xfrm>
            <a:off x="-1" y="1121"/>
            <a:ext cx="12192000" cy="981134"/>
            <a:chOff x="0" y="-1"/>
            <a:chExt cx="12192000" cy="981134"/>
          </a:xfrm>
        </p:grpSpPr>
        <p:sp>
          <p:nvSpPr>
            <p:cNvPr id="17" name="Retângulo 16"/>
            <p:cNvSpPr/>
            <p:nvPr/>
          </p:nvSpPr>
          <p:spPr>
            <a:xfrm>
              <a:off x="0" y="0"/>
              <a:ext cx="12192000" cy="252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Retângulo 17"/>
            <p:cNvSpPr/>
            <p:nvPr/>
          </p:nvSpPr>
          <p:spPr>
            <a:xfrm>
              <a:off x="0" y="244237"/>
              <a:ext cx="12192000" cy="25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Retângulo 18"/>
            <p:cNvSpPr/>
            <p:nvPr/>
          </p:nvSpPr>
          <p:spPr>
            <a:xfrm>
              <a:off x="0" y="496650"/>
              <a:ext cx="12192000" cy="252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00B0F0"/>
                </a:solidFill>
              </a:endParaRPr>
            </a:p>
          </p:txBody>
        </p:sp>
        <p:grpSp>
          <p:nvGrpSpPr>
            <p:cNvPr id="20" name="Agrupar 19"/>
            <p:cNvGrpSpPr/>
            <p:nvPr/>
          </p:nvGrpSpPr>
          <p:grpSpPr>
            <a:xfrm>
              <a:off x="0" y="2688"/>
              <a:ext cx="11832760" cy="978445"/>
              <a:chOff x="0" y="1476385"/>
              <a:chExt cx="11832760" cy="978445"/>
            </a:xfrm>
          </p:grpSpPr>
          <p:sp>
            <p:nvSpPr>
              <p:cNvPr id="22" name="Retângulo 9"/>
              <p:cNvSpPr/>
              <p:nvPr/>
            </p:nvSpPr>
            <p:spPr>
              <a:xfrm>
                <a:off x="1" y="1689402"/>
                <a:ext cx="11471337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50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" name="Retângulo 9"/>
              <p:cNvSpPr/>
              <p:nvPr/>
            </p:nvSpPr>
            <p:spPr>
              <a:xfrm>
                <a:off x="0" y="1476385"/>
                <a:ext cx="11832760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21" name="Triângulo Retângulo 20"/>
            <p:cNvSpPr/>
            <p:nvPr/>
          </p:nvSpPr>
          <p:spPr>
            <a:xfrm rot="16200000">
              <a:off x="11231888" y="-211464"/>
              <a:ext cx="748650" cy="117157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6" name="Retângulo 5"/>
          <p:cNvSpPr/>
          <p:nvPr/>
        </p:nvSpPr>
        <p:spPr>
          <a:xfrm>
            <a:off x="124812" y="27595"/>
            <a:ext cx="998121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800" b="1" i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Eixos Prioritários da ENCTI</a:t>
            </a:r>
          </a:p>
        </p:txBody>
      </p:sp>
      <p:grpSp>
        <p:nvGrpSpPr>
          <p:cNvPr id="15" name="Agrupar 14"/>
          <p:cNvGrpSpPr/>
          <p:nvPr/>
        </p:nvGrpSpPr>
        <p:grpSpPr>
          <a:xfrm>
            <a:off x="513470" y="3195121"/>
            <a:ext cx="1530000" cy="1530000"/>
            <a:chOff x="3843572" y="1368600"/>
            <a:chExt cx="1530000" cy="1530000"/>
          </a:xfrm>
        </p:grpSpPr>
        <p:pic>
          <p:nvPicPr>
            <p:cNvPr id="1038" name="Picture 14" descr="Resultado de imagem para microscopio vetor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97554" y="1698000"/>
              <a:ext cx="622037" cy="871200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Elipse 28"/>
            <p:cNvSpPr/>
            <p:nvPr/>
          </p:nvSpPr>
          <p:spPr>
            <a:xfrm>
              <a:off x="3843572" y="1368600"/>
              <a:ext cx="1530000" cy="1530000"/>
            </a:xfrm>
            <a:prstGeom prst="ellipse">
              <a:avLst/>
            </a:prstGeom>
            <a:noFill/>
            <a:ln w="133350">
              <a:solidFill>
                <a:schemeClr val="accent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grpSp>
        <p:nvGrpSpPr>
          <p:cNvPr id="38" name="Agrupar 37"/>
          <p:cNvGrpSpPr/>
          <p:nvPr/>
        </p:nvGrpSpPr>
        <p:grpSpPr>
          <a:xfrm>
            <a:off x="513470" y="1223804"/>
            <a:ext cx="1530000" cy="1530000"/>
            <a:chOff x="881552" y="1366321"/>
            <a:chExt cx="1530000" cy="1530000"/>
          </a:xfrm>
        </p:grpSpPr>
        <p:sp>
          <p:nvSpPr>
            <p:cNvPr id="10" name="Elipse 9"/>
            <p:cNvSpPr/>
            <p:nvPr/>
          </p:nvSpPr>
          <p:spPr>
            <a:xfrm>
              <a:off x="881552" y="1366321"/>
              <a:ext cx="1530000" cy="1530000"/>
            </a:xfrm>
            <a:prstGeom prst="ellipse">
              <a:avLst/>
            </a:prstGeom>
            <a:noFill/>
            <a:ln w="133350">
              <a:solidFill>
                <a:schemeClr val="accent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37" name="Imagem 36"/>
            <p:cNvPicPr>
              <a:picLocks noChangeAspect="1"/>
            </p:cNvPicPr>
            <p:nvPr/>
          </p:nvPicPr>
          <p:blipFill>
            <a:blip r:embed="rId3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86072" y="1670841"/>
              <a:ext cx="920960" cy="920960"/>
            </a:xfrm>
            <a:prstGeom prst="rect">
              <a:avLst/>
            </a:prstGeom>
          </p:spPr>
        </p:pic>
      </p:grpSp>
      <p:grpSp>
        <p:nvGrpSpPr>
          <p:cNvPr id="49" name="Agrupar 48"/>
          <p:cNvGrpSpPr/>
          <p:nvPr/>
        </p:nvGrpSpPr>
        <p:grpSpPr>
          <a:xfrm>
            <a:off x="513470" y="5166438"/>
            <a:ext cx="1530000" cy="1530000"/>
            <a:chOff x="5010844" y="1366321"/>
            <a:chExt cx="1530000" cy="1530000"/>
          </a:xfrm>
        </p:grpSpPr>
        <p:sp>
          <p:nvSpPr>
            <p:cNvPr id="25" name="Elipse 24"/>
            <p:cNvSpPr/>
            <p:nvPr/>
          </p:nvSpPr>
          <p:spPr>
            <a:xfrm>
              <a:off x="5010844" y="1366321"/>
              <a:ext cx="1530000" cy="1530000"/>
            </a:xfrm>
            <a:prstGeom prst="ellipse">
              <a:avLst/>
            </a:prstGeom>
            <a:noFill/>
            <a:ln w="133350">
              <a:solidFill>
                <a:schemeClr val="accent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8" name="Imagem 47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322244" y="1677721"/>
              <a:ext cx="907200" cy="907200"/>
            </a:xfrm>
            <a:prstGeom prst="rect">
              <a:avLst/>
            </a:prstGeom>
          </p:spPr>
        </p:pic>
      </p:grpSp>
      <p:grpSp>
        <p:nvGrpSpPr>
          <p:cNvPr id="52" name="Agrupar 51"/>
          <p:cNvGrpSpPr/>
          <p:nvPr/>
        </p:nvGrpSpPr>
        <p:grpSpPr>
          <a:xfrm>
            <a:off x="6340102" y="1955076"/>
            <a:ext cx="1530000" cy="1530000"/>
            <a:chOff x="7075489" y="1366321"/>
            <a:chExt cx="1530000" cy="1530000"/>
          </a:xfrm>
        </p:grpSpPr>
        <p:grpSp>
          <p:nvGrpSpPr>
            <p:cNvPr id="36" name="Agrupar 35"/>
            <p:cNvGrpSpPr/>
            <p:nvPr/>
          </p:nvGrpSpPr>
          <p:grpSpPr>
            <a:xfrm>
              <a:off x="7075489" y="1366321"/>
              <a:ext cx="1530000" cy="1530000"/>
              <a:chOff x="5283657" y="1258734"/>
              <a:chExt cx="1530000" cy="1530000"/>
            </a:xfrm>
          </p:grpSpPr>
          <p:sp>
            <p:nvSpPr>
              <p:cNvPr id="31" name="Elipse 30"/>
              <p:cNvSpPr/>
              <p:nvPr/>
            </p:nvSpPr>
            <p:spPr>
              <a:xfrm>
                <a:off x="5283657" y="1258734"/>
                <a:ext cx="1530000" cy="1530000"/>
              </a:xfrm>
              <a:prstGeom prst="ellipse">
                <a:avLst/>
              </a:prstGeom>
              <a:noFill/>
              <a:ln w="133350">
                <a:solidFill>
                  <a:schemeClr val="accent1">
                    <a:lumMod val="50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pic>
            <p:nvPicPr>
              <p:cNvPr id="1046" name="Picture 22" descr="Resultado de imagem para funding vector"/>
              <p:cNvPicPr>
                <a:picLocks noChangeAspect="1" noChangeArrowheads="1"/>
              </p:cNvPicPr>
              <p:nvPr/>
            </p:nvPicPr>
            <p:blipFill>
              <a:blip r:embed="rId5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13057" y="1588134"/>
                <a:ext cx="871200" cy="871200"/>
              </a:xfrm>
              <a:prstGeom prst="rect">
                <a:avLst/>
              </a:prstGeom>
              <a:noFill/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51" name="Elipse 50"/>
            <p:cNvSpPr/>
            <p:nvPr/>
          </p:nvSpPr>
          <p:spPr>
            <a:xfrm>
              <a:off x="7721513" y="2014754"/>
              <a:ext cx="576000" cy="576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600" b="1" dirty="0">
                  <a:latin typeface="Century Gothic" panose="020B0502020202020204" pitchFamily="34" charset="0"/>
                </a:rPr>
                <a:t>$</a:t>
              </a:r>
              <a:endParaRPr lang="pt-BR" b="1" dirty="0">
                <a:latin typeface="Century Gothic" panose="020B0502020202020204" pitchFamily="34" charset="0"/>
              </a:endParaRPr>
            </a:p>
          </p:txBody>
        </p:sp>
      </p:grpSp>
      <p:grpSp>
        <p:nvGrpSpPr>
          <p:cNvPr id="58" name="Agrupar 57"/>
          <p:cNvGrpSpPr/>
          <p:nvPr/>
        </p:nvGrpSpPr>
        <p:grpSpPr>
          <a:xfrm>
            <a:off x="6340102" y="4321647"/>
            <a:ext cx="1530000" cy="1530000"/>
            <a:chOff x="9140134" y="1366321"/>
            <a:chExt cx="1530000" cy="1530000"/>
          </a:xfrm>
        </p:grpSpPr>
        <p:sp>
          <p:nvSpPr>
            <p:cNvPr id="33" name="Elipse 32"/>
            <p:cNvSpPr/>
            <p:nvPr/>
          </p:nvSpPr>
          <p:spPr>
            <a:xfrm>
              <a:off x="9140134" y="1366321"/>
              <a:ext cx="1530000" cy="1530000"/>
            </a:xfrm>
            <a:prstGeom prst="ellipse">
              <a:avLst/>
            </a:prstGeom>
            <a:noFill/>
            <a:ln w="133350">
              <a:solidFill>
                <a:schemeClr val="accent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57" name="Agrupar 56"/>
            <p:cNvGrpSpPr/>
            <p:nvPr/>
          </p:nvGrpSpPr>
          <p:grpSpPr>
            <a:xfrm>
              <a:off x="9451534" y="1677721"/>
              <a:ext cx="907200" cy="907200"/>
              <a:chOff x="3114675" y="447675"/>
              <a:chExt cx="5962650" cy="5962650"/>
            </a:xfrm>
          </p:grpSpPr>
          <p:pic>
            <p:nvPicPr>
              <p:cNvPr id="56" name="Imagem 55"/>
              <p:cNvPicPr>
                <a:picLocks noChangeAspect="1"/>
              </p:cNvPicPr>
              <p:nvPr/>
            </p:nvPicPr>
            <p:blipFill>
              <a:blip r:embed="rId6" cstate="print"/>
              <a:stretch>
                <a:fillRect/>
              </a:stretch>
            </p:blipFill>
            <p:spPr>
              <a:xfrm>
                <a:off x="3114675" y="447675"/>
                <a:ext cx="5962650" cy="5962650"/>
              </a:xfrm>
              <a:prstGeom prst="rect">
                <a:avLst/>
              </a:prstGeom>
            </p:spPr>
          </p:pic>
          <p:pic>
            <p:nvPicPr>
              <p:cNvPr id="69" name="Imagem 68"/>
              <p:cNvPicPr>
                <a:picLocks noChangeAspect="1"/>
              </p:cNvPicPr>
              <p:nvPr/>
            </p:nvPicPr>
            <p:blipFill rotWithShape="1">
              <a:blip r:embed="rId6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 t="65665" r="42681"/>
              <a:stretch/>
            </p:blipFill>
            <p:spPr>
              <a:xfrm>
                <a:off x="3114675" y="4336869"/>
                <a:ext cx="3417722" cy="2047284"/>
              </a:xfrm>
              <a:prstGeom prst="rect">
                <a:avLst/>
              </a:prstGeom>
            </p:spPr>
          </p:pic>
        </p:grpSp>
      </p:grpSp>
      <p:sp>
        <p:nvSpPr>
          <p:cNvPr id="62" name="Retângulo 61"/>
          <p:cNvSpPr/>
          <p:nvPr/>
        </p:nvSpPr>
        <p:spPr>
          <a:xfrm>
            <a:off x="2236115" y="1446818"/>
            <a:ext cx="1877437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i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Capital </a:t>
            </a:r>
          </a:p>
          <a:p>
            <a:r>
              <a:rPr lang="pt-BR" sz="3200" b="1" i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Humano</a:t>
            </a:r>
            <a:endParaRPr lang="pt-BR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6" name="Retângulo 75"/>
          <p:cNvSpPr/>
          <p:nvPr/>
        </p:nvSpPr>
        <p:spPr>
          <a:xfrm>
            <a:off x="2224894" y="3544622"/>
            <a:ext cx="2783134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i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Pesquisa e </a:t>
            </a:r>
          </a:p>
          <a:p>
            <a:r>
              <a:rPr lang="pt-BR" sz="3200" b="1" i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Infraestrutura</a:t>
            </a:r>
            <a:endParaRPr lang="pt-BR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7" name="Retângulo 76"/>
          <p:cNvSpPr/>
          <p:nvPr/>
        </p:nvSpPr>
        <p:spPr>
          <a:xfrm>
            <a:off x="2236115" y="5390362"/>
            <a:ext cx="2771913" cy="107721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i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Tecnologia e</a:t>
            </a:r>
          </a:p>
          <a:p>
            <a:r>
              <a:rPr lang="pt-BR" sz="3200" b="1" i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Inovação</a:t>
            </a:r>
            <a:endParaRPr lang="pt-BR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8" name="Retângulo 77"/>
          <p:cNvSpPr/>
          <p:nvPr/>
        </p:nvSpPr>
        <p:spPr>
          <a:xfrm>
            <a:off x="8170338" y="2401223"/>
            <a:ext cx="31582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i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Financiamento</a:t>
            </a:r>
            <a:endParaRPr lang="pt-BR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79" name="Retângulo 78"/>
          <p:cNvSpPr/>
          <p:nvPr/>
        </p:nvSpPr>
        <p:spPr>
          <a:xfrm>
            <a:off x="8181502" y="4855813"/>
            <a:ext cx="26805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i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Marco Legal</a:t>
            </a:r>
            <a:endParaRPr lang="pt-BR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590939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Agrupar 15"/>
          <p:cNvGrpSpPr/>
          <p:nvPr/>
        </p:nvGrpSpPr>
        <p:grpSpPr>
          <a:xfrm>
            <a:off x="-1" y="1121"/>
            <a:ext cx="12192000" cy="981134"/>
            <a:chOff x="0" y="-1"/>
            <a:chExt cx="12192000" cy="981134"/>
          </a:xfrm>
        </p:grpSpPr>
        <p:sp>
          <p:nvSpPr>
            <p:cNvPr id="17" name="Retângulo 16"/>
            <p:cNvSpPr/>
            <p:nvPr/>
          </p:nvSpPr>
          <p:spPr>
            <a:xfrm>
              <a:off x="0" y="0"/>
              <a:ext cx="12192000" cy="252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Retângulo 17"/>
            <p:cNvSpPr/>
            <p:nvPr/>
          </p:nvSpPr>
          <p:spPr>
            <a:xfrm>
              <a:off x="0" y="244237"/>
              <a:ext cx="12192000" cy="25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Retângulo 18"/>
            <p:cNvSpPr/>
            <p:nvPr/>
          </p:nvSpPr>
          <p:spPr>
            <a:xfrm>
              <a:off x="0" y="496650"/>
              <a:ext cx="12192000" cy="252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00B0F0"/>
                </a:solidFill>
              </a:endParaRPr>
            </a:p>
          </p:txBody>
        </p:sp>
        <p:grpSp>
          <p:nvGrpSpPr>
            <p:cNvPr id="20" name="Agrupar 19"/>
            <p:cNvGrpSpPr/>
            <p:nvPr/>
          </p:nvGrpSpPr>
          <p:grpSpPr>
            <a:xfrm>
              <a:off x="0" y="2688"/>
              <a:ext cx="11832760" cy="978445"/>
              <a:chOff x="0" y="1476385"/>
              <a:chExt cx="11832760" cy="978445"/>
            </a:xfrm>
          </p:grpSpPr>
          <p:sp>
            <p:nvSpPr>
              <p:cNvPr id="22" name="Retângulo 9"/>
              <p:cNvSpPr/>
              <p:nvPr/>
            </p:nvSpPr>
            <p:spPr>
              <a:xfrm>
                <a:off x="1" y="1689402"/>
                <a:ext cx="11471337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50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" name="Retângulo 9"/>
              <p:cNvSpPr/>
              <p:nvPr/>
            </p:nvSpPr>
            <p:spPr>
              <a:xfrm>
                <a:off x="0" y="1476385"/>
                <a:ext cx="11832760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21" name="Triângulo Retângulo 20"/>
            <p:cNvSpPr/>
            <p:nvPr/>
          </p:nvSpPr>
          <p:spPr>
            <a:xfrm rot="16200000">
              <a:off x="11231888" y="-211464"/>
              <a:ext cx="748650" cy="117157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6" name="Retângulo 5"/>
          <p:cNvSpPr/>
          <p:nvPr/>
        </p:nvSpPr>
        <p:spPr>
          <a:xfrm>
            <a:off x="124812" y="27595"/>
            <a:ext cx="1028231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800" b="1" i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Eixos Prioritários</a:t>
            </a:r>
          </a:p>
        </p:txBody>
      </p:sp>
      <p:grpSp>
        <p:nvGrpSpPr>
          <p:cNvPr id="38" name="Agrupar 37"/>
          <p:cNvGrpSpPr/>
          <p:nvPr/>
        </p:nvGrpSpPr>
        <p:grpSpPr>
          <a:xfrm>
            <a:off x="513470" y="1223804"/>
            <a:ext cx="1530000" cy="1530000"/>
            <a:chOff x="881552" y="1366321"/>
            <a:chExt cx="1530000" cy="1530000"/>
          </a:xfrm>
        </p:grpSpPr>
        <p:sp>
          <p:nvSpPr>
            <p:cNvPr id="10" name="Elipse 9"/>
            <p:cNvSpPr/>
            <p:nvPr/>
          </p:nvSpPr>
          <p:spPr>
            <a:xfrm>
              <a:off x="881552" y="1366321"/>
              <a:ext cx="1530000" cy="1530000"/>
            </a:xfrm>
            <a:prstGeom prst="ellipse">
              <a:avLst/>
            </a:prstGeom>
            <a:noFill/>
            <a:ln w="133350">
              <a:solidFill>
                <a:schemeClr val="accent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37" name="Imagem 36"/>
            <p:cNvPicPr>
              <a:picLocks noChangeAspect="1"/>
            </p:cNvPicPr>
            <p:nvPr/>
          </p:nvPicPr>
          <p:blipFill>
            <a:blip r:embed="rId2" cstate="print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186072" y="1670841"/>
              <a:ext cx="920960" cy="920960"/>
            </a:xfrm>
            <a:prstGeom prst="rect">
              <a:avLst/>
            </a:prstGeom>
          </p:spPr>
        </p:pic>
      </p:grpSp>
      <p:sp>
        <p:nvSpPr>
          <p:cNvPr id="62" name="Retângulo 61"/>
          <p:cNvSpPr/>
          <p:nvPr/>
        </p:nvSpPr>
        <p:spPr>
          <a:xfrm>
            <a:off x="2236115" y="1446818"/>
            <a:ext cx="4151198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i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Capital Humano</a:t>
            </a:r>
            <a:endParaRPr lang="pt-BR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>
            <a:off x="2159576" y="2320951"/>
            <a:ext cx="9714908" cy="4154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>
                <a:solidFill>
                  <a:srgbClr val="0000FF"/>
                </a:solidFill>
                <a:latin typeface="Verdana"/>
                <a:cs typeface="Verdana"/>
              </a:rPr>
              <a:t>O </a:t>
            </a:r>
            <a:r>
              <a:rPr lang="en-US" sz="2400" b="1" dirty="0" err="1">
                <a:solidFill>
                  <a:srgbClr val="0000FF"/>
                </a:solidFill>
                <a:latin typeface="Verdana"/>
                <a:cs typeface="Verdana"/>
              </a:rPr>
              <a:t>Brasil</a:t>
            </a:r>
            <a:r>
              <a:rPr lang="en-US" sz="2400" b="1" dirty="0">
                <a:solidFill>
                  <a:srgbClr val="0000FF"/>
                </a:solidFill>
                <a:latin typeface="Verdana"/>
                <a:cs typeface="Verdana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Verdana"/>
                <a:cs typeface="Verdana"/>
              </a:rPr>
              <a:t>Precisa</a:t>
            </a:r>
            <a:r>
              <a:rPr lang="en-US" sz="2400" b="1" dirty="0">
                <a:solidFill>
                  <a:srgbClr val="0000FF"/>
                </a:solidFill>
                <a:latin typeface="Verdana"/>
                <a:cs typeface="Verdana"/>
              </a:rPr>
              <a:t> de </a:t>
            </a:r>
            <a:r>
              <a:rPr lang="en-US" sz="2400" b="1" dirty="0" err="1">
                <a:solidFill>
                  <a:srgbClr val="0000FF"/>
                </a:solidFill>
                <a:latin typeface="Verdana"/>
                <a:cs typeface="Verdana"/>
              </a:rPr>
              <a:t>uma</a:t>
            </a:r>
            <a:r>
              <a:rPr lang="en-US" sz="2400" b="1" dirty="0">
                <a:solidFill>
                  <a:srgbClr val="0000FF"/>
                </a:solidFill>
                <a:latin typeface="Verdana"/>
                <a:cs typeface="Verdana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Verdana"/>
                <a:cs typeface="Verdana"/>
              </a:rPr>
              <a:t>Revolução</a:t>
            </a:r>
            <a:r>
              <a:rPr lang="en-US" sz="2400" b="1" dirty="0">
                <a:solidFill>
                  <a:srgbClr val="0000FF"/>
                </a:solidFill>
                <a:latin typeface="Verdana"/>
                <a:cs typeface="Verdana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Verdana"/>
                <a:cs typeface="Verdana"/>
              </a:rPr>
              <a:t>na</a:t>
            </a:r>
            <a:r>
              <a:rPr lang="en-US" sz="2400" b="1" dirty="0">
                <a:solidFill>
                  <a:srgbClr val="0000FF"/>
                </a:solidFill>
                <a:latin typeface="Verdana"/>
                <a:cs typeface="Verdana"/>
              </a:rPr>
              <a:t> </a:t>
            </a:r>
            <a:r>
              <a:rPr lang="en-US" sz="2400" b="1" dirty="0" err="1">
                <a:solidFill>
                  <a:srgbClr val="0000FF"/>
                </a:solidFill>
                <a:latin typeface="Verdana"/>
                <a:cs typeface="Verdana"/>
              </a:rPr>
              <a:t>Educação</a:t>
            </a:r>
            <a:r>
              <a:rPr lang="en-US" sz="2400" b="1" dirty="0">
                <a:solidFill>
                  <a:srgbClr val="0000FF"/>
                </a:solidFill>
                <a:latin typeface="Verdana"/>
                <a:cs typeface="Verdana"/>
              </a:rPr>
              <a:t>:</a:t>
            </a:r>
          </a:p>
          <a:p>
            <a:r>
              <a:rPr lang="en-US" sz="2000" dirty="0">
                <a:solidFill>
                  <a:srgbClr val="000000"/>
                </a:solidFill>
                <a:latin typeface="Verdana"/>
                <a:cs typeface="Verdana"/>
              </a:rPr>
              <a:t>	</a:t>
            </a:r>
            <a:r>
              <a:rPr lang="pt-BR" sz="2000" dirty="0">
                <a:solidFill>
                  <a:srgbClr val="000000"/>
                </a:solidFill>
                <a:latin typeface="Verdana"/>
                <a:cs typeface="Verdana"/>
              </a:rPr>
              <a:t>Baseada na qualidade do ensino; </a:t>
            </a:r>
          </a:p>
          <a:p>
            <a:r>
              <a:rPr lang="pt-BR" sz="2000" dirty="0">
                <a:solidFill>
                  <a:srgbClr val="000000"/>
                </a:solidFill>
                <a:latin typeface="Verdana"/>
                <a:cs typeface="Verdana"/>
              </a:rPr>
              <a:t>           Amplo alcance populacional; </a:t>
            </a:r>
          </a:p>
          <a:p>
            <a:r>
              <a:rPr lang="pt-BR" sz="2000" dirty="0">
                <a:solidFill>
                  <a:srgbClr val="000000"/>
                </a:solidFill>
                <a:latin typeface="Verdana"/>
                <a:cs typeface="Verdana"/>
              </a:rPr>
              <a:t>           Respeito as diversidades culturais e ambientais;</a:t>
            </a:r>
          </a:p>
          <a:p>
            <a:r>
              <a:rPr lang="pt-BR" sz="2000" dirty="0">
                <a:solidFill>
                  <a:srgbClr val="000000"/>
                </a:solidFill>
                <a:latin typeface="Verdana"/>
                <a:cs typeface="Verdana"/>
              </a:rPr>
              <a:t>           Em todos os níveis do ensino infantil ao técnico e as diversas formas de educação superior; </a:t>
            </a:r>
          </a:p>
          <a:p>
            <a:r>
              <a:rPr lang="pt-BR" sz="2000" dirty="0">
                <a:solidFill>
                  <a:srgbClr val="000000"/>
                </a:solidFill>
                <a:latin typeface="Verdana"/>
                <a:cs typeface="Verdana"/>
              </a:rPr>
              <a:t>           </a:t>
            </a:r>
            <a:r>
              <a:rPr lang="pt-BR" sz="2000" dirty="0">
                <a:latin typeface="Verdana"/>
                <a:cs typeface="Verdana"/>
              </a:rPr>
              <a:t>Valorização e qualificação do professor de educação básica; e                       	Atração de jovens talentosos para o ensino.</a:t>
            </a:r>
            <a:endParaRPr lang="en-US" sz="2000" dirty="0">
              <a:solidFill>
                <a:srgbClr val="000000"/>
              </a:solidFill>
              <a:latin typeface="Verdana"/>
              <a:cs typeface="Verdana"/>
            </a:endParaRPr>
          </a:p>
          <a:p>
            <a:endParaRPr lang="en-US" sz="2000" dirty="0">
              <a:solidFill>
                <a:srgbClr val="000000"/>
              </a:solidFill>
              <a:latin typeface="Verdana"/>
              <a:cs typeface="Verdana"/>
            </a:endParaRPr>
          </a:p>
          <a:p>
            <a:r>
              <a:rPr lang="en-US" sz="2000" b="1" dirty="0" err="1">
                <a:solidFill>
                  <a:srgbClr val="0000FF"/>
                </a:solidFill>
                <a:latin typeface="Verdana"/>
                <a:cs typeface="Verdana"/>
              </a:rPr>
              <a:t>Cooperação</a:t>
            </a:r>
            <a:r>
              <a:rPr lang="en-US" sz="2000" b="1" dirty="0">
                <a:solidFill>
                  <a:srgbClr val="0000FF"/>
                </a:solidFill>
                <a:latin typeface="Verdana"/>
                <a:cs typeface="Verdana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Verdana"/>
                <a:cs typeface="Verdana"/>
              </a:rPr>
              <a:t>Internacional</a:t>
            </a:r>
            <a:r>
              <a:rPr lang="en-US" sz="2000" b="1" dirty="0">
                <a:solidFill>
                  <a:srgbClr val="0000FF"/>
                </a:solidFill>
                <a:latin typeface="Verdana"/>
                <a:cs typeface="Verdana"/>
              </a:rPr>
              <a:t> (&amp; </a:t>
            </a:r>
            <a:r>
              <a:rPr lang="en-US" sz="2000" b="1" dirty="0" err="1">
                <a:solidFill>
                  <a:srgbClr val="0000FF"/>
                </a:solidFill>
                <a:latin typeface="Verdana"/>
                <a:cs typeface="Verdana"/>
              </a:rPr>
              <a:t>Mobilidade</a:t>
            </a:r>
            <a:r>
              <a:rPr lang="en-US" sz="2000" b="1" dirty="0">
                <a:solidFill>
                  <a:srgbClr val="0000FF"/>
                </a:solidFill>
                <a:latin typeface="Verdana"/>
                <a:cs typeface="Verdana"/>
              </a:rPr>
              <a:t>): </a:t>
            </a:r>
          </a:p>
          <a:p>
            <a:r>
              <a:rPr lang="en-US" sz="2000" dirty="0">
                <a:solidFill>
                  <a:srgbClr val="000000"/>
                </a:solidFill>
                <a:latin typeface="Verdana"/>
                <a:cs typeface="Verdana"/>
              </a:rPr>
              <a:t>Primordial </a:t>
            </a:r>
            <a:r>
              <a:rPr lang="en-US" sz="2000" dirty="0" err="1">
                <a:solidFill>
                  <a:srgbClr val="000000"/>
                </a:solidFill>
                <a:latin typeface="Verdana"/>
                <a:cs typeface="Verdana"/>
              </a:rPr>
              <a:t>para</a:t>
            </a:r>
            <a:r>
              <a:rPr lang="en-US" sz="2000" dirty="0">
                <a:solidFill>
                  <a:srgbClr val="000000"/>
                </a:solidFill>
                <a:latin typeface="Verdana"/>
                <a:cs typeface="Verdana"/>
              </a:rPr>
              <a:t> </a:t>
            </a:r>
            <a:r>
              <a:rPr lang="en-US" sz="2000" dirty="0" err="1">
                <a:solidFill>
                  <a:srgbClr val="000000"/>
                </a:solidFill>
                <a:latin typeface="Verdana"/>
                <a:cs typeface="Verdana"/>
              </a:rPr>
              <a:t>incrementar</a:t>
            </a:r>
            <a:r>
              <a:rPr lang="en-US" sz="2000" dirty="0">
                <a:solidFill>
                  <a:srgbClr val="000000"/>
                </a:solidFill>
                <a:latin typeface="Verdana"/>
                <a:cs typeface="Verdana"/>
              </a:rPr>
              <a:t> a </a:t>
            </a:r>
            <a:r>
              <a:rPr lang="en-US" sz="2000" dirty="0" err="1">
                <a:solidFill>
                  <a:srgbClr val="000000"/>
                </a:solidFill>
                <a:latin typeface="Verdana"/>
                <a:cs typeface="Verdana"/>
              </a:rPr>
              <a:t>qualidade</a:t>
            </a:r>
            <a:r>
              <a:rPr lang="en-US" sz="2000" dirty="0">
                <a:solidFill>
                  <a:srgbClr val="000000"/>
                </a:solidFill>
                <a:latin typeface="Verdana"/>
                <a:cs typeface="Verdana"/>
              </a:rPr>
              <a:t> da </a:t>
            </a:r>
            <a:r>
              <a:rPr lang="en-US" sz="2000" dirty="0" err="1">
                <a:solidFill>
                  <a:srgbClr val="000000"/>
                </a:solidFill>
                <a:latin typeface="Verdana"/>
                <a:cs typeface="Verdana"/>
              </a:rPr>
              <a:t>Educação</a:t>
            </a:r>
            <a:r>
              <a:rPr lang="en-US" sz="2000" dirty="0">
                <a:solidFill>
                  <a:srgbClr val="000000"/>
                </a:solidFill>
                <a:latin typeface="Verdana"/>
                <a:cs typeface="Verdana"/>
              </a:rPr>
              <a:t> e da </a:t>
            </a:r>
            <a:r>
              <a:rPr lang="en-US" sz="2000" dirty="0" err="1">
                <a:solidFill>
                  <a:srgbClr val="000000"/>
                </a:solidFill>
                <a:latin typeface="Verdana"/>
                <a:cs typeface="Verdana"/>
              </a:rPr>
              <a:t>Pesquisa</a:t>
            </a:r>
            <a:r>
              <a:rPr lang="en-US" sz="2000" dirty="0">
                <a:solidFill>
                  <a:srgbClr val="000000"/>
                </a:solidFill>
                <a:latin typeface="Verdana"/>
                <a:cs typeface="Verdana"/>
              </a:rPr>
              <a:t>;</a:t>
            </a:r>
          </a:p>
          <a:p>
            <a:endParaRPr lang="en-US" sz="2000" dirty="0">
              <a:solidFill>
                <a:srgbClr val="000000"/>
              </a:solidFill>
              <a:latin typeface="Verdana"/>
              <a:cs typeface="Verdana"/>
            </a:endParaRPr>
          </a:p>
          <a:p>
            <a:r>
              <a:rPr lang="en-US" sz="2000" b="1" dirty="0" err="1">
                <a:solidFill>
                  <a:srgbClr val="0000FF"/>
                </a:solidFill>
                <a:latin typeface="Verdana"/>
                <a:cs typeface="Verdana"/>
              </a:rPr>
              <a:t>Apoio</a:t>
            </a:r>
            <a:r>
              <a:rPr lang="en-US" sz="2000" b="1" dirty="0">
                <a:solidFill>
                  <a:srgbClr val="0000FF"/>
                </a:solidFill>
                <a:latin typeface="Verdana"/>
                <a:cs typeface="Verdana"/>
              </a:rPr>
              <a:t> a </a:t>
            </a:r>
            <a:r>
              <a:rPr lang="en-US" sz="2000" b="1" dirty="0" err="1">
                <a:solidFill>
                  <a:srgbClr val="0000FF"/>
                </a:solidFill>
                <a:latin typeface="Verdana"/>
                <a:cs typeface="Verdana"/>
              </a:rPr>
              <a:t>inclusão</a:t>
            </a:r>
            <a:r>
              <a:rPr lang="en-US" sz="2000" b="1" dirty="0">
                <a:solidFill>
                  <a:srgbClr val="0000FF"/>
                </a:solidFill>
                <a:latin typeface="Verdana"/>
                <a:cs typeface="Verdana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Verdana"/>
                <a:cs typeface="Verdana"/>
              </a:rPr>
              <a:t>cientifica</a:t>
            </a:r>
            <a:r>
              <a:rPr lang="en-US" sz="2000" b="1" dirty="0">
                <a:solidFill>
                  <a:srgbClr val="0000FF"/>
                </a:solidFill>
                <a:latin typeface="Verdana"/>
                <a:cs typeface="Verdana"/>
              </a:rPr>
              <a:t> e </a:t>
            </a:r>
            <a:r>
              <a:rPr lang="en-US" sz="2000" b="1" dirty="0" err="1">
                <a:solidFill>
                  <a:srgbClr val="0000FF"/>
                </a:solidFill>
                <a:latin typeface="Verdana"/>
                <a:cs typeface="Verdana"/>
              </a:rPr>
              <a:t>institucional</a:t>
            </a:r>
            <a:r>
              <a:rPr lang="en-US" sz="2000" b="1" dirty="0">
                <a:solidFill>
                  <a:srgbClr val="0000FF"/>
                </a:solidFill>
                <a:latin typeface="Verdana"/>
                <a:cs typeface="Verdana"/>
              </a:rPr>
              <a:t> de </a:t>
            </a:r>
            <a:r>
              <a:rPr lang="en-US" sz="2000" b="1" dirty="0" err="1">
                <a:solidFill>
                  <a:srgbClr val="0000FF"/>
                </a:solidFill>
                <a:latin typeface="Verdana"/>
                <a:cs typeface="Verdana"/>
              </a:rPr>
              <a:t>jovens</a:t>
            </a:r>
            <a:r>
              <a:rPr lang="en-US" sz="2000" b="1" dirty="0">
                <a:solidFill>
                  <a:srgbClr val="0000FF"/>
                </a:solidFill>
                <a:latin typeface="Verdana"/>
                <a:cs typeface="Verdana"/>
              </a:rPr>
              <a:t> </a:t>
            </a:r>
            <a:r>
              <a:rPr lang="en-US" sz="2000" b="1" dirty="0" err="1">
                <a:solidFill>
                  <a:srgbClr val="0000FF"/>
                </a:solidFill>
                <a:latin typeface="Verdana"/>
                <a:cs typeface="Verdana"/>
              </a:rPr>
              <a:t>doutores</a:t>
            </a:r>
            <a:endParaRPr lang="en-US" sz="2000" b="1" dirty="0">
              <a:solidFill>
                <a:srgbClr val="0000FF"/>
              </a:solidFill>
              <a:latin typeface="Verdana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5179178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Agrupar 15"/>
          <p:cNvGrpSpPr/>
          <p:nvPr/>
        </p:nvGrpSpPr>
        <p:grpSpPr>
          <a:xfrm>
            <a:off x="-1" y="1121"/>
            <a:ext cx="12192000" cy="981134"/>
            <a:chOff x="0" y="-1"/>
            <a:chExt cx="12192000" cy="981134"/>
          </a:xfrm>
        </p:grpSpPr>
        <p:sp>
          <p:nvSpPr>
            <p:cNvPr id="17" name="Retângulo 16"/>
            <p:cNvSpPr/>
            <p:nvPr/>
          </p:nvSpPr>
          <p:spPr>
            <a:xfrm>
              <a:off x="0" y="0"/>
              <a:ext cx="12192000" cy="252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Retângulo 17"/>
            <p:cNvSpPr/>
            <p:nvPr/>
          </p:nvSpPr>
          <p:spPr>
            <a:xfrm>
              <a:off x="0" y="244237"/>
              <a:ext cx="12192000" cy="25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Retângulo 18"/>
            <p:cNvSpPr/>
            <p:nvPr/>
          </p:nvSpPr>
          <p:spPr>
            <a:xfrm>
              <a:off x="0" y="496650"/>
              <a:ext cx="12192000" cy="252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00B0F0"/>
                </a:solidFill>
              </a:endParaRPr>
            </a:p>
          </p:txBody>
        </p:sp>
        <p:grpSp>
          <p:nvGrpSpPr>
            <p:cNvPr id="20" name="Agrupar 19"/>
            <p:cNvGrpSpPr/>
            <p:nvPr/>
          </p:nvGrpSpPr>
          <p:grpSpPr>
            <a:xfrm>
              <a:off x="0" y="2688"/>
              <a:ext cx="11832760" cy="978445"/>
              <a:chOff x="0" y="1476385"/>
              <a:chExt cx="11832760" cy="978445"/>
            </a:xfrm>
          </p:grpSpPr>
          <p:sp>
            <p:nvSpPr>
              <p:cNvPr id="22" name="Retângulo 9"/>
              <p:cNvSpPr/>
              <p:nvPr/>
            </p:nvSpPr>
            <p:spPr>
              <a:xfrm>
                <a:off x="1" y="1689402"/>
                <a:ext cx="11471337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50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" name="Retângulo 9"/>
              <p:cNvSpPr/>
              <p:nvPr/>
            </p:nvSpPr>
            <p:spPr>
              <a:xfrm>
                <a:off x="0" y="1476385"/>
                <a:ext cx="11832760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21" name="Triângulo Retângulo 20"/>
            <p:cNvSpPr/>
            <p:nvPr/>
          </p:nvSpPr>
          <p:spPr>
            <a:xfrm rot="16200000">
              <a:off x="11231888" y="-211464"/>
              <a:ext cx="748650" cy="117157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6" name="Retângulo 5"/>
          <p:cNvSpPr/>
          <p:nvPr/>
        </p:nvSpPr>
        <p:spPr>
          <a:xfrm>
            <a:off x="124812" y="27595"/>
            <a:ext cx="105378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800" b="1" i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Eixos Prioritários</a:t>
            </a:r>
          </a:p>
        </p:txBody>
      </p:sp>
      <p:grpSp>
        <p:nvGrpSpPr>
          <p:cNvPr id="15" name="Agrupar 14"/>
          <p:cNvGrpSpPr/>
          <p:nvPr/>
        </p:nvGrpSpPr>
        <p:grpSpPr>
          <a:xfrm>
            <a:off x="254525" y="1171199"/>
            <a:ext cx="1530000" cy="1530000"/>
            <a:chOff x="3843572" y="1368600"/>
            <a:chExt cx="1530000" cy="1530000"/>
          </a:xfrm>
        </p:grpSpPr>
        <p:pic>
          <p:nvPicPr>
            <p:cNvPr id="1038" name="Picture 14" descr="Resultado de imagem para microscopio vetor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xmlns="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297554" y="1698000"/>
              <a:ext cx="622037" cy="871200"/>
            </a:xfrm>
            <a:prstGeom prst="rect">
              <a:avLst/>
            </a:prstGeom>
            <a:noFill/>
            <a:effectLst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29" name="Elipse 28"/>
            <p:cNvSpPr/>
            <p:nvPr/>
          </p:nvSpPr>
          <p:spPr>
            <a:xfrm>
              <a:off x="3843572" y="1368600"/>
              <a:ext cx="1530000" cy="1530000"/>
            </a:xfrm>
            <a:prstGeom prst="ellipse">
              <a:avLst/>
            </a:prstGeom>
            <a:noFill/>
            <a:ln w="133350">
              <a:solidFill>
                <a:schemeClr val="accent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76" name="Retângulo 75"/>
          <p:cNvSpPr/>
          <p:nvPr/>
        </p:nvSpPr>
        <p:spPr>
          <a:xfrm>
            <a:off x="2051291" y="1063299"/>
            <a:ext cx="6369618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i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Pesquisa e Infraestrutura</a:t>
            </a:r>
            <a:endParaRPr lang="pt-BR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923592" y="1612868"/>
            <a:ext cx="10268408" cy="514397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20000"/>
              </a:lnSpc>
              <a:buFont typeface="Wingdings" charset="2"/>
              <a:buChar char="ü"/>
            </a:pPr>
            <a:r>
              <a:rPr lang="en-US" sz="2400" b="1" dirty="0">
                <a:solidFill>
                  <a:srgbClr val="1212C8"/>
                </a:solidFill>
                <a:latin typeface="Verdana"/>
                <a:cs typeface="Verdana"/>
              </a:rPr>
              <a:t>O </a:t>
            </a:r>
            <a:r>
              <a:rPr lang="en-US" sz="2400" b="1" dirty="0" err="1">
                <a:solidFill>
                  <a:srgbClr val="1212C8"/>
                </a:solidFill>
                <a:latin typeface="Verdana"/>
                <a:cs typeface="Verdana"/>
              </a:rPr>
              <a:t>Brasil</a:t>
            </a:r>
            <a:r>
              <a:rPr lang="en-US" sz="2400" b="1" dirty="0">
                <a:solidFill>
                  <a:srgbClr val="1212C8"/>
                </a:solidFill>
                <a:latin typeface="Verdana"/>
                <a:cs typeface="Verdana"/>
              </a:rPr>
              <a:t> </a:t>
            </a:r>
            <a:r>
              <a:rPr lang="en-US" sz="2400" b="1" dirty="0" err="1">
                <a:solidFill>
                  <a:srgbClr val="1212C8"/>
                </a:solidFill>
                <a:latin typeface="Verdana"/>
                <a:cs typeface="Verdana"/>
              </a:rPr>
              <a:t>na</a:t>
            </a:r>
            <a:r>
              <a:rPr lang="en-US" sz="2400" b="1" dirty="0">
                <a:solidFill>
                  <a:srgbClr val="1212C8"/>
                </a:solidFill>
                <a:latin typeface="Verdana"/>
                <a:cs typeface="Verdana"/>
              </a:rPr>
              <a:t> </a:t>
            </a:r>
            <a:r>
              <a:rPr lang="en-US" sz="2400" b="1" dirty="0" err="1">
                <a:solidFill>
                  <a:srgbClr val="1212C8"/>
                </a:solidFill>
                <a:latin typeface="Verdana"/>
                <a:cs typeface="Verdana"/>
              </a:rPr>
              <a:t>Fronteira</a:t>
            </a:r>
            <a:r>
              <a:rPr lang="en-US" sz="2400" b="1" dirty="0">
                <a:solidFill>
                  <a:srgbClr val="1212C8"/>
                </a:solidFill>
                <a:latin typeface="Verdana"/>
                <a:cs typeface="Verdana"/>
              </a:rPr>
              <a:t> da </a:t>
            </a:r>
            <a:r>
              <a:rPr lang="en-US" sz="2400" b="1" dirty="0" err="1">
                <a:solidFill>
                  <a:srgbClr val="1212C8"/>
                </a:solidFill>
                <a:latin typeface="Verdana"/>
                <a:cs typeface="Verdana"/>
              </a:rPr>
              <a:t>Produção</a:t>
            </a:r>
            <a:r>
              <a:rPr lang="en-US" sz="2400" b="1" dirty="0">
                <a:solidFill>
                  <a:srgbClr val="1212C8"/>
                </a:solidFill>
                <a:latin typeface="Verdana"/>
                <a:cs typeface="Verdana"/>
              </a:rPr>
              <a:t> do </a:t>
            </a:r>
            <a:r>
              <a:rPr lang="en-US" sz="2400" b="1" dirty="0" err="1">
                <a:solidFill>
                  <a:srgbClr val="1212C8"/>
                </a:solidFill>
                <a:latin typeface="Verdana"/>
                <a:cs typeface="Verdana"/>
              </a:rPr>
              <a:t>Conhecimento</a:t>
            </a:r>
            <a:r>
              <a:rPr lang="en-US" sz="2400" b="1" dirty="0">
                <a:solidFill>
                  <a:srgbClr val="1212C8"/>
                </a:solidFill>
                <a:latin typeface="Verdana"/>
                <a:cs typeface="Verdana"/>
              </a:rPr>
              <a:t>.</a:t>
            </a:r>
          </a:p>
          <a:p>
            <a:pPr marL="285750" indent="-285750">
              <a:lnSpc>
                <a:spcPct val="120000"/>
              </a:lnSpc>
              <a:buFont typeface="Wingdings" charset="2"/>
              <a:buChar char="ü"/>
            </a:pPr>
            <a:r>
              <a:rPr lang="en-US" b="1" dirty="0" err="1">
                <a:solidFill>
                  <a:srgbClr val="1212C8"/>
                </a:solidFill>
                <a:latin typeface="Verdana"/>
                <a:cs typeface="Verdana"/>
              </a:rPr>
              <a:t>Ampliação</a:t>
            </a:r>
            <a:r>
              <a:rPr lang="en-US" b="1" dirty="0">
                <a:solidFill>
                  <a:srgbClr val="1212C8"/>
                </a:solidFill>
                <a:latin typeface="Verdana"/>
                <a:cs typeface="Verdana"/>
              </a:rPr>
              <a:t>, </a:t>
            </a:r>
            <a:r>
              <a:rPr lang="en-US" b="1" dirty="0" err="1">
                <a:solidFill>
                  <a:srgbClr val="1212C8"/>
                </a:solidFill>
                <a:latin typeface="Verdana"/>
                <a:cs typeface="Verdana"/>
              </a:rPr>
              <a:t>Consolidação</a:t>
            </a:r>
            <a:r>
              <a:rPr lang="en-US" b="1" dirty="0">
                <a:solidFill>
                  <a:srgbClr val="1212C8"/>
                </a:solidFill>
                <a:latin typeface="Verdana"/>
                <a:cs typeface="Verdana"/>
              </a:rPr>
              <a:t> e </a:t>
            </a:r>
            <a:r>
              <a:rPr lang="en-US" b="1" dirty="0" err="1">
                <a:solidFill>
                  <a:srgbClr val="1212C8"/>
                </a:solidFill>
                <a:latin typeface="Verdana"/>
                <a:cs typeface="Verdana"/>
              </a:rPr>
              <a:t>Integração</a:t>
            </a:r>
            <a:r>
              <a:rPr lang="en-US" b="1" dirty="0">
                <a:solidFill>
                  <a:srgbClr val="1212C8"/>
                </a:solidFill>
                <a:latin typeface="Verdana"/>
                <a:cs typeface="Verdana"/>
              </a:rPr>
              <a:t> da </a:t>
            </a:r>
            <a:r>
              <a:rPr lang="en-US" b="1" dirty="0" err="1">
                <a:solidFill>
                  <a:srgbClr val="1212C8"/>
                </a:solidFill>
                <a:latin typeface="Verdana"/>
                <a:cs typeface="Verdana"/>
              </a:rPr>
              <a:t>Infraestrutura</a:t>
            </a:r>
            <a:r>
              <a:rPr lang="en-US" b="1" dirty="0">
                <a:solidFill>
                  <a:srgbClr val="1212C8"/>
                </a:solidFill>
                <a:latin typeface="Verdana"/>
                <a:cs typeface="Verdana"/>
              </a:rPr>
              <a:t> de C,T,I &amp;C do País</a:t>
            </a:r>
          </a:p>
          <a:p>
            <a:pPr marL="285750" indent="-285750">
              <a:lnSpc>
                <a:spcPct val="120000"/>
              </a:lnSpc>
              <a:buFont typeface="Wingdings" charset="2"/>
              <a:buChar char="ü"/>
            </a:pPr>
            <a:r>
              <a:rPr lang="en-US" b="1" dirty="0">
                <a:solidFill>
                  <a:srgbClr val="1212C8"/>
                </a:solidFill>
                <a:latin typeface="Verdana"/>
                <a:cs typeface="Verdana"/>
              </a:rPr>
              <a:t>Capital </a:t>
            </a:r>
            <a:r>
              <a:rPr lang="en-US" b="1" dirty="0" err="1">
                <a:solidFill>
                  <a:srgbClr val="1212C8"/>
                </a:solidFill>
                <a:latin typeface="Verdana"/>
                <a:cs typeface="Verdana"/>
              </a:rPr>
              <a:t>Humano</a:t>
            </a:r>
            <a:r>
              <a:rPr lang="en-US" b="1" dirty="0">
                <a:solidFill>
                  <a:srgbClr val="1212C8"/>
                </a:solidFill>
                <a:latin typeface="Verdana"/>
                <a:cs typeface="Verdana"/>
              </a:rPr>
              <a:t> (</a:t>
            </a:r>
            <a:r>
              <a:rPr lang="en-US" b="1" dirty="0" err="1">
                <a:solidFill>
                  <a:srgbClr val="1212C8"/>
                </a:solidFill>
                <a:latin typeface="Verdana"/>
                <a:cs typeface="Verdana"/>
              </a:rPr>
              <a:t>inteligência</a:t>
            </a:r>
            <a:r>
              <a:rPr lang="en-US" b="1" dirty="0">
                <a:solidFill>
                  <a:srgbClr val="1212C8"/>
                </a:solidFill>
                <a:latin typeface="Verdana"/>
                <a:cs typeface="Verdana"/>
              </a:rPr>
              <a:t>) </a:t>
            </a:r>
            <a:r>
              <a:rPr lang="en-US" b="1" dirty="0" err="1">
                <a:solidFill>
                  <a:srgbClr val="1212C8"/>
                </a:solidFill>
                <a:latin typeface="Verdana"/>
                <a:cs typeface="Verdana"/>
              </a:rPr>
              <a:t>como</a:t>
            </a:r>
            <a:r>
              <a:rPr lang="en-US" b="1" dirty="0">
                <a:solidFill>
                  <a:srgbClr val="1212C8"/>
                </a:solidFill>
                <a:latin typeface="Verdana"/>
                <a:cs typeface="Verdana"/>
              </a:rPr>
              <a:t> parte da </a:t>
            </a:r>
            <a:r>
              <a:rPr lang="en-US" b="1" dirty="0" err="1">
                <a:solidFill>
                  <a:srgbClr val="1212C8"/>
                </a:solidFill>
                <a:latin typeface="Verdana"/>
                <a:cs typeface="Verdana"/>
              </a:rPr>
              <a:t>Infraestrutura</a:t>
            </a:r>
            <a:endParaRPr lang="pt-BR" b="1" kern="0" dirty="0">
              <a:latin typeface="Verdana"/>
              <a:ea typeface="Calibri" panose="020F0502020204030204" pitchFamily="34" charset="0"/>
              <a:cs typeface="Verdana"/>
            </a:endParaRPr>
          </a:p>
          <a:p>
            <a:pPr marL="285750" indent="-285750">
              <a:lnSpc>
                <a:spcPct val="120000"/>
              </a:lnSpc>
              <a:buFont typeface="Wingdings" charset="2"/>
              <a:buChar char="ü"/>
            </a:pPr>
            <a:r>
              <a:rPr lang="pt-BR" b="1" kern="0" dirty="0">
                <a:solidFill>
                  <a:srgbClr val="1212C8"/>
                </a:solidFill>
                <a:latin typeface="Verdana"/>
                <a:ea typeface="Calibri" panose="020F0502020204030204" pitchFamily="34" charset="0"/>
                <a:cs typeface="Verdana"/>
              </a:rPr>
              <a:t>Presença do Brasil em grandes projetos internacionais</a:t>
            </a:r>
            <a:endParaRPr lang="en-US" b="1" dirty="0">
              <a:solidFill>
                <a:srgbClr val="1212C8"/>
              </a:solidFill>
              <a:latin typeface="Verdana"/>
              <a:cs typeface="Verdana"/>
            </a:endParaRPr>
          </a:p>
          <a:p>
            <a:pPr marL="285750" indent="-285750">
              <a:lnSpc>
                <a:spcPct val="120000"/>
              </a:lnSpc>
              <a:buFont typeface="Wingdings" charset="2"/>
              <a:buChar char="ü"/>
            </a:pPr>
            <a:r>
              <a:rPr lang="en-US" b="1" dirty="0" err="1">
                <a:solidFill>
                  <a:srgbClr val="1212C8"/>
                </a:solidFill>
                <a:latin typeface="Verdana"/>
                <a:cs typeface="Verdana"/>
              </a:rPr>
              <a:t>Projetos</a:t>
            </a:r>
            <a:r>
              <a:rPr lang="en-US" b="1" dirty="0">
                <a:solidFill>
                  <a:srgbClr val="1212C8"/>
                </a:solidFill>
                <a:latin typeface="Verdana"/>
                <a:cs typeface="Verdana"/>
              </a:rPr>
              <a:t> </a:t>
            </a:r>
            <a:r>
              <a:rPr lang="en-US" b="1" dirty="0" err="1">
                <a:solidFill>
                  <a:srgbClr val="1212C8"/>
                </a:solidFill>
                <a:latin typeface="Verdana"/>
                <a:cs typeface="Verdana"/>
              </a:rPr>
              <a:t>Nacionais</a:t>
            </a:r>
            <a:r>
              <a:rPr lang="en-US" b="1" dirty="0">
                <a:solidFill>
                  <a:srgbClr val="1212C8"/>
                </a:solidFill>
                <a:latin typeface="Verdana"/>
                <a:cs typeface="Verdana"/>
              </a:rPr>
              <a:t> e </a:t>
            </a:r>
            <a:r>
              <a:rPr lang="en-US" b="1" dirty="0" err="1">
                <a:solidFill>
                  <a:srgbClr val="1212C8"/>
                </a:solidFill>
                <a:latin typeface="Verdana"/>
                <a:cs typeface="Verdana"/>
              </a:rPr>
              <a:t>Mobilizadores</a:t>
            </a:r>
            <a:r>
              <a:rPr lang="en-US" b="1" dirty="0">
                <a:solidFill>
                  <a:srgbClr val="1212C8"/>
                </a:solidFill>
                <a:latin typeface="Verdana"/>
                <a:cs typeface="Verdana"/>
              </a:rPr>
              <a:t> (</a:t>
            </a:r>
            <a:r>
              <a:rPr lang="en-US" b="1" dirty="0" err="1">
                <a:solidFill>
                  <a:srgbClr val="1212C8"/>
                </a:solidFill>
                <a:latin typeface="Verdana"/>
                <a:cs typeface="Verdana"/>
              </a:rPr>
              <a:t>exemplos</a:t>
            </a:r>
            <a:r>
              <a:rPr lang="en-US" b="1" dirty="0">
                <a:solidFill>
                  <a:srgbClr val="1212C8"/>
                </a:solidFill>
                <a:latin typeface="Verdana"/>
                <a:cs typeface="Verdana"/>
              </a:rPr>
              <a:t>)</a:t>
            </a:r>
          </a:p>
          <a:p>
            <a:pPr lvl="0">
              <a:lnSpc>
                <a:spcPct val="120000"/>
              </a:lnSpc>
            </a:pPr>
            <a:r>
              <a:rPr lang="pt-BR" b="1" dirty="0">
                <a:cs typeface="Verdana"/>
              </a:rPr>
              <a:t>	</a:t>
            </a:r>
            <a:r>
              <a:rPr lang="pt-BR" sz="1600" b="1" dirty="0">
                <a:latin typeface="Verdana"/>
                <a:cs typeface="Verdana"/>
              </a:rPr>
              <a:t>Institutos Nacionais de Ciência Tecnologia e Inovação, </a:t>
            </a:r>
            <a:r>
              <a:rPr lang="pt-BR" sz="1600" b="1" dirty="0" err="1">
                <a:latin typeface="Verdana"/>
                <a:cs typeface="Verdana"/>
              </a:rPr>
              <a:t>INCTs</a:t>
            </a:r>
            <a:r>
              <a:rPr lang="pt-BR" sz="1600" dirty="0">
                <a:latin typeface="Verdana"/>
                <a:cs typeface="Verdana"/>
              </a:rPr>
              <a:t> –prioritários devido à abrangência temática e regional, além de aliarem pesquisa básica, aplicada e inovação, bem como a formação de recursos humanos altamente qualificados;</a:t>
            </a:r>
          </a:p>
          <a:p>
            <a:pPr lvl="0">
              <a:lnSpc>
                <a:spcPct val="120000"/>
              </a:lnSpc>
            </a:pPr>
            <a:r>
              <a:rPr lang="pt-BR" sz="1600" b="1" dirty="0">
                <a:latin typeface="Verdana"/>
                <a:cs typeface="Verdana"/>
              </a:rPr>
              <a:t>	PRO-INFRA</a:t>
            </a:r>
            <a:r>
              <a:rPr lang="pt-BR" sz="1600" dirty="0">
                <a:latin typeface="Verdana"/>
                <a:cs typeface="Verdana"/>
              </a:rPr>
              <a:t> – estratégico para as IES (Instituições de Ensino Superior) e </a:t>
            </a:r>
            <a:r>
              <a:rPr lang="pt-BR" sz="1600" dirty="0" err="1">
                <a:latin typeface="Verdana"/>
                <a:cs typeface="Verdana"/>
              </a:rPr>
              <a:t>ICTs</a:t>
            </a:r>
            <a:r>
              <a:rPr lang="pt-BR" sz="1600" dirty="0">
                <a:latin typeface="Verdana"/>
                <a:cs typeface="Verdana"/>
              </a:rPr>
              <a:t>, que permite ampliar de modo essencial a infraestrutura de pesquisa;</a:t>
            </a:r>
          </a:p>
          <a:p>
            <a:pPr lvl="0">
              <a:lnSpc>
                <a:spcPct val="120000"/>
              </a:lnSpc>
            </a:pPr>
            <a:r>
              <a:rPr lang="pt-BR" sz="1600" b="1" dirty="0">
                <a:latin typeface="Verdana"/>
                <a:cs typeface="Verdana"/>
              </a:rPr>
              <a:t>	Sirius &amp; Reator </a:t>
            </a:r>
            <a:r>
              <a:rPr lang="pt-BR" sz="1600" b="1" dirty="0" err="1">
                <a:latin typeface="Verdana"/>
                <a:cs typeface="Verdana"/>
              </a:rPr>
              <a:t>Multipropósito</a:t>
            </a:r>
            <a:r>
              <a:rPr lang="pt-BR" sz="1600" dirty="0">
                <a:latin typeface="Verdana"/>
                <a:cs typeface="Verdana"/>
              </a:rPr>
              <a:t> - estruturas essenciais para a autonomia das atividades de C,T&amp;I;</a:t>
            </a:r>
          </a:p>
          <a:p>
            <a:pPr lvl="0">
              <a:lnSpc>
                <a:spcPct val="120000"/>
              </a:lnSpc>
            </a:pPr>
            <a:r>
              <a:rPr lang="pt-BR" sz="1600" b="1" dirty="0">
                <a:latin typeface="Verdana"/>
                <a:cs typeface="Verdana"/>
              </a:rPr>
              <a:t>	Programa Espacial Brasileiro</a:t>
            </a:r>
            <a:r>
              <a:rPr lang="pt-BR" sz="1600" dirty="0">
                <a:latin typeface="Verdana"/>
                <a:cs typeface="Verdana"/>
              </a:rPr>
              <a:t> - especialmente a fabricação de satélites e foguetes lançadores vitais para a soberania nacional;</a:t>
            </a:r>
          </a:p>
          <a:p>
            <a:pPr lvl="0">
              <a:lnSpc>
                <a:spcPct val="120000"/>
              </a:lnSpc>
            </a:pPr>
            <a:r>
              <a:rPr lang="pt-BR" sz="1600" b="1" dirty="0">
                <a:latin typeface="Verdana"/>
                <a:cs typeface="Verdana"/>
              </a:rPr>
              <a:t>	EMBRAPII -</a:t>
            </a:r>
            <a:r>
              <a:rPr lang="pt-BR" sz="1600" dirty="0">
                <a:latin typeface="Verdana"/>
                <a:cs typeface="Verdana"/>
              </a:rPr>
              <a:t> importante na articulação do setor industrial com o setor acadêmico;</a:t>
            </a:r>
          </a:p>
          <a:p>
            <a:pPr lvl="0">
              <a:lnSpc>
                <a:spcPct val="120000"/>
              </a:lnSpc>
            </a:pPr>
            <a:r>
              <a:rPr lang="pt-BR" sz="1600" b="1" dirty="0">
                <a:latin typeface="Verdana"/>
                <a:cs typeface="Verdana"/>
              </a:rPr>
              <a:t>	Novas </a:t>
            </a:r>
            <a:r>
              <a:rPr lang="pt-BR" sz="1600" b="1" dirty="0" err="1">
                <a:latin typeface="Verdana"/>
                <a:cs typeface="Verdana"/>
              </a:rPr>
              <a:t>ICTs</a:t>
            </a:r>
            <a:r>
              <a:rPr lang="pt-BR" sz="1600" b="1" dirty="0">
                <a:latin typeface="Verdana"/>
                <a:cs typeface="Verdana"/>
              </a:rPr>
              <a:t> – </a:t>
            </a:r>
            <a:r>
              <a:rPr lang="pt-BR" sz="1600" dirty="0">
                <a:latin typeface="Verdana"/>
                <a:cs typeface="Verdana"/>
              </a:rPr>
              <a:t>Institutos SENAI de Inovação, CIMATEC</a:t>
            </a:r>
          </a:p>
        </p:txBody>
      </p:sp>
    </p:spTree>
    <p:extLst>
      <p:ext uri="{BB962C8B-B14F-4D97-AF65-F5344CB8AC3E}">
        <p14:creationId xmlns:p14="http://schemas.microsoft.com/office/powerpoint/2010/main" xmlns="" val="28514358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Agrupar 15"/>
          <p:cNvGrpSpPr/>
          <p:nvPr/>
        </p:nvGrpSpPr>
        <p:grpSpPr>
          <a:xfrm>
            <a:off x="-1" y="1121"/>
            <a:ext cx="12192000" cy="981134"/>
            <a:chOff x="0" y="-1"/>
            <a:chExt cx="12192000" cy="981134"/>
          </a:xfrm>
        </p:grpSpPr>
        <p:sp>
          <p:nvSpPr>
            <p:cNvPr id="17" name="Retângulo 16"/>
            <p:cNvSpPr/>
            <p:nvPr/>
          </p:nvSpPr>
          <p:spPr>
            <a:xfrm>
              <a:off x="0" y="0"/>
              <a:ext cx="12192000" cy="252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Retângulo 17"/>
            <p:cNvSpPr/>
            <p:nvPr/>
          </p:nvSpPr>
          <p:spPr>
            <a:xfrm>
              <a:off x="0" y="244237"/>
              <a:ext cx="12192000" cy="25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Retângulo 18"/>
            <p:cNvSpPr/>
            <p:nvPr/>
          </p:nvSpPr>
          <p:spPr>
            <a:xfrm>
              <a:off x="0" y="496650"/>
              <a:ext cx="12192000" cy="252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00B0F0"/>
                </a:solidFill>
              </a:endParaRPr>
            </a:p>
          </p:txBody>
        </p:sp>
        <p:grpSp>
          <p:nvGrpSpPr>
            <p:cNvPr id="20" name="Agrupar 19"/>
            <p:cNvGrpSpPr/>
            <p:nvPr/>
          </p:nvGrpSpPr>
          <p:grpSpPr>
            <a:xfrm>
              <a:off x="0" y="2688"/>
              <a:ext cx="11832760" cy="978445"/>
              <a:chOff x="0" y="1476385"/>
              <a:chExt cx="11832760" cy="978445"/>
            </a:xfrm>
          </p:grpSpPr>
          <p:sp>
            <p:nvSpPr>
              <p:cNvPr id="22" name="Retângulo 9"/>
              <p:cNvSpPr/>
              <p:nvPr/>
            </p:nvSpPr>
            <p:spPr>
              <a:xfrm>
                <a:off x="1" y="1689402"/>
                <a:ext cx="11471337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50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" name="Retângulo 9"/>
              <p:cNvSpPr/>
              <p:nvPr/>
            </p:nvSpPr>
            <p:spPr>
              <a:xfrm>
                <a:off x="0" y="1476385"/>
                <a:ext cx="11832760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21" name="Triângulo Retângulo 20"/>
            <p:cNvSpPr/>
            <p:nvPr/>
          </p:nvSpPr>
          <p:spPr>
            <a:xfrm rot="16200000">
              <a:off x="11231888" y="-211464"/>
              <a:ext cx="748650" cy="117157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6" name="Retângulo 5"/>
          <p:cNvSpPr/>
          <p:nvPr/>
        </p:nvSpPr>
        <p:spPr>
          <a:xfrm>
            <a:off x="124812" y="27595"/>
            <a:ext cx="105378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800" b="1" i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Eixos Prioritários</a:t>
            </a:r>
          </a:p>
        </p:txBody>
      </p:sp>
      <p:grpSp>
        <p:nvGrpSpPr>
          <p:cNvPr id="49" name="Agrupar 48"/>
          <p:cNvGrpSpPr/>
          <p:nvPr/>
        </p:nvGrpSpPr>
        <p:grpSpPr>
          <a:xfrm>
            <a:off x="172148" y="1159025"/>
            <a:ext cx="1530000" cy="1530000"/>
            <a:chOff x="4985696" y="1341171"/>
            <a:chExt cx="1530000" cy="1530000"/>
          </a:xfrm>
        </p:grpSpPr>
        <p:sp>
          <p:nvSpPr>
            <p:cNvPr id="25" name="Elipse 24"/>
            <p:cNvSpPr/>
            <p:nvPr/>
          </p:nvSpPr>
          <p:spPr>
            <a:xfrm>
              <a:off x="4985696" y="1341171"/>
              <a:ext cx="1530000" cy="1530000"/>
            </a:xfrm>
            <a:prstGeom prst="ellipse">
              <a:avLst/>
            </a:prstGeom>
            <a:noFill/>
            <a:ln w="133350">
              <a:solidFill>
                <a:schemeClr val="accent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pic>
          <p:nvPicPr>
            <p:cNvPr id="48" name="Imagem 47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22244" y="1677721"/>
              <a:ext cx="907200" cy="907200"/>
            </a:xfrm>
            <a:prstGeom prst="rect">
              <a:avLst/>
            </a:prstGeom>
          </p:spPr>
        </p:pic>
      </p:grpSp>
      <p:sp>
        <p:nvSpPr>
          <p:cNvPr id="77" name="Retângulo 76"/>
          <p:cNvSpPr/>
          <p:nvPr/>
        </p:nvSpPr>
        <p:spPr>
          <a:xfrm>
            <a:off x="1903185" y="1667008"/>
            <a:ext cx="5297956" cy="58477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3200" b="1" i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Tecnologia e Inovação</a:t>
            </a:r>
            <a:endParaRPr lang="pt-BR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433428" y="2453468"/>
            <a:ext cx="10758572" cy="39497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40000"/>
              </a:lnSpc>
              <a:buFont typeface="Wingdings" charset="2"/>
              <a:buChar char="ü"/>
            </a:pPr>
            <a:r>
              <a:rPr lang="pt-BR" sz="2000" b="1" kern="0" dirty="0">
                <a:solidFill>
                  <a:srgbClr val="1212C8"/>
                </a:solidFill>
                <a:latin typeface="Verdana"/>
                <a:ea typeface="Calibri" panose="020F0502020204030204" pitchFamily="34" charset="0"/>
                <a:cs typeface="Verdana"/>
              </a:rPr>
              <a:t>Ecossistemas de inovação</a:t>
            </a:r>
          </a:p>
          <a:p>
            <a:pPr marL="342900" indent="-342900">
              <a:lnSpc>
                <a:spcPct val="140000"/>
              </a:lnSpc>
              <a:buFont typeface="Wingdings" charset="2"/>
              <a:buChar char="ü"/>
            </a:pPr>
            <a:r>
              <a:rPr lang="pt-BR" sz="2000" b="1" kern="0" dirty="0">
                <a:solidFill>
                  <a:srgbClr val="1212C8"/>
                </a:solidFill>
                <a:latin typeface="Verdana"/>
                <a:ea typeface="Calibri" panose="020F0502020204030204" pitchFamily="34" charset="0"/>
                <a:cs typeface="Verdana"/>
              </a:rPr>
              <a:t>Inovação na indústria</a:t>
            </a:r>
          </a:p>
          <a:p>
            <a:pPr marL="342900" indent="-342900">
              <a:lnSpc>
                <a:spcPct val="140000"/>
              </a:lnSpc>
              <a:buFont typeface="Wingdings" charset="2"/>
              <a:buChar char="ü"/>
            </a:pPr>
            <a:r>
              <a:rPr lang="pt-BR" sz="2000" b="1" kern="0" dirty="0">
                <a:solidFill>
                  <a:srgbClr val="1212C8"/>
                </a:solidFill>
                <a:latin typeface="Verdana"/>
                <a:ea typeface="Calibri" panose="020F0502020204030204" pitchFamily="34" charset="0"/>
                <a:cs typeface="Verdana"/>
              </a:rPr>
              <a:t>Manufatura Avançada</a:t>
            </a:r>
          </a:p>
          <a:p>
            <a:pPr marL="342900" indent="-342900">
              <a:lnSpc>
                <a:spcPct val="140000"/>
              </a:lnSpc>
              <a:buFont typeface="Wingdings" charset="2"/>
              <a:buChar char="ü"/>
            </a:pPr>
            <a:r>
              <a:rPr lang="pt-BR" sz="2000" b="1" kern="0" dirty="0">
                <a:solidFill>
                  <a:srgbClr val="1212C8"/>
                </a:solidFill>
                <a:latin typeface="Verdana"/>
                <a:ea typeface="Calibri" panose="020F0502020204030204" pitchFamily="34" charset="0"/>
                <a:cs typeface="Verdana"/>
              </a:rPr>
              <a:t>Cidades Inteligentes</a:t>
            </a:r>
          </a:p>
          <a:p>
            <a:pPr marL="342900" indent="-342900">
              <a:lnSpc>
                <a:spcPct val="140000"/>
              </a:lnSpc>
              <a:buFont typeface="Wingdings" charset="2"/>
              <a:buChar char="ü"/>
            </a:pPr>
            <a:r>
              <a:rPr lang="pt-BR" sz="2000" b="1" kern="0" dirty="0">
                <a:solidFill>
                  <a:srgbClr val="1212C8"/>
                </a:solidFill>
                <a:latin typeface="Verdana"/>
                <a:ea typeface="Calibri" panose="020F0502020204030204" pitchFamily="34" charset="0"/>
                <a:cs typeface="Verdana"/>
              </a:rPr>
              <a:t>Complexo Industrial da Saúde</a:t>
            </a:r>
          </a:p>
          <a:p>
            <a:pPr marL="342900" indent="-342900">
              <a:lnSpc>
                <a:spcPct val="140000"/>
              </a:lnSpc>
              <a:buFont typeface="Wingdings" charset="2"/>
              <a:buChar char="ü"/>
            </a:pPr>
            <a:r>
              <a:rPr lang="pt-BR" sz="2000" b="1" kern="0" dirty="0">
                <a:solidFill>
                  <a:srgbClr val="1212C8"/>
                </a:solidFill>
                <a:latin typeface="Verdana"/>
                <a:ea typeface="Calibri" panose="020F0502020204030204" pitchFamily="34" charset="0"/>
                <a:cs typeface="Verdana"/>
              </a:rPr>
              <a:t>Empreendedorismo Tecnológico</a:t>
            </a:r>
          </a:p>
          <a:p>
            <a:pPr marL="342900" indent="-342900">
              <a:lnSpc>
                <a:spcPct val="140000"/>
              </a:lnSpc>
              <a:buFont typeface="Wingdings" charset="2"/>
              <a:buChar char="ü"/>
            </a:pPr>
            <a:r>
              <a:rPr lang="pt-BR" sz="2000" b="1" kern="0" dirty="0">
                <a:solidFill>
                  <a:srgbClr val="1212C8"/>
                </a:solidFill>
                <a:latin typeface="Verdana"/>
                <a:ea typeface="Calibri" panose="020F0502020204030204" pitchFamily="34" charset="0"/>
                <a:cs typeface="Verdana"/>
              </a:rPr>
              <a:t>Agregação de Valor à Produção e à Exportação</a:t>
            </a:r>
          </a:p>
          <a:p>
            <a:pPr marL="342900" indent="-342900">
              <a:lnSpc>
                <a:spcPct val="140000"/>
              </a:lnSpc>
              <a:buFont typeface="Wingdings" charset="2"/>
              <a:buChar char="ü"/>
            </a:pPr>
            <a:r>
              <a:rPr lang="pt-BR" sz="2000" b="1" kern="0" dirty="0">
                <a:solidFill>
                  <a:srgbClr val="1212C8"/>
                </a:solidFill>
                <a:latin typeface="Verdana"/>
                <a:ea typeface="Calibri" panose="020F0502020204030204" pitchFamily="34" charset="0"/>
                <a:cs typeface="Verdana"/>
              </a:rPr>
              <a:t>Uso do Poder de Compra do Estado (Incentivo a Novas Empresas com    perfil Inovador)</a:t>
            </a:r>
          </a:p>
        </p:txBody>
      </p:sp>
    </p:spTree>
    <p:extLst>
      <p:ext uri="{BB962C8B-B14F-4D97-AF65-F5344CB8AC3E}">
        <p14:creationId xmlns:p14="http://schemas.microsoft.com/office/powerpoint/2010/main" xmlns="" val="3652893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Agrupar 15"/>
          <p:cNvGrpSpPr/>
          <p:nvPr/>
        </p:nvGrpSpPr>
        <p:grpSpPr>
          <a:xfrm>
            <a:off x="-1" y="1121"/>
            <a:ext cx="12192000" cy="981134"/>
            <a:chOff x="0" y="-1"/>
            <a:chExt cx="12192000" cy="981134"/>
          </a:xfrm>
        </p:grpSpPr>
        <p:sp>
          <p:nvSpPr>
            <p:cNvPr id="17" name="Retângulo 16"/>
            <p:cNvSpPr/>
            <p:nvPr/>
          </p:nvSpPr>
          <p:spPr>
            <a:xfrm>
              <a:off x="0" y="0"/>
              <a:ext cx="12192000" cy="252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Retângulo 17"/>
            <p:cNvSpPr/>
            <p:nvPr/>
          </p:nvSpPr>
          <p:spPr>
            <a:xfrm>
              <a:off x="0" y="244237"/>
              <a:ext cx="12192000" cy="25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Retângulo 18"/>
            <p:cNvSpPr/>
            <p:nvPr/>
          </p:nvSpPr>
          <p:spPr>
            <a:xfrm>
              <a:off x="0" y="496650"/>
              <a:ext cx="12192000" cy="252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00B0F0"/>
                </a:solidFill>
              </a:endParaRPr>
            </a:p>
          </p:txBody>
        </p:sp>
        <p:grpSp>
          <p:nvGrpSpPr>
            <p:cNvPr id="20" name="Agrupar 19"/>
            <p:cNvGrpSpPr/>
            <p:nvPr/>
          </p:nvGrpSpPr>
          <p:grpSpPr>
            <a:xfrm>
              <a:off x="0" y="2688"/>
              <a:ext cx="11832760" cy="978445"/>
              <a:chOff x="0" y="1476385"/>
              <a:chExt cx="11832760" cy="978445"/>
            </a:xfrm>
          </p:grpSpPr>
          <p:sp>
            <p:nvSpPr>
              <p:cNvPr id="22" name="Retângulo 9"/>
              <p:cNvSpPr/>
              <p:nvPr/>
            </p:nvSpPr>
            <p:spPr>
              <a:xfrm>
                <a:off x="1" y="1689402"/>
                <a:ext cx="11471337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50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" name="Retângulo 9"/>
              <p:cNvSpPr/>
              <p:nvPr/>
            </p:nvSpPr>
            <p:spPr>
              <a:xfrm>
                <a:off x="0" y="1476385"/>
                <a:ext cx="11832760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21" name="Triângulo Retângulo 20"/>
            <p:cNvSpPr/>
            <p:nvPr/>
          </p:nvSpPr>
          <p:spPr>
            <a:xfrm rot="16200000">
              <a:off x="11231888" y="-211464"/>
              <a:ext cx="748650" cy="117157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6" name="Retângulo 5"/>
          <p:cNvSpPr/>
          <p:nvPr/>
        </p:nvSpPr>
        <p:spPr>
          <a:xfrm>
            <a:off x="124812" y="27595"/>
            <a:ext cx="105378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800" b="1" i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Eixos Prioritários</a:t>
            </a:r>
          </a:p>
        </p:txBody>
      </p:sp>
      <p:grpSp>
        <p:nvGrpSpPr>
          <p:cNvPr id="58" name="Agrupar 57"/>
          <p:cNvGrpSpPr/>
          <p:nvPr/>
        </p:nvGrpSpPr>
        <p:grpSpPr>
          <a:xfrm>
            <a:off x="218470" y="1187625"/>
            <a:ext cx="1530000" cy="1530000"/>
            <a:chOff x="9140134" y="1366321"/>
            <a:chExt cx="1530000" cy="1530000"/>
          </a:xfrm>
        </p:grpSpPr>
        <p:sp>
          <p:nvSpPr>
            <p:cNvPr id="33" name="Elipse 32"/>
            <p:cNvSpPr/>
            <p:nvPr/>
          </p:nvSpPr>
          <p:spPr>
            <a:xfrm>
              <a:off x="9140134" y="1366321"/>
              <a:ext cx="1530000" cy="1530000"/>
            </a:xfrm>
            <a:prstGeom prst="ellipse">
              <a:avLst/>
            </a:prstGeom>
            <a:noFill/>
            <a:ln w="133350">
              <a:solidFill>
                <a:schemeClr val="accent1">
                  <a:lumMod val="50000"/>
                </a:schemeClr>
              </a:solidFill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5">
                <a:shade val="50000"/>
              </a:schemeClr>
            </a:lnRef>
            <a:fillRef idx="1">
              <a:schemeClr val="accent5"/>
            </a:fillRef>
            <a:effectRef idx="0">
              <a:schemeClr val="accent5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grpSp>
          <p:nvGrpSpPr>
            <p:cNvPr id="57" name="Agrupar 56"/>
            <p:cNvGrpSpPr/>
            <p:nvPr/>
          </p:nvGrpSpPr>
          <p:grpSpPr>
            <a:xfrm>
              <a:off x="9451534" y="1677721"/>
              <a:ext cx="907200" cy="907200"/>
              <a:chOff x="3114675" y="447675"/>
              <a:chExt cx="5962650" cy="5962650"/>
            </a:xfrm>
          </p:grpSpPr>
          <p:pic>
            <p:nvPicPr>
              <p:cNvPr id="56" name="Imagem 55"/>
              <p:cNvPicPr>
                <a:picLocks noChangeAspect="1"/>
              </p:cNvPicPr>
              <p:nvPr/>
            </p:nvPicPr>
            <p:blipFill>
              <a:blip r:embed="rId2" cstate="print"/>
              <a:stretch>
                <a:fillRect/>
              </a:stretch>
            </p:blipFill>
            <p:spPr>
              <a:xfrm>
                <a:off x="3114675" y="447675"/>
                <a:ext cx="5962650" cy="5962650"/>
              </a:xfrm>
              <a:prstGeom prst="rect">
                <a:avLst/>
              </a:prstGeom>
            </p:spPr>
          </p:pic>
          <p:pic>
            <p:nvPicPr>
              <p:cNvPr id="69" name="Imagem 68"/>
              <p:cNvPicPr>
                <a:picLocks noChangeAspect="1"/>
              </p:cNvPicPr>
              <p:nvPr/>
            </p:nvPicPr>
            <p:blipFill rotWithShape="1">
              <a:blip r:embed="rId2" cstate="print">
                <a:duotone>
                  <a:schemeClr val="accent1">
                    <a:shade val="45000"/>
                    <a:satMod val="135000"/>
                  </a:schemeClr>
                  <a:prstClr val="white"/>
                </a:duotone>
              </a:blip>
              <a:srcRect t="65665" r="42681"/>
              <a:stretch/>
            </p:blipFill>
            <p:spPr>
              <a:xfrm>
                <a:off x="3114675" y="4336869"/>
                <a:ext cx="3417722" cy="2047284"/>
              </a:xfrm>
              <a:prstGeom prst="rect">
                <a:avLst/>
              </a:prstGeom>
            </p:spPr>
          </p:pic>
        </p:grpSp>
      </p:grpSp>
      <p:sp>
        <p:nvSpPr>
          <p:cNvPr id="79" name="Retângulo 78"/>
          <p:cNvSpPr/>
          <p:nvPr/>
        </p:nvSpPr>
        <p:spPr>
          <a:xfrm>
            <a:off x="1847330" y="1372154"/>
            <a:ext cx="268054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i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Marco Legal</a:t>
            </a:r>
            <a:endParaRPr lang="pt-BR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722629" y="2185709"/>
            <a:ext cx="10348347" cy="440120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20000"/>
              </a:lnSpc>
            </a:pPr>
            <a:r>
              <a:rPr lang="pt-BR" sz="2400" b="1" dirty="0">
                <a:solidFill>
                  <a:srgbClr val="0000FF"/>
                </a:solidFill>
                <a:latin typeface="Verdana"/>
                <a:cs typeface="Verdana"/>
              </a:rPr>
              <a:t>O Brasil precisa de Marcos Legais que simplifiquem e destravem a burocracia, que hoje emperra a CT&amp;I no País,</a:t>
            </a:r>
            <a:r>
              <a:rPr lang="pt-BR" sz="2400" b="1" dirty="0">
                <a:solidFill>
                  <a:srgbClr val="3366FF"/>
                </a:solidFill>
                <a:latin typeface="Verdana"/>
                <a:cs typeface="Verdana"/>
              </a:rPr>
              <a:t> </a:t>
            </a:r>
          </a:p>
          <a:p>
            <a:pPr>
              <a:lnSpc>
                <a:spcPct val="120000"/>
              </a:lnSpc>
            </a:pPr>
            <a:endParaRPr lang="pt-BR" b="1" i="1" kern="0" dirty="0">
              <a:latin typeface="Verdana"/>
              <a:ea typeface="Calibri" panose="020F0502020204030204" pitchFamily="34" charset="0"/>
              <a:cs typeface="Verdana"/>
            </a:endParaRPr>
          </a:p>
          <a:p>
            <a:pPr marL="342900" indent="-342900">
              <a:lnSpc>
                <a:spcPct val="120000"/>
              </a:lnSpc>
              <a:buFont typeface="Wingdings" charset="2"/>
              <a:buChar char="ü"/>
            </a:pPr>
            <a:r>
              <a:rPr lang="pt-BR" sz="2400" b="1" i="1" kern="0" dirty="0">
                <a:solidFill>
                  <a:srgbClr val="1212C8"/>
                </a:solidFill>
                <a:latin typeface="Verdana"/>
                <a:ea typeface="Calibri" panose="020F0502020204030204" pitchFamily="34" charset="0"/>
                <a:cs typeface="Verdana"/>
              </a:rPr>
              <a:t>Marco Legal de CT&amp;I (Vetos &amp; Regulamentação)</a:t>
            </a:r>
          </a:p>
          <a:p>
            <a:pPr marL="342900" indent="-342900">
              <a:lnSpc>
                <a:spcPct val="120000"/>
              </a:lnSpc>
              <a:buFont typeface="Wingdings" charset="2"/>
              <a:buChar char="ü"/>
            </a:pPr>
            <a:r>
              <a:rPr lang="pt-BR" sz="2400" b="1" i="1" kern="0" dirty="0">
                <a:solidFill>
                  <a:srgbClr val="1212C8"/>
                </a:solidFill>
                <a:latin typeface="Verdana"/>
                <a:ea typeface="Calibri" panose="020F0502020204030204" pitchFamily="34" charset="0"/>
                <a:cs typeface="Verdana"/>
              </a:rPr>
              <a:t>Lei da Biodiversidade (revisão do decreto)</a:t>
            </a:r>
          </a:p>
          <a:p>
            <a:pPr marL="342900" indent="-342900">
              <a:lnSpc>
                <a:spcPct val="120000"/>
              </a:lnSpc>
              <a:buFont typeface="Wingdings" charset="2"/>
              <a:buChar char="ü"/>
            </a:pPr>
            <a:r>
              <a:rPr lang="pt-BR" sz="2400" b="1" i="1" kern="0" dirty="0">
                <a:solidFill>
                  <a:srgbClr val="1212C8"/>
                </a:solidFill>
                <a:latin typeface="Verdana"/>
                <a:ea typeface="Calibri" panose="020F0502020204030204" pitchFamily="34" charset="0"/>
                <a:cs typeface="Verdana"/>
              </a:rPr>
              <a:t>Organizações Sociais (Regulamentação)</a:t>
            </a:r>
          </a:p>
          <a:p>
            <a:pPr marL="342900" indent="-342900">
              <a:lnSpc>
                <a:spcPct val="120000"/>
              </a:lnSpc>
              <a:buFont typeface="Wingdings" charset="2"/>
              <a:buChar char="ü"/>
            </a:pPr>
            <a:r>
              <a:rPr lang="pt-BR" sz="2400" b="1" i="1" kern="0" dirty="0">
                <a:solidFill>
                  <a:srgbClr val="1212C8"/>
                </a:solidFill>
                <a:latin typeface="Verdana"/>
                <a:ea typeface="Calibri" panose="020F0502020204030204" pitchFamily="34" charset="0"/>
                <a:cs typeface="Verdana"/>
              </a:rPr>
              <a:t>Desburocratização do sistema nacional  </a:t>
            </a:r>
          </a:p>
          <a:p>
            <a:pPr marL="342900" indent="-342900">
              <a:lnSpc>
                <a:spcPct val="120000"/>
              </a:lnSpc>
              <a:buFont typeface="Wingdings" charset="2"/>
              <a:buChar char="ü"/>
            </a:pPr>
            <a:r>
              <a:rPr lang="pt-BR" sz="2400" b="1" i="1" kern="0" dirty="0">
                <a:solidFill>
                  <a:srgbClr val="1212C8"/>
                </a:solidFill>
                <a:latin typeface="Verdana"/>
                <a:ea typeface="Calibri" panose="020F0502020204030204" pitchFamily="34" charset="0"/>
                <a:cs typeface="Verdana"/>
              </a:rPr>
              <a:t>Lei do Bem</a:t>
            </a:r>
          </a:p>
          <a:p>
            <a:pPr marL="342900" indent="-342900">
              <a:lnSpc>
                <a:spcPct val="120000"/>
              </a:lnSpc>
              <a:buFont typeface="Wingdings" charset="2"/>
              <a:buChar char="ü"/>
            </a:pPr>
            <a:r>
              <a:rPr lang="pt-BR" sz="2400" b="1" i="1" kern="0" dirty="0">
                <a:solidFill>
                  <a:srgbClr val="1212C8"/>
                </a:solidFill>
                <a:latin typeface="Verdana"/>
                <a:ea typeface="Calibri" panose="020F0502020204030204" pitchFamily="34" charset="0"/>
                <a:cs typeface="Verdana"/>
              </a:rPr>
              <a:t>Lei de Informática</a:t>
            </a:r>
            <a:endParaRPr lang="en-US" sz="2400" dirty="0">
              <a:solidFill>
                <a:srgbClr val="1212C8"/>
              </a:solidFill>
              <a:latin typeface="Verdana"/>
              <a:cs typeface="Verdana"/>
            </a:endParaRPr>
          </a:p>
          <a:p>
            <a:pPr marL="342900" indent="-342900">
              <a:lnSpc>
                <a:spcPct val="120000"/>
              </a:lnSpc>
              <a:buFont typeface="Wingdings" charset="2"/>
              <a:buChar char="ü"/>
            </a:pPr>
            <a:r>
              <a:rPr lang="en-US" sz="2400" b="1" i="1" kern="0" dirty="0" err="1">
                <a:solidFill>
                  <a:srgbClr val="1212C8"/>
                </a:solidFill>
                <a:latin typeface="Verdana"/>
                <a:ea typeface="Calibri" panose="020F0502020204030204" pitchFamily="34" charset="0"/>
                <a:cs typeface="Verdana"/>
              </a:rPr>
              <a:t>Institucionalizacão</a:t>
            </a:r>
            <a:r>
              <a:rPr lang="en-US" sz="2400" b="1" i="1" kern="0" dirty="0">
                <a:solidFill>
                  <a:srgbClr val="1212C8"/>
                </a:solidFill>
                <a:latin typeface="Verdana"/>
                <a:ea typeface="Calibri" panose="020F0502020204030204" pitchFamily="34" charset="0"/>
                <a:cs typeface="Verdana"/>
              </a:rPr>
              <a:t> do Sistema de C,T &amp; I </a:t>
            </a:r>
            <a:r>
              <a:rPr lang="en-US" sz="2400" b="1" kern="0" dirty="0">
                <a:solidFill>
                  <a:srgbClr val="1212C8"/>
                </a:solidFill>
                <a:latin typeface="Verdana"/>
                <a:ea typeface="Calibri" panose="020F0502020204030204" pitchFamily="34" charset="0"/>
                <a:cs typeface="Verdana"/>
              </a:rPr>
              <a:t>(EC 85/2015)</a:t>
            </a:r>
            <a:endParaRPr lang="pt-BR" sz="2400" b="1" i="1" kern="0" dirty="0">
              <a:solidFill>
                <a:srgbClr val="1212C8"/>
              </a:solidFill>
              <a:latin typeface="Verdana"/>
              <a:ea typeface="Calibri" panose="020F0502020204030204" pitchFamily="34" charset="0"/>
              <a:cs typeface="Verdana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762342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Agrupar 15"/>
          <p:cNvGrpSpPr/>
          <p:nvPr/>
        </p:nvGrpSpPr>
        <p:grpSpPr>
          <a:xfrm>
            <a:off x="-1" y="1121"/>
            <a:ext cx="12192000" cy="981134"/>
            <a:chOff x="0" y="-1"/>
            <a:chExt cx="12192000" cy="981134"/>
          </a:xfrm>
        </p:grpSpPr>
        <p:sp>
          <p:nvSpPr>
            <p:cNvPr id="17" name="Retângulo 16"/>
            <p:cNvSpPr/>
            <p:nvPr/>
          </p:nvSpPr>
          <p:spPr>
            <a:xfrm>
              <a:off x="0" y="0"/>
              <a:ext cx="12192000" cy="252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8" name="Retângulo 17"/>
            <p:cNvSpPr/>
            <p:nvPr/>
          </p:nvSpPr>
          <p:spPr>
            <a:xfrm>
              <a:off x="0" y="244237"/>
              <a:ext cx="12192000" cy="25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9" name="Retângulo 18"/>
            <p:cNvSpPr/>
            <p:nvPr/>
          </p:nvSpPr>
          <p:spPr>
            <a:xfrm>
              <a:off x="0" y="496650"/>
              <a:ext cx="12192000" cy="252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00B0F0"/>
                </a:solidFill>
              </a:endParaRPr>
            </a:p>
          </p:txBody>
        </p:sp>
        <p:grpSp>
          <p:nvGrpSpPr>
            <p:cNvPr id="20" name="Agrupar 19"/>
            <p:cNvGrpSpPr/>
            <p:nvPr/>
          </p:nvGrpSpPr>
          <p:grpSpPr>
            <a:xfrm>
              <a:off x="0" y="2688"/>
              <a:ext cx="11832760" cy="978445"/>
              <a:chOff x="0" y="1476385"/>
              <a:chExt cx="11832760" cy="978445"/>
            </a:xfrm>
          </p:grpSpPr>
          <p:sp>
            <p:nvSpPr>
              <p:cNvPr id="22" name="Retângulo 9"/>
              <p:cNvSpPr/>
              <p:nvPr/>
            </p:nvSpPr>
            <p:spPr>
              <a:xfrm>
                <a:off x="1" y="1689402"/>
                <a:ext cx="11471337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50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23" name="Retângulo 9"/>
              <p:cNvSpPr/>
              <p:nvPr/>
            </p:nvSpPr>
            <p:spPr>
              <a:xfrm>
                <a:off x="0" y="1476385"/>
                <a:ext cx="11832760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21" name="Triângulo Retângulo 20"/>
            <p:cNvSpPr/>
            <p:nvPr/>
          </p:nvSpPr>
          <p:spPr>
            <a:xfrm rot="16200000">
              <a:off x="11231888" y="-211464"/>
              <a:ext cx="748650" cy="117157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6" name="Retângulo 5"/>
          <p:cNvSpPr/>
          <p:nvPr/>
        </p:nvSpPr>
        <p:spPr>
          <a:xfrm>
            <a:off x="124812" y="27595"/>
            <a:ext cx="10537883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800" b="1" i="1" dirty="0">
                <a:solidFill>
                  <a:schemeClr val="bg1"/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Eixos Prioritários</a:t>
            </a:r>
          </a:p>
        </p:txBody>
      </p:sp>
      <p:grpSp>
        <p:nvGrpSpPr>
          <p:cNvPr id="52" name="Agrupar 51"/>
          <p:cNvGrpSpPr/>
          <p:nvPr/>
        </p:nvGrpSpPr>
        <p:grpSpPr>
          <a:xfrm>
            <a:off x="261050" y="1166021"/>
            <a:ext cx="1530000" cy="1530000"/>
            <a:chOff x="7075489" y="1366321"/>
            <a:chExt cx="1530000" cy="1530000"/>
          </a:xfrm>
        </p:grpSpPr>
        <p:grpSp>
          <p:nvGrpSpPr>
            <p:cNvPr id="36" name="Agrupar 35"/>
            <p:cNvGrpSpPr/>
            <p:nvPr/>
          </p:nvGrpSpPr>
          <p:grpSpPr>
            <a:xfrm>
              <a:off x="7075489" y="1366321"/>
              <a:ext cx="1530000" cy="1530000"/>
              <a:chOff x="5283657" y="1258734"/>
              <a:chExt cx="1530000" cy="1530000"/>
            </a:xfrm>
          </p:grpSpPr>
          <p:sp>
            <p:nvSpPr>
              <p:cNvPr id="31" name="Elipse 30"/>
              <p:cNvSpPr/>
              <p:nvPr/>
            </p:nvSpPr>
            <p:spPr>
              <a:xfrm>
                <a:off x="5283657" y="1258734"/>
                <a:ext cx="1530000" cy="1530000"/>
              </a:xfrm>
              <a:prstGeom prst="ellipse">
                <a:avLst/>
              </a:prstGeom>
              <a:noFill/>
              <a:ln w="133350">
                <a:solidFill>
                  <a:schemeClr val="accent1">
                    <a:lumMod val="50000"/>
                  </a:schemeClr>
                </a:solidFill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5">
                  <a:shade val="50000"/>
                </a:schemeClr>
              </a:lnRef>
              <a:fillRef idx="1">
                <a:schemeClr val="accent5"/>
              </a:fillRef>
              <a:effectRef idx="0">
                <a:schemeClr val="accent5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 dirty="0"/>
              </a:p>
            </p:txBody>
          </p:sp>
          <p:pic>
            <p:nvPicPr>
              <p:cNvPr id="1046" name="Picture 22" descr="Resultado de imagem para funding vector"/>
              <p:cNvPicPr>
                <a:picLocks noChangeAspect="1" noChangeArrowheads="1"/>
              </p:cNvPicPr>
              <p:nvPr/>
            </p:nvPicPr>
            <p:blipFill>
              <a:blip r:embed="rId2" cstate="print">
                <a:extLst>
                  <a:ext uri="{28A0092B-C50C-407E-A947-70E740481C1C}">
                    <a14:useLocalDpi xmlns:a14="http://schemas.microsoft.com/office/drawing/2010/main" xmlns="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5613057" y="1588134"/>
                <a:ext cx="871200" cy="871200"/>
              </a:xfrm>
              <a:prstGeom prst="rect">
                <a:avLst/>
              </a:prstGeom>
              <a:noFill/>
              <a:effectLst/>
              <a:extLst>
                <a:ext uri="{909E8E84-426E-40dd-AFC4-6F175D3DCCD1}">
                  <a14:hiddenFill xmlns:a14="http://schemas.microsoft.com/office/drawing/2010/main" xmlns="">
                    <a:solidFill>
                      <a:srgbClr val="FFFFFF"/>
                    </a:solidFill>
                  </a14:hiddenFill>
                </a:ext>
              </a:extLst>
            </p:spPr>
          </p:pic>
        </p:grpSp>
        <p:sp>
          <p:nvSpPr>
            <p:cNvPr id="51" name="Elipse 50"/>
            <p:cNvSpPr/>
            <p:nvPr/>
          </p:nvSpPr>
          <p:spPr>
            <a:xfrm>
              <a:off x="7721513" y="2014754"/>
              <a:ext cx="576000" cy="576000"/>
            </a:xfrm>
            <a:prstGeom prst="ellipse">
              <a:avLst/>
            </a:prstGeom>
            <a:ln>
              <a:noFill/>
            </a:ln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pt-BR" sz="3600" b="1" dirty="0">
                  <a:latin typeface="Century Gothic" panose="020B0502020202020204" pitchFamily="34" charset="0"/>
                </a:rPr>
                <a:t>$</a:t>
              </a:r>
              <a:endParaRPr lang="pt-BR" b="1" dirty="0">
                <a:latin typeface="Century Gothic" panose="020B0502020202020204" pitchFamily="34" charset="0"/>
              </a:endParaRPr>
            </a:p>
          </p:txBody>
        </p:sp>
      </p:grpSp>
      <p:sp>
        <p:nvSpPr>
          <p:cNvPr id="78" name="Retângulo 77"/>
          <p:cNvSpPr/>
          <p:nvPr/>
        </p:nvSpPr>
        <p:spPr>
          <a:xfrm>
            <a:off x="1955655" y="1350307"/>
            <a:ext cx="31582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3200" b="1" i="1" kern="0" dirty="0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  <a:ea typeface="Calibri" panose="020F0502020204030204" pitchFamily="34" charset="0"/>
              </a:rPr>
              <a:t>Financiamento</a:t>
            </a:r>
            <a:endParaRPr lang="pt-BR" sz="3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807242" y="2246863"/>
            <a:ext cx="10263734" cy="45243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kern="0" dirty="0">
                <a:solidFill>
                  <a:srgbClr val="0000FF"/>
                </a:solidFill>
                <a:latin typeface="Verdana"/>
                <a:ea typeface="Calibri" panose="020F0502020204030204" pitchFamily="34" charset="0"/>
                <a:cs typeface="Verdana"/>
              </a:rPr>
              <a:t>Expansão do financiamento em CT&amp;I</a:t>
            </a:r>
          </a:p>
          <a:p>
            <a:r>
              <a:rPr lang="en-US" dirty="0">
                <a:latin typeface="Verdana"/>
                <a:cs typeface="Verdana"/>
              </a:rPr>
              <a:t>           O </a:t>
            </a:r>
            <a:r>
              <a:rPr lang="en-US" dirty="0" err="1">
                <a:latin typeface="Verdana"/>
                <a:cs typeface="Verdana"/>
              </a:rPr>
              <a:t>Brasil</a:t>
            </a:r>
            <a:r>
              <a:rPr lang="en-US" dirty="0">
                <a:latin typeface="Verdana"/>
                <a:cs typeface="Verdana"/>
              </a:rPr>
              <a:t> </a:t>
            </a:r>
            <a:r>
              <a:rPr lang="en-US" dirty="0" err="1">
                <a:latin typeface="Verdana"/>
                <a:cs typeface="Verdana"/>
              </a:rPr>
              <a:t>precisa</a:t>
            </a:r>
            <a:r>
              <a:rPr lang="en-US" dirty="0">
                <a:latin typeface="Verdana"/>
                <a:cs typeface="Verdana"/>
              </a:rPr>
              <a:t> </a:t>
            </a:r>
            <a:r>
              <a:rPr lang="en-US" dirty="0" err="1">
                <a:latin typeface="Verdana"/>
                <a:cs typeface="Verdana"/>
              </a:rPr>
              <a:t>investir</a:t>
            </a:r>
            <a:r>
              <a:rPr lang="en-US" dirty="0">
                <a:latin typeface="Verdana"/>
                <a:cs typeface="Verdana"/>
              </a:rPr>
              <a:t> 2% do PIB </a:t>
            </a:r>
            <a:r>
              <a:rPr lang="en-US" dirty="0" err="1">
                <a:latin typeface="Verdana"/>
                <a:cs typeface="Verdana"/>
              </a:rPr>
              <a:t>em</a:t>
            </a:r>
            <a:r>
              <a:rPr lang="en-US" dirty="0">
                <a:latin typeface="Verdana"/>
                <a:cs typeface="Verdana"/>
              </a:rPr>
              <a:t> P &amp; D, </a:t>
            </a:r>
            <a:r>
              <a:rPr lang="en-US" dirty="0" err="1">
                <a:latin typeface="Verdana"/>
                <a:cs typeface="Verdana"/>
              </a:rPr>
              <a:t>como</a:t>
            </a:r>
            <a:r>
              <a:rPr lang="en-US" dirty="0">
                <a:latin typeface="Verdana"/>
                <a:cs typeface="Verdana"/>
              </a:rPr>
              <a:t> </a:t>
            </a:r>
            <a:r>
              <a:rPr lang="en-US" dirty="0" err="1">
                <a:latin typeface="Verdana"/>
                <a:cs typeface="Verdana"/>
              </a:rPr>
              <a:t>ocorre</a:t>
            </a:r>
            <a:r>
              <a:rPr lang="en-US" dirty="0">
                <a:latin typeface="Verdana"/>
                <a:cs typeface="Verdana"/>
              </a:rPr>
              <a:t> </a:t>
            </a:r>
            <a:r>
              <a:rPr lang="en-US" dirty="0" err="1">
                <a:latin typeface="Verdana"/>
                <a:cs typeface="Verdana"/>
              </a:rPr>
              <a:t>em</a:t>
            </a:r>
            <a:r>
              <a:rPr lang="en-US" dirty="0">
                <a:latin typeface="Verdana"/>
                <a:cs typeface="Verdana"/>
              </a:rPr>
              <a:t> </a:t>
            </a:r>
            <a:r>
              <a:rPr lang="en-US" dirty="0" err="1">
                <a:latin typeface="Verdana"/>
                <a:cs typeface="Verdana"/>
              </a:rPr>
              <a:t>países</a:t>
            </a:r>
            <a:r>
              <a:rPr lang="en-US" dirty="0">
                <a:latin typeface="Verdana"/>
                <a:cs typeface="Verdana"/>
              </a:rPr>
              <a:t> </a:t>
            </a:r>
            <a:r>
              <a:rPr lang="en-US" dirty="0" err="1">
                <a:latin typeface="Verdana"/>
                <a:cs typeface="Verdana"/>
              </a:rPr>
              <a:t>desenvolvidos</a:t>
            </a:r>
            <a:r>
              <a:rPr lang="en-US" dirty="0">
                <a:latin typeface="Verdana"/>
                <a:cs typeface="Verdana"/>
              </a:rPr>
              <a:t>;</a:t>
            </a:r>
          </a:p>
          <a:p>
            <a:endParaRPr lang="pt-BR" b="1" kern="0" dirty="0">
              <a:solidFill>
                <a:srgbClr val="0000FF"/>
              </a:solidFill>
              <a:latin typeface="Verdana"/>
              <a:ea typeface="Calibri" panose="020F0502020204030204" pitchFamily="34" charset="0"/>
              <a:cs typeface="Verdana"/>
            </a:endParaRPr>
          </a:p>
          <a:p>
            <a:r>
              <a:rPr lang="pt-BR" sz="2400" b="1" kern="0" dirty="0">
                <a:solidFill>
                  <a:srgbClr val="0000FF"/>
                </a:solidFill>
                <a:latin typeface="Verdana"/>
                <a:ea typeface="Calibri" panose="020F0502020204030204" pitchFamily="34" charset="0"/>
                <a:cs typeface="Verdana"/>
              </a:rPr>
              <a:t>Fortalecimento do FNDCT</a:t>
            </a:r>
          </a:p>
          <a:p>
            <a:r>
              <a:rPr lang="pt-BR" dirty="0">
                <a:latin typeface="Verdana"/>
                <a:cs typeface="Verdana"/>
              </a:rPr>
              <a:t>	Os fundos setoriais devem ser ampliados e ter seus recursos plenamente utilizados, com uma gestão compatível com as leis que lhes deram origem. Novos fundos devem apoiar esforços importantes na área de educação, incluindo educação em ciências e cursos em nível de graduação e pós-graduação inovadores nas áreas estratégicas</a:t>
            </a:r>
          </a:p>
          <a:p>
            <a:endParaRPr lang="pt-BR" b="1" kern="0" dirty="0">
              <a:solidFill>
                <a:srgbClr val="0000FF"/>
              </a:solidFill>
              <a:latin typeface="Verdana"/>
              <a:ea typeface="Calibri" panose="020F0502020204030204" pitchFamily="34" charset="0"/>
              <a:cs typeface="Verdana"/>
            </a:endParaRPr>
          </a:p>
          <a:p>
            <a:r>
              <a:rPr lang="pt-BR" sz="2400" b="1" dirty="0">
                <a:solidFill>
                  <a:srgbClr val="0000FF"/>
                </a:solidFill>
                <a:latin typeface="Verdana"/>
                <a:cs typeface="Verdana"/>
              </a:rPr>
              <a:t>Politica Consistente de Incentivos Fiscais</a:t>
            </a:r>
          </a:p>
          <a:p>
            <a:r>
              <a:rPr lang="pt-BR" dirty="0">
                <a:latin typeface="Verdana"/>
                <a:cs typeface="Verdana"/>
              </a:rPr>
              <a:t> 	O Brasil não contempla de forma adequada as doações de empresas para ciência, tecnologia e inovação. É importante a criação de incentivos fiscais, como já é feito na área cultural, que estimulem as doações para C,T&amp;I.</a:t>
            </a:r>
          </a:p>
        </p:txBody>
      </p:sp>
    </p:spTree>
    <p:extLst>
      <p:ext uri="{BB962C8B-B14F-4D97-AF65-F5344CB8AC3E}">
        <p14:creationId xmlns:p14="http://schemas.microsoft.com/office/powerpoint/2010/main" xmlns="" val="2774501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Agrupar 3"/>
          <p:cNvGrpSpPr/>
          <p:nvPr/>
        </p:nvGrpSpPr>
        <p:grpSpPr>
          <a:xfrm>
            <a:off x="-2" y="-10520"/>
            <a:ext cx="12192000" cy="981134"/>
            <a:chOff x="0" y="-1"/>
            <a:chExt cx="12192000" cy="981134"/>
          </a:xfrm>
        </p:grpSpPr>
        <p:sp>
          <p:nvSpPr>
            <p:cNvPr id="5" name="Retângulo 4"/>
            <p:cNvSpPr/>
            <p:nvPr/>
          </p:nvSpPr>
          <p:spPr>
            <a:xfrm>
              <a:off x="0" y="0"/>
              <a:ext cx="12192000" cy="252000"/>
            </a:xfrm>
            <a:prstGeom prst="rect">
              <a:avLst/>
            </a:prstGeom>
            <a:solidFill>
              <a:schemeClr val="accent6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6" name="Retângulo 5"/>
            <p:cNvSpPr/>
            <p:nvPr/>
          </p:nvSpPr>
          <p:spPr>
            <a:xfrm>
              <a:off x="0" y="244237"/>
              <a:ext cx="12192000" cy="252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7" name="Retângulo 6"/>
            <p:cNvSpPr/>
            <p:nvPr/>
          </p:nvSpPr>
          <p:spPr>
            <a:xfrm>
              <a:off x="0" y="496650"/>
              <a:ext cx="12192000" cy="252000"/>
            </a:xfrm>
            <a:prstGeom prst="rect">
              <a:avLst/>
            </a:prstGeom>
            <a:solidFill>
              <a:srgbClr val="00B0F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>
                <a:solidFill>
                  <a:srgbClr val="00B0F0"/>
                </a:solidFill>
              </a:endParaRPr>
            </a:p>
          </p:txBody>
        </p:sp>
        <p:grpSp>
          <p:nvGrpSpPr>
            <p:cNvPr id="8" name="Agrupar 7"/>
            <p:cNvGrpSpPr/>
            <p:nvPr/>
          </p:nvGrpSpPr>
          <p:grpSpPr>
            <a:xfrm>
              <a:off x="0" y="2688"/>
              <a:ext cx="11832760" cy="978445"/>
              <a:chOff x="0" y="1476385"/>
              <a:chExt cx="11832760" cy="978445"/>
            </a:xfrm>
          </p:grpSpPr>
          <p:sp>
            <p:nvSpPr>
              <p:cNvPr id="10" name="Retângulo 9"/>
              <p:cNvSpPr/>
              <p:nvPr/>
            </p:nvSpPr>
            <p:spPr>
              <a:xfrm>
                <a:off x="1" y="1689402"/>
                <a:ext cx="11471337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50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50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50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  <p:sp>
            <p:nvSpPr>
              <p:cNvPr id="11" name="Retângulo 9"/>
              <p:cNvSpPr/>
              <p:nvPr/>
            </p:nvSpPr>
            <p:spPr>
              <a:xfrm>
                <a:off x="0" y="1476385"/>
                <a:ext cx="11832760" cy="765428"/>
              </a:xfrm>
              <a:custGeom>
                <a:avLst/>
                <a:gdLst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10550353 w 10550353"/>
                  <a:gd name="connsiteY2" fmla="*/ 765428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  <a:gd name="connsiteX0" fmla="*/ 0 w 10550353"/>
                  <a:gd name="connsiteY0" fmla="*/ 0 h 765428"/>
                  <a:gd name="connsiteX1" fmla="*/ 10550353 w 10550353"/>
                  <a:gd name="connsiteY1" fmla="*/ 0 h 765428"/>
                  <a:gd name="connsiteX2" fmla="*/ 9469698 w 10550353"/>
                  <a:gd name="connsiteY2" fmla="*/ 755037 h 765428"/>
                  <a:gd name="connsiteX3" fmla="*/ 0 w 10550353"/>
                  <a:gd name="connsiteY3" fmla="*/ 765428 h 765428"/>
                  <a:gd name="connsiteX4" fmla="*/ 0 w 10550353"/>
                  <a:gd name="connsiteY4" fmla="*/ 0 h 765428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</a:cxnLst>
                <a:rect l="l" t="t" r="r" b="b"/>
                <a:pathLst>
                  <a:path w="10550353" h="765428">
                    <a:moveTo>
                      <a:pt x="0" y="0"/>
                    </a:moveTo>
                    <a:lnTo>
                      <a:pt x="10550353" y="0"/>
                    </a:lnTo>
                    <a:lnTo>
                      <a:pt x="9469698" y="755037"/>
                    </a:lnTo>
                    <a:lnTo>
                      <a:pt x="0" y="765428"/>
                    </a:lnTo>
                    <a:lnTo>
                      <a:pt x="0" y="0"/>
                    </a:lnTo>
                    <a:close/>
                  </a:path>
                </a:pathLst>
              </a:custGeom>
              <a:gradFill flip="none" rotWithShape="1">
                <a:gsLst>
                  <a:gs pos="0">
                    <a:schemeClr val="accent1">
                      <a:lumMod val="75000"/>
                      <a:shade val="30000"/>
                      <a:satMod val="115000"/>
                    </a:schemeClr>
                  </a:gs>
                  <a:gs pos="50000">
                    <a:schemeClr val="accent1">
                      <a:lumMod val="75000"/>
                      <a:shade val="67500"/>
                      <a:satMod val="115000"/>
                    </a:schemeClr>
                  </a:gs>
                  <a:gs pos="100000">
                    <a:schemeClr val="accent1">
                      <a:lumMod val="75000"/>
                      <a:shade val="100000"/>
                      <a:satMod val="115000"/>
                    </a:schemeClr>
                  </a:gs>
                </a:gsLst>
                <a:path path="circle">
                  <a:fillToRect r="100000" b="100000"/>
                </a:path>
                <a:tileRect l="-100000" t="-100000"/>
              </a:gradFill>
              <a:ln>
                <a:noFill/>
              </a:ln>
              <a:effectLst>
                <a:outerShdw blurRad="50800" dist="38100" dir="2700000" algn="tl" rotWithShape="0">
                  <a:prstClr val="black">
                    <a:alpha val="40000"/>
                  </a:prstClr>
                </a:outerShdw>
              </a:effec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pt-BR"/>
              </a:p>
            </p:txBody>
          </p:sp>
        </p:grpSp>
        <p:sp>
          <p:nvSpPr>
            <p:cNvPr id="9" name="Triângulo Retângulo 8"/>
            <p:cNvSpPr/>
            <p:nvPr/>
          </p:nvSpPr>
          <p:spPr>
            <a:xfrm rot="16200000">
              <a:off x="11231888" y="-211464"/>
              <a:ext cx="748650" cy="1171575"/>
            </a:xfrm>
            <a:prstGeom prst="rtTriangle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70" name="Retângulo 69"/>
          <p:cNvSpPr/>
          <p:nvPr/>
        </p:nvSpPr>
        <p:spPr>
          <a:xfrm>
            <a:off x="114299" y="0"/>
            <a:ext cx="1071562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i="1" dirty="0">
                <a:solidFill>
                  <a:schemeClr val="bg1"/>
                </a:solidFill>
                <a:latin typeface="Century Gothic" panose="020B0502020202020204" pitchFamily="34" charset="0"/>
              </a:rPr>
              <a:t>Dispêndio em P&amp;D em relação ao PIB</a:t>
            </a:r>
          </a:p>
        </p:txBody>
      </p:sp>
      <p:graphicFrame>
        <p:nvGraphicFramePr>
          <p:cNvPr id="13" name="Gráfico 1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622457198"/>
              </p:ext>
            </p:extLst>
          </p:nvPr>
        </p:nvGraphicFramePr>
        <p:xfrm>
          <a:off x="581026" y="1059856"/>
          <a:ext cx="11172824" cy="58838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3" name="Agrupar 2"/>
          <p:cNvGrpSpPr/>
          <p:nvPr/>
        </p:nvGrpSpPr>
        <p:grpSpPr>
          <a:xfrm>
            <a:off x="618531" y="1335975"/>
            <a:ext cx="510756" cy="4769261"/>
            <a:chOff x="618531" y="1335975"/>
            <a:chExt cx="510756" cy="4769261"/>
          </a:xfrm>
        </p:grpSpPr>
        <p:sp>
          <p:nvSpPr>
            <p:cNvPr id="14" name="CaixaDeTexto 13"/>
            <p:cNvSpPr txBox="1"/>
            <p:nvPr/>
          </p:nvSpPr>
          <p:spPr>
            <a:xfrm>
              <a:off x="618531" y="3898610"/>
              <a:ext cx="510756" cy="2206626"/>
            </a:xfrm>
            <a:prstGeom prst="roundRect">
              <a:avLst/>
            </a:prstGeom>
            <a:solidFill>
              <a:srgbClr val="00B0F0"/>
            </a:solidFill>
            <a:ln>
              <a:solidFill>
                <a:srgbClr val="00B0F0"/>
              </a:solidFill>
            </a:ln>
            <a:effectLst/>
          </p:spPr>
          <p:txBody>
            <a:bodyPr vert="vert270" wrap="square" lIns="91430" tIns="45716" rIns="91430" bIns="45716" rtlCol="0">
              <a:spAutoFit/>
            </a:bodyPr>
            <a:lstStyle/>
            <a:p>
              <a:pPr algn="ctr" defTabSz="914306"/>
              <a:r>
                <a:rPr lang="pt-BR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OCDE</a:t>
              </a:r>
            </a:p>
          </p:txBody>
        </p:sp>
        <p:sp>
          <p:nvSpPr>
            <p:cNvPr id="15" name="CaixaDeTexto 14"/>
            <p:cNvSpPr txBox="1"/>
            <p:nvPr/>
          </p:nvSpPr>
          <p:spPr>
            <a:xfrm>
              <a:off x="618531" y="2529616"/>
              <a:ext cx="510756" cy="1171163"/>
            </a:xfrm>
            <a:prstGeom prst="roundRect">
              <a:avLst/>
            </a:prstGeom>
            <a:solidFill>
              <a:srgbClr val="FFC000"/>
            </a:solidFill>
            <a:ln>
              <a:solidFill>
                <a:srgbClr val="FFC000"/>
              </a:solidFill>
            </a:ln>
            <a:effectLst/>
          </p:spPr>
          <p:txBody>
            <a:bodyPr vert="vert270" wrap="square" lIns="91430" tIns="45716" rIns="91430" bIns="45716" rtlCol="0">
              <a:spAutoFit/>
            </a:bodyPr>
            <a:lstStyle/>
            <a:p>
              <a:pPr algn="ctr" defTabSz="914306"/>
              <a:r>
                <a:rPr lang="pt-BR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BRICS</a:t>
              </a:r>
            </a:p>
          </p:txBody>
        </p:sp>
        <p:sp>
          <p:nvSpPr>
            <p:cNvPr id="16" name="CaixaDeTexto 15"/>
            <p:cNvSpPr txBox="1"/>
            <p:nvPr/>
          </p:nvSpPr>
          <p:spPr>
            <a:xfrm>
              <a:off x="618531" y="1335975"/>
              <a:ext cx="510756" cy="891382"/>
            </a:xfrm>
            <a:prstGeom prst="roundRect">
              <a:avLst/>
            </a:prstGeom>
            <a:solidFill>
              <a:schemeClr val="accent6">
                <a:lumMod val="75000"/>
              </a:schemeClr>
            </a:solidFill>
            <a:ln>
              <a:solidFill>
                <a:schemeClr val="accent6">
                  <a:lumMod val="75000"/>
                </a:schemeClr>
              </a:solidFill>
            </a:ln>
            <a:effectLst/>
          </p:spPr>
          <p:txBody>
            <a:bodyPr vert="vert270" wrap="square" lIns="91430" tIns="45716" rIns="91430" bIns="45716" rtlCol="0" anchor="ctr">
              <a:spAutoFit/>
            </a:bodyPr>
            <a:lstStyle/>
            <a:p>
              <a:pPr algn="ctr" defTabSz="914306"/>
              <a:r>
                <a:rPr lang="pt-BR" b="1" dirty="0">
                  <a:solidFill>
                    <a:schemeClr val="bg1"/>
                  </a:solidFill>
                  <a:latin typeface="Century Gothic" panose="020B0502020202020204" pitchFamily="34" charset="0"/>
                </a:rPr>
                <a:t>AL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xmlns="" val="1882325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17665</TotalTime>
  <Words>1351</Words>
  <Application>Microsoft Office PowerPoint</Application>
  <PresentationFormat>Personalizar</PresentationFormat>
  <Paragraphs>235</Paragraphs>
  <Slides>21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21</vt:i4>
      </vt:variant>
    </vt:vector>
  </HeadingPairs>
  <TitlesOfParts>
    <vt:vector size="23" baseType="lpstr">
      <vt:lpstr>1_Tema do Office</vt:lpstr>
      <vt:lpstr>3_Tema do Office</vt:lpstr>
      <vt:lpstr>Ciência, Tecnologia e Inovação para o Desenvolvimento Econômico e Social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Obrigado!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Ciência, Tecnologia e Inovação para o Desenvolvimento Nacional</dc:title>
  <dc:creator>Fábio Donato Soares Larotonda</dc:creator>
  <cp:lastModifiedBy>amandavs</cp:lastModifiedBy>
  <cp:revision>272</cp:revision>
  <cp:lastPrinted>2016-09-21T19:59:37Z</cp:lastPrinted>
  <dcterms:created xsi:type="dcterms:W3CDTF">2015-08-05T22:48:23Z</dcterms:created>
  <dcterms:modified xsi:type="dcterms:W3CDTF">2016-11-22T10:43:19Z</dcterms:modified>
</cp:coreProperties>
</file>