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53" r:id="rId3"/>
    <p:sldId id="608" r:id="rId4"/>
    <p:sldId id="614" r:id="rId5"/>
    <p:sldId id="384" r:id="rId6"/>
    <p:sldId id="606" r:id="rId7"/>
    <p:sldId id="609" r:id="rId8"/>
    <p:sldId id="287" r:id="rId9"/>
    <p:sldId id="280" r:id="rId10"/>
    <p:sldId id="314" r:id="rId11"/>
    <p:sldId id="610" r:id="rId12"/>
    <p:sldId id="607" r:id="rId13"/>
    <p:sldId id="612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>
      <p:cViewPr varScale="1">
        <p:scale>
          <a:sx n="61" d="100"/>
          <a:sy n="61" d="100"/>
        </p:scale>
        <p:origin x="2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ED54F"/>
            </a:solidFill>
            <a:ln>
              <a:noFill/>
            </a:ln>
            <a:effectLst/>
          </c:spPr>
          <c:invertIfNegative val="0"/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kumimoji="0" lang="en-US" sz="1600" b="1" i="0" u="none" strike="noStrike" kern="1200" cap="none" spc="0" normalizeH="0" baseline="0">
                    <a:ln>
                      <a:noFill/>
                    </a:ln>
                    <a:solidFill>
                      <a:srgbClr val="1A113D"/>
                    </a:solidFill>
                    <a:effectLst/>
                    <a:uLnTx/>
                    <a:uFillTx/>
                    <a:latin typeface="Bahnschrift SemiCondensed" panose="020B0502040204020203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Cigarro e outros produtos de tabaco</c:v>
                </c:pt>
                <c:pt idx="1">
                  <c:v>Produtos responsáveis por altas taxas de emissão de carbono</c:v>
                </c:pt>
                <c:pt idx="2">
                  <c:v>Bebidas alcoólicas</c:v>
                </c:pt>
                <c:pt idx="3">
                  <c:v>Agrotóxicos</c:v>
                </c:pt>
                <c:pt idx="4">
                  <c:v>Embalagens plásticas, sacolas, etc</c:v>
                </c:pt>
                <c:pt idx="5">
                  <c:v>Bebidas adoçadas</c:v>
                </c:pt>
                <c:pt idx="6">
                  <c:v>Alimentos ultraprocessados</c:v>
                </c:pt>
                <c:pt idx="7">
                  <c:v>Combustíveis fósseis</c:v>
                </c:pt>
              </c:strCache>
            </c:strRef>
          </c:cat>
          <c:val>
            <c:numRef>
              <c:f>Planilha1!$B$2:$B$9</c:f>
              <c:numCache>
                <c:formatCode>0</c:formatCode>
                <c:ptCount val="8"/>
                <c:pt idx="0">
                  <c:v>79.258793934167073</c:v>
                </c:pt>
                <c:pt idx="1">
                  <c:v>72.064920176505851</c:v>
                </c:pt>
                <c:pt idx="2">
                  <c:v>70.817947668492948</c:v>
                </c:pt>
                <c:pt idx="3">
                  <c:v>64.115147916692521</c:v>
                </c:pt>
                <c:pt idx="4">
                  <c:v>55.449004520289094</c:v>
                </c:pt>
                <c:pt idx="5">
                  <c:v>46.734344898723961</c:v>
                </c:pt>
                <c:pt idx="6">
                  <c:v>45.926443477334047</c:v>
                </c:pt>
                <c:pt idx="7">
                  <c:v>35.918272371440921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3-49DD-94BA-416950975A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axId val="-1412750672"/>
        <c:axId val="-1412753936"/>
      </c:barChart>
      <c:catAx>
        <c:axId val="-141275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rgbClr val="EA7724"/>
            </a:solidFill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kumimoji="0" lang="en-US" sz="1400" b="1" i="0" u="none" strike="noStrike" kern="1200" cap="none" spc="0" normalizeH="0" baseline="0">
                <a:ln>
                  <a:noFill/>
                </a:ln>
                <a:solidFill>
                  <a:srgbClr val="1A113D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defRPr>
            </a:pPr>
            <a:endParaRPr lang="pt-BR"/>
          </a:p>
        </c:txPr>
        <c:crossAx val="-1412753936"/>
        <c:crosses val="autoZero"/>
        <c:auto val="1"/>
        <c:lblAlgn val="ctr"/>
        <c:lblOffset val="100"/>
        <c:noMultiLvlLbl val="0"/>
      </c:catAx>
      <c:valAx>
        <c:axId val="-1412753936"/>
        <c:scaling>
          <c:orientation val="minMax"/>
          <c:max val="100"/>
          <c:min val="0"/>
        </c:scaling>
        <c:delete val="1"/>
        <c:axPos val="l"/>
        <c:numFmt formatCode="0" sourceLinked="1"/>
        <c:majorTickMark val="none"/>
        <c:minorTickMark val="none"/>
        <c:tickLblPos val="nextTo"/>
        <c:crossAx val="-141275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CE5B">
                  <a:alpha val="76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2F-499F-8C07-814996DB2CCE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2F-499F-8C07-814996DB2CCE}"/>
              </c:ext>
            </c:extLst>
          </c:dPt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 formatCode="0">
                  <c:v>93.547907240335988</c:v>
                </c:pt>
                <c:pt idx="1">
                  <c:v>6.4520927596640121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2F-499F-8C07-814996DB2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Planilha1!$A$2</c:f>
              <c:strCache>
                <c:ptCount val="1"/>
                <c:pt idx="0">
                  <c:v>TOP 2 BOXES</c:v>
                </c:pt>
              </c:strCache>
            </c:strRef>
          </c:cat>
          <c:val>
            <c:numRef>
              <c:f>Planilha1!$B$2</c:f>
              <c:numCache>
                <c:formatCode>0</c:formatCode>
                <c:ptCount val="1"/>
                <c:pt idx="0">
                  <c:v>83.253601499700508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A4-42F8-BCF1-A6AD54F8B214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Planilha1!$A$2</c:f>
              <c:strCache>
                <c:ptCount val="1"/>
                <c:pt idx="0">
                  <c:v>TOP 2 BOXES</c:v>
                </c:pt>
              </c:strCache>
            </c:strRef>
          </c:cat>
          <c:val>
            <c:numRef>
              <c:f>Planilha1!$C$2</c:f>
              <c:numCache>
                <c:formatCode>General</c:formatCode>
                <c:ptCount val="1"/>
                <c:pt idx="0">
                  <c:v>16.746398500299492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A4-42F8-BCF1-A6AD54F8B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1261274080"/>
        <c:axId val="-1169815840"/>
      </c:barChart>
      <c:catAx>
        <c:axId val="-1261274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169815840"/>
        <c:crosses val="autoZero"/>
        <c:auto val="1"/>
        <c:lblAlgn val="ctr"/>
        <c:lblOffset val="100"/>
        <c:noMultiLvlLbl val="0"/>
      </c:catAx>
      <c:valAx>
        <c:axId val="-1169815840"/>
        <c:scaling>
          <c:orientation val="minMax"/>
          <c:max val="100"/>
          <c:min val="0"/>
        </c:scaling>
        <c:delete val="1"/>
        <c:axPos val="b"/>
        <c:numFmt formatCode="0" sourceLinked="1"/>
        <c:majorTickMark val="none"/>
        <c:minorTickMark val="none"/>
        <c:tickLblPos val="nextTo"/>
        <c:crossAx val="-126127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Planilha1!$A$2</c:f>
              <c:strCache>
                <c:ptCount val="1"/>
                <c:pt idx="0">
                  <c:v>TOP 2 BOXES</c:v>
                </c:pt>
              </c:strCache>
            </c:strRef>
          </c:cat>
          <c:val>
            <c:numRef>
              <c:f>Planilha1!$B$2</c:f>
              <c:numCache>
                <c:formatCode>0</c:formatCode>
                <c:ptCount val="1"/>
                <c:pt idx="0">
                  <c:v>83.89344233947736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A4-42F8-BCF1-A6AD54F8B214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Planilha1!$A$2</c:f>
              <c:strCache>
                <c:ptCount val="1"/>
                <c:pt idx="0">
                  <c:v>TOP 2 BOXES</c:v>
                </c:pt>
              </c:strCache>
            </c:strRef>
          </c:cat>
          <c:val>
            <c:numRef>
              <c:f>Planilha1!$C$2</c:f>
              <c:numCache>
                <c:formatCode>General</c:formatCode>
                <c:ptCount val="1"/>
                <c:pt idx="0">
                  <c:v>16.10655766052264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A4-42F8-BCF1-A6AD54F8B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1261275712"/>
        <c:axId val="-1261275168"/>
      </c:barChart>
      <c:catAx>
        <c:axId val="-1261275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261275168"/>
        <c:crosses val="autoZero"/>
        <c:auto val="1"/>
        <c:lblAlgn val="ctr"/>
        <c:lblOffset val="100"/>
        <c:noMultiLvlLbl val="0"/>
      </c:catAx>
      <c:valAx>
        <c:axId val="-1261275168"/>
        <c:scaling>
          <c:orientation val="minMax"/>
          <c:max val="100"/>
          <c:min val="0"/>
        </c:scaling>
        <c:delete val="1"/>
        <c:axPos val="b"/>
        <c:numFmt formatCode="0" sourceLinked="1"/>
        <c:majorTickMark val="none"/>
        <c:minorTickMark val="none"/>
        <c:tickLblPos val="nextTo"/>
        <c:crossAx val="-126127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Planilha1!$A$2</c:f>
              <c:strCache>
                <c:ptCount val="1"/>
                <c:pt idx="0">
                  <c:v>TOP 2 BOXES</c:v>
                </c:pt>
              </c:strCache>
            </c:strRef>
          </c:cat>
          <c:val>
            <c:numRef>
              <c:f>Planilha1!$B$2</c:f>
              <c:numCache>
                <c:formatCode>0</c:formatCode>
                <c:ptCount val="1"/>
                <c:pt idx="0">
                  <c:v>70.025386010709738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A4-42F8-BCF1-A6AD54F8B214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Planilha1!$A$2</c:f>
              <c:strCache>
                <c:ptCount val="1"/>
                <c:pt idx="0">
                  <c:v>TOP 2 BOXES</c:v>
                </c:pt>
              </c:strCache>
            </c:strRef>
          </c:cat>
          <c:val>
            <c:numRef>
              <c:f>Planilha1!$C$2</c:f>
              <c:numCache>
                <c:formatCode>General</c:formatCode>
                <c:ptCount val="1"/>
                <c:pt idx="0">
                  <c:v>29.974613989290262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A4-42F8-BCF1-A6AD54F8B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1261284416"/>
        <c:axId val="-1261283872"/>
      </c:barChart>
      <c:catAx>
        <c:axId val="-1261284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261283872"/>
        <c:crosses val="autoZero"/>
        <c:auto val="1"/>
        <c:lblAlgn val="ctr"/>
        <c:lblOffset val="100"/>
        <c:noMultiLvlLbl val="0"/>
      </c:catAx>
      <c:valAx>
        <c:axId val="-1261283872"/>
        <c:scaling>
          <c:orientation val="minMax"/>
          <c:max val="100"/>
          <c:min val="0"/>
        </c:scaling>
        <c:delete val="1"/>
        <c:axPos val="b"/>
        <c:numFmt formatCode="0" sourceLinked="1"/>
        <c:majorTickMark val="none"/>
        <c:minorTickMark val="none"/>
        <c:tickLblPos val="nextTo"/>
        <c:crossAx val="-126128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Planilha1!$A$2</c:f>
              <c:strCache>
                <c:ptCount val="1"/>
                <c:pt idx="0">
                  <c:v>TOP 2 BOXES</c:v>
                </c:pt>
              </c:strCache>
            </c:strRef>
          </c:cat>
          <c:val>
            <c:numRef>
              <c:f>Planilha1!$B$2</c:f>
              <c:numCache>
                <c:formatCode>0</c:formatCode>
                <c:ptCount val="1"/>
                <c:pt idx="0">
                  <c:v>78.946188114442762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A4-42F8-BCF1-A6AD54F8B214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Série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Planilha1!$A$2</c:f>
              <c:strCache>
                <c:ptCount val="1"/>
                <c:pt idx="0">
                  <c:v>TOP 2 BOXES</c:v>
                </c:pt>
              </c:strCache>
            </c:strRef>
          </c:cat>
          <c:val>
            <c:numRef>
              <c:f>Planilha1!$C$2</c:f>
              <c:numCache>
                <c:formatCode>General</c:formatCode>
                <c:ptCount val="1"/>
                <c:pt idx="0">
                  <c:v>21.053811885557238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A4-42F8-BCF1-A6AD54F8B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1261286048"/>
        <c:axId val="-1261276800"/>
      </c:barChart>
      <c:catAx>
        <c:axId val="-1261286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261276800"/>
        <c:crosses val="autoZero"/>
        <c:auto val="1"/>
        <c:lblAlgn val="ctr"/>
        <c:lblOffset val="100"/>
        <c:noMultiLvlLbl val="0"/>
      </c:catAx>
      <c:valAx>
        <c:axId val="-1261276800"/>
        <c:scaling>
          <c:orientation val="minMax"/>
          <c:max val="100"/>
          <c:min val="0"/>
        </c:scaling>
        <c:delete val="1"/>
        <c:axPos val="b"/>
        <c:numFmt formatCode="0" sourceLinked="1"/>
        <c:majorTickMark val="none"/>
        <c:minorTickMark val="none"/>
        <c:tickLblPos val="nextTo"/>
        <c:crossAx val="-126128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24CD793-C7C6-4533-9934-D720F11280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EF307A2-2F5F-4266-B200-2AC56F1228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2EE59-830C-4324-88CC-FD7364759B16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CA7E10B-9D43-4630-AF1A-09310A83AE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FC20F1B-9DE7-4023-8BCA-DD1B10E61D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1592B-E90F-463F-A0EF-E0B6152F69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227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E2137-E94A-4C4B-BF8F-C3DFE26F4EA0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63ACE-708D-4F81-AA61-93F0FDEF11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135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4FA5B-CA57-47C5-859A-556151091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5F02C5-5A2D-4663-917C-419484677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7ABCDA-1131-48D2-82BE-05E6109F1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BE81FA-2BEC-4CA7-A92B-CD31D09F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80A916-7DB4-4313-B2CB-A24DE5BF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52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67;p8">
            <a:extLst>
              <a:ext uri="{FF2B5EF4-FFF2-40B4-BE49-F238E27FC236}">
                <a16:creationId xmlns:a16="http://schemas.microsoft.com/office/drawing/2014/main" id="{E74B5C8E-0512-404D-9537-62FE55C2B14B}"/>
              </a:ext>
            </a:extLst>
          </p:cNvPr>
          <p:cNvGrpSpPr/>
          <p:nvPr userDrawn="1"/>
        </p:nvGrpSpPr>
        <p:grpSpPr>
          <a:xfrm>
            <a:off x="-31750" y="4108450"/>
            <a:ext cx="1902728" cy="2778125"/>
            <a:chOff x="-31750" y="4108450"/>
            <a:chExt cx="1343025" cy="2778125"/>
          </a:xfrm>
        </p:grpSpPr>
        <p:sp>
          <p:nvSpPr>
            <p:cNvPr id="7" name="Google Shape;268;p8">
              <a:extLst>
                <a:ext uri="{FF2B5EF4-FFF2-40B4-BE49-F238E27FC236}">
                  <a16:creationId xmlns:a16="http://schemas.microsoft.com/office/drawing/2014/main" id="{18A60F09-35F2-4F12-96B1-B6E7CE04ABD6}"/>
                </a:ext>
              </a:extLst>
            </p:cNvPr>
            <p:cNvSpPr/>
            <p:nvPr/>
          </p:nvSpPr>
          <p:spPr>
            <a:xfrm>
              <a:off x="0" y="5964238"/>
              <a:ext cx="1311275" cy="92233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69;p8">
              <a:extLst>
                <a:ext uri="{FF2B5EF4-FFF2-40B4-BE49-F238E27FC236}">
                  <a16:creationId xmlns:a16="http://schemas.microsoft.com/office/drawing/2014/main" id="{D051A38E-CE45-46BD-867D-0A700DF42E13}"/>
                </a:ext>
              </a:extLst>
            </p:cNvPr>
            <p:cNvSpPr/>
            <p:nvPr/>
          </p:nvSpPr>
          <p:spPr>
            <a:xfrm>
              <a:off x="-31750" y="4108450"/>
              <a:ext cx="558800" cy="2778125"/>
            </a:xfrm>
            <a:custGeom>
              <a:avLst/>
              <a:gdLst/>
              <a:ahLst/>
              <a:cxnLst/>
              <a:rect l="l" t="t" r="r" b="b"/>
              <a:pathLst>
                <a:path w="559559" h="2852382" extrusionOk="0">
                  <a:moveTo>
                    <a:pt x="0" y="0"/>
                  </a:moveTo>
                  <a:lnTo>
                    <a:pt x="559559" y="2838734"/>
                  </a:lnTo>
                  <a:lnTo>
                    <a:pt x="13648" y="2852382"/>
                  </a:lnTo>
                  <a:cubicBezTo>
                    <a:pt x="9099" y="1901588"/>
                    <a:pt x="4549" y="950794"/>
                    <a:pt x="0" y="0"/>
                  </a:cubicBezTo>
                  <a:close/>
                </a:path>
              </a:pathLst>
            </a:custGeom>
            <a:solidFill>
              <a:srgbClr val="A9D18E">
                <a:alpha val="474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C6D7B331-8DC9-4112-A61E-D52380B27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742" y="5877445"/>
            <a:ext cx="1693696" cy="10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6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açã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1F8FD-3B89-441C-99C7-4EC40300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71948"/>
            <a:ext cx="5257800" cy="534168"/>
          </a:xfrm>
        </p:spPr>
        <p:txBody>
          <a:bodyPr>
            <a:normAutofit/>
          </a:bodyPr>
          <a:lstStyle>
            <a:lvl1pPr algn="r">
              <a:defRPr sz="2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CD65467-454A-4D80-AB83-28A14582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A66AA6A-0454-4CA6-802B-BB3BC135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BC1B007-D83A-42F5-98B9-B2D93A58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  <p:grpSp>
        <p:nvGrpSpPr>
          <p:cNvPr id="6" name="Google Shape;267;p8">
            <a:extLst>
              <a:ext uri="{FF2B5EF4-FFF2-40B4-BE49-F238E27FC236}">
                <a16:creationId xmlns:a16="http://schemas.microsoft.com/office/drawing/2014/main" id="{E74B5C8E-0512-404D-9537-62FE55C2B14B}"/>
              </a:ext>
            </a:extLst>
          </p:cNvPr>
          <p:cNvGrpSpPr/>
          <p:nvPr userDrawn="1"/>
        </p:nvGrpSpPr>
        <p:grpSpPr>
          <a:xfrm>
            <a:off x="-31750" y="4108450"/>
            <a:ext cx="1902728" cy="2778125"/>
            <a:chOff x="-31750" y="4108450"/>
            <a:chExt cx="1343025" cy="2778125"/>
          </a:xfrm>
        </p:grpSpPr>
        <p:sp>
          <p:nvSpPr>
            <p:cNvPr id="7" name="Google Shape;268;p8">
              <a:extLst>
                <a:ext uri="{FF2B5EF4-FFF2-40B4-BE49-F238E27FC236}">
                  <a16:creationId xmlns:a16="http://schemas.microsoft.com/office/drawing/2014/main" id="{18A60F09-35F2-4F12-96B1-B6E7CE04ABD6}"/>
                </a:ext>
              </a:extLst>
            </p:cNvPr>
            <p:cNvSpPr/>
            <p:nvPr/>
          </p:nvSpPr>
          <p:spPr>
            <a:xfrm>
              <a:off x="0" y="5964238"/>
              <a:ext cx="1311275" cy="92233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69;p8">
              <a:extLst>
                <a:ext uri="{FF2B5EF4-FFF2-40B4-BE49-F238E27FC236}">
                  <a16:creationId xmlns:a16="http://schemas.microsoft.com/office/drawing/2014/main" id="{D051A38E-CE45-46BD-867D-0A700DF42E13}"/>
                </a:ext>
              </a:extLst>
            </p:cNvPr>
            <p:cNvSpPr/>
            <p:nvPr/>
          </p:nvSpPr>
          <p:spPr>
            <a:xfrm>
              <a:off x="-31750" y="4108450"/>
              <a:ext cx="558800" cy="2778125"/>
            </a:xfrm>
            <a:custGeom>
              <a:avLst/>
              <a:gdLst/>
              <a:ahLst/>
              <a:cxnLst/>
              <a:rect l="l" t="t" r="r" b="b"/>
              <a:pathLst>
                <a:path w="559559" h="2852382" extrusionOk="0">
                  <a:moveTo>
                    <a:pt x="0" y="0"/>
                  </a:moveTo>
                  <a:lnTo>
                    <a:pt x="559559" y="2838734"/>
                  </a:lnTo>
                  <a:lnTo>
                    <a:pt x="13648" y="2852382"/>
                  </a:lnTo>
                  <a:cubicBezTo>
                    <a:pt x="9099" y="1901588"/>
                    <a:pt x="4549" y="950794"/>
                    <a:pt x="0" y="0"/>
                  </a:cubicBezTo>
                  <a:close/>
                </a:path>
              </a:pathLst>
            </a:custGeom>
            <a:solidFill>
              <a:srgbClr val="A9D18E">
                <a:alpha val="474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0438FEBD-6187-4684-9510-20F3DB41D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2682C40-9FB3-4844-9526-F0D43CB9FB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742" y="5877445"/>
            <a:ext cx="1693696" cy="10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5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1F8FD-3B89-441C-99C7-4EC403006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CD65467-454A-4D80-AB83-28A14582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A66AA6A-0454-4CA6-802B-BB3BC135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BC1B007-D83A-42F5-98B9-B2D93A58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BB18660-DEA5-4C8C-8174-1F50C7B32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742" y="5877445"/>
            <a:ext cx="1693696" cy="10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1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D1A9C6C-FE0D-495B-B171-753133C3F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E70FAE-C910-4E66-BAB2-06CCAFC9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04D2A7D-A973-4933-8150-9B49AF06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191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13;p4">
            <a:extLst>
              <a:ext uri="{FF2B5EF4-FFF2-40B4-BE49-F238E27FC236}">
                <a16:creationId xmlns:a16="http://schemas.microsoft.com/office/drawing/2014/main" id="{06A2714D-6D3F-4E25-8E16-9AB67C9081A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876675" y="2825750"/>
            <a:ext cx="3694113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4;p4">
            <a:extLst>
              <a:ext uri="{FF2B5EF4-FFF2-40B4-BE49-F238E27FC236}">
                <a16:creationId xmlns:a16="http://schemas.microsoft.com/office/drawing/2014/main" id="{D4E4E9D3-EF81-4C0E-9528-C4DE0DDBE70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292350" y="2735263"/>
            <a:ext cx="7215188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5;p4">
            <a:extLst>
              <a:ext uri="{FF2B5EF4-FFF2-40B4-BE49-F238E27FC236}">
                <a16:creationId xmlns:a16="http://schemas.microsoft.com/office/drawing/2014/main" id="{CF57983C-BA31-4321-97E3-FDC9E355B968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3597275" y="2732088"/>
            <a:ext cx="4354513" cy="13938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6;p4">
            <a:extLst>
              <a:ext uri="{FF2B5EF4-FFF2-40B4-BE49-F238E27FC236}">
                <a16:creationId xmlns:a16="http://schemas.microsoft.com/office/drawing/2014/main" id="{DCB59FBC-A72F-47F6-9C33-2AC6910C3D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17;p4">
            <a:extLst>
              <a:ext uri="{FF2B5EF4-FFF2-40B4-BE49-F238E27FC236}">
                <a16:creationId xmlns:a16="http://schemas.microsoft.com/office/drawing/2014/main" id="{5CC2F954-55A8-4720-8E1C-FE88AC215EC1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-98425" y="2730500"/>
            <a:ext cx="12192000" cy="139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8;p4">
            <a:extLst>
              <a:ext uri="{FF2B5EF4-FFF2-40B4-BE49-F238E27FC236}">
                <a16:creationId xmlns:a16="http://schemas.microsoft.com/office/drawing/2014/main" id="{EF1A8B1B-09A0-431F-A370-EED20127171A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3576639" y="4281489"/>
            <a:ext cx="4375150" cy="43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4">
            <a:extLst>
              <a:ext uri="{FF2B5EF4-FFF2-40B4-BE49-F238E27FC236}">
                <a16:creationId xmlns:a16="http://schemas.microsoft.com/office/drawing/2014/main" id="{63C60EA9-3AAF-4B47-B8BF-A30DB161D7DC}"/>
              </a:ext>
            </a:extLst>
          </p:cNvPr>
          <p:cNvSpPr txBox="1"/>
          <p:nvPr userDrawn="1"/>
        </p:nvSpPr>
        <p:spPr>
          <a:xfrm>
            <a:off x="3351138" y="2844830"/>
            <a:ext cx="8059738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pt-BR" sz="38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Ambientes saudáveis promovem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pt-BR" sz="38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escolhas saudáveis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62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1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1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2"/>
                            </p:stCondLst>
                            <p:childTnLst>
                              <p:par>
                                <p:cTn id="2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B61B1-20E4-414C-939A-D06BC70B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34F339-72B6-4DD0-828C-D81B9BE84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8BDA57F-D354-4D06-88EF-EE4B33FE1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36C29C-EB36-47B5-812E-2FD04E8E7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A28C4A-2689-434D-8CE9-0A8D0C792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5D4FA23-8DD0-45DB-8AC6-6029F095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oogle Shape;267;p8">
            <a:extLst>
              <a:ext uri="{FF2B5EF4-FFF2-40B4-BE49-F238E27FC236}">
                <a16:creationId xmlns:a16="http://schemas.microsoft.com/office/drawing/2014/main" id="{27635A2B-8D08-4509-95C1-254FE97F40B6}"/>
              </a:ext>
            </a:extLst>
          </p:cNvPr>
          <p:cNvGrpSpPr/>
          <p:nvPr userDrawn="1"/>
        </p:nvGrpSpPr>
        <p:grpSpPr>
          <a:xfrm>
            <a:off x="-31750" y="4108450"/>
            <a:ext cx="1902728" cy="2778125"/>
            <a:chOff x="-31750" y="4108450"/>
            <a:chExt cx="1343025" cy="2778125"/>
          </a:xfrm>
        </p:grpSpPr>
        <p:sp>
          <p:nvSpPr>
            <p:cNvPr id="9" name="Google Shape;268;p8">
              <a:extLst>
                <a:ext uri="{FF2B5EF4-FFF2-40B4-BE49-F238E27FC236}">
                  <a16:creationId xmlns:a16="http://schemas.microsoft.com/office/drawing/2014/main" id="{C04A9525-1424-45A3-8551-90B2F5499D91}"/>
                </a:ext>
              </a:extLst>
            </p:cNvPr>
            <p:cNvSpPr/>
            <p:nvPr/>
          </p:nvSpPr>
          <p:spPr>
            <a:xfrm>
              <a:off x="0" y="5964238"/>
              <a:ext cx="1311275" cy="92233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69;p8">
              <a:extLst>
                <a:ext uri="{FF2B5EF4-FFF2-40B4-BE49-F238E27FC236}">
                  <a16:creationId xmlns:a16="http://schemas.microsoft.com/office/drawing/2014/main" id="{9037596C-2D3F-4B2B-8376-0DFEFF4EB1B8}"/>
                </a:ext>
              </a:extLst>
            </p:cNvPr>
            <p:cNvSpPr/>
            <p:nvPr/>
          </p:nvSpPr>
          <p:spPr>
            <a:xfrm>
              <a:off x="-31750" y="4108450"/>
              <a:ext cx="558800" cy="2778125"/>
            </a:xfrm>
            <a:custGeom>
              <a:avLst/>
              <a:gdLst/>
              <a:ahLst/>
              <a:cxnLst/>
              <a:rect l="l" t="t" r="r" b="b"/>
              <a:pathLst>
                <a:path w="559559" h="2852382" extrusionOk="0">
                  <a:moveTo>
                    <a:pt x="0" y="0"/>
                  </a:moveTo>
                  <a:lnTo>
                    <a:pt x="559559" y="2838734"/>
                  </a:lnTo>
                  <a:lnTo>
                    <a:pt x="13648" y="2852382"/>
                  </a:lnTo>
                  <a:cubicBezTo>
                    <a:pt x="9099" y="1901588"/>
                    <a:pt x="4549" y="950794"/>
                    <a:pt x="0" y="0"/>
                  </a:cubicBezTo>
                  <a:close/>
                </a:path>
              </a:pathLst>
            </a:custGeom>
            <a:solidFill>
              <a:srgbClr val="A9D18E">
                <a:alpha val="474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00A6DD9B-E10E-4E95-9736-C1B21B9807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742" y="5877445"/>
            <a:ext cx="1693696" cy="10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86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A61A8-F0C8-418D-855B-B5B46968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B9CB55F-9790-43B5-835A-973F3153C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653C469-85EB-4E2A-B198-0E9169C49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139514-7947-47CF-8856-9AC803057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EFAA5B-9865-43F3-AF30-92FC94CD7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CD4D85-9B68-46E1-B032-075F0A3D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oogle Shape;267;p8">
            <a:extLst>
              <a:ext uri="{FF2B5EF4-FFF2-40B4-BE49-F238E27FC236}">
                <a16:creationId xmlns:a16="http://schemas.microsoft.com/office/drawing/2014/main" id="{765F8FF7-FFCA-4097-9235-28B30A68F6ED}"/>
              </a:ext>
            </a:extLst>
          </p:cNvPr>
          <p:cNvGrpSpPr/>
          <p:nvPr userDrawn="1"/>
        </p:nvGrpSpPr>
        <p:grpSpPr>
          <a:xfrm>
            <a:off x="-31750" y="4108450"/>
            <a:ext cx="1902728" cy="2778125"/>
            <a:chOff x="-31750" y="4108450"/>
            <a:chExt cx="1343025" cy="2778125"/>
          </a:xfrm>
        </p:grpSpPr>
        <p:sp>
          <p:nvSpPr>
            <p:cNvPr id="9" name="Google Shape;268;p8">
              <a:extLst>
                <a:ext uri="{FF2B5EF4-FFF2-40B4-BE49-F238E27FC236}">
                  <a16:creationId xmlns:a16="http://schemas.microsoft.com/office/drawing/2014/main" id="{E03595A4-0766-47B7-9C16-39E1E5E99857}"/>
                </a:ext>
              </a:extLst>
            </p:cNvPr>
            <p:cNvSpPr/>
            <p:nvPr/>
          </p:nvSpPr>
          <p:spPr>
            <a:xfrm>
              <a:off x="0" y="5964238"/>
              <a:ext cx="1311275" cy="92233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69;p8">
              <a:extLst>
                <a:ext uri="{FF2B5EF4-FFF2-40B4-BE49-F238E27FC236}">
                  <a16:creationId xmlns:a16="http://schemas.microsoft.com/office/drawing/2014/main" id="{89F43732-D844-483C-9270-030B52A81340}"/>
                </a:ext>
              </a:extLst>
            </p:cNvPr>
            <p:cNvSpPr/>
            <p:nvPr/>
          </p:nvSpPr>
          <p:spPr>
            <a:xfrm>
              <a:off x="-31750" y="4108450"/>
              <a:ext cx="558800" cy="2778125"/>
            </a:xfrm>
            <a:custGeom>
              <a:avLst/>
              <a:gdLst/>
              <a:ahLst/>
              <a:cxnLst/>
              <a:rect l="l" t="t" r="r" b="b"/>
              <a:pathLst>
                <a:path w="559559" h="2852382" extrusionOk="0">
                  <a:moveTo>
                    <a:pt x="0" y="0"/>
                  </a:moveTo>
                  <a:lnTo>
                    <a:pt x="559559" y="2838734"/>
                  </a:lnTo>
                  <a:lnTo>
                    <a:pt x="13648" y="2852382"/>
                  </a:lnTo>
                  <a:cubicBezTo>
                    <a:pt x="9099" y="1901588"/>
                    <a:pt x="4549" y="950794"/>
                    <a:pt x="0" y="0"/>
                  </a:cubicBezTo>
                  <a:close/>
                </a:path>
              </a:pathLst>
            </a:custGeom>
            <a:solidFill>
              <a:srgbClr val="A9D18E">
                <a:alpha val="474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976E4AD1-D1E2-4655-A9BF-CB47C47BA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742" y="5877445"/>
            <a:ext cx="1693696" cy="10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44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E287D-FC3B-46B1-A3D5-C529C3F9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9D197EA-6117-4513-B022-E330DA75C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366BEE-EE27-4422-B794-46B2D3708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CDC03A-EABF-438E-A1DD-B3F30C5F0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A6906A-02B3-4F6D-8682-8B6000F7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820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768254B-2F9A-4737-859F-AAD37D957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4D8487C-57EE-4FC3-BC00-5A68C6926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B9D93E-1607-4F3C-8FDF-76D8A5D5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B790D5-3DC1-4909-8646-6F7B64EA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D63A83-85FB-46A1-89E1-7E61E33B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481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ulher em frente a prateleira de loja&#10;&#10;Descrição gerada automaticamente">
            <a:extLst>
              <a:ext uri="{FF2B5EF4-FFF2-40B4-BE49-F238E27FC236}">
                <a16:creationId xmlns:a16="http://schemas.microsoft.com/office/drawing/2014/main" id="{0554483E-35D9-87F8-BBF3-BEE8A4E36A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073400" cy="6858000"/>
          </a:xfrm>
          <a:prstGeom prst="rect">
            <a:avLst/>
          </a:prstGeom>
        </p:spPr>
      </p:pic>
      <p:pic>
        <p:nvPicPr>
          <p:cNvPr id="3" name="Imagem 2" descr="Menina em frente a prato de comida na boca&#10;&#10;Descrição gerada automaticamente com confiança média">
            <a:extLst>
              <a:ext uri="{FF2B5EF4-FFF2-40B4-BE49-F238E27FC236}">
                <a16:creationId xmlns:a16="http://schemas.microsoft.com/office/drawing/2014/main" id="{CD86A8D8-50B9-402A-2363-3036A69C1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3401" y="0"/>
            <a:ext cx="3022598" cy="6858000"/>
          </a:xfrm>
          <a:prstGeom prst="rect">
            <a:avLst/>
          </a:prstGeom>
        </p:spPr>
      </p:pic>
      <p:pic>
        <p:nvPicPr>
          <p:cNvPr id="4" name="Imagem 3" descr="Homem falando no celular&#10;&#10;Descrição gerada automaticamente">
            <a:extLst>
              <a:ext uri="{FF2B5EF4-FFF2-40B4-BE49-F238E27FC236}">
                <a16:creationId xmlns:a16="http://schemas.microsoft.com/office/drawing/2014/main" id="{680EE772-EC54-1184-D265-A9F4561E9A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0"/>
            <a:ext cx="3022602" cy="685799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5E9A4D8-6D7C-C8B7-D3FD-4F801BA5E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8597" y="0"/>
            <a:ext cx="3073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1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E9909-A4A5-4808-A191-7FF5065AA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F07213-EFF3-44D8-A5BA-1A5563DB6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C01627-EB01-4517-A35D-383A8746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DB37C5-2361-43ED-A510-4230DD278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3BF14C-A651-4D83-8DD4-EC3D390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oogle Shape;292;p10">
            <a:extLst>
              <a:ext uri="{FF2B5EF4-FFF2-40B4-BE49-F238E27FC236}">
                <a16:creationId xmlns:a16="http://schemas.microsoft.com/office/drawing/2014/main" id="{CA740B63-CF72-4A1A-9409-A0ACC111431A}"/>
              </a:ext>
            </a:extLst>
          </p:cNvPr>
          <p:cNvGrpSpPr/>
          <p:nvPr userDrawn="1"/>
        </p:nvGrpSpPr>
        <p:grpSpPr>
          <a:xfrm>
            <a:off x="-31750" y="4108450"/>
            <a:ext cx="1902728" cy="2778125"/>
            <a:chOff x="-31750" y="4108450"/>
            <a:chExt cx="1343025" cy="2778125"/>
          </a:xfrm>
        </p:grpSpPr>
        <p:sp>
          <p:nvSpPr>
            <p:cNvPr id="9" name="Google Shape;293;p10">
              <a:extLst>
                <a:ext uri="{FF2B5EF4-FFF2-40B4-BE49-F238E27FC236}">
                  <a16:creationId xmlns:a16="http://schemas.microsoft.com/office/drawing/2014/main" id="{69A97A2C-F5B1-40E0-9FB5-EDB6B919CACA}"/>
                </a:ext>
              </a:extLst>
            </p:cNvPr>
            <p:cNvSpPr/>
            <p:nvPr/>
          </p:nvSpPr>
          <p:spPr>
            <a:xfrm>
              <a:off x="0" y="5964238"/>
              <a:ext cx="1311275" cy="92233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94;p10">
              <a:extLst>
                <a:ext uri="{FF2B5EF4-FFF2-40B4-BE49-F238E27FC236}">
                  <a16:creationId xmlns:a16="http://schemas.microsoft.com/office/drawing/2014/main" id="{26C4D44D-8CBB-40B9-98EB-A00B251FF766}"/>
                </a:ext>
              </a:extLst>
            </p:cNvPr>
            <p:cNvSpPr/>
            <p:nvPr/>
          </p:nvSpPr>
          <p:spPr>
            <a:xfrm>
              <a:off x="-31750" y="4108450"/>
              <a:ext cx="558800" cy="2778125"/>
            </a:xfrm>
            <a:custGeom>
              <a:avLst/>
              <a:gdLst/>
              <a:ahLst/>
              <a:cxnLst/>
              <a:rect l="l" t="t" r="r" b="b"/>
              <a:pathLst>
                <a:path w="559559" h="2852382" extrusionOk="0">
                  <a:moveTo>
                    <a:pt x="0" y="0"/>
                  </a:moveTo>
                  <a:lnTo>
                    <a:pt x="559559" y="2838734"/>
                  </a:lnTo>
                  <a:lnTo>
                    <a:pt x="13648" y="2852382"/>
                  </a:lnTo>
                  <a:cubicBezTo>
                    <a:pt x="9099" y="1901588"/>
                    <a:pt x="4549" y="950794"/>
                    <a:pt x="0" y="0"/>
                  </a:cubicBezTo>
                  <a:close/>
                </a:path>
              </a:pathLst>
            </a:custGeom>
            <a:solidFill>
              <a:srgbClr val="A9D18E">
                <a:alpha val="474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7979AA67-4630-48E0-85A0-ED598E803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742" y="5877445"/>
            <a:ext cx="1693696" cy="10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66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CDBFD1BC-F0BB-B3B7-0211-A4B885F86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864" y="6025293"/>
            <a:ext cx="1293123" cy="62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4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 da Pal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8;p5">
            <a:extLst>
              <a:ext uri="{FF2B5EF4-FFF2-40B4-BE49-F238E27FC236}">
                <a16:creationId xmlns:a16="http://schemas.microsoft.com/office/drawing/2014/main" id="{3CCC4251-686D-49D8-8A05-9A0ADDC606A3}"/>
              </a:ext>
            </a:extLst>
          </p:cNvPr>
          <p:cNvSpPr/>
          <p:nvPr userDrawn="1"/>
        </p:nvSpPr>
        <p:spPr>
          <a:xfrm>
            <a:off x="0" y="0"/>
            <a:ext cx="122409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7F7FC9-AAA4-44CC-83FE-D1EEC2671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116046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F9F312-5A7C-403F-906C-3855F28F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4589463"/>
            <a:ext cx="5251450" cy="943829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066E71-5F26-4EB6-8E66-4E487321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FE49F3-1CAE-42DE-8E04-8B95DF64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3C6B80-A12F-4F7B-BD3C-EB9DDB3A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Google Shape;129;p5">
            <a:extLst>
              <a:ext uri="{FF2B5EF4-FFF2-40B4-BE49-F238E27FC236}">
                <a16:creationId xmlns:a16="http://schemas.microsoft.com/office/drawing/2014/main" id="{EC087D3D-C721-44DB-B055-80AD472249DD}"/>
              </a:ext>
            </a:extLst>
          </p:cNvPr>
          <p:cNvSpPr/>
          <p:nvPr userDrawn="1"/>
        </p:nvSpPr>
        <p:spPr>
          <a:xfrm>
            <a:off x="-26683" y="2425862"/>
            <a:ext cx="939800" cy="1003138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34;p5">
            <a:extLst>
              <a:ext uri="{FF2B5EF4-FFF2-40B4-BE49-F238E27FC236}">
                <a16:creationId xmlns:a16="http://schemas.microsoft.com/office/drawing/2014/main" id="{A8BD76CF-F522-48A8-9574-BC4BF6B9C4A5}"/>
              </a:ext>
            </a:extLst>
          </p:cNvPr>
          <p:cNvSpPr/>
          <p:nvPr userDrawn="1"/>
        </p:nvSpPr>
        <p:spPr>
          <a:xfrm rot="5400000">
            <a:off x="-628868" y="599655"/>
            <a:ext cx="3556748" cy="2357438"/>
          </a:xfrm>
          <a:prstGeom prst="rtTriangle">
            <a:avLst/>
          </a:prstGeom>
          <a:solidFill>
            <a:srgbClr val="FFC000">
              <a:alpha val="4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A45D3706-B226-4D6C-BA36-ED285FA5C94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20468" y="5627748"/>
            <a:ext cx="5251450" cy="567898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função</a:t>
            </a:r>
          </a:p>
        </p:txBody>
      </p:sp>
    </p:spTree>
    <p:extLst>
      <p:ext uri="{BB962C8B-B14F-4D97-AF65-F5344CB8AC3E}">
        <p14:creationId xmlns:p14="http://schemas.microsoft.com/office/powerpoint/2010/main" val="87085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r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8;p5">
            <a:extLst>
              <a:ext uri="{FF2B5EF4-FFF2-40B4-BE49-F238E27FC236}">
                <a16:creationId xmlns:a16="http://schemas.microsoft.com/office/drawing/2014/main" id="{3CCC4251-686D-49D8-8A05-9A0ADDC606A3}"/>
              </a:ext>
            </a:extLst>
          </p:cNvPr>
          <p:cNvSpPr/>
          <p:nvPr userDrawn="1"/>
        </p:nvSpPr>
        <p:spPr>
          <a:xfrm>
            <a:off x="0" y="0"/>
            <a:ext cx="122409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7F7FC9-AAA4-44CC-83FE-D1EEC2671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116046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F9F312-5A7C-403F-906C-3855F28F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3556747"/>
            <a:ext cx="7308850" cy="1976545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066E71-5F26-4EB6-8E66-4E487321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FE49F3-1CAE-42DE-8E04-8B95DF64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3C6B80-A12F-4F7B-BD3C-EB9DDB3A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Google Shape;129;p5">
            <a:extLst>
              <a:ext uri="{FF2B5EF4-FFF2-40B4-BE49-F238E27FC236}">
                <a16:creationId xmlns:a16="http://schemas.microsoft.com/office/drawing/2014/main" id="{EC087D3D-C721-44DB-B055-80AD472249DD}"/>
              </a:ext>
            </a:extLst>
          </p:cNvPr>
          <p:cNvSpPr/>
          <p:nvPr userDrawn="1"/>
        </p:nvSpPr>
        <p:spPr>
          <a:xfrm>
            <a:off x="-26683" y="2425862"/>
            <a:ext cx="939800" cy="1003138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34;p5">
            <a:extLst>
              <a:ext uri="{FF2B5EF4-FFF2-40B4-BE49-F238E27FC236}">
                <a16:creationId xmlns:a16="http://schemas.microsoft.com/office/drawing/2014/main" id="{A8BD76CF-F522-48A8-9574-BC4BF6B9C4A5}"/>
              </a:ext>
            </a:extLst>
          </p:cNvPr>
          <p:cNvSpPr/>
          <p:nvPr userDrawn="1"/>
        </p:nvSpPr>
        <p:spPr>
          <a:xfrm rot="5400000">
            <a:off x="-628868" y="599655"/>
            <a:ext cx="3556748" cy="2357438"/>
          </a:xfrm>
          <a:prstGeom prst="rtTriangle">
            <a:avLst/>
          </a:prstGeom>
          <a:solidFill>
            <a:srgbClr val="FFC000">
              <a:alpha val="4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777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1C0FB-CE6A-4E69-9E74-18019EA0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2C4B62-1170-4FFE-BDCD-B712075B8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86171-0903-4CA6-89DC-86E0D1C6E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D9EA6C-B07C-42C6-B2D8-4ED401583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D3F363-58DD-486E-BB23-D2AB3FEB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32EE21-7DF7-4B55-B9E1-5EBD2703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oogle Shape;267;p8">
            <a:extLst>
              <a:ext uri="{FF2B5EF4-FFF2-40B4-BE49-F238E27FC236}">
                <a16:creationId xmlns:a16="http://schemas.microsoft.com/office/drawing/2014/main" id="{F848926A-B3B6-4440-8F75-FA776FF4EA07}"/>
              </a:ext>
            </a:extLst>
          </p:cNvPr>
          <p:cNvGrpSpPr/>
          <p:nvPr userDrawn="1"/>
        </p:nvGrpSpPr>
        <p:grpSpPr>
          <a:xfrm>
            <a:off x="-31750" y="4108450"/>
            <a:ext cx="1902728" cy="2778125"/>
            <a:chOff x="-31750" y="4108450"/>
            <a:chExt cx="1343025" cy="2778125"/>
          </a:xfrm>
        </p:grpSpPr>
        <p:sp>
          <p:nvSpPr>
            <p:cNvPr id="9" name="Google Shape;268;p8">
              <a:extLst>
                <a:ext uri="{FF2B5EF4-FFF2-40B4-BE49-F238E27FC236}">
                  <a16:creationId xmlns:a16="http://schemas.microsoft.com/office/drawing/2014/main" id="{35A3A24C-9859-46FE-B9EB-0FA6C03F0D1C}"/>
                </a:ext>
              </a:extLst>
            </p:cNvPr>
            <p:cNvSpPr/>
            <p:nvPr/>
          </p:nvSpPr>
          <p:spPr>
            <a:xfrm>
              <a:off x="0" y="5964238"/>
              <a:ext cx="1311275" cy="92233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69;p8">
              <a:extLst>
                <a:ext uri="{FF2B5EF4-FFF2-40B4-BE49-F238E27FC236}">
                  <a16:creationId xmlns:a16="http://schemas.microsoft.com/office/drawing/2014/main" id="{13D84838-B61A-4186-AF56-26A344F5CDFB}"/>
                </a:ext>
              </a:extLst>
            </p:cNvPr>
            <p:cNvSpPr/>
            <p:nvPr/>
          </p:nvSpPr>
          <p:spPr>
            <a:xfrm>
              <a:off x="-31750" y="4108450"/>
              <a:ext cx="558800" cy="2778125"/>
            </a:xfrm>
            <a:custGeom>
              <a:avLst/>
              <a:gdLst/>
              <a:ahLst/>
              <a:cxnLst/>
              <a:rect l="l" t="t" r="r" b="b"/>
              <a:pathLst>
                <a:path w="559559" h="2852382" extrusionOk="0">
                  <a:moveTo>
                    <a:pt x="0" y="0"/>
                  </a:moveTo>
                  <a:lnTo>
                    <a:pt x="559559" y="2838734"/>
                  </a:lnTo>
                  <a:lnTo>
                    <a:pt x="13648" y="2852382"/>
                  </a:lnTo>
                  <a:cubicBezTo>
                    <a:pt x="9099" y="1901588"/>
                    <a:pt x="4549" y="950794"/>
                    <a:pt x="0" y="0"/>
                  </a:cubicBezTo>
                  <a:close/>
                </a:path>
              </a:pathLst>
            </a:custGeom>
            <a:solidFill>
              <a:srgbClr val="A9D18E">
                <a:alpha val="474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E4CEE00F-A408-4A75-B11F-65A6CA995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742" y="5877445"/>
            <a:ext cx="1693696" cy="10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9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A41C0-F3CB-483E-983E-5B247F261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E7CD69-6F4B-46E0-8945-ECDB6CE60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888DDB-5771-4E84-8968-F747E3C44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8C10422-D952-468B-84A8-649889560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CB8FA36-5AC9-482D-8C69-4C590CBE9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FFA1BE4-E34C-4E4E-B51C-251768A11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41EB3F4-BB40-4536-A72A-B44AC6E0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0AE748B-0346-496D-BA94-331C6A57A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oogle Shape;267;p8">
            <a:extLst>
              <a:ext uri="{FF2B5EF4-FFF2-40B4-BE49-F238E27FC236}">
                <a16:creationId xmlns:a16="http://schemas.microsoft.com/office/drawing/2014/main" id="{D119DB80-BF76-4E16-B148-0F3441E50BC1}"/>
              </a:ext>
            </a:extLst>
          </p:cNvPr>
          <p:cNvGrpSpPr/>
          <p:nvPr userDrawn="1"/>
        </p:nvGrpSpPr>
        <p:grpSpPr>
          <a:xfrm>
            <a:off x="-31750" y="4108450"/>
            <a:ext cx="1902728" cy="2778125"/>
            <a:chOff x="-31750" y="4108450"/>
            <a:chExt cx="1343025" cy="2778125"/>
          </a:xfrm>
        </p:grpSpPr>
        <p:sp>
          <p:nvSpPr>
            <p:cNvPr id="11" name="Google Shape;268;p8">
              <a:extLst>
                <a:ext uri="{FF2B5EF4-FFF2-40B4-BE49-F238E27FC236}">
                  <a16:creationId xmlns:a16="http://schemas.microsoft.com/office/drawing/2014/main" id="{B463A340-C9B1-4D43-A1A8-E36ACCAB37C2}"/>
                </a:ext>
              </a:extLst>
            </p:cNvPr>
            <p:cNvSpPr/>
            <p:nvPr/>
          </p:nvSpPr>
          <p:spPr>
            <a:xfrm>
              <a:off x="0" y="5964238"/>
              <a:ext cx="1311275" cy="92233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69;p8">
              <a:extLst>
                <a:ext uri="{FF2B5EF4-FFF2-40B4-BE49-F238E27FC236}">
                  <a16:creationId xmlns:a16="http://schemas.microsoft.com/office/drawing/2014/main" id="{CB3DFD6B-908D-45BF-8335-4FEA8C8C6AA1}"/>
                </a:ext>
              </a:extLst>
            </p:cNvPr>
            <p:cNvSpPr/>
            <p:nvPr/>
          </p:nvSpPr>
          <p:spPr>
            <a:xfrm>
              <a:off x="-31750" y="4108450"/>
              <a:ext cx="558800" cy="2778125"/>
            </a:xfrm>
            <a:custGeom>
              <a:avLst/>
              <a:gdLst/>
              <a:ahLst/>
              <a:cxnLst/>
              <a:rect l="l" t="t" r="r" b="b"/>
              <a:pathLst>
                <a:path w="559559" h="2852382" extrusionOk="0">
                  <a:moveTo>
                    <a:pt x="0" y="0"/>
                  </a:moveTo>
                  <a:lnTo>
                    <a:pt x="559559" y="2838734"/>
                  </a:lnTo>
                  <a:lnTo>
                    <a:pt x="13648" y="2852382"/>
                  </a:lnTo>
                  <a:cubicBezTo>
                    <a:pt x="9099" y="1901588"/>
                    <a:pt x="4549" y="950794"/>
                    <a:pt x="0" y="0"/>
                  </a:cubicBezTo>
                  <a:close/>
                </a:path>
              </a:pathLst>
            </a:custGeom>
            <a:solidFill>
              <a:srgbClr val="A9D18E">
                <a:alpha val="474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F7ABF05B-1C5B-4BF5-83D9-C0A092F21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742" y="5877445"/>
            <a:ext cx="1693696" cy="10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1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1F8FD-3B89-441C-99C7-4EC403006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6" name="Google Shape;500;p22">
            <a:extLst>
              <a:ext uri="{FF2B5EF4-FFF2-40B4-BE49-F238E27FC236}">
                <a16:creationId xmlns:a16="http://schemas.microsoft.com/office/drawing/2014/main" id="{6645B66D-C0C8-436E-B963-7FF61BFA5C62}"/>
              </a:ext>
            </a:extLst>
          </p:cNvPr>
          <p:cNvSpPr/>
          <p:nvPr userDrawn="1"/>
        </p:nvSpPr>
        <p:spPr>
          <a:xfrm flipH="1">
            <a:off x="4767574" y="5652655"/>
            <a:ext cx="7434456" cy="120534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501;p22">
            <a:extLst>
              <a:ext uri="{FF2B5EF4-FFF2-40B4-BE49-F238E27FC236}">
                <a16:creationId xmlns:a16="http://schemas.microsoft.com/office/drawing/2014/main" id="{4C43925F-090D-4999-BD43-EB5715A67C7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381398" y="6054725"/>
            <a:ext cx="138430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8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00;p22">
            <a:extLst>
              <a:ext uri="{FF2B5EF4-FFF2-40B4-BE49-F238E27FC236}">
                <a16:creationId xmlns:a16="http://schemas.microsoft.com/office/drawing/2014/main" id="{6645B66D-C0C8-436E-B963-7FF61BFA5C62}"/>
              </a:ext>
            </a:extLst>
          </p:cNvPr>
          <p:cNvSpPr/>
          <p:nvPr userDrawn="1"/>
        </p:nvSpPr>
        <p:spPr>
          <a:xfrm flipH="1">
            <a:off x="4767574" y="5652655"/>
            <a:ext cx="7434456" cy="120534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501;p22">
            <a:extLst>
              <a:ext uri="{FF2B5EF4-FFF2-40B4-BE49-F238E27FC236}">
                <a16:creationId xmlns:a16="http://schemas.microsoft.com/office/drawing/2014/main" id="{4C43925F-090D-4999-BD43-EB5715A67C7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381398" y="6054725"/>
            <a:ext cx="138430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18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1F8FD-3B89-441C-99C7-4EC403006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CD65467-454A-4D80-AB83-28A14582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A66AA6A-0454-4CA6-802B-BB3BC135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BC1B007-D83A-42F5-98B9-B2D93A58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  <p:grpSp>
        <p:nvGrpSpPr>
          <p:cNvPr id="6" name="Google Shape;267;p8">
            <a:extLst>
              <a:ext uri="{FF2B5EF4-FFF2-40B4-BE49-F238E27FC236}">
                <a16:creationId xmlns:a16="http://schemas.microsoft.com/office/drawing/2014/main" id="{E74B5C8E-0512-404D-9537-62FE55C2B14B}"/>
              </a:ext>
            </a:extLst>
          </p:cNvPr>
          <p:cNvGrpSpPr/>
          <p:nvPr userDrawn="1"/>
        </p:nvGrpSpPr>
        <p:grpSpPr>
          <a:xfrm>
            <a:off x="-31750" y="4108450"/>
            <a:ext cx="1902728" cy="2778125"/>
            <a:chOff x="-31750" y="4108450"/>
            <a:chExt cx="1343025" cy="2778125"/>
          </a:xfrm>
        </p:grpSpPr>
        <p:sp>
          <p:nvSpPr>
            <p:cNvPr id="7" name="Google Shape;268;p8">
              <a:extLst>
                <a:ext uri="{FF2B5EF4-FFF2-40B4-BE49-F238E27FC236}">
                  <a16:creationId xmlns:a16="http://schemas.microsoft.com/office/drawing/2014/main" id="{18A60F09-35F2-4F12-96B1-B6E7CE04ABD6}"/>
                </a:ext>
              </a:extLst>
            </p:cNvPr>
            <p:cNvSpPr/>
            <p:nvPr/>
          </p:nvSpPr>
          <p:spPr>
            <a:xfrm>
              <a:off x="0" y="5964238"/>
              <a:ext cx="1311275" cy="92233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69;p8">
              <a:extLst>
                <a:ext uri="{FF2B5EF4-FFF2-40B4-BE49-F238E27FC236}">
                  <a16:creationId xmlns:a16="http://schemas.microsoft.com/office/drawing/2014/main" id="{D051A38E-CE45-46BD-867D-0A700DF42E13}"/>
                </a:ext>
              </a:extLst>
            </p:cNvPr>
            <p:cNvSpPr/>
            <p:nvPr/>
          </p:nvSpPr>
          <p:spPr>
            <a:xfrm>
              <a:off x="-31750" y="4108450"/>
              <a:ext cx="558800" cy="2778125"/>
            </a:xfrm>
            <a:custGeom>
              <a:avLst/>
              <a:gdLst/>
              <a:ahLst/>
              <a:cxnLst/>
              <a:rect l="l" t="t" r="r" b="b"/>
              <a:pathLst>
                <a:path w="559559" h="2852382" extrusionOk="0">
                  <a:moveTo>
                    <a:pt x="0" y="0"/>
                  </a:moveTo>
                  <a:lnTo>
                    <a:pt x="559559" y="2838734"/>
                  </a:lnTo>
                  <a:lnTo>
                    <a:pt x="13648" y="2852382"/>
                  </a:lnTo>
                  <a:cubicBezTo>
                    <a:pt x="9099" y="1901588"/>
                    <a:pt x="4549" y="950794"/>
                    <a:pt x="0" y="0"/>
                  </a:cubicBezTo>
                  <a:close/>
                </a:path>
              </a:pathLst>
            </a:custGeom>
            <a:solidFill>
              <a:srgbClr val="A9D18E">
                <a:alpha val="474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C6D7B331-8DC9-4112-A61E-D52380B27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742" y="5877445"/>
            <a:ext cx="1693696" cy="10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2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46C06D-928D-4C67-8AEF-4549173C2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362C90-83E3-4085-9059-452984CF3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E5E75E-64B2-4FFE-B930-E85AD2013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B4094-4BDD-45BB-BABC-8B437D7F9322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E93364-363D-4E09-8A2B-75EC0808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211153-8B18-4F68-9A3D-2187D9D27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2" r:id="rId5"/>
    <p:sldLayoutId id="2147483653" r:id="rId6"/>
    <p:sldLayoutId id="2147483654" r:id="rId7"/>
    <p:sldLayoutId id="2147483665" r:id="rId8"/>
    <p:sldLayoutId id="2147483660" r:id="rId9"/>
    <p:sldLayoutId id="2147483666" r:id="rId10"/>
    <p:sldLayoutId id="2147483664" r:id="rId11"/>
    <p:sldLayoutId id="2147483661" r:id="rId12"/>
    <p:sldLayoutId id="2147483655" r:id="rId13"/>
    <p:sldLayoutId id="2147483663" r:id="rId14"/>
    <p:sldLayoutId id="2147483656" r:id="rId15"/>
    <p:sldLayoutId id="2147483657" r:id="rId16"/>
    <p:sldLayoutId id="2147483658" r:id="rId17"/>
    <p:sldLayoutId id="2147483659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2"/>
          </a:solidFill>
          <a:latin typeface="Roboto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4000"/>
        </a:lnSpc>
        <a:spcBef>
          <a:spcPts val="0"/>
        </a:spcBef>
        <a:buFont typeface="Wingdings" panose="05000000000000000000" pitchFamily="2" charset="2"/>
        <a:buChar char="§"/>
        <a:defRPr sz="2600" kern="1200">
          <a:solidFill>
            <a:srgbClr val="7F7F7F"/>
          </a:solidFill>
          <a:latin typeface="Roboto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4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rgbClr val="7F7F7F"/>
          </a:solidFill>
          <a:latin typeface="Roboto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4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rgbClr val="7F7F7F"/>
          </a:solidFill>
          <a:latin typeface="Roboto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4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rgbClr val="7F7F7F"/>
          </a:solidFill>
          <a:latin typeface="Roboto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4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rgbClr val="7F7F7F"/>
          </a:solidFill>
          <a:latin typeface="Roboto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5.wdp"/><Relationship Id="rId18" Type="http://schemas.openxmlformats.org/officeDocument/2006/relationships/image" Target="../media/image36.png"/><Relationship Id="rId26" Type="http://schemas.microsoft.com/office/2007/relationships/hdphoto" Target="../media/hdphoto9.wdp"/><Relationship Id="rId3" Type="http://schemas.openxmlformats.org/officeDocument/2006/relationships/image" Target="../media/image30.png"/><Relationship Id="rId21" Type="http://schemas.openxmlformats.org/officeDocument/2006/relationships/image" Target="../media/image38.png"/><Relationship Id="rId7" Type="http://schemas.microsoft.com/office/2007/relationships/hdphoto" Target="../media/hdphoto2.wdp"/><Relationship Id="rId12" Type="http://schemas.openxmlformats.org/officeDocument/2006/relationships/image" Target="../media/image35.png"/><Relationship Id="rId17" Type="http://schemas.openxmlformats.org/officeDocument/2006/relationships/chart" Target="../charts/chart6.xml"/><Relationship Id="rId25" Type="http://schemas.openxmlformats.org/officeDocument/2006/relationships/image" Target="../media/image40.png"/><Relationship Id="rId2" Type="http://schemas.openxmlformats.org/officeDocument/2006/relationships/image" Target="../media/image29.png"/><Relationship Id="rId16" Type="http://schemas.openxmlformats.org/officeDocument/2006/relationships/chart" Target="../charts/chart5.xml"/><Relationship Id="rId20" Type="http://schemas.microsoft.com/office/2007/relationships/hdphoto" Target="../media/hdphoto6.wdp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11" Type="http://schemas.microsoft.com/office/2007/relationships/hdphoto" Target="../media/hdphoto4.wdp"/><Relationship Id="rId24" Type="http://schemas.microsoft.com/office/2007/relationships/hdphoto" Target="../media/hdphoto8.wdp"/><Relationship Id="rId32" Type="http://schemas.microsoft.com/office/2007/relationships/hdphoto" Target="../media/hdphoto12.wdp"/><Relationship Id="rId5" Type="http://schemas.openxmlformats.org/officeDocument/2006/relationships/image" Target="../media/image31.png"/><Relationship Id="rId15" Type="http://schemas.openxmlformats.org/officeDocument/2006/relationships/chart" Target="../charts/chart4.xml"/><Relationship Id="rId23" Type="http://schemas.openxmlformats.org/officeDocument/2006/relationships/image" Target="../media/image39.png"/><Relationship Id="rId28" Type="http://schemas.microsoft.com/office/2007/relationships/hdphoto" Target="../media/hdphoto10.wdp"/><Relationship Id="rId10" Type="http://schemas.openxmlformats.org/officeDocument/2006/relationships/image" Target="../media/image34.png"/><Relationship Id="rId19" Type="http://schemas.openxmlformats.org/officeDocument/2006/relationships/image" Target="../media/image37.png"/><Relationship Id="rId31" Type="http://schemas.openxmlformats.org/officeDocument/2006/relationships/image" Target="../media/image43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chart" Target="../charts/chart3.xml"/><Relationship Id="rId22" Type="http://schemas.microsoft.com/office/2007/relationships/hdphoto" Target="../media/hdphoto7.wdp"/><Relationship Id="rId27" Type="http://schemas.openxmlformats.org/officeDocument/2006/relationships/image" Target="../media/image41.png"/><Relationship Id="rId30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5EDA9BFD-36FB-4100-A91B-7C9FBBA589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25211B9E-983D-4A61-A53F-FA912B86E4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BF5644D3-42F4-93FA-4E65-657D6C35B57E}"/>
              </a:ext>
            </a:extLst>
          </p:cNvPr>
          <p:cNvSpPr txBox="1">
            <a:spLocks/>
          </p:cNvSpPr>
          <p:nvPr/>
        </p:nvSpPr>
        <p:spPr>
          <a:xfrm>
            <a:off x="1143000" y="1764505"/>
            <a:ext cx="10515600" cy="11604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accent2"/>
                </a:solidFill>
                <a:latin typeface="Roboto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>
                <a:solidFill>
                  <a:schemeClr val="bg1"/>
                </a:solidFill>
                <a:latin typeface="+mn-lt"/>
              </a:rPr>
              <a:t>Promoção da Saúde na Reforma Tributária</a:t>
            </a:r>
          </a:p>
          <a:p>
            <a:pPr algn="ctr"/>
            <a:endParaRPr lang="pt-BR" sz="40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pt-BR" sz="40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pt-BR" sz="2800" b="0" dirty="0">
                <a:solidFill>
                  <a:schemeClr val="bg1"/>
                </a:solidFill>
                <a:latin typeface="+mn-lt"/>
              </a:rPr>
              <a:t>Audiência Pública</a:t>
            </a:r>
          </a:p>
          <a:p>
            <a:pPr algn="ctr"/>
            <a:r>
              <a:rPr lang="pt-BR" sz="2800" b="0" dirty="0">
                <a:solidFill>
                  <a:schemeClr val="bg1"/>
                </a:solidFill>
                <a:latin typeface="+mn-lt"/>
              </a:rPr>
              <a:t>Desenvolvimento sustentável e bem-estar social na reforma tributária</a:t>
            </a:r>
          </a:p>
          <a:p>
            <a:pPr algn="ctr"/>
            <a:endParaRPr lang="pt-BR" sz="4000" dirty="0">
              <a:solidFill>
                <a:schemeClr val="bg1"/>
              </a:solidFill>
              <a:latin typeface="+mn-lt"/>
            </a:endParaRPr>
          </a:p>
          <a:p>
            <a:pPr algn="ctr"/>
            <a:endParaRPr lang="pt-BR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F9F3F621-A5F6-0207-45D9-3F20CD8F7B0A}"/>
              </a:ext>
            </a:extLst>
          </p:cNvPr>
          <p:cNvSpPr txBox="1">
            <a:spLocks/>
          </p:cNvSpPr>
          <p:nvPr/>
        </p:nvSpPr>
        <p:spPr>
          <a:xfrm>
            <a:off x="1943417" y="4284663"/>
            <a:ext cx="8305165" cy="9438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600" kern="1200">
                <a:solidFill>
                  <a:srgbClr val="7F7F7F"/>
                </a:solidFill>
                <a:latin typeface="Robo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7F7F7F"/>
                </a:solidFill>
                <a:latin typeface="Robo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7F7F7F"/>
                </a:solidFill>
                <a:latin typeface="Robo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7F7F7F"/>
                </a:solidFill>
                <a:latin typeface="Robo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7F7F7F"/>
                </a:solidFill>
                <a:latin typeface="Robo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altLang="pt-BR" sz="2400" dirty="0">
                <a:solidFill>
                  <a:schemeClr val="bg1"/>
                </a:solidFill>
                <a:latin typeface="+mn-lt"/>
                <a:ea typeface="+mj-ea"/>
                <a:cs typeface="Calibri" panose="020F0502020204030204" pitchFamily="34" charset="0"/>
              </a:rPr>
              <a:t>Comissão de Direitos Humanos e Legislação Participativa – CDH</a:t>
            </a:r>
          </a:p>
          <a:p>
            <a:pPr marL="0" indent="0" algn="ctr">
              <a:buNone/>
            </a:pPr>
            <a:endParaRPr lang="pt-BR" sz="2400" b="1" dirty="0">
              <a:solidFill>
                <a:schemeClr val="bg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pt-BR" sz="2400" b="1" dirty="0">
                <a:solidFill>
                  <a:schemeClr val="bg1"/>
                </a:solidFill>
                <a:latin typeface="+mn-lt"/>
              </a:rPr>
              <a:t>Mônica Andreis</a:t>
            </a:r>
          </a:p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  <a:latin typeface="+mn-lt"/>
              </a:rPr>
              <a:t>ACT Promoção da Saúde</a:t>
            </a:r>
            <a:endParaRPr lang="pt-BR" altLang="pt-BR" sz="2400" dirty="0">
              <a:solidFill>
                <a:schemeClr val="bg1"/>
              </a:solidFill>
              <a:latin typeface="+mn-lt"/>
              <a:ea typeface="+mj-ea"/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0418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B11AF33A-BB9E-B1BC-EFF4-487320E5F6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C7450DD-3A29-85FF-545D-25E3548597E9}"/>
              </a:ext>
            </a:extLst>
          </p:cNvPr>
          <p:cNvSpPr/>
          <p:nvPr/>
        </p:nvSpPr>
        <p:spPr>
          <a:xfrm>
            <a:off x="0" y="-77711"/>
            <a:ext cx="12192000" cy="6858000"/>
          </a:xfrm>
          <a:prstGeom prst="rect">
            <a:avLst/>
          </a:prstGeom>
          <a:solidFill>
            <a:srgbClr val="10093D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D09128E-363F-2B46-415E-9E00D6335E7F}"/>
              </a:ext>
            </a:extLst>
          </p:cNvPr>
          <p:cNvSpPr txBox="1"/>
          <p:nvPr/>
        </p:nvSpPr>
        <p:spPr>
          <a:xfrm>
            <a:off x="501922" y="204800"/>
            <a:ext cx="2129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principais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2B96E99-5219-D261-0972-7A431D455A64}"/>
              </a:ext>
            </a:extLst>
          </p:cNvPr>
          <p:cNvSpPr txBox="1"/>
          <p:nvPr/>
        </p:nvSpPr>
        <p:spPr>
          <a:xfrm>
            <a:off x="692679" y="502565"/>
            <a:ext cx="29290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rgbClr val="FFC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resultados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8987BFC1-2ADB-6BC1-F285-642739236AE1}"/>
              </a:ext>
            </a:extLst>
          </p:cNvPr>
          <p:cNvSpPr txBox="1"/>
          <p:nvPr/>
        </p:nvSpPr>
        <p:spPr>
          <a:xfrm>
            <a:off x="337983" y="3672576"/>
            <a:ext cx="16169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>
                <a:solidFill>
                  <a:srgbClr val="FFD57E"/>
                </a:solidFill>
                <a:latin typeface="Bahnschrift SemiCondensed" panose="020B0502040204020203" pitchFamily="34" charset="0"/>
              </a:rPr>
              <a:t>73</a:t>
            </a:r>
            <a:r>
              <a:rPr lang="pt-BR" sz="4800" b="1" dirty="0">
                <a:solidFill>
                  <a:srgbClr val="FFD57E"/>
                </a:solidFill>
                <a:latin typeface="Bahnschrift SemiCondensed" panose="020B0502040204020203" pitchFamily="34" charset="0"/>
              </a:rPr>
              <a:t>%</a:t>
            </a:r>
            <a:endParaRPr lang="pt-BR" sz="5400" dirty="0">
              <a:solidFill>
                <a:srgbClr val="FFD57E"/>
              </a:solidFill>
            </a:endParaRP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153A29D6-F7D7-BB61-D340-2FE8C6F185BB}"/>
              </a:ext>
            </a:extLst>
          </p:cNvPr>
          <p:cNvGrpSpPr/>
          <p:nvPr/>
        </p:nvGrpSpPr>
        <p:grpSpPr>
          <a:xfrm>
            <a:off x="598759" y="4807520"/>
            <a:ext cx="1095412" cy="188495"/>
            <a:chOff x="4224881" y="1161201"/>
            <a:chExt cx="1533804" cy="263932"/>
          </a:xfrm>
          <a:solidFill>
            <a:schemeClr val="bg1"/>
          </a:solidFill>
        </p:grpSpPr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9B36E2D5-0AFC-56AF-13A0-794804601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915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1EEE65B9-E08C-31CC-F946-CE5B8A423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3593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12F95139-BA0E-6A21-CA01-96D697611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271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7D4319E8-47D3-3147-0886-6624DD4D0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949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8439B11D-8296-3257-7F57-971712CA6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627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EB46132F-0445-B2E3-AE77-D2830DA26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305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7E87234C-D59D-AD4E-1048-DE4336188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980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BEC9A7E2-0F8A-B4D2-CB47-4112046CD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881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ED655B4B-E2D7-B6DB-1E5A-434514F46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559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22614065-A179-0455-AE0E-449BDE1B7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237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EC424B73-4638-9DC8-0923-C79B1962E99B}"/>
              </a:ext>
            </a:extLst>
          </p:cNvPr>
          <p:cNvSpPr txBox="1"/>
          <p:nvPr/>
        </p:nvSpPr>
        <p:spPr>
          <a:xfrm>
            <a:off x="1780667" y="4111839"/>
            <a:ext cx="2131335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t-BR" sz="14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São </a:t>
            </a:r>
            <a:r>
              <a:rPr lang="pt-BR" sz="1400" b="1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CONTRA</a:t>
            </a:r>
            <a:r>
              <a:rPr lang="pt-BR" sz="14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 a venda de Ultraprocessados nas escolas.</a:t>
            </a:r>
            <a:endParaRPr lang="pt-BR" sz="1400" b="1" dirty="0">
              <a:solidFill>
                <a:srgbClr val="FFD57E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F7BC8451-A9AA-8174-663A-63FBACF73506}"/>
              </a:ext>
            </a:extLst>
          </p:cNvPr>
          <p:cNvSpPr txBox="1"/>
          <p:nvPr/>
        </p:nvSpPr>
        <p:spPr>
          <a:xfrm>
            <a:off x="2258173" y="4773558"/>
            <a:ext cx="16169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>
                <a:solidFill>
                  <a:srgbClr val="FFD57E"/>
                </a:solidFill>
                <a:latin typeface="Bahnschrift SemiCondensed" panose="020B0502040204020203" pitchFamily="34" charset="0"/>
              </a:rPr>
              <a:t>79</a:t>
            </a:r>
            <a:r>
              <a:rPr lang="pt-BR" sz="4800" b="1" dirty="0">
                <a:solidFill>
                  <a:srgbClr val="FFD57E"/>
                </a:solidFill>
                <a:latin typeface="Bahnschrift SemiCondensed" panose="020B0502040204020203" pitchFamily="34" charset="0"/>
              </a:rPr>
              <a:t>%</a:t>
            </a:r>
            <a:endParaRPr lang="pt-BR" sz="5400" dirty="0">
              <a:solidFill>
                <a:srgbClr val="FFD57E"/>
              </a:solidFill>
            </a:endParaRPr>
          </a:p>
        </p:txBody>
      </p: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7F9A913B-EE09-5145-5247-453E4EB4336E}"/>
              </a:ext>
            </a:extLst>
          </p:cNvPr>
          <p:cNvGrpSpPr/>
          <p:nvPr/>
        </p:nvGrpSpPr>
        <p:grpSpPr>
          <a:xfrm>
            <a:off x="2517170" y="5908502"/>
            <a:ext cx="1095412" cy="188495"/>
            <a:chOff x="4224881" y="1161201"/>
            <a:chExt cx="1533804" cy="263932"/>
          </a:xfrm>
          <a:solidFill>
            <a:srgbClr val="FFC000"/>
          </a:solidFill>
        </p:grpSpPr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84F89D9A-2DBB-BE78-B5E0-9C1FA7935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915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F1290E00-26FF-0234-B555-47EEE3076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3593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22279280-87F1-8840-90AB-2EC10E4BF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271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D56135A3-BCF9-22B5-D58E-FCD2D1044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949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8192AE96-1048-94AE-81B3-1F1CF2112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627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F717F3A0-F4F7-00DD-5CDA-E9351CEBD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305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F5ACFEAE-BA01-A0EF-BF34-DDF39ED22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980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9DC5B1E9-0BEA-3991-E983-BB9777514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881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718EC574-5911-D191-63E3-51D6F3668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559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0737EC0B-4015-9B15-F583-F79095C55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237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A8DCE70F-D39E-133E-1F9D-0318430778D1}"/>
              </a:ext>
            </a:extLst>
          </p:cNvPr>
          <p:cNvSpPr txBox="1"/>
          <p:nvPr/>
        </p:nvSpPr>
        <p:spPr>
          <a:xfrm>
            <a:off x="59131" y="5212821"/>
            <a:ext cx="2357391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pt-BR" sz="14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São </a:t>
            </a:r>
            <a:r>
              <a:rPr lang="pt-BR" sz="1400" b="1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CONTRA</a:t>
            </a:r>
            <a:r>
              <a:rPr lang="pt-BR" sz="14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 as propagandas de Ultraprocessados destinados ao Público infantil</a:t>
            </a:r>
            <a:endParaRPr lang="pt-BR" sz="1400" b="1" dirty="0">
              <a:solidFill>
                <a:srgbClr val="FFD57E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94" name="Retângulo 93">
            <a:extLst>
              <a:ext uri="{FF2B5EF4-FFF2-40B4-BE49-F238E27FC236}">
                <a16:creationId xmlns:a16="http://schemas.microsoft.com/office/drawing/2014/main" id="{CF7B1295-8A4F-0F1B-17A6-DCA63488E81E}"/>
              </a:ext>
            </a:extLst>
          </p:cNvPr>
          <p:cNvSpPr/>
          <p:nvPr/>
        </p:nvSpPr>
        <p:spPr>
          <a:xfrm>
            <a:off x="4723683" y="191997"/>
            <a:ext cx="6642703" cy="963924"/>
          </a:xfrm>
          <a:prstGeom prst="rect">
            <a:avLst/>
          </a:prstGeom>
          <a:solidFill>
            <a:srgbClr val="10093D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95" name="Imagem 94">
            <a:extLst>
              <a:ext uri="{FF2B5EF4-FFF2-40B4-BE49-F238E27FC236}">
                <a16:creationId xmlns:a16="http://schemas.microsoft.com/office/drawing/2014/main" id="{50D75BF3-D537-411F-6105-03EEB35A89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530" y="388420"/>
            <a:ext cx="371994" cy="371529"/>
          </a:xfrm>
          <a:prstGeom prst="rect">
            <a:avLst/>
          </a:prstGeom>
        </p:spPr>
      </p:pic>
      <p:pic>
        <p:nvPicPr>
          <p:cNvPr id="96" name="Imagem 95">
            <a:extLst>
              <a:ext uri="{FF2B5EF4-FFF2-40B4-BE49-F238E27FC236}">
                <a16:creationId xmlns:a16="http://schemas.microsoft.com/office/drawing/2014/main" id="{319C12F9-DE27-EE17-D65C-5E7C2E5392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295" y="469871"/>
            <a:ext cx="397135" cy="396669"/>
          </a:xfrm>
          <a:prstGeom prst="rect">
            <a:avLst/>
          </a:prstGeom>
        </p:spPr>
      </p:pic>
      <p:sp>
        <p:nvSpPr>
          <p:cNvPr id="97" name="CaixaDeTexto 96">
            <a:extLst>
              <a:ext uri="{FF2B5EF4-FFF2-40B4-BE49-F238E27FC236}">
                <a16:creationId xmlns:a16="http://schemas.microsoft.com/office/drawing/2014/main" id="{FCAA89E6-110A-1415-3853-9DA6BFE3852E}"/>
              </a:ext>
            </a:extLst>
          </p:cNvPr>
          <p:cNvSpPr txBox="1"/>
          <p:nvPr/>
        </p:nvSpPr>
        <p:spPr>
          <a:xfrm>
            <a:off x="5819342" y="568078"/>
            <a:ext cx="227208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t-BR" sz="14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São </a:t>
            </a:r>
            <a:r>
              <a:rPr lang="pt-BR" sz="1400" b="1" dirty="0">
                <a:solidFill>
                  <a:srgbClr val="FFD57E"/>
                </a:solidFill>
                <a:latin typeface="Bahnschrift SemiCondensed" panose="020B0502040204020203" pitchFamily="34" charset="0"/>
              </a:rPr>
              <a:t>CONTRA</a:t>
            </a:r>
            <a:r>
              <a:rPr lang="pt-BR" sz="14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 o incentivo à indústria de produtos nocivos</a:t>
            </a:r>
            <a:endParaRPr lang="pt-BR" sz="1400" b="1" dirty="0">
              <a:solidFill>
                <a:srgbClr val="FFD57E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98" name="Imagem 97">
            <a:extLst>
              <a:ext uri="{FF2B5EF4-FFF2-40B4-BE49-F238E27FC236}">
                <a16:creationId xmlns:a16="http://schemas.microsoft.com/office/drawing/2014/main" id="{B4F77A7E-3717-AD24-89E4-911258D6B4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56572">
            <a:off x="5391400" y="741142"/>
            <a:ext cx="250333" cy="250798"/>
          </a:xfrm>
          <a:prstGeom prst="rect">
            <a:avLst/>
          </a:prstGeom>
        </p:spPr>
      </p:pic>
      <p:sp>
        <p:nvSpPr>
          <p:cNvPr id="99" name="CaixaDeTexto 98">
            <a:extLst>
              <a:ext uri="{FF2B5EF4-FFF2-40B4-BE49-F238E27FC236}">
                <a16:creationId xmlns:a16="http://schemas.microsoft.com/office/drawing/2014/main" id="{27B54D44-9729-E562-698B-2225288CCFE8}"/>
              </a:ext>
            </a:extLst>
          </p:cNvPr>
          <p:cNvSpPr txBox="1"/>
          <p:nvPr/>
        </p:nvSpPr>
        <p:spPr>
          <a:xfrm>
            <a:off x="5603958" y="147820"/>
            <a:ext cx="10954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57</a:t>
            </a:r>
            <a:r>
              <a:rPr lang="pt-BR" sz="1600" b="1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%</a:t>
            </a:r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100" name="Imagem 99">
            <a:extLst>
              <a:ext uri="{FF2B5EF4-FFF2-40B4-BE49-F238E27FC236}">
                <a16:creationId xmlns:a16="http://schemas.microsoft.com/office/drawing/2014/main" id="{26B62293-7E72-24BA-9A21-1FDF903718F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6443008" y="326520"/>
            <a:ext cx="288390" cy="288752"/>
          </a:xfrm>
          <a:prstGeom prst="rect">
            <a:avLst/>
          </a:prstGeom>
        </p:spPr>
      </p:pic>
      <p:pic>
        <p:nvPicPr>
          <p:cNvPr id="102" name="Imagem 101">
            <a:extLst>
              <a:ext uri="{FF2B5EF4-FFF2-40B4-BE49-F238E27FC236}">
                <a16:creationId xmlns:a16="http://schemas.microsoft.com/office/drawing/2014/main" id="{F7230D2E-A506-E462-6F39-5E6804F53C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979" y="469871"/>
            <a:ext cx="397135" cy="396669"/>
          </a:xfrm>
          <a:prstGeom prst="rect">
            <a:avLst/>
          </a:prstGeom>
        </p:spPr>
      </p:pic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6156AC84-4266-338D-B15F-9E8368519D42}"/>
              </a:ext>
            </a:extLst>
          </p:cNvPr>
          <p:cNvSpPr txBox="1"/>
          <p:nvPr/>
        </p:nvSpPr>
        <p:spPr>
          <a:xfrm>
            <a:off x="8956026" y="568078"/>
            <a:ext cx="233509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t-BR" sz="14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São </a:t>
            </a:r>
            <a:r>
              <a:rPr lang="pt-BR" sz="1400" b="1" dirty="0">
                <a:solidFill>
                  <a:srgbClr val="FFD57E"/>
                </a:solidFill>
                <a:latin typeface="Bahnschrift SemiCondensed" panose="020B0502040204020203" pitchFamily="34" charset="0"/>
              </a:rPr>
              <a:t>A FAVOR</a:t>
            </a:r>
            <a:r>
              <a:rPr lang="pt-BR" sz="14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 que os impostos destes produtos vá para o SUS</a:t>
            </a:r>
            <a:endParaRPr lang="pt-BR" sz="1400" b="1" dirty="0">
              <a:solidFill>
                <a:srgbClr val="FFD57E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104" name="Imagem 103">
            <a:extLst>
              <a:ext uri="{FF2B5EF4-FFF2-40B4-BE49-F238E27FC236}">
                <a16:creationId xmlns:a16="http://schemas.microsoft.com/office/drawing/2014/main" id="{DF5850B7-5D9E-18FD-DAAF-61B4257E368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56572">
            <a:off x="8528084" y="741142"/>
            <a:ext cx="250333" cy="250798"/>
          </a:xfrm>
          <a:prstGeom prst="rect">
            <a:avLst/>
          </a:prstGeom>
        </p:spPr>
      </p:pic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FB70713B-0578-C58B-33DB-17EA5DBCA91A}"/>
              </a:ext>
            </a:extLst>
          </p:cNvPr>
          <p:cNvSpPr txBox="1"/>
          <p:nvPr/>
        </p:nvSpPr>
        <p:spPr>
          <a:xfrm>
            <a:off x="8740642" y="147820"/>
            <a:ext cx="10954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73</a:t>
            </a:r>
            <a:r>
              <a:rPr lang="pt-BR" sz="1600" b="1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%</a:t>
            </a:r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106" name="Imagem 105">
            <a:extLst>
              <a:ext uri="{FF2B5EF4-FFF2-40B4-BE49-F238E27FC236}">
                <a16:creationId xmlns:a16="http://schemas.microsoft.com/office/drawing/2014/main" id="{D164DBD0-9849-5747-1C76-66169343101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692" y="326520"/>
            <a:ext cx="288390" cy="288752"/>
          </a:xfrm>
          <a:prstGeom prst="rect">
            <a:avLst/>
          </a:prstGeom>
        </p:spPr>
      </p:pic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B922021B-BCD4-DA3A-69DF-D4E981D12A8D}"/>
              </a:ext>
            </a:extLst>
          </p:cNvPr>
          <p:cNvSpPr txBox="1"/>
          <p:nvPr/>
        </p:nvSpPr>
        <p:spPr>
          <a:xfrm>
            <a:off x="1647539" y="2667541"/>
            <a:ext cx="1952107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t-BR" sz="14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São </a:t>
            </a:r>
            <a:r>
              <a:rPr lang="pt-BR" sz="1400" b="1" dirty="0">
                <a:solidFill>
                  <a:srgbClr val="FFD57E"/>
                </a:solidFill>
                <a:latin typeface="Bahnschrift SemiCondensed" panose="020B0502040204020203" pitchFamily="34" charset="0"/>
              </a:rPr>
              <a:t>A FAVOR</a:t>
            </a:r>
            <a:r>
              <a:rPr lang="pt-BR" sz="14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 da cesta básica APENAS com alimentos saudáveis</a:t>
            </a:r>
            <a:endParaRPr lang="pt-BR" sz="1400" b="1" dirty="0">
              <a:solidFill>
                <a:srgbClr val="FFD57E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A369253A-00D6-54D9-F83C-7F19695E4062}"/>
              </a:ext>
            </a:extLst>
          </p:cNvPr>
          <p:cNvSpPr txBox="1"/>
          <p:nvPr/>
        </p:nvSpPr>
        <p:spPr>
          <a:xfrm>
            <a:off x="1432155" y="2248490"/>
            <a:ext cx="10954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89</a:t>
            </a:r>
            <a:r>
              <a:rPr lang="pt-BR" sz="1600" b="1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%</a:t>
            </a:r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112" name="Imagem 111">
            <a:extLst>
              <a:ext uri="{FF2B5EF4-FFF2-40B4-BE49-F238E27FC236}">
                <a16:creationId xmlns:a16="http://schemas.microsoft.com/office/drawing/2014/main" id="{D2131F13-98B5-8D75-80DE-3A50F32A920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205" y="2427190"/>
            <a:ext cx="288390" cy="288752"/>
          </a:xfrm>
          <a:prstGeom prst="rect">
            <a:avLst/>
          </a:prstGeom>
        </p:spPr>
      </p:pic>
      <p:pic>
        <p:nvPicPr>
          <p:cNvPr id="120" name="Imagem 119">
            <a:extLst>
              <a:ext uri="{FF2B5EF4-FFF2-40B4-BE49-F238E27FC236}">
                <a16:creationId xmlns:a16="http://schemas.microsoft.com/office/drawing/2014/main" id="{C32B1BD4-8498-AFF5-8FA6-C19C5B468BD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523" y="385244"/>
            <a:ext cx="369804" cy="369435"/>
          </a:xfrm>
          <a:prstGeom prst="rect">
            <a:avLst/>
          </a:prstGeom>
        </p:spPr>
      </p:pic>
      <p:pic>
        <p:nvPicPr>
          <p:cNvPr id="123" name="Imagem 122">
            <a:extLst>
              <a:ext uri="{FF2B5EF4-FFF2-40B4-BE49-F238E27FC236}">
                <a16:creationId xmlns:a16="http://schemas.microsoft.com/office/drawing/2014/main" id="{9B086075-4E5D-2D2C-4FED-547D1ADE868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18" y="2355572"/>
            <a:ext cx="996884" cy="995717"/>
          </a:xfrm>
          <a:prstGeom prst="rect">
            <a:avLst/>
          </a:prstGeom>
        </p:spPr>
      </p:pic>
      <p:grpSp>
        <p:nvGrpSpPr>
          <p:cNvPr id="128" name="Agrupar 127">
            <a:extLst>
              <a:ext uri="{FF2B5EF4-FFF2-40B4-BE49-F238E27FC236}">
                <a16:creationId xmlns:a16="http://schemas.microsoft.com/office/drawing/2014/main" id="{FF4338B7-4D0C-FB62-5387-D4606FBF307C}"/>
              </a:ext>
            </a:extLst>
          </p:cNvPr>
          <p:cNvGrpSpPr/>
          <p:nvPr/>
        </p:nvGrpSpPr>
        <p:grpSpPr>
          <a:xfrm>
            <a:off x="5440319" y="3011646"/>
            <a:ext cx="1678569" cy="477840"/>
            <a:chOff x="5391955" y="2952087"/>
            <a:chExt cx="1306510" cy="477840"/>
          </a:xfrm>
        </p:grpSpPr>
        <p:sp>
          <p:nvSpPr>
            <p:cNvPr id="125" name="Retângulo: Cantos Arredondados 124">
              <a:extLst>
                <a:ext uri="{FF2B5EF4-FFF2-40B4-BE49-F238E27FC236}">
                  <a16:creationId xmlns:a16="http://schemas.microsoft.com/office/drawing/2014/main" id="{36B95D10-16BB-6170-44E7-885EF5FFD9CA}"/>
                </a:ext>
              </a:extLst>
            </p:cNvPr>
            <p:cNvSpPr/>
            <p:nvPr/>
          </p:nvSpPr>
          <p:spPr>
            <a:xfrm>
              <a:off x="5391956" y="3080743"/>
              <a:ext cx="1306509" cy="213331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graphicFrame>
          <p:nvGraphicFramePr>
            <p:cNvPr id="127" name="Gráfico 126">
              <a:extLst>
                <a:ext uri="{FF2B5EF4-FFF2-40B4-BE49-F238E27FC236}">
                  <a16:creationId xmlns:a16="http://schemas.microsoft.com/office/drawing/2014/main" id="{C8D548A2-BB84-DEAA-AB23-77D9B59F9840}"/>
                </a:ext>
              </a:extLst>
            </p:cNvPr>
            <p:cNvGraphicFramePr/>
            <p:nvPr/>
          </p:nvGraphicFramePr>
          <p:xfrm>
            <a:off x="5391955" y="2952087"/>
            <a:ext cx="1306510" cy="4778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</p:grpSp>
      <p:sp>
        <p:nvSpPr>
          <p:cNvPr id="129" name="CaixaDeTexto 128">
            <a:extLst>
              <a:ext uri="{FF2B5EF4-FFF2-40B4-BE49-F238E27FC236}">
                <a16:creationId xmlns:a16="http://schemas.microsoft.com/office/drawing/2014/main" id="{3D1C97BB-D0E7-AF99-7B55-2F5D2C825391}"/>
              </a:ext>
            </a:extLst>
          </p:cNvPr>
          <p:cNvSpPr txBox="1"/>
          <p:nvPr/>
        </p:nvSpPr>
        <p:spPr>
          <a:xfrm>
            <a:off x="4858279" y="2479959"/>
            <a:ext cx="2744498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t-BR" sz="12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São </a:t>
            </a:r>
            <a:r>
              <a:rPr lang="pt-BR" sz="1200" b="1" dirty="0">
                <a:solidFill>
                  <a:srgbClr val="FFD57E"/>
                </a:solidFill>
                <a:latin typeface="Bahnschrift SemiCondensed" panose="020B0502040204020203" pitchFamily="34" charset="0"/>
              </a:rPr>
              <a:t>A FAVOR</a:t>
            </a:r>
            <a:r>
              <a:rPr lang="pt-BR" sz="12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 </a:t>
            </a:r>
          </a:p>
          <a:p>
            <a:r>
              <a:rPr lang="pt-BR" sz="12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que os impostos sobre o Tabaco seja aumentado para desestimular o consumo</a:t>
            </a:r>
            <a:endParaRPr lang="pt-BR" sz="1200" b="1" dirty="0">
              <a:solidFill>
                <a:srgbClr val="FFD57E"/>
              </a:solidFill>
              <a:latin typeface="Bahnschrift SemiCondensed" panose="020B0502040204020203" pitchFamily="34" charset="0"/>
            </a:endParaRPr>
          </a:p>
        </p:txBody>
      </p:sp>
      <p:grpSp>
        <p:nvGrpSpPr>
          <p:cNvPr id="131" name="Agrupar 130">
            <a:extLst>
              <a:ext uri="{FF2B5EF4-FFF2-40B4-BE49-F238E27FC236}">
                <a16:creationId xmlns:a16="http://schemas.microsoft.com/office/drawing/2014/main" id="{C053C059-8E11-8F7B-92EC-28559F95B86C}"/>
              </a:ext>
            </a:extLst>
          </p:cNvPr>
          <p:cNvGrpSpPr/>
          <p:nvPr/>
        </p:nvGrpSpPr>
        <p:grpSpPr>
          <a:xfrm>
            <a:off x="5440319" y="4042412"/>
            <a:ext cx="1678569" cy="477840"/>
            <a:chOff x="5391955" y="2952087"/>
            <a:chExt cx="1306510" cy="477840"/>
          </a:xfrm>
        </p:grpSpPr>
        <p:sp>
          <p:nvSpPr>
            <p:cNvPr id="132" name="Retângulo: Cantos Arredondados 131">
              <a:extLst>
                <a:ext uri="{FF2B5EF4-FFF2-40B4-BE49-F238E27FC236}">
                  <a16:creationId xmlns:a16="http://schemas.microsoft.com/office/drawing/2014/main" id="{7C530370-4544-475F-291E-E4FEB563613B}"/>
                </a:ext>
              </a:extLst>
            </p:cNvPr>
            <p:cNvSpPr/>
            <p:nvPr/>
          </p:nvSpPr>
          <p:spPr>
            <a:xfrm>
              <a:off x="5391956" y="3080743"/>
              <a:ext cx="1306509" cy="213331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graphicFrame>
          <p:nvGraphicFramePr>
            <p:cNvPr id="133" name="Gráfico 132">
              <a:extLst>
                <a:ext uri="{FF2B5EF4-FFF2-40B4-BE49-F238E27FC236}">
                  <a16:creationId xmlns:a16="http://schemas.microsoft.com/office/drawing/2014/main" id="{95DC6D91-DA5F-72AF-FDC2-9940E6D59E5C}"/>
                </a:ext>
              </a:extLst>
            </p:cNvPr>
            <p:cNvGraphicFramePr/>
            <p:nvPr/>
          </p:nvGraphicFramePr>
          <p:xfrm>
            <a:off x="5391955" y="2952087"/>
            <a:ext cx="1306510" cy="4778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</p:grpSp>
      <p:sp>
        <p:nvSpPr>
          <p:cNvPr id="134" name="CaixaDeTexto 133">
            <a:extLst>
              <a:ext uri="{FF2B5EF4-FFF2-40B4-BE49-F238E27FC236}">
                <a16:creationId xmlns:a16="http://schemas.microsoft.com/office/drawing/2014/main" id="{EE944E80-0307-9366-5CC0-61E79A03566D}"/>
              </a:ext>
            </a:extLst>
          </p:cNvPr>
          <p:cNvSpPr txBox="1"/>
          <p:nvPr/>
        </p:nvSpPr>
        <p:spPr>
          <a:xfrm>
            <a:off x="4858279" y="3510725"/>
            <a:ext cx="2954044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t-BR" sz="12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São </a:t>
            </a:r>
            <a:r>
              <a:rPr lang="pt-BR" sz="1200" b="1" dirty="0">
                <a:solidFill>
                  <a:srgbClr val="FFD57E"/>
                </a:solidFill>
                <a:latin typeface="Bahnschrift SemiCondensed" panose="020B0502040204020203" pitchFamily="34" charset="0"/>
              </a:rPr>
              <a:t>A FAVOR</a:t>
            </a:r>
            <a:r>
              <a:rPr lang="pt-BR" sz="12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 que  as empresas que fabricam cigarros paguem ao SUS pelo tratamento de doenças provocadas pelo tabagismo</a:t>
            </a:r>
            <a:endParaRPr lang="pt-BR" sz="1200" b="1" dirty="0">
              <a:solidFill>
                <a:srgbClr val="FFD57E"/>
              </a:solidFill>
              <a:latin typeface="Bahnschrift SemiCondensed" panose="020B0502040204020203" pitchFamily="34" charset="0"/>
            </a:endParaRPr>
          </a:p>
        </p:txBody>
      </p:sp>
      <p:grpSp>
        <p:nvGrpSpPr>
          <p:cNvPr id="136" name="Agrupar 135">
            <a:extLst>
              <a:ext uri="{FF2B5EF4-FFF2-40B4-BE49-F238E27FC236}">
                <a16:creationId xmlns:a16="http://schemas.microsoft.com/office/drawing/2014/main" id="{AC3F9834-2F86-01FF-B89A-F9C518C35471}"/>
              </a:ext>
            </a:extLst>
          </p:cNvPr>
          <p:cNvGrpSpPr/>
          <p:nvPr/>
        </p:nvGrpSpPr>
        <p:grpSpPr>
          <a:xfrm>
            <a:off x="5440319" y="5078123"/>
            <a:ext cx="1678569" cy="477840"/>
            <a:chOff x="5391955" y="2952087"/>
            <a:chExt cx="1306510" cy="477840"/>
          </a:xfrm>
        </p:grpSpPr>
        <p:sp>
          <p:nvSpPr>
            <p:cNvPr id="137" name="Retângulo: Cantos Arredondados 136">
              <a:extLst>
                <a:ext uri="{FF2B5EF4-FFF2-40B4-BE49-F238E27FC236}">
                  <a16:creationId xmlns:a16="http://schemas.microsoft.com/office/drawing/2014/main" id="{D717C49A-2031-57DF-6CCB-58EA78DE3050}"/>
                </a:ext>
              </a:extLst>
            </p:cNvPr>
            <p:cNvSpPr/>
            <p:nvPr/>
          </p:nvSpPr>
          <p:spPr>
            <a:xfrm>
              <a:off x="5391956" y="3080743"/>
              <a:ext cx="1306509" cy="213331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graphicFrame>
          <p:nvGraphicFramePr>
            <p:cNvPr id="138" name="Gráfico 137">
              <a:extLst>
                <a:ext uri="{FF2B5EF4-FFF2-40B4-BE49-F238E27FC236}">
                  <a16:creationId xmlns:a16="http://schemas.microsoft.com/office/drawing/2014/main" id="{E1887528-872D-572C-3408-C3E24C2D4AC2}"/>
                </a:ext>
              </a:extLst>
            </p:cNvPr>
            <p:cNvGraphicFramePr/>
            <p:nvPr/>
          </p:nvGraphicFramePr>
          <p:xfrm>
            <a:off x="5391955" y="2952087"/>
            <a:ext cx="1306510" cy="4778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</p:grpSp>
      <p:sp>
        <p:nvSpPr>
          <p:cNvPr id="139" name="CaixaDeTexto 138">
            <a:extLst>
              <a:ext uri="{FF2B5EF4-FFF2-40B4-BE49-F238E27FC236}">
                <a16:creationId xmlns:a16="http://schemas.microsoft.com/office/drawing/2014/main" id="{BFD3D453-BDEB-1ED6-B17C-2B9DB056EA7E}"/>
              </a:ext>
            </a:extLst>
          </p:cNvPr>
          <p:cNvSpPr txBox="1"/>
          <p:nvPr/>
        </p:nvSpPr>
        <p:spPr>
          <a:xfrm>
            <a:off x="4858278" y="4546436"/>
            <a:ext cx="2954043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t-BR" sz="12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São </a:t>
            </a:r>
            <a:r>
              <a:rPr lang="pt-BR" sz="1200" b="1" dirty="0">
                <a:solidFill>
                  <a:srgbClr val="FFD57E"/>
                </a:solidFill>
                <a:latin typeface="Bahnschrift SemiCondensed" panose="020B0502040204020203" pitchFamily="34" charset="0"/>
              </a:rPr>
              <a:t>A FAVOR</a:t>
            </a:r>
            <a:r>
              <a:rPr lang="pt-BR" sz="12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 que sabores e aromas  em cigarros e produtos de tabaco sejam proibidos por lei para evitar a iniciação entre jovens</a:t>
            </a:r>
            <a:endParaRPr lang="pt-BR" sz="1200" b="1" dirty="0">
              <a:solidFill>
                <a:srgbClr val="FFD57E"/>
              </a:solidFill>
              <a:latin typeface="Bahnschrift SemiCondensed" panose="020B0502040204020203" pitchFamily="34" charset="0"/>
            </a:endParaRPr>
          </a:p>
        </p:txBody>
      </p:sp>
      <p:grpSp>
        <p:nvGrpSpPr>
          <p:cNvPr id="141" name="Agrupar 140">
            <a:extLst>
              <a:ext uri="{FF2B5EF4-FFF2-40B4-BE49-F238E27FC236}">
                <a16:creationId xmlns:a16="http://schemas.microsoft.com/office/drawing/2014/main" id="{F4F305C6-B407-CA30-AA1C-F48875388154}"/>
              </a:ext>
            </a:extLst>
          </p:cNvPr>
          <p:cNvGrpSpPr/>
          <p:nvPr/>
        </p:nvGrpSpPr>
        <p:grpSpPr>
          <a:xfrm>
            <a:off x="5440319" y="6109727"/>
            <a:ext cx="1678569" cy="477840"/>
            <a:chOff x="5391955" y="2952087"/>
            <a:chExt cx="1306510" cy="477840"/>
          </a:xfrm>
        </p:grpSpPr>
        <p:sp>
          <p:nvSpPr>
            <p:cNvPr id="142" name="Retângulo: Cantos Arredondados 141">
              <a:extLst>
                <a:ext uri="{FF2B5EF4-FFF2-40B4-BE49-F238E27FC236}">
                  <a16:creationId xmlns:a16="http://schemas.microsoft.com/office/drawing/2014/main" id="{EAE6E024-981B-7B26-DE46-04FD11BD898A}"/>
                </a:ext>
              </a:extLst>
            </p:cNvPr>
            <p:cNvSpPr/>
            <p:nvPr/>
          </p:nvSpPr>
          <p:spPr>
            <a:xfrm>
              <a:off x="5391956" y="3080743"/>
              <a:ext cx="1306509" cy="213331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graphicFrame>
          <p:nvGraphicFramePr>
            <p:cNvPr id="143" name="Gráfico 142">
              <a:extLst>
                <a:ext uri="{FF2B5EF4-FFF2-40B4-BE49-F238E27FC236}">
                  <a16:creationId xmlns:a16="http://schemas.microsoft.com/office/drawing/2014/main" id="{4AE1C0EA-A7F1-065D-D61F-7930C68B0E0C}"/>
                </a:ext>
              </a:extLst>
            </p:cNvPr>
            <p:cNvGraphicFramePr/>
            <p:nvPr/>
          </p:nvGraphicFramePr>
          <p:xfrm>
            <a:off x="5391955" y="2952087"/>
            <a:ext cx="1306510" cy="4778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</p:grpSp>
      <p:sp>
        <p:nvSpPr>
          <p:cNvPr id="144" name="CaixaDeTexto 143">
            <a:extLst>
              <a:ext uri="{FF2B5EF4-FFF2-40B4-BE49-F238E27FC236}">
                <a16:creationId xmlns:a16="http://schemas.microsoft.com/office/drawing/2014/main" id="{3F338724-F3F7-B190-C397-E2FA37A3BB12}"/>
              </a:ext>
            </a:extLst>
          </p:cNvPr>
          <p:cNvSpPr txBox="1"/>
          <p:nvPr/>
        </p:nvSpPr>
        <p:spPr>
          <a:xfrm>
            <a:off x="4858279" y="5578040"/>
            <a:ext cx="2744498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t-BR" sz="12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São </a:t>
            </a:r>
            <a:r>
              <a:rPr lang="pt-BR" sz="1200" b="1" dirty="0">
                <a:solidFill>
                  <a:srgbClr val="FFD57E"/>
                </a:solidFill>
                <a:latin typeface="Bahnschrift SemiCondensed" panose="020B0502040204020203" pitchFamily="34" charset="0"/>
              </a:rPr>
              <a:t>A FAVOR</a:t>
            </a:r>
            <a:r>
              <a:rPr lang="pt-BR" sz="12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 </a:t>
            </a:r>
          </a:p>
          <a:p>
            <a:r>
              <a:rPr lang="pt-BR" sz="12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que dispositivos eletrônicos para fumar continuem sendo proibidos no Brasil</a:t>
            </a:r>
            <a:endParaRPr lang="pt-BR" sz="1200" b="1" dirty="0">
              <a:solidFill>
                <a:srgbClr val="FFD57E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46" name="Retângulo: Cantos Arredondados 145">
            <a:extLst>
              <a:ext uri="{FF2B5EF4-FFF2-40B4-BE49-F238E27FC236}">
                <a16:creationId xmlns:a16="http://schemas.microsoft.com/office/drawing/2014/main" id="{89B8F596-7DC7-238C-E7BE-3B92E50029F9}"/>
              </a:ext>
            </a:extLst>
          </p:cNvPr>
          <p:cNvSpPr/>
          <p:nvPr/>
        </p:nvSpPr>
        <p:spPr>
          <a:xfrm>
            <a:off x="4926557" y="3120464"/>
            <a:ext cx="442164" cy="24229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pt-BR" sz="1400" b="1" dirty="0">
                <a:solidFill>
                  <a:srgbClr val="442079"/>
                </a:solidFill>
                <a:latin typeface="Bahnschrift SemiCondensed" panose="020B0502040204020203" pitchFamily="34" charset="0"/>
              </a:rPr>
              <a:t>83%</a:t>
            </a:r>
          </a:p>
        </p:txBody>
      </p:sp>
      <p:sp>
        <p:nvSpPr>
          <p:cNvPr id="147" name="Retângulo: Cantos Arredondados 146">
            <a:extLst>
              <a:ext uri="{FF2B5EF4-FFF2-40B4-BE49-F238E27FC236}">
                <a16:creationId xmlns:a16="http://schemas.microsoft.com/office/drawing/2014/main" id="{D418D8D2-BECC-3910-A405-24238FE630AB}"/>
              </a:ext>
            </a:extLst>
          </p:cNvPr>
          <p:cNvSpPr/>
          <p:nvPr/>
        </p:nvSpPr>
        <p:spPr>
          <a:xfrm>
            <a:off x="4926557" y="4151244"/>
            <a:ext cx="442164" cy="24229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pt-BR" sz="1400" b="1" dirty="0">
                <a:solidFill>
                  <a:srgbClr val="442079"/>
                </a:solidFill>
                <a:latin typeface="Bahnschrift SemiCondensed" panose="020B0502040204020203" pitchFamily="34" charset="0"/>
              </a:rPr>
              <a:t>84%</a:t>
            </a:r>
          </a:p>
        </p:txBody>
      </p:sp>
      <p:sp>
        <p:nvSpPr>
          <p:cNvPr id="148" name="Retângulo: Cantos Arredondados 147">
            <a:extLst>
              <a:ext uri="{FF2B5EF4-FFF2-40B4-BE49-F238E27FC236}">
                <a16:creationId xmlns:a16="http://schemas.microsoft.com/office/drawing/2014/main" id="{B871955B-50A5-AA0E-B970-291E44F48777}"/>
              </a:ext>
            </a:extLst>
          </p:cNvPr>
          <p:cNvSpPr/>
          <p:nvPr/>
        </p:nvSpPr>
        <p:spPr>
          <a:xfrm>
            <a:off x="4926557" y="5184175"/>
            <a:ext cx="442164" cy="24229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pt-BR" sz="1400" b="1" dirty="0">
                <a:solidFill>
                  <a:srgbClr val="442079"/>
                </a:solidFill>
                <a:latin typeface="Bahnschrift SemiCondensed" panose="020B0502040204020203" pitchFamily="34" charset="0"/>
              </a:rPr>
              <a:t>70%</a:t>
            </a:r>
          </a:p>
        </p:txBody>
      </p:sp>
      <p:sp>
        <p:nvSpPr>
          <p:cNvPr id="149" name="Retângulo: Cantos Arredondados 148">
            <a:extLst>
              <a:ext uri="{FF2B5EF4-FFF2-40B4-BE49-F238E27FC236}">
                <a16:creationId xmlns:a16="http://schemas.microsoft.com/office/drawing/2014/main" id="{0D23481B-34B8-A31C-7BD5-E403FA5DA30E}"/>
              </a:ext>
            </a:extLst>
          </p:cNvPr>
          <p:cNvSpPr/>
          <p:nvPr/>
        </p:nvSpPr>
        <p:spPr>
          <a:xfrm>
            <a:off x="4926557" y="6238383"/>
            <a:ext cx="442164" cy="24229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pt-BR" sz="1400" b="1" dirty="0">
                <a:solidFill>
                  <a:srgbClr val="442079"/>
                </a:solidFill>
                <a:latin typeface="Bahnschrift SemiCondensed" panose="020B0502040204020203" pitchFamily="34" charset="0"/>
              </a:rPr>
              <a:t>79%</a:t>
            </a:r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1E1AEFE3-8366-0A1A-4CE3-0E0D36709C2E}"/>
              </a:ext>
            </a:extLst>
          </p:cNvPr>
          <p:cNvSpPr txBox="1"/>
          <p:nvPr/>
        </p:nvSpPr>
        <p:spPr>
          <a:xfrm>
            <a:off x="8358123" y="2177263"/>
            <a:ext cx="16169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solidFill>
                  <a:srgbClr val="FFD57E"/>
                </a:solidFill>
                <a:latin typeface="Bahnschrift SemiCondensed" panose="020B0502040204020203" pitchFamily="34" charset="0"/>
              </a:rPr>
              <a:t>50</a:t>
            </a:r>
            <a:r>
              <a:rPr lang="pt-BR" sz="4400" b="1" dirty="0">
                <a:solidFill>
                  <a:srgbClr val="FFD57E"/>
                </a:solidFill>
                <a:latin typeface="Bahnschrift SemiCondensed" panose="020B0502040204020203" pitchFamily="34" charset="0"/>
              </a:rPr>
              <a:t>%</a:t>
            </a:r>
            <a:endParaRPr lang="pt-BR" sz="4800" dirty="0">
              <a:solidFill>
                <a:srgbClr val="FFD57E"/>
              </a:solidFill>
            </a:endParaRPr>
          </a:p>
        </p:txBody>
      </p:sp>
      <p:sp>
        <p:nvSpPr>
          <p:cNvPr id="151" name="CaixaDeTexto 150">
            <a:extLst>
              <a:ext uri="{FF2B5EF4-FFF2-40B4-BE49-F238E27FC236}">
                <a16:creationId xmlns:a16="http://schemas.microsoft.com/office/drawing/2014/main" id="{5A9D0490-AA5D-52AF-26A3-38227FC8B587}"/>
              </a:ext>
            </a:extLst>
          </p:cNvPr>
          <p:cNvSpPr txBox="1"/>
          <p:nvPr/>
        </p:nvSpPr>
        <p:spPr>
          <a:xfrm>
            <a:off x="9793126" y="2414170"/>
            <a:ext cx="1942002" cy="83099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r>
              <a:rPr lang="pt-BR" sz="16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Acreditam que beber </a:t>
            </a:r>
            <a:r>
              <a:rPr lang="pt-BR" sz="1600" b="1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eventualmente</a:t>
            </a:r>
            <a:r>
              <a:rPr lang="pt-BR" sz="16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 faz mal</a:t>
            </a:r>
          </a:p>
        </p:txBody>
      </p:sp>
      <p:pic>
        <p:nvPicPr>
          <p:cNvPr id="157" name="Imagem 156">
            <a:extLst>
              <a:ext uri="{FF2B5EF4-FFF2-40B4-BE49-F238E27FC236}">
                <a16:creationId xmlns:a16="http://schemas.microsoft.com/office/drawing/2014/main" id="{BB4CF430-21C5-CAAF-6E8A-EC3EEF342F3C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737" y="4735569"/>
            <a:ext cx="2860039" cy="2136483"/>
          </a:xfrm>
          <a:prstGeom prst="rect">
            <a:avLst/>
          </a:prstGeom>
        </p:spPr>
      </p:pic>
      <p:pic>
        <p:nvPicPr>
          <p:cNvPr id="158" name="Imagem 157">
            <a:extLst>
              <a:ext uri="{FF2B5EF4-FFF2-40B4-BE49-F238E27FC236}">
                <a16:creationId xmlns:a16="http://schemas.microsoft.com/office/drawing/2014/main" id="{F0300259-2836-733B-7A31-C4B6E0FB4696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135539" flipH="1" flipV="1">
            <a:off x="8188124" y="3172593"/>
            <a:ext cx="509636" cy="510583"/>
          </a:xfrm>
          <a:prstGeom prst="rect">
            <a:avLst/>
          </a:prstGeom>
        </p:spPr>
      </p:pic>
      <p:pic>
        <p:nvPicPr>
          <p:cNvPr id="159" name="Imagem 158">
            <a:extLst>
              <a:ext uri="{FF2B5EF4-FFF2-40B4-BE49-F238E27FC236}">
                <a16:creationId xmlns:a16="http://schemas.microsoft.com/office/drawing/2014/main" id="{68522EF6-08ED-EBD9-E20B-B922442334EC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560" y="3410785"/>
            <a:ext cx="608261" cy="607500"/>
          </a:xfrm>
          <a:prstGeom prst="rect">
            <a:avLst/>
          </a:prstGeom>
        </p:spPr>
      </p:pic>
      <p:sp>
        <p:nvSpPr>
          <p:cNvPr id="160" name="CaixaDeTexto 159">
            <a:extLst>
              <a:ext uri="{FF2B5EF4-FFF2-40B4-BE49-F238E27FC236}">
                <a16:creationId xmlns:a16="http://schemas.microsoft.com/office/drawing/2014/main" id="{5C8A298C-351C-6243-62BA-61134A45D4F4}"/>
              </a:ext>
            </a:extLst>
          </p:cNvPr>
          <p:cNvSpPr txBox="1"/>
          <p:nvPr/>
        </p:nvSpPr>
        <p:spPr>
          <a:xfrm>
            <a:off x="9269629" y="3410785"/>
            <a:ext cx="9664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38</a:t>
            </a:r>
            <a:r>
              <a:rPr lang="pt-BR" sz="2000" b="1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%</a:t>
            </a:r>
            <a:endParaRPr lang="pt-BR" sz="2400" dirty="0">
              <a:solidFill>
                <a:srgbClr val="FFC000"/>
              </a:solidFill>
            </a:endParaRPr>
          </a:p>
        </p:txBody>
      </p:sp>
      <p:sp>
        <p:nvSpPr>
          <p:cNvPr id="161" name="CaixaDeTexto 160">
            <a:extLst>
              <a:ext uri="{FF2B5EF4-FFF2-40B4-BE49-F238E27FC236}">
                <a16:creationId xmlns:a16="http://schemas.microsoft.com/office/drawing/2014/main" id="{81D52BA9-CC72-D36E-A779-467C17B40B4F}"/>
              </a:ext>
            </a:extLst>
          </p:cNvPr>
          <p:cNvSpPr txBox="1"/>
          <p:nvPr/>
        </p:nvSpPr>
        <p:spPr>
          <a:xfrm>
            <a:off x="8562111" y="3910228"/>
            <a:ext cx="1673967" cy="58477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r>
              <a:rPr lang="pt-BR" sz="16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Provoca Acidentes de trânsito</a:t>
            </a:r>
          </a:p>
        </p:txBody>
      </p:sp>
      <p:sp>
        <p:nvSpPr>
          <p:cNvPr id="163" name="CaixaDeTexto 162">
            <a:extLst>
              <a:ext uri="{FF2B5EF4-FFF2-40B4-BE49-F238E27FC236}">
                <a16:creationId xmlns:a16="http://schemas.microsoft.com/office/drawing/2014/main" id="{7A23C984-B3FB-03E9-EC1D-F6BE1C4D2127}"/>
              </a:ext>
            </a:extLst>
          </p:cNvPr>
          <p:cNvSpPr txBox="1"/>
          <p:nvPr/>
        </p:nvSpPr>
        <p:spPr>
          <a:xfrm>
            <a:off x="10871324" y="3829222"/>
            <a:ext cx="9664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36</a:t>
            </a:r>
            <a:r>
              <a:rPr lang="pt-BR" sz="2000" b="1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%</a:t>
            </a:r>
            <a:endParaRPr lang="pt-BR" sz="2400" dirty="0">
              <a:solidFill>
                <a:srgbClr val="FFC000"/>
              </a:solidFill>
            </a:endParaRPr>
          </a:p>
        </p:txBody>
      </p:sp>
      <p:sp>
        <p:nvSpPr>
          <p:cNvPr id="164" name="CaixaDeTexto 163">
            <a:extLst>
              <a:ext uri="{FF2B5EF4-FFF2-40B4-BE49-F238E27FC236}">
                <a16:creationId xmlns:a16="http://schemas.microsoft.com/office/drawing/2014/main" id="{4ECB2BA1-5F9F-BDD0-2A9D-B56EBF20E5A9}"/>
              </a:ext>
            </a:extLst>
          </p:cNvPr>
          <p:cNvSpPr txBox="1"/>
          <p:nvPr/>
        </p:nvSpPr>
        <p:spPr>
          <a:xfrm>
            <a:off x="10163806" y="4328665"/>
            <a:ext cx="1782439" cy="58477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r>
              <a:rPr lang="pt-BR" sz="16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Causa Dependência química</a:t>
            </a:r>
          </a:p>
        </p:txBody>
      </p:sp>
      <p:sp>
        <p:nvSpPr>
          <p:cNvPr id="166" name="CaixaDeTexto 165">
            <a:extLst>
              <a:ext uri="{FF2B5EF4-FFF2-40B4-BE49-F238E27FC236}">
                <a16:creationId xmlns:a16="http://schemas.microsoft.com/office/drawing/2014/main" id="{E32EB69F-BF47-A91F-011F-2C3E1FF9B4E7}"/>
              </a:ext>
            </a:extLst>
          </p:cNvPr>
          <p:cNvSpPr txBox="1"/>
          <p:nvPr/>
        </p:nvSpPr>
        <p:spPr>
          <a:xfrm>
            <a:off x="9205799" y="4506536"/>
            <a:ext cx="9664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36</a:t>
            </a:r>
            <a:r>
              <a:rPr lang="pt-BR" sz="2000" b="1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%</a:t>
            </a:r>
            <a:endParaRPr lang="pt-BR" sz="2400" dirty="0">
              <a:solidFill>
                <a:srgbClr val="FFC000"/>
              </a:solidFill>
            </a:endParaRPr>
          </a:p>
        </p:txBody>
      </p:sp>
      <p:sp>
        <p:nvSpPr>
          <p:cNvPr id="167" name="CaixaDeTexto 166">
            <a:extLst>
              <a:ext uri="{FF2B5EF4-FFF2-40B4-BE49-F238E27FC236}">
                <a16:creationId xmlns:a16="http://schemas.microsoft.com/office/drawing/2014/main" id="{13ADFC27-B432-2A22-C356-12FD8571E0E8}"/>
              </a:ext>
            </a:extLst>
          </p:cNvPr>
          <p:cNvSpPr txBox="1"/>
          <p:nvPr/>
        </p:nvSpPr>
        <p:spPr>
          <a:xfrm>
            <a:off x="8498281" y="5005979"/>
            <a:ext cx="1782439" cy="58477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r>
              <a:rPr lang="pt-BR" sz="16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Causa a violência doméstica</a:t>
            </a:r>
          </a:p>
        </p:txBody>
      </p:sp>
      <p:pic>
        <p:nvPicPr>
          <p:cNvPr id="169" name="Imagem 168">
            <a:extLst>
              <a:ext uri="{FF2B5EF4-FFF2-40B4-BE49-F238E27FC236}">
                <a16:creationId xmlns:a16="http://schemas.microsoft.com/office/drawing/2014/main" id="{46808592-7FA1-19E3-67B7-474CC65E5EB7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9886" y="3865205"/>
            <a:ext cx="672690" cy="671903"/>
          </a:xfrm>
          <a:prstGeom prst="rect">
            <a:avLst/>
          </a:prstGeom>
        </p:spPr>
      </p:pic>
      <p:pic>
        <p:nvPicPr>
          <p:cNvPr id="171" name="Imagem 170">
            <a:extLst>
              <a:ext uri="{FF2B5EF4-FFF2-40B4-BE49-F238E27FC236}">
                <a16:creationId xmlns:a16="http://schemas.microsoft.com/office/drawing/2014/main" id="{26631C8E-2117-46DB-4B3C-513F23C20447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9922" y="4546436"/>
            <a:ext cx="506870" cy="506277"/>
          </a:xfrm>
          <a:prstGeom prst="rect">
            <a:avLst/>
          </a:prstGeom>
        </p:spPr>
      </p:pic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17283B09-4374-6CC6-2050-29CACD23BB6D}"/>
              </a:ext>
            </a:extLst>
          </p:cNvPr>
          <p:cNvSpPr txBox="1"/>
          <p:nvPr/>
        </p:nvSpPr>
        <p:spPr>
          <a:xfrm>
            <a:off x="859536" y="1302642"/>
            <a:ext cx="1095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46</a:t>
            </a:r>
            <a:r>
              <a:rPr lang="pt-BR" sz="2800" b="1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%</a:t>
            </a:r>
            <a:endParaRPr lang="pt-BR" sz="3200" dirty="0">
              <a:solidFill>
                <a:srgbClr val="FFC000"/>
              </a:solidFill>
            </a:endParaRPr>
          </a:p>
        </p:txBody>
      </p:sp>
      <p:sp>
        <p:nvSpPr>
          <p:cNvPr id="110" name="CaixaDeTexto 109">
            <a:extLst>
              <a:ext uri="{FF2B5EF4-FFF2-40B4-BE49-F238E27FC236}">
                <a16:creationId xmlns:a16="http://schemas.microsoft.com/office/drawing/2014/main" id="{FFA18E3A-651D-7B10-56E7-962A3E258906}"/>
              </a:ext>
            </a:extLst>
          </p:cNvPr>
          <p:cNvSpPr txBox="1"/>
          <p:nvPr/>
        </p:nvSpPr>
        <p:spPr>
          <a:xfrm>
            <a:off x="1800091" y="1326521"/>
            <a:ext cx="2131335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t-BR" sz="14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Apoiam o aumento de impostos sobre </a:t>
            </a:r>
            <a:r>
              <a:rPr lang="pt-BR" sz="1400" b="1" dirty="0">
                <a:solidFill>
                  <a:srgbClr val="FFD57E"/>
                </a:solidFill>
                <a:latin typeface="Bahnschrift SemiCondensed" panose="020B0502040204020203" pitchFamily="34" charset="0"/>
              </a:rPr>
              <a:t>Alimentos ultraprocessados</a:t>
            </a:r>
          </a:p>
        </p:txBody>
      </p:sp>
      <p:pic>
        <p:nvPicPr>
          <p:cNvPr id="113" name="Imagem 112">
            <a:extLst>
              <a:ext uri="{FF2B5EF4-FFF2-40B4-BE49-F238E27FC236}">
                <a16:creationId xmlns:a16="http://schemas.microsoft.com/office/drawing/2014/main" id="{CDA42771-C71F-7492-28D1-E49E979043CA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22" y="1434243"/>
            <a:ext cx="475209" cy="475655"/>
          </a:xfrm>
          <a:prstGeom prst="rect">
            <a:avLst/>
          </a:prstGeom>
        </p:spPr>
      </p:pic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0C8A95F6-69D6-7198-CF81-00C6A5D41A7D}"/>
              </a:ext>
            </a:extLst>
          </p:cNvPr>
          <p:cNvSpPr txBox="1"/>
          <p:nvPr/>
        </p:nvSpPr>
        <p:spPr>
          <a:xfrm>
            <a:off x="4740433" y="1562982"/>
            <a:ext cx="1095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79</a:t>
            </a:r>
            <a:r>
              <a:rPr lang="pt-BR" sz="2800" b="1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%</a:t>
            </a:r>
            <a:endParaRPr lang="pt-BR" sz="3200" dirty="0">
              <a:solidFill>
                <a:srgbClr val="FFC000"/>
              </a:solidFill>
            </a:endParaRP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25E8F6C3-8DFD-9C93-7587-F290E0C533FD}"/>
              </a:ext>
            </a:extLst>
          </p:cNvPr>
          <p:cNvSpPr txBox="1"/>
          <p:nvPr/>
        </p:nvSpPr>
        <p:spPr>
          <a:xfrm>
            <a:off x="5680988" y="1586861"/>
            <a:ext cx="2131335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t-BR" sz="14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Apoiam o aumento de impostos sobre </a:t>
            </a:r>
            <a:r>
              <a:rPr lang="pt-BR" sz="1400" b="1" dirty="0">
                <a:solidFill>
                  <a:srgbClr val="FFD57E"/>
                </a:solidFill>
                <a:latin typeface="Bahnschrift SemiCondensed" panose="020B0502040204020203" pitchFamily="34" charset="0"/>
              </a:rPr>
              <a:t>Cigarro</a:t>
            </a:r>
            <a:r>
              <a:rPr lang="pt-BR" sz="14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 e outros </a:t>
            </a:r>
            <a:r>
              <a:rPr lang="pt-BR" sz="1400" b="1" dirty="0">
                <a:solidFill>
                  <a:srgbClr val="FFD57E"/>
                </a:solidFill>
                <a:latin typeface="Bahnschrift SemiCondensed" panose="020B0502040204020203" pitchFamily="34" charset="0"/>
              </a:rPr>
              <a:t>produtos de tabaco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A6DCD130-42FD-4E1C-ED80-9BD50EE67920}"/>
              </a:ext>
            </a:extLst>
          </p:cNvPr>
          <p:cNvSpPr txBox="1"/>
          <p:nvPr/>
        </p:nvSpPr>
        <p:spPr>
          <a:xfrm>
            <a:off x="8856389" y="1562982"/>
            <a:ext cx="1095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71</a:t>
            </a:r>
            <a:r>
              <a:rPr lang="pt-BR" sz="2800" b="1" dirty="0">
                <a:solidFill>
                  <a:srgbClr val="FFC000"/>
                </a:solidFill>
                <a:latin typeface="Bahnschrift SemiCondensed" panose="020B0502040204020203" pitchFamily="34" charset="0"/>
              </a:rPr>
              <a:t>%</a:t>
            </a:r>
            <a:endParaRPr lang="pt-BR" sz="3200" dirty="0">
              <a:solidFill>
                <a:srgbClr val="FFC000"/>
              </a:solidFill>
            </a:endParaRP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45D397DA-2CF4-34A8-50A2-90159F12F730}"/>
              </a:ext>
            </a:extLst>
          </p:cNvPr>
          <p:cNvSpPr txBox="1"/>
          <p:nvPr/>
        </p:nvSpPr>
        <p:spPr>
          <a:xfrm>
            <a:off x="9796944" y="1586861"/>
            <a:ext cx="2131335" cy="7386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t-BR" sz="14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Apoiam o aumento de impostos sobre </a:t>
            </a:r>
            <a:r>
              <a:rPr lang="pt-BR" sz="1400" b="1" dirty="0">
                <a:solidFill>
                  <a:srgbClr val="FFD57E"/>
                </a:solidFill>
                <a:latin typeface="Bahnschrift SemiCondensed" panose="020B0502040204020203" pitchFamily="34" charset="0"/>
              </a:rPr>
              <a:t>Bebidas Alcoólicas</a:t>
            </a:r>
          </a:p>
        </p:txBody>
      </p:sp>
      <p:pic>
        <p:nvPicPr>
          <p:cNvPr id="118" name="Imagem 117">
            <a:extLst>
              <a:ext uri="{FF2B5EF4-FFF2-40B4-BE49-F238E27FC236}">
                <a16:creationId xmlns:a16="http://schemas.microsoft.com/office/drawing/2014/main" id="{0187F013-3CE5-FDE1-C69C-36575EBC839D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445" y="1694583"/>
            <a:ext cx="546314" cy="546827"/>
          </a:xfrm>
          <a:prstGeom prst="rect">
            <a:avLst/>
          </a:prstGeom>
        </p:spPr>
      </p:pic>
      <p:pic>
        <p:nvPicPr>
          <p:cNvPr id="119" name="Imagem 118">
            <a:extLst>
              <a:ext uri="{FF2B5EF4-FFF2-40B4-BE49-F238E27FC236}">
                <a16:creationId xmlns:a16="http://schemas.microsoft.com/office/drawing/2014/main" id="{101E342C-106E-DDD2-FD93-DCA53A1D9113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8775" y="1647017"/>
            <a:ext cx="522731" cy="523221"/>
          </a:xfrm>
          <a:prstGeom prst="rect">
            <a:avLst/>
          </a:prstGeom>
        </p:spPr>
      </p:pic>
      <p:sp>
        <p:nvSpPr>
          <p:cNvPr id="124" name="Retângulo: Cantos Arredondados 145">
            <a:extLst>
              <a:ext uri="{FF2B5EF4-FFF2-40B4-BE49-F238E27FC236}">
                <a16:creationId xmlns:a16="http://schemas.microsoft.com/office/drawing/2014/main" id="{89B8F596-7DC7-238C-E7BE-3B92E50029F9}"/>
              </a:ext>
            </a:extLst>
          </p:cNvPr>
          <p:cNvSpPr/>
          <p:nvPr/>
        </p:nvSpPr>
        <p:spPr>
          <a:xfrm>
            <a:off x="554240" y="3526863"/>
            <a:ext cx="2974660" cy="24229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pt-BR" sz="1400" b="1" dirty="0">
                <a:solidFill>
                  <a:srgbClr val="442079"/>
                </a:solidFill>
                <a:latin typeface="Bahnschrift SemiCondensed" panose="020B0502040204020203" pitchFamily="34" charset="0"/>
              </a:rPr>
              <a:t>CRIANÇAS E ULTRAPROCESSADOS</a:t>
            </a:r>
          </a:p>
        </p:txBody>
      </p:sp>
      <p:sp>
        <p:nvSpPr>
          <p:cNvPr id="126" name="Retângulo: Cantos Arredondados 145">
            <a:extLst>
              <a:ext uri="{FF2B5EF4-FFF2-40B4-BE49-F238E27FC236}">
                <a16:creationId xmlns:a16="http://schemas.microsoft.com/office/drawing/2014/main" id="{89B8F596-7DC7-238C-E7BE-3B92E50029F9}"/>
              </a:ext>
            </a:extLst>
          </p:cNvPr>
          <p:cNvSpPr/>
          <p:nvPr/>
        </p:nvSpPr>
        <p:spPr>
          <a:xfrm>
            <a:off x="4312357" y="1246149"/>
            <a:ext cx="3392018" cy="25923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pt-BR" sz="1400" b="1" dirty="0">
                <a:solidFill>
                  <a:srgbClr val="442079"/>
                </a:solidFill>
                <a:latin typeface="Bahnschrift SemiCondensed" panose="020B0502040204020203" pitchFamily="34" charset="0"/>
              </a:rPr>
              <a:t>PRODUTOS DE TABACO</a:t>
            </a:r>
          </a:p>
        </p:txBody>
      </p:sp>
      <p:sp>
        <p:nvSpPr>
          <p:cNvPr id="130" name="Retângulo: Cantos Arredondados 145">
            <a:extLst>
              <a:ext uri="{FF2B5EF4-FFF2-40B4-BE49-F238E27FC236}">
                <a16:creationId xmlns:a16="http://schemas.microsoft.com/office/drawing/2014/main" id="{89B8F596-7DC7-238C-E7BE-3B92E50029F9}"/>
              </a:ext>
            </a:extLst>
          </p:cNvPr>
          <p:cNvSpPr/>
          <p:nvPr/>
        </p:nvSpPr>
        <p:spPr>
          <a:xfrm>
            <a:off x="8482659" y="1246149"/>
            <a:ext cx="3392018" cy="25923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pt-BR" sz="1400" b="1" dirty="0">
                <a:solidFill>
                  <a:srgbClr val="442079"/>
                </a:solidFill>
                <a:latin typeface="Bahnschrift SemiCondensed" panose="020B0502040204020203" pitchFamily="34" charset="0"/>
              </a:rPr>
              <a:t>BEBIDAS ALCOÓLICAS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00FB1041-8E8F-1F88-555E-4949C2E65345}"/>
              </a:ext>
            </a:extLst>
          </p:cNvPr>
          <p:cNvSpPr/>
          <p:nvPr/>
        </p:nvSpPr>
        <p:spPr>
          <a:xfrm flipH="1">
            <a:off x="2081109" y="4913440"/>
            <a:ext cx="1807058" cy="13249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1B3D1633-D8AF-281A-9C63-EA51251C0B50}"/>
              </a:ext>
            </a:extLst>
          </p:cNvPr>
          <p:cNvSpPr/>
          <p:nvPr/>
        </p:nvSpPr>
        <p:spPr>
          <a:xfrm>
            <a:off x="4547248" y="3489486"/>
            <a:ext cx="1450781" cy="10428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51BBC74-F562-8C3E-568B-92041B985A15}"/>
              </a:ext>
            </a:extLst>
          </p:cNvPr>
          <p:cNvSpPr/>
          <p:nvPr/>
        </p:nvSpPr>
        <p:spPr>
          <a:xfrm flipH="1">
            <a:off x="8388155" y="2325525"/>
            <a:ext cx="1532640" cy="10590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30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EF1A0B1-AD10-C5A7-D2EF-999FC0210774}"/>
              </a:ext>
            </a:extLst>
          </p:cNvPr>
          <p:cNvSpPr txBox="1"/>
          <p:nvPr/>
        </p:nvSpPr>
        <p:spPr>
          <a:xfrm>
            <a:off x="1019755" y="3303963"/>
            <a:ext cx="107314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Entre as metas do ODS3 estão:</a:t>
            </a:r>
          </a:p>
          <a:p>
            <a:pPr marL="1028700" lvl="1" indent="-342900" hangingPunct="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3.4 - Até 2030, reduzir em um terço a mortalidade prematura por DCNTs</a:t>
            </a:r>
          </a:p>
          <a:p>
            <a:pPr marL="1028700" lvl="1" indent="-342900" hangingPunct="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3.5 - </a:t>
            </a:r>
            <a:r>
              <a:rPr lang="pt-BR" sz="2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Reforçar a prevenção e o tratamento do abuso de substâncias, incluindo o abuso de drogas entorpecentes e uso nocivo do álcool.</a:t>
            </a:r>
          </a:p>
          <a:p>
            <a:pPr marL="1028700" lvl="1" indent="-342900" hangingPunct="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3.A - Fortalecer a implementação da CQCT</a:t>
            </a:r>
          </a:p>
          <a:p>
            <a:pPr marL="1028700" lvl="1" indent="-342900" hangingPunct="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3.C - </a:t>
            </a:r>
            <a:r>
              <a:rPr lang="pt-BR" sz="2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Aumentar substancialmente o financiamento da saúde 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1028700" lvl="1" indent="-342900" hangingPunct="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Agenda de Ação de Adis Abeba: Fontes inovadoras de financiamento: tributação de tabaco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752B874-C1C0-9317-5395-53CE804D7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24" y="639990"/>
            <a:ext cx="7157851" cy="2200499"/>
          </a:xfrm>
          <a:prstGeom prst="rect">
            <a:avLst/>
          </a:prstGeom>
        </p:spPr>
      </p:pic>
      <p:pic>
        <p:nvPicPr>
          <p:cNvPr id="2" name="Espaço Reservado para Conteúdo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6BC3242-FA71-56FA-A22C-F21B5A4FD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" r="15280" b="1"/>
          <a:stretch/>
        </p:blipFill>
        <p:spPr>
          <a:xfrm>
            <a:off x="9152180" y="639990"/>
            <a:ext cx="2599062" cy="2246109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304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58CFE-DF74-DC46-9DA1-3E0A941350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0560" y="356053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+mn-lt"/>
              </a:rPr>
              <a:t>Reforma Tributária 3S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CE7D0B0-97FE-130A-7502-D4D3FBE1B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482" y="265097"/>
            <a:ext cx="3991442" cy="265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F55E7DF-57E8-D5BE-C7B3-05CDAF0FCA3A}"/>
              </a:ext>
            </a:extLst>
          </p:cNvPr>
          <p:cNvSpPr txBox="1"/>
          <p:nvPr/>
        </p:nvSpPr>
        <p:spPr>
          <a:xfrm>
            <a:off x="955042" y="2023564"/>
            <a:ext cx="69494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400" i="0" dirty="0">
                <a:solidFill>
                  <a:schemeClr val="bg1">
                    <a:lumMod val="50000"/>
                  </a:schemeClr>
                </a:solidFill>
                <a:effectLst/>
              </a:rPr>
              <a:t>Mais de 70 organizações assinam manifesto por uma reforma tributária saudável, solidária e sustentável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56AF387-55B8-D6AB-FBFD-CC1CDB350EA8}"/>
              </a:ext>
            </a:extLst>
          </p:cNvPr>
          <p:cNvSpPr txBox="1"/>
          <p:nvPr/>
        </p:nvSpPr>
        <p:spPr>
          <a:xfrm>
            <a:off x="955042" y="3429000"/>
            <a:ext cx="106984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i="0" dirty="0">
                <a:solidFill>
                  <a:schemeClr val="bg1">
                    <a:lumMod val="50000"/>
                  </a:schemeClr>
                </a:solidFill>
                <a:effectLst/>
              </a:rPr>
              <a:t>A reforma tributária, se conduzida priorizando o interesse público, pode trazer enormes ganhos para as agendas de saúde e sustentabilidade. </a:t>
            </a:r>
          </a:p>
          <a:p>
            <a:endParaRPr lang="pt-BR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Garantir implementação do imposto seletivo a produtos nocivos significa zelar pela saúde, proteger gerações futuras e impulsionar o desenvolvimento sustentável.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93959DC-A422-FD22-D493-7D7BCBD869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309" b="67379"/>
          <a:stretch/>
        </p:blipFill>
        <p:spPr>
          <a:xfrm>
            <a:off x="4264453" y="5608856"/>
            <a:ext cx="3518107" cy="124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5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24;p24">
            <a:extLst>
              <a:ext uri="{FF2B5EF4-FFF2-40B4-BE49-F238E27FC236}">
                <a16:creationId xmlns:a16="http://schemas.microsoft.com/office/drawing/2014/main" id="{4D2F3ADE-72F9-2455-73FC-1017DA66E49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5467" y="-151613"/>
            <a:ext cx="12462933" cy="70096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id="{F807E3AC-3132-ACAE-3DF7-4BC261462626}"/>
              </a:ext>
            </a:extLst>
          </p:cNvPr>
          <p:cNvSpPr txBox="1">
            <a:spLocks/>
          </p:cNvSpPr>
          <p:nvPr/>
        </p:nvSpPr>
        <p:spPr>
          <a:xfrm>
            <a:off x="838199" y="3762749"/>
            <a:ext cx="10515600" cy="13255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accent2"/>
                </a:solidFill>
                <a:latin typeface="Roboto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>
                <a:solidFill>
                  <a:schemeClr val="bg1"/>
                </a:solidFill>
                <a:latin typeface="+mn-lt"/>
              </a:rPr>
              <a:t>Muito obrigada!</a:t>
            </a:r>
            <a:br>
              <a:rPr lang="pt-BR" sz="2400" dirty="0">
                <a:solidFill>
                  <a:schemeClr val="bg1"/>
                </a:solidFill>
                <a:latin typeface="+mn-lt"/>
              </a:rPr>
            </a:br>
            <a:br>
              <a:rPr lang="pt-BR" sz="2400" dirty="0">
                <a:solidFill>
                  <a:schemeClr val="bg1"/>
                </a:solidFill>
                <a:latin typeface="+mn-lt"/>
              </a:rPr>
            </a:br>
            <a:r>
              <a:rPr lang="pt-BR" sz="2400" dirty="0">
                <a:solidFill>
                  <a:schemeClr val="bg1"/>
                </a:solidFill>
                <a:latin typeface="+mn-lt"/>
              </a:rPr>
              <a:t>Mônica Andreis</a:t>
            </a:r>
            <a:br>
              <a:rPr lang="pt-BR" sz="2400" dirty="0">
                <a:solidFill>
                  <a:schemeClr val="bg1"/>
                </a:solidFill>
                <a:latin typeface="+mn-lt"/>
              </a:rPr>
            </a:br>
            <a:r>
              <a:rPr lang="pt-BR" sz="2400" dirty="0">
                <a:solidFill>
                  <a:schemeClr val="bg1"/>
                </a:solidFill>
                <a:latin typeface="+mn-lt"/>
              </a:rPr>
              <a:t>http://actbr.org.br</a:t>
            </a:r>
          </a:p>
        </p:txBody>
      </p:sp>
      <p:pic>
        <p:nvPicPr>
          <p:cNvPr id="3" name="Picture 8" descr="Tributo Saudável">
            <a:extLst>
              <a:ext uri="{FF2B5EF4-FFF2-40B4-BE49-F238E27FC236}">
                <a16:creationId xmlns:a16="http://schemas.microsoft.com/office/drawing/2014/main" id="{985CA6EB-A98D-928E-1DAD-A1F20F592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5" y="-151613"/>
            <a:ext cx="3483428" cy="234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00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1686231-2451-2A2C-E877-200492381593}"/>
              </a:ext>
            </a:extLst>
          </p:cNvPr>
          <p:cNvSpPr txBox="1">
            <a:spLocks/>
          </p:cNvSpPr>
          <p:nvPr/>
        </p:nvSpPr>
        <p:spPr>
          <a:xfrm>
            <a:off x="8025973" y="90757"/>
            <a:ext cx="3869863" cy="1243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800" b="1" dirty="0"/>
              <a:t>ACT Promoção da Saúde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B466B69-7700-7C53-5E0D-479FB17D3E66}"/>
              </a:ext>
            </a:extLst>
          </p:cNvPr>
          <p:cNvSpPr/>
          <p:nvPr/>
        </p:nvSpPr>
        <p:spPr>
          <a:xfrm>
            <a:off x="853440" y="824339"/>
            <a:ext cx="11216640" cy="4339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E5A17"/>
              </a:buClr>
              <a:defRPr/>
            </a:pPr>
            <a:r>
              <a:rPr lang="en-US" altLang="pt-BR" sz="3600" dirty="0">
                <a:solidFill>
                  <a:srgbClr val="C00000"/>
                </a:solidFill>
                <a:latin typeface="Amasis MT Pro Black" panose="02040A04050005020304" pitchFamily="18" charset="0"/>
              </a:rPr>
              <a:t>2006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E5A17"/>
              </a:buClr>
              <a:defRPr/>
            </a:pPr>
            <a:r>
              <a:rPr lang="en-US" altLang="pt-BR" sz="3600" dirty="0">
                <a:solidFill>
                  <a:srgbClr val="C00000"/>
                </a:solidFill>
                <a:latin typeface="Amasis MT Pro Black" panose="02040A04050005020304" pitchFamily="18" charset="0"/>
              </a:rPr>
              <a:t> </a:t>
            </a:r>
            <a:endParaRPr lang="en-US" altLang="pt-BR" sz="3600" dirty="0">
              <a:solidFill>
                <a:schemeClr val="bg1">
                  <a:lumMod val="50000"/>
                </a:schemeClr>
              </a:solidFill>
              <a:latin typeface="Amasis MT Pro Black" panose="02040A04050005020304" pitchFamily="18" charset="0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E5A17"/>
              </a:buClr>
              <a:buFont typeface="Arial" panose="020B0604020202020204" pitchFamily="34" charset="0"/>
              <a:buChar char="•"/>
              <a:defRPr/>
            </a:pPr>
            <a:r>
              <a:rPr lang="en-US" altLang="pt-BR" sz="2400" dirty="0" err="1">
                <a:solidFill>
                  <a:schemeClr val="bg1">
                    <a:lumMod val="50000"/>
                  </a:schemeClr>
                </a:solidFill>
              </a:rPr>
              <a:t>Fundação</a:t>
            </a:r>
            <a:r>
              <a:rPr lang="en-US" altLang="pt-B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pt-BR" sz="2400" dirty="0" err="1">
                <a:solidFill>
                  <a:schemeClr val="bg1">
                    <a:lumMod val="50000"/>
                  </a:schemeClr>
                </a:solidFill>
              </a:rPr>
              <a:t>como</a:t>
            </a:r>
            <a:r>
              <a:rPr lang="en-US" altLang="pt-BR" sz="2400" dirty="0">
                <a:solidFill>
                  <a:schemeClr val="bg1">
                    <a:lumMod val="50000"/>
                  </a:schemeClr>
                </a:solidFill>
              </a:rPr>
              <a:t> Aliança de Controle do Tabagismo, posterior </a:t>
            </a:r>
            <a:r>
              <a:rPr lang="en-US" altLang="pt-BR" sz="2400" dirty="0" err="1">
                <a:solidFill>
                  <a:schemeClr val="bg1">
                    <a:lumMod val="50000"/>
                  </a:schemeClr>
                </a:solidFill>
              </a:rPr>
              <a:t>ampliação</a:t>
            </a:r>
            <a:r>
              <a:rPr lang="en-US" altLang="pt-BR" sz="24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altLang="pt-BR" sz="2400" dirty="0" err="1">
                <a:solidFill>
                  <a:schemeClr val="bg1">
                    <a:lumMod val="50000"/>
                  </a:schemeClr>
                </a:solidFill>
              </a:rPr>
              <a:t>escopo</a:t>
            </a:r>
            <a:r>
              <a:rPr lang="en-US" altLang="pt-BR" sz="2400" dirty="0">
                <a:solidFill>
                  <a:schemeClr val="bg1">
                    <a:lumMod val="50000"/>
                  </a:schemeClr>
                </a:solidFill>
              </a:rPr>
              <a:t> para </a:t>
            </a:r>
            <a:r>
              <a:rPr lang="en-US" altLang="pt-BR" sz="2400" dirty="0" err="1">
                <a:solidFill>
                  <a:schemeClr val="bg1">
                    <a:lumMod val="50000"/>
                  </a:schemeClr>
                </a:solidFill>
              </a:rPr>
              <a:t>atuar</a:t>
            </a:r>
            <a:r>
              <a:rPr lang="en-US" altLang="pt-BR" sz="2400" dirty="0">
                <a:solidFill>
                  <a:schemeClr val="bg1">
                    <a:lumMod val="50000"/>
                  </a:schemeClr>
                </a:solidFill>
              </a:rPr>
              <a:t> com </a:t>
            </a:r>
            <a:r>
              <a:rPr lang="en-US" altLang="pt-BR" sz="2400" dirty="0" err="1">
                <a:solidFill>
                  <a:schemeClr val="bg1">
                    <a:lumMod val="50000"/>
                  </a:schemeClr>
                </a:solidFill>
              </a:rPr>
              <a:t>prevenção</a:t>
            </a:r>
            <a:r>
              <a:rPr lang="en-US" altLang="pt-BR" sz="2400" dirty="0">
                <a:solidFill>
                  <a:schemeClr val="bg1">
                    <a:lumMod val="50000"/>
                  </a:schemeClr>
                </a:solidFill>
              </a:rPr>
              <a:t> dos </a:t>
            </a:r>
            <a:r>
              <a:rPr lang="en-US" altLang="pt-BR" sz="2400" dirty="0" err="1">
                <a:solidFill>
                  <a:schemeClr val="bg1">
                    <a:lumMod val="50000"/>
                  </a:schemeClr>
                </a:solidFill>
              </a:rPr>
              <a:t>fatores</a:t>
            </a:r>
            <a:r>
              <a:rPr lang="en-US" altLang="pt-BR" sz="2400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altLang="pt-BR" sz="2400" dirty="0" err="1">
                <a:solidFill>
                  <a:schemeClr val="bg1">
                    <a:lumMod val="50000"/>
                  </a:schemeClr>
                </a:solidFill>
              </a:rPr>
              <a:t>risco</a:t>
            </a:r>
            <a:r>
              <a:rPr lang="en-US" altLang="pt-BR" sz="2400" dirty="0">
                <a:solidFill>
                  <a:schemeClr val="bg1">
                    <a:lumMod val="50000"/>
                  </a:schemeClr>
                </a:solidFill>
              </a:rPr>
              <a:t> das </a:t>
            </a:r>
            <a:r>
              <a:rPr lang="en-US" altLang="pt-BR" sz="2400" dirty="0" err="1">
                <a:solidFill>
                  <a:schemeClr val="bg1">
                    <a:lumMod val="50000"/>
                  </a:schemeClr>
                </a:solidFill>
              </a:rPr>
              <a:t>doenças</a:t>
            </a:r>
            <a:r>
              <a:rPr lang="en-US" altLang="pt-B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pt-BR" sz="2400" dirty="0" err="1">
                <a:solidFill>
                  <a:schemeClr val="bg1">
                    <a:lumMod val="50000"/>
                  </a:schemeClr>
                </a:solidFill>
              </a:rPr>
              <a:t>crônicas</a:t>
            </a:r>
            <a:r>
              <a:rPr lang="en-US" altLang="pt-B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pt-BR" sz="2400" dirty="0" err="1">
                <a:solidFill>
                  <a:schemeClr val="bg1">
                    <a:lumMod val="50000"/>
                  </a:schemeClr>
                </a:solidFill>
              </a:rPr>
              <a:t>não-transmissíveis</a:t>
            </a:r>
            <a:endParaRPr lang="en-US" altLang="pt-BR" sz="2400" dirty="0">
              <a:solidFill>
                <a:schemeClr val="bg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E5A17"/>
              </a:buClr>
              <a:buFont typeface="Arial" panose="020B0604020202020204" pitchFamily="34" charset="0"/>
              <a:buChar char="•"/>
              <a:defRPr/>
            </a:pPr>
            <a:endParaRPr lang="en-US" altLang="pt-BR" sz="2400" dirty="0">
              <a:solidFill>
                <a:schemeClr val="bg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E5A17"/>
              </a:buClr>
              <a:buFont typeface="Arial" panose="020B0604020202020204" pitchFamily="34" charset="0"/>
              <a:buChar char="•"/>
              <a:defRPr/>
            </a:pPr>
            <a:r>
              <a:rPr lang="en-US" altLang="pt-BR" sz="2400" dirty="0" err="1">
                <a:solidFill>
                  <a:schemeClr val="bg1">
                    <a:lumMod val="50000"/>
                  </a:schemeClr>
                </a:solidFill>
              </a:rPr>
              <a:t>Promoção</a:t>
            </a:r>
            <a:r>
              <a:rPr lang="en-US" altLang="pt-BR" sz="2400" dirty="0">
                <a:solidFill>
                  <a:schemeClr val="bg1">
                    <a:lumMod val="50000"/>
                  </a:schemeClr>
                </a:solidFill>
              </a:rPr>
              <a:t> da </a:t>
            </a:r>
            <a:r>
              <a:rPr lang="en-US" altLang="pt-BR" sz="2400" dirty="0" err="1">
                <a:solidFill>
                  <a:schemeClr val="bg1">
                    <a:lumMod val="50000"/>
                  </a:schemeClr>
                </a:solidFill>
              </a:rPr>
              <a:t>alimentação</a:t>
            </a:r>
            <a:r>
              <a:rPr lang="en-US" altLang="pt-B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pt-BR" sz="2400" dirty="0" err="1">
                <a:solidFill>
                  <a:schemeClr val="bg1">
                    <a:lumMod val="50000"/>
                  </a:schemeClr>
                </a:solidFill>
              </a:rPr>
              <a:t>saudável</a:t>
            </a:r>
            <a:r>
              <a:rPr lang="en-US" altLang="pt-BR" sz="2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pt-BR" sz="2400" dirty="0" err="1">
                <a:solidFill>
                  <a:schemeClr val="bg1">
                    <a:lumMod val="50000"/>
                  </a:schemeClr>
                </a:solidFill>
              </a:rPr>
              <a:t>controle</a:t>
            </a:r>
            <a:r>
              <a:rPr lang="en-US" altLang="pt-BR" sz="2400" dirty="0">
                <a:solidFill>
                  <a:schemeClr val="bg1">
                    <a:lumMod val="50000"/>
                  </a:schemeClr>
                </a:solidFill>
              </a:rPr>
              <a:t> do tabaco, do </a:t>
            </a:r>
            <a:r>
              <a:rPr lang="en-US" altLang="pt-BR" sz="2400" dirty="0" err="1">
                <a:solidFill>
                  <a:schemeClr val="bg1">
                    <a:lumMod val="50000"/>
                  </a:schemeClr>
                </a:solidFill>
              </a:rPr>
              <a:t>álcool</a:t>
            </a:r>
            <a:r>
              <a:rPr lang="en-US" altLang="pt-BR" sz="2400" dirty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en-US" altLang="pt-BR" sz="2400" dirty="0" err="1">
                <a:solidFill>
                  <a:schemeClr val="bg1">
                    <a:lumMod val="50000"/>
                  </a:schemeClr>
                </a:solidFill>
              </a:rPr>
              <a:t>promoção</a:t>
            </a:r>
            <a:r>
              <a:rPr lang="en-US" altLang="pt-BR" sz="2400" dirty="0">
                <a:solidFill>
                  <a:schemeClr val="bg1">
                    <a:lumMod val="50000"/>
                  </a:schemeClr>
                </a:solidFill>
              </a:rPr>
              <a:t> da </a:t>
            </a:r>
            <a:r>
              <a:rPr lang="en-US" altLang="pt-BR" sz="2400" dirty="0" err="1">
                <a:solidFill>
                  <a:schemeClr val="bg1">
                    <a:lumMod val="50000"/>
                  </a:schemeClr>
                </a:solidFill>
              </a:rPr>
              <a:t>atividade</a:t>
            </a:r>
            <a:r>
              <a:rPr lang="en-US" altLang="pt-B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pt-BR" sz="2400" dirty="0" err="1">
                <a:solidFill>
                  <a:schemeClr val="bg1">
                    <a:lumMod val="50000"/>
                  </a:schemeClr>
                </a:solidFill>
              </a:rPr>
              <a:t>física</a:t>
            </a:r>
            <a:endParaRPr lang="en-US" alt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 descr="DCNTs e Fatores de Risco | ACT BR">
            <a:extLst>
              <a:ext uri="{FF2B5EF4-FFF2-40B4-BE49-F238E27FC236}">
                <a16:creationId xmlns:a16="http://schemas.microsoft.com/office/drawing/2014/main" id="{E4882A8B-6450-9EDD-E4F0-24A077972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0577" y="4583164"/>
            <a:ext cx="4321183" cy="220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 imagem pode conter: 11 pessoas, pessoas sorrindo, multidÃ£o">
            <a:extLst>
              <a:ext uri="{FF2B5EF4-FFF2-40B4-BE49-F238E27FC236}">
                <a16:creationId xmlns:a16="http://schemas.microsoft.com/office/drawing/2014/main" id="{4C25CEC1-5622-45F0-46D8-72CC803A1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193"/>
          <a:stretch/>
        </p:blipFill>
        <p:spPr bwMode="auto">
          <a:xfrm>
            <a:off x="7220671" y="4654284"/>
            <a:ext cx="4971329" cy="220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1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56DD92-45C3-BDE7-8044-569FD1CA8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4280"/>
            <a:ext cx="10515600" cy="435133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latin typeface="+mn-lt"/>
              </a:rPr>
              <a:t>A reforma tributária sobre consumo visa primordialmente à unificação e consequente simplificação do sistema de impostos. Define alíquotas distintas para vários setores. 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latin typeface="+mn-lt"/>
              </a:rPr>
              <a:t>Diante da desigualdade social existente no Brasil, a reforma tributária é capaz de contribuir para a promoção da equidade, do bem-estar e saúde da população.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latin typeface="+mn-lt"/>
              </a:rPr>
              <a:t>A ACT defende uma reforma tributária que garanta a </a:t>
            </a:r>
            <a:r>
              <a:rPr lang="pt-BR" sz="2400" b="1" dirty="0">
                <a:solidFill>
                  <a:srgbClr val="C00000"/>
                </a:solidFill>
                <a:latin typeface="+mn-lt"/>
              </a:rPr>
              <a:t>tributação diferenciada para produtos não saudáveis como tabaco, álcool e ultraprocessados</a:t>
            </a:r>
            <a:r>
              <a:rPr lang="pt-BR" sz="2400" dirty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850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7C3ACA-9888-449C-8987-D796DB3B4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" y="885256"/>
            <a:ext cx="10220960" cy="5087488"/>
          </a:xfrm>
        </p:spPr>
        <p:txBody>
          <a:bodyPr>
            <a:noAutofit/>
          </a:bodyPr>
          <a:lstStyle/>
          <a:p>
            <a:pPr marL="514350" indent="-514350">
              <a:buFont typeface="Wingdings" panose="05000000000000000000" pitchFamily="2" charset="2"/>
              <a:buAutoNum type="arabicParenR"/>
            </a:pPr>
            <a:r>
              <a:rPr lang="pt-BR" sz="2400" dirty="0">
                <a:solidFill>
                  <a:schemeClr val="tx1"/>
                </a:solidFill>
                <a:latin typeface="+mn-lt"/>
              </a:rPr>
              <a:t>Manutenção do imposto seletivo sobre produtos nocivos à saúde e ao meio ambiente, tal como aprovado na Câmara dos Deputados (deve incidir sobre produtos como tabaco, bebidas alcoólicas e alimentos ultraprocessados)</a:t>
            </a:r>
          </a:p>
          <a:p>
            <a:pPr marL="514350" indent="-514350">
              <a:buAutoNum type="arabicParenR"/>
            </a:pPr>
            <a:r>
              <a:rPr lang="pt-BR" sz="2400" dirty="0">
                <a:solidFill>
                  <a:schemeClr val="tx1"/>
                </a:solidFill>
                <a:latin typeface="+mn-lt"/>
              </a:rPr>
              <a:t>Manutenção da Cesta Básica Nacional de Alimentos com alíquota zero criada pela Câmara dos Deputados</a:t>
            </a:r>
          </a:p>
          <a:p>
            <a:pPr marL="514350" indent="-514350">
              <a:buAutoNum type="arabicParenR"/>
            </a:pPr>
            <a:r>
              <a:rPr lang="pt-BR" sz="2400" dirty="0">
                <a:solidFill>
                  <a:schemeClr val="tx1"/>
                </a:solidFill>
                <a:latin typeface="+mn-lt"/>
              </a:rPr>
              <a:t>Produtos do imposto seletivo não podem estar no rol daqueles que terão alíquota reduzida </a:t>
            </a:r>
          </a:p>
          <a:p>
            <a:pPr marL="514350" indent="-514350">
              <a:buAutoNum type="arabicParenR"/>
            </a:pPr>
            <a:r>
              <a:rPr lang="pt-BR" sz="2400" dirty="0">
                <a:solidFill>
                  <a:schemeClr val="tx1"/>
                </a:solidFill>
                <a:latin typeface="+mn-lt"/>
              </a:rPr>
              <a:t>Vedação de subsídios para os produtos que serão alvo do imposto seletivo: 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  <a:latin typeface="+mn-lt"/>
              </a:rPr>
              <a:t>        O que faz mal à saúde e meio ambiente não pode receber benefícios fiscais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tx1"/>
                </a:solidFill>
                <a:latin typeface="+mn-lt"/>
              </a:rPr>
              <a:t>5)    Vinculação dos recursos arrecadados com o imposto seletivo para o SUS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61A3DA-2FEA-85F1-0808-D51D1B506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707"/>
          <a:stretch/>
        </p:blipFill>
        <p:spPr>
          <a:xfrm>
            <a:off x="0" y="-3097"/>
            <a:ext cx="6858000" cy="84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4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38881" y="670218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0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dirty="0" err="1">
                <a:solidFill>
                  <a:schemeClr val="tx1"/>
                </a:solidFill>
                <a:latin typeface="+mn-lt"/>
              </a:rPr>
              <a:t>Impacto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econômico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do tabaco,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álcool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e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ultraprocessados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vestido&#10;&#10;Descrição gerada automaticamente">
            <a:extLst>
              <a:ext uri="{FF2B5EF4-FFF2-40B4-BE49-F238E27FC236}">
                <a16:creationId xmlns:a16="http://schemas.microsoft.com/office/drawing/2014/main" id="{29DBAC75-A628-D3EE-5062-7B6F1DB87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97" y="1990171"/>
            <a:ext cx="1244448" cy="469603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3BD1F69-1444-2B7A-9769-D33F02F9D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90" y="2889811"/>
            <a:ext cx="4056235" cy="255542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008E74F-DC25-4A2C-3790-71739286D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451" y="2925427"/>
            <a:ext cx="4404941" cy="2555427"/>
          </a:xfrm>
          <a:prstGeom prst="rect">
            <a:avLst/>
          </a:prstGeom>
        </p:spPr>
      </p:pic>
      <p:pic>
        <p:nvPicPr>
          <p:cNvPr id="12" name="Gráfico 11" descr="Fumo com preenchimento sólido">
            <a:extLst>
              <a:ext uri="{FF2B5EF4-FFF2-40B4-BE49-F238E27FC236}">
                <a16:creationId xmlns:a16="http://schemas.microsoft.com/office/drawing/2014/main" id="{920F8366-1FBD-6C24-4A43-61B9AE2217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3479" y="5673503"/>
            <a:ext cx="914400" cy="914400"/>
          </a:xfrm>
          <a:prstGeom prst="rect">
            <a:avLst/>
          </a:prstGeom>
        </p:spPr>
      </p:pic>
      <p:pic>
        <p:nvPicPr>
          <p:cNvPr id="14" name="Gráfico 13" descr="Vinho com preenchimento sólido">
            <a:extLst>
              <a:ext uri="{FF2B5EF4-FFF2-40B4-BE49-F238E27FC236}">
                <a16:creationId xmlns:a16="http://schemas.microsoft.com/office/drawing/2014/main" id="{BE642DE8-141B-BA15-2F36-AD9775E58E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28797" y="5771805"/>
            <a:ext cx="914400" cy="914400"/>
          </a:xfrm>
          <a:prstGeom prst="rect">
            <a:avLst/>
          </a:prstGeom>
        </p:spPr>
      </p:pic>
      <p:pic>
        <p:nvPicPr>
          <p:cNvPr id="18" name="Gráfico 17" descr="Hambúrguer e bebida com preenchimento sólido">
            <a:extLst>
              <a:ext uri="{FF2B5EF4-FFF2-40B4-BE49-F238E27FC236}">
                <a16:creationId xmlns:a16="http://schemas.microsoft.com/office/drawing/2014/main" id="{8F8BF230-4C84-D4D2-9933-1CEBF12FBE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39721" y="57122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64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Tributo Saudável">
            <a:extLst>
              <a:ext uri="{FF2B5EF4-FFF2-40B4-BE49-F238E27FC236}">
                <a16:creationId xmlns:a16="http://schemas.microsoft.com/office/drawing/2014/main" id="{09880796-C1E0-21BF-BF25-AAF9C7680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60" y="0"/>
            <a:ext cx="3139440" cy="234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E8504EA-7A89-E20A-918B-80105543C6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20" b="18320"/>
          <a:stretch/>
        </p:blipFill>
        <p:spPr>
          <a:xfrm>
            <a:off x="4873375" y="1006868"/>
            <a:ext cx="7116567" cy="50640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DCA6A8A-2F25-6E02-255D-02DA23F57DAE}"/>
              </a:ext>
            </a:extLst>
          </p:cNvPr>
          <p:cNvSpPr txBox="1"/>
          <p:nvPr/>
        </p:nvSpPr>
        <p:spPr>
          <a:xfrm>
            <a:off x="975131" y="2348933"/>
            <a:ext cx="1121686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i="0" dirty="0">
                <a:effectLst/>
              </a:rPr>
              <a:t>Impostos sobre produtos </a:t>
            </a:r>
            <a:r>
              <a:rPr lang="pt-BR" sz="2400" b="0" i="0" dirty="0">
                <a:effectLst/>
              </a:rPr>
              <a:t>nocivos </a:t>
            </a:r>
            <a:r>
              <a:rPr lang="pt-BR" sz="2400" i="0" dirty="0">
                <a:effectLst/>
              </a:rPr>
              <a:t>diminuem substancialmente os gastos em saúde, aumentam a arrecadação e salvam vidas. </a:t>
            </a:r>
            <a:r>
              <a:rPr lang="pt-BR" sz="2400" dirty="0"/>
              <a:t>Aumento de preços e impostos contribuiu com mais da metade da redução da proporção de fumantes no Brasil entre 1989 e 2015. </a:t>
            </a:r>
          </a:p>
          <a:p>
            <a:pPr algn="l"/>
            <a:endParaRPr lang="pt-BR" sz="2400" dirty="0">
              <a:solidFill>
                <a:srgbClr val="333333"/>
              </a:solidFill>
            </a:endParaRPr>
          </a:p>
          <a:p>
            <a:pPr algn="l"/>
            <a:r>
              <a:rPr lang="pt-BR" sz="2400" b="0" i="0" dirty="0">
                <a:solidFill>
                  <a:srgbClr val="333333"/>
                </a:solidFill>
                <a:effectLst/>
              </a:rPr>
              <a:t>A adoção de tributação elevada para esses produtos por meio do </a:t>
            </a:r>
            <a:r>
              <a:rPr lang="pt-BR" sz="2400" b="1" i="0" dirty="0">
                <a:solidFill>
                  <a:srgbClr val="C00000"/>
                </a:solidFill>
                <a:effectLst/>
              </a:rPr>
              <a:t>imposto seletivo</a:t>
            </a:r>
            <a:r>
              <a:rPr lang="pt-BR" sz="2400" b="0" i="0" dirty="0">
                <a:solidFill>
                  <a:srgbClr val="333333"/>
                </a:solidFill>
                <a:effectLst/>
              </a:rPr>
              <a:t>, ao desencorajar seu consumo, contribui para a melhoria dos indicadores de saúde, especialmente dos grupos mais vulneráveis da população.</a:t>
            </a:r>
          </a:p>
          <a:p>
            <a:pPr algn="l"/>
            <a:br>
              <a:rPr lang="pt-BR" sz="2400" b="0" i="0" dirty="0">
                <a:solidFill>
                  <a:srgbClr val="333333"/>
                </a:solidFill>
                <a:effectLst/>
              </a:rPr>
            </a:br>
            <a:r>
              <a:rPr lang="pt-BR" sz="2400" b="0" i="0" dirty="0">
                <a:solidFill>
                  <a:srgbClr val="333333"/>
                </a:solidFill>
                <a:effectLst/>
              </a:rPr>
              <a:t>Os recursos arrecadados podem fortalecer o SUS e as políticas de prevenção e promoção da saúde, se vinculados ao sistema de saúde, hoje subfinanciado.</a:t>
            </a:r>
          </a:p>
        </p:txBody>
      </p:sp>
    </p:spTree>
    <p:extLst>
      <p:ext uri="{BB962C8B-B14F-4D97-AF65-F5344CB8AC3E}">
        <p14:creationId xmlns:p14="http://schemas.microsoft.com/office/powerpoint/2010/main" val="34364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416207-00AF-FB2B-5B99-F09BC58C2E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4988" y="422369"/>
            <a:ext cx="11176000" cy="2777583"/>
          </a:xfrm>
        </p:spPr>
        <p:txBody>
          <a:bodyPr>
            <a:noAutofit/>
          </a:bodyPr>
          <a:lstStyle/>
          <a:p>
            <a:r>
              <a:rPr lang="pt-BR" sz="2400" dirty="0">
                <a:latin typeface="+mn-lt"/>
              </a:rPr>
              <a:t>Destinação de recursos visa não apenas vincular, mas onerar setores cujo crescimento pode impactar desfavoravelmente o nível de despesas públicas</a:t>
            </a:r>
          </a:p>
          <a:p>
            <a:r>
              <a:rPr lang="pt-BR" sz="2400" dirty="0">
                <a:latin typeface="+mn-lt"/>
                <a:cs typeface="Times New Roman" panose="02020603050405020304" pitchFamily="18" charset="0"/>
              </a:rPr>
              <a:t>Ao menos 80 países já adotaram a vinculação de recursos para a saúde e desses, 35 países (cerca de 44%), usam parte ou a totalidade da arrecadação tributária para financiamento da saúde (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Cashin, Sparkes e Bloom, 2017)</a:t>
            </a: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2201AB1A-7779-CF00-4CF4-81C0F349D1A3}"/>
              </a:ext>
            </a:extLst>
          </p:cNvPr>
          <p:cNvSpPr/>
          <p:nvPr/>
        </p:nvSpPr>
        <p:spPr>
          <a:xfrm>
            <a:off x="1168400" y="3891280"/>
            <a:ext cx="640080" cy="538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39D7F3C-DC5A-B32C-622E-F0F79C201D19}"/>
              </a:ext>
            </a:extLst>
          </p:cNvPr>
          <p:cNvSpPr txBox="1"/>
          <p:nvPr/>
        </p:nvSpPr>
        <p:spPr>
          <a:xfrm>
            <a:off x="2021840" y="3677920"/>
            <a:ext cx="10068560" cy="2538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Estudo da UCB alerta para a necessidade de se prever uma alíquota ideal de</a:t>
            </a:r>
            <a:r>
              <a:rPr lang="pt-BR" sz="2000" dirty="0">
                <a:effectLst/>
                <a:latin typeface="+mn-lt"/>
                <a:ea typeface="Times New Roman" panose="02020603050405020304" pitchFamily="18" charset="0"/>
              </a:rPr>
              <a:t> Imposto Especial sobre o Tabaco de modo a garantir que </a:t>
            </a:r>
            <a:r>
              <a:rPr lang="pt-BR" sz="20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reduza simultaneamente o tabagismo e aumente as receitas fiscais. Estimam-se receitas fiscais adicionais de 5,4 bilhões de reais por ano.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+mn-lt"/>
              </a:rPr>
              <a:t>Estudo da FIPE aponta que uma tributação de 20% sobre bebidas não alcoólicas adoçadas, geraria R$ 4,7 bilhões de arrecadação tributária adicional por ano, 69 mil empregos e um acréscimo de R$ 2,4 bilhões ao PIB, em valores de 2018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BBB710CC-9ADD-0C72-7222-0CF1F53CED8C}"/>
              </a:ext>
            </a:extLst>
          </p:cNvPr>
          <p:cNvSpPr/>
          <p:nvPr/>
        </p:nvSpPr>
        <p:spPr>
          <a:xfrm>
            <a:off x="1168400" y="5121088"/>
            <a:ext cx="640080" cy="538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654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ulher em frente a prateleira de loja&#10;&#10;Descrição gerada automaticamente">
            <a:extLst>
              <a:ext uri="{FF2B5EF4-FFF2-40B4-BE49-F238E27FC236}">
                <a16:creationId xmlns:a16="http://schemas.microsoft.com/office/drawing/2014/main" id="{3CC43053-FA6D-F2CF-D707-AF5C6A7060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1134A56-1D6B-5189-AC9B-AFF796C56ED2}"/>
              </a:ext>
            </a:extLst>
          </p:cNvPr>
          <p:cNvSpPr/>
          <p:nvPr/>
        </p:nvSpPr>
        <p:spPr>
          <a:xfrm>
            <a:off x="12751" y="-19880"/>
            <a:ext cx="12192000" cy="6858000"/>
          </a:xfrm>
          <a:prstGeom prst="rect">
            <a:avLst/>
          </a:prstGeom>
          <a:solidFill>
            <a:srgbClr val="00206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400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9026990-767E-CC74-117F-4869E9D61516}"/>
              </a:ext>
            </a:extLst>
          </p:cNvPr>
          <p:cNvSpPr txBox="1"/>
          <p:nvPr/>
        </p:nvSpPr>
        <p:spPr>
          <a:xfrm>
            <a:off x="1335523" y="4132354"/>
            <a:ext cx="578881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Bahnschrift SemiCondensed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A população, em sua grande maioria, acredita que os impostos deveriam ser aumentados para os produtos que são nocivos para a saúde ou para o meio ambiente.</a:t>
            </a:r>
            <a:endParaRPr lang="pt-BR" sz="3200" b="1" dirty="0">
              <a:solidFill>
                <a:srgbClr val="FED54F"/>
              </a:solidFill>
              <a:latin typeface="Bahnschrift SemiCondensed" panose="020B05020402040202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A0BAACF-14A7-2F6C-7939-D60FEED8C64F}"/>
              </a:ext>
            </a:extLst>
          </p:cNvPr>
          <p:cNvSpPr txBox="1"/>
          <p:nvPr/>
        </p:nvSpPr>
        <p:spPr>
          <a:xfrm>
            <a:off x="213012" y="2199183"/>
            <a:ext cx="585354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3800" b="1" i="0" u="none" strike="noStrike" kern="1200" cap="none" spc="0" normalizeH="0" baseline="0" noProof="0" dirty="0">
                <a:ln>
                  <a:noFill/>
                </a:ln>
                <a:solidFill>
                  <a:srgbClr val="FED54F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9</a:t>
            </a:r>
            <a:endParaRPr lang="pt-BR" sz="8000" dirty="0">
              <a:solidFill>
                <a:srgbClr val="FED54F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1C8D69F-1CF3-C416-24F2-9B3659B8ACFE}"/>
              </a:ext>
            </a:extLst>
          </p:cNvPr>
          <p:cNvSpPr txBox="1"/>
          <p:nvPr/>
        </p:nvSpPr>
        <p:spPr>
          <a:xfrm>
            <a:off x="1208493" y="2577113"/>
            <a:ext cx="30214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ED54F"/>
                </a:solidFill>
                <a:effectLst/>
                <a:uLnTx/>
                <a:uFillTx/>
                <a:latin typeface="Bahnschrift SemiCondensed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em cada 10 desejam o aumento de tributos para produtos nocivos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rgbClr val="FED5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23D176D-1114-A540-9BCB-0B32B9FA352A}"/>
              </a:ext>
            </a:extLst>
          </p:cNvPr>
          <p:cNvSpPr txBox="1"/>
          <p:nvPr/>
        </p:nvSpPr>
        <p:spPr>
          <a:xfrm>
            <a:off x="7329057" y="1435311"/>
            <a:ext cx="401929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São </a:t>
            </a:r>
            <a:r>
              <a:rPr lang="pt-BR" sz="1600" b="1" dirty="0">
                <a:solidFill>
                  <a:srgbClr val="FED54F"/>
                </a:solidFill>
                <a:latin typeface="Bahnschrift SemiCondensed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CONTRA</a:t>
            </a:r>
            <a:r>
              <a:rPr lang="pt-BR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que o governo conceda incentivos fiscais para fabricantes de produtos que fazem mal à saúde e ao Meio Ambiente, como cigarro, bebidas alcoólicas e alimentos ultraprocessados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56459FD-104D-BE1C-8DFA-CAA8B0AC1E61}"/>
              </a:ext>
            </a:extLst>
          </p:cNvPr>
          <p:cNvGrpSpPr/>
          <p:nvPr/>
        </p:nvGrpSpPr>
        <p:grpSpPr>
          <a:xfrm>
            <a:off x="7469442" y="576913"/>
            <a:ext cx="2244423" cy="386213"/>
            <a:chOff x="4224881" y="1161201"/>
            <a:chExt cx="1533804" cy="263932"/>
          </a:xfrm>
          <a:solidFill>
            <a:schemeClr val="bg1"/>
          </a:solidFill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A8D7EA4-3AA1-E606-6FBD-B8241428F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915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ED5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A2912B8-B52E-AEB1-74CB-B038C6F75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3593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ED5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A0F4E29-2820-599C-FA07-708BB9168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271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ED5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BE3F5AF-0B5F-83C2-D51C-6610B8F5A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949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317E6DC-E1E9-BDF0-7CBF-E1CF65E69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627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7CD686B-EB76-570E-E3B5-68736ABB8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305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8D07552-605C-255B-B7A5-F8E68D130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980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7C54AEE8-9417-6A70-9FC7-13B0E9EF7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881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ED5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6DDD50D2-BA1D-4D37-FFE5-9BFEA4540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559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ED5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77F7D29E-93A4-91CB-E635-8DA5909A0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237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ED5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88DA001-8E3C-BB3B-8540-A1E287C55C9F}"/>
              </a:ext>
            </a:extLst>
          </p:cNvPr>
          <p:cNvSpPr txBox="1"/>
          <p:nvPr/>
        </p:nvSpPr>
        <p:spPr>
          <a:xfrm>
            <a:off x="7358276" y="899446"/>
            <a:ext cx="45907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ED54F"/>
                </a:solidFill>
                <a:effectLst/>
                <a:uLnTx/>
                <a:uFillTx/>
                <a:latin typeface="Bahnschrift SemiCondensed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6 em cada 10</a:t>
            </a:r>
            <a:endParaRPr kumimoji="0" lang="pt-BR" sz="7200" b="0" i="0" u="none" strike="noStrike" kern="1200" cap="none" spc="0" normalizeH="0" baseline="0" noProof="0" dirty="0">
              <a:ln>
                <a:noFill/>
              </a:ln>
              <a:solidFill>
                <a:srgbClr val="FED5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7552C456-8CC6-7639-BAE8-866BE01544EC}"/>
              </a:ext>
            </a:extLst>
          </p:cNvPr>
          <p:cNvSpPr txBox="1"/>
          <p:nvPr/>
        </p:nvSpPr>
        <p:spPr>
          <a:xfrm>
            <a:off x="7329057" y="3464106"/>
            <a:ext cx="40192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São </a:t>
            </a:r>
            <a:r>
              <a:rPr lang="pt-BR" sz="1600" b="1" dirty="0">
                <a:solidFill>
                  <a:srgbClr val="FED54F"/>
                </a:solidFill>
                <a:latin typeface="Bahnschrift SemiCondensed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A FAVOR</a:t>
            </a:r>
            <a:r>
              <a:rPr lang="pt-BR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que os recursos arrecadados com o imposto sobre produtos que fazem mal à saúde, como cigarro, bebidas alcoólicas e alimentos ultraprocessados, sejam destinados ao SUS</a:t>
            </a: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D15AC6B7-7907-CA7D-F87A-A52584C87BD2}"/>
              </a:ext>
            </a:extLst>
          </p:cNvPr>
          <p:cNvGrpSpPr/>
          <p:nvPr/>
        </p:nvGrpSpPr>
        <p:grpSpPr>
          <a:xfrm>
            <a:off x="7469442" y="2605708"/>
            <a:ext cx="2244423" cy="386213"/>
            <a:chOff x="4224881" y="1161201"/>
            <a:chExt cx="1533804" cy="263932"/>
          </a:xfrm>
          <a:solidFill>
            <a:schemeClr val="bg1"/>
          </a:solidFill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49AB8E8C-7543-C8CB-2AA5-26BA08708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915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ED5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351AD68E-2E8A-AA53-775D-78C2E38CD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3593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ED5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DC2F3871-9665-BB90-04EB-489AFF021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271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ED5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5724F56D-542B-44C7-CC02-C0E81D372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949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ED5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DE5CA89A-DCC4-7819-0308-3E59DC367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627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3431DA42-47A8-BAC9-DB06-603BBEA3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305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88233251-EC5C-A991-7EC3-D5B17874C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980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2134D33E-F8D4-F2F9-048B-D11B6E554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881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ED5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27658E98-6AB6-693A-6B5A-7CE1F50B3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559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ED5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FA4F729D-BB77-FA5F-0CC5-86AC3AF09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237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ED5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E917E98-078B-0278-3300-5A9034F0B5C5}"/>
              </a:ext>
            </a:extLst>
          </p:cNvPr>
          <p:cNvSpPr txBox="1"/>
          <p:nvPr/>
        </p:nvSpPr>
        <p:spPr>
          <a:xfrm>
            <a:off x="7358276" y="2928241"/>
            <a:ext cx="45907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ED54F"/>
                </a:solidFill>
                <a:effectLst/>
                <a:uLnTx/>
                <a:uFillTx/>
                <a:latin typeface="Bahnschrift SemiCondensed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7 em cada 10</a:t>
            </a:r>
            <a:endParaRPr kumimoji="0" lang="pt-BR" sz="7200" b="0" i="0" u="none" strike="noStrike" kern="1200" cap="none" spc="0" normalizeH="0" baseline="0" noProof="0" dirty="0">
              <a:ln>
                <a:noFill/>
              </a:ln>
              <a:solidFill>
                <a:srgbClr val="FED5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0FD5367D-0678-63E8-C12F-93100C39893F}"/>
              </a:ext>
            </a:extLst>
          </p:cNvPr>
          <p:cNvSpPr txBox="1"/>
          <p:nvPr/>
        </p:nvSpPr>
        <p:spPr>
          <a:xfrm>
            <a:off x="7329057" y="5622327"/>
            <a:ext cx="40192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São </a:t>
            </a:r>
            <a:r>
              <a:rPr lang="pt-BR" sz="1600" b="1" dirty="0">
                <a:solidFill>
                  <a:srgbClr val="FED54F"/>
                </a:solidFill>
                <a:latin typeface="Bahnschrift SemiCondensed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A FAVOR</a:t>
            </a:r>
            <a:r>
              <a:rPr lang="pt-BR" sz="14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que a Cesta Básica seja composta exclusivamente por alimentos saudáveis, como frutas e arroz e feijão</a:t>
            </a:r>
          </a:p>
        </p:txBody>
      </p: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B5CAA23F-D303-87A2-8B6D-13A4B2DE211D}"/>
              </a:ext>
            </a:extLst>
          </p:cNvPr>
          <p:cNvGrpSpPr/>
          <p:nvPr/>
        </p:nvGrpSpPr>
        <p:grpSpPr>
          <a:xfrm>
            <a:off x="7469442" y="4763929"/>
            <a:ext cx="2244423" cy="386213"/>
            <a:chOff x="4224881" y="1161201"/>
            <a:chExt cx="1533804" cy="263932"/>
          </a:xfrm>
          <a:solidFill>
            <a:srgbClr val="FFC000"/>
          </a:solidFill>
        </p:grpSpPr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E00E5237-7632-92ED-9050-25E005BAE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915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ED5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D4B19D7E-8A38-13DE-AFCE-78A3949A0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3593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ED5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C331DDC9-3CC6-DB02-BE30-7376FF948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271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ED5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4A2C1A81-50F7-A9F3-8863-30076B7A3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949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ED5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1063A905-F252-98D3-0088-140C3FDA1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2627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ED5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C3B225B3-7849-8D12-943F-15E20BE39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305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ED5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EFE60E14-EFC8-B435-2586-C2D7AD36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980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chemeClr val="bg1">
                <a:alpha val="6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1DD44CAC-A9D0-A66D-C4D0-292560AB4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881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ED5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82B342EC-BA50-1417-176D-8B0806B1E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559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ED5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7CCD9583-07DD-C344-4C21-A2CF54B09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237" y="1161201"/>
              <a:ext cx="96705" cy="263932"/>
            </a:xfrm>
            <a:custGeom>
              <a:avLst/>
              <a:gdLst/>
              <a:ahLst/>
              <a:cxnLst/>
              <a:rect l="l" t="t" r="r" b="b"/>
              <a:pathLst>
                <a:path w="472857" h="1260000">
                  <a:moveTo>
                    <a:pt x="113074" y="235464"/>
                  </a:moveTo>
                  <a:cubicBezTo>
                    <a:pt x="118785" y="235464"/>
                    <a:pt x="123354" y="235464"/>
                    <a:pt x="127923" y="236606"/>
                  </a:cubicBezTo>
                  <a:cubicBezTo>
                    <a:pt x="127923" y="236606"/>
                    <a:pt x="127923" y="236606"/>
                    <a:pt x="350645" y="235464"/>
                  </a:cubicBezTo>
                  <a:cubicBezTo>
                    <a:pt x="352930" y="235464"/>
                    <a:pt x="356356" y="235464"/>
                    <a:pt x="359783" y="235464"/>
                  </a:cubicBezTo>
                  <a:cubicBezTo>
                    <a:pt x="400901" y="237748"/>
                    <a:pt x="431739" y="258308"/>
                    <a:pt x="452298" y="296000"/>
                  </a:cubicBezTo>
                  <a:cubicBezTo>
                    <a:pt x="462578" y="315417"/>
                    <a:pt x="468288" y="334834"/>
                    <a:pt x="470573" y="353109"/>
                  </a:cubicBezTo>
                  <a:lnTo>
                    <a:pt x="472857" y="690052"/>
                  </a:lnTo>
                  <a:cubicBezTo>
                    <a:pt x="472857" y="698047"/>
                    <a:pt x="469431" y="706043"/>
                    <a:pt x="462578" y="712896"/>
                  </a:cubicBezTo>
                  <a:cubicBezTo>
                    <a:pt x="454582" y="722033"/>
                    <a:pt x="444303" y="726602"/>
                    <a:pt x="432881" y="727744"/>
                  </a:cubicBezTo>
                  <a:cubicBezTo>
                    <a:pt x="421460" y="727744"/>
                    <a:pt x="410038" y="725460"/>
                    <a:pt x="400901" y="717464"/>
                  </a:cubicBezTo>
                  <a:cubicBezTo>
                    <a:pt x="391763" y="710611"/>
                    <a:pt x="387195" y="703758"/>
                    <a:pt x="387195" y="695763"/>
                  </a:cubicBezTo>
                  <a:cubicBezTo>
                    <a:pt x="387195" y="695763"/>
                    <a:pt x="387195" y="695763"/>
                    <a:pt x="383768" y="391943"/>
                  </a:cubicBezTo>
                  <a:cubicBezTo>
                    <a:pt x="383768" y="391943"/>
                    <a:pt x="383768" y="391943"/>
                    <a:pt x="381341" y="391800"/>
                  </a:cubicBezTo>
                  <a:lnTo>
                    <a:pt x="364351" y="390801"/>
                  </a:lnTo>
                  <a:cubicBezTo>
                    <a:pt x="366636" y="915062"/>
                    <a:pt x="366636" y="1186901"/>
                    <a:pt x="364351" y="1205175"/>
                  </a:cubicBezTo>
                  <a:cubicBezTo>
                    <a:pt x="360925" y="1226877"/>
                    <a:pt x="354072" y="1241725"/>
                    <a:pt x="343792" y="1249721"/>
                  </a:cubicBezTo>
                  <a:cubicBezTo>
                    <a:pt x="335797" y="1256574"/>
                    <a:pt x="324375" y="1260000"/>
                    <a:pt x="310669" y="1260000"/>
                  </a:cubicBezTo>
                  <a:cubicBezTo>
                    <a:pt x="295821" y="1260000"/>
                    <a:pt x="283257" y="1255431"/>
                    <a:pt x="271836" y="1246294"/>
                  </a:cubicBezTo>
                  <a:cubicBezTo>
                    <a:pt x="259272" y="1234872"/>
                    <a:pt x="252419" y="1218882"/>
                    <a:pt x="251277" y="1198322"/>
                  </a:cubicBezTo>
                  <a:cubicBezTo>
                    <a:pt x="251277" y="1198322"/>
                    <a:pt x="251277" y="1198322"/>
                    <a:pt x="251277" y="724318"/>
                  </a:cubicBezTo>
                  <a:cubicBezTo>
                    <a:pt x="251277" y="724318"/>
                    <a:pt x="251277" y="724318"/>
                    <a:pt x="226149" y="725460"/>
                  </a:cubicBezTo>
                  <a:cubicBezTo>
                    <a:pt x="226149" y="725460"/>
                    <a:pt x="226149" y="725460"/>
                    <a:pt x="225007" y="934479"/>
                  </a:cubicBezTo>
                  <a:cubicBezTo>
                    <a:pt x="225007" y="1079536"/>
                    <a:pt x="225007" y="1166341"/>
                    <a:pt x="223865" y="1196038"/>
                  </a:cubicBezTo>
                  <a:cubicBezTo>
                    <a:pt x="222723" y="1225735"/>
                    <a:pt x="212443" y="1245152"/>
                    <a:pt x="194168" y="1254289"/>
                  </a:cubicBezTo>
                  <a:cubicBezTo>
                    <a:pt x="183889" y="1258858"/>
                    <a:pt x="174752" y="1260000"/>
                    <a:pt x="165614" y="1258858"/>
                  </a:cubicBezTo>
                  <a:cubicBezTo>
                    <a:pt x="151908" y="1258858"/>
                    <a:pt x="140487" y="1254289"/>
                    <a:pt x="131349" y="1245152"/>
                  </a:cubicBezTo>
                  <a:cubicBezTo>
                    <a:pt x="121070" y="1234872"/>
                    <a:pt x="114217" y="1221166"/>
                    <a:pt x="110790" y="1201749"/>
                  </a:cubicBezTo>
                  <a:cubicBezTo>
                    <a:pt x="110790" y="1201749"/>
                    <a:pt x="110790" y="1201749"/>
                    <a:pt x="108506" y="436488"/>
                  </a:cubicBezTo>
                  <a:cubicBezTo>
                    <a:pt x="108506" y="436488"/>
                    <a:pt x="108506" y="436488"/>
                    <a:pt x="108506" y="390801"/>
                  </a:cubicBezTo>
                  <a:cubicBezTo>
                    <a:pt x="108506" y="390801"/>
                    <a:pt x="108506" y="390801"/>
                    <a:pt x="86805" y="390801"/>
                  </a:cubicBezTo>
                  <a:cubicBezTo>
                    <a:pt x="86805" y="390801"/>
                    <a:pt x="86805" y="390801"/>
                    <a:pt x="86805" y="695763"/>
                  </a:cubicBezTo>
                  <a:cubicBezTo>
                    <a:pt x="86805" y="703758"/>
                    <a:pt x="82236" y="710611"/>
                    <a:pt x="73099" y="717464"/>
                  </a:cubicBezTo>
                  <a:cubicBezTo>
                    <a:pt x="62819" y="725460"/>
                    <a:pt x="52540" y="727744"/>
                    <a:pt x="39976" y="727744"/>
                  </a:cubicBezTo>
                  <a:cubicBezTo>
                    <a:pt x="28554" y="726602"/>
                    <a:pt x="18275" y="722033"/>
                    <a:pt x="11422" y="712896"/>
                  </a:cubicBezTo>
                  <a:cubicBezTo>
                    <a:pt x="3426" y="706043"/>
                    <a:pt x="0" y="698047"/>
                    <a:pt x="0" y="690052"/>
                  </a:cubicBezTo>
                  <a:cubicBezTo>
                    <a:pt x="0" y="690052"/>
                    <a:pt x="0" y="690052"/>
                    <a:pt x="2284" y="353109"/>
                  </a:cubicBezTo>
                  <a:cubicBezTo>
                    <a:pt x="4569" y="334834"/>
                    <a:pt x="11422" y="315417"/>
                    <a:pt x="20559" y="296000"/>
                  </a:cubicBezTo>
                  <a:cubicBezTo>
                    <a:pt x="42260" y="258308"/>
                    <a:pt x="73099" y="237748"/>
                    <a:pt x="113074" y="235464"/>
                  </a:cubicBezTo>
                  <a:close/>
                  <a:moveTo>
                    <a:pt x="234165" y="0"/>
                  </a:moveTo>
                  <a:cubicBezTo>
                    <a:pt x="262729" y="0"/>
                    <a:pt x="286722" y="10283"/>
                    <a:pt x="306146" y="29707"/>
                  </a:cubicBezTo>
                  <a:cubicBezTo>
                    <a:pt x="326712" y="50273"/>
                    <a:pt x="336995" y="74267"/>
                    <a:pt x="336995" y="101689"/>
                  </a:cubicBezTo>
                  <a:cubicBezTo>
                    <a:pt x="336995" y="130253"/>
                    <a:pt x="326712" y="154247"/>
                    <a:pt x="306146" y="174813"/>
                  </a:cubicBezTo>
                  <a:cubicBezTo>
                    <a:pt x="286722" y="194237"/>
                    <a:pt x="262729" y="204520"/>
                    <a:pt x="234165" y="204520"/>
                  </a:cubicBezTo>
                  <a:cubicBezTo>
                    <a:pt x="206743" y="204520"/>
                    <a:pt x="181607" y="194237"/>
                    <a:pt x="162184" y="174813"/>
                  </a:cubicBezTo>
                  <a:cubicBezTo>
                    <a:pt x="142760" y="154247"/>
                    <a:pt x="132477" y="130253"/>
                    <a:pt x="132477" y="101689"/>
                  </a:cubicBezTo>
                  <a:cubicBezTo>
                    <a:pt x="132477" y="74267"/>
                    <a:pt x="142760" y="50273"/>
                    <a:pt x="162184" y="29707"/>
                  </a:cubicBezTo>
                  <a:cubicBezTo>
                    <a:pt x="181607" y="10283"/>
                    <a:pt x="206743" y="0"/>
                    <a:pt x="234165" y="0"/>
                  </a:cubicBezTo>
                  <a:close/>
                </a:path>
              </a:pathLst>
            </a:custGeom>
            <a:solidFill>
              <a:srgbClr val="FED5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383C19AE-9130-4D00-983A-644176975CF0}"/>
              </a:ext>
            </a:extLst>
          </p:cNvPr>
          <p:cNvSpPr txBox="1"/>
          <p:nvPr/>
        </p:nvSpPr>
        <p:spPr>
          <a:xfrm>
            <a:off x="7358276" y="5086462"/>
            <a:ext cx="45907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ED54F"/>
                </a:solidFill>
                <a:effectLst/>
                <a:uLnTx/>
                <a:uFillTx/>
                <a:latin typeface="Bahnschrift SemiCondensed" panose="020B0502040204020203" pitchFamily="34" charset="0"/>
                <a:ea typeface="Ebrima" panose="02000000000000000000" pitchFamily="2" charset="0"/>
                <a:cs typeface="Ebrima" panose="02000000000000000000" pitchFamily="2" charset="0"/>
              </a:rPr>
              <a:t>9 em cada 10</a:t>
            </a:r>
            <a:endParaRPr kumimoji="0" lang="pt-BR" sz="7200" b="0" i="0" u="none" strike="noStrike" kern="1200" cap="none" spc="0" normalizeH="0" baseline="0" noProof="0" dirty="0">
              <a:ln>
                <a:noFill/>
              </a:ln>
              <a:solidFill>
                <a:srgbClr val="FED54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09F1E3C-5284-1743-0584-8F75B04388EC}"/>
              </a:ext>
            </a:extLst>
          </p:cNvPr>
          <p:cNvSpPr txBox="1"/>
          <p:nvPr/>
        </p:nvSpPr>
        <p:spPr>
          <a:xfrm>
            <a:off x="560245" y="2915"/>
            <a:ext cx="47576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Apoio da População</a:t>
            </a:r>
          </a:p>
          <a:p>
            <a:r>
              <a:rPr lang="pt-BR" sz="36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Pesquisa Datafolha</a:t>
            </a:r>
          </a:p>
          <a:p>
            <a:r>
              <a:rPr lang="pt-BR" sz="28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Agosto de 2023</a:t>
            </a:r>
          </a:p>
        </p:txBody>
      </p:sp>
    </p:spTree>
    <p:extLst>
      <p:ext uri="{BB962C8B-B14F-4D97-AF65-F5344CB8AC3E}">
        <p14:creationId xmlns:p14="http://schemas.microsoft.com/office/powerpoint/2010/main" val="350893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0D32B53-0CCB-844E-BE3F-B735900D42BA}"/>
              </a:ext>
            </a:extLst>
          </p:cNvPr>
          <p:cNvSpPr txBox="1"/>
          <p:nvPr/>
        </p:nvSpPr>
        <p:spPr>
          <a:xfrm>
            <a:off x="424576" y="252408"/>
            <a:ext cx="983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A113D"/>
                </a:solidFill>
                <a:latin typeface="Bahnschrift SemiCondensed" panose="020B0502040204020203" pitchFamily="34" charset="0"/>
              </a:rPr>
              <a:t>AUMENTO DE IMPOSTO POR PRODUTO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E8E08C0-D00D-F253-C8CA-0D18990C5BEC}"/>
              </a:ext>
            </a:extLst>
          </p:cNvPr>
          <p:cNvSpPr/>
          <p:nvPr/>
        </p:nvSpPr>
        <p:spPr>
          <a:xfrm>
            <a:off x="482601" y="759641"/>
            <a:ext cx="4013199" cy="230959"/>
          </a:xfrm>
          <a:prstGeom prst="roundRect">
            <a:avLst>
              <a:gd name="adj" fmla="val 50000"/>
            </a:avLst>
          </a:prstGeom>
          <a:solidFill>
            <a:srgbClr val="EA77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Bahnschrift SemiCondensed" panose="020B0502040204020203" pitchFamily="34" charset="0"/>
              </a:rPr>
              <a:t>DADOS EM % - ESTIMULADA E ÚNICA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9EF9D7F-9444-0A36-3CF6-F2C1B7E379A2}"/>
              </a:ext>
            </a:extLst>
          </p:cNvPr>
          <p:cNvSpPr txBox="1"/>
          <p:nvPr/>
        </p:nvSpPr>
        <p:spPr>
          <a:xfrm>
            <a:off x="482600" y="6289532"/>
            <a:ext cx="8918575" cy="40011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just"/>
            <a:r>
              <a:rPr lang="pt-BR" sz="1000" dirty="0">
                <a:effectLst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Base: Total da Amostra (2.005 entrevistas) - Fonte: </a:t>
            </a:r>
            <a:r>
              <a:rPr lang="pt-BR" sz="1000" b="1" dirty="0">
                <a:solidFill>
                  <a:srgbClr val="000000"/>
                </a:solidFill>
                <a:effectLst/>
                <a:latin typeface="Ebrima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P5. </a:t>
            </a:r>
            <a:r>
              <a:rPr lang="pt-BR" sz="1000" dirty="0">
                <a:solidFill>
                  <a:srgbClr val="000000"/>
                </a:solidFill>
                <a:effectLst/>
                <a:latin typeface="Ebrima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Considerando que a Reforma Tributária prevê um imposto específico para produtos que fazem mal à Saúde e ao Meio Ambiente, na sua opinião, quais dos seguintes produtos deveriam ter seus impostos aumentados? </a:t>
            </a:r>
            <a:r>
              <a:rPr lang="pt-BR" sz="1000" b="1" dirty="0">
                <a:solidFill>
                  <a:srgbClr val="000000"/>
                </a:solidFill>
                <a:effectLst/>
                <a:latin typeface="Ebrima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(estimulada)</a:t>
            </a:r>
            <a:endParaRPr lang="pt-BR" sz="900" dirty="0">
              <a:effectLst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7570AF56-0C7E-F9FD-4019-60BDD4F00774}"/>
              </a:ext>
            </a:extLst>
          </p:cNvPr>
          <p:cNvGraphicFramePr/>
          <p:nvPr/>
        </p:nvGraphicFramePr>
        <p:xfrm>
          <a:off x="1085850" y="3327380"/>
          <a:ext cx="10267950" cy="2723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Elipse 25">
            <a:extLst>
              <a:ext uri="{FF2B5EF4-FFF2-40B4-BE49-F238E27FC236}">
                <a16:creationId xmlns:a16="http://schemas.microsoft.com/office/drawing/2014/main" id="{D9526CAA-A662-A29E-A627-333E29609721}"/>
              </a:ext>
            </a:extLst>
          </p:cNvPr>
          <p:cNvSpPr/>
          <p:nvPr/>
        </p:nvSpPr>
        <p:spPr>
          <a:xfrm>
            <a:off x="845225" y="1591054"/>
            <a:ext cx="1247775" cy="1247775"/>
          </a:xfrm>
          <a:prstGeom prst="ellipse">
            <a:avLst/>
          </a:prstGeom>
          <a:noFill/>
          <a:ln>
            <a:solidFill>
              <a:srgbClr val="3728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6263E9A5-5DA8-78BB-DF9C-D2EA23795899}"/>
              </a:ext>
            </a:extLst>
          </p:cNvPr>
          <p:cNvGraphicFramePr/>
          <p:nvPr/>
        </p:nvGraphicFramePr>
        <p:xfrm>
          <a:off x="123825" y="1267205"/>
          <a:ext cx="2705778" cy="1897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CaixaDeTexto 27">
            <a:extLst>
              <a:ext uri="{FF2B5EF4-FFF2-40B4-BE49-F238E27FC236}">
                <a16:creationId xmlns:a16="http://schemas.microsoft.com/office/drawing/2014/main" id="{CF987653-3E44-FA75-1927-6B2FCF832464}"/>
              </a:ext>
            </a:extLst>
          </p:cNvPr>
          <p:cNvSpPr txBox="1"/>
          <p:nvPr/>
        </p:nvSpPr>
        <p:spPr>
          <a:xfrm>
            <a:off x="2229536" y="1283917"/>
            <a:ext cx="3116455" cy="1862048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kumimoji="0" lang="pt-BR" sz="11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94</a:t>
            </a:r>
            <a:r>
              <a:rPr kumimoji="0" lang="pt-BR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%</a:t>
            </a:r>
            <a:endParaRPr lang="pt-BR" sz="7200" dirty="0">
              <a:solidFill>
                <a:srgbClr val="FFC000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024AFF4-6BA7-4CB3-D724-6F45599D22A1}"/>
              </a:ext>
            </a:extLst>
          </p:cNvPr>
          <p:cNvSpPr txBox="1"/>
          <p:nvPr/>
        </p:nvSpPr>
        <p:spPr>
          <a:xfrm>
            <a:off x="4198711" y="2182717"/>
            <a:ext cx="3361639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pt-BR" sz="1200" b="1" dirty="0">
                <a:solidFill>
                  <a:srgbClr val="372823"/>
                </a:solidFill>
                <a:latin typeface="Bahnschrift SemiCondensed" panose="020B0502040204020203" pitchFamily="34" charset="0"/>
              </a:rPr>
              <a:t>ACREDITAM QUE OS PRODUTOS NOCIVOS À SAÚDE OU AO MEIO AMBIENTE DEVERIAM TER SEUS IMPOSTOS AUMENTADOS</a:t>
            </a:r>
            <a:endParaRPr kumimoji="0" lang="pt-BR" sz="1200" b="1" i="0" u="none" strike="noStrike" kern="1200" cap="none" spc="0" normalizeH="0" baseline="0" noProof="0" dirty="0">
              <a:solidFill>
                <a:srgbClr val="372823"/>
              </a:solidFill>
              <a:effectLst/>
              <a:uLnTx/>
              <a:uFillTx/>
              <a:latin typeface="Bahnschrift SemiCondensed" panose="020B0502040204020203" pitchFamily="34" charset="0"/>
              <a:ea typeface="+mn-ea"/>
              <a:cs typeface="+mn-cs"/>
            </a:endParaRP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8B00AFB5-D406-07B2-AE51-B9B46B7F7E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02130">
            <a:off x="719176" y="3029354"/>
            <a:ext cx="733348" cy="734555"/>
          </a:xfrm>
          <a:prstGeom prst="rect">
            <a:avLst/>
          </a:prstGeom>
        </p:spPr>
      </p:pic>
      <p:sp>
        <p:nvSpPr>
          <p:cNvPr id="5" name="CaixaDeTexto 47">
            <a:extLst>
              <a:ext uri="{FF2B5EF4-FFF2-40B4-BE49-F238E27FC236}">
                <a16:creationId xmlns:a16="http://schemas.microsoft.com/office/drawing/2014/main" id="{D583AB45-E4CF-E54B-94E6-D2937361B731}"/>
              </a:ext>
            </a:extLst>
          </p:cNvPr>
          <p:cNvSpPr txBox="1"/>
          <p:nvPr/>
        </p:nvSpPr>
        <p:spPr>
          <a:xfrm>
            <a:off x="9401175" y="1063674"/>
            <a:ext cx="1768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2.005</a:t>
            </a:r>
          </a:p>
          <a:p>
            <a:pPr algn="ctr"/>
            <a:endParaRPr lang="pt-BR" sz="48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CaixaDeTexto 46">
            <a:extLst>
              <a:ext uri="{FF2B5EF4-FFF2-40B4-BE49-F238E27FC236}">
                <a16:creationId xmlns:a16="http://schemas.microsoft.com/office/drawing/2014/main" id="{4E4C1627-E170-037D-2652-CA4FAA0D276A}"/>
              </a:ext>
            </a:extLst>
          </p:cNvPr>
          <p:cNvSpPr txBox="1"/>
          <p:nvPr/>
        </p:nvSpPr>
        <p:spPr>
          <a:xfrm>
            <a:off x="9494070" y="1743726"/>
            <a:ext cx="1582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entrevistas</a:t>
            </a:r>
          </a:p>
        </p:txBody>
      </p:sp>
    </p:spTree>
    <p:extLst>
      <p:ext uri="{BB962C8B-B14F-4D97-AF65-F5344CB8AC3E}">
        <p14:creationId xmlns:p14="http://schemas.microsoft.com/office/powerpoint/2010/main" val="43288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1118</Words>
  <Application>Microsoft Office PowerPoint</Application>
  <PresentationFormat>Widescreen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3" baseType="lpstr">
      <vt:lpstr>Amasis MT Pro Black</vt:lpstr>
      <vt:lpstr>Arial</vt:lpstr>
      <vt:lpstr>Bahnschrift SemiCondensed</vt:lpstr>
      <vt:lpstr>Calibri</vt:lpstr>
      <vt:lpstr>Calibri Light</vt:lpstr>
      <vt:lpstr>Ebrima</vt:lpstr>
      <vt:lpstr>Roboto</vt:lpstr>
      <vt:lpstr>Segoe UI Black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Reforma Tributária 3S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 Pinho</dc:creator>
  <cp:lastModifiedBy>Mônica Andreis</cp:lastModifiedBy>
  <cp:revision>23</cp:revision>
  <cp:lastPrinted>2023-08-18T18:37:02Z</cp:lastPrinted>
  <dcterms:created xsi:type="dcterms:W3CDTF">2022-02-16T17:11:19Z</dcterms:created>
  <dcterms:modified xsi:type="dcterms:W3CDTF">2023-08-23T13:15:28Z</dcterms:modified>
</cp:coreProperties>
</file>