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13" r:id="rId2"/>
    <p:sldId id="407" r:id="rId3"/>
    <p:sldId id="357" r:id="rId4"/>
    <p:sldId id="369" r:id="rId5"/>
    <p:sldId id="337" r:id="rId6"/>
    <p:sldId id="338" r:id="rId7"/>
    <p:sldId id="375" r:id="rId8"/>
    <p:sldId id="390" r:id="rId9"/>
    <p:sldId id="352" r:id="rId10"/>
    <p:sldId id="395" r:id="rId11"/>
    <p:sldId id="317" r:id="rId12"/>
    <p:sldId id="414" r:id="rId13"/>
    <p:sldId id="415" r:id="rId14"/>
    <p:sldId id="380" r:id="rId15"/>
    <p:sldId id="412" r:id="rId16"/>
    <p:sldId id="394" r:id="rId17"/>
    <p:sldId id="387" r:id="rId18"/>
    <p:sldId id="388" r:id="rId19"/>
    <p:sldId id="389" r:id="rId20"/>
    <p:sldId id="409" r:id="rId21"/>
    <p:sldId id="417" r:id="rId22"/>
    <p:sldId id="416" r:id="rId23"/>
    <p:sldId id="408" r:id="rId24"/>
    <p:sldId id="270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 varScale="1">
        <p:scale>
          <a:sx n="110" d="100"/>
          <a:sy n="110" d="100"/>
        </p:scale>
        <p:origin x="114" y="162"/>
      </p:cViewPr>
      <p:guideLst>
        <p:guide orient="horz" pos="1621"/>
        <p:guide pos="288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ED164-BE2F-458F-A6FE-9085D7AD5A1D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2D111-7E96-4D7F-A687-F1BC8D37B2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794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 de falar em desafios, vamos falar sobre o direcionamento que a governança</a:t>
            </a:r>
            <a:r>
              <a:rPr lang="pt-BR" baseline="0" dirty="0" smtClean="0"/>
              <a:t> </a:t>
            </a:r>
            <a:r>
              <a:rPr lang="pt-BR" baseline="0" dirty="0" err="1" smtClean="0"/>
              <a:t>tras</a:t>
            </a:r>
            <a:r>
              <a:rPr lang="pt-BR" baseline="0" dirty="0" smtClean="0"/>
              <a:t> para a gestão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2D111-7E96-4D7F-A687-F1BC8D37B21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954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gente</a:t>
            </a:r>
            <a:r>
              <a:rPr lang="pt-BR" baseline="0" dirty="0" smtClean="0"/>
              <a:t> sabe como tem que fazer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2D111-7E96-4D7F-A687-F1BC8D37B21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663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Muito dinheiro,</a:t>
            </a:r>
            <a:r>
              <a:rPr lang="pt-BR" baseline="0" dirty="0" smtClean="0"/>
              <a:t> muitos </a:t>
            </a:r>
            <a:r>
              <a:rPr lang="pt-BR" baseline="0" dirty="0" err="1" smtClean="0"/>
              <a:t>stakeholders</a:t>
            </a:r>
            <a:r>
              <a:rPr lang="pt-BR" baseline="0" dirty="0" smtClean="0"/>
              <a:t>, muitos gestores ...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D2D111-7E96-4D7F-A687-F1BC8D37B21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553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514350"/>
            <a:ext cx="6000750" cy="222885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2882900"/>
            <a:ext cx="4800600" cy="1460500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6350"/>
            <a:ext cx="2857500" cy="285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68659"/>
            <a:ext cx="4560491" cy="45604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171450"/>
            <a:ext cx="3714750" cy="3714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24209"/>
            <a:ext cx="3639742" cy="36397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457201"/>
            <a:ext cx="3257549" cy="325754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38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400050"/>
            <a:ext cx="8114109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2882900"/>
            <a:ext cx="6228158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027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086100"/>
            <a:ext cx="6401991" cy="1409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768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514350"/>
            <a:ext cx="6858001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571750"/>
            <a:ext cx="6400800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225801"/>
            <a:ext cx="6400800" cy="1263649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8923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571750"/>
            <a:ext cx="6400800" cy="127305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3849736"/>
            <a:ext cx="6401993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655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514350"/>
            <a:ext cx="6858000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0"/>
            <a:ext cx="6400801" cy="787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733800"/>
            <a:ext cx="6400801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8643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1"/>
            <a:ext cx="6400800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575049"/>
            <a:ext cx="6400801" cy="9207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36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37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514350"/>
            <a:ext cx="1543050" cy="3429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514350"/>
            <a:ext cx="5867400" cy="3981450"/>
          </a:xfrm>
        </p:spPr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771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0492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504950"/>
            <a:ext cx="6400801" cy="17112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371850"/>
            <a:ext cx="6400800" cy="11239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691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514351"/>
            <a:ext cx="3703241" cy="271145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514351"/>
            <a:ext cx="3700859" cy="271145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831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514350"/>
            <a:ext cx="348734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952897"/>
            <a:ext cx="3703241" cy="2272904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514350"/>
            <a:ext cx="349885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946546"/>
            <a:ext cx="3696891" cy="2272904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367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049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16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514350"/>
            <a:ext cx="2743200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514350"/>
            <a:ext cx="4457701" cy="398145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1657350"/>
            <a:ext cx="27432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960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085850"/>
            <a:ext cx="4514850" cy="85725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685800"/>
            <a:ext cx="2460731" cy="3429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082800"/>
            <a:ext cx="4516041" cy="15367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85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222500"/>
            <a:ext cx="2236394" cy="240665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3365499"/>
            <a:ext cx="6400800" cy="11303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14351"/>
            <a:ext cx="6400800" cy="2711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4629150"/>
            <a:ext cx="12001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AC4EA61-4044-4062-B918-228B2ADA7230}" type="datetimeFigureOut">
              <a:rPr lang="pt-BR" smtClean="0"/>
              <a:t>22/09/2019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4183857"/>
            <a:ext cx="856684" cy="5024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A503F63-B0B7-47E2-BA63-C287C362F9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90263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tiff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1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b8e68176-8552-464e-ab42-650218a9c17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155575" y="160338"/>
            <a:ext cx="1554060" cy="4173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39552" y="1347614"/>
            <a:ext cx="7902030" cy="8640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pt-BR" sz="3600" dirty="0" smtClean="0"/>
              <a:t>Modelo de Governança </a:t>
            </a:r>
            <a:r>
              <a:rPr lang="pt-BR" sz="3600" dirty="0" smtClean="0"/>
              <a:t>Digital do </a:t>
            </a:r>
          </a:p>
          <a:p>
            <a:pPr algn="ctr"/>
            <a:r>
              <a:rPr lang="pt-BR" sz="3600" dirty="0" smtClean="0"/>
              <a:t>Conselho Nacional de Justiça</a:t>
            </a:r>
            <a:endParaRPr lang="pt-BR" sz="3600" dirty="0"/>
          </a:p>
        </p:txBody>
      </p:sp>
      <p:sp>
        <p:nvSpPr>
          <p:cNvPr id="11" name="Subtítulo 1"/>
          <p:cNvSpPr txBox="1">
            <a:spLocks/>
          </p:cNvSpPr>
          <p:nvPr/>
        </p:nvSpPr>
        <p:spPr>
          <a:xfrm>
            <a:off x="551249" y="3435846"/>
            <a:ext cx="7920881" cy="1460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5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3429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3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6858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0287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3716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17145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dirty="0">
                <a:solidFill>
                  <a:schemeClr val="bg2"/>
                </a:solidFill>
              </a:rPr>
              <a:t>Luiz Antônio Mendes Garcia</a:t>
            </a:r>
          </a:p>
          <a:p>
            <a:pPr algn="ctr"/>
            <a:r>
              <a:rPr lang="pt-BR" sz="1800" dirty="0">
                <a:solidFill>
                  <a:schemeClr val="accent1"/>
                </a:solidFill>
              </a:rPr>
              <a:t>Diretor de Tecnologia da </a:t>
            </a:r>
            <a:r>
              <a:rPr lang="pt-BR" sz="1800" dirty="0" smtClean="0">
                <a:solidFill>
                  <a:schemeClr val="accent1"/>
                </a:solidFill>
              </a:rPr>
              <a:t>Informação e Comunicação</a:t>
            </a:r>
            <a:endParaRPr lang="pt-BR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92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923928" y="1419622"/>
            <a:ext cx="4896544" cy="2677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accent1"/>
                </a:solidFill>
              </a:rPr>
              <a:t>Disciplinado pela Resolução CNJ 185/2013.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pt-BR" sz="2400" b="1" dirty="0" smtClean="0">
              <a:solidFill>
                <a:schemeClr val="accent1"/>
              </a:solidFill>
            </a:endParaRP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accent1"/>
                </a:solidFill>
              </a:rPr>
              <a:t>Versão </a:t>
            </a:r>
            <a:r>
              <a:rPr lang="pt-BR" sz="2400" b="1" dirty="0" smtClean="0">
                <a:solidFill>
                  <a:schemeClr val="accent1"/>
                </a:solidFill>
              </a:rPr>
              <a:t>2.1.1.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sz="2400" b="1" dirty="0" smtClean="0">
              <a:solidFill>
                <a:schemeClr val="accent1"/>
              </a:solidFill>
            </a:endParaRP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accent1"/>
                </a:solidFill>
              </a:rPr>
              <a:t>Novos paradigmas a partir de 2018.</a:t>
            </a:r>
            <a:endParaRPr lang="pt-BR" sz="2400" b="1" dirty="0">
              <a:solidFill>
                <a:schemeClr val="accent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825" y="1422735"/>
            <a:ext cx="2418730" cy="144016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1"/>
          <p:cNvSpPr txBox="1"/>
          <p:nvPr/>
        </p:nvSpPr>
        <p:spPr>
          <a:xfrm>
            <a:off x="353826" y="283744"/>
            <a:ext cx="8466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Sistema de Processo </a:t>
            </a:r>
            <a:r>
              <a:rPr lang="pt-BR" sz="2000" dirty="0" smtClean="0"/>
              <a:t>Judicial </a:t>
            </a:r>
            <a:r>
              <a:rPr lang="pt-BR" sz="2000" dirty="0" smtClean="0"/>
              <a:t>Eletrônico - </a:t>
            </a:r>
            <a:r>
              <a:rPr lang="pt-BR" sz="2000" dirty="0" err="1" smtClean="0"/>
              <a:t>PJe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91586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76746" y="283744"/>
            <a:ext cx="8227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Panorama do </a:t>
            </a:r>
            <a:r>
              <a:rPr lang="en-US" sz="2400" dirty="0" err="1" smtClean="0"/>
              <a:t>PJe</a:t>
            </a:r>
            <a:endParaRPr lang="en-US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76746" y="452830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(*) Dados referentes ao ano de 2017</a:t>
            </a:r>
            <a:endParaRPr lang="pt-BR" sz="1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4572091" y="1131590"/>
            <a:ext cx="4399834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/>
                </a:solidFill>
              </a:rPr>
              <a:t>Federal:  </a:t>
            </a:r>
            <a:r>
              <a:rPr lang="pt-BR" sz="1600" dirty="0" smtClean="0">
                <a:solidFill>
                  <a:schemeClr val="accent6"/>
                </a:solidFill>
              </a:rPr>
              <a:t>TRF1, TRF3, TRF5</a:t>
            </a:r>
            <a:endParaRPr lang="pt-BR" sz="1600" dirty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/>
                </a:solidFill>
              </a:rPr>
              <a:t>Estadual:  </a:t>
            </a:r>
            <a:r>
              <a:rPr lang="pt-BR" sz="1600" dirty="0" smtClean="0">
                <a:solidFill>
                  <a:schemeClr val="accent6"/>
                </a:solidFill>
              </a:rPr>
              <a:t>TJDFT, TJRN, TJMG, TJMT, TJRO, TJPB, TJPE, TJMA, TJBA, TJCE, TJPA, TJES, TJPI</a:t>
            </a: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/>
                </a:solidFill>
              </a:rPr>
              <a:t>Militar Estadual:  </a:t>
            </a:r>
            <a:r>
              <a:rPr lang="pt-BR" sz="1600" dirty="0" smtClean="0">
                <a:solidFill>
                  <a:schemeClr val="accent6"/>
                </a:solidFill>
              </a:rPr>
              <a:t>TJM-SP</a:t>
            </a: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/>
                </a:solidFill>
              </a:rPr>
              <a:t>Trabalho:  </a:t>
            </a:r>
            <a:r>
              <a:rPr lang="pt-BR" sz="1600" dirty="0" smtClean="0">
                <a:solidFill>
                  <a:schemeClr val="accent6"/>
                </a:solidFill>
              </a:rPr>
              <a:t>TST e todos os TRTs</a:t>
            </a:r>
            <a:endParaRPr lang="pt-BR" sz="1600" dirty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/>
                </a:solidFill>
              </a:rPr>
              <a:t>Eleitoral:  </a:t>
            </a:r>
            <a:r>
              <a:rPr lang="pt-BR" sz="1600" dirty="0" smtClean="0">
                <a:solidFill>
                  <a:schemeClr val="accent6"/>
                </a:solidFill>
              </a:rPr>
              <a:t>TSE </a:t>
            </a:r>
            <a:r>
              <a:rPr lang="pt-BR" sz="1600" dirty="0">
                <a:solidFill>
                  <a:schemeClr val="accent6"/>
                </a:solidFill>
              </a:rPr>
              <a:t>e todos os </a:t>
            </a:r>
            <a:r>
              <a:rPr lang="pt-BR" sz="1600" dirty="0" err="1" smtClean="0">
                <a:solidFill>
                  <a:schemeClr val="accent6"/>
                </a:solidFill>
              </a:rPr>
              <a:t>TREs</a:t>
            </a:r>
            <a:endParaRPr lang="pt-BR" sz="1600" dirty="0" smtClean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/>
                </a:solidFill>
              </a:rPr>
              <a:t>Conselhos:  </a:t>
            </a:r>
            <a:r>
              <a:rPr lang="pt-BR" sz="1600" dirty="0" smtClean="0">
                <a:solidFill>
                  <a:schemeClr val="accent6"/>
                </a:solidFill>
              </a:rPr>
              <a:t>CNJ</a:t>
            </a:r>
            <a:endParaRPr lang="pt-BR" sz="1600" dirty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t-BR" sz="1600" dirty="0" smtClean="0">
              <a:solidFill>
                <a:srgbClr val="00206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46937" y="1633440"/>
            <a:ext cx="4555294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/>
                </a:solidFill>
              </a:rPr>
              <a:t>Quantidade de </a:t>
            </a:r>
            <a:r>
              <a:rPr lang="pt-BR" sz="1600" dirty="0" smtClean="0">
                <a:solidFill>
                  <a:schemeClr val="accent1"/>
                </a:solidFill>
              </a:rPr>
              <a:t>Tribunais:  </a:t>
            </a:r>
            <a:r>
              <a:rPr lang="pt-BR" sz="1600" dirty="0" smtClean="0">
                <a:solidFill>
                  <a:schemeClr val="accent6"/>
                </a:solidFill>
              </a:rPr>
              <a:t>92</a:t>
            </a:r>
            <a:endParaRPr lang="pt-BR" sz="1600" dirty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accent1"/>
                </a:solidFill>
              </a:rPr>
              <a:t>Quantidade de Tribunais c/ </a:t>
            </a:r>
            <a:r>
              <a:rPr lang="pt-BR" sz="1600" dirty="0" err="1" smtClean="0">
                <a:solidFill>
                  <a:schemeClr val="accent1"/>
                </a:solidFill>
              </a:rPr>
              <a:t>PJe</a:t>
            </a:r>
            <a:r>
              <a:rPr lang="pt-BR" sz="1600" dirty="0" smtClean="0">
                <a:solidFill>
                  <a:schemeClr val="accent1"/>
                </a:solidFill>
              </a:rPr>
              <a:t>:  </a:t>
            </a:r>
            <a:r>
              <a:rPr lang="pt-BR" sz="1600" dirty="0" smtClean="0">
                <a:solidFill>
                  <a:schemeClr val="accent6"/>
                </a:solidFill>
              </a:rPr>
              <a:t>73</a:t>
            </a:r>
          </a:p>
          <a:p>
            <a:pPr marL="742950" lvl="1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accent1"/>
                </a:solidFill>
              </a:rPr>
              <a:t>Total:  </a:t>
            </a:r>
            <a:r>
              <a:rPr lang="pt-BR" sz="1400" dirty="0" smtClean="0">
                <a:solidFill>
                  <a:schemeClr val="accent6"/>
                </a:solidFill>
              </a:rPr>
              <a:t>79,7 %</a:t>
            </a: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chemeClr val="accent1"/>
                </a:solidFill>
              </a:rPr>
              <a:t>Quantidade de Processos:  </a:t>
            </a:r>
            <a:r>
              <a:rPr lang="pt-BR" sz="1600" dirty="0" smtClean="0">
                <a:solidFill>
                  <a:schemeClr val="accent6"/>
                </a:solidFill>
              </a:rPr>
              <a:t>31.2 milhões</a:t>
            </a:r>
            <a:endParaRPr lang="pt-BR" sz="1600" dirty="0">
              <a:solidFill>
                <a:schemeClr val="accent6"/>
              </a:solidFill>
            </a:endParaRPr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547704"/>
            <a:ext cx="1368152" cy="81462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Chave Esquerda 4"/>
          <p:cNvSpPr/>
          <p:nvPr/>
        </p:nvSpPr>
        <p:spPr>
          <a:xfrm>
            <a:off x="4490597" y="1131590"/>
            <a:ext cx="153411" cy="3132429"/>
          </a:xfrm>
          <a:prstGeom prst="leftBrace">
            <a:avLst/>
          </a:prstGeom>
          <a:ln w="38100">
            <a:solidFill>
              <a:srgbClr val="C0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2366361" y="4474765"/>
            <a:ext cx="4555294" cy="4148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u="sng" dirty="0" smtClean="0">
                <a:solidFill>
                  <a:schemeClr val="accent1"/>
                </a:solidFill>
              </a:rPr>
              <a:t>Em implantação:  </a:t>
            </a:r>
            <a:r>
              <a:rPr lang="pt-BR" sz="1600" dirty="0" smtClean="0">
                <a:solidFill>
                  <a:schemeClr val="accent6"/>
                </a:solidFill>
              </a:rPr>
              <a:t>TJ-RJ, TJ-GO e TJ-AP</a:t>
            </a:r>
            <a:endParaRPr lang="pt-BR" sz="1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35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923928" y="1419622"/>
            <a:ext cx="4896544" cy="34163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accent1"/>
                </a:solidFill>
              </a:rPr>
              <a:t>Programa Justiça Presente.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pt-BR" sz="2400" b="1" dirty="0" smtClean="0">
              <a:solidFill>
                <a:schemeClr val="accent1"/>
              </a:solidFill>
            </a:endParaRP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accent1"/>
                </a:solidFill>
              </a:rPr>
              <a:t>Implantação em todo o país até 2020.</a:t>
            </a:r>
            <a:endParaRPr lang="pt-BR" sz="2400" b="1" dirty="0" smtClean="0">
              <a:solidFill>
                <a:schemeClr val="accent1"/>
              </a:solidFill>
            </a:endParaRP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sz="2400" b="1" dirty="0" smtClean="0">
              <a:solidFill>
                <a:schemeClr val="accent1"/>
              </a:solidFill>
            </a:endParaRP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accent1"/>
                </a:solidFill>
              </a:rPr>
              <a:t>Base de dados unificada sobre Processos de Execução Penal.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sz="2400" b="1" dirty="0" smtClean="0">
              <a:solidFill>
                <a:schemeClr val="accent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1"/>
          <p:cNvSpPr txBox="1"/>
          <p:nvPr/>
        </p:nvSpPr>
        <p:spPr>
          <a:xfrm>
            <a:off x="353826" y="283744"/>
            <a:ext cx="8466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Sistema de Eletrônico de Execução Unificado - SEEU</a:t>
            </a:r>
            <a:endParaRPr lang="pt-BR" sz="2000" dirty="0"/>
          </a:p>
        </p:txBody>
      </p:sp>
      <p:pic>
        <p:nvPicPr>
          <p:cNvPr id="2050" name="Picture 2" descr="Resultado de imagem para sistema de execuÃ§Ã£o eletrÃ´nica unificado seeu logomar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9622"/>
            <a:ext cx="3138054" cy="201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84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923928" y="1419622"/>
            <a:ext cx="4896544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accent1"/>
                </a:solidFill>
              </a:rPr>
              <a:t>Implantação finalizada em 2018.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sz="2400" b="1" dirty="0" smtClean="0">
              <a:solidFill>
                <a:schemeClr val="accent1"/>
              </a:solidFill>
            </a:endParaRP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accent1"/>
                </a:solidFill>
              </a:rPr>
              <a:t>Atende a todo o País.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sz="2400" b="1" dirty="0" smtClean="0">
              <a:solidFill>
                <a:schemeClr val="accent1"/>
              </a:solidFill>
            </a:endParaRP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accent1"/>
                </a:solidFill>
              </a:rPr>
              <a:t>Controle centralizado de atos prisionais.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sz="2400" b="1" dirty="0" smtClean="0">
              <a:solidFill>
                <a:schemeClr val="accent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1"/>
          <p:cNvSpPr txBox="1"/>
          <p:nvPr/>
        </p:nvSpPr>
        <p:spPr>
          <a:xfrm>
            <a:off x="353826" y="283744"/>
            <a:ext cx="8466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Banco Nacional de Monitoramento de Prisões - BNMP</a:t>
            </a:r>
            <a:endParaRPr lang="pt-BR" sz="2000" dirty="0"/>
          </a:p>
        </p:txBody>
      </p:sp>
      <p:pic>
        <p:nvPicPr>
          <p:cNvPr id="3074" name="Picture 2" descr="Resultado de imagem para bnmp banco nacional de mandados de prisÃ£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9" t="29147" r="16115" b="10738"/>
          <a:stretch/>
        </p:blipFill>
        <p:spPr bwMode="auto">
          <a:xfrm>
            <a:off x="467544" y="1563638"/>
            <a:ext cx="3112468" cy="148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44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5020" y="239050"/>
            <a:ext cx="8447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Inovação </a:t>
            </a:r>
            <a:r>
              <a:rPr lang="pt-BR" sz="2400" dirty="0"/>
              <a:t>Tecnológica </a:t>
            </a:r>
            <a:r>
              <a:rPr lang="pt-BR" sz="2400" dirty="0" smtClean="0"/>
              <a:t>no CNJ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76746" y="452830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(*) Dados referentes ao ano de 2017</a:t>
            </a:r>
            <a:endParaRPr lang="pt-BR" sz="1400" dirty="0"/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921" y="1160300"/>
            <a:ext cx="1656184" cy="1599509"/>
          </a:xfrm>
          <a:prstGeom prst="rect">
            <a:avLst/>
          </a:prstGeom>
          <a:effectLst>
            <a:outerShdw blurRad="50800" dist="152400" dir="2700000" algn="tl" rotWithShape="0">
              <a:prstClr val="black">
                <a:alpha val="24000"/>
              </a:prstClr>
            </a:outerShdw>
          </a:effectLst>
        </p:spPr>
      </p:pic>
      <p:pic>
        <p:nvPicPr>
          <p:cNvPr id="12" name="Picture 2" descr="Resultado de imagem para projeto sinapses tjr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95" y="1167443"/>
            <a:ext cx="2448273" cy="1377154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hybrid multi clou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75526"/>
            <a:ext cx="2585798" cy="1679254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DC01C8F-8E9D-7D49-B11D-028CBA00E9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8976" y="3036440"/>
            <a:ext cx="1728192" cy="1475035"/>
          </a:xfrm>
          <a:prstGeom prst="rect">
            <a:avLst/>
          </a:prstGeom>
          <a:effectLst>
            <a:outerShdw blurRad="50800" dist="152400" dir="2700000" algn="tl" rotWithShape="0">
              <a:prstClr val="black">
                <a:alpha val="24000"/>
              </a:prstClr>
            </a:outerShdw>
          </a:effec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703EFBE-A8C7-404C-8C43-CA51CA0071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1842" y="3174781"/>
            <a:ext cx="2445874" cy="1467525"/>
          </a:xfrm>
          <a:prstGeom prst="rect">
            <a:avLst/>
          </a:prstGeom>
          <a:effectLst>
            <a:outerShdw blurRad="50800" dist="152400" dir="2700000" algn="tl" rotWithShape="0">
              <a:prstClr val="black">
                <a:alpha val="2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067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5020" y="239050"/>
            <a:ext cx="8447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Inovação </a:t>
            </a:r>
            <a:r>
              <a:rPr lang="pt-BR" sz="2400" dirty="0" smtClean="0"/>
              <a:t>Tecnológica – </a:t>
            </a:r>
            <a:r>
              <a:rPr lang="pt-BR" sz="2400" dirty="0" err="1" smtClean="0"/>
              <a:t>Jud</a:t>
            </a:r>
            <a:r>
              <a:rPr lang="pt-BR" sz="2400" dirty="0" err="1" smtClean="0"/>
              <a:t>Cloud</a:t>
            </a:r>
            <a:endParaRPr lang="pt-BR" sz="2400" dirty="0"/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clou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699" y="1689513"/>
            <a:ext cx="3254226" cy="244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395536" y="1203597"/>
            <a:ext cx="4896544" cy="34163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 smtClean="0"/>
              <a:t>O CNJ está implementando um modelo de computação em nuvem para o Poder Judiciário.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 smtClean="0"/>
              <a:t>Arquitetura de </a:t>
            </a:r>
            <a:r>
              <a:rPr lang="pt-BR" dirty="0" err="1" smtClean="0"/>
              <a:t>Multicloud</a:t>
            </a:r>
            <a:r>
              <a:rPr lang="pt-BR" dirty="0" smtClean="0"/>
              <a:t> Híbrida.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 smtClean="0"/>
              <a:t>IAAS e SAAS.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 smtClean="0"/>
              <a:t>Suporte aos sistemas nacionais.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 smtClean="0"/>
              <a:t>Previsão de extensão aos demais Tribunais.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156176" y="1275606"/>
            <a:ext cx="2576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err="1" smtClean="0">
                <a:solidFill>
                  <a:srgbClr val="002060"/>
                </a:solidFill>
              </a:rPr>
              <a:t>JudCloud</a:t>
            </a:r>
            <a:endParaRPr lang="pt-BR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11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363256" y="73071"/>
            <a:ext cx="8542749" cy="73389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1"/>
          <p:cNvSpPr txBox="1"/>
          <p:nvPr/>
        </p:nvSpPr>
        <p:spPr>
          <a:xfrm>
            <a:off x="1114816" y="147630"/>
            <a:ext cx="7039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Desenvolvimento</a:t>
            </a:r>
            <a:r>
              <a:rPr lang="en-US" sz="2800" dirty="0" smtClean="0"/>
              <a:t> </a:t>
            </a:r>
            <a:r>
              <a:rPr lang="en-US" sz="2800" dirty="0" err="1"/>
              <a:t>Colaborativo</a:t>
            </a:r>
            <a:endParaRPr lang="en-US" sz="2800" dirty="0"/>
          </a:p>
        </p:txBody>
      </p:sp>
      <p:pic>
        <p:nvPicPr>
          <p:cNvPr id="9" name="Picture 2" descr="Conselho Nacional de JustiÃ§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587974"/>
            <a:ext cx="1309669" cy="36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419622"/>
            <a:ext cx="5492972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5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50236" t="12201" b="3801"/>
          <a:stretch/>
        </p:blipFill>
        <p:spPr>
          <a:xfrm>
            <a:off x="0" y="339502"/>
            <a:ext cx="9144000" cy="429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3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50236"/>
          <a:stretch/>
        </p:blipFill>
        <p:spPr>
          <a:xfrm>
            <a:off x="0" y="0"/>
            <a:ext cx="9144000" cy="516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4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81"/>
          <a:stretch/>
        </p:blipFill>
        <p:spPr>
          <a:xfrm>
            <a:off x="0" y="123478"/>
            <a:ext cx="9119674" cy="473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25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onselho Nacional de JustiÃ§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587974"/>
            <a:ext cx="1309669" cy="36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1"/>
            <a:ext cx="8868578" cy="5519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054218" y="147630"/>
            <a:ext cx="699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</a:t>
            </a:r>
            <a:r>
              <a:rPr lang="en-US" sz="2400" dirty="0" err="1"/>
              <a:t>Pauta</a:t>
            </a:r>
            <a:r>
              <a:rPr lang="en-US" sz="2400" dirty="0"/>
              <a:t> do CNJ </a:t>
            </a:r>
            <a:r>
              <a:rPr lang="en-US" sz="2400" dirty="0" err="1"/>
              <a:t>é</a:t>
            </a:r>
            <a:r>
              <a:rPr lang="en-US" sz="2400" dirty="0"/>
              <a:t> </a:t>
            </a:r>
            <a:r>
              <a:rPr lang="en-US" sz="2400" dirty="0" err="1"/>
              <a:t>Inovação</a:t>
            </a:r>
            <a:r>
              <a:rPr lang="en-US" sz="2400" dirty="0"/>
              <a:t> e </a:t>
            </a:r>
            <a:r>
              <a:rPr lang="en-US" sz="2400" dirty="0" err="1"/>
              <a:t>Integração</a:t>
            </a:r>
            <a:endParaRPr lang="en-US" sz="24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645FEA1-CC04-8B43-A2F0-25C773CCE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1059582"/>
            <a:ext cx="5812599" cy="338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0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200416" y="73071"/>
            <a:ext cx="8705589" cy="73389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1"/>
          <p:cNvSpPr txBox="1"/>
          <p:nvPr/>
        </p:nvSpPr>
        <p:spPr>
          <a:xfrm>
            <a:off x="827584" y="138596"/>
            <a:ext cx="6997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Transformação</a:t>
            </a:r>
            <a:r>
              <a:rPr lang="en-US" sz="2800" dirty="0" smtClean="0"/>
              <a:t> Digital</a:t>
            </a:r>
            <a:endParaRPr lang="en-US" sz="2800" dirty="0"/>
          </a:p>
        </p:txBody>
      </p:sp>
      <p:pic>
        <p:nvPicPr>
          <p:cNvPr id="12" name="Picture 2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82630"/>
            <a:ext cx="2711535" cy="2033651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agem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79699" y="2082631"/>
            <a:ext cx="2757740" cy="2033650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1043608" y="1251634"/>
            <a:ext cx="2901756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4800" dirty="0" err="1" smtClean="0">
                <a:solidFill>
                  <a:schemeClr val="bg2">
                    <a:lumMod val="50000"/>
                  </a:schemeClr>
                </a:solidFill>
              </a:rPr>
              <a:t>GovTech</a:t>
            </a:r>
            <a:endParaRPr lang="pt-BR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453474" y="1266651"/>
            <a:ext cx="27126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4800" dirty="0" err="1" smtClean="0">
                <a:solidFill>
                  <a:schemeClr val="bg2">
                    <a:lumMod val="50000"/>
                  </a:schemeClr>
                </a:solidFill>
              </a:rPr>
              <a:t>JudTech</a:t>
            </a:r>
            <a:endParaRPr lang="pt-BR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7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170546" y="4659982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00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200416" y="73071"/>
            <a:ext cx="8705589" cy="73389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1054218" y="147630"/>
            <a:ext cx="6997984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Multissetorialismo</a:t>
            </a:r>
            <a:endParaRPr lang="en-US" sz="2800" dirty="0"/>
          </a:p>
        </p:txBody>
      </p:sp>
      <p:pic>
        <p:nvPicPr>
          <p:cNvPr id="6146" name="Picture 2" descr="Resultado de imagem para digital justi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078" y="1980461"/>
            <a:ext cx="2376264" cy="1336649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i1.wp.com/www.telesintese.com.br/wp-content/uploads/2019/05/Startups03.jpg?resize=976%2C5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119010"/>
            <a:ext cx="1187059" cy="666505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Resultado de imagem para corporate marke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" b="3863"/>
          <a:stretch/>
        </p:blipFill>
        <p:spPr bwMode="auto">
          <a:xfrm>
            <a:off x="765175" y="1156327"/>
            <a:ext cx="1262968" cy="753260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Resultado de imagem para academ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AutoShape 14" descr="Resultado de imagem para academ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60" name="Picture 16" descr="Resultado de imagem para academ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2402086"/>
            <a:ext cx="1308117" cy="688183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8" descr="Resultado de imagem para ong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64" name="Picture 20" descr="Imagem relacionada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" b="29983"/>
          <a:stretch/>
        </p:blipFill>
        <p:spPr bwMode="auto">
          <a:xfrm>
            <a:off x="908112" y="2338400"/>
            <a:ext cx="1155576" cy="751870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22" descr="Resultado de imagem para oab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AutoShape 24" descr="Resultado de imagem para oab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8" name="Picture 26" descr="Resultado de imagem para oab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" t="33063"/>
          <a:stretch/>
        </p:blipFill>
        <p:spPr bwMode="auto">
          <a:xfrm>
            <a:off x="949387" y="3556223"/>
            <a:ext cx="1155576" cy="483178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8" descr="Resultado de imagem para ministerio publico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0" b="24175"/>
          <a:stretch/>
        </p:blipFill>
        <p:spPr bwMode="auto">
          <a:xfrm>
            <a:off x="7267778" y="3556223"/>
            <a:ext cx="1155576" cy="815087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30" descr="Resultado de imagem para defensoria pÃºblica da uniÃ£o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32" descr="Resultado de imagem para defensoria pública da união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AutoShape 34" descr="Resultado de imagem para defensoria pÃºblica da uniÃ£o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5" name="Picture 36" descr="Resultado de imagem para defensoria pÃºblica da uniÃ£o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72" b="29687"/>
          <a:stretch/>
        </p:blipFill>
        <p:spPr bwMode="auto">
          <a:xfrm>
            <a:off x="3855975" y="1001422"/>
            <a:ext cx="1317597" cy="513084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2" name="Picture 38" descr="https://scontent.fbsb8-1.fna.fbcdn.net/v/t31.0-8/20507044_1919440771628753_8218068769617249425_o.jpg?_nc_cat=105&amp;_nc_ht=scontent.fbsb8-1.fna&amp;oh=5786f80f0bf5ce9a22227ace4537e5a1&amp;oe=5D7C555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059" y="3937247"/>
            <a:ext cx="2005958" cy="746556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4" name="Picture 40" descr="Resultado de imagem para its ri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019" y="3963766"/>
            <a:ext cx="1479656" cy="924785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Conector reto 22"/>
          <p:cNvCxnSpPr/>
          <p:nvPr/>
        </p:nvCxnSpPr>
        <p:spPr>
          <a:xfrm>
            <a:off x="2210374" y="1564982"/>
            <a:ext cx="921466" cy="415479"/>
          </a:xfrm>
          <a:prstGeom prst="line">
            <a:avLst/>
          </a:prstGeom>
          <a:ln w="38100">
            <a:solidFill>
              <a:schemeClr val="bg1">
                <a:lumMod val="75000"/>
                <a:lumOff val="25000"/>
                <a:alpha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2210374" y="2648785"/>
            <a:ext cx="921466" cy="0"/>
          </a:xfrm>
          <a:prstGeom prst="line">
            <a:avLst/>
          </a:prstGeom>
          <a:ln w="38100">
            <a:solidFill>
              <a:schemeClr val="bg1">
                <a:lumMod val="75000"/>
                <a:lumOff val="25000"/>
                <a:alpha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/>
          <p:cNvCxnSpPr/>
          <p:nvPr/>
        </p:nvCxnSpPr>
        <p:spPr>
          <a:xfrm flipV="1">
            <a:off x="2296926" y="3090270"/>
            <a:ext cx="834914" cy="604097"/>
          </a:xfrm>
          <a:prstGeom prst="line">
            <a:avLst/>
          </a:prstGeom>
          <a:ln w="38100">
            <a:solidFill>
              <a:schemeClr val="bg1">
                <a:lumMod val="75000"/>
                <a:lumOff val="25000"/>
                <a:alpha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/>
          <p:cNvCxnSpPr/>
          <p:nvPr/>
        </p:nvCxnSpPr>
        <p:spPr>
          <a:xfrm flipV="1">
            <a:off x="3453174" y="3392319"/>
            <a:ext cx="254730" cy="405493"/>
          </a:xfrm>
          <a:prstGeom prst="line">
            <a:avLst/>
          </a:prstGeom>
          <a:ln w="38100">
            <a:solidFill>
              <a:schemeClr val="bg1">
                <a:lumMod val="75000"/>
                <a:lumOff val="25000"/>
                <a:alpha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/>
          <p:nvPr/>
        </p:nvCxnSpPr>
        <p:spPr>
          <a:xfrm flipH="1" flipV="1">
            <a:off x="5226816" y="3418988"/>
            <a:ext cx="438021" cy="432810"/>
          </a:xfrm>
          <a:prstGeom prst="line">
            <a:avLst/>
          </a:prstGeom>
          <a:ln w="38100">
            <a:solidFill>
              <a:schemeClr val="bg1">
                <a:lumMod val="75000"/>
                <a:lumOff val="25000"/>
                <a:alpha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/>
          <p:cNvCxnSpPr/>
          <p:nvPr/>
        </p:nvCxnSpPr>
        <p:spPr>
          <a:xfrm flipH="1" flipV="1">
            <a:off x="5848847" y="3090270"/>
            <a:ext cx="1277030" cy="836087"/>
          </a:xfrm>
          <a:prstGeom prst="line">
            <a:avLst/>
          </a:prstGeom>
          <a:ln w="38100">
            <a:solidFill>
              <a:schemeClr val="bg1">
                <a:lumMod val="75000"/>
                <a:lumOff val="25000"/>
                <a:alpha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/>
          <p:cNvCxnSpPr/>
          <p:nvPr/>
        </p:nvCxnSpPr>
        <p:spPr>
          <a:xfrm flipH="1">
            <a:off x="5848848" y="2648785"/>
            <a:ext cx="1310942" cy="1"/>
          </a:xfrm>
          <a:prstGeom prst="line">
            <a:avLst/>
          </a:prstGeom>
          <a:ln w="38100">
            <a:solidFill>
              <a:schemeClr val="bg1">
                <a:lumMod val="75000"/>
                <a:lumOff val="25000"/>
                <a:alpha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/>
          <p:cNvCxnSpPr/>
          <p:nvPr/>
        </p:nvCxnSpPr>
        <p:spPr>
          <a:xfrm flipH="1">
            <a:off x="5848847" y="1452262"/>
            <a:ext cx="1310944" cy="598262"/>
          </a:xfrm>
          <a:prstGeom prst="line">
            <a:avLst/>
          </a:prstGeom>
          <a:ln w="38100">
            <a:solidFill>
              <a:schemeClr val="bg1">
                <a:lumMod val="75000"/>
                <a:lumOff val="25000"/>
                <a:alpha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to 68"/>
          <p:cNvCxnSpPr/>
          <p:nvPr/>
        </p:nvCxnSpPr>
        <p:spPr>
          <a:xfrm flipH="1">
            <a:off x="4488249" y="1559069"/>
            <a:ext cx="320" cy="319514"/>
          </a:xfrm>
          <a:prstGeom prst="line">
            <a:avLst/>
          </a:prstGeom>
          <a:ln w="38100">
            <a:solidFill>
              <a:schemeClr val="bg1">
                <a:lumMod val="75000"/>
                <a:lumOff val="25000"/>
                <a:alpha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 descr="Conselho Nacional de JustiÃ§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16" y="4621706"/>
            <a:ext cx="1309669" cy="36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4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76746" y="283744"/>
            <a:ext cx="8227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Necessidade de Conectividade Nacional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76746" y="452830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(*) Dados referentes ao ano de 2017</a:t>
            </a:r>
            <a:endParaRPr lang="pt-BR" sz="1400" dirty="0"/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m sem descriÃ§Ã£o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4918"/>
            <a:ext cx="3414483" cy="274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490597" y="1288198"/>
            <a:ext cx="432048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Projetos de conectividade e de integração são primordiais para o Poder Judiciário.</a:t>
            </a:r>
          </a:p>
          <a:p>
            <a:pPr marL="285750" indent="-285750">
              <a:spcAft>
                <a:spcPts val="12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Parcerias com instituições públicas racionalizam custos e maximizam resultados.</a:t>
            </a:r>
          </a:p>
          <a:p>
            <a:pPr marL="285750" indent="-285750">
              <a:spcAft>
                <a:spcPts val="12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Integração com instituições de ensino e pesquisa propicia o aprimoramento da Justiça.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78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368221" y="73071"/>
            <a:ext cx="8542749" cy="73389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1"/>
          <p:cNvSpPr txBox="1"/>
          <p:nvPr/>
        </p:nvSpPr>
        <p:spPr>
          <a:xfrm>
            <a:off x="1119781" y="147630"/>
            <a:ext cx="7039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Colaboração</a:t>
            </a:r>
            <a:r>
              <a:rPr lang="en-US" sz="2800" dirty="0" smtClean="0"/>
              <a:t> </a:t>
            </a:r>
            <a:r>
              <a:rPr lang="en-US" sz="2800" dirty="0" err="1" smtClean="0"/>
              <a:t>Exponencial</a:t>
            </a:r>
            <a:endParaRPr lang="en-US" sz="28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478039" y="1131590"/>
            <a:ext cx="832311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Colaboração é a chave para resultados exponenciais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em benefício de todo o Poder Judiciário !</a:t>
            </a:r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8" name="Picture 4" descr="Resultado de imagem para collabor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87213"/>
            <a:ext cx="2736304" cy="1822732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ming Togeth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233" y="2287213"/>
            <a:ext cx="3048023" cy="1822732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5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B95C42C1-BE78-324F-9272-BE4483431425}"/>
              </a:ext>
            </a:extLst>
          </p:cNvPr>
          <p:cNvSpPr txBox="1"/>
          <p:nvPr/>
        </p:nvSpPr>
        <p:spPr>
          <a:xfrm>
            <a:off x="755576" y="2643758"/>
            <a:ext cx="7560840" cy="16004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Luiz </a:t>
            </a:r>
            <a:r>
              <a:rPr lang="en-US" sz="3200" dirty="0"/>
              <a:t>Antônio Mendes Garcia</a:t>
            </a:r>
          </a:p>
          <a:p>
            <a:pPr algn="ctr"/>
            <a:endParaRPr lang="en-US" dirty="0"/>
          </a:p>
          <a:p>
            <a:pPr algn="ctr"/>
            <a:r>
              <a:rPr lang="en-US" sz="2400" dirty="0" smtClean="0"/>
              <a:t>luiz.garcia@cnj.jus.br</a:t>
            </a:r>
          </a:p>
          <a:p>
            <a:pPr algn="ctr"/>
            <a:r>
              <a:rPr lang="en-US" sz="2400" dirty="0" smtClean="0"/>
              <a:t>61 2326-5318</a:t>
            </a:r>
            <a:endParaRPr lang="en-US" sz="2400" dirty="0"/>
          </a:p>
        </p:txBody>
      </p:sp>
      <p:pic>
        <p:nvPicPr>
          <p:cNvPr id="2052" name="Picture 4" descr="Resultado de imagem para muito obriga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9502"/>
            <a:ext cx="2838041" cy="1880898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nselho Nacional de JustiÃ§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7974"/>
            <a:ext cx="1309669" cy="3658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94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76746" y="283744"/>
            <a:ext cx="8227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Direcionamento da Governança do Poder Judiciário </a:t>
            </a:r>
            <a:endParaRPr lang="pt-BR" sz="2400" dirty="0"/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Resultado de imagem para governança e gestã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2349" y="1203598"/>
            <a:ext cx="6445500" cy="2664296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376776" y="3959136"/>
            <a:ext cx="8227702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002060"/>
                </a:solidFill>
              </a:rPr>
              <a:t>A Estratégia </a:t>
            </a:r>
            <a:r>
              <a:rPr lang="pt-BR" sz="2400" dirty="0">
                <a:solidFill>
                  <a:srgbClr val="002060"/>
                </a:solidFill>
              </a:rPr>
              <a:t>Nacional do Poder Judiciário </a:t>
            </a:r>
            <a:r>
              <a:rPr lang="pt-BR" sz="2400" b="1" dirty="0" smtClean="0">
                <a:solidFill>
                  <a:srgbClr val="002060"/>
                </a:solidFill>
              </a:rPr>
              <a:t>2015–2020</a:t>
            </a:r>
            <a:endParaRPr lang="pt-B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3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76746" y="283744"/>
            <a:ext cx="8227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A Estratégia </a:t>
            </a:r>
            <a:r>
              <a:rPr lang="pt-BR" sz="2400" dirty="0"/>
              <a:t>Nacional do Poder Judiciário </a:t>
            </a:r>
            <a:r>
              <a:rPr lang="pt-BR" sz="2400" dirty="0" smtClean="0"/>
              <a:t>2015–2020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76746" y="452830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(*) Dados referentes ao ano de 2017</a:t>
            </a:r>
            <a:endParaRPr lang="pt-BR" sz="1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4572091" y="1081265"/>
            <a:ext cx="4186728" cy="235449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400" b="1" u="sng" dirty="0">
                <a:solidFill>
                  <a:schemeClr val="accent1"/>
                </a:solidFill>
              </a:rPr>
              <a:t>Visão do Poder Judiciário </a:t>
            </a:r>
            <a:r>
              <a:rPr lang="pt-BR" sz="1400" b="1" dirty="0">
                <a:solidFill>
                  <a:schemeClr val="accent1"/>
                </a:solidFill>
              </a:rPr>
              <a:t>– </a:t>
            </a:r>
            <a:r>
              <a:rPr lang="pt-BR" sz="1200" dirty="0">
                <a:solidFill>
                  <a:schemeClr val="accent1"/>
                </a:solidFill>
              </a:rPr>
              <a:t>Ser reconhecido pela sociedade como instrumento efetivo de justiça, equidade e paz social.</a:t>
            </a: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chemeClr val="accent1"/>
                </a:solidFill>
              </a:rPr>
              <a:t>Ter credibilidade e ser reconhecido como um </a:t>
            </a:r>
            <a:r>
              <a:rPr lang="pt-BR" sz="1200" b="1" dirty="0">
                <a:solidFill>
                  <a:schemeClr val="accent1"/>
                </a:solidFill>
              </a:rPr>
              <a:t>Poder célere, acessível</a:t>
            </a:r>
            <a:r>
              <a:rPr lang="pt-BR" sz="1200" dirty="0">
                <a:solidFill>
                  <a:schemeClr val="accent1"/>
                </a:solidFill>
              </a:rPr>
              <a:t>, responsável, imparcial, </a:t>
            </a:r>
            <a:r>
              <a:rPr lang="pt-BR" sz="1200" b="1" dirty="0">
                <a:solidFill>
                  <a:schemeClr val="accent1"/>
                </a:solidFill>
              </a:rPr>
              <a:t>efetivo e justo</a:t>
            </a:r>
            <a:r>
              <a:rPr lang="pt-BR" sz="1200" dirty="0">
                <a:solidFill>
                  <a:schemeClr val="accent1"/>
                </a:solidFill>
              </a:rPr>
              <a:t>, que busca o ideal democrático e promove a paz social, garantindo o exercício pleno dos direitos de cidadania.</a:t>
            </a:r>
            <a:endParaRPr lang="pt-BR" sz="1200" dirty="0" smtClean="0">
              <a:solidFill>
                <a:srgbClr val="00206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92173" y="1081265"/>
            <a:ext cx="4176464" cy="152349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400" b="1" u="sng" dirty="0">
                <a:solidFill>
                  <a:schemeClr val="accent1"/>
                </a:solidFill>
              </a:rPr>
              <a:t>Missão do Poder Judiciário </a:t>
            </a:r>
            <a:r>
              <a:rPr lang="pt-BR" sz="1200" dirty="0">
                <a:solidFill>
                  <a:schemeClr val="accent1"/>
                </a:solidFill>
              </a:rPr>
              <a:t>– Realizar Justiça.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200" dirty="0" smtClean="0">
                <a:solidFill>
                  <a:schemeClr val="accent1"/>
                </a:solidFill>
              </a:rPr>
              <a:t>Fortalecer </a:t>
            </a:r>
            <a:r>
              <a:rPr lang="pt-BR" sz="1200" dirty="0">
                <a:solidFill>
                  <a:schemeClr val="accent1"/>
                </a:solidFill>
              </a:rPr>
              <a:t>o Estado Democrático e fomentar a construção de uma sociedade livre, justa e solidária, </a:t>
            </a:r>
            <a:r>
              <a:rPr lang="pt-BR" sz="1200" b="1" dirty="0">
                <a:solidFill>
                  <a:schemeClr val="accent1"/>
                </a:solidFill>
              </a:rPr>
              <a:t>por meio de uma efetiva prestação jurisdicional.</a:t>
            </a:r>
            <a:endParaRPr lang="pt-BR" sz="1200" b="1" dirty="0" smtClean="0">
              <a:solidFill>
                <a:schemeClr val="accent6"/>
              </a:solidFill>
            </a:endParaRPr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14" y="3531127"/>
            <a:ext cx="1954039" cy="97702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Resultado de imagem para visÃ£o estratÃ©gic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35498"/>
            <a:ext cx="1872208" cy="992838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8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76746" y="283744"/>
            <a:ext cx="8227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A Estratégia </a:t>
            </a:r>
            <a:r>
              <a:rPr lang="pt-BR" sz="2400" dirty="0"/>
              <a:t>Nacional do Poder Judiciário </a:t>
            </a:r>
            <a:r>
              <a:rPr lang="pt-BR" sz="2400" dirty="0" smtClean="0"/>
              <a:t>2015–2020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76746" y="452830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(*) Dados referentes ao ano de 2017</a:t>
            </a:r>
            <a:endParaRPr lang="pt-BR" sz="1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76746" y="839838"/>
            <a:ext cx="484332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pt-BR" sz="2000" b="1" u="sng" dirty="0" smtClean="0">
                <a:solidFill>
                  <a:schemeClr val="accent1"/>
                </a:solidFill>
              </a:rPr>
              <a:t> Atributos de valor para a sociedade:</a:t>
            </a:r>
            <a:endParaRPr lang="pt-BR" sz="2000" b="1" u="sng" dirty="0">
              <a:solidFill>
                <a:schemeClr val="accent1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chemeClr val="accent1"/>
                </a:solidFill>
              </a:rPr>
              <a:t>Credibilidade</a:t>
            </a:r>
            <a:endParaRPr lang="pt-BR" sz="1600" b="1" dirty="0">
              <a:solidFill>
                <a:schemeClr val="accent1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accent1"/>
                </a:solidFill>
              </a:rPr>
              <a:t>Celeridade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accent1"/>
                </a:solidFill>
              </a:rPr>
              <a:t>Modernidade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accent1"/>
                </a:solidFill>
              </a:rPr>
              <a:t>Acessibilidade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/>
                </a:solidFill>
              </a:rPr>
              <a:t>Transparência e Controle Social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/>
                </a:solidFill>
              </a:rPr>
              <a:t>Responsabilidade Social e Ambiental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/>
                </a:solidFill>
              </a:rPr>
              <a:t>Imparcialidade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/>
                </a:solidFill>
              </a:rPr>
              <a:t>Ética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accent1"/>
                </a:solidFill>
              </a:rPr>
              <a:t>Probidade</a:t>
            </a:r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098" y="1635646"/>
            <a:ext cx="3099582" cy="174351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552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76746" y="283744"/>
            <a:ext cx="8227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A Estratégia </a:t>
            </a:r>
            <a:r>
              <a:rPr lang="pt-BR" sz="2400" dirty="0"/>
              <a:t>Nacional do Poder Judiciário </a:t>
            </a:r>
            <a:r>
              <a:rPr lang="pt-BR" sz="2400" dirty="0" smtClean="0"/>
              <a:t>2015–2020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76746" y="452830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(*) Dados referentes ao ano de 2017</a:t>
            </a:r>
            <a:endParaRPr lang="pt-BR" sz="1400" dirty="0"/>
          </a:p>
        </p:txBody>
      </p:sp>
      <p:pic>
        <p:nvPicPr>
          <p:cNvPr id="1026" name="Picture 2" descr="https://www.cnj.jus.br/files/conteudo/imagem/2018/01/f29ce04c59c0aa0ebdb04e65d8fd3ad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94" y="1293271"/>
            <a:ext cx="7405498" cy="394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221386" y="781316"/>
            <a:ext cx="4639412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pt-BR" b="1" u="sng" dirty="0">
                <a:solidFill>
                  <a:schemeClr val="accent1"/>
                </a:solidFill>
              </a:rPr>
              <a:t> </a:t>
            </a:r>
            <a:r>
              <a:rPr lang="pt-BR" b="1" u="sng" dirty="0" err="1" smtClean="0">
                <a:solidFill>
                  <a:schemeClr val="accent1"/>
                </a:solidFill>
              </a:rPr>
              <a:t>Macrodesafios</a:t>
            </a:r>
            <a:r>
              <a:rPr lang="pt-BR" b="1" u="sng" dirty="0" smtClean="0">
                <a:solidFill>
                  <a:schemeClr val="accent1"/>
                </a:solidFill>
              </a:rPr>
              <a:t> para o Poder Judiciário:</a:t>
            </a:r>
            <a:endParaRPr lang="pt-BR" b="1" u="sng" dirty="0">
              <a:solidFill>
                <a:schemeClr val="accent1"/>
              </a:solidFill>
            </a:endParaRPr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ipse 5"/>
          <p:cNvSpPr/>
          <p:nvPr/>
        </p:nvSpPr>
        <p:spPr>
          <a:xfrm>
            <a:off x="5004048" y="4094146"/>
            <a:ext cx="1008112" cy="67028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Elipse 8"/>
          <p:cNvSpPr/>
          <p:nvPr/>
        </p:nvSpPr>
        <p:spPr>
          <a:xfrm>
            <a:off x="3256768" y="4089263"/>
            <a:ext cx="1008112" cy="67028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3256768" y="2575647"/>
            <a:ext cx="1008112" cy="67028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156176" y="3075806"/>
            <a:ext cx="1800200" cy="360040"/>
          </a:xfrm>
          <a:prstGeom prst="rect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6156176" y="3694613"/>
            <a:ext cx="1800200" cy="360040"/>
          </a:xfrm>
          <a:prstGeom prst="rect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2117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7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76746" y="283744"/>
            <a:ext cx="8227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Agenda 2030 no Poder Judiciário</a:t>
            </a:r>
            <a:endParaRPr lang="pt-BR" sz="2000" dirty="0"/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02" y="1037214"/>
            <a:ext cx="4181475" cy="97155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2571750"/>
            <a:ext cx="1580920" cy="1524958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1251" y="1017637"/>
            <a:ext cx="4578214" cy="992383"/>
          </a:xfrm>
          <a:prstGeom prst="rect">
            <a:avLst/>
          </a:prstGeom>
        </p:spPr>
      </p:pic>
      <p:pic>
        <p:nvPicPr>
          <p:cNvPr id="1026" name="Picture 2" descr="http://www.agenda2030.com.br/static/home/images/ods_icons/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71750"/>
            <a:ext cx="1524958" cy="152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agenda2030.com.br/static/home/images/ods_icons/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078" y="2571750"/>
            <a:ext cx="1524958" cy="152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87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76746" y="283744"/>
            <a:ext cx="8227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Agenda 2030 no Poder Judiciário</a:t>
            </a:r>
            <a:endParaRPr lang="pt-BR" sz="2000" dirty="0"/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02" y="1037214"/>
            <a:ext cx="4181475" cy="97155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251" y="1017637"/>
            <a:ext cx="4578214" cy="99238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803" y="2237415"/>
            <a:ext cx="8868578" cy="207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0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CD1662B-9272-9C41-B92B-CB4939E725BC}"/>
              </a:ext>
            </a:extLst>
          </p:cNvPr>
          <p:cNvSpPr/>
          <p:nvPr/>
        </p:nvSpPr>
        <p:spPr>
          <a:xfrm>
            <a:off x="137802" y="147630"/>
            <a:ext cx="8868578" cy="73389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348466" y="190945"/>
            <a:ext cx="8447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Premissas para a Governança </a:t>
            </a:r>
            <a:r>
              <a:rPr lang="pt-BR" sz="2400" dirty="0" smtClean="0"/>
              <a:t>Digital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76746" y="452830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(*) Dados referentes ao ano de 2017</a:t>
            </a:r>
            <a:endParaRPr lang="pt-BR" sz="1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243133" y="1059582"/>
            <a:ext cx="8728792" cy="42473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pt-BR" sz="2000" dirty="0" smtClean="0">
                <a:solidFill>
                  <a:schemeClr val="accent1"/>
                </a:solidFill>
              </a:rPr>
              <a:t>Política Pública definida e amplamente divulgada.</a:t>
            </a:r>
            <a:endParaRPr lang="pt-BR" sz="2000" dirty="0">
              <a:solidFill>
                <a:schemeClr val="accent1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pt-BR" sz="2000" dirty="0" smtClean="0">
                <a:solidFill>
                  <a:schemeClr val="accent1"/>
                </a:solidFill>
              </a:rPr>
              <a:t>Objetivos de Governança unificados em todo o Poder Judiciário. </a:t>
            </a:r>
            <a:endParaRPr lang="pt-BR" sz="2000" dirty="0">
              <a:solidFill>
                <a:schemeClr val="accent1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pt-BR" sz="2000" dirty="0" smtClean="0">
                <a:solidFill>
                  <a:schemeClr val="accent1"/>
                </a:solidFill>
              </a:rPr>
              <a:t>Estruturas e ferramentais de governança implementados.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pt-BR" sz="2000" dirty="0" smtClean="0">
                <a:solidFill>
                  <a:schemeClr val="accent1"/>
                </a:solidFill>
              </a:rPr>
              <a:t>Ferramental tecnológico adequado.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pt-BR" sz="2000" dirty="0">
                <a:solidFill>
                  <a:schemeClr val="accent1"/>
                </a:solidFill>
              </a:rPr>
              <a:t>Desenvolvimento colaborativo.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pt-BR" sz="2000" dirty="0" smtClean="0">
                <a:solidFill>
                  <a:schemeClr val="accent1"/>
                </a:solidFill>
              </a:rPr>
              <a:t>Monitoramento de indicadores quantitativos e qualitativos.</a:t>
            </a:r>
            <a:endParaRPr lang="pt-BR" sz="2000" dirty="0">
              <a:solidFill>
                <a:schemeClr val="accent1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pt-BR" sz="2000" dirty="0" smtClean="0">
                <a:solidFill>
                  <a:schemeClr val="accent1"/>
                </a:solidFill>
              </a:rPr>
              <a:t>Capacidade operacional adequada.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pt-BR" sz="2000" dirty="0" smtClean="0">
                <a:solidFill>
                  <a:schemeClr val="accent1"/>
                </a:solidFill>
              </a:rPr>
              <a:t>Continuidade e aprimoramento.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pt-BR" sz="2000" dirty="0" smtClean="0">
              <a:solidFill>
                <a:schemeClr val="accent6"/>
              </a:solidFill>
            </a:endParaRPr>
          </a:p>
        </p:txBody>
      </p:sp>
      <p:pic>
        <p:nvPicPr>
          <p:cNvPr id="10" name="Picture 2" descr="Conselho Nacional de JustiÃ§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93"/>
          <a:stretch/>
        </p:blipFill>
        <p:spPr bwMode="auto">
          <a:xfrm>
            <a:off x="7657849" y="4587974"/>
            <a:ext cx="1314076" cy="352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03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5326</TotalTime>
  <Words>615</Words>
  <Application>Microsoft Office PowerPoint</Application>
  <PresentationFormat>Apresentação na tela (16:9)</PresentationFormat>
  <Paragraphs>108</Paragraphs>
  <Slides>24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Century Gothic</vt:lpstr>
      <vt:lpstr>Wingdings 3</vt:lpstr>
      <vt:lpstr>Fatia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Taylor Carvalho Silva</dc:creator>
  <cp:lastModifiedBy>Luiz Antônio Mendes Garcia</cp:lastModifiedBy>
  <cp:revision>271</cp:revision>
  <dcterms:created xsi:type="dcterms:W3CDTF">2016-08-01T19:22:07Z</dcterms:created>
  <dcterms:modified xsi:type="dcterms:W3CDTF">2019-09-22T16:24:13Z</dcterms:modified>
</cp:coreProperties>
</file>