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6"/>
  </p:notesMasterIdLst>
  <p:sldIdLst>
    <p:sldId id="313" r:id="rId2"/>
    <p:sldId id="407" r:id="rId3"/>
    <p:sldId id="357" r:id="rId4"/>
    <p:sldId id="369" r:id="rId5"/>
    <p:sldId id="337" r:id="rId6"/>
    <p:sldId id="338" r:id="rId7"/>
    <p:sldId id="375" r:id="rId8"/>
    <p:sldId id="390" r:id="rId9"/>
    <p:sldId id="352" r:id="rId10"/>
    <p:sldId id="395" r:id="rId11"/>
    <p:sldId id="317" r:id="rId12"/>
    <p:sldId id="414" r:id="rId13"/>
    <p:sldId id="415" r:id="rId14"/>
    <p:sldId id="380" r:id="rId15"/>
    <p:sldId id="412" r:id="rId16"/>
    <p:sldId id="394" r:id="rId17"/>
    <p:sldId id="387" r:id="rId18"/>
    <p:sldId id="388" r:id="rId19"/>
    <p:sldId id="389" r:id="rId20"/>
    <p:sldId id="409" r:id="rId21"/>
    <p:sldId id="417" r:id="rId22"/>
    <p:sldId id="416" r:id="rId23"/>
    <p:sldId id="408" r:id="rId24"/>
    <p:sldId id="270" r:id="rId25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1">
          <p15:clr>
            <a:srgbClr val="A4A3A4"/>
          </p15:clr>
        </p15:guide>
        <p15:guide id="2" pos="288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1" autoAdjust="0"/>
    <p:restoredTop sz="94675" autoAdjust="0"/>
  </p:normalViewPr>
  <p:slideViewPr>
    <p:cSldViewPr>
      <p:cViewPr varScale="1">
        <p:scale>
          <a:sx n="110" d="100"/>
          <a:sy n="110" d="100"/>
        </p:scale>
        <p:origin x="114" y="162"/>
      </p:cViewPr>
      <p:guideLst>
        <p:guide orient="horz" pos="1621"/>
        <p:guide pos="2881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4ED164-BE2F-458F-A6FE-9085D7AD5A1D}" type="datetimeFigureOut">
              <a:rPr lang="pt-BR" smtClean="0"/>
              <a:t>22/09/2019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D2D111-7E96-4D7F-A687-F1BC8D37B21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547940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Antes de falar em desafios, vamos falar sobre o direcionamento que a governança</a:t>
            </a:r>
            <a:r>
              <a:rPr lang="pt-BR" baseline="0" dirty="0" smtClean="0"/>
              <a:t> </a:t>
            </a:r>
            <a:r>
              <a:rPr lang="pt-BR" baseline="0" dirty="0" err="1" smtClean="0"/>
              <a:t>tras</a:t>
            </a:r>
            <a:r>
              <a:rPr lang="pt-BR" baseline="0" dirty="0" smtClean="0"/>
              <a:t> para a gestão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D2D111-7E96-4D7F-A687-F1BC8D37B216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219548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A gente</a:t>
            </a:r>
            <a:r>
              <a:rPr lang="pt-BR" baseline="0" dirty="0" smtClean="0"/>
              <a:t> sabe como tem que fazer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D2D111-7E96-4D7F-A687-F1BC8D37B216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236633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Muito dinheiro,</a:t>
            </a:r>
            <a:r>
              <a:rPr lang="pt-BR" baseline="0" dirty="0" smtClean="0"/>
              <a:t> muitos </a:t>
            </a:r>
            <a:r>
              <a:rPr lang="pt-BR" baseline="0" dirty="0" err="1" smtClean="0"/>
              <a:t>stakeholders</a:t>
            </a:r>
            <a:r>
              <a:rPr lang="pt-BR" baseline="0" dirty="0" smtClean="0"/>
              <a:t>, muitos gestores ...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D2D111-7E96-4D7F-A687-F1BC8D37B216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945534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3159" y="514350"/>
            <a:ext cx="6000750" cy="2228851"/>
          </a:xfrm>
        </p:spPr>
        <p:txBody>
          <a:bodyPr anchor="b">
            <a:normAutofit/>
          </a:bodyPr>
          <a:lstStyle>
            <a:lvl1pPr algn="l">
              <a:defRPr sz="3600">
                <a:effectLst/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3159" y="2882900"/>
            <a:ext cx="4800600" cy="1460500"/>
          </a:xfrm>
        </p:spPr>
        <p:txBody>
          <a:bodyPr anchor="t">
            <a:normAutofit/>
          </a:bodyPr>
          <a:lstStyle>
            <a:lvl1pPr marL="0" indent="0" algn="l">
              <a:buNone/>
              <a:defRPr sz="1575">
                <a:solidFill>
                  <a:schemeClr val="bg2">
                    <a:lumMod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4EA61-4044-4062-B918-228B2ADA7230}" type="datetimeFigureOut">
              <a:rPr lang="pt-BR" smtClean="0"/>
              <a:t>22/09/2019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03F63-B0B7-47E2-BA63-C287C362F9F7}" type="slidenum">
              <a:rPr lang="pt-BR" smtClean="0"/>
              <a:t>‹nº›</a:t>
            </a:fld>
            <a:endParaRPr lang="pt-BR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6171009" y="6350"/>
            <a:ext cx="2857500" cy="28575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4581128" y="68659"/>
            <a:ext cx="4560491" cy="456049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5426869" y="171450"/>
            <a:ext cx="3714750" cy="371475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5501878" y="24209"/>
            <a:ext cx="3639742" cy="3639742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5884070" y="457201"/>
            <a:ext cx="3257549" cy="325754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53815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to Panorâmica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14350" y="400050"/>
            <a:ext cx="8114109" cy="234315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1" y="2882900"/>
            <a:ext cx="6228158" cy="3429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200"/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4EA61-4044-4062-B918-228B2ADA7230}" type="datetimeFigureOut">
              <a:rPr lang="pt-BR" smtClean="0"/>
              <a:t>22/09/2019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03F63-B0B7-47E2-BA63-C287C362F9F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302783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160" y="514350"/>
            <a:ext cx="7543800" cy="2057400"/>
          </a:xfrm>
        </p:spPr>
        <p:txBody>
          <a:bodyPr anchor="ctr">
            <a:normAutofit/>
          </a:bodyPr>
          <a:lstStyle>
            <a:lvl1pPr algn="l">
              <a:defRPr sz="2400" b="0" cap="all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59" y="3086100"/>
            <a:ext cx="6401991" cy="1409700"/>
          </a:xfrm>
        </p:spPr>
        <p:txBody>
          <a:bodyPr anchor="ctr">
            <a:normAutofit/>
          </a:bodyPr>
          <a:lstStyle>
            <a:lvl1pPr marL="0" indent="0" algn="l">
              <a:buNone/>
              <a:defRPr sz="1500">
                <a:solidFill>
                  <a:schemeClr val="bg2">
                    <a:lumMod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4EA61-4044-4062-B918-228B2ADA7230}" type="datetimeFigureOut">
              <a:rPr lang="pt-BR" smtClean="0"/>
              <a:t>22/09/2019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03F63-B0B7-47E2-BA63-C287C362F9F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797680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9" y="514350"/>
            <a:ext cx="6858001" cy="2057400"/>
          </a:xfrm>
        </p:spPr>
        <p:txBody>
          <a:bodyPr anchor="ctr">
            <a:normAutofit/>
          </a:bodyPr>
          <a:lstStyle>
            <a:lvl1pPr algn="l">
              <a:defRPr sz="2400" b="0" cap="all">
                <a:solidFill>
                  <a:schemeClr val="tx1"/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84659" y="2571750"/>
            <a:ext cx="6400800" cy="28575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60" y="3225801"/>
            <a:ext cx="6400800" cy="1263649"/>
          </a:xfrm>
        </p:spPr>
        <p:txBody>
          <a:bodyPr anchor="ctr">
            <a:normAutofit/>
          </a:bodyPr>
          <a:lstStyle>
            <a:lvl1pPr marL="0" indent="0" algn="l">
              <a:buNone/>
              <a:defRPr sz="1500">
                <a:solidFill>
                  <a:schemeClr val="bg2">
                    <a:lumMod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4EA61-4044-4062-B918-228B2ADA7230}" type="datetimeFigureOut">
              <a:rPr lang="pt-BR" smtClean="0"/>
              <a:t>22/09/2019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03F63-B0B7-47E2-BA63-C287C362F9F7}" type="slidenum">
              <a:rPr lang="pt-BR" smtClean="0"/>
              <a:t>‹nº›</a:t>
            </a:fld>
            <a:endParaRPr lang="pt-BR"/>
          </a:p>
        </p:txBody>
      </p:sp>
      <p:sp>
        <p:nvSpPr>
          <p:cNvPr id="14" name="TextBox 13"/>
          <p:cNvSpPr txBox="1"/>
          <p:nvPr/>
        </p:nvSpPr>
        <p:spPr>
          <a:xfrm>
            <a:off x="398859" y="609167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714059" y="2076451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 algn="r"/>
            <a:r>
              <a:rPr lang="en-US" sz="6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589233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159" y="2571750"/>
            <a:ext cx="6400800" cy="1273050"/>
          </a:xfrm>
        </p:spPr>
        <p:txBody>
          <a:bodyPr anchor="b">
            <a:normAutofit/>
          </a:bodyPr>
          <a:lstStyle>
            <a:lvl1pPr algn="l">
              <a:defRPr sz="2400" b="0" cap="all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58" y="3849736"/>
            <a:ext cx="6401993" cy="645300"/>
          </a:xfrm>
        </p:spPr>
        <p:txBody>
          <a:bodyPr anchor="t">
            <a:normAutofit/>
          </a:bodyPr>
          <a:lstStyle>
            <a:lvl1pPr marL="0" indent="0" algn="l">
              <a:buNone/>
              <a:defRPr sz="1500">
                <a:solidFill>
                  <a:schemeClr val="bg2">
                    <a:lumMod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4EA61-4044-4062-B918-228B2ADA7230}" type="datetimeFigureOut">
              <a:rPr lang="pt-BR" smtClean="0"/>
              <a:t>22/09/2019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03F63-B0B7-47E2-BA63-C287C362F9F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56551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o 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60" y="514350"/>
            <a:ext cx="6858000" cy="2057400"/>
          </a:xfrm>
        </p:spPr>
        <p:txBody>
          <a:bodyPr anchor="ctr">
            <a:normAutofit/>
          </a:bodyPr>
          <a:lstStyle>
            <a:lvl1pPr algn="l">
              <a:defRPr sz="2400" b="0" cap="all">
                <a:solidFill>
                  <a:schemeClr val="tx1"/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13159" y="2946400"/>
            <a:ext cx="6400801" cy="7874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18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pt-BR" smtClean="0"/>
              <a:t>Editar estilos de texto Mestre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59" y="3733800"/>
            <a:ext cx="6400801" cy="762000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bg2">
                    <a:lumMod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4EA61-4044-4062-B918-228B2ADA7230}" type="datetimeFigureOut">
              <a:rPr lang="pt-BR" smtClean="0"/>
              <a:t>22/09/2019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03F63-B0B7-47E2-BA63-C287C362F9F7}" type="slidenum">
              <a:rPr lang="pt-BR" smtClean="0"/>
              <a:t>‹nº›</a:t>
            </a:fld>
            <a:endParaRPr lang="pt-BR"/>
          </a:p>
        </p:txBody>
      </p:sp>
      <p:sp>
        <p:nvSpPr>
          <p:cNvPr id="11" name="TextBox 10"/>
          <p:cNvSpPr txBox="1"/>
          <p:nvPr/>
        </p:nvSpPr>
        <p:spPr>
          <a:xfrm>
            <a:off x="398859" y="609167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714059" y="2076451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 algn="r"/>
            <a:r>
              <a:rPr lang="en-US" sz="6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286432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iro ou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160" y="514350"/>
            <a:ext cx="7543800" cy="20574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13159" y="2946401"/>
            <a:ext cx="6400800" cy="62865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18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pt-BR" smtClean="0"/>
              <a:t>Editar estilos de texto Mestre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59" y="3575049"/>
            <a:ext cx="6400801" cy="920750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bg2">
                    <a:lumMod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4EA61-4044-4062-B918-228B2ADA7230}" type="datetimeFigureOut">
              <a:rPr lang="pt-BR" smtClean="0"/>
              <a:t>22/09/2019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03F63-B0B7-47E2-BA63-C287C362F9F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61365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4EA61-4044-4062-B918-228B2ADA7230}" type="datetimeFigureOut">
              <a:rPr lang="pt-BR" smtClean="0"/>
              <a:t>22/09/2019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03F63-B0B7-47E2-BA63-C287C362F9F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2376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3909" y="514350"/>
            <a:ext cx="1543050" cy="3429000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0" y="514350"/>
            <a:ext cx="5867400" cy="3981450"/>
          </a:xfrm>
        </p:spPr>
        <p:txBody>
          <a:bodyPr vert="eaVert" anchor="t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4EA61-4044-4062-B918-228B2ADA7230}" type="datetimeFigureOut">
              <a:rPr lang="pt-BR" smtClean="0"/>
              <a:t>22/09/2019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03F63-B0B7-47E2-BA63-C287C362F9F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887710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4EA61-4044-4062-B918-228B2ADA7230}" type="datetimeFigureOut">
              <a:rPr lang="pt-BR" smtClean="0"/>
              <a:t>22/09/2019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03F63-B0B7-47E2-BA63-C287C362F9F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704924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159" y="1504950"/>
            <a:ext cx="6400801" cy="1711200"/>
          </a:xfrm>
        </p:spPr>
        <p:txBody>
          <a:bodyPr anchor="b">
            <a:normAutofit/>
          </a:bodyPr>
          <a:lstStyle>
            <a:lvl1pPr algn="l">
              <a:defRPr sz="2700" b="0" cap="all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60" y="3371850"/>
            <a:ext cx="6400800" cy="1123950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bg2">
                    <a:lumMod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4EA61-4044-4062-B918-228B2ADA7230}" type="datetimeFigureOut">
              <a:rPr lang="pt-BR" smtClean="0"/>
              <a:t>22/09/2019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03F63-B0B7-47E2-BA63-C287C362F9F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606912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3159" y="514351"/>
            <a:ext cx="3703241" cy="2711450"/>
          </a:xfrm>
        </p:spPr>
        <p:txBody>
          <a:bodyPr>
            <a:normAutofit/>
          </a:bodyPr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56100" y="514351"/>
            <a:ext cx="3700859" cy="2711450"/>
          </a:xfrm>
        </p:spPr>
        <p:txBody>
          <a:bodyPr>
            <a:normAutofit/>
          </a:bodyPr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4EA61-4044-4062-B918-228B2ADA7230}" type="datetimeFigureOut">
              <a:rPr lang="pt-BR" smtClean="0"/>
              <a:t>22/09/2019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03F63-B0B7-47E2-BA63-C287C362F9F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828311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061" y="514350"/>
            <a:ext cx="3487340" cy="432197"/>
          </a:xfrm>
        </p:spPr>
        <p:txBody>
          <a:bodyPr anchor="b">
            <a:noAutofit/>
          </a:bodyPr>
          <a:lstStyle>
            <a:lvl1pPr marL="0" indent="0">
              <a:buNone/>
              <a:defRPr sz="21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3159" y="952897"/>
            <a:ext cx="3703241" cy="2272904"/>
          </a:xfrm>
        </p:spPr>
        <p:txBody>
          <a:bodyPr anchor="t">
            <a:normAutofit/>
          </a:bodyPr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59299" y="514350"/>
            <a:ext cx="3498851" cy="432197"/>
          </a:xfrm>
        </p:spPr>
        <p:txBody>
          <a:bodyPr anchor="b">
            <a:noAutofit/>
          </a:bodyPr>
          <a:lstStyle>
            <a:lvl1pPr marL="0" indent="0">
              <a:buNone/>
              <a:defRPr sz="21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54909" y="946546"/>
            <a:ext cx="3696891" cy="2272904"/>
          </a:xfrm>
        </p:spPr>
        <p:txBody>
          <a:bodyPr anchor="t">
            <a:normAutofit/>
          </a:bodyPr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4EA61-4044-4062-B918-228B2ADA7230}" type="datetimeFigureOut">
              <a:rPr lang="pt-BR" smtClean="0"/>
              <a:t>22/09/2019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03F63-B0B7-47E2-BA63-C287C362F9F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536734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4EA61-4044-4062-B918-228B2ADA7230}" type="datetimeFigureOut">
              <a:rPr lang="pt-BR" smtClean="0"/>
              <a:t>22/09/2019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03F63-B0B7-47E2-BA63-C287C362F9F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620499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4EA61-4044-4062-B918-228B2ADA7230}" type="datetimeFigureOut">
              <a:rPr lang="pt-BR" smtClean="0"/>
              <a:t>22/09/2019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03F63-B0B7-47E2-BA63-C287C362F9F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51605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3759" y="514350"/>
            <a:ext cx="2743200" cy="1028700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3159" y="514350"/>
            <a:ext cx="4457701" cy="3981450"/>
          </a:xfrm>
        </p:spPr>
        <p:txBody>
          <a:bodyPr anchor="ctr">
            <a:normAutofit/>
          </a:bodyPr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13759" y="1657350"/>
            <a:ext cx="2743200" cy="156845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4EA61-4044-4062-B918-228B2ADA7230}" type="datetimeFigureOut">
              <a:rPr lang="pt-BR" smtClean="0"/>
              <a:t>22/09/2019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03F63-B0B7-47E2-BA63-C287C362F9F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596025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2109" y="1085850"/>
            <a:ext cx="4514850" cy="857250"/>
          </a:xfrm>
        </p:spPr>
        <p:txBody>
          <a:bodyPr anchor="b">
            <a:normAutofit/>
          </a:bodyPr>
          <a:lstStyle>
            <a:lvl1pPr algn="l">
              <a:defRPr sz="2100" b="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1759" y="685800"/>
            <a:ext cx="2460731" cy="3429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42109" y="2082800"/>
            <a:ext cx="4516041" cy="1536700"/>
          </a:xfrm>
        </p:spPr>
        <p:txBody>
          <a:bodyPr anchor="t">
            <a:normAutofit/>
          </a:bodyPr>
          <a:lstStyle>
            <a:lvl1pPr marL="0" indent="0">
              <a:buNone/>
              <a:defRPr sz="13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4EA61-4044-4062-B918-228B2ADA7230}" type="datetimeFigureOut">
              <a:rPr lang="pt-BR" smtClean="0"/>
              <a:t>22/09/2019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03F63-B0B7-47E2-BA63-C287C362F9F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798583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905227" y="2222500"/>
            <a:ext cx="2236394" cy="2406650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3159" y="3365499"/>
            <a:ext cx="6400800" cy="11303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59" y="514351"/>
            <a:ext cx="6400800" cy="27114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28309" y="4629150"/>
            <a:ext cx="1200150" cy="273844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75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6AC4EA61-4044-4062-B918-228B2ADA7230}" type="datetimeFigureOut">
              <a:rPr lang="pt-BR" smtClean="0"/>
              <a:t>22/09/2019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3159" y="4629150"/>
            <a:ext cx="5657850" cy="273844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75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2400" y="4183857"/>
            <a:ext cx="856684" cy="50244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4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8A503F63-B0B7-47E2-BA63-C287C362F9F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5902632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342900" rtl="0" eaLnBrk="1" latinLnBrk="0" hangingPunct="1">
        <a:spcBef>
          <a:spcPct val="0"/>
        </a:spcBef>
        <a:buNone/>
        <a:defRPr sz="27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14313" indent="-214313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5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35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900113" indent="-214313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2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157288" indent="-128588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05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1500188" indent="-128588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05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05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05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05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05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tif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tiff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tif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33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12" Type="http://schemas.openxmlformats.org/officeDocument/2006/relationships/image" Target="../media/image4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11" Type="http://schemas.openxmlformats.org/officeDocument/2006/relationships/image" Target="../media/image43.jpeg"/><Relationship Id="rId5" Type="http://schemas.openxmlformats.org/officeDocument/2006/relationships/image" Target="../media/image37.jpeg"/><Relationship Id="rId10" Type="http://schemas.openxmlformats.org/officeDocument/2006/relationships/image" Target="../media/image42.jpeg"/><Relationship Id="rId4" Type="http://schemas.openxmlformats.org/officeDocument/2006/relationships/image" Target="../media/image36.jpeg"/><Relationship Id="rId9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15000"/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blob:https://web.whatsapp.com/b8e68176-8552-464e-ab42-650218a9c173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2050" name="Picture 2" descr="Conselho Nacional de JustiÃ§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693"/>
          <a:stretch/>
        </p:blipFill>
        <p:spPr bwMode="auto">
          <a:xfrm>
            <a:off x="155575" y="160338"/>
            <a:ext cx="1554060" cy="41736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ubtítulo 1"/>
          <p:cNvSpPr>
            <a:spLocks noGrp="1"/>
          </p:cNvSpPr>
          <p:nvPr>
            <p:ph type="subTitle" idx="1"/>
          </p:nvPr>
        </p:nvSpPr>
        <p:spPr>
          <a:xfrm>
            <a:off x="539552" y="1347614"/>
            <a:ext cx="7902030" cy="86409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algn="ctr"/>
            <a:r>
              <a:rPr lang="pt-BR" sz="3600" dirty="0" smtClean="0"/>
              <a:t>Modelo de Governança </a:t>
            </a:r>
            <a:r>
              <a:rPr lang="pt-BR" sz="3600" dirty="0" smtClean="0"/>
              <a:t>Digital do </a:t>
            </a:r>
          </a:p>
          <a:p>
            <a:pPr algn="ctr"/>
            <a:r>
              <a:rPr lang="pt-BR" sz="3600" dirty="0" smtClean="0"/>
              <a:t>Conselho Nacional de Justiça</a:t>
            </a:r>
            <a:endParaRPr lang="pt-BR" sz="3600" dirty="0"/>
          </a:p>
        </p:txBody>
      </p:sp>
      <p:sp>
        <p:nvSpPr>
          <p:cNvPr id="11" name="Subtítulo 1"/>
          <p:cNvSpPr txBox="1">
            <a:spLocks/>
          </p:cNvSpPr>
          <p:nvPr/>
        </p:nvSpPr>
        <p:spPr>
          <a:xfrm>
            <a:off x="551249" y="3435846"/>
            <a:ext cx="7920881" cy="1460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575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342900" indent="0" algn="ctr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35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685800" indent="0" algn="ctr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2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028700" indent="0" algn="ctr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05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371600" indent="0" algn="ctr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05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1714500" indent="0" algn="ctr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05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057400" indent="0" algn="ctr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05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2400300" indent="0" algn="ctr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05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2743200" indent="0" algn="ctr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05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2800" dirty="0">
                <a:solidFill>
                  <a:schemeClr val="bg2"/>
                </a:solidFill>
              </a:rPr>
              <a:t>Luiz Antônio Mendes Garcia</a:t>
            </a:r>
          </a:p>
          <a:p>
            <a:pPr algn="ctr"/>
            <a:r>
              <a:rPr lang="pt-BR" sz="1800" dirty="0">
                <a:solidFill>
                  <a:schemeClr val="accent1"/>
                </a:solidFill>
              </a:rPr>
              <a:t>Diretor de Tecnologia da </a:t>
            </a:r>
            <a:r>
              <a:rPr lang="pt-BR" sz="1800" dirty="0" smtClean="0">
                <a:solidFill>
                  <a:schemeClr val="accent1"/>
                </a:solidFill>
              </a:rPr>
              <a:t>Informação e Comunicação</a:t>
            </a:r>
            <a:endParaRPr lang="pt-BR" sz="18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3922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22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onselho Nacional de JustiÃ§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693"/>
          <a:stretch/>
        </p:blipFill>
        <p:spPr bwMode="auto">
          <a:xfrm>
            <a:off x="7657849" y="4587974"/>
            <a:ext cx="1314076" cy="35291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3923928" y="1419622"/>
            <a:ext cx="4896544" cy="267765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pt-BR" sz="2400" b="1" dirty="0" smtClean="0">
                <a:solidFill>
                  <a:schemeClr val="accent1"/>
                </a:solidFill>
              </a:rPr>
              <a:t>Disciplinado pela Resolução CNJ 185/2013.</a:t>
            </a:r>
          </a:p>
          <a:p>
            <a:pPr>
              <a:buClr>
                <a:schemeClr val="accent6">
                  <a:lumMod val="75000"/>
                </a:schemeClr>
              </a:buClr>
            </a:pPr>
            <a:endParaRPr lang="pt-BR" sz="2400" b="1" dirty="0" smtClean="0">
              <a:solidFill>
                <a:schemeClr val="accent1"/>
              </a:solidFill>
            </a:endParaRPr>
          </a:p>
          <a:p>
            <a:pPr marL="342900" indent="-342900"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pt-BR" sz="2400" b="1" dirty="0" smtClean="0">
                <a:solidFill>
                  <a:schemeClr val="accent1"/>
                </a:solidFill>
              </a:rPr>
              <a:t>Versão </a:t>
            </a:r>
            <a:r>
              <a:rPr lang="pt-BR" sz="2400" b="1" dirty="0" smtClean="0">
                <a:solidFill>
                  <a:schemeClr val="accent1"/>
                </a:solidFill>
              </a:rPr>
              <a:t>2.1.1.</a:t>
            </a:r>
          </a:p>
          <a:p>
            <a:pPr marL="342900" indent="-342900"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</a:pPr>
            <a:endParaRPr lang="pt-BR" sz="2400" b="1" dirty="0" smtClean="0">
              <a:solidFill>
                <a:schemeClr val="accent1"/>
              </a:solidFill>
            </a:endParaRPr>
          </a:p>
          <a:p>
            <a:pPr marL="342900" indent="-342900"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pt-BR" sz="2400" b="1" dirty="0" smtClean="0">
                <a:solidFill>
                  <a:schemeClr val="accent1"/>
                </a:solidFill>
              </a:rPr>
              <a:t>Novos paradigmas a partir de 2018.</a:t>
            </a:r>
            <a:endParaRPr lang="pt-BR" sz="2400" b="1" dirty="0">
              <a:solidFill>
                <a:schemeClr val="accent1"/>
              </a:solidFill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3825" y="1422735"/>
            <a:ext cx="2418730" cy="1440160"/>
          </a:xfrm>
          <a:prstGeom prst="rect">
            <a:avLst/>
          </a:prstGeom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7CD1662B-9272-9C41-B92B-CB4939E725BC}"/>
              </a:ext>
            </a:extLst>
          </p:cNvPr>
          <p:cNvSpPr/>
          <p:nvPr/>
        </p:nvSpPr>
        <p:spPr>
          <a:xfrm>
            <a:off x="137802" y="147630"/>
            <a:ext cx="8868578" cy="733893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TextBox 1"/>
          <p:cNvSpPr txBox="1"/>
          <p:nvPr/>
        </p:nvSpPr>
        <p:spPr>
          <a:xfrm>
            <a:off x="353826" y="283744"/>
            <a:ext cx="84666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 smtClean="0"/>
              <a:t>Sistema de Processo </a:t>
            </a:r>
            <a:r>
              <a:rPr lang="pt-BR" sz="2000" dirty="0" smtClean="0"/>
              <a:t>Judicial </a:t>
            </a:r>
            <a:r>
              <a:rPr lang="pt-BR" sz="2000" dirty="0" smtClean="0"/>
              <a:t>Eletrônico - </a:t>
            </a:r>
            <a:r>
              <a:rPr lang="pt-BR" sz="2000" dirty="0" err="1" smtClean="0"/>
              <a:t>PJe</a:t>
            </a:r>
            <a:endParaRPr lang="pt-BR" sz="2000" dirty="0"/>
          </a:p>
        </p:txBody>
      </p:sp>
    </p:spTree>
    <p:extLst>
      <p:ext uri="{BB962C8B-B14F-4D97-AF65-F5344CB8AC3E}">
        <p14:creationId xmlns:p14="http://schemas.microsoft.com/office/powerpoint/2010/main" val="915867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7CD1662B-9272-9C41-B92B-CB4939E725BC}"/>
              </a:ext>
            </a:extLst>
          </p:cNvPr>
          <p:cNvSpPr/>
          <p:nvPr/>
        </p:nvSpPr>
        <p:spPr>
          <a:xfrm>
            <a:off x="137802" y="147630"/>
            <a:ext cx="8868578" cy="733893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TextBox 1"/>
          <p:cNvSpPr txBox="1"/>
          <p:nvPr/>
        </p:nvSpPr>
        <p:spPr>
          <a:xfrm>
            <a:off x="376746" y="283744"/>
            <a:ext cx="82277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Panorama do </a:t>
            </a:r>
            <a:r>
              <a:rPr lang="en-US" sz="2400" dirty="0" err="1" smtClean="0"/>
              <a:t>PJe</a:t>
            </a:r>
            <a:endParaRPr lang="en-US" sz="2400" dirty="0"/>
          </a:p>
        </p:txBody>
      </p:sp>
      <p:sp>
        <p:nvSpPr>
          <p:cNvPr id="4" name="CaixaDeTexto 3"/>
          <p:cNvSpPr txBox="1"/>
          <p:nvPr/>
        </p:nvSpPr>
        <p:spPr>
          <a:xfrm>
            <a:off x="376746" y="4528306"/>
            <a:ext cx="33843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 smtClean="0"/>
              <a:t>(*) Dados referentes ao ano de 2017</a:t>
            </a:r>
            <a:endParaRPr lang="pt-BR" sz="1400" dirty="0"/>
          </a:p>
        </p:txBody>
      </p:sp>
      <p:sp>
        <p:nvSpPr>
          <p:cNvPr id="7" name="CaixaDeTexto 6"/>
          <p:cNvSpPr txBox="1"/>
          <p:nvPr/>
        </p:nvSpPr>
        <p:spPr>
          <a:xfrm>
            <a:off x="4572091" y="1131590"/>
            <a:ext cx="4399834" cy="415498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pt-BR" sz="1600" dirty="0" smtClean="0">
                <a:solidFill>
                  <a:schemeClr val="accent1"/>
                </a:solidFill>
              </a:rPr>
              <a:t>Federal:  </a:t>
            </a:r>
            <a:r>
              <a:rPr lang="pt-BR" sz="1600" dirty="0" smtClean="0">
                <a:solidFill>
                  <a:schemeClr val="accent6"/>
                </a:solidFill>
              </a:rPr>
              <a:t>TRF1, TRF3, TRF5</a:t>
            </a:r>
            <a:endParaRPr lang="pt-BR" sz="1600" dirty="0">
              <a:solidFill>
                <a:schemeClr val="accent6"/>
              </a:solidFill>
            </a:endParaRPr>
          </a:p>
          <a:p>
            <a:pPr marL="285750" indent="-285750">
              <a:lnSpc>
                <a:spcPct val="150000"/>
              </a:lnSpc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pt-BR" sz="1600" dirty="0" smtClean="0">
                <a:solidFill>
                  <a:schemeClr val="accent1"/>
                </a:solidFill>
              </a:rPr>
              <a:t>Estadual:  </a:t>
            </a:r>
            <a:r>
              <a:rPr lang="pt-BR" sz="1600" dirty="0" smtClean="0">
                <a:solidFill>
                  <a:schemeClr val="accent6"/>
                </a:solidFill>
              </a:rPr>
              <a:t>TJDFT, TJRN, TJMG, TJMT, TJRO, TJPB, TJPE, TJMA, TJBA, TJCE, TJPA, TJES, TJPI</a:t>
            </a:r>
          </a:p>
          <a:p>
            <a:pPr marL="285750" indent="-285750">
              <a:lnSpc>
                <a:spcPct val="150000"/>
              </a:lnSpc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pt-BR" sz="1600" dirty="0" smtClean="0">
                <a:solidFill>
                  <a:schemeClr val="accent1"/>
                </a:solidFill>
              </a:rPr>
              <a:t>Militar Estadual:  </a:t>
            </a:r>
            <a:r>
              <a:rPr lang="pt-BR" sz="1600" dirty="0" smtClean="0">
                <a:solidFill>
                  <a:schemeClr val="accent6"/>
                </a:solidFill>
              </a:rPr>
              <a:t>TJM-SP</a:t>
            </a:r>
          </a:p>
          <a:p>
            <a:pPr marL="285750" indent="-285750">
              <a:lnSpc>
                <a:spcPct val="150000"/>
              </a:lnSpc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pt-BR" sz="1600" dirty="0" smtClean="0">
                <a:solidFill>
                  <a:schemeClr val="accent1"/>
                </a:solidFill>
              </a:rPr>
              <a:t>Trabalho:  </a:t>
            </a:r>
            <a:r>
              <a:rPr lang="pt-BR" sz="1600" dirty="0" smtClean="0">
                <a:solidFill>
                  <a:schemeClr val="accent6"/>
                </a:solidFill>
              </a:rPr>
              <a:t>TST e todos os TRTs</a:t>
            </a:r>
            <a:endParaRPr lang="pt-BR" sz="1600" dirty="0">
              <a:solidFill>
                <a:schemeClr val="accent6"/>
              </a:solidFill>
            </a:endParaRPr>
          </a:p>
          <a:p>
            <a:pPr marL="285750" indent="-285750">
              <a:lnSpc>
                <a:spcPct val="150000"/>
              </a:lnSpc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pt-BR" sz="1600" dirty="0" smtClean="0">
                <a:solidFill>
                  <a:schemeClr val="accent1"/>
                </a:solidFill>
              </a:rPr>
              <a:t>Eleitoral:  </a:t>
            </a:r>
            <a:r>
              <a:rPr lang="pt-BR" sz="1600" dirty="0" smtClean="0">
                <a:solidFill>
                  <a:schemeClr val="accent6"/>
                </a:solidFill>
              </a:rPr>
              <a:t>TSE </a:t>
            </a:r>
            <a:r>
              <a:rPr lang="pt-BR" sz="1600" dirty="0">
                <a:solidFill>
                  <a:schemeClr val="accent6"/>
                </a:solidFill>
              </a:rPr>
              <a:t>e todos os </a:t>
            </a:r>
            <a:r>
              <a:rPr lang="pt-BR" sz="1600" dirty="0" err="1" smtClean="0">
                <a:solidFill>
                  <a:schemeClr val="accent6"/>
                </a:solidFill>
              </a:rPr>
              <a:t>TREs</a:t>
            </a:r>
            <a:endParaRPr lang="pt-BR" sz="1600" dirty="0" smtClean="0">
              <a:solidFill>
                <a:schemeClr val="accent6"/>
              </a:solidFill>
            </a:endParaRPr>
          </a:p>
          <a:p>
            <a:pPr marL="285750" indent="-285750">
              <a:lnSpc>
                <a:spcPct val="150000"/>
              </a:lnSpc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pt-BR" sz="1600" dirty="0" smtClean="0">
                <a:solidFill>
                  <a:schemeClr val="accent1"/>
                </a:solidFill>
              </a:rPr>
              <a:t>Conselhos:  </a:t>
            </a:r>
            <a:r>
              <a:rPr lang="pt-BR" sz="1600" dirty="0" smtClean="0">
                <a:solidFill>
                  <a:schemeClr val="accent6"/>
                </a:solidFill>
              </a:rPr>
              <a:t>CNJ</a:t>
            </a:r>
            <a:endParaRPr lang="pt-BR" sz="1600" dirty="0">
              <a:solidFill>
                <a:schemeClr val="accent6"/>
              </a:solidFill>
            </a:endParaRPr>
          </a:p>
          <a:p>
            <a:pPr marL="285750" indent="-285750">
              <a:lnSpc>
                <a:spcPct val="150000"/>
              </a:lnSpc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pt-BR" sz="1600" dirty="0">
              <a:solidFill>
                <a:schemeClr val="accent6"/>
              </a:solidFill>
            </a:endParaRPr>
          </a:p>
          <a:p>
            <a:pPr marL="285750" indent="-285750">
              <a:lnSpc>
                <a:spcPct val="150000"/>
              </a:lnSpc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pt-BR" sz="1600" dirty="0">
              <a:solidFill>
                <a:schemeClr val="accent6"/>
              </a:solidFill>
            </a:endParaRPr>
          </a:p>
          <a:p>
            <a:pPr marL="285750" indent="-285750">
              <a:lnSpc>
                <a:spcPct val="150000"/>
              </a:lnSpc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pt-BR" sz="1600" dirty="0" smtClean="0">
              <a:solidFill>
                <a:srgbClr val="002060"/>
              </a:solidFill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146937" y="1633440"/>
            <a:ext cx="4555294" cy="156966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accent1"/>
                </a:solidFill>
              </a:rPr>
              <a:t>Quantidade de </a:t>
            </a:r>
            <a:r>
              <a:rPr lang="pt-BR" sz="1600" dirty="0" smtClean="0">
                <a:solidFill>
                  <a:schemeClr val="accent1"/>
                </a:solidFill>
              </a:rPr>
              <a:t>Tribunais:  </a:t>
            </a:r>
            <a:r>
              <a:rPr lang="pt-BR" sz="1600" dirty="0" smtClean="0">
                <a:solidFill>
                  <a:schemeClr val="accent6"/>
                </a:solidFill>
              </a:rPr>
              <a:t>92</a:t>
            </a:r>
            <a:endParaRPr lang="pt-BR" sz="1600" dirty="0">
              <a:solidFill>
                <a:schemeClr val="accent6"/>
              </a:solidFill>
            </a:endParaRPr>
          </a:p>
          <a:p>
            <a:pPr marL="285750" indent="-285750">
              <a:lnSpc>
                <a:spcPct val="150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pt-BR" sz="1600" dirty="0" smtClean="0">
                <a:solidFill>
                  <a:schemeClr val="accent1"/>
                </a:solidFill>
              </a:rPr>
              <a:t>Quantidade de Tribunais c/ </a:t>
            </a:r>
            <a:r>
              <a:rPr lang="pt-BR" sz="1600" dirty="0" err="1" smtClean="0">
                <a:solidFill>
                  <a:schemeClr val="accent1"/>
                </a:solidFill>
              </a:rPr>
              <a:t>PJe</a:t>
            </a:r>
            <a:r>
              <a:rPr lang="pt-BR" sz="1600" dirty="0" smtClean="0">
                <a:solidFill>
                  <a:schemeClr val="accent1"/>
                </a:solidFill>
              </a:rPr>
              <a:t>:  </a:t>
            </a:r>
            <a:r>
              <a:rPr lang="pt-BR" sz="1600" dirty="0" smtClean="0">
                <a:solidFill>
                  <a:schemeClr val="accent6"/>
                </a:solidFill>
              </a:rPr>
              <a:t>73</a:t>
            </a:r>
          </a:p>
          <a:p>
            <a:pPr marL="742950" lvl="1" indent="-285750">
              <a:lnSpc>
                <a:spcPct val="150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pt-BR" sz="1400" b="1" dirty="0" smtClean="0">
                <a:solidFill>
                  <a:schemeClr val="accent1"/>
                </a:solidFill>
              </a:rPr>
              <a:t>Total:  </a:t>
            </a:r>
            <a:r>
              <a:rPr lang="pt-BR" sz="1400" dirty="0" smtClean="0">
                <a:solidFill>
                  <a:schemeClr val="accent6"/>
                </a:solidFill>
              </a:rPr>
              <a:t>79,7 %</a:t>
            </a:r>
          </a:p>
          <a:p>
            <a:pPr marL="285750" indent="-285750">
              <a:lnSpc>
                <a:spcPct val="150000"/>
              </a:lnSpc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pt-BR" sz="1600" b="1" dirty="0" smtClean="0">
                <a:solidFill>
                  <a:schemeClr val="accent1"/>
                </a:solidFill>
              </a:rPr>
              <a:t>Quantidade de Processos:  </a:t>
            </a:r>
            <a:r>
              <a:rPr lang="pt-BR" sz="1600" dirty="0" smtClean="0">
                <a:solidFill>
                  <a:schemeClr val="accent6"/>
                </a:solidFill>
              </a:rPr>
              <a:t>31.2 milhões</a:t>
            </a:r>
            <a:endParaRPr lang="pt-BR" sz="1600" dirty="0">
              <a:solidFill>
                <a:schemeClr val="accent6"/>
              </a:solidFill>
            </a:endParaRPr>
          </a:p>
        </p:txBody>
      </p:sp>
      <p:pic>
        <p:nvPicPr>
          <p:cNvPr id="10" name="Picture 2" descr="Conselho Nacional de JustiÃ§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693"/>
          <a:stretch/>
        </p:blipFill>
        <p:spPr bwMode="auto">
          <a:xfrm>
            <a:off x="7657849" y="4587974"/>
            <a:ext cx="1314076" cy="35291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3547704"/>
            <a:ext cx="1368152" cy="814625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Chave Esquerda 4"/>
          <p:cNvSpPr/>
          <p:nvPr/>
        </p:nvSpPr>
        <p:spPr>
          <a:xfrm>
            <a:off x="4490597" y="1131590"/>
            <a:ext cx="153411" cy="3132429"/>
          </a:xfrm>
          <a:prstGeom prst="leftBrace">
            <a:avLst/>
          </a:prstGeom>
          <a:ln w="38100">
            <a:solidFill>
              <a:srgbClr val="C00000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CaixaDeTexto 11"/>
          <p:cNvSpPr txBox="1"/>
          <p:nvPr/>
        </p:nvSpPr>
        <p:spPr>
          <a:xfrm>
            <a:off x="2366361" y="4474765"/>
            <a:ext cx="4555294" cy="41485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pt-BR" sz="1600" u="sng" dirty="0" smtClean="0">
                <a:solidFill>
                  <a:schemeClr val="accent1"/>
                </a:solidFill>
              </a:rPr>
              <a:t>Em implantação:  </a:t>
            </a:r>
            <a:r>
              <a:rPr lang="pt-BR" sz="1600" dirty="0" smtClean="0">
                <a:solidFill>
                  <a:schemeClr val="accent6"/>
                </a:solidFill>
              </a:rPr>
              <a:t>TJ-RJ, TJ-GO e TJ-AP</a:t>
            </a:r>
            <a:endParaRPr lang="pt-BR" sz="160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0357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22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onselho Nacional de JustiÃ§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693"/>
          <a:stretch/>
        </p:blipFill>
        <p:spPr bwMode="auto">
          <a:xfrm>
            <a:off x="7657849" y="4587974"/>
            <a:ext cx="1314076" cy="35291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3923928" y="1419622"/>
            <a:ext cx="4896544" cy="34163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pt-BR" sz="2400" b="1" dirty="0" smtClean="0">
                <a:solidFill>
                  <a:schemeClr val="accent1"/>
                </a:solidFill>
              </a:rPr>
              <a:t>Programa Justiça Presente.</a:t>
            </a:r>
          </a:p>
          <a:p>
            <a:pPr>
              <a:buClr>
                <a:schemeClr val="accent6">
                  <a:lumMod val="75000"/>
                </a:schemeClr>
              </a:buClr>
            </a:pPr>
            <a:endParaRPr lang="pt-BR" sz="2400" b="1" dirty="0" smtClean="0">
              <a:solidFill>
                <a:schemeClr val="accent1"/>
              </a:solidFill>
            </a:endParaRPr>
          </a:p>
          <a:p>
            <a:pPr marL="342900" indent="-342900"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pt-BR" sz="2400" b="1" dirty="0" smtClean="0">
                <a:solidFill>
                  <a:schemeClr val="accent1"/>
                </a:solidFill>
              </a:rPr>
              <a:t>Implantação em todo o país até 2020.</a:t>
            </a:r>
            <a:endParaRPr lang="pt-BR" sz="2400" b="1" dirty="0" smtClean="0">
              <a:solidFill>
                <a:schemeClr val="accent1"/>
              </a:solidFill>
            </a:endParaRPr>
          </a:p>
          <a:p>
            <a:pPr marL="342900" indent="-342900"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</a:pPr>
            <a:endParaRPr lang="pt-BR" sz="2400" b="1" dirty="0" smtClean="0">
              <a:solidFill>
                <a:schemeClr val="accent1"/>
              </a:solidFill>
            </a:endParaRPr>
          </a:p>
          <a:p>
            <a:pPr marL="342900" indent="-342900"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pt-BR" sz="2400" b="1" dirty="0" smtClean="0">
                <a:solidFill>
                  <a:schemeClr val="accent1"/>
                </a:solidFill>
              </a:rPr>
              <a:t>Base de dados unificada sobre Processos de Execução Penal.</a:t>
            </a:r>
          </a:p>
          <a:p>
            <a:pPr marL="342900" indent="-342900"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</a:pPr>
            <a:endParaRPr lang="pt-BR" sz="2400" b="1" dirty="0" smtClean="0">
              <a:solidFill>
                <a:schemeClr val="accent1"/>
              </a:solidFill>
            </a:endParaRP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7CD1662B-9272-9C41-B92B-CB4939E725BC}"/>
              </a:ext>
            </a:extLst>
          </p:cNvPr>
          <p:cNvSpPr/>
          <p:nvPr/>
        </p:nvSpPr>
        <p:spPr>
          <a:xfrm>
            <a:off x="137802" y="147630"/>
            <a:ext cx="8868578" cy="733893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TextBox 1"/>
          <p:cNvSpPr txBox="1"/>
          <p:nvPr/>
        </p:nvSpPr>
        <p:spPr>
          <a:xfrm>
            <a:off x="353826" y="283744"/>
            <a:ext cx="84666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 smtClean="0"/>
              <a:t>Sistema de Eletrônico de Execução Unificado - SEEU</a:t>
            </a:r>
            <a:endParaRPr lang="pt-BR" sz="2000" dirty="0"/>
          </a:p>
        </p:txBody>
      </p:sp>
      <p:pic>
        <p:nvPicPr>
          <p:cNvPr id="2050" name="Picture 2" descr="Resultado de imagem para sistema de execuÃ§Ã£o eletrÃ´nica unificado seeu logomarc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19622"/>
            <a:ext cx="3138054" cy="2016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2847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22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onselho Nacional de JustiÃ§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693"/>
          <a:stretch/>
        </p:blipFill>
        <p:spPr bwMode="auto">
          <a:xfrm>
            <a:off x="7657849" y="4587974"/>
            <a:ext cx="1314076" cy="35291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3923928" y="1419622"/>
            <a:ext cx="4896544" cy="304698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pt-BR" sz="2400" b="1" dirty="0" smtClean="0">
                <a:solidFill>
                  <a:schemeClr val="accent1"/>
                </a:solidFill>
              </a:rPr>
              <a:t>Implantação finalizada em 2018.</a:t>
            </a:r>
          </a:p>
          <a:p>
            <a:pPr marL="342900" indent="-342900"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</a:pPr>
            <a:endParaRPr lang="pt-BR" sz="2400" b="1" dirty="0" smtClean="0">
              <a:solidFill>
                <a:schemeClr val="accent1"/>
              </a:solidFill>
            </a:endParaRPr>
          </a:p>
          <a:p>
            <a:pPr marL="342900" indent="-342900"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pt-BR" sz="2400" b="1" dirty="0" smtClean="0">
                <a:solidFill>
                  <a:schemeClr val="accent1"/>
                </a:solidFill>
              </a:rPr>
              <a:t>Atende a todo o País.</a:t>
            </a:r>
          </a:p>
          <a:p>
            <a:pPr marL="342900" indent="-342900"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</a:pPr>
            <a:endParaRPr lang="pt-BR" sz="2400" b="1" dirty="0" smtClean="0">
              <a:solidFill>
                <a:schemeClr val="accent1"/>
              </a:solidFill>
            </a:endParaRPr>
          </a:p>
          <a:p>
            <a:pPr marL="342900" indent="-342900"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pt-BR" sz="2400" b="1" dirty="0" smtClean="0">
                <a:solidFill>
                  <a:schemeClr val="accent1"/>
                </a:solidFill>
              </a:rPr>
              <a:t>Controle centralizado de atos prisionais.</a:t>
            </a:r>
          </a:p>
          <a:p>
            <a:pPr marL="342900" indent="-342900"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</a:pPr>
            <a:endParaRPr lang="pt-BR" sz="2400" b="1" dirty="0" smtClean="0">
              <a:solidFill>
                <a:schemeClr val="accent1"/>
              </a:solidFill>
            </a:endParaRP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7CD1662B-9272-9C41-B92B-CB4939E725BC}"/>
              </a:ext>
            </a:extLst>
          </p:cNvPr>
          <p:cNvSpPr/>
          <p:nvPr/>
        </p:nvSpPr>
        <p:spPr>
          <a:xfrm>
            <a:off x="137802" y="147630"/>
            <a:ext cx="8868578" cy="733893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TextBox 1"/>
          <p:cNvSpPr txBox="1"/>
          <p:nvPr/>
        </p:nvSpPr>
        <p:spPr>
          <a:xfrm>
            <a:off x="353826" y="283744"/>
            <a:ext cx="84666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 smtClean="0"/>
              <a:t>Banco Nacional de Monitoramento de Prisões - BNMP</a:t>
            </a:r>
            <a:endParaRPr lang="pt-BR" sz="2000" dirty="0"/>
          </a:p>
        </p:txBody>
      </p:sp>
      <p:pic>
        <p:nvPicPr>
          <p:cNvPr id="3074" name="Picture 2" descr="Resultado de imagem para bnmp banco nacional de mandados de prisÃ£o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99" t="29147" r="16115" b="10738"/>
          <a:stretch/>
        </p:blipFill>
        <p:spPr bwMode="auto">
          <a:xfrm>
            <a:off x="467544" y="1563638"/>
            <a:ext cx="3112468" cy="1488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3446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7CD1662B-9272-9C41-B92B-CB4939E725BC}"/>
              </a:ext>
            </a:extLst>
          </p:cNvPr>
          <p:cNvSpPr/>
          <p:nvPr/>
        </p:nvSpPr>
        <p:spPr>
          <a:xfrm>
            <a:off x="137802" y="147630"/>
            <a:ext cx="8868578" cy="733893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TextBox 1"/>
          <p:cNvSpPr txBox="1"/>
          <p:nvPr/>
        </p:nvSpPr>
        <p:spPr>
          <a:xfrm>
            <a:off x="35020" y="239050"/>
            <a:ext cx="84472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 smtClean="0"/>
              <a:t>Inovação </a:t>
            </a:r>
            <a:r>
              <a:rPr lang="pt-BR" sz="2400" dirty="0"/>
              <a:t>Tecnológica </a:t>
            </a:r>
            <a:r>
              <a:rPr lang="pt-BR" sz="2400" dirty="0" smtClean="0"/>
              <a:t>no CNJ</a:t>
            </a:r>
            <a:endParaRPr lang="pt-BR" sz="2400" dirty="0"/>
          </a:p>
        </p:txBody>
      </p:sp>
      <p:sp>
        <p:nvSpPr>
          <p:cNvPr id="4" name="CaixaDeTexto 3"/>
          <p:cNvSpPr txBox="1"/>
          <p:nvPr/>
        </p:nvSpPr>
        <p:spPr>
          <a:xfrm>
            <a:off x="376746" y="4528306"/>
            <a:ext cx="33843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 smtClean="0"/>
              <a:t>(*) Dados referentes ao ano de 2017</a:t>
            </a:r>
            <a:endParaRPr lang="pt-BR" sz="1400" dirty="0"/>
          </a:p>
        </p:txBody>
      </p:sp>
      <p:pic>
        <p:nvPicPr>
          <p:cNvPr id="10" name="Picture 2" descr="Conselho Nacional de JustiÃ§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693"/>
          <a:stretch/>
        </p:blipFill>
        <p:spPr bwMode="auto">
          <a:xfrm>
            <a:off x="7657849" y="4587974"/>
            <a:ext cx="1314076" cy="35291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7921" y="1160300"/>
            <a:ext cx="1656184" cy="1599509"/>
          </a:xfrm>
          <a:prstGeom prst="rect">
            <a:avLst/>
          </a:prstGeom>
          <a:effectLst>
            <a:outerShdw blurRad="50800" dist="152400" dir="2700000" algn="tl" rotWithShape="0">
              <a:prstClr val="black">
                <a:alpha val="24000"/>
              </a:prstClr>
            </a:outerShdw>
          </a:effectLst>
        </p:spPr>
      </p:pic>
      <p:pic>
        <p:nvPicPr>
          <p:cNvPr id="12" name="Picture 2" descr="Resultado de imagem para projeto sinapses tjr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895" y="1167443"/>
            <a:ext cx="2448273" cy="1377154"/>
          </a:xfrm>
          <a:prstGeom prst="rect">
            <a:avLst/>
          </a:prstGeom>
          <a:noFill/>
          <a:effectLst>
            <a:outerShdw blurRad="50800" dist="152400" dir="2700000" algn="tl" rotWithShape="0">
              <a:prstClr val="black">
                <a:alpha val="24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Resultado de imagem para hybrid multi clou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075526"/>
            <a:ext cx="2585798" cy="1679254"/>
          </a:xfrm>
          <a:prstGeom prst="rect">
            <a:avLst/>
          </a:prstGeom>
          <a:noFill/>
          <a:effectLst>
            <a:outerShdw blurRad="50800" dist="152400" dir="2700000" algn="tl" rotWithShape="0">
              <a:prstClr val="black">
                <a:alpha val="24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6DC01C8F-8E9D-7D49-B11D-028CBA00E9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18976" y="3036440"/>
            <a:ext cx="1728192" cy="1475035"/>
          </a:xfrm>
          <a:prstGeom prst="rect">
            <a:avLst/>
          </a:prstGeom>
          <a:effectLst>
            <a:outerShdw blurRad="50800" dist="152400" dir="2700000" algn="tl" rotWithShape="0">
              <a:prstClr val="black">
                <a:alpha val="24000"/>
              </a:prstClr>
            </a:outerShdw>
          </a:effectLst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8703EFBE-A8C7-404C-8C43-CA51CA0071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01842" y="3174781"/>
            <a:ext cx="2445874" cy="1467525"/>
          </a:xfrm>
          <a:prstGeom prst="rect">
            <a:avLst/>
          </a:prstGeom>
          <a:effectLst>
            <a:outerShdw blurRad="50800" dist="152400" dir="2700000" algn="tl" rotWithShape="0">
              <a:prstClr val="black">
                <a:alpha val="24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20679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7CD1662B-9272-9C41-B92B-CB4939E725BC}"/>
              </a:ext>
            </a:extLst>
          </p:cNvPr>
          <p:cNvSpPr/>
          <p:nvPr/>
        </p:nvSpPr>
        <p:spPr>
          <a:xfrm>
            <a:off x="137802" y="147630"/>
            <a:ext cx="8868578" cy="733893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TextBox 1"/>
          <p:cNvSpPr txBox="1"/>
          <p:nvPr/>
        </p:nvSpPr>
        <p:spPr>
          <a:xfrm>
            <a:off x="35020" y="239050"/>
            <a:ext cx="84472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 smtClean="0"/>
              <a:t>Inovação </a:t>
            </a:r>
            <a:r>
              <a:rPr lang="pt-BR" sz="2400" dirty="0" smtClean="0"/>
              <a:t>Tecnológica – </a:t>
            </a:r>
            <a:r>
              <a:rPr lang="pt-BR" sz="2400" dirty="0" err="1" smtClean="0"/>
              <a:t>Jud</a:t>
            </a:r>
            <a:r>
              <a:rPr lang="pt-BR" sz="2400" dirty="0" err="1" smtClean="0"/>
              <a:t>Cloud</a:t>
            </a:r>
            <a:endParaRPr lang="pt-BR" sz="2400" dirty="0"/>
          </a:p>
        </p:txBody>
      </p:sp>
      <p:pic>
        <p:nvPicPr>
          <p:cNvPr id="10" name="Picture 2" descr="Conselho Nacional de JustiÃ§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693"/>
          <a:stretch/>
        </p:blipFill>
        <p:spPr bwMode="auto">
          <a:xfrm>
            <a:off x="7657849" y="4587974"/>
            <a:ext cx="1314076" cy="35291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sultado de imagem para clou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7699" y="1689513"/>
            <a:ext cx="3254226" cy="2444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aixaDeTexto 15"/>
          <p:cNvSpPr txBox="1"/>
          <p:nvPr/>
        </p:nvSpPr>
        <p:spPr>
          <a:xfrm>
            <a:off x="395536" y="1203597"/>
            <a:ext cx="4896544" cy="34163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285750" indent="-285750" algn="just"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pt-BR" dirty="0" smtClean="0"/>
              <a:t>O CNJ está implementando um modelo de computação em nuvem para o Poder Judiciário.</a:t>
            </a:r>
          </a:p>
          <a:p>
            <a:pPr marL="285750" indent="-285750"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</a:pPr>
            <a:endParaRPr lang="pt-BR" dirty="0" smtClean="0"/>
          </a:p>
          <a:p>
            <a:pPr marL="285750" indent="-285750"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pt-BR" dirty="0" smtClean="0"/>
              <a:t>Arquitetura de </a:t>
            </a:r>
            <a:r>
              <a:rPr lang="pt-BR" dirty="0" err="1" smtClean="0"/>
              <a:t>Multicloud</a:t>
            </a:r>
            <a:r>
              <a:rPr lang="pt-BR" dirty="0" smtClean="0"/>
              <a:t> Híbrida.</a:t>
            </a:r>
          </a:p>
          <a:p>
            <a:pPr marL="285750" indent="-285750"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</a:pPr>
            <a:endParaRPr lang="pt-BR" dirty="0" smtClean="0"/>
          </a:p>
          <a:p>
            <a:pPr marL="285750" indent="-285750"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pt-BR" dirty="0" smtClean="0"/>
              <a:t>IAAS e SAAS.</a:t>
            </a:r>
          </a:p>
          <a:p>
            <a:pPr marL="285750" indent="-285750"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</a:pPr>
            <a:endParaRPr lang="pt-BR" dirty="0"/>
          </a:p>
          <a:p>
            <a:pPr marL="285750" indent="-285750"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pt-BR" dirty="0" smtClean="0"/>
              <a:t>Suporte aos sistemas nacionais.</a:t>
            </a:r>
          </a:p>
          <a:p>
            <a:pPr marL="285750" indent="-285750"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</a:pPr>
            <a:endParaRPr lang="pt-BR" dirty="0"/>
          </a:p>
          <a:p>
            <a:pPr marL="285750" indent="-285750"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pt-BR" dirty="0" smtClean="0"/>
              <a:t>Previsão de extensão aos demais Tribunais.</a:t>
            </a:r>
            <a:endParaRPr lang="pt-BR" dirty="0"/>
          </a:p>
        </p:txBody>
      </p:sp>
      <p:sp>
        <p:nvSpPr>
          <p:cNvPr id="6" name="CaixaDeTexto 5"/>
          <p:cNvSpPr txBox="1"/>
          <p:nvPr/>
        </p:nvSpPr>
        <p:spPr>
          <a:xfrm>
            <a:off x="6156176" y="1275606"/>
            <a:ext cx="25763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b="1" dirty="0" err="1" smtClean="0">
                <a:solidFill>
                  <a:srgbClr val="002060"/>
                </a:solidFill>
              </a:rPr>
              <a:t>JudCloud</a:t>
            </a:r>
            <a:endParaRPr lang="pt-BR" sz="4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4115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>
            <a:extLst>
              <a:ext uri="{FF2B5EF4-FFF2-40B4-BE49-F238E27FC236}">
                <a16:creationId xmlns:a16="http://schemas.microsoft.com/office/drawing/2014/main" id="{7CD1662B-9272-9C41-B92B-CB4939E725BC}"/>
              </a:ext>
            </a:extLst>
          </p:cNvPr>
          <p:cNvSpPr/>
          <p:nvPr/>
        </p:nvSpPr>
        <p:spPr>
          <a:xfrm>
            <a:off x="363256" y="73071"/>
            <a:ext cx="8542749" cy="733893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TextBox 1"/>
          <p:cNvSpPr txBox="1"/>
          <p:nvPr/>
        </p:nvSpPr>
        <p:spPr>
          <a:xfrm>
            <a:off x="1114816" y="147630"/>
            <a:ext cx="70396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/>
              <a:t>Desenvolvimento</a:t>
            </a:r>
            <a:r>
              <a:rPr lang="en-US" sz="2800" dirty="0" smtClean="0"/>
              <a:t> </a:t>
            </a:r>
            <a:r>
              <a:rPr lang="en-US" sz="2800" dirty="0" err="1"/>
              <a:t>Colaborativo</a:t>
            </a:r>
            <a:endParaRPr lang="en-US" sz="2800" dirty="0"/>
          </a:p>
        </p:txBody>
      </p:sp>
      <p:pic>
        <p:nvPicPr>
          <p:cNvPr id="9" name="Picture 2" descr="Conselho Nacional de JustiÃ§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4587974"/>
            <a:ext cx="1309669" cy="36586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5696" y="1419622"/>
            <a:ext cx="5492972" cy="2359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050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2"/>
          <a:srcRect l="50236" t="12201" b="3801"/>
          <a:stretch/>
        </p:blipFill>
        <p:spPr>
          <a:xfrm>
            <a:off x="0" y="339502"/>
            <a:ext cx="9144000" cy="4299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931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2"/>
          <a:srcRect l="50236"/>
          <a:stretch/>
        </p:blipFill>
        <p:spPr>
          <a:xfrm>
            <a:off x="0" y="0"/>
            <a:ext cx="9144000" cy="5167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940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/>
          <a:srcRect l="81"/>
          <a:stretch/>
        </p:blipFill>
        <p:spPr>
          <a:xfrm>
            <a:off x="0" y="123478"/>
            <a:ext cx="9119674" cy="4731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251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2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onselho Nacional de JustiÃ§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4587974"/>
            <a:ext cx="1309669" cy="36586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7CD1662B-9272-9C41-B92B-CB4939E725BC}"/>
              </a:ext>
            </a:extLst>
          </p:cNvPr>
          <p:cNvSpPr/>
          <p:nvPr/>
        </p:nvSpPr>
        <p:spPr>
          <a:xfrm>
            <a:off x="137802" y="147631"/>
            <a:ext cx="8868578" cy="551912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1" name="TextBox 1"/>
          <p:cNvSpPr txBox="1"/>
          <p:nvPr/>
        </p:nvSpPr>
        <p:spPr>
          <a:xfrm>
            <a:off x="1054218" y="147630"/>
            <a:ext cx="69979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 </a:t>
            </a:r>
            <a:r>
              <a:rPr lang="en-US" sz="2400" dirty="0" err="1"/>
              <a:t>Pauta</a:t>
            </a:r>
            <a:r>
              <a:rPr lang="en-US" sz="2400" dirty="0"/>
              <a:t> do CNJ </a:t>
            </a:r>
            <a:r>
              <a:rPr lang="en-US" sz="2400" dirty="0" err="1"/>
              <a:t>é</a:t>
            </a:r>
            <a:r>
              <a:rPr lang="en-US" sz="2400" dirty="0"/>
              <a:t> </a:t>
            </a:r>
            <a:r>
              <a:rPr lang="en-US" sz="2400" dirty="0" err="1"/>
              <a:t>Inovação</a:t>
            </a:r>
            <a:r>
              <a:rPr lang="en-US" sz="2400" dirty="0"/>
              <a:t> e </a:t>
            </a:r>
            <a:r>
              <a:rPr lang="en-US" sz="2400" dirty="0" err="1"/>
              <a:t>Integração</a:t>
            </a:r>
            <a:endParaRPr lang="en-US" sz="2400" dirty="0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B645FEA1-CC04-8B43-A2F0-25C773CCEE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9672" y="1059582"/>
            <a:ext cx="5812599" cy="3380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701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2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>
            <a:extLst>
              <a:ext uri="{FF2B5EF4-FFF2-40B4-BE49-F238E27FC236}">
                <a16:creationId xmlns:a16="http://schemas.microsoft.com/office/drawing/2014/main" id="{7CD1662B-9272-9C41-B92B-CB4939E725BC}"/>
              </a:ext>
            </a:extLst>
          </p:cNvPr>
          <p:cNvSpPr/>
          <p:nvPr/>
        </p:nvSpPr>
        <p:spPr>
          <a:xfrm>
            <a:off x="200416" y="73071"/>
            <a:ext cx="8705589" cy="733893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TextBox 1"/>
          <p:cNvSpPr txBox="1"/>
          <p:nvPr/>
        </p:nvSpPr>
        <p:spPr>
          <a:xfrm>
            <a:off x="827584" y="138596"/>
            <a:ext cx="6997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/>
              <a:t>Transformação</a:t>
            </a:r>
            <a:r>
              <a:rPr lang="en-US" sz="2800" dirty="0" smtClean="0"/>
              <a:t> Digital</a:t>
            </a:r>
            <a:endParaRPr lang="en-US" sz="2800" dirty="0"/>
          </a:p>
        </p:txBody>
      </p:sp>
      <p:pic>
        <p:nvPicPr>
          <p:cNvPr id="12" name="Picture 2" descr="Imagem relacionad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082630"/>
            <a:ext cx="2711535" cy="2033651"/>
          </a:xfrm>
          <a:prstGeom prst="rect">
            <a:avLst/>
          </a:prstGeom>
          <a:noFill/>
          <a:effectLst>
            <a:outerShdw blurRad="50800" dist="1524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Imagem relacionad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 flipV="1">
            <a:off x="1179699" y="2082631"/>
            <a:ext cx="2757740" cy="2033650"/>
          </a:xfrm>
          <a:prstGeom prst="rect">
            <a:avLst/>
          </a:prstGeom>
          <a:noFill/>
          <a:effectLst>
            <a:outerShdw blurRad="50800" dist="1524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aixaDeTexto 13"/>
          <p:cNvSpPr txBox="1"/>
          <p:nvPr/>
        </p:nvSpPr>
        <p:spPr>
          <a:xfrm>
            <a:off x="1043608" y="1251634"/>
            <a:ext cx="2901756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pt-BR" sz="4800" dirty="0" err="1" smtClean="0">
                <a:solidFill>
                  <a:schemeClr val="bg2">
                    <a:lumMod val="50000"/>
                  </a:schemeClr>
                </a:solidFill>
              </a:rPr>
              <a:t>GovTech</a:t>
            </a:r>
            <a:endParaRPr lang="pt-BR" sz="28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5" name="CaixaDeTexto 14"/>
          <p:cNvSpPr txBox="1"/>
          <p:nvPr/>
        </p:nvSpPr>
        <p:spPr>
          <a:xfrm>
            <a:off x="5453474" y="1266651"/>
            <a:ext cx="2712602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pt-BR" sz="4800" dirty="0" err="1" smtClean="0">
                <a:solidFill>
                  <a:schemeClr val="bg2">
                    <a:lumMod val="50000"/>
                  </a:schemeClr>
                </a:solidFill>
              </a:rPr>
              <a:t>JudTech</a:t>
            </a:r>
            <a:endParaRPr lang="pt-BR" sz="28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17" name="Picture 2" descr="Conselho Nacional de JustiÃ§a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693"/>
          <a:stretch/>
        </p:blipFill>
        <p:spPr bwMode="auto">
          <a:xfrm>
            <a:off x="170546" y="4659982"/>
            <a:ext cx="1314076" cy="35291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7001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7CD1662B-9272-9C41-B92B-CB4939E725BC}"/>
              </a:ext>
            </a:extLst>
          </p:cNvPr>
          <p:cNvSpPr/>
          <p:nvPr/>
        </p:nvSpPr>
        <p:spPr>
          <a:xfrm>
            <a:off x="200416" y="73071"/>
            <a:ext cx="8705589" cy="733893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TextBox 1"/>
          <p:cNvSpPr txBox="1"/>
          <p:nvPr/>
        </p:nvSpPr>
        <p:spPr>
          <a:xfrm>
            <a:off x="1054218" y="147630"/>
            <a:ext cx="6997984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/>
              <a:t>Multissetorialismo</a:t>
            </a:r>
            <a:endParaRPr lang="en-US" sz="2800" dirty="0"/>
          </a:p>
        </p:txBody>
      </p:sp>
      <p:pic>
        <p:nvPicPr>
          <p:cNvPr id="6146" name="Picture 2" descr="Resultado de imagem para digital justic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5078" y="1980461"/>
            <a:ext cx="2376264" cy="1336649"/>
          </a:xfrm>
          <a:prstGeom prst="rect">
            <a:avLst/>
          </a:prstGeom>
          <a:noFill/>
          <a:effectLst>
            <a:outerShdw blurRad="50800" dist="1524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i1.wp.com/www.telesintese.com.br/wp-content/uploads/2019/05/Startups03.jpg?resize=976%2C54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1119010"/>
            <a:ext cx="1187059" cy="666505"/>
          </a:xfrm>
          <a:prstGeom prst="rect">
            <a:avLst/>
          </a:prstGeom>
          <a:noFill/>
          <a:effectLst>
            <a:outerShdw blurRad="50800" dist="1524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Resultado de imagem para corporate market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00" b="3863"/>
          <a:stretch/>
        </p:blipFill>
        <p:spPr bwMode="auto">
          <a:xfrm>
            <a:off x="765175" y="1156327"/>
            <a:ext cx="1262968" cy="753260"/>
          </a:xfrm>
          <a:prstGeom prst="rect">
            <a:avLst/>
          </a:prstGeom>
          <a:noFill/>
          <a:effectLst>
            <a:outerShdw blurRad="50800" dist="1524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8" descr="Resultado de imagem para academ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" name="AutoShape 14" descr="Resultado de imagem para academy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6160" name="Picture 16" descr="Resultado de imagem para academy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5" y="2402086"/>
            <a:ext cx="1308117" cy="688183"/>
          </a:xfrm>
          <a:prstGeom prst="rect">
            <a:avLst/>
          </a:prstGeom>
          <a:noFill/>
          <a:effectLst>
            <a:outerShdw blurRad="50800" dist="1524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utoShape 18" descr="Resultado de imagem para ongs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6164" name="Picture 20" descr="Imagem relacionada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2" b="29983"/>
          <a:stretch/>
        </p:blipFill>
        <p:spPr bwMode="auto">
          <a:xfrm>
            <a:off x="908112" y="2338400"/>
            <a:ext cx="1155576" cy="751870"/>
          </a:xfrm>
          <a:prstGeom prst="rect">
            <a:avLst/>
          </a:prstGeom>
          <a:noFill/>
          <a:effectLst>
            <a:outerShdw blurRad="50800" dist="1524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AutoShape 22" descr="Resultado de imagem para oab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1" name="AutoShape 24" descr="Resultado de imagem para oab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8" name="Picture 26" descr="Resultado de imagem para oab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5" t="33063"/>
          <a:stretch/>
        </p:blipFill>
        <p:spPr bwMode="auto">
          <a:xfrm>
            <a:off x="949387" y="3556223"/>
            <a:ext cx="1155576" cy="483178"/>
          </a:xfrm>
          <a:prstGeom prst="rect">
            <a:avLst/>
          </a:prstGeom>
          <a:noFill/>
          <a:effectLst>
            <a:outerShdw blurRad="50800" dist="1524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8" descr="Resultado de imagem para ministerio publico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90" b="24175"/>
          <a:stretch/>
        </p:blipFill>
        <p:spPr bwMode="auto">
          <a:xfrm>
            <a:off x="7267778" y="3556223"/>
            <a:ext cx="1155576" cy="815087"/>
          </a:xfrm>
          <a:prstGeom prst="rect">
            <a:avLst/>
          </a:prstGeom>
          <a:noFill/>
          <a:effectLst>
            <a:outerShdw blurRad="50800" dist="1524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30" descr="Resultado de imagem para defensoria pÃºblica da uniÃ£o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3" name="AutoShape 32" descr="Resultado de imagem para defensoria pública da união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4" name="AutoShape 34" descr="Resultado de imagem para defensoria pÃºblica da uniÃ£o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25" name="Picture 36" descr="Resultado de imagem para defensoria pÃºblica da uniÃ£o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72" b="29687"/>
          <a:stretch/>
        </p:blipFill>
        <p:spPr bwMode="auto">
          <a:xfrm>
            <a:off x="3855975" y="1001422"/>
            <a:ext cx="1317597" cy="513084"/>
          </a:xfrm>
          <a:prstGeom prst="rect">
            <a:avLst/>
          </a:prstGeom>
          <a:noFill/>
          <a:effectLst>
            <a:outerShdw blurRad="50800" dist="1524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82" name="Picture 38" descr="https://scontent.fbsb8-1.fna.fbcdn.net/v/t31.0-8/20507044_1919440771628753_8218068769617249425_o.jpg?_nc_cat=105&amp;_nc_ht=scontent.fbsb8-1.fna&amp;oh=5786f80f0bf5ce9a22227ace4537e5a1&amp;oe=5D7C555F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9059" y="3937247"/>
            <a:ext cx="2005958" cy="746556"/>
          </a:xfrm>
          <a:prstGeom prst="rect">
            <a:avLst/>
          </a:prstGeom>
          <a:noFill/>
          <a:effectLst>
            <a:outerShdw blurRad="50800" dist="1524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84" name="Picture 40" descr="Resultado de imagem para its rio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9019" y="3963766"/>
            <a:ext cx="1479656" cy="924785"/>
          </a:xfrm>
          <a:prstGeom prst="rect">
            <a:avLst/>
          </a:prstGeom>
          <a:noFill/>
          <a:effectLst>
            <a:outerShdw blurRad="50800" dist="1524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3" name="Conector reto 22"/>
          <p:cNvCxnSpPr/>
          <p:nvPr/>
        </p:nvCxnSpPr>
        <p:spPr>
          <a:xfrm>
            <a:off x="2210374" y="1564982"/>
            <a:ext cx="921466" cy="415479"/>
          </a:xfrm>
          <a:prstGeom prst="line">
            <a:avLst/>
          </a:prstGeom>
          <a:ln w="38100">
            <a:solidFill>
              <a:schemeClr val="bg1">
                <a:lumMod val="75000"/>
                <a:lumOff val="25000"/>
                <a:alpha val="6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ector reto 37"/>
          <p:cNvCxnSpPr/>
          <p:nvPr/>
        </p:nvCxnSpPr>
        <p:spPr>
          <a:xfrm>
            <a:off x="2210374" y="2648785"/>
            <a:ext cx="921466" cy="0"/>
          </a:xfrm>
          <a:prstGeom prst="line">
            <a:avLst/>
          </a:prstGeom>
          <a:ln w="38100">
            <a:solidFill>
              <a:schemeClr val="bg1">
                <a:lumMod val="75000"/>
                <a:lumOff val="25000"/>
                <a:alpha val="6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ector reto 48"/>
          <p:cNvCxnSpPr/>
          <p:nvPr/>
        </p:nvCxnSpPr>
        <p:spPr>
          <a:xfrm flipV="1">
            <a:off x="2296926" y="3090270"/>
            <a:ext cx="834914" cy="604097"/>
          </a:xfrm>
          <a:prstGeom prst="line">
            <a:avLst/>
          </a:prstGeom>
          <a:ln w="38100">
            <a:solidFill>
              <a:schemeClr val="bg1">
                <a:lumMod val="75000"/>
                <a:lumOff val="25000"/>
                <a:alpha val="6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ector reto 51"/>
          <p:cNvCxnSpPr/>
          <p:nvPr/>
        </p:nvCxnSpPr>
        <p:spPr>
          <a:xfrm flipV="1">
            <a:off x="3453174" y="3392319"/>
            <a:ext cx="254730" cy="405493"/>
          </a:xfrm>
          <a:prstGeom prst="line">
            <a:avLst/>
          </a:prstGeom>
          <a:ln w="38100">
            <a:solidFill>
              <a:schemeClr val="bg1">
                <a:lumMod val="75000"/>
                <a:lumOff val="25000"/>
                <a:alpha val="6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ector reto 57"/>
          <p:cNvCxnSpPr/>
          <p:nvPr/>
        </p:nvCxnSpPr>
        <p:spPr>
          <a:xfrm flipH="1" flipV="1">
            <a:off x="5226816" y="3418988"/>
            <a:ext cx="438021" cy="432810"/>
          </a:xfrm>
          <a:prstGeom prst="line">
            <a:avLst/>
          </a:prstGeom>
          <a:ln w="38100">
            <a:solidFill>
              <a:schemeClr val="bg1">
                <a:lumMod val="75000"/>
                <a:lumOff val="25000"/>
                <a:alpha val="6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ector reto 60"/>
          <p:cNvCxnSpPr/>
          <p:nvPr/>
        </p:nvCxnSpPr>
        <p:spPr>
          <a:xfrm flipH="1" flipV="1">
            <a:off x="5848847" y="3090270"/>
            <a:ext cx="1277030" cy="836087"/>
          </a:xfrm>
          <a:prstGeom prst="line">
            <a:avLst/>
          </a:prstGeom>
          <a:ln w="38100">
            <a:solidFill>
              <a:schemeClr val="bg1">
                <a:lumMod val="75000"/>
                <a:lumOff val="25000"/>
                <a:alpha val="6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ector reto 62"/>
          <p:cNvCxnSpPr/>
          <p:nvPr/>
        </p:nvCxnSpPr>
        <p:spPr>
          <a:xfrm flipH="1">
            <a:off x="5848848" y="2648785"/>
            <a:ext cx="1310942" cy="1"/>
          </a:xfrm>
          <a:prstGeom prst="line">
            <a:avLst/>
          </a:prstGeom>
          <a:ln w="38100">
            <a:solidFill>
              <a:schemeClr val="bg1">
                <a:lumMod val="75000"/>
                <a:lumOff val="25000"/>
                <a:alpha val="6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Conector reto 65"/>
          <p:cNvCxnSpPr/>
          <p:nvPr/>
        </p:nvCxnSpPr>
        <p:spPr>
          <a:xfrm flipH="1">
            <a:off x="5848847" y="1452262"/>
            <a:ext cx="1310944" cy="598262"/>
          </a:xfrm>
          <a:prstGeom prst="line">
            <a:avLst/>
          </a:prstGeom>
          <a:ln w="38100">
            <a:solidFill>
              <a:schemeClr val="bg1">
                <a:lumMod val="75000"/>
                <a:lumOff val="25000"/>
                <a:alpha val="6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Conector reto 68"/>
          <p:cNvCxnSpPr/>
          <p:nvPr/>
        </p:nvCxnSpPr>
        <p:spPr>
          <a:xfrm flipH="1">
            <a:off x="4488249" y="1559069"/>
            <a:ext cx="320" cy="319514"/>
          </a:xfrm>
          <a:prstGeom prst="line">
            <a:avLst/>
          </a:prstGeom>
          <a:ln w="38100">
            <a:solidFill>
              <a:schemeClr val="bg1">
                <a:lumMod val="75000"/>
                <a:lumOff val="25000"/>
                <a:alpha val="6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2" descr="Conselho Nacional de JustiÃ§a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416" y="4621706"/>
            <a:ext cx="1309669" cy="36586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0469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7CD1662B-9272-9C41-B92B-CB4939E725BC}"/>
              </a:ext>
            </a:extLst>
          </p:cNvPr>
          <p:cNvSpPr/>
          <p:nvPr/>
        </p:nvSpPr>
        <p:spPr>
          <a:xfrm>
            <a:off x="137802" y="147630"/>
            <a:ext cx="8868578" cy="733893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TextBox 1"/>
          <p:cNvSpPr txBox="1"/>
          <p:nvPr/>
        </p:nvSpPr>
        <p:spPr>
          <a:xfrm>
            <a:off x="376746" y="283744"/>
            <a:ext cx="82277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 smtClean="0"/>
              <a:t>Necessidade de Conectividade Nacional</a:t>
            </a:r>
            <a:endParaRPr lang="pt-BR" sz="2400" dirty="0"/>
          </a:p>
        </p:txBody>
      </p:sp>
      <p:sp>
        <p:nvSpPr>
          <p:cNvPr id="4" name="CaixaDeTexto 3"/>
          <p:cNvSpPr txBox="1"/>
          <p:nvPr/>
        </p:nvSpPr>
        <p:spPr>
          <a:xfrm>
            <a:off x="376746" y="4528306"/>
            <a:ext cx="33843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 smtClean="0"/>
              <a:t>(*) Dados referentes ao ano de 2017</a:t>
            </a:r>
            <a:endParaRPr lang="pt-BR" sz="1400" dirty="0"/>
          </a:p>
        </p:txBody>
      </p:sp>
      <p:pic>
        <p:nvPicPr>
          <p:cNvPr id="10" name="Picture 2" descr="Conselho Nacional de JustiÃ§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693"/>
          <a:stretch/>
        </p:blipFill>
        <p:spPr bwMode="auto">
          <a:xfrm>
            <a:off x="7657849" y="4587974"/>
            <a:ext cx="1314076" cy="35291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imagem sem descriÃ§Ã£o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264918"/>
            <a:ext cx="3414483" cy="2746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4490597" y="1288198"/>
            <a:ext cx="4320480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pt-BR" dirty="0" smtClean="0">
                <a:solidFill>
                  <a:schemeClr val="accent1">
                    <a:lumMod val="75000"/>
                  </a:schemeClr>
                </a:solidFill>
              </a:rPr>
              <a:t>Projetos de conectividade e de integração são primordiais para o Poder Judiciário.</a:t>
            </a:r>
          </a:p>
          <a:p>
            <a:pPr marL="285750" indent="-285750">
              <a:spcAft>
                <a:spcPts val="1200"/>
              </a:spcAft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pt-BR" dirty="0" smtClean="0">
                <a:solidFill>
                  <a:schemeClr val="accent1">
                    <a:lumMod val="75000"/>
                  </a:schemeClr>
                </a:solidFill>
              </a:rPr>
              <a:t>Parcerias com instituições públicas racionalizam custos e maximizam resultados.</a:t>
            </a:r>
          </a:p>
          <a:p>
            <a:pPr marL="285750" indent="-285750">
              <a:spcAft>
                <a:spcPts val="1200"/>
              </a:spcAft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pt-BR" dirty="0" smtClean="0">
                <a:solidFill>
                  <a:schemeClr val="accent1">
                    <a:lumMod val="75000"/>
                  </a:schemeClr>
                </a:solidFill>
              </a:rPr>
              <a:t>Integração com instituições de ensino e pesquisa propicia o aprimoramento da Justiça.</a:t>
            </a:r>
            <a:endParaRPr lang="pt-BR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2787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22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onselho Nacional de JustiÃ§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693"/>
          <a:stretch/>
        </p:blipFill>
        <p:spPr bwMode="auto">
          <a:xfrm>
            <a:off x="7657849" y="4587974"/>
            <a:ext cx="1314076" cy="35291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7CD1662B-9272-9C41-B92B-CB4939E725BC}"/>
              </a:ext>
            </a:extLst>
          </p:cNvPr>
          <p:cNvSpPr/>
          <p:nvPr/>
        </p:nvSpPr>
        <p:spPr>
          <a:xfrm>
            <a:off x="368221" y="73071"/>
            <a:ext cx="8542749" cy="733893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TextBox 1"/>
          <p:cNvSpPr txBox="1"/>
          <p:nvPr/>
        </p:nvSpPr>
        <p:spPr>
          <a:xfrm>
            <a:off x="1119781" y="147630"/>
            <a:ext cx="70396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/>
              <a:t>Colaboração</a:t>
            </a:r>
            <a:r>
              <a:rPr lang="en-US" sz="2800" dirty="0" smtClean="0"/>
              <a:t> </a:t>
            </a:r>
            <a:r>
              <a:rPr lang="en-US" sz="2800" dirty="0" err="1" smtClean="0"/>
              <a:t>Exponencial</a:t>
            </a:r>
            <a:endParaRPr lang="en-US" sz="2800" dirty="0"/>
          </a:p>
        </p:txBody>
      </p:sp>
      <p:sp>
        <p:nvSpPr>
          <p:cNvPr id="7" name="CaixaDeTexto 6"/>
          <p:cNvSpPr txBox="1"/>
          <p:nvPr/>
        </p:nvSpPr>
        <p:spPr>
          <a:xfrm>
            <a:off x="478039" y="1131590"/>
            <a:ext cx="8323112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pt-BR" sz="2400" b="1" dirty="0" smtClean="0">
                <a:solidFill>
                  <a:schemeClr val="bg1"/>
                </a:solidFill>
              </a:rPr>
              <a:t>Colaboração é a chave para resultados exponenciais</a:t>
            </a:r>
          </a:p>
          <a:p>
            <a:pPr algn="ctr"/>
            <a:r>
              <a:rPr lang="pt-BR" sz="2400" b="1" dirty="0" smtClean="0">
                <a:solidFill>
                  <a:schemeClr val="bg1"/>
                </a:solidFill>
              </a:rPr>
              <a:t>em benefício de todo o Poder Judiciário !</a:t>
            </a:r>
            <a:endParaRPr lang="pt-BR" sz="2400" b="1" dirty="0">
              <a:solidFill>
                <a:schemeClr val="bg1"/>
              </a:solidFill>
            </a:endParaRPr>
          </a:p>
        </p:txBody>
      </p:sp>
      <p:pic>
        <p:nvPicPr>
          <p:cNvPr id="8" name="Picture 4" descr="Resultado de imagem para collaborati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287213"/>
            <a:ext cx="2736304" cy="1822732"/>
          </a:xfrm>
          <a:prstGeom prst="rect">
            <a:avLst/>
          </a:prstGeom>
          <a:noFill/>
          <a:effectLst>
            <a:outerShdw blurRad="50800" dist="1524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oming Together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7233" y="2287213"/>
            <a:ext cx="3048023" cy="1822732"/>
          </a:xfrm>
          <a:prstGeom prst="rect">
            <a:avLst/>
          </a:prstGeom>
          <a:noFill/>
          <a:effectLst>
            <a:outerShdw blurRad="50800" dist="1524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6593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4">
            <a:extLst>
              <a:ext uri="{FF2B5EF4-FFF2-40B4-BE49-F238E27FC236}">
                <a16:creationId xmlns:a16="http://schemas.microsoft.com/office/drawing/2014/main" id="{B95C42C1-BE78-324F-9272-BE4483431425}"/>
              </a:ext>
            </a:extLst>
          </p:cNvPr>
          <p:cNvSpPr txBox="1"/>
          <p:nvPr/>
        </p:nvSpPr>
        <p:spPr>
          <a:xfrm>
            <a:off x="755576" y="2643758"/>
            <a:ext cx="7560840" cy="160043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Luiz </a:t>
            </a:r>
            <a:r>
              <a:rPr lang="en-US" sz="3200" dirty="0"/>
              <a:t>Antônio Mendes Garcia</a:t>
            </a:r>
          </a:p>
          <a:p>
            <a:pPr algn="ctr"/>
            <a:endParaRPr lang="en-US" dirty="0"/>
          </a:p>
          <a:p>
            <a:pPr algn="ctr"/>
            <a:r>
              <a:rPr lang="en-US" sz="2400" dirty="0" smtClean="0"/>
              <a:t>luiz.garcia@cnj.jus.br</a:t>
            </a:r>
          </a:p>
          <a:p>
            <a:pPr algn="ctr"/>
            <a:r>
              <a:rPr lang="en-US" sz="2400" dirty="0" smtClean="0"/>
              <a:t>61 2326-5318</a:t>
            </a:r>
            <a:endParaRPr lang="en-US" sz="2400" dirty="0"/>
          </a:p>
        </p:txBody>
      </p:sp>
      <p:pic>
        <p:nvPicPr>
          <p:cNvPr id="2052" name="Picture 4" descr="Resultado de imagem para muito obrigad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339502"/>
            <a:ext cx="2838041" cy="1880898"/>
          </a:xfrm>
          <a:prstGeom prst="rect">
            <a:avLst/>
          </a:prstGeom>
          <a:noFill/>
          <a:effectLst>
            <a:outerShdw blurRad="50800" dist="1524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onselho Nacional de JustiÃ§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587974"/>
            <a:ext cx="1309669" cy="36586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4940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7CD1662B-9272-9C41-B92B-CB4939E725BC}"/>
              </a:ext>
            </a:extLst>
          </p:cNvPr>
          <p:cNvSpPr/>
          <p:nvPr/>
        </p:nvSpPr>
        <p:spPr>
          <a:xfrm>
            <a:off x="137802" y="147630"/>
            <a:ext cx="8868578" cy="733893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TextBox 1"/>
          <p:cNvSpPr txBox="1"/>
          <p:nvPr/>
        </p:nvSpPr>
        <p:spPr>
          <a:xfrm>
            <a:off x="376746" y="283744"/>
            <a:ext cx="82277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 smtClean="0"/>
              <a:t>Direcionamento da Governança do Poder Judiciário </a:t>
            </a:r>
            <a:endParaRPr lang="pt-BR" sz="2400" dirty="0"/>
          </a:p>
        </p:txBody>
      </p:sp>
      <p:pic>
        <p:nvPicPr>
          <p:cNvPr id="10" name="Picture 2" descr="Conselho Nacional de JustiÃ§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693"/>
          <a:stretch/>
        </p:blipFill>
        <p:spPr bwMode="auto">
          <a:xfrm>
            <a:off x="7657849" y="4587974"/>
            <a:ext cx="1314076" cy="35291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" descr="Resultado de imagem para governança e gestã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12349" y="1203598"/>
            <a:ext cx="6445500" cy="2664296"/>
          </a:xfrm>
          <a:prstGeom prst="rect">
            <a:avLst/>
          </a:prstGeom>
          <a:noFill/>
        </p:spPr>
      </p:pic>
      <p:sp>
        <p:nvSpPr>
          <p:cNvPr id="6" name="TextBox 1"/>
          <p:cNvSpPr txBox="1"/>
          <p:nvPr/>
        </p:nvSpPr>
        <p:spPr>
          <a:xfrm>
            <a:off x="376776" y="3959136"/>
            <a:ext cx="8227702" cy="4616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400" dirty="0" smtClean="0">
                <a:solidFill>
                  <a:srgbClr val="002060"/>
                </a:solidFill>
              </a:rPr>
              <a:t>A Estratégia </a:t>
            </a:r>
            <a:r>
              <a:rPr lang="pt-BR" sz="2400" dirty="0">
                <a:solidFill>
                  <a:srgbClr val="002060"/>
                </a:solidFill>
              </a:rPr>
              <a:t>Nacional do Poder Judiciário </a:t>
            </a:r>
            <a:r>
              <a:rPr lang="pt-BR" sz="2400" b="1" dirty="0" smtClean="0">
                <a:solidFill>
                  <a:srgbClr val="002060"/>
                </a:solidFill>
              </a:rPr>
              <a:t>2015–2020</a:t>
            </a:r>
            <a:endParaRPr lang="pt-BR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7935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7CD1662B-9272-9C41-B92B-CB4939E725BC}"/>
              </a:ext>
            </a:extLst>
          </p:cNvPr>
          <p:cNvSpPr/>
          <p:nvPr/>
        </p:nvSpPr>
        <p:spPr>
          <a:xfrm>
            <a:off x="137802" y="147630"/>
            <a:ext cx="8868578" cy="733893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TextBox 1"/>
          <p:cNvSpPr txBox="1"/>
          <p:nvPr/>
        </p:nvSpPr>
        <p:spPr>
          <a:xfrm>
            <a:off x="376746" y="283744"/>
            <a:ext cx="82277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 smtClean="0"/>
              <a:t>A Estratégia </a:t>
            </a:r>
            <a:r>
              <a:rPr lang="pt-BR" sz="2400" dirty="0"/>
              <a:t>Nacional do Poder Judiciário </a:t>
            </a:r>
            <a:r>
              <a:rPr lang="pt-BR" sz="2400" dirty="0" smtClean="0"/>
              <a:t>2015–2020</a:t>
            </a:r>
            <a:endParaRPr lang="pt-BR" sz="2400" dirty="0"/>
          </a:p>
        </p:txBody>
      </p:sp>
      <p:sp>
        <p:nvSpPr>
          <p:cNvPr id="4" name="CaixaDeTexto 3"/>
          <p:cNvSpPr txBox="1"/>
          <p:nvPr/>
        </p:nvSpPr>
        <p:spPr>
          <a:xfrm>
            <a:off x="376746" y="4528306"/>
            <a:ext cx="33843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 smtClean="0"/>
              <a:t>(*) Dados referentes ao ano de 2017</a:t>
            </a:r>
            <a:endParaRPr lang="pt-BR" sz="1400" dirty="0"/>
          </a:p>
        </p:txBody>
      </p:sp>
      <p:sp>
        <p:nvSpPr>
          <p:cNvPr id="7" name="CaixaDeTexto 6"/>
          <p:cNvSpPr txBox="1"/>
          <p:nvPr/>
        </p:nvSpPr>
        <p:spPr>
          <a:xfrm>
            <a:off x="4572091" y="1081265"/>
            <a:ext cx="4186728" cy="235449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pt-BR" sz="1400" b="1" u="sng" dirty="0">
                <a:solidFill>
                  <a:schemeClr val="accent1"/>
                </a:solidFill>
              </a:rPr>
              <a:t>Visão do Poder Judiciário </a:t>
            </a:r>
            <a:r>
              <a:rPr lang="pt-BR" sz="1400" b="1" dirty="0">
                <a:solidFill>
                  <a:schemeClr val="accent1"/>
                </a:solidFill>
              </a:rPr>
              <a:t>– </a:t>
            </a:r>
            <a:r>
              <a:rPr lang="pt-BR" sz="1200" dirty="0">
                <a:solidFill>
                  <a:schemeClr val="accent1"/>
                </a:solidFill>
              </a:rPr>
              <a:t>Ser reconhecido pela sociedade como instrumento efetivo de justiça, equidade e paz social.</a:t>
            </a:r>
          </a:p>
          <a:p>
            <a:pPr marL="285750" indent="-285750">
              <a:lnSpc>
                <a:spcPct val="150000"/>
              </a:lnSpc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pt-BR" sz="1200" dirty="0">
                <a:solidFill>
                  <a:schemeClr val="accent1"/>
                </a:solidFill>
              </a:rPr>
              <a:t>Ter credibilidade e ser reconhecido como um </a:t>
            </a:r>
            <a:r>
              <a:rPr lang="pt-BR" sz="1200" b="1" dirty="0">
                <a:solidFill>
                  <a:schemeClr val="accent1"/>
                </a:solidFill>
              </a:rPr>
              <a:t>Poder célere, acessível</a:t>
            </a:r>
            <a:r>
              <a:rPr lang="pt-BR" sz="1200" dirty="0">
                <a:solidFill>
                  <a:schemeClr val="accent1"/>
                </a:solidFill>
              </a:rPr>
              <a:t>, responsável, imparcial, </a:t>
            </a:r>
            <a:r>
              <a:rPr lang="pt-BR" sz="1200" b="1" dirty="0">
                <a:solidFill>
                  <a:schemeClr val="accent1"/>
                </a:solidFill>
              </a:rPr>
              <a:t>efetivo e justo</a:t>
            </a:r>
            <a:r>
              <a:rPr lang="pt-BR" sz="1200" dirty="0">
                <a:solidFill>
                  <a:schemeClr val="accent1"/>
                </a:solidFill>
              </a:rPr>
              <a:t>, que busca o ideal democrático e promove a paz social, garantindo o exercício pleno dos direitos de cidadania.</a:t>
            </a:r>
            <a:endParaRPr lang="pt-BR" sz="1200" dirty="0" smtClean="0">
              <a:solidFill>
                <a:srgbClr val="002060"/>
              </a:solidFill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292173" y="1081265"/>
            <a:ext cx="4176464" cy="152349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pt-BR" sz="1400" b="1" u="sng" dirty="0">
                <a:solidFill>
                  <a:schemeClr val="accent1"/>
                </a:solidFill>
              </a:rPr>
              <a:t>Missão do Poder Judiciário </a:t>
            </a:r>
            <a:r>
              <a:rPr lang="pt-BR" sz="1200" dirty="0">
                <a:solidFill>
                  <a:schemeClr val="accent1"/>
                </a:solidFill>
              </a:rPr>
              <a:t>– Realizar Justiça.</a:t>
            </a:r>
          </a:p>
          <a:p>
            <a:pPr marL="285750" indent="-285750">
              <a:lnSpc>
                <a:spcPct val="150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pt-BR" sz="1200" dirty="0" smtClean="0">
                <a:solidFill>
                  <a:schemeClr val="accent1"/>
                </a:solidFill>
              </a:rPr>
              <a:t>Fortalecer </a:t>
            </a:r>
            <a:r>
              <a:rPr lang="pt-BR" sz="1200" dirty="0">
                <a:solidFill>
                  <a:schemeClr val="accent1"/>
                </a:solidFill>
              </a:rPr>
              <a:t>o Estado Democrático e fomentar a construção de uma sociedade livre, justa e solidária, </a:t>
            </a:r>
            <a:r>
              <a:rPr lang="pt-BR" sz="1200" b="1" dirty="0">
                <a:solidFill>
                  <a:schemeClr val="accent1"/>
                </a:solidFill>
              </a:rPr>
              <a:t>por meio de uma efetiva prestação jurisdicional.</a:t>
            </a:r>
            <a:endParaRPr lang="pt-BR" sz="1200" b="1" dirty="0" smtClean="0">
              <a:solidFill>
                <a:schemeClr val="accent6"/>
              </a:solidFill>
            </a:endParaRPr>
          </a:p>
        </p:txBody>
      </p:sp>
      <p:pic>
        <p:nvPicPr>
          <p:cNvPr id="10" name="Picture 2" descr="Conselho Nacional de JustiÃ§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693"/>
          <a:stretch/>
        </p:blipFill>
        <p:spPr bwMode="auto">
          <a:xfrm>
            <a:off x="7657849" y="4587974"/>
            <a:ext cx="1314076" cy="35291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1914" y="3531127"/>
            <a:ext cx="1954039" cy="977020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50" name="Picture 2" descr="Resultado de imagem para visÃ£o estratÃ©gic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635498"/>
            <a:ext cx="1872208" cy="992838"/>
          </a:xfrm>
          <a:prstGeom prst="rect">
            <a:avLst/>
          </a:prstGeom>
          <a:noFill/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2584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7CD1662B-9272-9C41-B92B-CB4939E725BC}"/>
              </a:ext>
            </a:extLst>
          </p:cNvPr>
          <p:cNvSpPr/>
          <p:nvPr/>
        </p:nvSpPr>
        <p:spPr>
          <a:xfrm>
            <a:off x="137802" y="147630"/>
            <a:ext cx="8868578" cy="733893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TextBox 1"/>
          <p:cNvSpPr txBox="1"/>
          <p:nvPr/>
        </p:nvSpPr>
        <p:spPr>
          <a:xfrm>
            <a:off x="376746" y="283744"/>
            <a:ext cx="82277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 smtClean="0"/>
              <a:t>A Estratégia </a:t>
            </a:r>
            <a:r>
              <a:rPr lang="pt-BR" sz="2400" dirty="0"/>
              <a:t>Nacional do Poder Judiciário </a:t>
            </a:r>
            <a:r>
              <a:rPr lang="pt-BR" sz="2400" dirty="0" smtClean="0"/>
              <a:t>2015–2020</a:t>
            </a:r>
            <a:endParaRPr lang="pt-BR" sz="2400" dirty="0"/>
          </a:p>
        </p:txBody>
      </p:sp>
      <p:sp>
        <p:nvSpPr>
          <p:cNvPr id="4" name="CaixaDeTexto 3"/>
          <p:cNvSpPr txBox="1"/>
          <p:nvPr/>
        </p:nvSpPr>
        <p:spPr>
          <a:xfrm>
            <a:off x="376746" y="4528306"/>
            <a:ext cx="33843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 smtClean="0"/>
              <a:t>(*) Dados referentes ao ano de 2017</a:t>
            </a:r>
            <a:endParaRPr lang="pt-BR" sz="1400" dirty="0"/>
          </a:p>
        </p:txBody>
      </p:sp>
      <p:sp>
        <p:nvSpPr>
          <p:cNvPr id="9" name="CaixaDeTexto 8"/>
          <p:cNvSpPr txBox="1"/>
          <p:nvPr/>
        </p:nvSpPr>
        <p:spPr>
          <a:xfrm>
            <a:off x="376746" y="839838"/>
            <a:ext cx="4843326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rgbClr val="C00000"/>
              </a:buClr>
            </a:pPr>
            <a:r>
              <a:rPr lang="pt-BR" sz="2000" b="1" u="sng" dirty="0" smtClean="0">
                <a:solidFill>
                  <a:schemeClr val="accent1"/>
                </a:solidFill>
              </a:rPr>
              <a:t> Atributos de valor para a sociedade:</a:t>
            </a:r>
            <a:endParaRPr lang="pt-BR" sz="2000" b="1" u="sng" dirty="0">
              <a:solidFill>
                <a:schemeClr val="accent1"/>
              </a:solidFill>
            </a:endParaRPr>
          </a:p>
          <a:p>
            <a:pPr marL="285750" indent="-285750">
              <a:lnSpc>
                <a:spcPct val="150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pt-BR" sz="1600" b="1" dirty="0" smtClean="0">
                <a:solidFill>
                  <a:schemeClr val="accent1"/>
                </a:solidFill>
              </a:rPr>
              <a:t>Credibilidade</a:t>
            </a:r>
            <a:endParaRPr lang="pt-BR" sz="1600" b="1" dirty="0">
              <a:solidFill>
                <a:schemeClr val="accent1"/>
              </a:solidFill>
            </a:endParaRPr>
          </a:p>
          <a:p>
            <a:pPr marL="285750" indent="-285750">
              <a:lnSpc>
                <a:spcPct val="150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pt-BR" sz="1600" b="1" dirty="0">
                <a:solidFill>
                  <a:schemeClr val="accent1"/>
                </a:solidFill>
              </a:rPr>
              <a:t>Celeridade</a:t>
            </a:r>
          </a:p>
          <a:p>
            <a:pPr marL="285750" indent="-285750">
              <a:lnSpc>
                <a:spcPct val="150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pt-BR" sz="1600" b="1" dirty="0">
                <a:solidFill>
                  <a:schemeClr val="accent1"/>
                </a:solidFill>
              </a:rPr>
              <a:t>Modernidade</a:t>
            </a:r>
          </a:p>
          <a:p>
            <a:pPr marL="285750" indent="-285750">
              <a:lnSpc>
                <a:spcPct val="150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pt-BR" sz="1600" b="1" dirty="0">
                <a:solidFill>
                  <a:schemeClr val="accent1"/>
                </a:solidFill>
              </a:rPr>
              <a:t>Acessibilidade</a:t>
            </a:r>
          </a:p>
          <a:p>
            <a:pPr marL="285750" indent="-285750">
              <a:lnSpc>
                <a:spcPct val="150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accent1"/>
                </a:solidFill>
              </a:rPr>
              <a:t>Transparência e Controle Social</a:t>
            </a:r>
          </a:p>
          <a:p>
            <a:pPr marL="285750" indent="-285750">
              <a:lnSpc>
                <a:spcPct val="150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accent1"/>
                </a:solidFill>
              </a:rPr>
              <a:t>Responsabilidade Social e Ambiental</a:t>
            </a:r>
          </a:p>
          <a:p>
            <a:pPr marL="285750" indent="-285750">
              <a:lnSpc>
                <a:spcPct val="150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accent1"/>
                </a:solidFill>
              </a:rPr>
              <a:t>Imparcialidade</a:t>
            </a:r>
          </a:p>
          <a:p>
            <a:pPr marL="285750" indent="-285750">
              <a:lnSpc>
                <a:spcPct val="150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accent1"/>
                </a:solidFill>
              </a:rPr>
              <a:t>Ética</a:t>
            </a:r>
          </a:p>
          <a:p>
            <a:pPr marL="285750" indent="-285750">
              <a:lnSpc>
                <a:spcPct val="150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accent1"/>
                </a:solidFill>
              </a:rPr>
              <a:t>Probidade</a:t>
            </a:r>
          </a:p>
        </p:txBody>
      </p:sp>
      <p:pic>
        <p:nvPicPr>
          <p:cNvPr id="10" name="Picture 2" descr="Conselho Nacional de JustiÃ§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693"/>
          <a:stretch/>
        </p:blipFill>
        <p:spPr bwMode="auto">
          <a:xfrm>
            <a:off x="7657849" y="4587974"/>
            <a:ext cx="1314076" cy="35291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2098" y="1635646"/>
            <a:ext cx="3099582" cy="1743515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65525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7CD1662B-9272-9C41-B92B-CB4939E725BC}"/>
              </a:ext>
            </a:extLst>
          </p:cNvPr>
          <p:cNvSpPr/>
          <p:nvPr/>
        </p:nvSpPr>
        <p:spPr>
          <a:xfrm>
            <a:off x="137802" y="147630"/>
            <a:ext cx="8868578" cy="733893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TextBox 1"/>
          <p:cNvSpPr txBox="1"/>
          <p:nvPr/>
        </p:nvSpPr>
        <p:spPr>
          <a:xfrm>
            <a:off x="376746" y="283744"/>
            <a:ext cx="82277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 smtClean="0"/>
              <a:t>A Estratégia </a:t>
            </a:r>
            <a:r>
              <a:rPr lang="pt-BR" sz="2400" dirty="0"/>
              <a:t>Nacional do Poder Judiciário </a:t>
            </a:r>
            <a:r>
              <a:rPr lang="pt-BR" sz="2400" dirty="0" smtClean="0"/>
              <a:t>2015–2020</a:t>
            </a:r>
            <a:endParaRPr lang="pt-BR" sz="2400" dirty="0"/>
          </a:p>
        </p:txBody>
      </p:sp>
      <p:sp>
        <p:nvSpPr>
          <p:cNvPr id="4" name="CaixaDeTexto 3"/>
          <p:cNvSpPr txBox="1"/>
          <p:nvPr/>
        </p:nvSpPr>
        <p:spPr>
          <a:xfrm>
            <a:off x="376746" y="4528306"/>
            <a:ext cx="33843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 smtClean="0"/>
              <a:t>(*) Dados referentes ao ano de 2017</a:t>
            </a:r>
            <a:endParaRPr lang="pt-BR" sz="1400" dirty="0"/>
          </a:p>
        </p:txBody>
      </p:sp>
      <p:pic>
        <p:nvPicPr>
          <p:cNvPr id="1026" name="Picture 2" descr="https://www.cnj.jus.br/files/conteudo/imagem/2018/01/f29ce04c59c0aa0ebdb04e65d8fd3adb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94" y="1293271"/>
            <a:ext cx="7405498" cy="394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ângulo 4"/>
          <p:cNvSpPr/>
          <p:nvPr/>
        </p:nvSpPr>
        <p:spPr>
          <a:xfrm>
            <a:off x="2221386" y="781316"/>
            <a:ext cx="4639412" cy="4542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buClr>
                <a:srgbClr val="C00000"/>
              </a:buClr>
            </a:pPr>
            <a:r>
              <a:rPr lang="pt-BR" b="1" u="sng" dirty="0">
                <a:solidFill>
                  <a:schemeClr val="accent1"/>
                </a:solidFill>
              </a:rPr>
              <a:t> </a:t>
            </a:r>
            <a:r>
              <a:rPr lang="pt-BR" b="1" u="sng" dirty="0" err="1" smtClean="0">
                <a:solidFill>
                  <a:schemeClr val="accent1"/>
                </a:solidFill>
              </a:rPr>
              <a:t>Macrodesafios</a:t>
            </a:r>
            <a:r>
              <a:rPr lang="pt-BR" b="1" u="sng" dirty="0" smtClean="0">
                <a:solidFill>
                  <a:schemeClr val="accent1"/>
                </a:solidFill>
              </a:rPr>
              <a:t> para o Poder Judiciário:</a:t>
            </a:r>
            <a:endParaRPr lang="pt-BR" b="1" u="sng" dirty="0">
              <a:solidFill>
                <a:schemeClr val="accent1"/>
              </a:solidFill>
            </a:endParaRPr>
          </a:p>
        </p:txBody>
      </p:sp>
      <p:pic>
        <p:nvPicPr>
          <p:cNvPr id="10" name="Picture 2" descr="Conselho Nacional de JustiÃ§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693"/>
          <a:stretch/>
        </p:blipFill>
        <p:spPr bwMode="auto">
          <a:xfrm>
            <a:off x="7657849" y="4587974"/>
            <a:ext cx="1314076" cy="35291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lipse 5"/>
          <p:cNvSpPr/>
          <p:nvPr/>
        </p:nvSpPr>
        <p:spPr>
          <a:xfrm>
            <a:off x="5004048" y="4094146"/>
            <a:ext cx="1008112" cy="670284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9" name="Elipse 8"/>
          <p:cNvSpPr/>
          <p:nvPr/>
        </p:nvSpPr>
        <p:spPr>
          <a:xfrm>
            <a:off x="3256768" y="4089263"/>
            <a:ext cx="1008112" cy="670284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11" name="Elipse 10"/>
          <p:cNvSpPr/>
          <p:nvPr/>
        </p:nvSpPr>
        <p:spPr>
          <a:xfrm>
            <a:off x="3256768" y="2575647"/>
            <a:ext cx="1008112" cy="670284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6156176" y="3075806"/>
            <a:ext cx="1800200" cy="360040"/>
          </a:xfrm>
          <a:prstGeom prst="rect">
            <a:avLst/>
          </a:prstGeom>
          <a:noFill/>
          <a:ln w="38100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12" name="Retângulo 11"/>
          <p:cNvSpPr/>
          <p:nvPr/>
        </p:nvSpPr>
        <p:spPr>
          <a:xfrm>
            <a:off x="6156176" y="3694613"/>
            <a:ext cx="1800200" cy="360040"/>
          </a:xfrm>
          <a:prstGeom prst="rect">
            <a:avLst/>
          </a:prstGeom>
          <a:noFill/>
          <a:ln w="38100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n>
                <a:solidFill>
                  <a:srgbClr val="FF0000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2521173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1" grpId="0" animBg="1"/>
      <p:bldP spid="7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7CD1662B-9272-9C41-B92B-CB4939E725BC}"/>
              </a:ext>
            </a:extLst>
          </p:cNvPr>
          <p:cNvSpPr/>
          <p:nvPr/>
        </p:nvSpPr>
        <p:spPr>
          <a:xfrm>
            <a:off x="137802" y="147630"/>
            <a:ext cx="8868578" cy="733893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TextBox 1"/>
          <p:cNvSpPr txBox="1"/>
          <p:nvPr/>
        </p:nvSpPr>
        <p:spPr>
          <a:xfrm>
            <a:off x="376746" y="283744"/>
            <a:ext cx="82277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 smtClean="0"/>
              <a:t>Agenda 2030 no Poder Judiciário</a:t>
            </a:r>
            <a:endParaRPr lang="pt-BR" sz="2000" dirty="0"/>
          </a:p>
        </p:txBody>
      </p:sp>
      <p:pic>
        <p:nvPicPr>
          <p:cNvPr id="10" name="Picture 2" descr="Conselho Nacional de JustiÃ§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693"/>
          <a:stretch/>
        </p:blipFill>
        <p:spPr bwMode="auto">
          <a:xfrm>
            <a:off x="7657849" y="4587974"/>
            <a:ext cx="1314076" cy="35291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802" y="1037214"/>
            <a:ext cx="4181475" cy="971550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5896" y="2571750"/>
            <a:ext cx="1580920" cy="1524958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61251" y="1017637"/>
            <a:ext cx="4578214" cy="992383"/>
          </a:xfrm>
          <a:prstGeom prst="rect">
            <a:avLst/>
          </a:prstGeom>
        </p:spPr>
      </p:pic>
      <p:pic>
        <p:nvPicPr>
          <p:cNvPr id="1026" name="Picture 2" descr="http://www.agenda2030.com.br/static/home/images/ods_icons/8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571750"/>
            <a:ext cx="1524958" cy="1524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agenda2030.com.br/static/home/images/ods_icons/17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7078" y="2571750"/>
            <a:ext cx="1524958" cy="1524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4872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7CD1662B-9272-9C41-B92B-CB4939E725BC}"/>
              </a:ext>
            </a:extLst>
          </p:cNvPr>
          <p:cNvSpPr/>
          <p:nvPr/>
        </p:nvSpPr>
        <p:spPr>
          <a:xfrm>
            <a:off x="137802" y="147630"/>
            <a:ext cx="8868578" cy="733893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TextBox 1"/>
          <p:cNvSpPr txBox="1"/>
          <p:nvPr/>
        </p:nvSpPr>
        <p:spPr>
          <a:xfrm>
            <a:off x="376746" y="283744"/>
            <a:ext cx="82277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 smtClean="0"/>
              <a:t>Agenda 2030 no Poder Judiciário</a:t>
            </a:r>
            <a:endParaRPr lang="pt-BR" sz="2000" dirty="0"/>
          </a:p>
        </p:txBody>
      </p:sp>
      <p:pic>
        <p:nvPicPr>
          <p:cNvPr id="10" name="Picture 2" descr="Conselho Nacional de JustiÃ§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693"/>
          <a:stretch/>
        </p:blipFill>
        <p:spPr bwMode="auto">
          <a:xfrm>
            <a:off x="7657849" y="4587974"/>
            <a:ext cx="1314076" cy="35291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802" y="1037214"/>
            <a:ext cx="4181475" cy="971550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1251" y="1017637"/>
            <a:ext cx="4578214" cy="992383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803" y="2237415"/>
            <a:ext cx="8868578" cy="2075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604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7CD1662B-9272-9C41-B92B-CB4939E725BC}"/>
              </a:ext>
            </a:extLst>
          </p:cNvPr>
          <p:cNvSpPr/>
          <p:nvPr/>
        </p:nvSpPr>
        <p:spPr>
          <a:xfrm>
            <a:off x="137802" y="147630"/>
            <a:ext cx="8868578" cy="733893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TextBox 1"/>
          <p:cNvSpPr txBox="1"/>
          <p:nvPr/>
        </p:nvSpPr>
        <p:spPr>
          <a:xfrm>
            <a:off x="348466" y="190945"/>
            <a:ext cx="84472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 smtClean="0"/>
              <a:t>Premissas para a Governança </a:t>
            </a:r>
            <a:r>
              <a:rPr lang="pt-BR" sz="2400" dirty="0" smtClean="0"/>
              <a:t>Digital</a:t>
            </a:r>
            <a:endParaRPr lang="pt-BR" sz="2400" dirty="0"/>
          </a:p>
        </p:txBody>
      </p:sp>
      <p:sp>
        <p:nvSpPr>
          <p:cNvPr id="4" name="CaixaDeTexto 3"/>
          <p:cNvSpPr txBox="1"/>
          <p:nvPr/>
        </p:nvSpPr>
        <p:spPr>
          <a:xfrm>
            <a:off x="376746" y="4528306"/>
            <a:ext cx="33843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 smtClean="0"/>
              <a:t>(*) Dados referentes ao ano de 2017</a:t>
            </a:r>
            <a:endParaRPr lang="pt-BR" sz="1400" dirty="0"/>
          </a:p>
        </p:txBody>
      </p:sp>
      <p:sp>
        <p:nvSpPr>
          <p:cNvPr id="9" name="CaixaDeTexto 8"/>
          <p:cNvSpPr txBox="1"/>
          <p:nvPr/>
        </p:nvSpPr>
        <p:spPr>
          <a:xfrm>
            <a:off x="243133" y="1059582"/>
            <a:ext cx="8728792" cy="424731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Clr>
                <a:srgbClr val="C00000"/>
              </a:buClr>
              <a:buFont typeface="+mj-lt"/>
              <a:buAutoNum type="arabicPeriod"/>
            </a:pPr>
            <a:r>
              <a:rPr lang="pt-BR" sz="2000" dirty="0" smtClean="0">
                <a:solidFill>
                  <a:schemeClr val="accent1"/>
                </a:solidFill>
              </a:rPr>
              <a:t>Política Pública definida e amplamente divulgada.</a:t>
            </a:r>
            <a:endParaRPr lang="pt-BR" sz="2000" dirty="0">
              <a:solidFill>
                <a:schemeClr val="accent1"/>
              </a:solidFill>
            </a:endParaRPr>
          </a:p>
          <a:p>
            <a:pPr marL="457200" indent="-457200">
              <a:lnSpc>
                <a:spcPct val="150000"/>
              </a:lnSpc>
              <a:buClr>
                <a:srgbClr val="C00000"/>
              </a:buClr>
              <a:buFont typeface="+mj-lt"/>
              <a:buAutoNum type="arabicPeriod"/>
            </a:pPr>
            <a:r>
              <a:rPr lang="pt-BR" sz="2000" dirty="0" smtClean="0">
                <a:solidFill>
                  <a:schemeClr val="accent1"/>
                </a:solidFill>
              </a:rPr>
              <a:t>Objetivos de Governança unificados em todo o Poder Judiciário. </a:t>
            </a:r>
            <a:endParaRPr lang="pt-BR" sz="2000" dirty="0">
              <a:solidFill>
                <a:schemeClr val="accent1"/>
              </a:solidFill>
            </a:endParaRPr>
          </a:p>
          <a:p>
            <a:pPr marL="457200" indent="-457200">
              <a:lnSpc>
                <a:spcPct val="150000"/>
              </a:lnSpc>
              <a:buClr>
                <a:srgbClr val="C00000"/>
              </a:buClr>
              <a:buFont typeface="+mj-lt"/>
              <a:buAutoNum type="arabicPeriod"/>
            </a:pPr>
            <a:r>
              <a:rPr lang="pt-BR" sz="2000" dirty="0" smtClean="0">
                <a:solidFill>
                  <a:schemeClr val="accent1"/>
                </a:solidFill>
              </a:rPr>
              <a:t>Estruturas e ferramentais de governança implementados.</a:t>
            </a:r>
          </a:p>
          <a:p>
            <a:pPr marL="457200" indent="-457200">
              <a:lnSpc>
                <a:spcPct val="150000"/>
              </a:lnSpc>
              <a:buClr>
                <a:srgbClr val="C00000"/>
              </a:buClr>
              <a:buFont typeface="+mj-lt"/>
              <a:buAutoNum type="arabicPeriod"/>
            </a:pPr>
            <a:r>
              <a:rPr lang="pt-BR" sz="2000" dirty="0" smtClean="0">
                <a:solidFill>
                  <a:schemeClr val="accent1"/>
                </a:solidFill>
              </a:rPr>
              <a:t>Ferramental tecnológico adequado.</a:t>
            </a:r>
          </a:p>
          <a:p>
            <a:pPr marL="457200" indent="-457200">
              <a:lnSpc>
                <a:spcPct val="150000"/>
              </a:lnSpc>
              <a:buClr>
                <a:srgbClr val="C00000"/>
              </a:buClr>
              <a:buFont typeface="+mj-lt"/>
              <a:buAutoNum type="arabicPeriod"/>
            </a:pPr>
            <a:r>
              <a:rPr lang="pt-BR" sz="2000" dirty="0">
                <a:solidFill>
                  <a:schemeClr val="accent1"/>
                </a:solidFill>
              </a:rPr>
              <a:t>Desenvolvimento colaborativo.</a:t>
            </a:r>
          </a:p>
          <a:p>
            <a:pPr marL="457200" indent="-457200">
              <a:lnSpc>
                <a:spcPct val="150000"/>
              </a:lnSpc>
              <a:buClr>
                <a:srgbClr val="C00000"/>
              </a:buClr>
              <a:buFont typeface="+mj-lt"/>
              <a:buAutoNum type="arabicPeriod"/>
            </a:pPr>
            <a:r>
              <a:rPr lang="pt-BR" sz="2000" dirty="0" smtClean="0">
                <a:solidFill>
                  <a:schemeClr val="accent1"/>
                </a:solidFill>
              </a:rPr>
              <a:t>Monitoramento de indicadores quantitativos e qualitativos.</a:t>
            </a:r>
            <a:endParaRPr lang="pt-BR" sz="2000" dirty="0">
              <a:solidFill>
                <a:schemeClr val="accent1"/>
              </a:solidFill>
            </a:endParaRPr>
          </a:p>
          <a:p>
            <a:pPr marL="457200" indent="-457200">
              <a:lnSpc>
                <a:spcPct val="150000"/>
              </a:lnSpc>
              <a:buClr>
                <a:srgbClr val="C00000"/>
              </a:buClr>
              <a:buFont typeface="+mj-lt"/>
              <a:buAutoNum type="arabicPeriod"/>
            </a:pPr>
            <a:r>
              <a:rPr lang="pt-BR" sz="2000" dirty="0" smtClean="0">
                <a:solidFill>
                  <a:schemeClr val="accent1"/>
                </a:solidFill>
              </a:rPr>
              <a:t>Capacidade operacional adequada.</a:t>
            </a:r>
          </a:p>
          <a:p>
            <a:pPr marL="457200" indent="-457200">
              <a:lnSpc>
                <a:spcPct val="150000"/>
              </a:lnSpc>
              <a:buClr>
                <a:srgbClr val="C00000"/>
              </a:buClr>
              <a:buFont typeface="+mj-lt"/>
              <a:buAutoNum type="arabicPeriod"/>
            </a:pPr>
            <a:r>
              <a:rPr lang="pt-BR" sz="2000" dirty="0" smtClean="0">
                <a:solidFill>
                  <a:schemeClr val="accent1"/>
                </a:solidFill>
              </a:rPr>
              <a:t>Continuidade e aprimoramento.</a:t>
            </a:r>
          </a:p>
          <a:p>
            <a:pPr>
              <a:lnSpc>
                <a:spcPct val="150000"/>
              </a:lnSpc>
              <a:buClr>
                <a:srgbClr val="C00000"/>
              </a:buClr>
            </a:pPr>
            <a:endParaRPr lang="pt-BR" sz="2000" dirty="0" smtClean="0">
              <a:solidFill>
                <a:schemeClr val="accent6"/>
              </a:solidFill>
            </a:endParaRPr>
          </a:p>
        </p:txBody>
      </p:sp>
      <p:pic>
        <p:nvPicPr>
          <p:cNvPr id="10" name="Picture 2" descr="Conselho Nacional de JustiÃ§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693"/>
          <a:stretch/>
        </p:blipFill>
        <p:spPr bwMode="auto">
          <a:xfrm>
            <a:off x="7657849" y="4587974"/>
            <a:ext cx="1314076" cy="35291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9033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tia">
  <a:themeElements>
    <a:clrScheme name="Fatia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Fatia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Fatia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5326</TotalTime>
  <Words>615</Words>
  <Application>Microsoft Office PowerPoint</Application>
  <PresentationFormat>Apresentação na tela (16:9)</PresentationFormat>
  <Paragraphs>108</Paragraphs>
  <Slides>24</Slides>
  <Notes>3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24</vt:i4>
      </vt:variant>
    </vt:vector>
  </HeadingPairs>
  <TitlesOfParts>
    <vt:vector size="29" baseType="lpstr">
      <vt:lpstr>Arial</vt:lpstr>
      <vt:lpstr>Calibri</vt:lpstr>
      <vt:lpstr>Century Gothic</vt:lpstr>
      <vt:lpstr>Wingdings 3</vt:lpstr>
      <vt:lpstr>Fatia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Título</dc:title>
  <dc:creator>Taylor Carvalho Silva</dc:creator>
  <cp:lastModifiedBy>Luiz Antônio Mendes Garcia</cp:lastModifiedBy>
  <cp:revision>271</cp:revision>
  <dcterms:created xsi:type="dcterms:W3CDTF">2016-08-01T19:22:07Z</dcterms:created>
  <dcterms:modified xsi:type="dcterms:W3CDTF">2019-09-22T16:24:13Z</dcterms:modified>
</cp:coreProperties>
</file>