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1" r:id="rId2"/>
    <p:sldId id="352" r:id="rId3"/>
    <p:sldId id="359" r:id="rId4"/>
    <p:sldId id="360" r:id="rId5"/>
    <p:sldId id="962" r:id="rId6"/>
    <p:sldId id="362" r:id="rId7"/>
    <p:sldId id="993" r:id="rId8"/>
    <p:sldId id="994" r:id="rId9"/>
    <p:sldId id="995" r:id="rId10"/>
    <p:sldId id="356" r:id="rId11"/>
    <p:sldId id="355" r:id="rId12"/>
    <p:sldId id="979" r:id="rId13"/>
    <p:sldId id="974" r:id="rId14"/>
    <p:sldId id="968" r:id="rId15"/>
    <p:sldId id="292" r:id="rId1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F76"/>
    <a:srgbClr val="2676C7"/>
    <a:srgbClr val="D0D8E8"/>
    <a:srgbClr val="C6D9F1"/>
    <a:srgbClr val="0067BB"/>
    <a:srgbClr val="4F81BD"/>
    <a:srgbClr val="00B050"/>
    <a:srgbClr val="CEDE1C"/>
    <a:srgbClr val="FFFF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6357" autoAdjust="0"/>
  </p:normalViewPr>
  <p:slideViewPr>
    <p:cSldViewPr showGuides="1">
      <p:cViewPr varScale="1">
        <p:scale>
          <a:sx n="88" d="100"/>
          <a:sy n="88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4BFFB-8F29-40FF-A6FF-CD60811CB25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622290D-6BC3-4844-AAAD-4452A86429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pt-BR" sz="1800" dirty="0"/>
        </a:p>
      </dgm:t>
    </dgm:pt>
    <dgm:pt modelId="{10536C16-433D-4412-8AD0-C37590C213CB}" type="parTrans" cxnId="{9DB498D3-070C-4F84-A9C3-2BD531C92451}">
      <dgm:prSet/>
      <dgm:spPr/>
      <dgm:t>
        <a:bodyPr/>
        <a:lstStyle/>
        <a:p>
          <a:endParaRPr lang="pt-BR"/>
        </a:p>
      </dgm:t>
    </dgm:pt>
    <dgm:pt modelId="{E8087EE3-1E86-472B-8EA0-A4633453B39D}" type="sibTrans" cxnId="{9DB498D3-070C-4F84-A9C3-2BD531C92451}">
      <dgm:prSet/>
      <dgm:spPr/>
      <dgm:t>
        <a:bodyPr/>
        <a:lstStyle/>
        <a:p>
          <a:endParaRPr lang="pt-BR"/>
        </a:p>
      </dgm:t>
    </dgm:pt>
    <dgm:pt modelId="{FF9F2482-3BF5-40B8-9C69-D4D2B3CBCC6C}">
      <dgm:prSet custT="1"/>
      <dgm:spPr/>
      <dgm:t>
        <a:bodyPr/>
        <a:lstStyle/>
        <a:p>
          <a:r>
            <a:rPr lang="pt-BR" sz="1800" dirty="0"/>
            <a:t>Sistêmicas (SIN: ONS, CCEE) e Governamentais (MME - EPE)</a:t>
          </a:r>
        </a:p>
      </dgm:t>
    </dgm:pt>
    <dgm:pt modelId="{AB368A8E-AAC6-4B0B-9385-26DCEA19F66C}" type="parTrans" cxnId="{0588503E-71B5-4A50-AD25-F891B589A0C0}">
      <dgm:prSet/>
      <dgm:spPr/>
      <dgm:t>
        <a:bodyPr/>
        <a:lstStyle/>
        <a:p>
          <a:endParaRPr lang="pt-BR"/>
        </a:p>
      </dgm:t>
    </dgm:pt>
    <dgm:pt modelId="{E974868D-F40D-4975-AB8B-B5896D53C606}" type="sibTrans" cxnId="{0588503E-71B5-4A50-AD25-F891B589A0C0}">
      <dgm:prSet/>
      <dgm:spPr/>
      <dgm:t>
        <a:bodyPr/>
        <a:lstStyle/>
        <a:p>
          <a:endParaRPr lang="pt-BR"/>
        </a:p>
      </dgm:t>
    </dgm:pt>
    <dgm:pt modelId="{4218BCDE-7C5F-4A80-B71C-FC7252048FF5}">
      <dgm:prSet custT="1"/>
      <dgm:spPr/>
      <dgm:t>
        <a:bodyPr/>
        <a:lstStyle/>
        <a:p>
          <a:r>
            <a:rPr lang="pt-BR" sz="1800" dirty="0"/>
            <a:t>Empresas de Geração e Transmissão de Energia</a:t>
          </a:r>
        </a:p>
      </dgm:t>
    </dgm:pt>
    <dgm:pt modelId="{FA868F94-9A10-4587-AF4B-9955CFDDC3F1}" type="parTrans" cxnId="{C5A8D3DC-5E30-43FD-BA8C-14999686285D}">
      <dgm:prSet/>
      <dgm:spPr/>
      <dgm:t>
        <a:bodyPr/>
        <a:lstStyle/>
        <a:p>
          <a:endParaRPr lang="pt-BR"/>
        </a:p>
      </dgm:t>
    </dgm:pt>
    <dgm:pt modelId="{A041B3A3-5489-4F80-9898-F14EA909EDE8}" type="sibTrans" cxnId="{C5A8D3DC-5E30-43FD-BA8C-14999686285D}">
      <dgm:prSet/>
      <dgm:spPr/>
      <dgm:t>
        <a:bodyPr/>
        <a:lstStyle/>
        <a:p>
          <a:endParaRPr lang="pt-BR"/>
        </a:p>
      </dgm:t>
    </dgm:pt>
    <dgm:pt modelId="{7A6DB5F9-4E69-4101-9185-1E07FCA30A27}">
      <dgm:prSet custT="1"/>
      <dgm:spPr/>
      <dgm:t>
        <a:bodyPr/>
        <a:lstStyle/>
        <a:p>
          <a:r>
            <a:rPr lang="pt-BR" sz="1800" dirty="0"/>
            <a:t>Empresas de Distribuição de Energia (Regionais, Estaduais)</a:t>
          </a:r>
        </a:p>
      </dgm:t>
    </dgm:pt>
    <dgm:pt modelId="{61C32127-B62A-4680-B367-2217E1A0F9CD}" type="parTrans" cxnId="{6D86C000-8525-4EA9-AA51-E9F06A140010}">
      <dgm:prSet/>
      <dgm:spPr/>
      <dgm:t>
        <a:bodyPr/>
        <a:lstStyle/>
        <a:p>
          <a:endParaRPr lang="pt-BR"/>
        </a:p>
      </dgm:t>
    </dgm:pt>
    <dgm:pt modelId="{B688AA6F-0C5E-4896-9615-63EBB3430B88}" type="sibTrans" cxnId="{6D86C000-8525-4EA9-AA51-E9F06A140010}">
      <dgm:prSet/>
      <dgm:spPr/>
      <dgm:t>
        <a:bodyPr/>
        <a:lstStyle/>
        <a:p>
          <a:endParaRPr lang="pt-BR"/>
        </a:p>
      </dgm:t>
    </dgm:pt>
    <dgm:pt modelId="{A9284965-D071-46C4-B50D-8FB524C5CA0C}">
      <dgm:prSet custT="1"/>
      <dgm:spPr/>
      <dgm:t>
        <a:bodyPr/>
        <a:lstStyle/>
        <a:p>
          <a:r>
            <a:rPr lang="pt-BR" sz="1800" dirty="0"/>
            <a:t>Fabricantes de Equipamentos e Usuários Finais de Energia, </a:t>
          </a:r>
          <a:r>
            <a:rPr lang="pt-BR" sz="1800" dirty="0" err="1"/>
            <a:t>Micro-redes</a:t>
          </a:r>
          <a:r>
            <a:rPr lang="pt-BR" sz="1800" dirty="0"/>
            <a:t> (Locais, Municípios)</a:t>
          </a:r>
        </a:p>
      </dgm:t>
    </dgm:pt>
    <dgm:pt modelId="{F81471A4-37C5-4FE1-995E-96D657BDFF23}" type="parTrans" cxnId="{D4462C96-7041-4BE1-A05B-E29AAD4F0B71}">
      <dgm:prSet/>
      <dgm:spPr/>
      <dgm:t>
        <a:bodyPr/>
        <a:lstStyle/>
        <a:p>
          <a:endParaRPr lang="pt-BR"/>
        </a:p>
      </dgm:t>
    </dgm:pt>
    <dgm:pt modelId="{0E335815-EBB8-4A6E-B207-3EC9B93E28F3}" type="sibTrans" cxnId="{D4462C96-7041-4BE1-A05B-E29AAD4F0B71}">
      <dgm:prSet/>
      <dgm:spPr/>
      <dgm:t>
        <a:bodyPr/>
        <a:lstStyle/>
        <a:p>
          <a:endParaRPr lang="pt-BR"/>
        </a:p>
      </dgm:t>
    </dgm:pt>
    <dgm:pt modelId="{4E3081F1-D7EC-41F5-9746-5C5D17836AA3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pt-BR" sz="1800" dirty="0"/>
        </a:p>
      </dgm:t>
    </dgm:pt>
    <dgm:pt modelId="{AE406833-6522-4DEF-B6E8-4C7CFA379EB6}" type="parTrans" cxnId="{7D6848B8-F355-4AA9-9B8F-7455AE9639AC}">
      <dgm:prSet/>
      <dgm:spPr/>
      <dgm:t>
        <a:bodyPr/>
        <a:lstStyle/>
        <a:p>
          <a:endParaRPr lang="pt-BR"/>
        </a:p>
      </dgm:t>
    </dgm:pt>
    <dgm:pt modelId="{1D4EC113-421C-4D61-9C4D-9604FAAE68A4}" type="sibTrans" cxnId="{7D6848B8-F355-4AA9-9B8F-7455AE9639AC}">
      <dgm:prSet/>
      <dgm:spPr/>
      <dgm:t>
        <a:bodyPr/>
        <a:lstStyle/>
        <a:p>
          <a:endParaRPr lang="pt-BR"/>
        </a:p>
      </dgm:t>
    </dgm:pt>
    <dgm:pt modelId="{D13DF8A7-0580-4299-A41D-97FD0A5F7E4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pt-BR" sz="1800" dirty="0"/>
        </a:p>
      </dgm:t>
    </dgm:pt>
    <dgm:pt modelId="{DCD50A6C-4233-450E-A094-4C8D81C38556}" type="parTrans" cxnId="{0EA1AC11-68EA-43C3-8BFD-586123E37128}">
      <dgm:prSet/>
      <dgm:spPr/>
      <dgm:t>
        <a:bodyPr/>
        <a:lstStyle/>
        <a:p>
          <a:endParaRPr lang="pt-BR"/>
        </a:p>
      </dgm:t>
    </dgm:pt>
    <dgm:pt modelId="{FE7DDAD9-57A4-46E3-940C-608F96B61DAF}" type="sibTrans" cxnId="{0EA1AC11-68EA-43C3-8BFD-586123E37128}">
      <dgm:prSet/>
      <dgm:spPr/>
      <dgm:t>
        <a:bodyPr/>
        <a:lstStyle/>
        <a:p>
          <a:endParaRPr lang="pt-BR"/>
        </a:p>
      </dgm:t>
    </dgm:pt>
    <dgm:pt modelId="{63CBC163-1114-46A8-B76F-663D0BFD546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pt-BR" sz="1800" dirty="0"/>
        </a:p>
      </dgm:t>
    </dgm:pt>
    <dgm:pt modelId="{2EB9F177-1DFD-490E-BC52-48CD623A6F23}" type="parTrans" cxnId="{8BD85E1D-AEE2-42FA-96C9-BAC98AA1AD62}">
      <dgm:prSet/>
      <dgm:spPr/>
      <dgm:t>
        <a:bodyPr/>
        <a:lstStyle/>
        <a:p>
          <a:endParaRPr lang="pt-BR"/>
        </a:p>
      </dgm:t>
    </dgm:pt>
    <dgm:pt modelId="{DCC5B508-D7C1-4226-A930-11899642EF77}" type="sibTrans" cxnId="{8BD85E1D-AEE2-42FA-96C9-BAC98AA1AD62}">
      <dgm:prSet/>
      <dgm:spPr/>
      <dgm:t>
        <a:bodyPr/>
        <a:lstStyle/>
        <a:p>
          <a:endParaRPr lang="pt-BR"/>
        </a:p>
      </dgm:t>
    </dgm:pt>
    <dgm:pt modelId="{71EAD0C1-B5EB-46A7-97E0-884FB3142ADC}" type="pres">
      <dgm:prSet presAssocID="{DD44BFFB-8F29-40FF-A6FF-CD60811CB2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BFCAFF-DF33-4756-98C3-9807E906C8EA}" type="pres">
      <dgm:prSet presAssocID="{4622290D-6BC3-4844-AAAD-4452A8642996}" presName="composite" presStyleCnt="0"/>
      <dgm:spPr/>
    </dgm:pt>
    <dgm:pt modelId="{6E8C4C29-2296-4B05-9BF0-3295666BD307}" type="pres">
      <dgm:prSet presAssocID="{4622290D-6BC3-4844-AAAD-4452A8642996}" presName="parentText" presStyleLbl="alignNode1" presStyleIdx="0" presStyleCnt="4" custLinFactNeighborY="-10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93E9E5-48D9-47F8-862C-D26680FD64A6}" type="pres">
      <dgm:prSet presAssocID="{4622290D-6BC3-4844-AAAD-4452A864299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3554B-42B2-448F-BDC6-E344D0E46292}" type="pres">
      <dgm:prSet presAssocID="{E8087EE3-1E86-472B-8EA0-A4633453B39D}" presName="sp" presStyleCnt="0"/>
      <dgm:spPr/>
    </dgm:pt>
    <dgm:pt modelId="{26F9136F-6523-43AF-9C4F-FAD9F9DA0A4E}" type="pres">
      <dgm:prSet presAssocID="{4E3081F1-D7EC-41F5-9746-5C5D17836AA3}" presName="composite" presStyleCnt="0"/>
      <dgm:spPr/>
    </dgm:pt>
    <dgm:pt modelId="{0286CCDE-6BC3-43ED-93CF-7A3BA72112A5}" type="pres">
      <dgm:prSet presAssocID="{4E3081F1-D7EC-41F5-9746-5C5D17836AA3}" presName="parentText" presStyleLbl="alignNode1" presStyleIdx="1" presStyleCnt="4" custLinFactNeighborY="-10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6112AA-729D-4D0A-A812-A35E486C7E00}" type="pres">
      <dgm:prSet presAssocID="{4E3081F1-D7EC-41F5-9746-5C5D17836AA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EDF80C-891D-482A-A342-3AD47116926C}" type="pres">
      <dgm:prSet presAssocID="{1D4EC113-421C-4D61-9C4D-9604FAAE68A4}" presName="sp" presStyleCnt="0"/>
      <dgm:spPr/>
    </dgm:pt>
    <dgm:pt modelId="{A387B11C-AE5E-4EA8-94DF-333BC0A5DEA9}" type="pres">
      <dgm:prSet presAssocID="{D13DF8A7-0580-4299-A41D-97FD0A5F7E45}" presName="composite" presStyleCnt="0"/>
      <dgm:spPr/>
    </dgm:pt>
    <dgm:pt modelId="{F67833D6-9A9A-43FC-ACA4-CAB0A90C21D6}" type="pres">
      <dgm:prSet presAssocID="{D13DF8A7-0580-4299-A41D-97FD0A5F7E45}" presName="parentText" presStyleLbl="alignNode1" presStyleIdx="2" presStyleCnt="4" custLinFactNeighborY="-10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3DF2C-60D9-499D-AED7-9609A44DB993}" type="pres">
      <dgm:prSet presAssocID="{D13DF8A7-0580-4299-A41D-97FD0A5F7E4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DBDFAA-E64F-4AB6-AB84-A72424397614}" type="pres">
      <dgm:prSet presAssocID="{FE7DDAD9-57A4-46E3-940C-608F96B61DAF}" presName="sp" presStyleCnt="0"/>
      <dgm:spPr/>
    </dgm:pt>
    <dgm:pt modelId="{91F1130D-778C-4695-95F7-044275AEC582}" type="pres">
      <dgm:prSet presAssocID="{63CBC163-1114-46A8-B76F-663D0BFD5466}" presName="composite" presStyleCnt="0"/>
      <dgm:spPr/>
    </dgm:pt>
    <dgm:pt modelId="{C4BCD4E1-516A-4180-84D4-56A38A2477FD}" type="pres">
      <dgm:prSet presAssocID="{63CBC163-1114-46A8-B76F-663D0BFD5466}" presName="parentText" presStyleLbl="alignNode1" presStyleIdx="3" presStyleCnt="4" custLinFactNeighborY="-10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104C20-80A0-48B2-AC05-237D3BB202A9}" type="pres">
      <dgm:prSet presAssocID="{63CBC163-1114-46A8-B76F-663D0BFD546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3372ED-AB38-455E-A2CC-9ABAE3BA93F9}" type="presOf" srcId="{7A6DB5F9-4E69-4101-9185-1E07FCA30A27}" destId="{ED63DF2C-60D9-499D-AED7-9609A44DB993}" srcOrd="0" destOrd="0" presId="urn:microsoft.com/office/officeart/2005/8/layout/chevron2"/>
    <dgm:cxn modelId="{AEDBEF0B-ED89-421E-8D26-B9093699F1AD}" type="presOf" srcId="{63CBC163-1114-46A8-B76F-663D0BFD5466}" destId="{C4BCD4E1-516A-4180-84D4-56A38A2477FD}" srcOrd="0" destOrd="0" presId="urn:microsoft.com/office/officeart/2005/8/layout/chevron2"/>
    <dgm:cxn modelId="{EC108980-BB3E-4D7E-9CF5-AC42DE116853}" type="presOf" srcId="{FF9F2482-3BF5-40B8-9C69-D4D2B3CBCC6C}" destId="{AA93E9E5-48D9-47F8-862C-D26680FD64A6}" srcOrd="0" destOrd="0" presId="urn:microsoft.com/office/officeart/2005/8/layout/chevron2"/>
    <dgm:cxn modelId="{8E5CA29C-F74A-423D-9D2F-57ADDADD5268}" type="presOf" srcId="{A9284965-D071-46C4-B50D-8FB524C5CA0C}" destId="{05104C20-80A0-48B2-AC05-237D3BB202A9}" srcOrd="0" destOrd="0" presId="urn:microsoft.com/office/officeart/2005/8/layout/chevron2"/>
    <dgm:cxn modelId="{6D86C000-8525-4EA9-AA51-E9F06A140010}" srcId="{D13DF8A7-0580-4299-A41D-97FD0A5F7E45}" destId="{7A6DB5F9-4E69-4101-9185-1E07FCA30A27}" srcOrd="0" destOrd="0" parTransId="{61C32127-B62A-4680-B367-2217E1A0F9CD}" sibTransId="{B688AA6F-0C5E-4896-9615-63EBB3430B88}"/>
    <dgm:cxn modelId="{C5A8D3DC-5E30-43FD-BA8C-14999686285D}" srcId="{4E3081F1-D7EC-41F5-9746-5C5D17836AA3}" destId="{4218BCDE-7C5F-4A80-B71C-FC7252048FF5}" srcOrd="0" destOrd="0" parTransId="{FA868F94-9A10-4587-AF4B-9955CFDDC3F1}" sibTransId="{A041B3A3-5489-4F80-9898-F14EA909EDE8}"/>
    <dgm:cxn modelId="{B99DF3BF-D587-48B8-BF12-2DFB468828CA}" type="presOf" srcId="{DD44BFFB-8F29-40FF-A6FF-CD60811CB258}" destId="{71EAD0C1-B5EB-46A7-97E0-884FB3142ADC}" srcOrd="0" destOrd="0" presId="urn:microsoft.com/office/officeart/2005/8/layout/chevron2"/>
    <dgm:cxn modelId="{D3253010-5BCD-47C6-B88A-7D79B90F845B}" type="presOf" srcId="{4622290D-6BC3-4844-AAAD-4452A8642996}" destId="{6E8C4C29-2296-4B05-9BF0-3295666BD307}" srcOrd="0" destOrd="0" presId="urn:microsoft.com/office/officeart/2005/8/layout/chevron2"/>
    <dgm:cxn modelId="{7D6848B8-F355-4AA9-9B8F-7455AE9639AC}" srcId="{DD44BFFB-8F29-40FF-A6FF-CD60811CB258}" destId="{4E3081F1-D7EC-41F5-9746-5C5D17836AA3}" srcOrd="1" destOrd="0" parTransId="{AE406833-6522-4DEF-B6E8-4C7CFA379EB6}" sibTransId="{1D4EC113-421C-4D61-9C4D-9604FAAE68A4}"/>
    <dgm:cxn modelId="{9DB498D3-070C-4F84-A9C3-2BD531C92451}" srcId="{DD44BFFB-8F29-40FF-A6FF-CD60811CB258}" destId="{4622290D-6BC3-4844-AAAD-4452A8642996}" srcOrd="0" destOrd="0" parTransId="{10536C16-433D-4412-8AD0-C37590C213CB}" sibTransId="{E8087EE3-1E86-472B-8EA0-A4633453B39D}"/>
    <dgm:cxn modelId="{B81733FB-BF7A-4C7D-8210-003D719E996D}" type="presOf" srcId="{D13DF8A7-0580-4299-A41D-97FD0A5F7E45}" destId="{F67833D6-9A9A-43FC-ACA4-CAB0A90C21D6}" srcOrd="0" destOrd="0" presId="urn:microsoft.com/office/officeart/2005/8/layout/chevron2"/>
    <dgm:cxn modelId="{0588503E-71B5-4A50-AD25-F891B589A0C0}" srcId="{4622290D-6BC3-4844-AAAD-4452A8642996}" destId="{FF9F2482-3BF5-40B8-9C69-D4D2B3CBCC6C}" srcOrd="0" destOrd="0" parTransId="{AB368A8E-AAC6-4B0B-9385-26DCEA19F66C}" sibTransId="{E974868D-F40D-4975-AB8B-B5896D53C606}"/>
    <dgm:cxn modelId="{D4462C96-7041-4BE1-A05B-E29AAD4F0B71}" srcId="{63CBC163-1114-46A8-B76F-663D0BFD5466}" destId="{A9284965-D071-46C4-B50D-8FB524C5CA0C}" srcOrd="0" destOrd="0" parTransId="{F81471A4-37C5-4FE1-995E-96D657BDFF23}" sibTransId="{0E335815-EBB8-4A6E-B207-3EC9B93E28F3}"/>
    <dgm:cxn modelId="{8BD85E1D-AEE2-42FA-96C9-BAC98AA1AD62}" srcId="{DD44BFFB-8F29-40FF-A6FF-CD60811CB258}" destId="{63CBC163-1114-46A8-B76F-663D0BFD5466}" srcOrd="3" destOrd="0" parTransId="{2EB9F177-1DFD-490E-BC52-48CD623A6F23}" sibTransId="{DCC5B508-D7C1-4226-A930-11899642EF77}"/>
    <dgm:cxn modelId="{FF4DBDC9-2626-4670-9DDC-3809320A492F}" type="presOf" srcId="{4E3081F1-D7EC-41F5-9746-5C5D17836AA3}" destId="{0286CCDE-6BC3-43ED-93CF-7A3BA72112A5}" srcOrd="0" destOrd="0" presId="urn:microsoft.com/office/officeart/2005/8/layout/chevron2"/>
    <dgm:cxn modelId="{14672AFB-F792-45F1-BE66-6284B6E3088C}" type="presOf" srcId="{4218BCDE-7C5F-4A80-B71C-FC7252048FF5}" destId="{B76112AA-729D-4D0A-A812-A35E486C7E00}" srcOrd="0" destOrd="0" presId="urn:microsoft.com/office/officeart/2005/8/layout/chevron2"/>
    <dgm:cxn modelId="{0EA1AC11-68EA-43C3-8BFD-586123E37128}" srcId="{DD44BFFB-8F29-40FF-A6FF-CD60811CB258}" destId="{D13DF8A7-0580-4299-A41D-97FD0A5F7E45}" srcOrd="2" destOrd="0" parTransId="{DCD50A6C-4233-450E-A094-4C8D81C38556}" sibTransId="{FE7DDAD9-57A4-46E3-940C-608F96B61DAF}"/>
    <dgm:cxn modelId="{E0837053-4A2F-42EC-8E80-59AD646AD329}" type="presParOf" srcId="{71EAD0C1-B5EB-46A7-97E0-884FB3142ADC}" destId="{DCBFCAFF-DF33-4756-98C3-9807E906C8EA}" srcOrd="0" destOrd="0" presId="urn:microsoft.com/office/officeart/2005/8/layout/chevron2"/>
    <dgm:cxn modelId="{9F01A444-0402-4D0A-916B-9D2A2CEC9870}" type="presParOf" srcId="{DCBFCAFF-DF33-4756-98C3-9807E906C8EA}" destId="{6E8C4C29-2296-4B05-9BF0-3295666BD307}" srcOrd="0" destOrd="0" presId="urn:microsoft.com/office/officeart/2005/8/layout/chevron2"/>
    <dgm:cxn modelId="{02B45587-74D9-4F19-B479-FA4B97AA9EF0}" type="presParOf" srcId="{DCBFCAFF-DF33-4756-98C3-9807E906C8EA}" destId="{AA93E9E5-48D9-47F8-862C-D26680FD64A6}" srcOrd="1" destOrd="0" presId="urn:microsoft.com/office/officeart/2005/8/layout/chevron2"/>
    <dgm:cxn modelId="{FC02A6AF-EDD5-4679-B819-79F29E93E315}" type="presParOf" srcId="{71EAD0C1-B5EB-46A7-97E0-884FB3142ADC}" destId="{A6E3554B-42B2-448F-BDC6-E344D0E46292}" srcOrd="1" destOrd="0" presId="urn:microsoft.com/office/officeart/2005/8/layout/chevron2"/>
    <dgm:cxn modelId="{8750B4E2-D174-40F4-B311-C5AD8933C3AD}" type="presParOf" srcId="{71EAD0C1-B5EB-46A7-97E0-884FB3142ADC}" destId="{26F9136F-6523-43AF-9C4F-FAD9F9DA0A4E}" srcOrd="2" destOrd="0" presId="urn:microsoft.com/office/officeart/2005/8/layout/chevron2"/>
    <dgm:cxn modelId="{DF8640C4-48C4-487C-85C9-7E2BA89FDA52}" type="presParOf" srcId="{26F9136F-6523-43AF-9C4F-FAD9F9DA0A4E}" destId="{0286CCDE-6BC3-43ED-93CF-7A3BA72112A5}" srcOrd="0" destOrd="0" presId="urn:microsoft.com/office/officeart/2005/8/layout/chevron2"/>
    <dgm:cxn modelId="{B450C518-E294-4353-8978-93DC315C2A05}" type="presParOf" srcId="{26F9136F-6523-43AF-9C4F-FAD9F9DA0A4E}" destId="{B76112AA-729D-4D0A-A812-A35E486C7E00}" srcOrd="1" destOrd="0" presId="urn:microsoft.com/office/officeart/2005/8/layout/chevron2"/>
    <dgm:cxn modelId="{2D208CBB-7DE7-416A-9927-9D9933325320}" type="presParOf" srcId="{71EAD0C1-B5EB-46A7-97E0-884FB3142ADC}" destId="{52EDF80C-891D-482A-A342-3AD47116926C}" srcOrd="3" destOrd="0" presId="urn:microsoft.com/office/officeart/2005/8/layout/chevron2"/>
    <dgm:cxn modelId="{6C1BFA0B-1150-4E4F-B506-B5A9B78660C6}" type="presParOf" srcId="{71EAD0C1-B5EB-46A7-97E0-884FB3142ADC}" destId="{A387B11C-AE5E-4EA8-94DF-333BC0A5DEA9}" srcOrd="4" destOrd="0" presId="urn:microsoft.com/office/officeart/2005/8/layout/chevron2"/>
    <dgm:cxn modelId="{6B4E8012-D4E0-43A1-AE73-B51FA3566D31}" type="presParOf" srcId="{A387B11C-AE5E-4EA8-94DF-333BC0A5DEA9}" destId="{F67833D6-9A9A-43FC-ACA4-CAB0A90C21D6}" srcOrd="0" destOrd="0" presId="urn:microsoft.com/office/officeart/2005/8/layout/chevron2"/>
    <dgm:cxn modelId="{4F582012-6FCE-4897-BC14-CFECC1C685BE}" type="presParOf" srcId="{A387B11C-AE5E-4EA8-94DF-333BC0A5DEA9}" destId="{ED63DF2C-60D9-499D-AED7-9609A44DB993}" srcOrd="1" destOrd="0" presId="urn:microsoft.com/office/officeart/2005/8/layout/chevron2"/>
    <dgm:cxn modelId="{7C7B9017-2F63-415C-A751-443A6CA7C4BA}" type="presParOf" srcId="{71EAD0C1-B5EB-46A7-97E0-884FB3142ADC}" destId="{45DBDFAA-E64F-4AB6-AB84-A72424397614}" srcOrd="5" destOrd="0" presId="urn:microsoft.com/office/officeart/2005/8/layout/chevron2"/>
    <dgm:cxn modelId="{06145D1B-65D0-48D8-91FB-29B29152DFF9}" type="presParOf" srcId="{71EAD0C1-B5EB-46A7-97E0-884FB3142ADC}" destId="{91F1130D-778C-4695-95F7-044275AEC582}" srcOrd="6" destOrd="0" presId="urn:microsoft.com/office/officeart/2005/8/layout/chevron2"/>
    <dgm:cxn modelId="{9BD87805-1111-440A-93C0-9178C5BEF36D}" type="presParOf" srcId="{91F1130D-778C-4695-95F7-044275AEC582}" destId="{C4BCD4E1-516A-4180-84D4-56A38A2477FD}" srcOrd="0" destOrd="0" presId="urn:microsoft.com/office/officeart/2005/8/layout/chevron2"/>
    <dgm:cxn modelId="{518CC367-28E3-44B1-A66C-30D49408F2C6}" type="presParOf" srcId="{91F1130D-778C-4695-95F7-044275AEC582}" destId="{05104C20-80A0-48B2-AC05-237D3BB202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90D9F910-229D-43F4-B1B7-D10ECB907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918CDDF-68A1-4CC3-B4F6-FD8AB38DFC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D952DD-32F1-4E16-9FF3-B718308133B0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6B80D660-4CE7-4051-862F-5640BC4871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B5578301-6B5B-47C4-B7EC-020DA9169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569D4B4-61B7-488A-89BF-1B6ED4C65F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04BA493-7B46-4B9F-B5DF-26BB188F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DA5269-7F11-4E72-BBBF-F37A8B797C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380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xmlns="" id="{E6C8C57B-19F4-4573-9E37-E23111A29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xmlns="" id="{8DC13363-E219-4217-8859-73C9E978C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baseline="0" dirty="0"/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xmlns="" id="{F62B4A39-F5D0-490D-8909-8469CFE8A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5012C4-F428-407F-AD4B-788DF72CA4E6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6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8D948-3D62-415B-B5C8-45AE9186C07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6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8D948-3D62-415B-B5C8-45AE9186C07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13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2958D948-3D62-415B-B5C8-45AE9186C07F}" type="slidenum">
              <a:rPr lang="pt-BR" altLang="pt-BR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pt-BR" altLang="pt-B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1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BFE6BD80-5E1B-479A-B018-B1596ABD5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BEC6688B-58FC-4C09-91E3-18A039A9E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20437417-1952-4F4D-9A62-07DB2CDAF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defRPr/>
            </a:pPr>
            <a:fld id="{33B767F6-02F9-48C1-B9CC-36B1B7CD80F7}" type="slidenum">
              <a:rPr lang="pt-BR" altLang="pt-BR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13</a:t>
            </a:fld>
            <a:endParaRPr lang="pt-BR" altLang="pt-B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94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BFE6BD80-5E1B-479A-B018-B1596ABD5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BEC6688B-58FC-4C09-91E3-18A039A9E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20437417-1952-4F4D-9A62-07DB2CDAF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defRPr/>
            </a:pPr>
            <a:fld id="{33B767F6-02F9-48C1-B9CC-36B1B7CD80F7}" type="slidenum">
              <a:rPr lang="pt-BR" altLang="pt-BR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14</a:t>
            </a:fld>
            <a:endParaRPr lang="pt-BR" altLang="pt-B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94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xmlns="" id="{9C8B83E1-4434-44B2-BE8B-82504BBC8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xmlns="" id="{25DBB073-A825-47E4-AA14-35D894979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dirty="0"/>
              <a:t>Substituir “Obrigada” por “Obrigado”</a:t>
            </a:r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xmlns="" id="{3C930990-E08B-48A4-B311-6785E3B6F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C14A6-EE7D-4870-B854-4F348814CDB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1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BFE6BD80-5E1B-479A-B018-B1596ABD5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BEC6688B-58FC-4C09-91E3-18A039A9E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20437417-1952-4F4D-9A62-07DB2CDAF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B767F6-02F9-48C1-B9CC-36B1B7CD80F7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2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8D948-3D62-415B-B5C8-45AE9186C07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7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58D948-3D62-415B-B5C8-45AE9186C07F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7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58D948-3D62-415B-B5C8-45AE9186C07F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8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8D948-3D62-415B-B5C8-45AE9186C07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9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8D948-3D62-415B-B5C8-45AE9186C07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9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8D948-3D62-415B-B5C8-45AE9186C07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9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xmlns="" id="{8A96E7FA-693E-488D-BDE5-1EFEFF9A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xmlns="" id="{39C104D4-C98A-4686-92B1-23E19AF6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baseline="0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xmlns="" id="{A146063F-4D95-4541-801F-FE7033B52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8D948-3D62-415B-B5C8-45AE9186C07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9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F655A21-8D0C-4745-8FB4-D131D9A2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20AA-EBC4-436F-9994-BCAF6DD3A8AF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33110DC-0B65-42EF-93FF-4F419F8F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D087D94-1EEE-4211-9477-4F4B4F58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076C-23B0-4DB0-96E9-04C34FD1A5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41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FE99E44-FE9B-4BA9-83AE-24475504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B733-95E6-4A03-874A-1D1FC4885F97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CC7DC1-69DB-41FA-97A3-E176E624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424027D-0462-40BE-9218-623F71D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4B13-7B43-4F87-92DA-647C4C10E0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45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F811921-B5A7-4CEF-9484-9C7D91DA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F7D8-3A1F-4167-9E64-A5EB10D6C9C8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DEB0EC-C45D-413C-9DBF-DE5EAFB1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7370380-02A3-4098-8F6B-059DA4CE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BFF7-213A-4486-9220-FEC724B752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2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7056107" y="64008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174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295738-64B8-4C9D-BB5D-093BB6CD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532D-1AA7-4BCB-926F-985B84ACEAD5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26BE688-3B58-4FB3-A155-6DCF6C08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72A4239-B613-4EF7-87D0-049C0CAB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4BE3-50B2-464B-BF37-6F721E8AA0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30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E25449-D8D0-48F0-ABDD-5EDF3208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2519-97A2-4782-9C04-3512DCF13E71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5158CC4-002E-4E91-B147-36B63F90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A8A6DD8-3561-4CDE-9814-886B69EC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081D-24D9-430E-8712-0441296E84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49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0C7FEE0F-29E7-49D6-9097-E2A13AD6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ECBF-265D-44EA-BC0D-3C0F9F6D9D48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B88F4F16-6FEA-4795-AD3D-19450CB1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E22C8AD3-CCB4-4055-85E6-487EDB98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C9E-6C37-472F-A493-34ECF15189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39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F61376FB-92FE-4552-828B-49B0D545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DBB9-38C0-4097-891C-951A23829126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3FCC45A9-D34B-42E1-8CCB-477E3B06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843CF397-B428-45D8-A84D-081871E6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BEEF-4D91-4BA6-B2C6-8453552000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02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FE0C3C27-4783-4782-83F0-0C6B45F9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383F-7B42-42FC-A236-D772BA541D39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0CB71CE6-1F40-47C9-B9BB-D7D54596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0A502FA6-E3E9-4E97-B78F-E5CA4B9F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FED3-88B3-440E-BC3C-F7547DD28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4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C3C0170-41B1-4B8B-AC38-8371BD0F16FF}"/>
              </a:ext>
            </a:extLst>
          </p:cNvPr>
          <p:cNvSpPr txBox="1"/>
          <p:nvPr userDrawn="1"/>
        </p:nvSpPr>
        <p:spPr>
          <a:xfrm>
            <a:off x="335360" y="232976"/>
            <a:ext cx="1100718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pt-BR"/>
            </a:defPPr>
            <a:lvl1pPr algn="ctr" eaLnBrk="1" hangingPunct="1">
              <a:defRPr sz="3200" b="1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CONTRIBUIÇÕES DO CEPEL AO SETOR ELÉTRICO E À SOCIEDADE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A1566A58-B7B4-44BE-959B-07CAA5411002}"/>
              </a:ext>
            </a:extLst>
          </p:cNvPr>
          <p:cNvGrpSpPr/>
          <p:nvPr/>
        </p:nvGrpSpPr>
        <p:grpSpPr>
          <a:xfrm>
            <a:off x="-587100" y="717751"/>
            <a:ext cx="11929640" cy="82851"/>
            <a:chOff x="1538465" y="912232"/>
            <a:chExt cx="11929640" cy="82851"/>
          </a:xfrm>
          <a:solidFill>
            <a:srgbClr val="29ABE2"/>
          </a:solidFill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xmlns="" id="{045558E8-7194-45C3-B15F-0DA09121BBD2}"/>
                </a:ext>
              </a:extLst>
            </p:cNvPr>
            <p:cNvGrpSpPr/>
            <p:nvPr/>
          </p:nvGrpSpPr>
          <p:grpSpPr>
            <a:xfrm>
              <a:off x="1538465" y="912232"/>
              <a:ext cx="11929640" cy="72008"/>
              <a:chOff x="1538465" y="881784"/>
              <a:chExt cx="11929640" cy="72008"/>
            </a:xfrm>
            <a:grpFill/>
          </p:grpSpPr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xmlns="" id="{D332D887-7061-43EB-9C64-017E249403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8465" y="923298"/>
                <a:ext cx="11929640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xmlns="" id="{AD66AA5B-7626-4119-9455-EFA46AF075BD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F7E3344-8F61-4CDC-836A-2E4FC497E56E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64932CEA-4B10-4EDB-843C-69C04B11E6C9}"/>
                </a:ext>
              </a:extLst>
            </p:cNvPr>
            <p:cNvSpPr/>
            <p:nvPr/>
          </p:nvSpPr>
          <p:spPr>
            <a:xfrm>
              <a:off x="7130409" y="917742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2CE64BA2-179B-4877-9B67-A2054EC33122}"/>
              </a:ext>
            </a:extLst>
          </p:cNvPr>
          <p:cNvSpPr/>
          <p:nvPr userDrawn="1"/>
        </p:nvSpPr>
        <p:spPr>
          <a:xfrm>
            <a:off x="6253948" y="717751"/>
            <a:ext cx="72008" cy="72008"/>
          </a:xfrm>
          <a:prstGeom prst="ellipse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AA6F918C-2F4F-4F60-BD7A-1F4B8BAE2740}"/>
              </a:ext>
            </a:extLst>
          </p:cNvPr>
          <p:cNvSpPr/>
          <p:nvPr userDrawn="1"/>
        </p:nvSpPr>
        <p:spPr>
          <a:xfrm>
            <a:off x="9638324" y="728594"/>
            <a:ext cx="72008" cy="72008"/>
          </a:xfrm>
          <a:prstGeom prst="ellipse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599ADFFB-B6DC-4DDD-A7FC-F6465A1B98E5}"/>
              </a:ext>
            </a:extLst>
          </p:cNvPr>
          <p:cNvSpPr/>
          <p:nvPr userDrawn="1"/>
        </p:nvSpPr>
        <p:spPr>
          <a:xfrm>
            <a:off x="11270532" y="728594"/>
            <a:ext cx="72008" cy="72008"/>
          </a:xfrm>
          <a:prstGeom prst="ellipse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EF41F234-6D25-4865-A277-4DC71FC5BF58}"/>
              </a:ext>
            </a:extLst>
          </p:cNvPr>
          <p:cNvSpPr/>
          <p:nvPr/>
        </p:nvSpPr>
        <p:spPr>
          <a:xfrm>
            <a:off x="-179732" y="6303747"/>
            <a:ext cx="12468420" cy="1301717"/>
          </a:xfrm>
          <a:prstGeom prst="rect">
            <a:avLst/>
          </a:prstGeom>
          <a:solidFill>
            <a:srgbClr val="FFFFFF">
              <a:alpha val="67843"/>
            </a:srgbClr>
          </a:solidFill>
          <a:ln w="19050">
            <a:solidFill>
              <a:srgbClr val="267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206D7D50-F0B8-4035-9F31-B7E3CD5B6108}"/>
              </a:ext>
            </a:extLst>
          </p:cNvPr>
          <p:cNvSpPr txBox="1"/>
          <p:nvPr/>
        </p:nvSpPr>
        <p:spPr>
          <a:xfrm>
            <a:off x="1095081" y="6408748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Consolidação da Infraestrutura do Setor Elétrico Brasileiro 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439A4BE-CCD0-46B0-A3E7-EA4AAEE768E1}"/>
              </a:ext>
            </a:extLst>
          </p:cNvPr>
          <p:cNvSpPr/>
          <p:nvPr userDrawn="1"/>
        </p:nvSpPr>
        <p:spPr>
          <a:xfrm>
            <a:off x="295307" y="6495885"/>
            <a:ext cx="720080" cy="71948"/>
          </a:xfrm>
          <a:prstGeom prst="rect">
            <a:avLst/>
          </a:prstGeom>
          <a:solidFill>
            <a:srgbClr val="CED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C9C49E26-739D-4967-8401-F0D81E5E2708}"/>
              </a:ext>
            </a:extLst>
          </p:cNvPr>
          <p:cNvSpPr txBox="1"/>
          <p:nvPr userDrawn="1"/>
        </p:nvSpPr>
        <p:spPr>
          <a:xfrm>
            <a:off x="1095080" y="6567154"/>
            <a:ext cx="478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Operação Interligada e Melhor Aproveitamento dos Nossos Recursos Hídricos 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86861555-A31E-4EA7-A511-4DF2679A8604}"/>
              </a:ext>
            </a:extLst>
          </p:cNvPr>
          <p:cNvSpPr/>
          <p:nvPr userDrawn="1"/>
        </p:nvSpPr>
        <p:spPr>
          <a:xfrm>
            <a:off x="295307" y="6654291"/>
            <a:ext cx="720080" cy="719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BCE9B668-CA9C-431D-A9C5-FDB2BF7D3F71}"/>
              </a:ext>
            </a:extLst>
          </p:cNvPr>
          <p:cNvSpPr txBox="1"/>
          <p:nvPr userDrawn="1"/>
        </p:nvSpPr>
        <p:spPr>
          <a:xfrm>
            <a:off x="7215762" y="6408748"/>
            <a:ext cx="443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Preocupação Socioambiental e Estruturação do Mercado de Energia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69C4E6C0-2816-4EA2-A22F-0D3ED1F20689}"/>
              </a:ext>
            </a:extLst>
          </p:cNvPr>
          <p:cNvSpPr/>
          <p:nvPr userDrawn="1"/>
        </p:nvSpPr>
        <p:spPr>
          <a:xfrm>
            <a:off x="6415988" y="6495886"/>
            <a:ext cx="720080" cy="71948"/>
          </a:xfrm>
          <a:prstGeom prst="rect">
            <a:avLst/>
          </a:prstGeom>
          <a:solidFill>
            <a:srgbClr val="1D3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FEE20274-DF2D-4B6A-B3F1-6A929A5CDAEE}"/>
              </a:ext>
            </a:extLst>
          </p:cNvPr>
          <p:cNvSpPr txBox="1"/>
          <p:nvPr userDrawn="1"/>
        </p:nvSpPr>
        <p:spPr>
          <a:xfrm>
            <a:off x="7215761" y="6567155"/>
            <a:ext cx="478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000" dirty="0"/>
              <a:t>Difusão das Energias Renováveis Intermitentes e </a:t>
            </a:r>
            <a:r>
              <a:rPr lang="pt-BR" altLang="pt-BR" sz="1000" dirty="0" err="1"/>
              <a:t>Smart</a:t>
            </a:r>
            <a:r>
              <a:rPr lang="pt-BR" altLang="pt-BR" sz="1000" dirty="0"/>
              <a:t> Grids 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C4DE689E-85F0-46CC-A364-C13C9B092E1A}"/>
              </a:ext>
            </a:extLst>
          </p:cNvPr>
          <p:cNvSpPr/>
          <p:nvPr userDrawn="1"/>
        </p:nvSpPr>
        <p:spPr>
          <a:xfrm>
            <a:off x="6415988" y="6654292"/>
            <a:ext cx="720080" cy="71948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1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46210BC6-6D7B-4767-B8EF-36E3D2EB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E517-29B2-4EE8-BCA0-EAFC87480204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FB3E65A0-EDA2-4F86-BB98-DB536CFD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53724794-D04A-4798-BE5C-CB9E9332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F93C-43C2-4DAF-A238-2019C8796B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BAF9F191-B4B3-49ED-904F-C79D1F67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6852-C383-4697-8143-0274672E157F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E640BB46-A296-422D-8607-CC60AE0C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7E60240F-B223-4A6E-AC06-9117A87A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D4AA-EF4E-41EA-B9B8-7B944097AE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6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057AE553-8270-4663-8EE8-CDC0D7B2B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FE07090C-13A0-448F-8358-6D182E426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FADD2FD-76F9-488E-82F7-CB127A0F8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9C4B66-1C2D-480A-90BB-C63DB65C8AB5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B129B68-1045-4642-B855-36B467C9D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36C0613-13ED-42D7-89B6-60440ABD5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818DA9-03D6-4716-877B-37081B13DF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FA20A2E-12A6-4C38-B9A2-E03E86D5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4C19EC8-E2EB-4A59-9F02-FA6CC1BA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775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Uma imagem contendo ao ar livre, edifício, céu&#10;&#10;Descrição gerada com muito alta confiança">
            <a:extLst>
              <a:ext uri="{FF2B5EF4-FFF2-40B4-BE49-F238E27FC236}">
                <a16:creationId xmlns:a16="http://schemas.microsoft.com/office/drawing/2014/main" xmlns="" id="{08F6A235-8883-455C-9B19-089A0C8E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775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m 3" descr="Uma imagem contendo texto&#10;&#10;Descrição gerada com muito alta confiança">
            <a:extLst>
              <a:ext uri="{FF2B5EF4-FFF2-40B4-BE49-F238E27FC236}">
                <a16:creationId xmlns:a16="http://schemas.microsoft.com/office/drawing/2014/main" xmlns="" id="{DB63DA94-1B8F-469D-8FAE-0FA7BCCC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95288"/>
            <a:ext cx="60674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29A96F67-FAD8-4121-A4DC-75FB8B5AA6BB}"/>
              </a:ext>
            </a:extLst>
          </p:cNvPr>
          <p:cNvSpPr txBox="1"/>
          <p:nvPr/>
        </p:nvSpPr>
        <p:spPr>
          <a:xfrm>
            <a:off x="8112224" y="5497487"/>
            <a:ext cx="1954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n-lt"/>
              </a:rPr>
              <a:t>01/10/2019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AE703F7D-5EA9-4304-AF9A-8D7DEAB7D94C}"/>
              </a:ext>
            </a:extLst>
          </p:cNvPr>
          <p:cNvCxnSpPr/>
          <p:nvPr/>
        </p:nvCxnSpPr>
        <p:spPr>
          <a:xfrm>
            <a:off x="1992313" y="5949950"/>
            <a:ext cx="1871662" cy="0"/>
          </a:xfrm>
          <a:prstGeom prst="line">
            <a:avLst/>
          </a:prstGeom>
          <a:ln w="57150">
            <a:solidFill>
              <a:srgbClr val="D5E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B731D091-65F3-4C68-B69A-718CA886EFFA}"/>
              </a:ext>
            </a:extLst>
          </p:cNvPr>
          <p:cNvCxnSpPr/>
          <p:nvPr/>
        </p:nvCxnSpPr>
        <p:spPr>
          <a:xfrm>
            <a:off x="8193088" y="5949950"/>
            <a:ext cx="1873250" cy="0"/>
          </a:xfrm>
          <a:prstGeom prst="line">
            <a:avLst/>
          </a:prstGeom>
          <a:ln w="57150">
            <a:solidFill>
              <a:srgbClr val="00A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07368" y="426229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Audiência Pública na Comissão de Ciência, Tecnologia, Inovação, Comunicação e Informática. </a:t>
            </a:r>
          </a:p>
        </p:txBody>
      </p:sp>
      <p:pic>
        <p:nvPicPr>
          <p:cNvPr id="14" name="Google Shape;96;p14" descr="05.png"/>
          <p:cNvPicPr preferRelativeResize="0"/>
          <p:nvPr/>
        </p:nvPicPr>
        <p:blipFill rotWithShape="1">
          <a:blip r:embed="rId7">
            <a:alphaModFix/>
          </a:blip>
          <a:srcRect r="78906" b="78125"/>
          <a:stretch/>
        </p:blipFill>
        <p:spPr>
          <a:xfrm>
            <a:off x="4799856" y="2132856"/>
            <a:ext cx="2360612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23393" y="600889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+mn-lt"/>
              </a:rPr>
              <a:t>Impactos de eventual capitalização da Eletrobras, especialmente no tocante ao CEPEL.</a:t>
            </a:r>
          </a:p>
        </p:txBody>
      </p:sp>
    </p:spTree>
    <p:extLst>
      <p:ext uri="{BB962C8B-B14F-4D97-AF65-F5344CB8AC3E}">
        <p14:creationId xmlns:p14="http://schemas.microsoft.com/office/powerpoint/2010/main" val="16787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7695 -2.59259E-6 L 1.875E-6 -2.59259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9454 -2.59259E-6 L -4.16667E-6 -2.59259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6E0D2D-5629-4577-A991-DE7E83C14E21}"/>
              </a:ext>
            </a:extLst>
          </p:cNvPr>
          <p:cNvSpPr txBox="1"/>
          <p:nvPr/>
        </p:nvSpPr>
        <p:spPr>
          <a:xfrm>
            <a:off x="334963" y="274638"/>
            <a:ext cx="27842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Sobre Inovação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334963" y="905736"/>
            <a:ext cx="6696744" cy="85078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8E32F19F-A0E3-4CC5-9819-E90B8831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101725"/>
            <a:ext cx="813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pt-BR" altLang="pt-BR" sz="2000" b="1" i="1" dirty="0">
                <a:solidFill>
                  <a:srgbClr val="29ABE2"/>
                </a:solidFill>
                <a:cs typeface="Segoe UI" panose="020B0502040204020203" pitchFamily="34" charset="0"/>
              </a:rPr>
              <a:t>Três Dimensões</a:t>
            </a:r>
          </a:p>
          <a:p>
            <a:endParaRPr lang="pt-BR" altLang="pt-BR" sz="2000" i="1" dirty="0">
              <a:solidFill>
                <a:srgbClr val="29ABE2"/>
              </a:solidFill>
              <a:cs typeface="Segoe UI" panose="020B0502040204020203" pitchFamily="34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1A4273DE-6074-469E-8FD4-B9267B66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9" y="1823919"/>
            <a:ext cx="10513565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Melhorias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em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processos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atualmente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existentes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que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conduzam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a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redução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de custos e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aumento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de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eficácia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das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empresas</a:t>
            </a:r>
            <a:endParaRPr lang="en-US" sz="2000" dirty="0">
              <a:solidFill>
                <a:srgbClr val="0067BB"/>
              </a:solidFill>
              <a:latin typeface="+mj-lt"/>
              <a:ea typeface="Verdana" pitchFamily="34" charset="0"/>
              <a:cs typeface="Calibri" pitchFamily="34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Incorporações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de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novas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tecnologias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nos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ativos</a:t>
            </a:r>
            <a:r>
              <a:rPr lang="en-US" sz="2000" dirty="0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67BB"/>
                </a:solidFill>
                <a:latin typeface="+mj-lt"/>
                <a:ea typeface="Verdana" pitchFamily="34" charset="0"/>
                <a:cs typeface="Calibri" pitchFamily="34" charset="0"/>
              </a:rPr>
              <a:t>existentes</a:t>
            </a:r>
            <a:endParaRPr lang="en-US" sz="2000" dirty="0">
              <a:solidFill>
                <a:srgbClr val="0067BB"/>
              </a:solidFill>
              <a:latin typeface="+mj-lt"/>
              <a:ea typeface="Verdana" pitchFamily="34" charset="0"/>
              <a:cs typeface="Calibri" pitchFamily="34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Verdana" pitchFamily="34" charset="0"/>
                <a:cs typeface="Calibri" pitchFamily="34" charset="0"/>
              </a:rPr>
              <a:t>Incorporações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Verdana" pitchFamily="34" charset="0"/>
                <a:cs typeface="Calibri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Verdana" pitchFamily="34" charset="0"/>
                <a:cs typeface="Calibri" pitchFamily="34" charset="0"/>
              </a:rPr>
              <a:t>áreas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Verdana" pitchFamily="34" charset="0"/>
                <a:cs typeface="Calibri" pitchFamily="34" charset="0"/>
              </a:rPr>
              <a:t>novas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Verdana" pitchFamily="34" charset="0"/>
                <a:cs typeface="Calibri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Verdana" pitchFamily="34" charset="0"/>
                <a:cs typeface="Calibri" pitchFamily="34" charset="0"/>
              </a:rPr>
              <a:t>conhecimento</a:t>
            </a:r>
            <a:endParaRPr lang="en-US" sz="2000" dirty="0">
              <a:solidFill>
                <a:srgbClr val="000000"/>
              </a:solidFill>
              <a:latin typeface="+mj-lt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29" name="Imagem 28" descr="eia_social_440x220.jpg">
            <a:extLst>
              <a:ext uri="{FF2B5EF4-FFF2-40B4-BE49-F238E27FC236}">
                <a16:creationId xmlns:a16="http://schemas.microsoft.com/office/drawing/2014/main" xmlns="" id="{A8E89567-4A45-4562-A3D7-9FD192D94E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7845" y="3691207"/>
            <a:ext cx="2167442" cy="108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2" descr="http://www.cepel.br/lumis/portal/file/fileDownload.jsp?fileId=21CF889061C2726E01638E45E8977971">
            <a:extLst>
              <a:ext uri="{FF2B5EF4-FFF2-40B4-BE49-F238E27FC236}">
                <a16:creationId xmlns:a16="http://schemas.microsoft.com/office/drawing/2014/main" xmlns="" id="{96298C13-167A-4293-AA6D-4A6976FC3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6452" y="4902698"/>
            <a:ext cx="2138835" cy="164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4A6F1BD9-5957-48B8-8C0F-578ADECE17B1}"/>
              </a:ext>
            </a:extLst>
          </p:cNvPr>
          <p:cNvSpPr txBox="1"/>
          <p:nvPr/>
        </p:nvSpPr>
        <p:spPr>
          <a:xfrm>
            <a:off x="366713" y="3663022"/>
            <a:ext cx="91136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Geralmente a palavra Inovação é associada apenas à terceira dimensão; mas há muita demanda para P&amp;D também nas duas primeiras. </a:t>
            </a:r>
            <a:r>
              <a:rPr lang="pt-BR"/>
              <a:t>Exemplo:</a:t>
            </a:r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O Cepel recebeu,  em Austin - Texas, em 2018, um prêmio mundial da indústria de equipamentos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Instruments</a:t>
            </a:r>
            <a:r>
              <a:rPr lang="pt-BR" dirty="0"/>
              <a:t> (NI) pelo seu sistema de diagnóstico de equipamentos elétricos IMA-DP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dirty="0"/>
              <a:t>O projeto foi contemplado na categoria “Energia” do concurso de </a:t>
            </a:r>
            <a:r>
              <a:rPr lang="pt-BR" b="1" dirty="0"/>
              <a:t>inovação tecnológica </a:t>
            </a:r>
            <a:r>
              <a:rPr lang="pt-BR" i="1" dirty="0"/>
              <a:t>Global </a:t>
            </a:r>
            <a:r>
              <a:rPr lang="pt-BR" i="1" dirty="0" err="1"/>
              <a:t>Engineering</a:t>
            </a:r>
            <a:r>
              <a:rPr lang="pt-BR" i="1" dirty="0"/>
              <a:t> </a:t>
            </a:r>
            <a:r>
              <a:rPr lang="pt-BR" i="1" dirty="0" err="1"/>
              <a:t>Impact</a:t>
            </a:r>
            <a:r>
              <a:rPr lang="pt-BR" i="1" dirty="0"/>
              <a:t> Awards</a:t>
            </a:r>
            <a:r>
              <a:rPr lang="pt-BR" dirty="0"/>
              <a:t>, por significar uma inovação de impacto para a indústria do setor elétrico</a:t>
            </a:r>
          </a:p>
        </p:txBody>
      </p:sp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E7EF5F32-E57B-5A45-990F-4DE1C91B95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78906" b="78125"/>
          <a:stretch/>
        </p:blipFill>
        <p:spPr>
          <a:xfrm>
            <a:off x="10632504" y="0"/>
            <a:ext cx="1656184" cy="1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297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/>
      <p:bldP spid="23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6E0D2D-5629-4577-A991-DE7E83C14E21}"/>
              </a:ext>
            </a:extLst>
          </p:cNvPr>
          <p:cNvSpPr txBox="1"/>
          <p:nvPr/>
        </p:nvSpPr>
        <p:spPr>
          <a:xfrm>
            <a:off x="334963" y="274638"/>
            <a:ext cx="85702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Os Níveis de Maturidade Tecnológica da Inovação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-24680" y="920200"/>
            <a:ext cx="8928992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8E32F19F-A0E3-4CC5-9819-E90B8831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101725"/>
            <a:ext cx="8137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pt-BR" altLang="pt-BR" sz="2000" b="1" i="1" dirty="0">
                <a:solidFill>
                  <a:srgbClr val="29ABE2"/>
                </a:solidFill>
                <a:cs typeface="Segoe UI" panose="020B0502040204020203" pitchFamily="34" charset="0"/>
              </a:rPr>
              <a:t>Produto definido como TRL </a:t>
            </a:r>
            <a:r>
              <a:rPr lang="pt-BR" altLang="pt-BR" sz="2000" b="1" i="1" u="sng" dirty="0">
                <a:solidFill>
                  <a:srgbClr val="29ABE2"/>
                </a:solidFill>
                <a:cs typeface="Segoe UI" panose="020B0502040204020203" pitchFamily="34" charset="0"/>
              </a:rPr>
              <a:t>&gt;</a:t>
            </a:r>
            <a:r>
              <a:rPr lang="pt-BR" altLang="pt-BR" sz="2000" b="1" i="1" dirty="0">
                <a:solidFill>
                  <a:srgbClr val="29ABE2"/>
                </a:solidFill>
                <a:cs typeface="Segoe UI" panose="020B0502040204020203" pitchFamily="34" charset="0"/>
              </a:rPr>
              <a:t> 7 (</a:t>
            </a:r>
            <a:r>
              <a:rPr lang="pt-BR" altLang="pt-BR" sz="2000" b="1" i="1" dirty="0" err="1">
                <a:solidFill>
                  <a:srgbClr val="29ABE2"/>
                </a:solidFill>
                <a:cs typeface="Segoe UI" panose="020B0502040204020203" pitchFamily="34" charset="0"/>
              </a:rPr>
              <a:t>Nasa</a:t>
            </a:r>
            <a:r>
              <a:rPr lang="pt-BR" altLang="pt-BR" sz="2000" b="1" i="1" dirty="0">
                <a:solidFill>
                  <a:srgbClr val="29ABE2"/>
                </a:solidFill>
                <a:cs typeface="Segoe UI" panose="020B0502040204020203" pitchFamily="34" charset="0"/>
              </a:rPr>
              <a:t>, ABNT)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9BDBAA9-71D8-41D3-B494-981387710F46}"/>
              </a:ext>
            </a:extLst>
          </p:cNvPr>
          <p:cNvSpPr/>
          <p:nvPr/>
        </p:nvSpPr>
        <p:spPr bwMode="auto">
          <a:xfrm>
            <a:off x="2639616" y="1700808"/>
            <a:ext cx="8568952" cy="5040560"/>
          </a:xfrm>
          <a:prstGeom prst="rect">
            <a:avLst/>
          </a:prstGeom>
          <a:solidFill>
            <a:srgbClr val="0032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92C1C96-A497-4A3E-9D6C-555BC6338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9"/>
          <a:stretch/>
        </p:blipFill>
        <p:spPr bwMode="auto">
          <a:xfrm>
            <a:off x="4463374" y="2017031"/>
            <a:ext cx="5305034" cy="4510735"/>
          </a:xfrm>
          <a:prstGeom prst="rect">
            <a:avLst/>
          </a:prstGeom>
          <a:gradFill>
            <a:gsLst>
              <a:gs pos="69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CCFF"/>
            </a:outerShdw>
          </a:effec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6A838D9C-3BA8-491E-8ED4-EE1009CD09F1}"/>
              </a:ext>
            </a:extLst>
          </p:cNvPr>
          <p:cNvSpPr/>
          <p:nvPr/>
        </p:nvSpPr>
        <p:spPr bwMode="auto">
          <a:xfrm>
            <a:off x="2720589" y="4444971"/>
            <a:ext cx="1296144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+mj-lt"/>
              </a:rPr>
              <a:t>Tese de doutorado</a:t>
            </a:r>
          </a:p>
        </p:txBody>
      </p:sp>
      <p:grpSp>
        <p:nvGrpSpPr>
          <p:cNvPr id="17" name="Grupo 12">
            <a:extLst>
              <a:ext uri="{FF2B5EF4-FFF2-40B4-BE49-F238E27FC236}">
                <a16:creationId xmlns:a16="http://schemas.microsoft.com/office/drawing/2014/main" xmlns="" id="{D8C382F4-7875-49CB-8E9F-056D51673A0D}"/>
              </a:ext>
            </a:extLst>
          </p:cNvPr>
          <p:cNvGrpSpPr/>
          <p:nvPr/>
        </p:nvGrpSpPr>
        <p:grpSpPr>
          <a:xfrm>
            <a:off x="9984432" y="2029190"/>
            <a:ext cx="1044116" cy="4498575"/>
            <a:chOff x="7524264" y="1665308"/>
            <a:chExt cx="1044116" cy="4536000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xmlns="" id="{8636E0DD-A3B8-4DDD-8208-2913AF4FDFF0}"/>
                </a:ext>
              </a:extLst>
            </p:cNvPr>
            <p:cNvSpPr/>
            <p:nvPr/>
          </p:nvSpPr>
          <p:spPr bwMode="auto">
            <a:xfrm>
              <a:off x="8100328" y="3177308"/>
              <a:ext cx="468052" cy="151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pt-BR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</a:t>
              </a:r>
            </a:p>
            <a:p>
              <a:pPr algn="ctr" eaLnBrk="0" hangingPunct="0"/>
              <a:r>
                <a:rPr lang="pt-BR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</a:t>
              </a:r>
            </a:p>
            <a:p>
              <a:pPr algn="ctr" eaLnBrk="0" hangingPunct="0"/>
              <a:r>
                <a:rPr lang="pt-BR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</a:t>
              </a:r>
            </a:p>
            <a:p>
              <a:pPr algn="ctr" eaLnBrk="0" hangingPunct="0"/>
              <a:r>
                <a:rPr lang="pt-BR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</a:t>
              </a:r>
            </a:p>
            <a:p>
              <a:pPr algn="ctr" eaLnBrk="0" hangingPunct="0"/>
              <a:r>
                <a:rPr lang="pt-BR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</a:t>
              </a:r>
            </a:p>
          </p:txBody>
        </p:sp>
        <p:sp>
          <p:nvSpPr>
            <p:cNvPr id="20" name="Chave esquerda 3">
              <a:extLst>
                <a:ext uri="{FF2B5EF4-FFF2-40B4-BE49-F238E27FC236}">
                  <a16:creationId xmlns:a16="http://schemas.microsoft.com/office/drawing/2014/main" xmlns="" id="{72D499BC-79B2-4D20-9BCC-A170D8E6B4D4}"/>
                </a:ext>
              </a:extLst>
            </p:cNvPr>
            <p:cNvSpPr/>
            <p:nvPr/>
          </p:nvSpPr>
          <p:spPr bwMode="auto">
            <a:xfrm rot="10800000">
              <a:off x="7524264" y="1665308"/>
              <a:ext cx="468000" cy="4536000"/>
            </a:xfrm>
            <a:prstGeom prst="leftBrac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2" name="Chave esquerda 3">
            <a:extLst>
              <a:ext uri="{FF2B5EF4-FFF2-40B4-BE49-F238E27FC236}">
                <a16:creationId xmlns:a16="http://schemas.microsoft.com/office/drawing/2014/main" xmlns="" id="{3F1AB46C-4D6F-466F-B14B-1B6389CCBD06}"/>
              </a:ext>
            </a:extLst>
          </p:cNvPr>
          <p:cNvSpPr/>
          <p:nvPr/>
        </p:nvSpPr>
        <p:spPr bwMode="auto">
          <a:xfrm>
            <a:off x="4079776" y="4125172"/>
            <a:ext cx="342750" cy="1304422"/>
          </a:xfrm>
          <a:prstGeom prst="lef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1344" y="2029191"/>
            <a:ext cx="2058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rgbClr val="0067BB"/>
                </a:solidFill>
              </a:rPr>
              <a:t>O porquê de um </a:t>
            </a:r>
            <a:r>
              <a:rPr lang="pt-BR" sz="2000" b="1" dirty="0">
                <a:solidFill>
                  <a:srgbClr val="0067BB"/>
                </a:solidFill>
              </a:rPr>
              <a:t>Laboratório Orientado a Produtos</a:t>
            </a:r>
          </a:p>
        </p:txBody>
      </p:sp>
      <p:pic>
        <p:nvPicPr>
          <p:cNvPr id="3" name="Google Shape;96;p14" descr="05.png">
            <a:extLst>
              <a:ext uri="{FF2B5EF4-FFF2-40B4-BE49-F238E27FC236}">
                <a16:creationId xmlns:a16="http://schemas.microsoft.com/office/drawing/2014/main" xmlns="" id="{D89022A0-8B4D-D347-A280-15D450E6C3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8906" b="78125"/>
          <a:stretch/>
        </p:blipFill>
        <p:spPr>
          <a:xfrm>
            <a:off x="10632504" y="0"/>
            <a:ext cx="1656184" cy="1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877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/>
      <p:bldP spid="14" grpId="0" animBg="1"/>
      <p:bldP spid="16" grpId="0" animBg="1"/>
      <p:bldP spid="2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6E0D2D-5629-4577-A991-DE7E83C14E21}"/>
              </a:ext>
            </a:extLst>
          </p:cNvPr>
          <p:cNvSpPr txBox="1"/>
          <p:nvPr/>
        </p:nvSpPr>
        <p:spPr>
          <a:xfrm>
            <a:off x="334963" y="274638"/>
            <a:ext cx="8454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1F497D">
                    <a:lumMod val="75000"/>
                  </a:srgbClr>
                </a:solidFill>
                <a:cs typeface="Segoe UI" panose="020B0502040204020203" pitchFamily="34" charset="0"/>
              </a:rPr>
              <a:t>O </a:t>
            </a:r>
            <a:r>
              <a:rPr lang="pt-BR" sz="2400" b="1" dirty="0" err="1">
                <a:solidFill>
                  <a:srgbClr val="1F497D">
                    <a:lumMod val="75000"/>
                  </a:srgbClr>
                </a:solidFill>
                <a:cs typeface="Segoe UI" panose="020B0502040204020203" pitchFamily="34" charset="0"/>
              </a:rPr>
              <a:t>Cepel</a:t>
            </a:r>
            <a:r>
              <a:rPr lang="pt-BR" sz="2400" b="1" dirty="0">
                <a:solidFill>
                  <a:srgbClr val="1F497D">
                    <a:lumMod val="75000"/>
                  </a:srgbClr>
                </a:solidFill>
                <a:cs typeface="Segoe UI" panose="020B0502040204020203" pitchFamily="34" charset="0"/>
              </a:rPr>
              <a:t> como o Centro NACIONAL de Pesquisas do Setor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-96688" y="920200"/>
            <a:ext cx="8928992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22" name="Chave esquerda 3">
            <a:extLst>
              <a:ext uri="{FF2B5EF4-FFF2-40B4-BE49-F238E27FC236}">
                <a16:creationId xmlns:a16="http://schemas.microsoft.com/office/drawing/2014/main" xmlns="" id="{3F1AB46C-4D6F-466F-B14B-1B6389CCBD06}"/>
              </a:ext>
            </a:extLst>
          </p:cNvPr>
          <p:cNvSpPr/>
          <p:nvPr/>
        </p:nvSpPr>
        <p:spPr bwMode="auto">
          <a:xfrm>
            <a:off x="4079776" y="4125172"/>
            <a:ext cx="342750" cy="1304422"/>
          </a:xfrm>
          <a:prstGeom prst="lef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pt-BR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35F6114-B0FC-40F1-9203-AE8C1168C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20" y="1268760"/>
            <a:ext cx="106085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tabLst>
                <a:tab pos="0" algn="l"/>
              </a:tabLst>
            </a:pPr>
            <a: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  <a:t>É cabível esta tese?</a:t>
            </a:r>
          </a:p>
          <a:p>
            <a:pPr marL="447675" indent="-447675">
              <a:spcAft>
                <a:spcPts val="1200"/>
              </a:spcAft>
              <a:buBlip>
                <a:blip r:embed="rId3"/>
              </a:buBlip>
              <a:tabLst>
                <a:tab pos="0" algn="l"/>
              </a:tabLst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ANEEL (Agência NACIONAL), 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por suas atribuições, tem natureza jurídica de autarquia vinculada ao MME (não-privada)</a:t>
            </a:r>
          </a:p>
          <a:p>
            <a:pPr marL="447675" indent="-447675">
              <a:spcAft>
                <a:spcPts val="1200"/>
              </a:spcAft>
              <a:buBlip>
                <a:blip r:embed="rId3"/>
              </a:buBlip>
              <a:tabLst>
                <a:tab pos="0" algn="l"/>
              </a:tabLst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ONS (Operador NACIONAL): 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entidade de direito privado, sob a forma de associação civil sem fins lucrativos (similar ao </a:t>
            </a:r>
            <a:r>
              <a:rPr lang="pt-BR" sz="2000" dirty="0" err="1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Cepel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) remunerado por tarifa específica</a:t>
            </a:r>
          </a:p>
          <a:p>
            <a:pPr marL="447675" indent="-447675">
              <a:spcAft>
                <a:spcPts val="1200"/>
              </a:spcAft>
              <a:buBlip>
                <a:blip r:embed="rId3"/>
              </a:buBlip>
              <a:tabLst>
                <a:tab pos="0" algn="l"/>
              </a:tabLst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CCEE, também NACIONAL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, tem características similares ao ONS em termos de arranjo institucional</a:t>
            </a:r>
          </a:p>
          <a:p>
            <a:pPr marL="447675" indent="-447675">
              <a:spcAft>
                <a:spcPts val="1200"/>
              </a:spcAft>
              <a:buBlip>
                <a:blip r:embed="rId3"/>
              </a:buBlip>
              <a:tabLst>
                <a:tab pos="0" algn="l"/>
              </a:tabLst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Fechando este ciclo de organização federalizada, caberia ao Brasil ter sua entidade de P&amp;D+I em âmbito NACIONAL</a:t>
            </a:r>
          </a:p>
          <a:p>
            <a:pPr algn="ctr">
              <a:spcAft>
                <a:spcPts val="1200"/>
              </a:spcAft>
              <a:tabLst>
                <a:tab pos="0" algn="l"/>
              </a:tabLst>
            </a:pPr>
            <a:endParaRPr lang="pt-BR" sz="2000" dirty="0">
              <a:solidFill>
                <a:srgbClr val="0067BB"/>
              </a:solidFill>
              <a:latin typeface="+mj-lt"/>
              <a:ea typeface="Verdana" panose="020B0604030504040204" pitchFamily="34" charset="0"/>
            </a:endParaRPr>
          </a:p>
          <a:p>
            <a:pPr algn="ctr">
              <a:spcAft>
                <a:spcPts val="1200"/>
              </a:spcAft>
              <a:tabLst>
                <a:tab pos="0" algn="l"/>
              </a:tabLst>
            </a:pPr>
            <a:r>
              <a:rPr lang="pt-BR" sz="2000" dirty="0">
                <a:latin typeface="+mj-lt"/>
                <a:ea typeface="Verdana" panose="020B0604030504040204" pitchFamily="34" charset="0"/>
              </a:rPr>
              <a:t>Instituição orientada pelo Estado brasileiro e com atuação em âmbito Nacional, como um instrumento poderoso para o desenvolvimento tecnológico e implantação de políticas de P&amp;D de interesse da sociedade</a:t>
            </a:r>
          </a:p>
        </p:txBody>
      </p:sp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BC952CBE-3799-C94E-895F-DA4BA59B72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8906" b="78125"/>
          <a:stretch/>
        </p:blipFill>
        <p:spPr>
          <a:xfrm>
            <a:off x="10535816" y="-19289"/>
            <a:ext cx="1656184" cy="1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149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3EB51F1-59E2-4B62-93E5-531A4C59155E}"/>
              </a:ext>
            </a:extLst>
          </p:cNvPr>
          <p:cNvSpPr/>
          <p:nvPr/>
        </p:nvSpPr>
        <p:spPr>
          <a:xfrm>
            <a:off x="-14288" y="0"/>
            <a:ext cx="1625601" cy="685800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89F3AF65-9B2C-42EC-9DDE-D4B029444942}"/>
              </a:ext>
            </a:extLst>
          </p:cNvPr>
          <p:cNvGrpSpPr/>
          <p:nvPr/>
        </p:nvGrpSpPr>
        <p:grpSpPr>
          <a:xfrm>
            <a:off x="-4129136" y="656244"/>
            <a:ext cx="7549092" cy="82851"/>
            <a:chOff x="1525533" y="912232"/>
            <a:chExt cx="7549092" cy="82851"/>
          </a:xfrm>
          <a:solidFill>
            <a:srgbClr val="29ABE2"/>
          </a:solidFill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xmlns="" id="{EC422BEE-0EDA-4DB9-BB04-56E35D168223}"/>
                </a:ext>
              </a:extLst>
            </p:cNvPr>
            <p:cNvGrpSpPr/>
            <p:nvPr/>
          </p:nvGrpSpPr>
          <p:grpSpPr>
            <a:xfrm>
              <a:off x="1525533" y="912232"/>
              <a:ext cx="7522795" cy="72008"/>
              <a:chOff x="1525533" y="881784"/>
              <a:chExt cx="7522795" cy="72008"/>
            </a:xfrm>
            <a:grpFill/>
          </p:grpSpPr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xmlns="" id="{425F6FF8-3AF2-4380-8DAC-79FABAB2C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533" y="935967"/>
                <a:ext cx="7522795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xmlns="" id="{175ED5E5-6236-49E7-BCE4-9272F88B0C9D}"/>
                  </a:ext>
                </a:extLst>
              </p:cNvPr>
              <p:cNvSpPr/>
              <p:nvPr/>
            </p:nvSpPr>
            <p:spPr>
              <a:xfrm>
                <a:off x="2540600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3E666B70-0124-45D0-943C-182DD4A9D045}"/>
                </a:ext>
              </a:extLst>
            </p:cNvPr>
            <p:cNvSpPr/>
            <p:nvPr/>
          </p:nvSpPr>
          <p:spPr>
            <a:xfrm>
              <a:off x="5879976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4BD7ED9C-269D-4F89-908D-5096333F17ED}"/>
                </a:ext>
              </a:extLst>
            </p:cNvPr>
            <p:cNvSpPr/>
            <p:nvPr/>
          </p:nvSpPr>
          <p:spPr>
            <a:xfrm>
              <a:off x="7119582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7381E479-BC50-4CBD-8278-D072C052F4ED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74C9E9BC-2698-4F87-8E12-4098849089B5}"/>
              </a:ext>
            </a:extLst>
          </p:cNvPr>
          <p:cNvSpPr txBox="1"/>
          <p:nvPr/>
        </p:nvSpPr>
        <p:spPr>
          <a:xfrm>
            <a:off x="1703512" y="217806"/>
            <a:ext cx="8123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1F497D">
                    <a:lumMod val="75000"/>
                  </a:srgbClr>
                </a:solidFill>
                <a:cs typeface="Segoe UI" panose="020B0502040204020203" pitchFamily="34" charset="0"/>
              </a:rPr>
              <a:t>Conclusões</a:t>
            </a:r>
          </a:p>
        </p:txBody>
      </p:sp>
      <p:grpSp>
        <p:nvGrpSpPr>
          <p:cNvPr id="39" name="Agrupar 34">
            <a:extLst>
              <a:ext uri="{FF2B5EF4-FFF2-40B4-BE49-F238E27FC236}">
                <a16:creationId xmlns:a16="http://schemas.microsoft.com/office/drawing/2014/main" xmlns="" id="{6262D29A-A5EA-48CD-977D-2D18884BE41E}"/>
              </a:ext>
            </a:extLst>
          </p:cNvPr>
          <p:cNvGrpSpPr>
            <a:grpSpLocks/>
          </p:cNvGrpSpPr>
          <p:nvPr/>
        </p:nvGrpSpPr>
        <p:grpSpPr bwMode="auto">
          <a:xfrm>
            <a:off x="20191" y="668274"/>
            <a:ext cx="1611313" cy="71438"/>
            <a:chOff x="0" y="889752"/>
            <a:chExt cx="1610906" cy="72008"/>
          </a:xfrm>
        </p:grpSpPr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xmlns="" id="{E9CB8923-DBA6-4144-BD61-37B8D77700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28156"/>
              <a:ext cx="16109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7D21B283-7FAA-440A-80FC-E8865056EA3B}"/>
                </a:ext>
              </a:extLst>
            </p:cNvPr>
            <p:cNvSpPr/>
            <p:nvPr/>
          </p:nvSpPr>
          <p:spPr>
            <a:xfrm>
              <a:off x="285678" y="889752"/>
              <a:ext cx="71420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xmlns="" id="{6C1B0797-AE7C-4D36-8B08-6AC9BD0DB8F2}"/>
              </a:ext>
            </a:extLst>
          </p:cNvPr>
          <p:cNvSpPr txBox="1">
            <a:spLocks/>
          </p:cNvSpPr>
          <p:nvPr/>
        </p:nvSpPr>
        <p:spPr>
          <a:xfrm>
            <a:off x="254972" y="2852936"/>
            <a:ext cx="1193702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pt-BR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03512" y="1072763"/>
            <a:ext cx="1012177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Aft>
                <a:spcPts val="600"/>
              </a:spcAft>
              <a:buBlip>
                <a:blip r:embed="rId3"/>
              </a:buBlip>
            </a:pP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Por iniciativa do Governo Federal, a sociedade brasileira, por meio (principalmente) das empresas Eletrobras, realizou 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expressivos investimentos no </a:t>
            </a:r>
            <a:r>
              <a:rPr lang="pt-BR" sz="2000" b="1" dirty="0" err="1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Cepel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 nos últimos 45 anos</a:t>
            </a:r>
          </a:p>
          <a:p>
            <a:pPr marL="447675" indent="-447675">
              <a:spcAft>
                <a:spcPts val="600"/>
              </a:spcAft>
              <a:buBlip>
                <a:blip r:embed="rId3"/>
              </a:buBlip>
            </a:pP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Esses investimentos viabilizaram a formação de um 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corpo técnico altamente especializado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, que conquistou credibilidade nacional e internacional e a implantação de uma 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infraestrutura laboratorial completa, 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um patrimônio sem igual no país, capaz de suportar os fins para os quais o </a:t>
            </a:r>
            <a:r>
              <a:rPr lang="pt-BR" sz="2000" dirty="0" err="1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Cepel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 foi concebido</a:t>
            </a:r>
          </a:p>
          <a:p>
            <a:pPr marL="447675" indent="-447675">
              <a:spcAft>
                <a:spcPts val="600"/>
              </a:spcAft>
              <a:buBlip>
                <a:blip r:embed="rId3"/>
              </a:buBlip>
            </a:pP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Assumindo papel institucional 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NACIONAL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, o </a:t>
            </a:r>
            <a:r>
              <a:rPr lang="pt-BR" sz="2000" dirty="0" err="1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Cepel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 produziu e vem criando 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produtos e resultados reais</a:t>
            </a:r>
            <a:r>
              <a:rPr lang="pt-BR" sz="2000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, que estão no cerne de praticamente todos os processos do Setor Elétrico brasileiro, tais como (entre muitos outros):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500" dirty="0">
                <a:latin typeface="+mj-lt"/>
                <a:ea typeface="Verdana" pitchFamily="34" charset="0"/>
                <a:cs typeface="Verdana" pitchFamily="34" charset="0"/>
              </a:rPr>
              <a:t>Modelos computacionais que são usados oficialmente para o planejamento, otimização energética, precificação e avaliação ambiental no Setor Elétrico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500" dirty="0">
                <a:latin typeface="+mj-lt"/>
                <a:ea typeface="Verdana" pitchFamily="34" charset="0"/>
                <a:cs typeface="Verdana" pitchFamily="34" charset="0"/>
              </a:rPr>
              <a:t>Ferramentas completas para simulação de grandes redes elétricas usadas pelo ONS e centenas de agentes (conquista de poucos países!)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500" dirty="0">
                <a:latin typeface="+mj-lt"/>
                <a:ea typeface="Verdana" pitchFamily="34" charset="0"/>
                <a:cs typeface="Verdana" pitchFamily="34" charset="0"/>
              </a:rPr>
              <a:t>Sistema avançado que suporta a Operação em Tempo Real de todo o SIN, em uso pelo ONS e mais de 100 concessionárias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400" dirty="0">
                <a:latin typeface="+mj-lt"/>
                <a:ea typeface="Verdana" pitchFamily="34" charset="0"/>
                <a:cs typeface="Verdana" pitchFamily="34" charset="0"/>
              </a:rPr>
              <a:t>Laboratórios e ferramentas para projeto, análise de desempenho, gestão e manutenção de linhas de transmissão e equipamentos elétricos, ...</a:t>
            </a:r>
          </a:p>
        </p:txBody>
      </p:sp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43F3693F-6C20-BB49-8B1C-3E0500020A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8906" b="78125"/>
          <a:stretch/>
        </p:blipFill>
        <p:spPr>
          <a:xfrm>
            <a:off x="10632504" y="0"/>
            <a:ext cx="1656184" cy="1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691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3EB51F1-59E2-4B62-93E5-531A4C59155E}"/>
              </a:ext>
            </a:extLst>
          </p:cNvPr>
          <p:cNvSpPr/>
          <p:nvPr/>
        </p:nvSpPr>
        <p:spPr>
          <a:xfrm>
            <a:off x="-14288" y="0"/>
            <a:ext cx="1625601" cy="685800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89F3AF65-9B2C-42EC-9DDE-D4B029444942}"/>
              </a:ext>
            </a:extLst>
          </p:cNvPr>
          <p:cNvGrpSpPr/>
          <p:nvPr/>
        </p:nvGrpSpPr>
        <p:grpSpPr>
          <a:xfrm>
            <a:off x="-4129136" y="656244"/>
            <a:ext cx="7549092" cy="82851"/>
            <a:chOff x="1525533" y="912232"/>
            <a:chExt cx="7549092" cy="82851"/>
          </a:xfrm>
          <a:solidFill>
            <a:srgbClr val="29ABE2"/>
          </a:solidFill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xmlns="" id="{EC422BEE-0EDA-4DB9-BB04-56E35D168223}"/>
                </a:ext>
              </a:extLst>
            </p:cNvPr>
            <p:cNvGrpSpPr/>
            <p:nvPr/>
          </p:nvGrpSpPr>
          <p:grpSpPr>
            <a:xfrm>
              <a:off x="1525533" y="912232"/>
              <a:ext cx="7522795" cy="72008"/>
              <a:chOff x="1525533" y="881784"/>
              <a:chExt cx="7522795" cy="72008"/>
            </a:xfrm>
            <a:grpFill/>
          </p:grpSpPr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xmlns="" id="{425F6FF8-3AF2-4380-8DAC-79FABAB2C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533" y="935967"/>
                <a:ext cx="7522795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xmlns="" id="{175ED5E5-6236-49E7-BCE4-9272F88B0C9D}"/>
                  </a:ext>
                </a:extLst>
              </p:cNvPr>
              <p:cNvSpPr/>
              <p:nvPr/>
            </p:nvSpPr>
            <p:spPr>
              <a:xfrm>
                <a:off x="2540600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3E666B70-0124-45D0-943C-182DD4A9D045}"/>
                </a:ext>
              </a:extLst>
            </p:cNvPr>
            <p:cNvSpPr/>
            <p:nvPr/>
          </p:nvSpPr>
          <p:spPr>
            <a:xfrm>
              <a:off x="5879976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4BD7ED9C-269D-4F89-908D-5096333F17ED}"/>
                </a:ext>
              </a:extLst>
            </p:cNvPr>
            <p:cNvSpPr/>
            <p:nvPr/>
          </p:nvSpPr>
          <p:spPr>
            <a:xfrm>
              <a:off x="7119582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7381E479-BC50-4CBD-8278-D072C052F4ED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74C9E9BC-2698-4F87-8E12-4098849089B5}"/>
              </a:ext>
            </a:extLst>
          </p:cNvPr>
          <p:cNvSpPr txBox="1"/>
          <p:nvPr/>
        </p:nvSpPr>
        <p:spPr>
          <a:xfrm>
            <a:off x="1703512" y="217806"/>
            <a:ext cx="8123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1F497D">
                    <a:lumMod val="75000"/>
                  </a:srgbClr>
                </a:solidFill>
                <a:cs typeface="Segoe UI" panose="020B0502040204020203" pitchFamily="34" charset="0"/>
              </a:rPr>
              <a:t>Conclusões</a:t>
            </a:r>
          </a:p>
        </p:txBody>
      </p:sp>
      <p:grpSp>
        <p:nvGrpSpPr>
          <p:cNvPr id="39" name="Agrupar 34">
            <a:extLst>
              <a:ext uri="{FF2B5EF4-FFF2-40B4-BE49-F238E27FC236}">
                <a16:creationId xmlns:a16="http://schemas.microsoft.com/office/drawing/2014/main" xmlns="" id="{6262D29A-A5EA-48CD-977D-2D18884BE41E}"/>
              </a:ext>
            </a:extLst>
          </p:cNvPr>
          <p:cNvGrpSpPr>
            <a:grpSpLocks/>
          </p:cNvGrpSpPr>
          <p:nvPr/>
        </p:nvGrpSpPr>
        <p:grpSpPr bwMode="auto">
          <a:xfrm>
            <a:off x="20191" y="668274"/>
            <a:ext cx="1611313" cy="71438"/>
            <a:chOff x="0" y="889752"/>
            <a:chExt cx="1610906" cy="72008"/>
          </a:xfrm>
        </p:grpSpPr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xmlns="" id="{E9CB8923-DBA6-4144-BD61-37B8D77700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28156"/>
              <a:ext cx="16109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7D21B283-7FAA-440A-80FC-E8865056EA3B}"/>
                </a:ext>
              </a:extLst>
            </p:cNvPr>
            <p:cNvSpPr/>
            <p:nvPr/>
          </p:nvSpPr>
          <p:spPr>
            <a:xfrm>
              <a:off x="285678" y="889752"/>
              <a:ext cx="71420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xmlns="" id="{6C1B0797-AE7C-4D36-8B08-6AC9BD0DB8F2}"/>
              </a:ext>
            </a:extLst>
          </p:cNvPr>
          <p:cNvSpPr txBox="1">
            <a:spLocks/>
          </p:cNvSpPr>
          <p:nvPr/>
        </p:nvSpPr>
        <p:spPr>
          <a:xfrm>
            <a:off x="254972" y="2852936"/>
            <a:ext cx="1193702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pt-BR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03513" y="1484784"/>
            <a:ext cx="100091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Mesmo não sendo o único Centro do Setor, é o único com atuação isenta e de âmbito nacional, pronto para exercer funções institucionais para o país</a:t>
            </a:r>
          </a:p>
          <a:p>
            <a:pPr marL="342900" indent="-342900">
              <a:buBlip>
                <a:blip r:embed="rId3"/>
              </a:buBlip>
            </a:pPr>
            <a:endParaRPr lang="pt-BR" sz="2000" b="1" dirty="0">
              <a:solidFill>
                <a:srgbClr val="0067BB"/>
              </a:solidFill>
              <a:latin typeface="+mj-lt"/>
              <a:ea typeface="Verdana" panose="020B0604030504040204" pitchFamily="34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 O </a:t>
            </a:r>
            <a:r>
              <a:rPr lang="pt-BR" sz="2000" b="1" dirty="0" err="1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Cepel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 é o Centro NACIONAL de Pesquisas de Energia Elétrica. É o único concebido pelo Estado Brasileiro (MME) para o Setor Elétrico</a:t>
            </a:r>
          </a:p>
          <a:p>
            <a:endParaRPr lang="pt-BR" sz="2000" b="1" dirty="0">
              <a:solidFill>
                <a:srgbClr val="0067BB"/>
              </a:solidFill>
              <a:latin typeface="+mj-lt"/>
              <a:ea typeface="Verdana" panose="020B0604030504040204" pitchFamily="34" charset="0"/>
            </a:endParaRPr>
          </a:p>
          <a:p>
            <a:pPr marL="447675" indent="-447675">
              <a:spcAft>
                <a:spcPts val="1800"/>
              </a:spcAft>
              <a:buBlip>
                <a:blip r:embed="rId3"/>
              </a:buBlip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A continuidade do </a:t>
            </a:r>
            <a:r>
              <a:rPr lang="pt-BR" sz="2000" b="1" dirty="0" err="1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Cepel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, com atuação multidisciplinar e infraestrutura laboratorial consolidada para o Setor, deve ser priorizada, sob o risco de perda de um enorme e valioso patrimônio técnico-científico do país.</a:t>
            </a:r>
          </a:p>
          <a:p>
            <a:pPr marL="447675" indent="-447675">
              <a:spcAft>
                <a:spcPts val="1800"/>
              </a:spcAft>
              <a:buBlip>
                <a:blip r:embed="rId3"/>
              </a:buBlip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O </a:t>
            </a:r>
            <a:r>
              <a:rPr lang="pt-BR" sz="2000" b="1" dirty="0" err="1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Cepel</a:t>
            </a: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  desenvolve projetos de longo, médio e curto, portanto sua associação ao setor deve contemplar diferentes mecanismos de relacionamento, pautados nas necessidades setoriais.  </a:t>
            </a:r>
          </a:p>
          <a:p>
            <a:pPr marL="447675" indent="-447675">
              <a:spcAft>
                <a:spcPts val="1800"/>
              </a:spcAft>
              <a:buBlip>
                <a:blip r:embed="rId3"/>
              </a:buBlip>
            </a:pPr>
            <a:r>
              <a:rPr lang="pt-BR" sz="2000" b="1" dirty="0">
                <a:solidFill>
                  <a:srgbClr val="0067BB"/>
                </a:solidFill>
                <a:latin typeface="+mj-lt"/>
                <a:ea typeface="Verdana" panose="020B0604030504040204" pitchFamily="34" charset="0"/>
              </a:rPr>
              <a:t>Busca de soluções para sua sustentação envolve uma solução de Estado e não apenas de governo. </a:t>
            </a:r>
          </a:p>
        </p:txBody>
      </p:sp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DED9FC11-9BA2-5640-91C9-0F6A32BD96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8906" b="78125"/>
          <a:stretch/>
        </p:blipFill>
        <p:spPr>
          <a:xfrm>
            <a:off x="10632504" y="0"/>
            <a:ext cx="1656184" cy="1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80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E8C91F8-75E2-4EDF-9344-B2865BB0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D68D78B-D676-4BA9-A33E-DBA9F188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775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Uma imagem contendo ao ar livre, edifício, céu&#10;&#10;Descrição gerada com muito alta confiança">
            <a:extLst>
              <a:ext uri="{FF2B5EF4-FFF2-40B4-BE49-F238E27FC236}">
                <a16:creationId xmlns:a16="http://schemas.microsoft.com/office/drawing/2014/main" xmlns="" id="{6F9759A2-1753-4755-9B91-44D2A742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775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Imagem 3" descr="Uma imagem contendo texto&#10;&#10;Descrição gerada com muito alta confiança">
            <a:extLst>
              <a:ext uri="{FF2B5EF4-FFF2-40B4-BE49-F238E27FC236}">
                <a16:creationId xmlns:a16="http://schemas.microsoft.com/office/drawing/2014/main" xmlns="" id="{E5715380-7EF6-4485-8742-4EDD3A35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95288"/>
            <a:ext cx="60674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32B354ED-4DFC-4952-A57B-281A7A5DE1C1}"/>
              </a:ext>
            </a:extLst>
          </p:cNvPr>
          <p:cNvSpPr txBox="1"/>
          <p:nvPr/>
        </p:nvSpPr>
        <p:spPr>
          <a:xfrm>
            <a:off x="2393910" y="548680"/>
            <a:ext cx="15392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OBRIGADO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AE703F7D-5EA9-4304-AF9A-8D7DEAB7D94C}"/>
              </a:ext>
            </a:extLst>
          </p:cNvPr>
          <p:cNvCxnSpPr/>
          <p:nvPr/>
        </p:nvCxnSpPr>
        <p:spPr>
          <a:xfrm>
            <a:off x="2227681" y="949460"/>
            <a:ext cx="1871662" cy="0"/>
          </a:xfrm>
          <a:prstGeom prst="line">
            <a:avLst/>
          </a:prstGeom>
          <a:ln w="57150">
            <a:solidFill>
              <a:srgbClr val="D5E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B731D091-65F3-4C68-B69A-718CA886EFFA}"/>
              </a:ext>
            </a:extLst>
          </p:cNvPr>
          <p:cNvCxnSpPr/>
          <p:nvPr/>
        </p:nvCxnSpPr>
        <p:spPr>
          <a:xfrm>
            <a:off x="7731255" y="949460"/>
            <a:ext cx="1873250" cy="0"/>
          </a:xfrm>
          <a:prstGeom prst="line">
            <a:avLst/>
          </a:prstGeom>
          <a:ln w="57150">
            <a:solidFill>
              <a:srgbClr val="00A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ministeri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4174" y="5877291"/>
            <a:ext cx="3387413" cy="568716"/>
          </a:xfrm>
          <a:prstGeom prst="rect">
            <a:avLst/>
          </a:prstGeom>
        </p:spPr>
      </p:pic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DDC2377E-DE2A-BA4E-A6B8-5556E5B668F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78906" b="78125"/>
          <a:stretch/>
        </p:blipFill>
        <p:spPr>
          <a:xfrm>
            <a:off x="4769337" y="2360085"/>
            <a:ext cx="2416746" cy="1595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64C10E9-8EE3-394E-8FC6-D79678B02847}"/>
              </a:ext>
            </a:extLst>
          </p:cNvPr>
          <p:cNvSpPr txBox="1"/>
          <p:nvPr/>
        </p:nvSpPr>
        <p:spPr>
          <a:xfrm>
            <a:off x="7729668" y="378602"/>
            <a:ext cx="275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/>
              <a:t>DT@ELETROBRAS.COM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3EB51F1-59E2-4B62-93E5-531A4C59155E}"/>
              </a:ext>
            </a:extLst>
          </p:cNvPr>
          <p:cNvSpPr/>
          <p:nvPr/>
        </p:nvSpPr>
        <p:spPr>
          <a:xfrm>
            <a:off x="-14288" y="0"/>
            <a:ext cx="1625601" cy="685800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E91687C-41FD-4E03-A922-E1D3DC3D0338}"/>
              </a:ext>
            </a:extLst>
          </p:cNvPr>
          <p:cNvSpPr txBox="1"/>
          <p:nvPr/>
        </p:nvSpPr>
        <p:spPr>
          <a:xfrm>
            <a:off x="67519" y="3491441"/>
            <a:ext cx="1491977" cy="85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n-lt"/>
              </a:rPr>
              <a:t>Art. 28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A44539F-E78C-44B5-AE1C-16D39926A6AE}"/>
              </a:ext>
            </a:extLst>
          </p:cNvPr>
          <p:cNvSpPr txBox="1"/>
          <p:nvPr/>
        </p:nvSpPr>
        <p:spPr>
          <a:xfrm>
            <a:off x="1907873" y="3296832"/>
            <a:ext cx="967859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i="1" kern="0" dirty="0">
                <a:solidFill>
                  <a:schemeClr val="bg1"/>
                </a:solidFill>
              </a:rPr>
              <a:t>“A </a:t>
            </a:r>
            <a:r>
              <a:rPr lang="pt-BR" b="1" i="1" u="sng" kern="0" dirty="0">
                <a:solidFill>
                  <a:schemeClr val="bg1"/>
                </a:solidFill>
              </a:rPr>
              <a:t>independência</a:t>
            </a:r>
            <a:r>
              <a:rPr lang="pt-BR" b="1" i="1" kern="0" dirty="0">
                <a:solidFill>
                  <a:schemeClr val="bg1"/>
                </a:solidFill>
              </a:rPr>
              <a:t> (isenção) dos centros de tecnologia de cada uma das empresas (do MME) é condição imprescindível para que conservem eles as caraterísticas de </a:t>
            </a:r>
            <a:r>
              <a:rPr lang="pt-BR" b="1" i="1" u="sng" kern="0" dirty="0">
                <a:solidFill>
                  <a:schemeClr val="bg1"/>
                </a:solidFill>
              </a:rPr>
              <a:t>eficiência e de objetividade decorrentes do espírito empresarial</a:t>
            </a:r>
            <a:r>
              <a:rPr lang="pt-BR" b="1" i="1" kern="0" dirty="0">
                <a:solidFill>
                  <a:schemeClr val="bg1"/>
                </a:solidFill>
              </a:rPr>
              <a:t>. A instalação de vários centros dedicados a diversas especialidades, </a:t>
            </a:r>
            <a:r>
              <a:rPr lang="pt-BR" b="1" i="1" u="sng" kern="0" dirty="0">
                <a:solidFill>
                  <a:schemeClr val="bg1"/>
                </a:solidFill>
              </a:rPr>
              <a:t>em um só local</a:t>
            </a:r>
            <a:r>
              <a:rPr lang="pt-BR" b="1" i="1" kern="0" dirty="0">
                <a:solidFill>
                  <a:schemeClr val="bg1"/>
                </a:solidFill>
              </a:rPr>
              <a:t>, trará vantagens indiscutíveis, decorrentes da facilidade de comunicação entre técnicos e pesquisadores de variada formação profissional e experiência.” 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89F3AF65-9B2C-42EC-9DDE-D4B029444942}"/>
              </a:ext>
            </a:extLst>
          </p:cNvPr>
          <p:cNvGrpSpPr/>
          <p:nvPr/>
        </p:nvGrpSpPr>
        <p:grpSpPr>
          <a:xfrm>
            <a:off x="1571244" y="656244"/>
            <a:ext cx="7549092" cy="82851"/>
            <a:chOff x="1525533" y="912232"/>
            <a:chExt cx="7549092" cy="82851"/>
          </a:xfrm>
          <a:solidFill>
            <a:srgbClr val="29ABE2"/>
          </a:solidFill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xmlns="" id="{EC422BEE-0EDA-4DB9-BB04-56E35D168223}"/>
                </a:ext>
              </a:extLst>
            </p:cNvPr>
            <p:cNvGrpSpPr/>
            <p:nvPr/>
          </p:nvGrpSpPr>
          <p:grpSpPr>
            <a:xfrm>
              <a:off x="1525533" y="912232"/>
              <a:ext cx="7522795" cy="72008"/>
              <a:chOff x="1525533" y="881784"/>
              <a:chExt cx="7522795" cy="72008"/>
            </a:xfrm>
            <a:grpFill/>
          </p:grpSpPr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xmlns="" id="{425F6FF8-3AF2-4380-8DAC-79FABAB2C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533" y="935967"/>
                <a:ext cx="7522795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xmlns="" id="{175ED5E5-6236-49E7-BCE4-9272F88B0C9D}"/>
                  </a:ext>
                </a:extLst>
              </p:cNvPr>
              <p:cNvSpPr/>
              <p:nvPr/>
            </p:nvSpPr>
            <p:spPr>
              <a:xfrm>
                <a:off x="2540600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3E666B70-0124-45D0-943C-182DD4A9D045}"/>
                </a:ext>
              </a:extLst>
            </p:cNvPr>
            <p:cNvSpPr/>
            <p:nvPr/>
          </p:nvSpPr>
          <p:spPr>
            <a:xfrm>
              <a:off x="5879976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4BD7ED9C-269D-4F89-908D-5096333F17ED}"/>
                </a:ext>
              </a:extLst>
            </p:cNvPr>
            <p:cNvSpPr/>
            <p:nvPr/>
          </p:nvSpPr>
          <p:spPr>
            <a:xfrm>
              <a:off x="7119582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7381E479-BC50-4CBD-8278-D072C052F4ED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74C9E9BC-2698-4F87-8E12-4098849089B5}"/>
              </a:ext>
            </a:extLst>
          </p:cNvPr>
          <p:cNvSpPr txBox="1"/>
          <p:nvPr/>
        </p:nvSpPr>
        <p:spPr>
          <a:xfrm>
            <a:off x="1717048" y="217806"/>
            <a:ext cx="92034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CONCEPÇÃO DOS CENTROS DE PESQUISA NA ILHA DO FUNDÃO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F8AEE2D5-04C2-453B-BDA1-D3428BEF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873" y="762561"/>
            <a:ext cx="8508607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/>
            <a:r>
              <a:rPr lang="pt-BR" sz="1600" dirty="0"/>
              <a:t>Contexto Nacional: Crise Econômica, choque do petróleo, dependência ao mercado externo, necessidade de desenvolvimento nacional, ausência de tecnologia própria, aumento do dólar, deficiência energética.</a:t>
            </a:r>
          </a:p>
          <a:p>
            <a:pPr algn="just" eaLnBrk="1" hangingPunct="1"/>
            <a:endParaRPr lang="pt-BR" altLang="pt-BR" sz="1600" b="1" i="1" dirty="0">
              <a:solidFill>
                <a:srgbClr val="0067BB"/>
              </a:solidFill>
              <a:cs typeface="Segoe UI" panose="020B0502040204020203" pitchFamily="34" charset="0"/>
            </a:endParaRPr>
          </a:p>
          <a:p>
            <a:pPr algn="just" eaLnBrk="1" hangingPunct="1"/>
            <a:r>
              <a:rPr lang="pt-BR" altLang="pt-BR" sz="1600" b="1" i="1" dirty="0">
                <a:solidFill>
                  <a:srgbClr val="0067BB"/>
                </a:solidFill>
                <a:cs typeface="Segoe UI" panose="020B0502040204020203" pitchFamily="34" charset="0"/>
              </a:rPr>
              <a:t>Solução na Exposição de Motivos do Ministro Dias Leite, do MME</a:t>
            </a:r>
            <a:r>
              <a:rPr lang="pt-BR" altLang="pt-BR" sz="1600" i="1" dirty="0">
                <a:solidFill>
                  <a:srgbClr val="0067BB"/>
                </a:solidFill>
                <a:cs typeface="Segoe UI" panose="020B0502040204020203" pitchFamily="34" charset="0"/>
              </a:rPr>
              <a:t>, ao Exmo. Sr. Presidente da República, de 12.08.1971 </a:t>
            </a:r>
            <a:r>
              <a:rPr lang="pt-BR" altLang="pt-BR" sz="1600" b="1" i="1" dirty="0">
                <a:solidFill>
                  <a:srgbClr val="0067BB"/>
                </a:solidFill>
                <a:cs typeface="Segoe UI" panose="020B0502040204020203" pitchFamily="34" charset="0"/>
              </a:rPr>
              <a:t>: </a:t>
            </a:r>
            <a:r>
              <a:rPr lang="pt-BR" sz="1600" dirty="0"/>
              <a:t>Criar um conjunto de centros de pesquisa tecnológicos (CENPES, CETEM, CEPEL E COPPE) vinculados as empresas estatais para instituir as bases de um processo de desenvolvimento tecnológico. </a:t>
            </a:r>
          </a:p>
          <a:p>
            <a:pPr eaLnBrk="1" hangingPunct="1"/>
            <a:endParaRPr lang="pt-BR" altLang="pt-BR" b="1" i="1" dirty="0">
              <a:solidFill>
                <a:srgbClr val="0067BB"/>
              </a:solidFill>
              <a:cs typeface="Segoe UI" panose="020B0502040204020203" pitchFamily="34" charset="0"/>
            </a:endParaRPr>
          </a:p>
          <a:p>
            <a:pPr eaLnBrk="1" hangingPunct="1"/>
            <a:endParaRPr lang="pt-BR" altLang="pt-BR" b="1" i="1" dirty="0">
              <a:solidFill>
                <a:srgbClr val="0067BB"/>
              </a:solidFill>
              <a:cs typeface="Segoe UI" panose="020B0502040204020203" pitchFamily="34" charset="0"/>
            </a:endParaRPr>
          </a:p>
        </p:txBody>
      </p:sp>
      <p:grpSp>
        <p:nvGrpSpPr>
          <p:cNvPr id="39" name="Agrupar 34">
            <a:extLst>
              <a:ext uri="{FF2B5EF4-FFF2-40B4-BE49-F238E27FC236}">
                <a16:creationId xmlns:a16="http://schemas.microsoft.com/office/drawing/2014/main" xmlns="" id="{6262D29A-A5EA-48CD-977D-2D18884BE41E}"/>
              </a:ext>
            </a:extLst>
          </p:cNvPr>
          <p:cNvGrpSpPr>
            <a:grpSpLocks/>
          </p:cNvGrpSpPr>
          <p:nvPr/>
        </p:nvGrpSpPr>
        <p:grpSpPr bwMode="auto">
          <a:xfrm>
            <a:off x="20191" y="668274"/>
            <a:ext cx="1611313" cy="71438"/>
            <a:chOff x="0" y="889752"/>
            <a:chExt cx="1610906" cy="72008"/>
          </a:xfrm>
        </p:grpSpPr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xmlns="" id="{E9CB8923-DBA6-4144-BD61-37B8D77700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28156"/>
              <a:ext cx="16109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7D21B283-7FAA-440A-80FC-E8865056EA3B}"/>
                </a:ext>
              </a:extLst>
            </p:cNvPr>
            <p:cNvSpPr/>
            <p:nvPr/>
          </p:nvSpPr>
          <p:spPr>
            <a:xfrm>
              <a:off x="285678" y="889752"/>
              <a:ext cx="71420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0" name="Retângulo 19"/>
          <p:cNvSpPr/>
          <p:nvPr/>
        </p:nvSpPr>
        <p:spPr>
          <a:xfrm>
            <a:off x="1873641" y="54954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kern="0" dirty="0">
                <a:solidFill>
                  <a:srgbClr val="000000"/>
                </a:solidFill>
              </a:rPr>
              <a:t>Atendendo a determinação do MME a Diretoria Executiva e Conselho de Administração da Eletrobras criaram o </a:t>
            </a:r>
            <a:r>
              <a:rPr lang="pt-BR" b="1" kern="0" dirty="0" err="1">
                <a:solidFill>
                  <a:srgbClr val="000000"/>
                </a:solidFill>
              </a:rPr>
              <a:t>Cepel</a:t>
            </a:r>
            <a:r>
              <a:rPr lang="pt-BR" b="1" kern="0" dirty="0">
                <a:solidFill>
                  <a:srgbClr val="000000"/>
                </a:solidFill>
              </a:rPr>
              <a:t> em 1974</a:t>
            </a:r>
          </a:p>
        </p:txBody>
      </p:sp>
      <p:pic>
        <p:nvPicPr>
          <p:cNvPr id="19" name="Google Shape;96;p14" descr="05.png"/>
          <p:cNvPicPr preferRelativeResize="0"/>
          <p:nvPr/>
        </p:nvPicPr>
        <p:blipFill rotWithShape="1">
          <a:blip r:embed="rId3">
            <a:alphaModFix/>
          </a:blip>
          <a:srcRect r="78906" b="78125"/>
          <a:stretch/>
        </p:blipFill>
        <p:spPr>
          <a:xfrm>
            <a:off x="10632504" y="0"/>
            <a:ext cx="1656184" cy="1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910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6E0D2D-5629-4577-A991-DE7E83C14E21}"/>
              </a:ext>
            </a:extLst>
          </p:cNvPr>
          <p:cNvSpPr txBox="1"/>
          <p:nvPr/>
        </p:nvSpPr>
        <p:spPr>
          <a:xfrm>
            <a:off x="-356748" y="282347"/>
            <a:ext cx="84394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A TRANSFORMAÇÃO DO SETOR ELÉTRICO 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69933" y="866769"/>
            <a:ext cx="7536160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4" name="Google Shape;96;p14" descr="05.png"/>
          <p:cNvPicPr preferRelativeResize="0"/>
          <p:nvPr/>
        </p:nvPicPr>
        <p:blipFill rotWithShape="1">
          <a:blip r:embed="rId3">
            <a:alphaModFix/>
          </a:blip>
          <a:srcRect r="78906" b="78125"/>
          <a:stretch/>
        </p:blipFill>
        <p:spPr>
          <a:xfrm>
            <a:off x="10535816" y="-19289"/>
            <a:ext cx="1656184" cy="12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/>
          <p:cNvSpPr/>
          <p:nvPr/>
        </p:nvSpPr>
        <p:spPr>
          <a:xfrm>
            <a:off x="1326670" y="2177320"/>
            <a:ext cx="1368152" cy="84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Geração</a:t>
            </a:r>
          </a:p>
        </p:txBody>
      </p:sp>
      <p:sp>
        <p:nvSpPr>
          <p:cNvPr id="16" name="Elipse 15"/>
          <p:cNvSpPr/>
          <p:nvPr/>
        </p:nvSpPr>
        <p:spPr>
          <a:xfrm>
            <a:off x="69933" y="4941168"/>
            <a:ext cx="1768016" cy="100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Distribuição</a:t>
            </a:r>
          </a:p>
        </p:txBody>
      </p:sp>
      <p:sp>
        <p:nvSpPr>
          <p:cNvPr id="18" name="Elipse 17"/>
          <p:cNvSpPr/>
          <p:nvPr/>
        </p:nvSpPr>
        <p:spPr>
          <a:xfrm>
            <a:off x="4597497" y="1701152"/>
            <a:ext cx="1426493" cy="1479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Operação</a:t>
            </a:r>
          </a:p>
        </p:txBody>
      </p:sp>
      <p:sp>
        <p:nvSpPr>
          <p:cNvPr id="19" name="Elipse 18"/>
          <p:cNvSpPr/>
          <p:nvPr/>
        </p:nvSpPr>
        <p:spPr>
          <a:xfrm>
            <a:off x="252410" y="3068960"/>
            <a:ext cx="17984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Transmissão</a:t>
            </a:r>
          </a:p>
        </p:txBody>
      </p:sp>
      <p:sp>
        <p:nvSpPr>
          <p:cNvPr id="20" name="Elipse 19"/>
          <p:cNvSpPr/>
          <p:nvPr/>
        </p:nvSpPr>
        <p:spPr>
          <a:xfrm>
            <a:off x="4358888" y="5051363"/>
            <a:ext cx="1626694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Planejamento</a:t>
            </a:r>
          </a:p>
        </p:txBody>
      </p:sp>
      <p:sp>
        <p:nvSpPr>
          <p:cNvPr id="3" name="Elipse 2"/>
          <p:cNvSpPr/>
          <p:nvPr/>
        </p:nvSpPr>
        <p:spPr>
          <a:xfrm>
            <a:off x="2630860" y="3185518"/>
            <a:ext cx="2706481" cy="1551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Estado/Eletrobras 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597564" y="2786458"/>
            <a:ext cx="494563" cy="497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cxnSpLocks/>
          </p:cNvCxnSpPr>
          <p:nvPr/>
        </p:nvCxnSpPr>
        <p:spPr>
          <a:xfrm flipH="1">
            <a:off x="4370819" y="2885776"/>
            <a:ext cx="431488" cy="265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cxnSpLocks/>
          </p:cNvCxnSpPr>
          <p:nvPr/>
        </p:nvCxnSpPr>
        <p:spPr>
          <a:xfrm flipH="1" flipV="1">
            <a:off x="4803253" y="4606169"/>
            <a:ext cx="644506" cy="800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050814" y="3645024"/>
            <a:ext cx="644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931876" y="10474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DÉCADA DE 70</a:t>
            </a:r>
          </a:p>
        </p:txBody>
      </p:sp>
      <p:cxnSp>
        <p:nvCxnSpPr>
          <p:cNvPr id="31" name="Conector de seta reta 30"/>
          <p:cNvCxnSpPr>
            <a:stCxn id="16" idx="6"/>
          </p:cNvCxnSpPr>
          <p:nvPr/>
        </p:nvCxnSpPr>
        <p:spPr>
          <a:xfrm flipV="1">
            <a:off x="1837949" y="5445224"/>
            <a:ext cx="5158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372818" y="4897613"/>
            <a:ext cx="1359258" cy="1152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Companhias Estaduais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8904312" y="1412776"/>
            <a:ext cx="1440160" cy="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CNPE</a:t>
            </a:r>
          </a:p>
        </p:txBody>
      </p:sp>
      <p:cxnSp>
        <p:nvCxnSpPr>
          <p:cNvPr id="35" name="Conector de seta reta 34"/>
          <p:cNvCxnSpPr>
            <a:stCxn id="33" idx="2"/>
          </p:cNvCxnSpPr>
          <p:nvPr/>
        </p:nvCxnSpPr>
        <p:spPr>
          <a:xfrm>
            <a:off x="9624392" y="1908576"/>
            <a:ext cx="0" cy="29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8904312" y="2204864"/>
            <a:ext cx="1440160" cy="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MME</a:t>
            </a:r>
          </a:p>
        </p:txBody>
      </p:sp>
      <p:cxnSp>
        <p:nvCxnSpPr>
          <p:cNvPr id="37" name="Conector de seta reta 36"/>
          <p:cNvCxnSpPr>
            <a:stCxn id="38" idx="3"/>
          </p:cNvCxnSpPr>
          <p:nvPr/>
        </p:nvCxnSpPr>
        <p:spPr>
          <a:xfrm>
            <a:off x="10344472" y="24527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10632504" y="2204864"/>
            <a:ext cx="1440160" cy="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EPE</a:t>
            </a:r>
          </a:p>
          <a:p>
            <a:pPr algn="ctr"/>
            <a:r>
              <a:rPr lang="pt-BR" sz="1600" dirty="0"/>
              <a:t>Planejamento</a:t>
            </a:r>
          </a:p>
        </p:txBody>
      </p:sp>
      <p:cxnSp>
        <p:nvCxnSpPr>
          <p:cNvPr id="40" name="Conector de seta reta 39"/>
          <p:cNvCxnSpPr>
            <a:stCxn id="38" idx="1"/>
          </p:cNvCxnSpPr>
          <p:nvPr/>
        </p:nvCxnSpPr>
        <p:spPr>
          <a:xfrm flipH="1">
            <a:off x="8472264" y="24527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7032104" y="2230304"/>
            <a:ext cx="1440160" cy="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CMSE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6816080" y="3230978"/>
            <a:ext cx="5256584" cy="53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 rot="16200000">
            <a:off x="5989339" y="1905978"/>
            <a:ext cx="101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Políticas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H="1" flipV="1">
            <a:off x="3583909" y="2056720"/>
            <a:ext cx="19287" cy="1128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2601164" y="1717668"/>
            <a:ext cx="1941124" cy="314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MME</a:t>
            </a:r>
          </a:p>
        </p:txBody>
      </p:sp>
      <p:cxnSp>
        <p:nvCxnSpPr>
          <p:cNvPr id="54" name="Conector reto 53"/>
          <p:cNvCxnSpPr/>
          <p:nvPr/>
        </p:nvCxnSpPr>
        <p:spPr>
          <a:xfrm>
            <a:off x="6096000" y="1003051"/>
            <a:ext cx="0" cy="5666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/>
          <p:cNvSpPr/>
          <p:nvPr/>
        </p:nvSpPr>
        <p:spPr>
          <a:xfrm>
            <a:off x="8852719" y="3284092"/>
            <a:ext cx="1635769" cy="807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ANEEL (autarquia especial) – Regulação e Fiscalização</a:t>
            </a:r>
          </a:p>
        </p:txBody>
      </p:sp>
      <p:cxnSp>
        <p:nvCxnSpPr>
          <p:cNvPr id="57" name="Conector de seta reta 56"/>
          <p:cNvCxnSpPr/>
          <p:nvPr/>
        </p:nvCxnSpPr>
        <p:spPr>
          <a:xfrm>
            <a:off x="10491093" y="3920816"/>
            <a:ext cx="360040" cy="300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10848529" y="4221088"/>
            <a:ext cx="1343471" cy="79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CCEE   (associação) - Comercialização</a:t>
            </a:r>
          </a:p>
        </p:txBody>
      </p:sp>
      <p:cxnSp>
        <p:nvCxnSpPr>
          <p:cNvPr id="61" name="Conector de seta reta 60"/>
          <p:cNvCxnSpPr/>
          <p:nvPr/>
        </p:nvCxnSpPr>
        <p:spPr>
          <a:xfrm flipH="1">
            <a:off x="8472264" y="4085498"/>
            <a:ext cx="390511" cy="293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6816080" y="4085499"/>
            <a:ext cx="1815355" cy="83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ONS (associação)</a:t>
            </a:r>
          </a:p>
          <a:p>
            <a:pPr algn="ctr"/>
            <a:r>
              <a:rPr lang="pt-BR" dirty="0"/>
              <a:t>Operação</a:t>
            </a:r>
          </a:p>
        </p:txBody>
      </p:sp>
      <p:cxnSp>
        <p:nvCxnSpPr>
          <p:cNvPr id="13319" name="Conector de seta reta 13318"/>
          <p:cNvCxnSpPr>
            <a:stCxn id="55" idx="2"/>
          </p:cNvCxnSpPr>
          <p:nvPr/>
        </p:nvCxnSpPr>
        <p:spPr>
          <a:xfrm>
            <a:off x="9670604" y="4091803"/>
            <a:ext cx="0" cy="1209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Retângulo de cantos arredondados 13319"/>
          <p:cNvSpPr/>
          <p:nvPr/>
        </p:nvSpPr>
        <p:spPr>
          <a:xfrm>
            <a:off x="7536160" y="5301209"/>
            <a:ext cx="43924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	    </a:t>
            </a:r>
          </a:p>
          <a:p>
            <a:pPr algn="ctr"/>
            <a:r>
              <a:rPr lang="pt-BR" dirty="0"/>
              <a:t>Geração -30% Eletrobras</a:t>
            </a:r>
          </a:p>
          <a:p>
            <a:pPr algn="ctr"/>
            <a:r>
              <a:rPr lang="pt-BR" dirty="0"/>
              <a:t>Transmissão – 50% Eletrobras  </a:t>
            </a:r>
          </a:p>
          <a:p>
            <a:pPr algn="ctr"/>
            <a:r>
              <a:rPr lang="pt-BR" dirty="0"/>
              <a:t>Distribuição – Privado </a:t>
            </a:r>
          </a:p>
        </p:txBody>
      </p:sp>
      <p:sp>
        <p:nvSpPr>
          <p:cNvPr id="13321" name="CaixaDeTexto 13320"/>
          <p:cNvSpPr txBox="1"/>
          <p:nvPr/>
        </p:nvSpPr>
        <p:spPr>
          <a:xfrm>
            <a:off x="9163188" y="5301209"/>
            <a:ext cx="101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Agentes</a:t>
            </a:r>
          </a:p>
        </p:txBody>
      </p:sp>
      <p:sp>
        <p:nvSpPr>
          <p:cNvPr id="13322" name="CaixaDeTexto 13321"/>
          <p:cNvSpPr txBox="1"/>
          <p:nvPr/>
        </p:nvSpPr>
        <p:spPr>
          <a:xfrm>
            <a:off x="8900434" y="852544"/>
            <a:ext cx="187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Cenário Atual</a:t>
            </a:r>
          </a:p>
        </p:txBody>
      </p:sp>
    </p:spTree>
    <p:extLst>
      <p:ext uri="{BB962C8B-B14F-4D97-AF65-F5344CB8AC3E}">
        <p14:creationId xmlns:p14="http://schemas.microsoft.com/office/powerpoint/2010/main" val="3627482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6E0D2D-5629-4577-A991-DE7E83C14E21}"/>
              </a:ext>
            </a:extLst>
          </p:cNvPr>
          <p:cNvSpPr txBox="1"/>
          <p:nvPr/>
        </p:nvSpPr>
        <p:spPr>
          <a:xfrm>
            <a:off x="334963" y="274638"/>
            <a:ext cx="81099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Produtos do </a:t>
            </a:r>
            <a:r>
              <a:rPr lang="pt-BR" sz="3200" b="1" dirty="0">
                <a:solidFill>
                  <a:srgbClr val="1F497D">
                    <a:lumMod val="75000"/>
                  </a:srgbClr>
                </a:solidFill>
                <a:latin typeface="Segoe UI"/>
                <a:cs typeface="Segoe UI" panose="020B0502040204020203" pitchFamily="34" charset="0"/>
              </a:rPr>
              <a:t>Cepel e seus Destinatários 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315" name="Imagem 22">
            <a:extLst>
              <a:ext uri="{FF2B5EF4-FFF2-40B4-BE49-F238E27FC236}">
                <a16:creationId xmlns:a16="http://schemas.microsoft.com/office/drawing/2014/main" xmlns="" id="{FB408D36-1E8D-4C3A-AE32-692364B9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274638"/>
            <a:ext cx="162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0" y="920200"/>
            <a:ext cx="7536160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5" name="Arredondar Retângulo no Mesmo Canto Lateral 9">
            <a:extLst>
              <a:ext uri="{FF2B5EF4-FFF2-40B4-BE49-F238E27FC236}">
                <a16:creationId xmlns:a16="http://schemas.microsoft.com/office/drawing/2014/main" xmlns="" id="{23FBB537-2F6D-477F-AF5A-E7885833441B}"/>
              </a:ext>
            </a:extLst>
          </p:cNvPr>
          <p:cNvSpPr/>
          <p:nvPr/>
        </p:nvSpPr>
        <p:spPr>
          <a:xfrm rot="16200000" flipV="1">
            <a:off x="8743947" y="3314450"/>
            <a:ext cx="4246347" cy="534727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17" name="Divisa 12">
            <a:extLst>
              <a:ext uri="{FF2B5EF4-FFF2-40B4-BE49-F238E27FC236}">
                <a16:creationId xmlns:a16="http://schemas.microsoft.com/office/drawing/2014/main" xmlns="" id="{2E0BAE4E-F953-42C9-BDEA-4467E57B154C}"/>
              </a:ext>
            </a:extLst>
          </p:cNvPr>
          <p:cNvSpPr/>
          <p:nvPr/>
        </p:nvSpPr>
        <p:spPr>
          <a:xfrm>
            <a:off x="9206358" y="3284985"/>
            <a:ext cx="1043236" cy="730265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D032EC18-4609-455F-84FA-61BC4C8D5372}"/>
              </a:ext>
            </a:extLst>
          </p:cNvPr>
          <p:cNvSpPr/>
          <p:nvPr/>
        </p:nvSpPr>
        <p:spPr>
          <a:xfrm>
            <a:off x="10593654" y="1970468"/>
            <a:ext cx="542906" cy="333074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Sociedade</a:t>
            </a:r>
          </a:p>
        </p:txBody>
      </p:sp>
      <p:sp>
        <p:nvSpPr>
          <p:cNvPr id="20" name="Retângulo de cantos arredondados 7">
            <a:extLst>
              <a:ext uri="{FF2B5EF4-FFF2-40B4-BE49-F238E27FC236}">
                <a16:creationId xmlns:a16="http://schemas.microsoft.com/office/drawing/2014/main" xmlns="" id="{14811720-D222-43D0-916D-61EA19F8F335}"/>
              </a:ext>
            </a:extLst>
          </p:cNvPr>
          <p:cNvSpPr/>
          <p:nvPr/>
        </p:nvSpPr>
        <p:spPr bwMode="auto">
          <a:xfrm>
            <a:off x="551384" y="1458640"/>
            <a:ext cx="8208912" cy="684891"/>
          </a:xfrm>
          <a:prstGeom prst="roundRect">
            <a:avLst/>
          </a:prstGeom>
          <a:ln>
            <a:headEnd/>
            <a:tailEnd type="triangle" w="med" len="lg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CAMADAS SETORIAIS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0198279-F077-439F-A8BD-B04D4A1E0CFC}"/>
              </a:ext>
            </a:extLst>
          </p:cNvPr>
          <p:cNvGraphicFramePr/>
          <p:nvPr/>
        </p:nvGraphicFramePr>
        <p:xfrm>
          <a:off x="551384" y="2490308"/>
          <a:ext cx="8208912" cy="35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F8DC828-7A52-43B1-AAC3-7B59246CBBB3}"/>
              </a:ext>
            </a:extLst>
          </p:cNvPr>
          <p:cNvSpPr txBox="1"/>
          <p:nvPr/>
        </p:nvSpPr>
        <p:spPr>
          <a:xfrm>
            <a:off x="5303912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Exemplos:</a:t>
            </a:r>
          </a:p>
        </p:txBody>
      </p:sp>
    </p:spTree>
    <p:extLst>
      <p:ext uri="{BB962C8B-B14F-4D97-AF65-F5344CB8AC3E}">
        <p14:creationId xmlns:p14="http://schemas.microsoft.com/office/powerpoint/2010/main" val="1748538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Graphic spid="3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6E0D2D-5629-4577-A991-DE7E83C14E21}"/>
              </a:ext>
            </a:extLst>
          </p:cNvPr>
          <p:cNvSpPr txBox="1"/>
          <p:nvPr/>
        </p:nvSpPr>
        <p:spPr>
          <a:xfrm>
            <a:off x="334963" y="274638"/>
            <a:ext cx="40407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1F497D">
                    <a:lumMod val="75000"/>
                  </a:srgbClr>
                </a:solidFill>
                <a:latin typeface="Segoe UI"/>
                <a:cs typeface="Segoe UI" panose="020B0502040204020203" pitchFamily="34" charset="0"/>
              </a:rPr>
              <a:t>Infraestrutura Laboratorial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/>
              <a:cs typeface="Segoe UI" panose="020B0502040204020203" pitchFamily="34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96212" y="875418"/>
            <a:ext cx="6984776" cy="45719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597A16A8-7876-4D89-BA63-F707D824AA67}"/>
              </a:ext>
            </a:extLst>
          </p:cNvPr>
          <p:cNvPicPr/>
          <p:nvPr/>
        </p:nvPicPr>
        <p:blipFill rotWithShape="1">
          <a:blip r:embed="rId3"/>
          <a:srcRect l="5933" t="18016" r="5763" b="6934"/>
          <a:stretch/>
        </p:blipFill>
        <p:spPr>
          <a:xfrm>
            <a:off x="189202" y="2927765"/>
            <a:ext cx="5397967" cy="338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784F8A5-0CF9-4D9A-B032-F9C40B696A32}"/>
              </a:ext>
            </a:extLst>
          </p:cNvPr>
          <p:cNvSpPr/>
          <p:nvPr/>
        </p:nvSpPr>
        <p:spPr>
          <a:xfrm>
            <a:off x="190576" y="1273034"/>
            <a:ext cx="5257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+mj-lt"/>
                <a:ea typeface="Verdana" panose="020B0604030504040204" pitchFamily="34" charset="0"/>
              </a:rPr>
              <a:t>O </a:t>
            </a:r>
            <a:r>
              <a:rPr lang="pt-BR" sz="2000" dirty="0" err="1">
                <a:latin typeface="+mj-lt"/>
                <a:ea typeface="Verdana" panose="020B0604030504040204" pitchFamily="34" charset="0"/>
              </a:rPr>
              <a:t>Cepel</a:t>
            </a:r>
            <a:r>
              <a:rPr lang="pt-BR" sz="2000" dirty="0">
                <a:latin typeface="+mj-lt"/>
                <a:ea typeface="Verdana" panose="020B0604030504040204" pitchFamily="34" charset="0"/>
              </a:rPr>
              <a:t> contribui para o </a:t>
            </a:r>
            <a:r>
              <a:rPr lang="pt-BR" sz="2000" b="1" dirty="0">
                <a:latin typeface="+mj-lt"/>
                <a:ea typeface="Verdana" panose="020B0604030504040204" pitchFamily="34" charset="0"/>
              </a:rPr>
              <a:t>avanço tecnológico da indústria nacional </a:t>
            </a:r>
            <a:r>
              <a:rPr lang="pt-BR" sz="2000" dirty="0">
                <a:latin typeface="+mj-lt"/>
                <a:ea typeface="Verdana" panose="020B0604030504040204" pitchFamily="34" charset="0"/>
              </a:rPr>
              <a:t>de equipamentos elétricos e para confiabilidade destes equipamentos no SIN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784F8A5-0CF9-4D9A-B032-F9C40B696A32}"/>
              </a:ext>
            </a:extLst>
          </p:cNvPr>
          <p:cNvSpPr/>
          <p:nvPr/>
        </p:nvSpPr>
        <p:spPr>
          <a:xfrm>
            <a:off x="5948394" y="1199148"/>
            <a:ext cx="5980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j-lt"/>
                <a:ea typeface="Verdana" panose="020B0604030504040204" pitchFamily="34" charset="0"/>
              </a:rPr>
              <a:t>Exemplo de trabalho em curso:  </a:t>
            </a:r>
            <a:r>
              <a:rPr lang="pt-BR" dirty="0">
                <a:latin typeface="+mj-lt"/>
                <a:ea typeface="Verdana" panose="020B0604030504040204" pitchFamily="34" charset="0"/>
              </a:rPr>
              <a:t>Investigação sobre falhas em suportes para estais de Linhas de Transmissão com impacto em quedas de torres (</a:t>
            </a:r>
            <a:r>
              <a:rPr lang="pt-BR" dirty="0" err="1">
                <a:latin typeface="+mj-lt"/>
                <a:ea typeface="Verdana" panose="020B0604030504040204" pitchFamily="34" charset="0"/>
              </a:rPr>
              <a:t>Rechupe</a:t>
            </a:r>
            <a:r>
              <a:rPr lang="pt-BR" dirty="0">
                <a:latin typeface="+mj-lt"/>
                <a:ea typeface="Verdana" panose="020B0604030504040204" pitchFamily="34" charset="0"/>
              </a:rPr>
              <a:t> de fundição)</a:t>
            </a:r>
          </a:p>
          <a:p>
            <a:endParaRPr lang="pt-BR" dirty="0">
              <a:latin typeface="+mj-lt"/>
              <a:ea typeface="Verdana" panose="020B0604030504040204" pitchFamily="34" charset="0"/>
            </a:endParaRPr>
          </a:p>
          <a:p>
            <a:r>
              <a:rPr lang="pt-BR" dirty="0">
                <a:latin typeface="+mj-lt"/>
                <a:ea typeface="Verdana" panose="020B0604030504040204" pitchFamily="34" charset="0"/>
              </a:rPr>
              <a:t>Critério técnico de avaliação em laboratório estabelecido pelo </a:t>
            </a:r>
            <a:r>
              <a:rPr lang="pt-BR" dirty="0" err="1">
                <a:latin typeface="+mj-lt"/>
                <a:ea typeface="Verdana" panose="020B0604030504040204" pitchFamily="34" charset="0"/>
              </a:rPr>
              <a:t>Cepel</a:t>
            </a:r>
            <a:r>
              <a:rPr lang="pt-BR" dirty="0">
                <a:latin typeface="+mj-lt"/>
                <a:ea typeface="Verdana" panose="020B0604030504040204" pitchFamily="34" charset="0"/>
              </a:rPr>
              <a:t> (Gamagrafia)</a:t>
            </a:r>
          </a:p>
        </p:txBody>
      </p:sp>
      <p:pic>
        <p:nvPicPr>
          <p:cNvPr id="1027" name="Picture 3" descr="C:\Users\orsino\Documents\DIRETORIAS\DG\Visita_Ministro_02_2019\DSC_6591_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62" y="3279341"/>
            <a:ext cx="2798763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784F8A5-0CF9-4D9A-B032-F9C40B696A32}"/>
              </a:ext>
            </a:extLst>
          </p:cNvPr>
          <p:cNvSpPr/>
          <p:nvPr/>
        </p:nvSpPr>
        <p:spPr>
          <a:xfrm>
            <a:off x="8937140" y="2996952"/>
            <a:ext cx="29915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j-lt"/>
                <a:ea typeface="Verdana" panose="020B0604030504040204" pitchFamily="34" charset="0"/>
              </a:rPr>
              <a:t>Índice de reprovação: </a:t>
            </a:r>
            <a:r>
              <a:rPr lang="pt-BR" dirty="0">
                <a:latin typeface="+mj-lt"/>
                <a:ea typeface="Verdana" panose="020B0604030504040204" pitchFamily="34" charset="0"/>
              </a:rPr>
              <a:t>Meta &lt; 5 % </a:t>
            </a:r>
          </a:p>
          <a:p>
            <a:r>
              <a:rPr lang="pt-BR" dirty="0">
                <a:ea typeface="Verdana" panose="020B0604030504040204" pitchFamily="34" charset="0"/>
              </a:rPr>
              <a:t>Melhoria no processo de fundição</a:t>
            </a:r>
          </a:p>
          <a:p>
            <a:endParaRPr lang="pt-BR" dirty="0">
              <a:latin typeface="+mj-lt"/>
              <a:ea typeface="Verdana" panose="020B0604030504040204" pitchFamily="34" charset="0"/>
            </a:endParaRPr>
          </a:p>
          <a:p>
            <a:r>
              <a:rPr lang="pt-BR" b="1" dirty="0" err="1">
                <a:latin typeface="+mj-lt"/>
                <a:ea typeface="Verdana" panose="020B0604030504040204" pitchFamily="34" charset="0"/>
              </a:rPr>
              <a:t>Nov</a:t>
            </a:r>
            <a:r>
              <a:rPr lang="pt-BR" b="1" dirty="0">
                <a:latin typeface="+mj-lt"/>
                <a:ea typeface="Verdana" panose="020B0604030504040204" pitchFamily="34" charset="0"/>
              </a:rPr>
              <a:t>/2018: </a:t>
            </a:r>
            <a:r>
              <a:rPr lang="pt-BR" dirty="0">
                <a:latin typeface="+mj-lt"/>
                <a:ea typeface="Verdana" panose="020B0604030504040204" pitchFamily="34" charset="0"/>
              </a:rPr>
              <a:t>45 % (2000 peças ensaiadas)</a:t>
            </a:r>
          </a:p>
          <a:p>
            <a:r>
              <a:rPr lang="pt-BR" b="1" dirty="0" err="1">
                <a:latin typeface="+mj-lt"/>
                <a:ea typeface="Verdana" panose="020B0604030504040204" pitchFamily="34" charset="0"/>
              </a:rPr>
              <a:t>Fev</a:t>
            </a:r>
            <a:r>
              <a:rPr lang="pt-BR" b="1" dirty="0">
                <a:latin typeface="+mj-lt"/>
                <a:ea typeface="Verdana" panose="020B0604030504040204" pitchFamily="34" charset="0"/>
              </a:rPr>
              <a:t>/2019:</a:t>
            </a:r>
          </a:p>
          <a:p>
            <a:r>
              <a:rPr lang="pt-BR" dirty="0">
                <a:latin typeface="+mj-lt"/>
                <a:ea typeface="Verdana" panose="020B0604030504040204" pitchFamily="34" charset="0"/>
              </a:rPr>
              <a:t>Lote a: 8 % (150 peças ensaiadas)</a:t>
            </a:r>
          </a:p>
          <a:p>
            <a:r>
              <a:rPr lang="pt-BR" dirty="0">
                <a:latin typeface="+mj-lt"/>
                <a:ea typeface="Verdana" panose="020B0604030504040204" pitchFamily="34" charset="0"/>
              </a:rPr>
              <a:t>Lote b: 4% (20 peças, em progresso,)</a:t>
            </a:r>
          </a:p>
        </p:txBody>
      </p:sp>
      <p:pic>
        <p:nvPicPr>
          <p:cNvPr id="3" name="Google Shape;96;p14" descr="05.png">
            <a:extLst>
              <a:ext uri="{FF2B5EF4-FFF2-40B4-BE49-F238E27FC236}">
                <a16:creationId xmlns:a16="http://schemas.microsoft.com/office/drawing/2014/main" xmlns="" id="{F12106ED-4881-6544-B0B7-352D50E318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78906" b="78125"/>
          <a:stretch/>
        </p:blipFill>
        <p:spPr>
          <a:xfrm>
            <a:off x="10632504" y="0"/>
            <a:ext cx="1656184" cy="1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892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6E0D2D-5629-4577-A991-DE7E83C14E21}"/>
              </a:ext>
            </a:extLst>
          </p:cNvPr>
          <p:cNvSpPr txBox="1"/>
          <p:nvPr/>
        </p:nvSpPr>
        <p:spPr>
          <a:xfrm>
            <a:off x="334963" y="274638"/>
            <a:ext cx="7788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Alocação da Força de Trabalho por segmento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-888776" y="920200"/>
            <a:ext cx="8928992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3" name="Imagem 7" descr="image002">
            <a:extLst>
              <a:ext uri="{FF2B5EF4-FFF2-40B4-BE49-F238E27FC236}">
                <a16:creationId xmlns:a16="http://schemas.microsoft.com/office/drawing/2014/main" xmlns="" id="{C6526D44-2CEB-47FD-AA8E-3F169B03D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r="3897"/>
          <a:stretch/>
        </p:blipFill>
        <p:spPr bwMode="auto">
          <a:xfrm>
            <a:off x="499630" y="1612556"/>
            <a:ext cx="4163536" cy="272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5" descr="image001">
            <a:extLst>
              <a:ext uri="{FF2B5EF4-FFF2-40B4-BE49-F238E27FC236}">
                <a16:creationId xmlns:a16="http://schemas.microsoft.com/office/drawing/2014/main" xmlns="" id="{EC5405E2-D5E2-4D7E-97EF-96C10800D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/>
          <a:stretch/>
        </p:blipFill>
        <p:spPr bwMode="auto">
          <a:xfrm>
            <a:off x="4968822" y="1612556"/>
            <a:ext cx="7023176" cy="4644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0FAB7774-4DED-7243-BFD0-1B04E41F00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78906" b="78125"/>
          <a:stretch/>
        </p:blipFill>
        <p:spPr>
          <a:xfrm>
            <a:off x="10177421" y="0"/>
            <a:ext cx="1656184" cy="1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045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0" y="930783"/>
            <a:ext cx="8928992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0FAB7774-4DED-7243-BFD0-1B04E41F0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8906" b="78125"/>
          <a:stretch/>
        </p:blipFill>
        <p:spPr>
          <a:xfrm>
            <a:off x="10177421" y="0"/>
            <a:ext cx="1656184" cy="12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7093360-ACFC-1842-AFF7-35AB5B805571}"/>
              </a:ext>
            </a:extLst>
          </p:cNvPr>
          <p:cNvSpPr txBox="1"/>
          <p:nvPr/>
        </p:nvSpPr>
        <p:spPr>
          <a:xfrm>
            <a:off x="358394" y="275189"/>
            <a:ext cx="7992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ATUAÇÃO DO CEPEL POR CATEGORIA DE PRODUTO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CA3D297-FD28-4D46-ADAB-4ED44DAA6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87237"/>
              </p:ext>
            </p:extLst>
          </p:nvPr>
        </p:nvGraphicFramePr>
        <p:xfrm>
          <a:off x="482658" y="1430777"/>
          <a:ext cx="7992888" cy="3996445"/>
        </p:xfrm>
        <a:graphic>
          <a:graphicData uri="http://schemas.openxmlformats.org/drawingml/2006/table">
            <a:tbl>
              <a:tblPr/>
              <a:tblGrid>
                <a:gridCol w="2938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4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0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80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 de tempo dos técnicos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41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Carteira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Eletrobras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+ Serviços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Apoio Setorial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Serviços Tecnológicos (excl.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Eletrobras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0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0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Orçamento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0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85% (Sistema Eletrobras)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15% (Mercado)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265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0" y="930783"/>
            <a:ext cx="8928992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0FAB7774-4DED-7243-BFD0-1B04E41F0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8906" b="78125"/>
          <a:stretch/>
        </p:blipFill>
        <p:spPr>
          <a:xfrm>
            <a:off x="10177421" y="0"/>
            <a:ext cx="1656184" cy="12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7093360-ACFC-1842-AFF7-35AB5B805571}"/>
              </a:ext>
            </a:extLst>
          </p:cNvPr>
          <p:cNvSpPr txBox="1"/>
          <p:nvPr/>
        </p:nvSpPr>
        <p:spPr>
          <a:xfrm>
            <a:off x="358394" y="275189"/>
            <a:ext cx="7465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O DESENVOLVIMENTO TECNOLÓGICO NO BRASIL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0E7473-F047-8D45-9EEA-116EF172AD36}"/>
              </a:ext>
            </a:extLst>
          </p:cNvPr>
          <p:cNvSpPr txBox="1">
            <a:spLocks/>
          </p:cNvSpPr>
          <p:nvPr/>
        </p:nvSpPr>
        <p:spPr>
          <a:xfrm>
            <a:off x="609600" y="1497177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t-BR" sz="2400" dirty="0"/>
              <a:t>Importante para o Brasil estar na linha de frente do desenvolvimento tecnológico como força motriz do desenvolvimento econômico e social?</a:t>
            </a:r>
          </a:p>
          <a:p>
            <a:pPr eaLnBrk="1" hangingPunct="1"/>
            <a:r>
              <a:rPr lang="pt-BR" sz="2400" dirty="0"/>
              <a:t>Os investimentos em P&amp;D+I no Brasil são compatíveis com a grandeza do país?</a:t>
            </a:r>
          </a:p>
          <a:p>
            <a:pPr eaLnBrk="1" hangingPunct="1"/>
            <a:r>
              <a:rPr lang="pt-BR" sz="2400" dirty="0"/>
              <a:t>O papel dos Centros de P&amp;D são de fundamental importância (ou não) para este fim?</a:t>
            </a:r>
          </a:p>
          <a:p>
            <a:pPr eaLnBrk="1" hangingPunct="1"/>
            <a:r>
              <a:rPr lang="pt-BR" sz="2400" dirty="0"/>
              <a:t>A existência de um Centro com know-how, ambiente estabelecido de pesquisas, equipes multi-disciplinares, instalações laboratoriais deve ser mantido em qualquer cenário?</a:t>
            </a:r>
          </a:p>
          <a:p>
            <a:pPr eaLnBrk="1" hangingPunct="1"/>
            <a:r>
              <a:rPr lang="pt-BR" sz="2400" dirty="0"/>
              <a:t>Porém o reconhecimento da sociedade para a contribuição institucional em âmbito nacional do </a:t>
            </a:r>
            <a:r>
              <a:rPr lang="pt-BR" sz="2400" dirty="0" err="1"/>
              <a:t>Cepel</a:t>
            </a:r>
            <a:r>
              <a:rPr lang="pt-BR" sz="2400" dirty="0"/>
              <a:t> deve ainda ser majoritariamente mantido pelo Sistema Eletrobras no novo desenho setorial? Independentemente de haver ou não sua capitalização?</a:t>
            </a:r>
          </a:p>
        </p:txBody>
      </p:sp>
    </p:spTree>
    <p:extLst>
      <p:ext uri="{BB962C8B-B14F-4D97-AF65-F5344CB8AC3E}">
        <p14:creationId xmlns:p14="http://schemas.microsoft.com/office/powerpoint/2010/main" val="1740186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CE383A-16AA-407B-BCEC-0D1E0DD6640B}"/>
              </a:ext>
            </a:extLst>
          </p:cNvPr>
          <p:cNvGrpSpPr/>
          <p:nvPr/>
        </p:nvGrpSpPr>
        <p:grpSpPr>
          <a:xfrm>
            <a:off x="0" y="930783"/>
            <a:ext cx="8928992" cy="82851"/>
            <a:chOff x="1538465" y="912232"/>
            <a:chExt cx="7536160" cy="82851"/>
          </a:xfrm>
          <a:solidFill>
            <a:srgbClr val="29ABE2"/>
          </a:solidFill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EFB99DC6-6109-41F5-A3D2-7F2C7FF629CE}"/>
                </a:ext>
              </a:extLst>
            </p:cNvPr>
            <p:cNvGrpSpPr/>
            <p:nvPr/>
          </p:nvGrpSpPr>
          <p:grpSpPr>
            <a:xfrm>
              <a:off x="1538465" y="912232"/>
              <a:ext cx="7464152" cy="72008"/>
              <a:chOff x="1538465" y="881784"/>
              <a:chExt cx="7464152" cy="72008"/>
            </a:xfrm>
            <a:grpFill/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B6EEF29D-1578-4B80-875B-6D0315B52E5B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1538465" y="926926"/>
                <a:ext cx="7464152" cy="0"/>
              </a:xfrm>
              <a:prstGeom prst="lin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83998DF3-B009-400E-B6D1-5DF990DE4669}"/>
                  </a:ext>
                </a:extLst>
              </p:cNvPr>
              <p:cNvSpPr/>
              <p:nvPr/>
            </p:nvSpPr>
            <p:spPr>
              <a:xfrm>
                <a:off x="1873825" y="88178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29AB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4193FC13-847A-4533-943D-5C3FF168932D}"/>
                </a:ext>
              </a:extLst>
            </p:cNvPr>
            <p:cNvSpPr/>
            <p:nvPr/>
          </p:nvSpPr>
          <p:spPr>
            <a:xfrm>
              <a:off x="3674025" y="923075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4F76F22-B0BA-4F3B-BD2E-03456948951E}"/>
                </a:ext>
              </a:extLst>
            </p:cNvPr>
            <p:cNvSpPr/>
            <p:nvPr/>
          </p:nvSpPr>
          <p:spPr>
            <a:xfrm>
              <a:off x="6410329" y="92020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0129F8B2-1323-4A12-AAC0-274F5314AC46}"/>
                </a:ext>
              </a:extLst>
            </p:cNvPr>
            <p:cNvSpPr/>
            <p:nvPr/>
          </p:nvSpPr>
          <p:spPr>
            <a:xfrm>
              <a:off x="9002617" y="921370"/>
              <a:ext cx="72008" cy="72008"/>
            </a:xfrm>
            <a:prstGeom prst="ellipse">
              <a:avLst/>
            </a:pr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" name="Google Shape;96;p14" descr="05.png">
            <a:extLst>
              <a:ext uri="{FF2B5EF4-FFF2-40B4-BE49-F238E27FC236}">
                <a16:creationId xmlns:a16="http://schemas.microsoft.com/office/drawing/2014/main" xmlns="" id="{0FAB7774-4DED-7243-BFD0-1B04E41F0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8906" b="78125"/>
          <a:stretch/>
        </p:blipFill>
        <p:spPr>
          <a:xfrm>
            <a:off x="10177421" y="0"/>
            <a:ext cx="1656184" cy="12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8AF84C4-BF03-5645-AD16-96FC877A662D}"/>
              </a:ext>
            </a:extLst>
          </p:cNvPr>
          <p:cNvSpPr txBox="1"/>
          <p:nvPr/>
        </p:nvSpPr>
        <p:spPr>
          <a:xfrm>
            <a:off x="730250" y="243449"/>
            <a:ext cx="7021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1D3F76"/>
                </a:solidFill>
              </a:rPr>
              <a:t>O Desenvolvimento Tecnológico: Curto prazo?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D9DDFF31-DE47-9E4D-AF52-478DCE2FC647}"/>
              </a:ext>
            </a:extLst>
          </p:cNvPr>
          <p:cNvSpPr txBox="1">
            <a:spLocks/>
          </p:cNvSpPr>
          <p:nvPr/>
        </p:nvSpPr>
        <p:spPr>
          <a:xfrm>
            <a:off x="609600" y="1412510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t-BR" sz="2400" dirty="0"/>
              <a:t>Muitos serviços do </a:t>
            </a:r>
            <a:r>
              <a:rPr lang="pt-BR" sz="2400" dirty="0" err="1"/>
              <a:t>Cepel</a:t>
            </a:r>
            <a:r>
              <a:rPr lang="pt-BR" sz="2400" dirty="0"/>
              <a:t> apresentam longos tempos de maturação,</a:t>
            </a:r>
          </a:p>
          <a:p>
            <a:pPr eaLnBrk="1" hangingPunct="1"/>
            <a:r>
              <a:rPr lang="pt-BR" sz="2400" dirty="0"/>
              <a:t>provavelmente além dos anseios e possibilidades de Agentes privados ou de forma isolada.</a:t>
            </a:r>
          </a:p>
          <a:p>
            <a:pPr eaLnBrk="1" hangingPunct="1"/>
            <a:endParaRPr lang="pt-BR" sz="2400" dirty="0"/>
          </a:p>
          <a:p>
            <a:pPr eaLnBrk="1" hangingPunct="1"/>
            <a:endParaRPr lang="pt-BR" sz="2400" dirty="0"/>
          </a:p>
          <a:p>
            <a:pPr eaLnBrk="1" hangingPunct="1"/>
            <a:r>
              <a:rPr lang="pt-BR" sz="2400" dirty="0"/>
              <a:t>Sobre Inovação, a palavra da moda:</a:t>
            </a:r>
          </a:p>
        </p:txBody>
      </p:sp>
    </p:spTree>
    <p:extLst>
      <p:ext uri="{BB962C8B-B14F-4D97-AF65-F5344CB8AC3E}">
        <p14:creationId xmlns:p14="http://schemas.microsoft.com/office/powerpoint/2010/main" val="470158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vaiana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7438</TotalTime>
  <Words>1282</Words>
  <Application>Microsoft Office PowerPoint</Application>
  <PresentationFormat>Widescreen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Raul</dc:creator>
  <cp:lastModifiedBy>Aguirre Estorilio Silva Pinto Neto</cp:lastModifiedBy>
  <cp:revision>640</cp:revision>
  <dcterms:created xsi:type="dcterms:W3CDTF">2018-09-28T14:19:21Z</dcterms:created>
  <dcterms:modified xsi:type="dcterms:W3CDTF">2019-10-01T17:24:34Z</dcterms:modified>
</cp:coreProperties>
</file>