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9" r:id="rId2"/>
    <p:sldId id="361" r:id="rId3"/>
    <p:sldId id="366" r:id="rId4"/>
    <p:sldId id="367" r:id="rId5"/>
    <p:sldId id="370" r:id="rId6"/>
    <p:sldId id="371" r:id="rId7"/>
    <p:sldId id="369" r:id="rId8"/>
    <p:sldId id="372" r:id="rId9"/>
    <p:sldId id="357" r:id="rId10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F433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737" cy="49565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839" y="0"/>
            <a:ext cx="2889737" cy="49565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C3DB90AF-D85C-41BD-ADD0-657D19DB3BC5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889737" cy="49565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839" y="9429288"/>
            <a:ext cx="2889737" cy="49565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389E65DE-DCE1-45C7-9729-490645D20B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549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2305" tIns="46153" rIns="92305" bIns="46153" rtlCol="0"/>
          <a:lstStyle>
            <a:lvl1pPr algn="r">
              <a:defRPr sz="1200"/>
            </a:lvl1pPr>
          </a:lstStyle>
          <a:p>
            <a:fld id="{29992C68-257A-4D6A-9857-3AB619272A2C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3" rIns="92305" bIns="4615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2305" tIns="46153" rIns="92305" bIns="4615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2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2"/>
          </a:xfrm>
          <a:prstGeom prst="rect">
            <a:avLst/>
          </a:prstGeom>
        </p:spPr>
        <p:txBody>
          <a:bodyPr vert="horz" lIns="92305" tIns="46153" rIns="92305" bIns="46153" rtlCol="0" anchor="b"/>
          <a:lstStyle>
            <a:lvl1pPr algn="r">
              <a:defRPr sz="1200"/>
            </a:lvl1pPr>
          </a:lstStyle>
          <a:p>
            <a:fld id="{B3277948-61E4-40BA-AB1D-37FFD0973A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791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90735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96063" y="207963"/>
            <a:ext cx="2090737" cy="56753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23850" y="207963"/>
            <a:ext cx="6119813" cy="56753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30273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323850" y="207963"/>
            <a:ext cx="8362950" cy="56753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404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23850" y="1052513"/>
            <a:ext cx="8229600" cy="4830762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xmlns="" val="19659139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207963"/>
            <a:ext cx="7258050" cy="79216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14850" y="1052513"/>
            <a:ext cx="4038600" cy="2338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14850" y="3543300"/>
            <a:ext cx="4038600" cy="23399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21511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295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571625"/>
            <a:ext cx="8534400" cy="24241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850" y="4148138"/>
            <a:ext cx="8534400" cy="2424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06927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9"/>
          <p:cNvSpPr>
            <a:spLocks/>
          </p:cNvSpPr>
          <p:nvPr userDrawn="1"/>
        </p:nvSpPr>
        <p:spPr bwMode="auto">
          <a:xfrm rot="10800000">
            <a:off x="0" y="-25400"/>
            <a:ext cx="9144000" cy="45008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7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290" y="260648"/>
            <a:ext cx="14112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95"/>
          <p:cNvSpPr txBox="1">
            <a:spLocks noChangeArrowheads="1"/>
          </p:cNvSpPr>
          <p:nvPr userDrawn="1"/>
        </p:nvSpPr>
        <p:spPr bwMode="auto">
          <a:xfrm>
            <a:off x="2003462" y="1963415"/>
            <a:ext cx="707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Confederação da Agricultura e Pecuária do Brasil 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-15876" y="2563976"/>
            <a:ext cx="9159876" cy="2521208"/>
            <a:chOff x="-15876" y="2563976"/>
            <a:chExt cx="9159876" cy="2521208"/>
          </a:xfrm>
        </p:grpSpPr>
        <p:pic>
          <p:nvPicPr>
            <p:cNvPr id="11" name="Picture 6" descr="C:\Documents and Settings\ROSE\Meus documentos\04 CNA\Apresentação SENADORA 0112\FOTOS AGRO\BOVINOCULTURA - 0804_resiz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15876" y="2568104"/>
              <a:ext cx="2019337" cy="2517080"/>
            </a:xfrm>
            <a:prstGeom prst="rect">
              <a:avLst/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</p:spPr>
        </p:pic>
        <p:pic>
          <p:nvPicPr>
            <p:cNvPr id="12" name="Picture 14" descr="Café"/>
            <p:cNvPicPr>
              <a:picLocks noChangeAspect="1" noChangeArrowheads="1"/>
            </p:cNvPicPr>
            <p:nvPr userDrawn="1"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5771" t="35020" r="41528" b="10481"/>
            <a:stretch>
              <a:fillRect/>
            </a:stretch>
          </p:blipFill>
          <p:spPr bwMode="auto">
            <a:xfrm>
              <a:off x="1475656" y="2563976"/>
              <a:ext cx="2039628" cy="2521208"/>
            </a:xfrm>
            <a:prstGeom prst="flowChartInputOutput">
              <a:avLst/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</p:spPr>
        </p:pic>
        <p:pic>
          <p:nvPicPr>
            <p:cNvPr id="15" name="Imagem 14" descr="_MG_0341_resize.JPG"/>
            <p:cNvPicPr>
              <a:picLocks noChangeAspect="1"/>
            </p:cNvPicPr>
            <p:nvPr userDrawn="1"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059832" y="2563976"/>
              <a:ext cx="1741968" cy="2521208"/>
            </a:xfrm>
            <a:prstGeom prst="flowChartInputOutput">
              <a:avLst/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</p:spPr>
        </p:pic>
        <p:pic>
          <p:nvPicPr>
            <p:cNvPr id="16" name="Picture 7" descr="C:\Documents and Settings\ROSE\Meus documentos\04 CNA\Apresentação SENADORA 0112\FOTOS AGRO\ARROZ - 024_resize.JPG"/>
            <p:cNvPicPr>
              <a:picLocks noChangeAspect="1" noChangeArrowheads="1"/>
            </p:cNvPicPr>
            <p:nvPr userDrawn="1"/>
          </p:nvPicPr>
          <p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283968" y="2563976"/>
              <a:ext cx="1924913" cy="2521208"/>
            </a:xfrm>
            <a:prstGeom prst="flowChartInputOutput">
              <a:avLst/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</p:spPr>
        </p:pic>
        <p:pic>
          <p:nvPicPr>
            <p:cNvPr id="17" name="Picture 11" descr="Milho"/>
            <p:cNvPicPr>
              <a:picLocks noChangeAspect="1" noChangeArrowheads="1"/>
            </p:cNvPicPr>
            <p:nvPr userDrawn="1"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2113" t="25676" r="28561" b="20270"/>
            <a:stretch>
              <a:fillRect/>
            </a:stretch>
          </p:blipFill>
          <p:spPr bwMode="auto">
            <a:xfrm>
              <a:off x="5792178" y="2563976"/>
              <a:ext cx="2027734" cy="2521208"/>
            </a:xfrm>
            <a:prstGeom prst="flowChartInputOutput">
              <a:avLst/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</p:spPr>
        </p:pic>
        <p:pic>
          <p:nvPicPr>
            <p:cNvPr id="18" name="Picture 10" descr="C:\Documents and Settings\ROSE\Meus documentos\04 CNA\Apresentação SENADORA 0112\FOTOS AGRO\IMG_2903_resize.jpg"/>
            <p:cNvPicPr>
              <a:picLocks noChangeAspect="1" noChangeArrowheads="1"/>
            </p:cNvPicPr>
            <p:nvPr userDrawn="1"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7397491" y="2563976"/>
              <a:ext cx="1746509" cy="2521208"/>
            </a:xfrm>
            <a:prstGeom prst="rect">
              <a:avLst/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reflection blurRad="12700" stA="2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60940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4675289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14850" y="1052513"/>
            <a:ext cx="40386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31098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84289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7682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38976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0311409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35224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4300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1625"/>
            <a:ext cx="8534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grpSp>
        <p:nvGrpSpPr>
          <p:cNvPr id="1027" name="Grupo 18"/>
          <p:cNvGrpSpPr>
            <a:grpSpLocks/>
          </p:cNvGrpSpPr>
          <p:nvPr userDrawn="1"/>
        </p:nvGrpSpPr>
        <p:grpSpPr bwMode="auto">
          <a:xfrm rot="10800000">
            <a:off x="4643438" y="0"/>
            <a:ext cx="4572000" cy="1870075"/>
            <a:chOff x="-53561" y="5001993"/>
            <a:chExt cx="4572000" cy="1870128"/>
          </a:xfrm>
        </p:grpSpPr>
        <p:sp>
          <p:nvSpPr>
            <p:cNvPr id="12" name="Forma livre 11"/>
            <p:cNvSpPr>
              <a:spLocks/>
            </p:cNvSpPr>
            <p:nvPr userDrawn="1"/>
          </p:nvSpPr>
          <p:spPr bwMode="auto">
            <a:xfrm>
              <a:off x="721139" y="5006755"/>
              <a:ext cx="3802063" cy="14430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-329" y="347"/>
                  </a:moveTo>
                  <a:lnTo>
                    <a:pt x="7156" y="682"/>
                  </a:lnTo>
                  <a:lnTo>
                    <a:pt x="5229" y="682"/>
                  </a:lnTo>
                  <a:lnTo>
                    <a:pt x="-328" y="345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31" name="Grupo 17"/>
            <p:cNvGrpSpPr>
              <a:grpSpLocks/>
            </p:cNvGrpSpPr>
            <p:nvPr userDrawn="1"/>
          </p:nvGrpSpPr>
          <p:grpSpPr bwMode="auto">
            <a:xfrm>
              <a:off x="-53561" y="5785023"/>
              <a:ext cx="3802003" cy="1087098"/>
              <a:chOff x="-53561" y="5785023"/>
              <a:chExt cx="3802003" cy="1087098"/>
            </a:xfrm>
          </p:grpSpPr>
          <p:sp>
            <p:nvSpPr>
              <p:cNvPr id="13" name="Forma livre 12"/>
              <p:cNvSpPr>
                <a:spLocks/>
              </p:cNvSpPr>
              <p:nvPr userDrawn="1"/>
            </p:nvSpPr>
            <p:spPr bwMode="auto">
              <a:xfrm>
                <a:off x="-48798" y="5784652"/>
                <a:ext cx="3802062" cy="838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5760" y="0"/>
                  </a:cxn>
                  <a:cxn ang="0">
                    <a:pos x="5760" y="528"/>
                  </a:cxn>
                  <a:cxn ang="0">
                    <a:pos x="48" y="0"/>
                  </a:cxn>
                </a:cxnLst>
                <a:rect l="0" t="0" r="0" b="0"/>
                <a:pathLst>
                  <a:path w="5760" h="528">
                    <a:moveTo>
                      <a:pt x="817" y="97"/>
                    </a:moveTo>
                    <a:lnTo>
                      <a:pt x="6408" y="682"/>
                    </a:lnTo>
                    <a:lnTo>
                      <a:pt x="5232" y="685"/>
                    </a:lnTo>
                    <a:lnTo>
                      <a:pt x="829" y="101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extLst/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riângulo retângulo 13"/>
              <p:cNvSpPr>
                <a:spLocks/>
              </p:cNvSpPr>
              <p:nvPr userDrawn="1"/>
            </p:nvSpPr>
            <p:spPr bwMode="auto">
              <a:xfrm>
                <a:off x="-6042" y="5791253"/>
                <a:ext cx="3402314" cy="1080868"/>
              </a:xfrm>
              <a:prstGeom prst="rtTriangle">
                <a:avLst/>
              </a:prstGeom>
              <a:blipFill>
                <a:blip r:embed="rId17" cstate="print">
                  <a:alphaModFix amt="50000"/>
                </a:blip>
                <a:tile tx="0" ty="0" sx="50000" sy="50000" flip="none" algn="t"/>
              </a:blipFill>
              <a:ln w="12700" cap="rnd" cmpd="thickThin" algn="ctr">
                <a:noFill/>
                <a:prstDash val="solid"/>
              </a:ln>
              <a:effectLst>
                <a:fillOverlay blend="mult">
                  <a:gradFill flip="none" rotWithShape="1">
                    <a:gsLst>
                      <a:gs pos="0">
                        <a:schemeClr val="accent1">
                          <a:shade val="20000"/>
                          <a:satMod val="176000"/>
                          <a:alpha val="100000"/>
                        </a:schemeClr>
                      </a:gs>
                      <a:gs pos="18000">
                        <a:schemeClr val="accent1">
                          <a:shade val="48000"/>
                          <a:satMod val="153000"/>
                          <a:alpha val="100000"/>
                        </a:schemeClr>
                      </a:gs>
                      <a:gs pos="43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45000">
                        <a:schemeClr val="accent1">
                          <a:tint val="85000"/>
                          <a:satMod val="150000"/>
                          <a:alpha val="100000"/>
                        </a:schemeClr>
                      </a:gs>
                      <a:gs pos="50000">
                        <a:schemeClr val="accent1">
                          <a:tint val="86000"/>
                          <a:satMod val="149000"/>
                          <a:alpha val="100000"/>
                        </a:schemeClr>
                      </a:gs>
                      <a:gs pos="79000">
                        <a:schemeClr val="accent1">
                          <a:shade val="53000"/>
                          <a:satMod val="150000"/>
                          <a:alpha val="100000"/>
                        </a:schemeClr>
                      </a:gs>
                      <a:gs pos="100000">
                        <a:schemeClr val="accent1">
                          <a:shade val="25000"/>
                          <a:satMod val="170000"/>
                          <a:alpha val="100000"/>
                        </a:schemeClr>
                      </a:gs>
                    </a:gsLst>
                    <a:lin ang="450000" scaled="1"/>
                    <a:tileRect/>
                  </a:gradFill>
                </a:fillOverlay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extLst/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6" name="Picture 4" descr="LOGOMARCA CNA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8125" y="266700"/>
            <a:ext cx="928688" cy="1162050"/>
          </a:xfrm>
          <a:prstGeom prst="rect">
            <a:avLst/>
          </a:prstGeom>
          <a:ln>
            <a:noFill/>
          </a:ln>
          <a:effectLst>
            <a:outerShdw blurRad="254000" dist="177800" dir="2820000" sx="101000" sy="101000" algn="tl" rotWithShape="0">
              <a:schemeClr val="bg2">
                <a:lumMod val="25000"/>
                <a:alpha val="72000"/>
              </a:schemeClr>
            </a:outerShdw>
          </a:effec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274638"/>
            <a:ext cx="7429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643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79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AEB5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468313" y="4581525"/>
            <a:ext cx="71437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black">
          <a:xfrm>
            <a:off x="1719262" y="5992812"/>
            <a:ext cx="7375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i="1" dirty="0" smtClean="0">
                <a:solidFill>
                  <a:srgbClr val="000000"/>
                </a:solidFill>
                <a:latin typeface="Arial Narrow" pitchFamily="34" charset="0"/>
              </a:rPr>
              <a:t>Reginaldo </a:t>
            </a:r>
            <a:r>
              <a:rPr lang="pt-BR" altLang="pt-BR" sz="2400" i="1" dirty="0" err="1" smtClean="0">
                <a:solidFill>
                  <a:srgbClr val="000000"/>
                </a:solidFill>
                <a:latin typeface="Arial Narrow" pitchFamily="34" charset="0"/>
              </a:rPr>
              <a:t>Minaré</a:t>
            </a:r>
            <a:endParaRPr lang="pt-BR" altLang="pt-BR" sz="240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i="1" dirty="0" smtClean="0">
                <a:solidFill>
                  <a:srgbClr val="000000"/>
                </a:solidFill>
                <a:latin typeface="Arial Narrow" pitchFamily="34" charset="0"/>
              </a:rPr>
              <a:t>Representante da C</a:t>
            </a:r>
            <a:r>
              <a:rPr lang="pt-BR" altLang="pt-BR" sz="2400" i="1" dirty="0" smtClean="0">
                <a:solidFill>
                  <a:srgbClr val="000000"/>
                </a:solidFill>
                <a:latin typeface="Arial Narrow" pitchFamily="34" charset="0"/>
              </a:rPr>
              <a:t>NA</a:t>
            </a:r>
            <a:endParaRPr lang="pt-BR" altLang="pt-BR" sz="24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02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094562" cy="1139825"/>
          </a:xfrm>
        </p:spPr>
        <p:txBody>
          <a:bodyPr/>
          <a:lstStyle/>
          <a:p>
            <a:r>
              <a:rPr lang="pt-BR" sz="2800" dirty="0" smtClean="0"/>
              <a:t>Processo </a:t>
            </a:r>
            <a:r>
              <a:rPr lang="pt-BR" sz="2800" dirty="0" smtClean="0"/>
              <a:t>de registro de </a:t>
            </a:r>
            <a:r>
              <a:rPr lang="pt-BR" sz="2800" dirty="0" smtClean="0"/>
              <a:t>agrotóxicos – críticas e sugestões</a:t>
            </a:r>
            <a:r>
              <a:rPr lang="pt-BR" sz="2800" b="0" dirty="0" smtClean="0"/>
              <a:t>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5000625"/>
          </a:xfrm>
        </p:spPr>
        <p:txBody>
          <a:bodyPr/>
          <a:lstStyle/>
          <a:p>
            <a:pPr algn="just">
              <a:buNone/>
            </a:pPr>
            <a:r>
              <a:rPr lang="pt-BR" sz="1800" dirty="0" smtClean="0"/>
              <a:t> → </a:t>
            </a:r>
            <a:r>
              <a:rPr lang="pt-BR" sz="1800" dirty="0" smtClean="0">
                <a:solidFill>
                  <a:srgbClr val="003300"/>
                </a:solidFill>
              </a:rPr>
              <a:t>Nas próximas décadas continuará a procura global crescente por alimentos, fibras e energia provenientes da prática agrícola, e isso se deve ao crescimento da população e ao aumento do poder aquisitivo.</a:t>
            </a:r>
          </a:p>
          <a:p>
            <a:pPr algn="just"/>
            <a:endParaRPr lang="pt-BR" sz="18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→ A agricultura deve se preparar para garantir a segurança alimentar.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  Segurança: 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  I - No sentido de certeza e convicção de que haverá alimentos;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 II - No sentido de se ter alimento de qualidade, seguro e confiável para o consumo.</a:t>
            </a:r>
          </a:p>
          <a:p>
            <a:pPr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23946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0319" y="1484784"/>
            <a:ext cx="8562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→ </a:t>
            </a:r>
            <a:r>
              <a:rPr lang="pt-BR" dirty="0" smtClean="0">
                <a:solidFill>
                  <a:srgbClr val="003300"/>
                </a:solidFill>
              </a:rPr>
              <a:t>Para exercer sua atividade empresarial e garantir a </a:t>
            </a:r>
            <a:r>
              <a:rPr lang="pt-BR" dirty="0" smtClean="0">
                <a:solidFill>
                  <a:srgbClr val="003300"/>
                </a:solidFill>
              </a:rPr>
              <a:t>produção </a:t>
            </a:r>
            <a:r>
              <a:rPr lang="pt-BR" dirty="0" smtClean="0">
                <a:solidFill>
                  <a:srgbClr val="003300"/>
                </a:solidFill>
              </a:rPr>
              <a:t>agricultor lança mão de diversas tecnologias (máquinas, sementes e mudas, fertilizantes, defensivos, ração), modelos de gestão e sistemas de cultivo.</a:t>
            </a:r>
          </a:p>
          <a:p>
            <a:pPr algn="just"/>
            <a:r>
              <a:rPr lang="pt-BR" dirty="0" smtClean="0">
                <a:solidFill>
                  <a:srgbClr val="003300"/>
                </a:solidFill>
              </a:rPr>
              <a:t> </a:t>
            </a:r>
          </a:p>
          <a:p>
            <a:pPr algn="just"/>
            <a:r>
              <a:rPr lang="pt-BR" dirty="0" smtClean="0">
                <a:solidFill>
                  <a:srgbClr val="003300"/>
                </a:solidFill>
              </a:rPr>
              <a:t>→  Abordarei a tecnologia que o agricultor lança mão para controlar as diversas variedades de pragas, doenças e ervas daninhas. Desafio constante à produção agrícola no Brasil e no mundo, visto que não sendo controladas, podem arruinar a produção.</a:t>
            </a:r>
          </a:p>
          <a:p>
            <a:pPr algn="just"/>
            <a:endParaRPr lang="pt-BR" dirty="0" smtClean="0">
              <a:solidFill>
                <a:srgbClr val="003300"/>
              </a:solidFill>
            </a:endParaRPr>
          </a:p>
          <a:p>
            <a:pPr algn="just"/>
            <a:r>
              <a:rPr lang="pt-BR" dirty="0" smtClean="0">
                <a:solidFill>
                  <a:srgbClr val="003300"/>
                </a:solidFill>
              </a:rPr>
              <a:t>→ Agrotóxicos (Brasil) – Fitossanitários (Argentina) – </a:t>
            </a:r>
            <a:r>
              <a:rPr lang="pt-BR" dirty="0" err="1" smtClean="0">
                <a:solidFill>
                  <a:srgbClr val="003300"/>
                </a:solidFill>
              </a:rPr>
              <a:t>Fitofarmacêuticos</a:t>
            </a:r>
            <a:r>
              <a:rPr lang="pt-BR" dirty="0" smtClean="0">
                <a:solidFill>
                  <a:srgbClr val="003300"/>
                </a:solidFill>
              </a:rPr>
              <a:t> (União Europeia)</a:t>
            </a:r>
          </a:p>
          <a:p>
            <a:pPr algn="just"/>
            <a:endParaRPr lang="pt-BR" dirty="0" smtClean="0">
              <a:solidFill>
                <a:srgbClr val="003300"/>
              </a:solidFill>
            </a:endParaRPr>
          </a:p>
          <a:p>
            <a:pPr algn="just"/>
            <a:r>
              <a:rPr lang="pt-BR" dirty="0" smtClean="0">
                <a:solidFill>
                  <a:srgbClr val="003300"/>
                </a:solidFill>
              </a:rPr>
              <a:t>→ Os agrotóxicos são utilizados pelos agricultores no mundo todo. Não é uma prática isolada do agricultor brasileiro.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094562" cy="1139825"/>
          </a:xfrm>
        </p:spPr>
        <p:txBody>
          <a:bodyPr/>
          <a:lstStyle/>
          <a:p>
            <a:r>
              <a:rPr lang="pt-BR" sz="2800" dirty="0" smtClean="0"/>
              <a:t>Processo de registro de agrotóxicos – </a:t>
            </a:r>
            <a:r>
              <a:rPr lang="pt-BR" sz="2800" dirty="0" smtClean="0"/>
              <a:t>críticas </a:t>
            </a:r>
            <a:r>
              <a:rPr lang="pt-BR" sz="2800" dirty="0" smtClean="0"/>
              <a:t>e sugestões</a:t>
            </a:r>
            <a:r>
              <a:rPr lang="pt-BR" sz="2800" b="0" dirty="0" smtClean="0"/>
              <a:t>.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xmlns="" val="691616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registro de agrotóxicos – </a:t>
            </a:r>
            <a:r>
              <a:rPr lang="pt-BR" dirty="0" smtClean="0"/>
              <a:t>críticas </a:t>
            </a:r>
            <a:r>
              <a:rPr lang="pt-BR" dirty="0" smtClean="0"/>
              <a:t>e sugestões</a:t>
            </a:r>
            <a:r>
              <a:rPr lang="pt-BR" b="0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800" dirty="0" smtClean="0"/>
              <a:t>→ </a:t>
            </a:r>
            <a:r>
              <a:rPr lang="pt-BR" sz="1800" dirty="0" smtClean="0">
                <a:solidFill>
                  <a:srgbClr val="003300"/>
                </a:solidFill>
              </a:rPr>
              <a:t>Na União Europeia o Regulamento nº 1107/2009, sobre produtos </a:t>
            </a:r>
            <a:r>
              <a:rPr lang="pt-BR" sz="1800" dirty="0" err="1" smtClean="0">
                <a:solidFill>
                  <a:srgbClr val="003300"/>
                </a:solidFill>
              </a:rPr>
              <a:t>fitofarmacêuticos</a:t>
            </a:r>
            <a:r>
              <a:rPr lang="pt-BR" sz="1800" dirty="0" smtClean="0">
                <a:solidFill>
                  <a:srgbClr val="003300"/>
                </a:solidFill>
              </a:rPr>
              <a:t>, possui  considerações que merecem destaque:</a:t>
            </a:r>
          </a:p>
          <a:p>
            <a:pPr algn="just"/>
            <a:endParaRPr lang="pt-BR" sz="18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→ A utilização de produtos </a:t>
            </a:r>
            <a:r>
              <a:rPr lang="pt-BR" sz="1800" dirty="0" err="1" smtClean="0">
                <a:solidFill>
                  <a:srgbClr val="003300"/>
                </a:solidFill>
              </a:rPr>
              <a:t>fitofarmacêuticos</a:t>
            </a:r>
            <a:r>
              <a:rPr lang="pt-BR" sz="1800" dirty="0" smtClean="0">
                <a:solidFill>
                  <a:srgbClr val="003300"/>
                </a:solidFill>
              </a:rPr>
              <a:t> constitui um dos meios mais importantes para proteger os vegetais e os produtos vegetais contra organismos prejudiciais, incluindo infestantes, e para melhorar a produção agrícola.</a:t>
            </a:r>
          </a:p>
          <a:p>
            <a:pPr algn="just">
              <a:buNone/>
            </a:pPr>
            <a:endParaRPr lang="pt-BR" sz="18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→ Os produtos </a:t>
            </a:r>
            <a:r>
              <a:rPr lang="pt-BR" sz="1800" dirty="0" err="1" smtClean="0">
                <a:solidFill>
                  <a:srgbClr val="003300"/>
                </a:solidFill>
              </a:rPr>
              <a:t>fitofarmacêuticos</a:t>
            </a:r>
            <a:r>
              <a:rPr lang="pt-BR" sz="1800" dirty="0" smtClean="0">
                <a:solidFill>
                  <a:srgbClr val="003300"/>
                </a:solidFill>
              </a:rPr>
              <a:t> também podem, contudo, ter efeitos desfavoráveis sobre a produção vegetal. A sua utilização pode envolver riscos e perigos para o homem, para os animais e para o ambiente, nomeadamente se forem colocados no mercado sem terem sido testados e autorizados oficialmente e se forem utilizados de forma incorreta.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registro de agrotóxicos – </a:t>
            </a:r>
            <a:r>
              <a:rPr lang="pt-BR" dirty="0" smtClean="0"/>
              <a:t>críticas </a:t>
            </a:r>
            <a:r>
              <a:rPr lang="pt-BR" dirty="0" smtClean="0"/>
              <a:t>e sugestões</a:t>
            </a:r>
            <a:r>
              <a:rPr lang="pt-BR" b="0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sz="1800" dirty="0" smtClean="0"/>
          </a:p>
          <a:p>
            <a:pPr algn="just">
              <a:buNone/>
            </a:pPr>
            <a:r>
              <a:rPr lang="pt-BR" sz="1800" dirty="0" smtClean="0"/>
              <a:t>	</a:t>
            </a:r>
            <a:r>
              <a:rPr lang="pt-BR" sz="1800" dirty="0" smtClean="0">
                <a:solidFill>
                  <a:srgbClr val="003300"/>
                </a:solidFill>
              </a:rPr>
              <a:t>→ O objetivo do presente regulamento é, pois, incrementar a livre circulação de tais produtos e garantir a sua disponibilidade nos Estados-Membros.</a:t>
            </a:r>
          </a:p>
          <a:p>
            <a:endParaRPr lang="pt-BR" sz="1800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→ Observa-se que  o Regulamento  da EU está lastreado por uma Política bem definida para o Bloco que destaca: </a:t>
            </a:r>
          </a:p>
          <a:p>
            <a:pPr>
              <a:buNone/>
            </a:pPr>
            <a:endParaRPr lang="pt-BR" sz="1800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  - O reconhecimento da importância do produto;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  - A necessidade de cuidados com seu uso; e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   - A relevância do incremento da livre circulação e garantia da disponibilidade. 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    </a:t>
            </a:r>
          </a:p>
          <a:p>
            <a:pPr>
              <a:buNone/>
            </a:pPr>
            <a:r>
              <a:rPr lang="pt-BR" sz="1800" dirty="0" smtClean="0"/>
              <a:t>	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registro de agrotóxicos – </a:t>
            </a:r>
            <a:r>
              <a:rPr lang="pt-BR" dirty="0" smtClean="0"/>
              <a:t>críticas </a:t>
            </a:r>
            <a:r>
              <a:rPr lang="pt-BR" dirty="0" smtClean="0"/>
              <a:t>e sugestões</a:t>
            </a:r>
            <a:r>
              <a:rPr lang="pt-BR" b="0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</a:t>
            </a:r>
            <a:r>
              <a:rPr lang="pt-BR" sz="1800" dirty="0" smtClean="0">
                <a:solidFill>
                  <a:srgbClr val="003300"/>
                </a:solidFill>
              </a:rPr>
              <a:t>→ No Brasil temos: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Lei dos Agrotóxicos nº 7.802/1989 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Decreto nº 4.074/2002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Três órgãos envolvidos no registro: MAPA, </a:t>
            </a:r>
            <a:r>
              <a:rPr lang="pt-BR" sz="1800" dirty="0" err="1" smtClean="0">
                <a:solidFill>
                  <a:srgbClr val="003300"/>
                </a:solidFill>
              </a:rPr>
              <a:t>Anvisa</a:t>
            </a:r>
            <a:r>
              <a:rPr lang="pt-BR" sz="1800" dirty="0" smtClean="0">
                <a:solidFill>
                  <a:srgbClr val="003300"/>
                </a:solidFill>
              </a:rPr>
              <a:t>, </a:t>
            </a:r>
            <a:r>
              <a:rPr lang="pt-BR" sz="1800" dirty="0" err="1" smtClean="0">
                <a:solidFill>
                  <a:srgbClr val="003300"/>
                </a:solidFill>
              </a:rPr>
              <a:t>Ibama</a:t>
            </a:r>
            <a:r>
              <a:rPr lang="pt-BR" sz="1800" dirty="0" smtClean="0">
                <a:solidFill>
                  <a:srgbClr val="003300"/>
                </a:solidFill>
              </a:rPr>
              <a:t>.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	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→ Do sistema atualmente em vigor, destaca-se: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Não corresponde à legislação uma Política de Estado bem definida, nem uma posição clara de Governo sobre os agrotóxicos; 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Divergência entre os órgãos, inclusive sobre a necessidade e segurança dos produtos;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Pouco comprometimento com garantia da disponibilidade dos produtos aos agricultores;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Contaminado com a tensão entre disputa de mercados por empresas com produtos patenteados e produtos genéricos.</a:t>
            </a:r>
            <a:endParaRPr lang="pt-BR" sz="1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registro de agrotóxicos – </a:t>
            </a:r>
            <a:r>
              <a:rPr lang="pt-BR" dirty="0" smtClean="0"/>
              <a:t>críticas </a:t>
            </a:r>
            <a:r>
              <a:rPr lang="pt-BR" dirty="0" smtClean="0"/>
              <a:t>e sugestões</a:t>
            </a:r>
            <a:r>
              <a:rPr lang="pt-BR" b="0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003300"/>
                </a:solidFill>
              </a:rPr>
              <a:t>→ </a:t>
            </a:r>
            <a:r>
              <a:rPr lang="pt-BR" sz="1800" dirty="0" smtClean="0">
                <a:solidFill>
                  <a:srgbClr val="003300"/>
                </a:solidFill>
              </a:rPr>
              <a:t>O agricultor não é usuário direto do sistema de registro, mas sofre com  o resultado medíocre do sistema: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Poucos produtos no mercado, baixa concorrência;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Contribui para aprofundar as distorções da distribuição da renda gerada pelo agronegócio brasileiro;</a:t>
            </a:r>
          </a:p>
          <a:p>
            <a:pPr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 - Dificulta o cultivo, especialmente o cultivo de frutas e verduras.</a:t>
            </a:r>
            <a:endParaRPr lang="pt-BR" sz="1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registro de agrotóxicos – </a:t>
            </a:r>
            <a:r>
              <a:rPr lang="pt-BR" dirty="0" smtClean="0"/>
              <a:t>críticas </a:t>
            </a:r>
            <a:r>
              <a:rPr lang="pt-BR" dirty="0" smtClean="0"/>
              <a:t>e sugestões</a:t>
            </a:r>
            <a:r>
              <a:rPr lang="pt-BR" b="0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dirty="0" smtClean="0">
                <a:solidFill>
                  <a:srgbClr val="003300"/>
                </a:solidFill>
              </a:rPr>
              <a:t> </a:t>
            </a:r>
            <a:r>
              <a:rPr lang="pt-BR" sz="1800" dirty="0" smtClean="0">
                <a:solidFill>
                  <a:srgbClr val="003300"/>
                </a:solidFill>
              </a:rPr>
              <a:t>→  Proposta:</a:t>
            </a:r>
          </a:p>
          <a:p>
            <a:pPr algn="just">
              <a:buNone/>
            </a:pPr>
            <a:endParaRPr lang="pt-BR" sz="18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- Modificar o sistema de registro de </a:t>
            </a:r>
            <a:r>
              <a:rPr lang="pt-BR" sz="1800" dirty="0" smtClean="0">
                <a:solidFill>
                  <a:srgbClr val="003300"/>
                </a:solidFill>
              </a:rPr>
              <a:t>agrotóxico, instituir modelo semelhante </a:t>
            </a:r>
            <a:r>
              <a:rPr lang="pt-BR" sz="1800" smtClean="0">
                <a:solidFill>
                  <a:srgbClr val="003300"/>
                </a:solidFill>
              </a:rPr>
              <a:t>ao da </a:t>
            </a:r>
            <a:r>
              <a:rPr lang="pt-BR" sz="1800" dirty="0" err="1" smtClean="0">
                <a:solidFill>
                  <a:srgbClr val="003300"/>
                </a:solidFill>
              </a:rPr>
              <a:t>CTNBio</a:t>
            </a:r>
            <a:r>
              <a:rPr lang="pt-BR" sz="1800" dirty="0" smtClean="0">
                <a:solidFill>
                  <a:srgbClr val="003300"/>
                </a:solidFill>
              </a:rPr>
              <a:t>;</a:t>
            </a:r>
            <a:endParaRPr lang="pt-BR" sz="18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- Desenvolver uma política para os agrotóxicos, reconhecendo sua necessidade para a produção agrícola;</a:t>
            </a:r>
          </a:p>
          <a:p>
            <a:pPr algn="just">
              <a:buNone/>
            </a:pPr>
            <a:r>
              <a:rPr lang="pt-BR" sz="1800" dirty="0" smtClean="0">
                <a:solidFill>
                  <a:srgbClr val="003300"/>
                </a:solidFill>
              </a:rPr>
              <a:t>  - Criar um ambiente favorável ao estimulo da concorrência e ao desenvolvimento científico e tecnológico.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9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203524" y="2996952"/>
            <a:ext cx="6177111" cy="779115"/>
          </a:xfrm>
          <a:prstGeom prst="rect">
            <a:avLst/>
          </a:prstGeom>
          <a:noFill/>
        </p:spPr>
        <p:txBody>
          <a:bodyPr lIns="64281" tIns="32140" rIns="64281" bIns="32140">
            <a:spAutoFit/>
          </a:bodyPr>
          <a:lstStyle/>
          <a:p>
            <a:pPr defTabSz="914306">
              <a:defRPr/>
            </a:pPr>
            <a:r>
              <a:rPr lang="pt-BR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Obrigado!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black">
          <a:xfrm>
            <a:off x="1547664" y="4365104"/>
            <a:ext cx="4104456" cy="86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 algn="l" defTabSz="1300163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defTabSz="1300163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defTabSz="1300163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defTabSz="1300163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defTabSz="1300163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defTabSz="1300163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defTabSz="1300163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defTabSz="1300163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defTabSz="1300163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400" i="1" dirty="0" smtClean="0">
                <a:solidFill>
                  <a:srgbClr val="000000"/>
                </a:solidFill>
                <a:latin typeface="Arial Narrow" pitchFamily="34" charset="0"/>
              </a:rPr>
              <a:t>Reginaldo </a:t>
            </a:r>
            <a:r>
              <a:rPr lang="pt-BR" altLang="pt-BR" sz="2400" i="1" dirty="0" err="1" smtClean="0">
                <a:solidFill>
                  <a:srgbClr val="000000"/>
                </a:solidFill>
                <a:latin typeface="Arial Narrow" pitchFamily="34" charset="0"/>
              </a:rPr>
              <a:t>Minaré</a:t>
            </a:r>
            <a:endParaRPr lang="pt-BR" altLang="pt-BR" sz="240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i="1" dirty="0" smtClean="0">
                <a:solidFill>
                  <a:srgbClr val="000000"/>
                </a:solidFill>
                <a:latin typeface="Arial Narrow" pitchFamily="34" charset="0"/>
              </a:rPr>
              <a:t>Representante da CNA</a:t>
            </a:r>
            <a:endParaRPr lang="pt-BR" altLang="pt-BR" sz="2400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63688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reginaldo.minare@gmail.com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14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de apresentação de exemplo">
  <a:themeElements>
    <a:clrScheme name="">
      <a:dk1>
        <a:srgbClr val="0F4334"/>
      </a:dk1>
      <a:lt1>
        <a:srgbClr val="FFFFFF"/>
      </a:lt1>
      <a:dk2>
        <a:srgbClr val="43BD4C"/>
      </a:dk2>
      <a:lt2>
        <a:srgbClr val="F0F7BD"/>
      </a:lt2>
      <a:accent1>
        <a:srgbClr val="B2B838"/>
      </a:accent1>
      <a:accent2>
        <a:srgbClr val="E68B30"/>
      </a:accent2>
      <a:accent3>
        <a:srgbClr val="FFFFFF"/>
      </a:accent3>
      <a:accent4>
        <a:srgbClr val="0B382B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lides de apresentação de exemp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0" tIns="45703" rIns="91410" bIns="45703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 apresentação de exemplo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 apresentação de exemplo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464</Words>
  <Application>Microsoft Office PowerPoint</Application>
  <PresentationFormat>Apresentação na tela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Slides de apresentação de exemplo</vt:lpstr>
      <vt:lpstr>Slide 1</vt:lpstr>
      <vt:lpstr>Processo de registro de agrotóxicos – críticas e sugestões.</vt:lpstr>
      <vt:lpstr>Processo de registro de agrotóxicos – críticas e sugestões.</vt:lpstr>
      <vt:lpstr>Processo de registro de agrotóxicos – críticas e sugestões.</vt:lpstr>
      <vt:lpstr>Processo de registro de agrotóxicos – críticas e sugestões.</vt:lpstr>
      <vt:lpstr>Processo de registro de agrotóxicos – críticas e sugestões.</vt:lpstr>
      <vt:lpstr>Processo de registro de agrotóxicos – críticas e sugestões.</vt:lpstr>
      <vt:lpstr>Processo de registro de agrotóxicos – críticas e sugestões.</vt:lpstr>
      <vt:lpstr>Slide 9</vt:lpstr>
    </vt:vector>
  </TitlesOfParts>
  <Company>CNA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sut.perspectivas.02fev2015</dc:title>
  <dc:creator>Renato Conchon</dc:creator>
  <cp:lastModifiedBy>ADM</cp:lastModifiedBy>
  <cp:revision>242</cp:revision>
  <cp:lastPrinted>2015-03-28T04:42:33Z</cp:lastPrinted>
  <dcterms:created xsi:type="dcterms:W3CDTF">2014-07-07T19:55:16Z</dcterms:created>
  <dcterms:modified xsi:type="dcterms:W3CDTF">2015-07-02T10:14:07Z</dcterms:modified>
</cp:coreProperties>
</file>