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59" r:id="rId2"/>
    <p:sldId id="361" r:id="rId3"/>
    <p:sldId id="366" r:id="rId4"/>
    <p:sldId id="367" r:id="rId5"/>
    <p:sldId id="370" r:id="rId6"/>
    <p:sldId id="371" r:id="rId7"/>
    <p:sldId id="369" r:id="rId8"/>
    <p:sldId id="372" r:id="rId9"/>
    <p:sldId id="357" r:id="rId10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F4334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895" autoAdjust="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737" cy="49565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839" y="0"/>
            <a:ext cx="2889737" cy="49565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C3DB90AF-D85C-41BD-ADD0-657D19DB3BC5}" type="datetimeFigureOut">
              <a:rPr lang="pt-BR" smtClean="0"/>
              <a:pPr/>
              <a:t>02/07/2015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288"/>
            <a:ext cx="2889737" cy="49565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839" y="9429288"/>
            <a:ext cx="2889737" cy="49565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389E65DE-DCE1-45C7-9729-490645D20B5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5495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938" cy="496332"/>
          </a:xfrm>
          <a:prstGeom prst="rect">
            <a:avLst/>
          </a:prstGeom>
        </p:spPr>
        <p:txBody>
          <a:bodyPr vert="horz" lIns="92305" tIns="46153" rIns="92305" bIns="4615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8" y="1"/>
            <a:ext cx="2889938" cy="496332"/>
          </a:xfrm>
          <a:prstGeom prst="rect">
            <a:avLst/>
          </a:prstGeom>
        </p:spPr>
        <p:txBody>
          <a:bodyPr vert="horz" lIns="92305" tIns="46153" rIns="92305" bIns="46153" rtlCol="0"/>
          <a:lstStyle>
            <a:lvl1pPr algn="r">
              <a:defRPr sz="1200"/>
            </a:lvl1pPr>
          </a:lstStyle>
          <a:p>
            <a:fld id="{29992C68-257A-4D6A-9857-3AB619272A2C}" type="datetimeFigureOut">
              <a:rPr lang="pt-BR" smtClean="0"/>
              <a:pPr/>
              <a:t>02/07/2015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5" tIns="46153" rIns="92305" bIns="4615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5"/>
            <a:ext cx="5335270" cy="4466987"/>
          </a:xfrm>
          <a:prstGeom prst="rect">
            <a:avLst/>
          </a:prstGeom>
        </p:spPr>
        <p:txBody>
          <a:bodyPr vert="horz" lIns="92305" tIns="46153" rIns="92305" bIns="46153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889938" cy="496332"/>
          </a:xfrm>
          <a:prstGeom prst="rect">
            <a:avLst/>
          </a:prstGeom>
        </p:spPr>
        <p:txBody>
          <a:bodyPr vert="horz" lIns="92305" tIns="46153" rIns="92305" bIns="4615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8" y="9428585"/>
            <a:ext cx="2889938" cy="496332"/>
          </a:xfrm>
          <a:prstGeom prst="rect">
            <a:avLst/>
          </a:prstGeom>
        </p:spPr>
        <p:txBody>
          <a:bodyPr vert="horz" lIns="92305" tIns="46153" rIns="92305" bIns="46153" rtlCol="0" anchor="b"/>
          <a:lstStyle>
            <a:lvl1pPr algn="r">
              <a:defRPr sz="1200"/>
            </a:lvl1pPr>
          </a:lstStyle>
          <a:p>
            <a:fld id="{B3277948-61E4-40BA-AB1D-37FFD0973AC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3791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990735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8302734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84042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xmlns="" val="19659139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9215115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e texto em cima do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429500" cy="11398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571625"/>
            <a:ext cx="8534400" cy="242411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3850" y="4148138"/>
            <a:ext cx="8534400" cy="24241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6069277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rgbClr val="FFFFFF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-15876" y="2563976"/>
            <a:ext cx="9159876" cy="2521208"/>
            <a:chOff x="-15876" y="2563976"/>
            <a:chExt cx="9159876" cy="2521208"/>
          </a:xfrm>
        </p:grpSpPr>
        <p:pic>
          <p:nvPicPr>
            <p:cNvPr id="11" name="Picture 6" descr="C:\Documents and Settings\ROSE\Meus documentos\04 CNA\Apresentação SENADORA 0112\FOTOS AGRO\BOVINOCULTURA - 0804_resize.JPG"/>
            <p:cNvPicPr>
              <a:picLocks noChangeAspect="1" noChangeArrowheads="1"/>
            </p:cNvPicPr>
            <p:nvPr userDrawn="1"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-15876" y="2568104"/>
              <a:ext cx="2019337" cy="2517080"/>
            </a:xfrm>
            <a:prstGeom prst="rec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2" name="Picture 14" descr="Café"/>
            <p:cNvPicPr>
              <a:picLocks noChangeAspect="1" noChangeArrowheads="1"/>
            </p:cNvPicPr>
            <p:nvPr userDrawn="1"/>
          </p:nvPicPr>
          <p:blipFill>
            <a:blip r:embed="rId5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25771" t="35020" r="41528" b="10481"/>
            <a:stretch>
              <a:fillRect/>
            </a:stretch>
          </p:blipFill>
          <p:spPr bwMode="auto">
            <a:xfrm>
              <a:off x="1475656" y="2563976"/>
              <a:ext cx="2039628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5" name="Imagem 14" descr="_MG_0341_resize.JPG"/>
            <p:cNvPicPr>
              <a:picLocks noChangeAspect="1"/>
            </p:cNvPicPr>
            <p:nvPr userDrawn="1"/>
          </p:nvPicPr>
          <p:blipFill>
            <a:blip r:embed="rId6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059832" y="2563976"/>
              <a:ext cx="1741968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6" name="Picture 7" descr="C:\Documents and Settings\ROSE\Meus documentos\04 CNA\Apresentação SENADORA 0112\FOTOS AGRO\ARROZ - 024_resize.JPG"/>
            <p:cNvPicPr>
              <a:picLocks noChangeAspect="1" noChangeArrowheads="1"/>
            </p:cNvPicPr>
            <p:nvPr userDrawn="1"/>
          </p:nvPicPr>
          <p:blipFill>
            <a:blip r:embed="rId7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4283968" y="2563976"/>
              <a:ext cx="1924913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7" name="Picture 11" descr="Milho"/>
            <p:cNvPicPr>
              <a:picLocks noChangeAspect="1" noChangeArrowheads="1"/>
            </p:cNvPicPr>
            <p:nvPr userDrawn="1"/>
          </p:nvPicPr>
          <p:blipFill>
            <a:blip r:embed="rId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22113" t="25676" r="28561" b="20270"/>
            <a:stretch>
              <a:fillRect/>
            </a:stretch>
          </p:blipFill>
          <p:spPr bwMode="auto">
            <a:xfrm>
              <a:off x="5792178" y="2563976"/>
              <a:ext cx="2027734" cy="2521208"/>
            </a:xfrm>
            <a:prstGeom prst="flowChartInputOutpu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  <p:pic>
          <p:nvPicPr>
            <p:cNvPr id="18" name="Picture 10" descr="C:\Documents and Settings\ROSE\Meus documentos\04 CNA\Apresentação SENADORA 0112\FOTOS AGRO\IMG_2903_resize.jpg"/>
            <p:cNvPicPr>
              <a:picLocks noChangeAspect="1" noChangeArrowheads="1"/>
            </p:cNvPicPr>
            <p:nvPr userDrawn="1"/>
          </p:nvPicPr>
          <p:blipFill>
            <a:blip r:embed="rId9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7397491" y="2563976"/>
              <a:ext cx="1746509" cy="2521208"/>
            </a:xfrm>
            <a:prstGeom prst="rect">
              <a:avLst/>
            </a:prstGeom>
            <a:solidFill>
              <a:srgbClr val="FFFFFF"/>
            </a:solidFill>
            <a:ln w="76200" cap="sq">
              <a:noFill/>
              <a:miter lim="800000"/>
            </a:ln>
            <a:effectLst>
              <a:reflection blurRad="12700" stA="2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609401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4675289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9310984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684289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67682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389762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0311409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2352249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43004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21139" y="5006755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48798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26439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795" r:id="rId15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pt-BR" sz="3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black">
          <a:xfrm>
            <a:off x="1719262" y="5992812"/>
            <a:ext cx="73755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2400" i="1" dirty="0" smtClean="0">
                <a:solidFill>
                  <a:srgbClr val="000000"/>
                </a:solidFill>
                <a:latin typeface="Arial Narrow" pitchFamily="34" charset="0"/>
              </a:rPr>
              <a:t>Reginaldo </a:t>
            </a:r>
            <a:r>
              <a:rPr lang="pt-BR" altLang="pt-BR" sz="2400" i="1" dirty="0" err="1" smtClean="0">
                <a:solidFill>
                  <a:srgbClr val="000000"/>
                </a:solidFill>
                <a:latin typeface="Arial Narrow" pitchFamily="34" charset="0"/>
              </a:rPr>
              <a:t>Minaré</a:t>
            </a:r>
            <a:endParaRPr lang="pt-BR" altLang="pt-BR" sz="2400" i="1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2400" i="1" dirty="0" smtClean="0">
                <a:solidFill>
                  <a:srgbClr val="000000"/>
                </a:solidFill>
                <a:latin typeface="Arial Narrow" pitchFamily="34" charset="0"/>
              </a:rPr>
              <a:t>Representante da C</a:t>
            </a:r>
            <a:r>
              <a:rPr lang="pt-BR" altLang="pt-BR" sz="2400" i="1" dirty="0" smtClean="0">
                <a:solidFill>
                  <a:srgbClr val="000000"/>
                </a:solidFill>
                <a:latin typeface="Arial Narrow" pitchFamily="34" charset="0"/>
              </a:rPr>
              <a:t>NA</a:t>
            </a:r>
            <a:endParaRPr lang="pt-BR" altLang="pt-BR" sz="2400" i="1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3023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094562" cy="1139825"/>
          </a:xfrm>
        </p:spPr>
        <p:txBody>
          <a:bodyPr/>
          <a:lstStyle/>
          <a:p>
            <a:r>
              <a:rPr lang="pt-BR" sz="2800" dirty="0" smtClean="0"/>
              <a:t>Processo </a:t>
            </a:r>
            <a:r>
              <a:rPr lang="pt-BR" sz="2800" dirty="0" smtClean="0"/>
              <a:t>de registro de </a:t>
            </a:r>
            <a:r>
              <a:rPr lang="pt-BR" sz="2800" dirty="0" smtClean="0"/>
              <a:t>agrotóxicos – críticas e sugestões</a:t>
            </a:r>
            <a:r>
              <a:rPr lang="pt-BR" sz="2800" b="0" dirty="0" smtClean="0"/>
              <a:t>.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5000625"/>
          </a:xfrm>
        </p:spPr>
        <p:txBody>
          <a:bodyPr/>
          <a:lstStyle/>
          <a:p>
            <a:pPr algn="just">
              <a:buNone/>
            </a:pPr>
            <a:r>
              <a:rPr lang="pt-BR" sz="1800" dirty="0" smtClean="0"/>
              <a:t> → </a:t>
            </a:r>
            <a:r>
              <a:rPr lang="pt-BR" sz="1800" dirty="0" smtClean="0">
                <a:solidFill>
                  <a:srgbClr val="003300"/>
                </a:solidFill>
              </a:rPr>
              <a:t>Nas próximas décadas continuará a procura global crescente por alimentos, fibras e energia provenientes da prática agrícola, e isso se deve ao crescimento da população e ao aumento do poder aquisitivo.</a:t>
            </a:r>
          </a:p>
          <a:p>
            <a:pPr algn="just"/>
            <a:endParaRPr lang="pt-BR" sz="18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→ A agricultura deve se preparar para garantir a segurança alimentar.</a:t>
            </a: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 Segurança: </a:t>
            </a: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 I - No sentido de certeza e convicção de que haverá alimentos;</a:t>
            </a: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II - No sentido de se ter alimento de qualidade, seguro e confiável para o consumo.</a:t>
            </a:r>
          </a:p>
          <a:p>
            <a:pPr>
              <a:buNone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1239464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30319" y="1484784"/>
            <a:ext cx="85621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pPr algn="just"/>
            <a:r>
              <a:rPr lang="pt-BR" dirty="0" smtClean="0"/>
              <a:t>→ </a:t>
            </a:r>
            <a:r>
              <a:rPr lang="pt-BR" dirty="0" smtClean="0">
                <a:solidFill>
                  <a:srgbClr val="003300"/>
                </a:solidFill>
              </a:rPr>
              <a:t>Para exercer sua atividade empresarial e garantir a </a:t>
            </a:r>
            <a:r>
              <a:rPr lang="pt-BR" dirty="0" smtClean="0">
                <a:solidFill>
                  <a:srgbClr val="003300"/>
                </a:solidFill>
              </a:rPr>
              <a:t>produção </a:t>
            </a:r>
            <a:r>
              <a:rPr lang="pt-BR" dirty="0" smtClean="0">
                <a:solidFill>
                  <a:srgbClr val="003300"/>
                </a:solidFill>
              </a:rPr>
              <a:t>agricultor lança mão de diversas tecnologias (máquinas, sementes e mudas, fertilizantes, defensivos, ração), modelos de gestão e sistemas de cultivo.</a:t>
            </a:r>
          </a:p>
          <a:p>
            <a:pPr algn="just"/>
            <a:r>
              <a:rPr lang="pt-BR" dirty="0" smtClean="0">
                <a:solidFill>
                  <a:srgbClr val="003300"/>
                </a:solidFill>
              </a:rPr>
              <a:t> </a:t>
            </a:r>
          </a:p>
          <a:p>
            <a:pPr algn="just"/>
            <a:r>
              <a:rPr lang="pt-BR" dirty="0" smtClean="0">
                <a:solidFill>
                  <a:srgbClr val="003300"/>
                </a:solidFill>
              </a:rPr>
              <a:t>→  Abordarei a tecnologia que o agricultor lança mão para controlar as diversas variedades de pragas, doenças e ervas daninhas. Desafio constante à produção agrícola no Brasil e no mundo, visto que não sendo controladas, podem arruinar a produção.</a:t>
            </a:r>
          </a:p>
          <a:p>
            <a:pPr algn="just"/>
            <a:endParaRPr lang="pt-BR" dirty="0" smtClean="0">
              <a:solidFill>
                <a:srgbClr val="003300"/>
              </a:solidFill>
            </a:endParaRPr>
          </a:p>
          <a:p>
            <a:pPr algn="just"/>
            <a:r>
              <a:rPr lang="pt-BR" dirty="0" smtClean="0">
                <a:solidFill>
                  <a:srgbClr val="003300"/>
                </a:solidFill>
              </a:rPr>
              <a:t>→ Agrotóxicos (Brasil) – Fitossanitários (Argentina) – </a:t>
            </a:r>
            <a:r>
              <a:rPr lang="pt-BR" dirty="0" err="1" smtClean="0">
                <a:solidFill>
                  <a:srgbClr val="003300"/>
                </a:solidFill>
              </a:rPr>
              <a:t>Fitofarmacêuticos</a:t>
            </a:r>
            <a:r>
              <a:rPr lang="pt-BR" dirty="0" smtClean="0">
                <a:solidFill>
                  <a:srgbClr val="003300"/>
                </a:solidFill>
              </a:rPr>
              <a:t> (União Europeia)</a:t>
            </a:r>
          </a:p>
          <a:p>
            <a:pPr algn="just"/>
            <a:endParaRPr lang="pt-BR" dirty="0" smtClean="0">
              <a:solidFill>
                <a:srgbClr val="003300"/>
              </a:solidFill>
            </a:endParaRPr>
          </a:p>
          <a:p>
            <a:pPr algn="just"/>
            <a:r>
              <a:rPr lang="pt-BR" dirty="0" smtClean="0">
                <a:solidFill>
                  <a:srgbClr val="003300"/>
                </a:solidFill>
              </a:rPr>
              <a:t>→ Os agrotóxicos são utilizados pelos agricultores no mundo todo. Não é uma prática isolada do agricultor brasileiro.</a:t>
            </a:r>
          </a:p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094562" cy="1139825"/>
          </a:xfrm>
        </p:spPr>
        <p:txBody>
          <a:bodyPr/>
          <a:lstStyle/>
          <a:p>
            <a:r>
              <a:rPr lang="pt-BR" sz="2800" dirty="0" smtClean="0"/>
              <a:t>Processo de registro de agrotóxicos – </a:t>
            </a:r>
            <a:r>
              <a:rPr lang="pt-BR" sz="2800" dirty="0" smtClean="0"/>
              <a:t>críticas </a:t>
            </a:r>
            <a:r>
              <a:rPr lang="pt-BR" sz="2800" dirty="0" smtClean="0"/>
              <a:t>e sugestões</a:t>
            </a:r>
            <a:r>
              <a:rPr lang="pt-BR" sz="2800" b="0" dirty="0" smtClean="0"/>
              <a:t>.</a:t>
            </a:r>
            <a:endParaRPr lang="pt-BR" sz="2800" i="1" dirty="0"/>
          </a:p>
        </p:txBody>
      </p:sp>
    </p:spTree>
    <p:extLst>
      <p:ext uri="{BB962C8B-B14F-4D97-AF65-F5344CB8AC3E}">
        <p14:creationId xmlns:p14="http://schemas.microsoft.com/office/powerpoint/2010/main" xmlns="" val="691616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registro de agrotóxicos – </a:t>
            </a:r>
            <a:r>
              <a:rPr lang="pt-BR" dirty="0" smtClean="0"/>
              <a:t>críticas </a:t>
            </a:r>
            <a:r>
              <a:rPr lang="pt-BR" dirty="0" smtClean="0"/>
              <a:t>e sugestões</a:t>
            </a:r>
            <a:r>
              <a:rPr lang="pt-BR" b="0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1800" dirty="0" smtClean="0"/>
              <a:t>→ </a:t>
            </a:r>
            <a:r>
              <a:rPr lang="pt-BR" sz="1800" dirty="0" smtClean="0">
                <a:solidFill>
                  <a:srgbClr val="003300"/>
                </a:solidFill>
              </a:rPr>
              <a:t>Na União Europeia o Regulamento nº 1107/2009, sobre produtos </a:t>
            </a:r>
            <a:r>
              <a:rPr lang="pt-BR" sz="1800" dirty="0" err="1" smtClean="0">
                <a:solidFill>
                  <a:srgbClr val="003300"/>
                </a:solidFill>
              </a:rPr>
              <a:t>fitofarmacêuticos</a:t>
            </a:r>
            <a:r>
              <a:rPr lang="pt-BR" sz="1800" dirty="0" smtClean="0">
                <a:solidFill>
                  <a:srgbClr val="003300"/>
                </a:solidFill>
              </a:rPr>
              <a:t>, possui  considerações que merecem destaque:</a:t>
            </a:r>
          </a:p>
          <a:p>
            <a:pPr algn="just"/>
            <a:endParaRPr lang="pt-BR" sz="18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→ A utilização de produtos </a:t>
            </a:r>
            <a:r>
              <a:rPr lang="pt-BR" sz="1800" dirty="0" err="1" smtClean="0">
                <a:solidFill>
                  <a:srgbClr val="003300"/>
                </a:solidFill>
              </a:rPr>
              <a:t>fitofarmacêuticos</a:t>
            </a:r>
            <a:r>
              <a:rPr lang="pt-BR" sz="1800" dirty="0" smtClean="0">
                <a:solidFill>
                  <a:srgbClr val="003300"/>
                </a:solidFill>
              </a:rPr>
              <a:t> constitui um dos meios mais importantes para proteger os vegetais e os produtos vegetais contra organismos prejudiciais, incluindo infestantes, e para melhorar a produção agrícola.</a:t>
            </a:r>
          </a:p>
          <a:p>
            <a:pPr algn="just">
              <a:buNone/>
            </a:pPr>
            <a:endParaRPr lang="pt-BR" sz="18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→ Os produtos </a:t>
            </a:r>
            <a:r>
              <a:rPr lang="pt-BR" sz="1800" dirty="0" err="1" smtClean="0">
                <a:solidFill>
                  <a:srgbClr val="003300"/>
                </a:solidFill>
              </a:rPr>
              <a:t>fitofarmacêuticos</a:t>
            </a:r>
            <a:r>
              <a:rPr lang="pt-BR" sz="1800" dirty="0" smtClean="0">
                <a:solidFill>
                  <a:srgbClr val="003300"/>
                </a:solidFill>
              </a:rPr>
              <a:t> também podem, contudo, ter efeitos desfavoráveis sobre a produção vegetal. A sua utilização pode envolver riscos e perigos para o homem, para os animais e para o ambiente, nomeadamente se forem colocados no mercado sem terem sido testados e autorizados oficialmente e se forem utilizados de forma incorreta.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registro de agrotóxicos – </a:t>
            </a:r>
            <a:r>
              <a:rPr lang="pt-BR" dirty="0" smtClean="0"/>
              <a:t>críticas </a:t>
            </a:r>
            <a:r>
              <a:rPr lang="pt-BR" dirty="0" smtClean="0"/>
              <a:t>e sugestões</a:t>
            </a:r>
            <a:r>
              <a:rPr lang="pt-BR" b="0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sz="1800" dirty="0" smtClean="0"/>
          </a:p>
          <a:p>
            <a:pPr algn="just">
              <a:buNone/>
            </a:pPr>
            <a:r>
              <a:rPr lang="pt-BR" sz="1800" dirty="0" smtClean="0"/>
              <a:t>	</a:t>
            </a:r>
            <a:r>
              <a:rPr lang="pt-BR" sz="1800" dirty="0" smtClean="0">
                <a:solidFill>
                  <a:srgbClr val="003300"/>
                </a:solidFill>
              </a:rPr>
              <a:t>→ O objetivo do presente regulamento é, pois, incrementar a livre circulação de tais produtos e garantir a sua disponibilidade nos Estados-Membros.</a:t>
            </a:r>
          </a:p>
          <a:p>
            <a:endParaRPr lang="pt-BR" sz="1800" dirty="0" smtClean="0">
              <a:solidFill>
                <a:srgbClr val="003300"/>
              </a:solidFill>
            </a:endParaRP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→ Observa-se que  o Regulamento  da EU está lastreado por uma Política bem definida para o Bloco que destaca: </a:t>
            </a:r>
          </a:p>
          <a:p>
            <a:pPr>
              <a:buNone/>
            </a:pPr>
            <a:endParaRPr lang="pt-BR" sz="1800" dirty="0" smtClean="0">
              <a:solidFill>
                <a:srgbClr val="003300"/>
              </a:solidFill>
            </a:endParaRP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 - O reconhecimento da importância do produto;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 - A necessidade de cuidados com seu uso; e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   - A relevância do incremento da livre circulação e garantia da disponibilidade. </a:t>
            </a:r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endParaRPr lang="pt-BR" sz="1800" dirty="0" smtClean="0"/>
          </a:p>
          <a:p>
            <a:pPr>
              <a:buNone/>
            </a:pPr>
            <a:r>
              <a:rPr lang="pt-BR" sz="1800" dirty="0" smtClean="0"/>
              <a:t>    </a:t>
            </a:r>
          </a:p>
          <a:p>
            <a:pPr>
              <a:buNone/>
            </a:pPr>
            <a:r>
              <a:rPr lang="pt-BR" sz="1800" dirty="0" smtClean="0"/>
              <a:t>	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registro de agrotóxicos – </a:t>
            </a:r>
            <a:r>
              <a:rPr lang="pt-BR" dirty="0" smtClean="0"/>
              <a:t>críticas </a:t>
            </a:r>
            <a:r>
              <a:rPr lang="pt-BR" dirty="0" smtClean="0"/>
              <a:t>e sugestões</a:t>
            </a:r>
            <a:r>
              <a:rPr lang="pt-BR" b="0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  </a:t>
            </a:r>
            <a:r>
              <a:rPr lang="pt-BR" sz="1800" dirty="0" smtClean="0">
                <a:solidFill>
                  <a:srgbClr val="003300"/>
                </a:solidFill>
              </a:rPr>
              <a:t>→ No Brasil temos: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Lei dos Agrotóxicos nº 7.802/1989 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Decreto nº 4.074/2002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Três órgãos envolvidos no registro: MAPA, </a:t>
            </a:r>
            <a:r>
              <a:rPr lang="pt-BR" sz="1800" dirty="0" err="1" smtClean="0">
                <a:solidFill>
                  <a:srgbClr val="003300"/>
                </a:solidFill>
              </a:rPr>
              <a:t>Anvisa</a:t>
            </a:r>
            <a:r>
              <a:rPr lang="pt-BR" sz="1800" dirty="0" smtClean="0">
                <a:solidFill>
                  <a:srgbClr val="003300"/>
                </a:solidFill>
              </a:rPr>
              <a:t>, </a:t>
            </a:r>
            <a:r>
              <a:rPr lang="pt-BR" sz="1800" dirty="0" err="1" smtClean="0">
                <a:solidFill>
                  <a:srgbClr val="003300"/>
                </a:solidFill>
              </a:rPr>
              <a:t>Ibama</a:t>
            </a:r>
            <a:r>
              <a:rPr lang="pt-BR" sz="1800" dirty="0" smtClean="0">
                <a:solidFill>
                  <a:srgbClr val="003300"/>
                </a:solidFill>
              </a:rPr>
              <a:t>.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	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→ Do sistema atualmente em vigor, destaca-se: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Não corresponde à legislação uma Política de Estado bem definida, nem uma posição clara de Governo sobre os agrotóxicos; 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Divergência entre os órgãos, inclusive sobre a necessidade e segurança dos produtos;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Pouco comprometimento com garantia da disponibilidade dos produtos aos agricultores;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Contaminado com a tensão entre disputa de mercados por empresas com produtos patenteados e produtos genéricos.</a:t>
            </a:r>
            <a:endParaRPr lang="pt-BR" sz="18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registro de agrotóxicos – </a:t>
            </a:r>
            <a:r>
              <a:rPr lang="pt-BR" dirty="0" smtClean="0"/>
              <a:t>críticas </a:t>
            </a:r>
            <a:r>
              <a:rPr lang="pt-BR" dirty="0" smtClean="0"/>
              <a:t>e sugestões</a:t>
            </a:r>
            <a:r>
              <a:rPr lang="pt-BR" b="0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>
                <a:solidFill>
                  <a:srgbClr val="003300"/>
                </a:solidFill>
              </a:rPr>
              <a:t>→ </a:t>
            </a:r>
            <a:r>
              <a:rPr lang="pt-BR" sz="1800" dirty="0" smtClean="0">
                <a:solidFill>
                  <a:srgbClr val="003300"/>
                </a:solidFill>
              </a:rPr>
              <a:t>O agricultor não é usuário direto do sistema de registro, mas sofre com  o resultado medíocre do sistema: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Poucos produtos no mercado, baixa concorrência;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Contribui para aprofundar as distorções da distribuição da renda gerada pelo agronegócio brasileiro;</a:t>
            </a:r>
          </a:p>
          <a:p>
            <a:pPr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 - Dificulta o cultivo, especialmente o cultivo de frutas e verduras.</a:t>
            </a:r>
            <a:endParaRPr lang="pt-BR" sz="18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registro de agrotóxicos – </a:t>
            </a:r>
            <a:r>
              <a:rPr lang="pt-BR" dirty="0" smtClean="0"/>
              <a:t>críticas </a:t>
            </a:r>
            <a:r>
              <a:rPr lang="pt-BR" dirty="0" smtClean="0"/>
              <a:t>e sugestões</a:t>
            </a:r>
            <a:r>
              <a:rPr lang="pt-BR" b="0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dirty="0" smtClean="0">
                <a:solidFill>
                  <a:srgbClr val="003300"/>
                </a:solidFill>
              </a:rPr>
              <a:t> </a:t>
            </a:r>
            <a:r>
              <a:rPr lang="pt-BR" sz="1800" dirty="0" smtClean="0">
                <a:solidFill>
                  <a:srgbClr val="003300"/>
                </a:solidFill>
              </a:rPr>
              <a:t>→  Proposta:</a:t>
            </a:r>
          </a:p>
          <a:p>
            <a:pPr algn="just">
              <a:buNone/>
            </a:pPr>
            <a:endParaRPr lang="pt-BR" sz="18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- Modificar o sistema de registro de </a:t>
            </a:r>
            <a:r>
              <a:rPr lang="pt-BR" sz="1800" dirty="0" smtClean="0">
                <a:solidFill>
                  <a:srgbClr val="003300"/>
                </a:solidFill>
              </a:rPr>
              <a:t>agrotóxico, instituir modelo semelhante </a:t>
            </a:r>
            <a:r>
              <a:rPr lang="pt-BR" sz="1800" smtClean="0">
                <a:solidFill>
                  <a:srgbClr val="003300"/>
                </a:solidFill>
              </a:rPr>
              <a:t>ao da </a:t>
            </a:r>
            <a:r>
              <a:rPr lang="pt-BR" sz="1800" dirty="0" err="1" smtClean="0">
                <a:solidFill>
                  <a:srgbClr val="003300"/>
                </a:solidFill>
              </a:rPr>
              <a:t>CTNBio</a:t>
            </a:r>
            <a:r>
              <a:rPr lang="pt-BR" sz="1800" dirty="0" smtClean="0">
                <a:solidFill>
                  <a:srgbClr val="003300"/>
                </a:solidFill>
              </a:rPr>
              <a:t>;</a:t>
            </a:r>
            <a:endParaRPr lang="pt-BR" sz="18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- Desenvolver uma política para os agrotóxicos, reconhecendo sua necessidade para a produção agrícola;</a:t>
            </a:r>
          </a:p>
          <a:p>
            <a:pPr algn="just">
              <a:buNone/>
            </a:pPr>
            <a:r>
              <a:rPr lang="pt-BR" sz="1800" dirty="0" smtClean="0">
                <a:solidFill>
                  <a:srgbClr val="003300"/>
                </a:solidFill>
              </a:rPr>
              <a:t>  - Criar um ambiente favorável ao estimulo da concorrência e ao desenvolvimento científico e tecnológico.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9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203524" y="2996952"/>
            <a:ext cx="6177111" cy="779115"/>
          </a:xfrm>
          <a:prstGeom prst="rect">
            <a:avLst/>
          </a:prstGeom>
          <a:noFill/>
        </p:spPr>
        <p:txBody>
          <a:bodyPr lIns="64281" tIns="32140" rIns="64281" bIns="32140">
            <a:spAutoFit/>
          </a:bodyPr>
          <a:lstStyle/>
          <a:p>
            <a:pPr defTabSz="914306">
              <a:defRPr/>
            </a:pPr>
            <a:r>
              <a:rPr lang="pt-BR" sz="4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"/>
              </a:rPr>
              <a:t>Obrigado!</a:t>
            </a:r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black">
          <a:xfrm>
            <a:off x="1547664" y="4365104"/>
            <a:ext cx="4104456" cy="86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>
            <a:lvl1pPr algn="l" defTabSz="1300163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l" defTabSz="1300163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l" defTabSz="1300163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l" defTabSz="1300163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l" defTabSz="1300163" eaLnBrk="0" hangingPunct="0">
              <a:spcBef>
                <a:spcPts val="2400"/>
              </a:spcBef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defTabSz="1300163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defTabSz="1300163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defTabSz="1300163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defTabSz="1300163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300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400" i="1" dirty="0" smtClean="0">
                <a:solidFill>
                  <a:srgbClr val="000000"/>
                </a:solidFill>
                <a:latin typeface="Arial Narrow" pitchFamily="34" charset="0"/>
              </a:rPr>
              <a:t>Reginaldo </a:t>
            </a:r>
            <a:r>
              <a:rPr lang="pt-BR" altLang="pt-BR" sz="2400" i="1" dirty="0" err="1" smtClean="0">
                <a:solidFill>
                  <a:srgbClr val="000000"/>
                </a:solidFill>
                <a:latin typeface="Arial Narrow" pitchFamily="34" charset="0"/>
              </a:rPr>
              <a:t>Minaré</a:t>
            </a:r>
            <a:endParaRPr lang="pt-BR" altLang="pt-BR" sz="2400" i="1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2400" i="1" dirty="0" smtClean="0">
                <a:solidFill>
                  <a:srgbClr val="000000"/>
                </a:solidFill>
                <a:latin typeface="Arial Narrow" pitchFamily="34" charset="0"/>
              </a:rPr>
              <a:t>Representante da CNA</a:t>
            </a:r>
            <a:endParaRPr lang="pt-BR" altLang="pt-BR" sz="2400" i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63688" y="551723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0000"/>
                </a:solidFill>
              </a:rPr>
              <a:t>reginaldo.minare@gmail.com</a:t>
            </a:r>
            <a:endParaRPr lang="pt-B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147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3612</TotalTime>
  <Words>464</Words>
  <Application>Microsoft Office PowerPoint</Application>
  <PresentationFormat>Apresentação na tela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Slides de apresentação de exemplo</vt:lpstr>
      <vt:lpstr>Slide 1</vt:lpstr>
      <vt:lpstr>Processo de registro de agrotóxicos – críticas e sugestões.</vt:lpstr>
      <vt:lpstr>Processo de registro de agrotóxicos – críticas e sugestões.</vt:lpstr>
      <vt:lpstr>Processo de registro de agrotóxicos – críticas e sugestões.</vt:lpstr>
      <vt:lpstr>Processo de registro de agrotóxicos – críticas e sugestões.</vt:lpstr>
      <vt:lpstr>Processo de registro de agrotóxicos – críticas e sugestões.</vt:lpstr>
      <vt:lpstr>Processo de registro de agrotóxicos – críticas e sugestões.</vt:lpstr>
      <vt:lpstr>Processo de registro de agrotóxicos – críticas e sugestões.</vt:lpstr>
      <vt:lpstr>Slide 9</vt:lpstr>
    </vt:vector>
  </TitlesOfParts>
  <Company>CNA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sut.perspectivas.02fev2015</dc:title>
  <dc:creator>Renato Conchon</dc:creator>
  <cp:lastModifiedBy>ADM</cp:lastModifiedBy>
  <cp:revision>242</cp:revision>
  <cp:lastPrinted>2015-03-28T04:42:33Z</cp:lastPrinted>
  <dcterms:created xsi:type="dcterms:W3CDTF">2014-07-07T19:55:16Z</dcterms:created>
  <dcterms:modified xsi:type="dcterms:W3CDTF">2015-07-02T10:14:07Z</dcterms:modified>
</cp:coreProperties>
</file>