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7" r:id="rId2"/>
    <p:sldId id="568" r:id="rId3"/>
    <p:sldId id="569" r:id="rId4"/>
    <p:sldId id="570" r:id="rId5"/>
    <p:sldId id="571" r:id="rId6"/>
    <p:sldId id="572" r:id="rId7"/>
    <p:sldId id="573" r:id="rId8"/>
    <p:sldId id="574" r:id="rId9"/>
    <p:sldId id="575" r:id="rId10"/>
    <p:sldId id="611" r:id="rId11"/>
    <p:sldId id="590" r:id="rId12"/>
    <p:sldId id="595" r:id="rId13"/>
    <p:sldId id="596" r:id="rId14"/>
    <p:sldId id="597" r:id="rId15"/>
    <p:sldId id="598" r:id="rId16"/>
    <p:sldId id="599" r:id="rId17"/>
    <p:sldId id="600" r:id="rId18"/>
    <p:sldId id="601" r:id="rId19"/>
    <p:sldId id="602" r:id="rId20"/>
    <p:sldId id="603" r:id="rId21"/>
    <p:sldId id="604" r:id="rId22"/>
    <p:sldId id="609" r:id="rId23"/>
    <p:sldId id="610" r:id="rId24"/>
  </p:sldIdLst>
  <p:sldSz cx="9144000" cy="6858000" type="screen4x3"/>
  <p:notesSz cx="6735763" cy="98663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A4"/>
    <a:srgbClr val="006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148" autoAdjust="0"/>
    <p:restoredTop sz="94660"/>
  </p:normalViewPr>
  <p:slideViewPr>
    <p:cSldViewPr>
      <p:cViewPr>
        <p:scale>
          <a:sx n="90" d="100"/>
          <a:sy n="90" d="100"/>
        </p:scale>
        <p:origin x="-2208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413" cy="493713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14763" y="3"/>
            <a:ext cx="2919412" cy="493713"/>
          </a:xfrm>
          <a:prstGeom prst="rect">
            <a:avLst/>
          </a:prstGeom>
        </p:spPr>
        <p:txBody>
          <a:bodyPr vert="horz" lIns="90711" tIns="45356" rIns="90711" bIns="4535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BED86D-F44E-4BFF-BB7B-237C73FD8F5A}" type="datetimeFigureOut">
              <a:rPr lang="pt-BR"/>
              <a:pPr>
                <a:defRPr/>
              </a:pPr>
              <a:t>21/08/13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4" y="9371014"/>
            <a:ext cx="2919413" cy="493712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3712"/>
          </a:xfrm>
          <a:prstGeom prst="rect">
            <a:avLst/>
          </a:prstGeom>
        </p:spPr>
        <p:txBody>
          <a:bodyPr vert="horz" lIns="90711" tIns="45356" rIns="90711" bIns="4535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7519362-EEA8-43C7-8CEE-FE96F3F26D9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4302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413" cy="493713"/>
          </a:xfrm>
          <a:prstGeom prst="rect">
            <a:avLst/>
          </a:prstGeom>
        </p:spPr>
        <p:txBody>
          <a:bodyPr vert="horz" lIns="91382" tIns="45692" rIns="91382" bIns="4569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14763" y="3"/>
            <a:ext cx="2919412" cy="493713"/>
          </a:xfrm>
          <a:prstGeom prst="rect">
            <a:avLst/>
          </a:prstGeom>
        </p:spPr>
        <p:txBody>
          <a:bodyPr vert="horz" lIns="91382" tIns="45692" rIns="91382" bIns="4569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3A0216-9BBB-48F8-9791-5BACB181B6D1}" type="datetimeFigureOut">
              <a:rPr lang="pt-BR"/>
              <a:pPr>
                <a:defRPr/>
              </a:pPr>
              <a:t>21/08/13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2" tIns="45692" rIns="91382" bIns="45692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104" y="4686299"/>
            <a:ext cx="5389563" cy="4440239"/>
          </a:xfrm>
          <a:prstGeom prst="rect">
            <a:avLst/>
          </a:prstGeom>
        </p:spPr>
        <p:txBody>
          <a:bodyPr vert="horz" lIns="91382" tIns="45692" rIns="91382" bIns="45692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4" y="9371014"/>
            <a:ext cx="2919413" cy="493712"/>
          </a:xfrm>
          <a:prstGeom prst="rect">
            <a:avLst/>
          </a:prstGeom>
        </p:spPr>
        <p:txBody>
          <a:bodyPr vert="horz" lIns="91382" tIns="45692" rIns="91382" bIns="4569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3712"/>
          </a:xfrm>
          <a:prstGeom prst="rect">
            <a:avLst/>
          </a:prstGeom>
        </p:spPr>
        <p:txBody>
          <a:bodyPr vert="horz" lIns="91382" tIns="45692" rIns="91382" bIns="4569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6B7B43-222C-4C2A-8FBF-24D3242BB2E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662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C3943-8EE1-4A37-B171-B32653F4059D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3AF03-B80F-4498-8BE7-0AADB250DA0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7E24-9D1B-4FDA-9CA6-4251901EA39E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FA8B7-5F13-4F20-A06C-3B5B9608309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3F540-45F0-423A-A5BA-F30EAED07F43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1398-E477-48EE-BFF7-498A9732341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93663"/>
            <a:ext cx="7380287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B2168-E4D2-4660-AE24-6AA4CFBF3668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2C36B-7664-4472-A685-EE2729BEDF0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6CA7F-C4B9-44F7-A3B5-ECCE099A81C1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1853F-DF26-48F9-BE7F-C63202AD5CF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9A6E7-2D35-4DA8-BB00-DFECFB118E77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6A0B9-782A-4B88-B1D7-90FBFA0CF53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FDA18-FBAC-484F-82EC-359ABF6B9D74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C6841-1E40-49CA-807C-D61929A1605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3A154-33B1-46B7-BADD-4AE40F923E97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93249-5032-4A1C-AB19-9541351EA28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04797-6350-4504-891F-7625A7D2ACF5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4B53E-0BFA-4ABE-9DDA-9EEF35A025A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67A4D-9D03-4DA1-8F53-C0330AC1C325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877F-8A0A-4953-88BE-75D46E23CE9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869D1-3895-42E3-8060-710AA087F775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9CBCA-0A04-4CB2-B7BE-3E031A6EDB9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F53E79-FF01-4E0A-885E-FFD927D34990}" type="datetime1">
              <a:rPr lang="pt-BR" smtClean="0"/>
              <a:pPr>
                <a:defRPr/>
              </a:pPr>
              <a:t>21/08/13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D3F78F-C688-458C-AC41-7526E813DFE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 txBox="1">
            <a:spLocks/>
          </p:cNvSpPr>
          <p:nvPr/>
        </p:nvSpPr>
        <p:spPr bwMode="auto">
          <a:xfrm>
            <a:off x="0" y="1484784"/>
            <a:ext cx="9144000" cy="2406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000" b="1" i="1" dirty="0" smtClean="0"/>
              <a:t>Qualidade</a:t>
            </a:r>
            <a:r>
              <a:rPr lang="pt-BR" sz="4000" b="1" i="1" dirty="0" smtClean="0"/>
              <a:t> </a:t>
            </a:r>
            <a:r>
              <a:rPr lang="pt-BR" sz="4000" b="1" i="1" dirty="0" smtClean="0"/>
              <a:t>da Educação </a:t>
            </a:r>
          </a:p>
          <a:p>
            <a:pPr algn="ctr"/>
            <a:r>
              <a:rPr lang="pt-BR" sz="4000" b="1" i="1" dirty="0" smtClean="0"/>
              <a:t>e Desenvolvimento</a:t>
            </a:r>
            <a:endParaRPr lang="pt-BR" sz="4000" b="1" i="1" dirty="0" smtClean="0"/>
          </a:p>
        </p:txBody>
      </p:sp>
      <p:pic>
        <p:nvPicPr>
          <p:cNvPr id="3075" name="Picture 1"/>
          <p:cNvPicPr>
            <a:picLocks noChangeAspect="1" noChangeArrowheads="1"/>
          </p:cNvPicPr>
          <p:nvPr/>
        </p:nvPicPr>
        <p:blipFill>
          <a:blip r:embed="rId2" cstate="print"/>
          <a:srcRect l="5022" t="571" r="3760" b="-299"/>
          <a:stretch>
            <a:fillRect/>
          </a:stretch>
        </p:blipFill>
        <p:spPr bwMode="auto">
          <a:xfrm>
            <a:off x="0" y="4857750"/>
            <a:ext cx="91440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3779912" y="6021288"/>
            <a:ext cx="144247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1400" dirty="0" smtClean="0">
                <a:solidFill>
                  <a:schemeClr val="accent3">
                    <a:lumMod val="75000"/>
                  </a:schemeClr>
                </a:solidFill>
              </a:rPr>
              <a:t>Agosto de </a:t>
            </a:r>
            <a:r>
              <a:rPr lang="pt-BR" sz="1400" dirty="0" smtClean="0">
                <a:solidFill>
                  <a:schemeClr val="accent3">
                    <a:lumMod val="75000"/>
                  </a:schemeClr>
                </a:solidFill>
              </a:rPr>
              <a:t>2013</a:t>
            </a:r>
            <a:endParaRPr lang="pt-BR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771800" y="422108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Ricardo Paes de Barros (SAE)</a:t>
            </a:r>
            <a:endParaRPr lang="pt-BR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584176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3. Associação ou Causalidade: </a:t>
            </a:r>
            <a:b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o que importa para o desenho de políticas educacionais?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2266528"/>
            <a:ext cx="8784976" cy="4114800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Para o desenho das políticas educacionais o que se deseja conhecer é em quanto o aprendizado irá se alterar, caso uma determinada ação seja implementada (impacto causal da ação), e não simplesmente quão maior é o aprendizado nas escolas que implantaram a ação em comparação com as que não implantaram (associação)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É preciso identificar isolar e quantificar a magnitude do impacto de diversos fatores determinantes do aprendizado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Dessa forma, é possível construirmos um mapa dos impactos e não apenas um mapa de fatores associados ao aprendizado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1584176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4. Dificuldades para se identificar isolar e quantificar a magnitude do impacto dos determinantes do aprendizado 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9512" y="2492896"/>
            <a:ext cx="8784976" cy="4104456"/>
          </a:xfrm>
          <a:prstGeom prst="rect">
            <a:avLst/>
          </a:prstGeom>
        </p:spPr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Múltiplos agentes: aluno, família, comunidade, professor, turma, escola, sistema educacional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Múltiplas características de cada um dos agentes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Características observáveis e não observáveis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Conhecimento é acumulado ao longo das séries, logo a nota do SAEB na 8ª série depende das condições da escola, professores, família e aluno  ao longo de todas as séries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Características variáveis no tempo e entre séries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tângulo de cantos arredondados 1"/>
          <p:cNvSpPr/>
          <p:nvPr/>
        </p:nvSpPr>
        <p:spPr bwMode="auto">
          <a:xfrm>
            <a:off x="5292080" y="1916832"/>
            <a:ext cx="86409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b="1" dirty="0" smtClean="0">
                <a:solidFill>
                  <a:srgbClr val="005EA4"/>
                </a:solidFill>
                <a:latin typeface="Times New Roman" pitchFamily="18" charset="0"/>
              </a:rPr>
              <a:t>29%</a:t>
            </a:r>
          </a:p>
        </p:txBody>
      </p:sp>
      <p:sp>
        <p:nvSpPr>
          <p:cNvPr id="4" name="Retângulo de cantos arredondados 3"/>
          <p:cNvSpPr/>
          <p:nvPr/>
        </p:nvSpPr>
        <p:spPr bwMode="auto">
          <a:xfrm>
            <a:off x="1403648" y="2924944"/>
            <a:ext cx="86409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b="1" dirty="0" smtClean="0">
                <a:solidFill>
                  <a:srgbClr val="005EA4"/>
                </a:solidFill>
                <a:latin typeface="Times New Roman" pitchFamily="18" charset="0"/>
              </a:rPr>
              <a:t>20%</a:t>
            </a:r>
          </a:p>
        </p:txBody>
      </p:sp>
      <p:sp>
        <p:nvSpPr>
          <p:cNvPr id="5" name="Retângulo de cantos arredondados 4"/>
          <p:cNvSpPr/>
          <p:nvPr/>
        </p:nvSpPr>
        <p:spPr bwMode="auto">
          <a:xfrm>
            <a:off x="3347864" y="2924944"/>
            <a:ext cx="86409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pt-BR" b="1" dirty="0" smtClean="0">
                <a:solidFill>
                  <a:srgbClr val="005EA4"/>
                </a:solidFill>
                <a:latin typeface="Times New Roman" pitchFamily="18" charset="0"/>
              </a:rPr>
              <a:t>20%</a:t>
            </a:r>
          </a:p>
        </p:txBody>
      </p:sp>
      <p:sp>
        <p:nvSpPr>
          <p:cNvPr id="6" name="Retângulo de cantos arredondados 5"/>
          <p:cNvSpPr/>
          <p:nvPr/>
        </p:nvSpPr>
        <p:spPr bwMode="auto">
          <a:xfrm>
            <a:off x="7236296" y="4149080"/>
            <a:ext cx="86409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b="1" dirty="0" smtClean="0">
                <a:solidFill>
                  <a:srgbClr val="005EA4"/>
                </a:solidFill>
                <a:latin typeface="Times New Roman" pitchFamily="18" charset="0"/>
              </a:rPr>
              <a:t>10%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5755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2999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792088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5. Determinantes da qualidade do aprendizado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445224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i="1" dirty="0" smtClean="0"/>
              <a:t> </a:t>
            </a:r>
            <a:r>
              <a:rPr lang="pt-BR" sz="2400" dirty="0" smtClean="0"/>
              <a:t>Se a escola e o professor são importantes, então o grau de exposição a ele também tem que ser fundamental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Existem diversos mecanismos para se aumentar o grau de exposição dos alunos aos professores: (i) redução no absenteísmo de alunos e professores, (ii) aumento na jornada diária, (iii)  cumprimento efetivo do ano letivo, (iv) redução no tamanho das turmas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O aprendizado de uma aluno alocado a um professor que não faltou durante o ano letivo tem tipicamente um aprendizado 44% maior que o que teria caso fosse alocado a um professor que faltou 10 dias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O aprendizado de uma aluno alocado a uma turma com 15 alunos tem tipicamente um aprendizado 44% maior que o que teria caso fosse alocado a uma turma com 22 alunos  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95536" y="629816"/>
            <a:ext cx="8352928" cy="1143000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1. Sobre o progresso recente e a necessidade de continuidade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824536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Pelo PISA o Brasil está entre os 5 países que mais progrediram ao longo da última década (33 pontos na escala PISA)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Mesmo assim, continua entre os 15 países com pior desempenho, 38 pontos abaixo do Chile  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A velocidade atual vamos atingir 2021 com o nível de aprendizado que o Chile tinha em 2009.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A escolaridade dos jovens brasileiros que acabam de entrar na idade adulta é idêntica a dos pais dos jovens chilenos que acabam de entrar na idade adulta 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Apenas 25% dos nossos alunos alcança nível adequado de proficiência, quando a meta para 2021 é de 70%</a:t>
            </a: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314325"/>
            <a:ext cx="9001125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792088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8. Principais limitações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464496"/>
          </a:xfrm>
        </p:spPr>
        <p:txBody>
          <a:bodyPr/>
          <a:lstStyle/>
          <a:p>
            <a:pPr lvl="1"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Problemas relacionados às estimativas de impacto de um fator mantendo-se os demais constantes (</a:t>
            </a:r>
            <a:r>
              <a:rPr lang="pt-BR" sz="2400" i="1" dirty="0" err="1" smtClean="0"/>
              <a:t>Ceteris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paribus</a:t>
            </a:r>
            <a:r>
              <a:rPr lang="pt-BR" sz="2400" dirty="0" smtClean="0"/>
              <a:t>)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pt-BR" dirty="0" smtClean="0"/>
              <a:t> Mas mantendo os demais fatores constantes </a:t>
            </a:r>
            <a:r>
              <a:rPr lang="pt-BR" i="1" dirty="0" smtClean="0"/>
              <a:t>em que nível</a:t>
            </a:r>
            <a:r>
              <a:rPr lang="pt-BR" dirty="0" smtClean="0"/>
              <a:t>? 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pt-BR" dirty="0" smtClean="0"/>
              <a:t> Quão dependente é a estimativa de impacto ao nível dos demais fatores? 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pt-BR" dirty="0" smtClean="0"/>
              <a:t> Dificuldades com a validade externa (e daí com a utilidade) das estimativas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Impacto marginal e linearidade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Diferenças na sensibilidade à margem intensiva e extensiva: aumento na experiência de todos os professores versus aumento na proporção de professores com experiência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792088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8. Principais limitações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464496"/>
          </a:xfrm>
        </p:spPr>
        <p:txBody>
          <a:bodyPr/>
          <a:lstStyle/>
          <a:p>
            <a:pPr lvl="1">
              <a:spcAft>
                <a:spcPts val="600"/>
              </a:spcAft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Impactos diretos e indiretos: Avalia-se prioritariamente o impacto direto de reduções no tamanho da turma sobre o aprendizado. Mas reduções no tamanho das turmas podem requerer aumento no número e daí a uma queda na qualidade dos professores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Foco apenas no aprendizado: </a:t>
            </a:r>
          </a:p>
          <a:p>
            <a:pPr lvl="2"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pt-BR" dirty="0" smtClean="0"/>
              <a:t> Turmas homogêneas são melhores para o aprendizado </a:t>
            </a:r>
          </a:p>
          <a:p>
            <a:pPr lvl="2">
              <a:spcAft>
                <a:spcPts val="600"/>
              </a:spcAft>
              <a:buClr>
                <a:schemeClr val="tx1"/>
              </a:buClr>
              <a:buSzPct val="100000"/>
              <a:buFont typeface="Wingdings" pitchFamily="2" charset="2"/>
              <a:buChar char="ü"/>
            </a:pPr>
            <a:r>
              <a:rPr lang="pt-BR" dirty="0" smtClean="0"/>
              <a:t> Mas outros objetivos da educação podem relevar a que turmas heterogêneas sejam preferíveis</a:t>
            </a:r>
          </a:p>
          <a:p>
            <a:pPr lvl="1"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 Falta informação sobre custos, o que impede uma avaliação da relação custo-efetividade das diversas alternativas 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9125"/>
            <a:ext cx="9020175" cy="623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ap="rnd">
            <a:solidFill>
              <a:srgbClr val="002060"/>
            </a:solidFill>
          </a:ln>
        </p:spPr>
        <p:txBody>
          <a:bodyPr wrap="square" rtlCol="0" anchor="ctr" anchorCtr="0">
            <a:spAutoFit/>
          </a:bodyPr>
          <a:lstStyle/>
          <a:p>
            <a:pPr marL="514350" indent="-514350" algn="ctr">
              <a:buClr>
                <a:schemeClr val="tx1"/>
              </a:buClr>
              <a:buSzPct val="100000"/>
            </a:pPr>
            <a:r>
              <a:rPr lang="pt-BR" sz="1800" b="1" dirty="0" smtClean="0">
                <a:solidFill>
                  <a:srgbClr val="002060"/>
                </a:solidFill>
              </a:rPr>
              <a:t>Pelo PISA o Brasil está entre os 5 países que mais progrediram ao longo da última década (33 pontos na escala PISA)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3" y="309563"/>
            <a:ext cx="9020175" cy="623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46509"/>
            <a:ext cx="9020175" cy="623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aixaDeTexto 2"/>
          <p:cNvSpPr txBox="1"/>
          <p:nvPr/>
        </p:nvSpPr>
        <p:spPr>
          <a:xfrm>
            <a:off x="0" y="-115416"/>
            <a:ext cx="9144000" cy="877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ap="rnd">
            <a:solidFill>
              <a:srgbClr val="002060"/>
            </a:solidFill>
          </a:ln>
        </p:spPr>
        <p:txBody>
          <a:bodyPr wrap="square" rtlCol="0" anchor="ctr" anchorCtr="0">
            <a:spAutoFit/>
          </a:bodyPr>
          <a:lstStyle/>
          <a:p>
            <a:pPr marL="514350" indent="-514350" algn="ctr">
              <a:buClr>
                <a:schemeClr val="tx1"/>
              </a:buClr>
              <a:buSzPct val="100000"/>
            </a:pPr>
            <a:r>
              <a:rPr lang="pt-BR" sz="1700" dirty="0" smtClean="0">
                <a:solidFill>
                  <a:srgbClr val="002060"/>
                </a:solidFill>
              </a:rPr>
              <a:t>Mesmo assim, continuamos entre os 15 países com pior desempenho, 38 pontos abaixo do Chile. À velocidade atual vamos atingir 2021 com o nível de aprendizado que o Chile já alcançou.</a:t>
            </a:r>
            <a:endParaRPr lang="pt-BR" sz="17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332656"/>
            <a:ext cx="89916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aixaDeTexto 2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ap="rnd">
            <a:solidFill>
              <a:srgbClr val="002060"/>
            </a:solidFill>
          </a:ln>
        </p:spPr>
        <p:txBody>
          <a:bodyPr wrap="square" rtlCol="0" anchor="ctr" anchorCtr="0">
            <a:spAutoFit/>
          </a:bodyPr>
          <a:lstStyle/>
          <a:p>
            <a:pPr marL="514350" indent="-514350" algn="ctr">
              <a:buClr>
                <a:schemeClr val="tx1"/>
              </a:buClr>
              <a:buSzPct val="100000"/>
            </a:pPr>
            <a:r>
              <a:rPr lang="pt-BR" sz="1800" dirty="0" smtClean="0">
                <a:solidFill>
                  <a:srgbClr val="002060"/>
                </a:solidFill>
              </a:rPr>
              <a:t>A escolaridade dos jovens brasileiros que acabam de entrar na idade adulta é idêntica a dos pais dos jovens chilenos que acabam de entrar na idade adulta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764704"/>
            <a:ext cx="9020175" cy="623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cap="rnd">
            <a:solidFill>
              <a:srgbClr val="002060"/>
            </a:solidFill>
          </a:ln>
        </p:spPr>
        <p:txBody>
          <a:bodyPr wrap="square" rtlCol="0" anchor="ctr" anchorCtr="0">
            <a:spAutoFit/>
          </a:bodyPr>
          <a:lstStyle/>
          <a:p>
            <a:pPr marL="514350" indent="-514350" algn="ctr">
              <a:buClr>
                <a:schemeClr val="tx1"/>
              </a:buClr>
              <a:buSzPct val="100000"/>
            </a:pPr>
            <a:r>
              <a:rPr lang="pt-BR" sz="1800" dirty="0" smtClean="0">
                <a:solidFill>
                  <a:srgbClr val="002060"/>
                </a:solidFill>
              </a:rPr>
              <a:t>Apenas 25% dos nossos alunos alcança nível adequado de proficiência, quando a meta para 2021 é de 70%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29208"/>
            <a:ext cx="8568952" cy="1143000"/>
          </a:xfrm>
        </p:spPr>
        <p:txBody>
          <a:bodyPr/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2. Como acelerar o aprendizado: Necessidade de melhorar a qualidade do gasto com educação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51520" y="1872208"/>
            <a:ext cx="8640960" cy="4941168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Aumentando o volume de recursos (públicos e privados) alocados à educação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Elevando a efetividade do que se já gasta (melhorar a qualidade do gasto)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Fazer os dois: melhorando a qualidade dos que se já gastava, aumentando o gasto e alocando melhor os recursos adicionais.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Melhorar o aprendizado é preocupação de todos os países ricos e pobres</a:t>
            </a:r>
          </a:p>
          <a:p>
            <a:pPr marL="514350" indent="-514350"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pt-BR" sz="2400" dirty="0" smtClean="0"/>
              <a:t>Um país com um aprendizado em Matemática 15 pontos na escala SAEB maior (tipicamente o que se aprende num ano letivo) terá uma taxa de crescimento 1% mais acelerada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02C36B-7664-4472-A685-EE2729BEDF04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63" y="548680"/>
            <a:ext cx="8524875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ângulo 2"/>
          <p:cNvSpPr/>
          <p:nvPr/>
        </p:nvSpPr>
        <p:spPr bwMode="auto">
          <a:xfrm>
            <a:off x="5508104" y="4221088"/>
            <a:ext cx="3024336" cy="108012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pt-BR" sz="1400" dirty="0" smtClean="0">
                <a:solidFill>
                  <a:schemeClr val="bg2"/>
                </a:solidFill>
              </a:rPr>
              <a:t>Um aprendizado em Matemática 15 pontos maior (tipicamente o que se aprende em um ano letivo) leva a uma taxa de crescimento no PIB por trabalhador 1% mais acelerada</a:t>
            </a:r>
            <a:endParaRPr kumimoji="0" lang="pt-BR" sz="140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Elipse 3"/>
          <p:cNvSpPr/>
          <p:nvPr/>
        </p:nvSpPr>
        <p:spPr bwMode="auto">
          <a:xfrm>
            <a:off x="5652120" y="3501008"/>
            <a:ext cx="648072" cy="432048"/>
          </a:xfrm>
          <a:prstGeom prst="ellipse">
            <a:avLst/>
          </a:prstGeom>
          <a:solidFill>
            <a:schemeClr val="tx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rPr>
              <a:t>15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4B53E-0BFA-4ABE-9DDA-9EEF35A025A2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3078</TotalTime>
  <Words>941</Words>
  <Application>Microsoft Macintosh PowerPoint</Application>
  <PresentationFormat>On-screen Show (4:3)</PresentationFormat>
  <Paragraphs>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Tema do Office</vt:lpstr>
      <vt:lpstr>PowerPoint Presentation</vt:lpstr>
      <vt:lpstr>1. Sobre o progresso recente e a necessidade de continuidade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Como acelerar o aprendizado: Necessidade de melhorar a qualidade do gasto com educação</vt:lpstr>
      <vt:lpstr>PowerPoint Presentation</vt:lpstr>
      <vt:lpstr>3. Associação ou Causalidade:  o que importa para o desenho de políticas educacionais?</vt:lpstr>
      <vt:lpstr>4. Dificuldades para se identificar isolar e quantificar a magnitude do impacto dos determinantes do aprendizado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Determinantes da qualidade do aprendizado</vt:lpstr>
      <vt:lpstr>PowerPoint Presentation</vt:lpstr>
      <vt:lpstr>PowerPoint Presentation</vt:lpstr>
      <vt:lpstr>PowerPoint Presentation</vt:lpstr>
      <vt:lpstr>PowerPoint Presentation</vt:lpstr>
      <vt:lpstr>8. Principais limitações</vt:lpstr>
      <vt:lpstr>8. Principais limitações</vt:lpstr>
    </vt:vector>
  </TitlesOfParts>
  <Company>SAE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Schurmann</dc:creator>
  <cp:lastModifiedBy>Diana Grosner</cp:lastModifiedBy>
  <cp:revision>508</cp:revision>
  <dcterms:created xsi:type="dcterms:W3CDTF">2011-02-28T12:17:09Z</dcterms:created>
  <dcterms:modified xsi:type="dcterms:W3CDTF">2013-08-21T10:47:52Z</dcterms:modified>
</cp:coreProperties>
</file>