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2" r:id="rId2"/>
    <p:sldId id="263" r:id="rId3"/>
    <p:sldId id="271" r:id="rId4"/>
    <p:sldId id="265" r:id="rId5"/>
    <p:sldId id="267" r:id="rId6"/>
    <p:sldId id="272" r:id="rId7"/>
    <p:sldId id="268" r:id="rId8"/>
    <p:sldId id="264" r:id="rId9"/>
    <p:sldId id="274" r:id="rId10"/>
    <p:sldId id="273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4150"/>
    <a:srgbClr val="8B96A2"/>
    <a:srgbClr val="6B2210"/>
    <a:srgbClr val="966404"/>
    <a:srgbClr val="13131B"/>
    <a:srgbClr val="EDEEF0"/>
    <a:srgbClr val="C70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2194" autoAdjust="0"/>
  </p:normalViewPr>
  <p:slideViewPr>
    <p:cSldViewPr snapToGrid="0">
      <p:cViewPr varScale="1">
        <p:scale>
          <a:sx n="97" d="100"/>
          <a:sy n="97" d="100"/>
        </p:scale>
        <p:origin x="1110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30561-B049-4F1B-AF44-99B40708725E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768E7-3053-4A27-88AD-2CDEE887D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15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768E7-3053-4A27-88AD-2CDEE887D94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626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pt-BR" altLang="zh-CN" dirty="0" smtClean="0"/>
              <a:t>No</a:t>
            </a:r>
            <a:r>
              <a:rPr lang="pt-BR" altLang="zh-CN" baseline="0" dirty="0" smtClean="0"/>
              <a:t> futuro, a</a:t>
            </a:r>
            <a:r>
              <a:rPr lang="pt-BR" altLang="zh-CN" dirty="0" smtClean="0"/>
              <a:t>s </a:t>
            </a:r>
            <a:r>
              <a:rPr lang="pt-BR" altLang="zh-CN" dirty="0" err="1" smtClean="0"/>
              <a:t>TICs</a:t>
            </a:r>
            <a:r>
              <a:rPr lang="pt-BR" altLang="zh-CN" baseline="0" dirty="0" smtClean="0"/>
              <a:t> integraram conexão, sensores e inteligência em todas as coisas. A </a:t>
            </a:r>
            <a:r>
              <a:rPr lang="pt-BR" altLang="zh-CN" baseline="0" dirty="0" err="1" smtClean="0"/>
              <a:t>Huawei</a:t>
            </a:r>
            <a:r>
              <a:rPr lang="pt-BR" altLang="zh-CN" baseline="0" dirty="0" smtClean="0"/>
              <a:t> costuma dizer que “todas as coisas estarão conectadas, todas as coisas serão sensitivas e todas as coisas serão inteligentes”.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zh-CN" baseline="0" dirty="0" smtClean="0"/>
              <a:t>Até 2025, haverá 40 bilhões de dispositivos pessoais inteligentes e 100 bilhões de conexões. Tecnologias Inteligentes estarão em todos os setores: 85% dos</a:t>
            </a:r>
          </a:p>
          <a:p>
            <a:pPr marL="457200" lvl="1" indent="0">
              <a:buNone/>
            </a:pPr>
            <a:r>
              <a:rPr lang="pt-BR" altLang="zh-CN" baseline="0" dirty="0" smtClean="0"/>
              <a:t>aplicações corporativas terão migrado para a nuvem em 2025, e a adoção da inteligência artificial (AI) alcançará 86%.</a:t>
            </a:r>
          </a:p>
          <a:p>
            <a:pPr marL="228600" indent="-228600">
              <a:buAutoNum type="arabicParenR"/>
            </a:pPr>
            <a:r>
              <a:rPr lang="pt-BR" altLang="zh-CN" dirty="0" smtClean="0"/>
              <a:t>Junto com as novas tecnologias e oportunidades, surgirão novos desafios e riscos ainda imprevisíveis da dependência da tecnologia.</a:t>
            </a:r>
          </a:p>
          <a:p>
            <a:pPr marL="228600" indent="-228600">
              <a:buAutoNum type="arabicParenR"/>
            </a:pPr>
            <a:r>
              <a:rPr lang="pt-BR" altLang="zh-CN" dirty="0" smtClean="0"/>
              <a:t>As centenas de bilhões de conexões, amplo</a:t>
            </a:r>
            <a:r>
              <a:rPr lang="pt-BR" altLang="zh-CN" baseline="0" dirty="0" smtClean="0"/>
              <a:t> compartilhamento de informações e cadeia de suprimentos globalizada tornam a proteção de segurança cibernética e da privacidade individual um desafio dos mais relevantes da nova era. Esta preocupação é vital para nações, empresas e indivíduos.</a:t>
            </a:r>
            <a:endParaRPr lang="pt-BR" altLang="zh-CN" dirty="0" smtClean="0"/>
          </a:p>
          <a:p>
            <a:pPr marL="228600" indent="-228600">
              <a:buAutoNum type="arabicParenR"/>
            </a:pP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335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Shape 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altLang="zh-CN" dirty="0" err="1" smtClean="0"/>
              <a:t>Segurança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Cibernética</a:t>
            </a:r>
            <a:r>
              <a:rPr lang="en-US" altLang="zh-CN" dirty="0" smtClean="0"/>
              <a:t> e </a:t>
            </a:r>
            <a:r>
              <a:rPr lang="en-US" altLang="zh-CN" dirty="0" err="1" smtClean="0"/>
              <a:t>Proteção</a:t>
            </a:r>
            <a:r>
              <a:rPr lang="en-US" altLang="zh-CN" dirty="0" smtClean="0"/>
              <a:t> da </a:t>
            </a:r>
            <a:r>
              <a:rPr lang="en-US" altLang="zh-CN" dirty="0" err="1" smtClean="0"/>
              <a:t>Privacidade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são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prioridade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máxima</a:t>
            </a:r>
            <a:r>
              <a:rPr lang="en-US" altLang="zh-CN" dirty="0" smtClean="0"/>
              <a:t> para a Huawei.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pt-BR" altLang="zh-CN" dirty="0" smtClean="0"/>
              <a:t>Está em tudo o que a </a:t>
            </a:r>
            <a:r>
              <a:rPr lang="pt-BR" altLang="zh-CN" dirty="0" err="1" smtClean="0"/>
              <a:t>Huawei</a:t>
            </a:r>
            <a:r>
              <a:rPr lang="pt-BR" altLang="zh-CN" dirty="0" smtClean="0"/>
              <a:t> faz. Security </a:t>
            </a:r>
            <a:r>
              <a:rPr lang="pt-BR" altLang="zh-CN" dirty="0" err="1" smtClean="0"/>
              <a:t>by</a:t>
            </a:r>
            <a:r>
              <a:rPr lang="pt-BR" altLang="zh-CN" dirty="0" smtClean="0"/>
              <a:t> design – segurança cibernética está em nossos produtos desde a</a:t>
            </a:r>
            <a:r>
              <a:rPr lang="pt-BR" altLang="zh-CN" baseline="0" dirty="0" smtClean="0"/>
              <a:t> concepção</a:t>
            </a:r>
            <a:r>
              <a:rPr lang="pt-BR" altLang="zh-CN" dirty="0" smtClean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pt-BR" altLang="zh-CN" dirty="0" smtClean="0"/>
              <a:t>Conceito de Segurança cibernética global.</a:t>
            </a:r>
          </a:p>
        </p:txBody>
      </p:sp>
    </p:spTree>
    <p:extLst>
      <p:ext uri="{BB962C8B-B14F-4D97-AF65-F5344CB8AC3E}">
        <p14:creationId xmlns:p14="http://schemas.microsoft.com/office/powerpoint/2010/main" val="2728775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" name="Shape 3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4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Pesquisa &amp; Desenvolvimento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4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Padrões e Processos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4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Gestão de Recursos Humanos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4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Gestão de Expedição, Defeitos e Vulnerabilidade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4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Gestão de Entrega de Serviços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4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Verificação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4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Auditoria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4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Cumprimento de Leis e Regulamentações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4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Gestão da Cadeia de Suprimentos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4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Gestão da Manufatura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t-BR" altLang="zh-CN" sz="24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Colaboração com o Governo: </a:t>
            </a:r>
            <a:r>
              <a:rPr lang="pt-BR" altLang="zh-CN" sz="2400" dirty="0" smtClean="0"/>
              <a:t>Trabalhamos em estreita colaboração com governos, empresas, organizações industriais e usuários para construir um ambiente de confiança e colaboração em um ciberespaço aberto e transparente.</a:t>
            </a:r>
            <a:endParaRPr lang="pt-BR" altLang="zh-CN" sz="2400" kern="0" dirty="0" smtClean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4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Colaboração com a Indústria: Associações,</a:t>
            </a:r>
            <a:r>
              <a:rPr lang="pt-BR" altLang="zh-CN" sz="2400" kern="0" baseline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Sindicatos Patronais...</a:t>
            </a:r>
            <a:endParaRPr lang="pt-BR" altLang="zh-CN" sz="2400" kern="0" dirty="0" smtClean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indent="0" algn="l">
              <a:spcAft>
                <a:spcPts val="1200"/>
              </a:spcAft>
              <a:buFont typeface="Wingdings" panose="05000000000000000000" pitchFamily="2" charset="2"/>
              <a:buNone/>
            </a:pPr>
            <a:endParaRPr lang="pt-BR" altLang="zh-CN" sz="2400" kern="0" dirty="0" smtClean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 defTabSz="1995053">
              <a:defRPr sz="2400" b="1">
                <a:solidFill>
                  <a:srgbClr val="FFFFFF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58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6" name="Shape 5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19950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/>
            </a:pPr>
            <a:r>
              <a:rPr lang="pt-BR" dirty="0" smtClean="0"/>
              <a:t>5G:</a:t>
            </a:r>
            <a:r>
              <a:rPr lang="pt-BR" baseline="0" dirty="0" smtClean="0"/>
              <a:t> 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A </a:t>
            </a:r>
            <a:r>
              <a:rPr lang="pt-BR" altLang="zh-CN" sz="2800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Huawei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 espera trabalhar com todas as partes interessadas para oferecer segurança cibernética sustentável, aprimorando a segurança por meio da colaboração, criando segurança por meio da inovação e definindo a segurança nos padrões.</a:t>
            </a:r>
          </a:p>
          <a:p>
            <a:pPr defTabSz="1995053">
              <a:defRPr sz="2600"/>
            </a:pPr>
            <a:endParaRPr lang="pt-BR" dirty="0" smtClean="0"/>
          </a:p>
          <a:p>
            <a:pPr marL="0" marR="0" lvl="0" indent="0" algn="l" defTabSz="19950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/>
            </a:pPr>
            <a:r>
              <a:rPr lang="pt-BR" dirty="0" err="1" smtClean="0"/>
              <a:t>IoT</a:t>
            </a:r>
            <a:r>
              <a:rPr lang="pt-BR" dirty="0" smtClean="0"/>
              <a:t>: 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O trabalho da </a:t>
            </a:r>
            <a:r>
              <a:rPr lang="pt-BR" altLang="zh-CN" sz="2800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Huawei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 com nossos parceiros em organizações de alianças e padrões industriais dá um forte impulso à comercialização da tecnologia </a:t>
            </a:r>
            <a:r>
              <a:rPr lang="pt-BR" altLang="zh-CN" sz="2800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IoT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. </a:t>
            </a:r>
            <a:r>
              <a:rPr lang="pt-BR" dirty="0" smtClean="0"/>
              <a:t> 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Por exemplo, no 2016 Global MBB </a:t>
            </a:r>
            <a:r>
              <a:rPr lang="pt-BR" altLang="zh-CN" sz="2800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Forum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, a </a:t>
            </a:r>
            <a:r>
              <a:rPr lang="pt-BR" altLang="zh-CN" sz="2800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Huawei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, juntamente com outros líderes do setor, lançou a NB-</a:t>
            </a:r>
            <a:r>
              <a:rPr lang="pt-BR" altLang="zh-CN" sz="2800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IoT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 Alliance para impulsionar a indústria do NB-</a:t>
            </a:r>
            <a:r>
              <a:rPr lang="pt-BR" altLang="zh-CN" sz="2800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IoT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. Em outubro de 2017, a Aliança contava com 72 membros e a indústria estava em alta.</a:t>
            </a:r>
          </a:p>
          <a:p>
            <a:pPr marL="0" marR="0" lvl="0" indent="0" algn="l" defTabSz="19950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/>
            </a:pPr>
            <a:endParaRPr lang="pt-BR" altLang="zh-CN" sz="2800" kern="0" dirty="0" smtClean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Gotham-Book"/>
            </a:endParaRPr>
          </a:p>
          <a:p>
            <a:pPr algn="l" defTabSz="391878" hangingPunct="0"/>
            <a:r>
              <a:rPr lang="pt-BR" altLang="zh-CN" sz="2800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Device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: No domínio de segurança cibernética e privacidade, a </a:t>
            </a:r>
            <a:r>
              <a:rPr lang="pt-BR" altLang="zh-CN" sz="2800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Consumer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 BG está comprometida em fazer o seguinte:</a:t>
            </a:r>
          </a:p>
          <a:p>
            <a:pPr algn="l" defTabSz="391878" hangingPunct="0"/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1. Garantir que o ecossistema do </a:t>
            </a:r>
            <a:r>
              <a:rPr lang="pt-BR" altLang="zh-CN" sz="2800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Android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 é seguro e criar uma marca de segurança na qual os consumidores confiam.</a:t>
            </a:r>
          </a:p>
          <a:p>
            <a:pPr algn="l" defTabSz="391878" hangingPunct="0"/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2. Conquistar a confiança do consumidor, cumprindo a lei e concentrando-se na segurança dos dados. </a:t>
            </a:r>
          </a:p>
          <a:p>
            <a:pPr algn="l" defTabSz="391878" hangingPunct="0"/>
            <a:endParaRPr lang="pt-BR" altLang="zh-CN" sz="2800" kern="0" dirty="0" smtClean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Gotham-Book"/>
            </a:endParaRPr>
          </a:p>
          <a:p>
            <a:pPr algn="l" defTabSz="391878" hangingPunct="0"/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AI: O plano da </a:t>
            </a:r>
            <a:r>
              <a:rPr lang="pt-BR" altLang="zh-CN" sz="2800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Huawei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 para segurança IA é o seguinte:1. As plataformas AI devem ser seguras e robustas antes de serem usadas para resolver problemas. Assim, a </a:t>
            </a:r>
            <a:r>
              <a:rPr lang="pt-BR" altLang="zh-CN" sz="2800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Huawei</a:t>
            </a:r>
            <a:r>
              <a:rPr lang="pt-BR" altLang="zh-CN" sz="28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 está pesquisando tecnologias básicas de proteção de segurança de IA e a implantação dessas tecnologias.2. Assim como está sendo usada para servir o desenvolvimento de negócios, a IA também será usada em outros serviços: proteção de privacidade, segurança de dispositivos inteligentes, segurança na nuvem, segurança de rede e recursos de engenharia de segurança.</a:t>
            </a:r>
          </a:p>
          <a:p>
            <a:pPr marL="0" marR="0" lvl="0" indent="0" algn="l" defTabSz="19950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/>
            </a:pPr>
            <a:endParaRPr lang="pt-BR" altLang="zh-CN" sz="2800" kern="0" dirty="0" smtClean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Gotham-Book"/>
            </a:endParaRPr>
          </a:p>
          <a:p>
            <a:pPr algn="l" defTabSz="1995053">
              <a:defRPr sz="2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9424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pt-BR" altLang="zh-CN" dirty="0" smtClean="0"/>
              <a:t>No</a:t>
            </a:r>
            <a:r>
              <a:rPr lang="pt-BR" altLang="zh-CN" baseline="0" dirty="0" smtClean="0"/>
              <a:t> futuro, a</a:t>
            </a:r>
            <a:r>
              <a:rPr lang="pt-BR" altLang="zh-CN" dirty="0" smtClean="0"/>
              <a:t>s </a:t>
            </a:r>
            <a:r>
              <a:rPr lang="pt-BR" altLang="zh-CN" dirty="0" err="1" smtClean="0"/>
              <a:t>TICs</a:t>
            </a:r>
            <a:r>
              <a:rPr lang="pt-BR" altLang="zh-CN" baseline="0" dirty="0" smtClean="0"/>
              <a:t> integraram conexão, sensores e inteligência em todas as coisas. A </a:t>
            </a:r>
            <a:r>
              <a:rPr lang="pt-BR" altLang="zh-CN" baseline="0" dirty="0" err="1" smtClean="0"/>
              <a:t>Huawei</a:t>
            </a:r>
            <a:r>
              <a:rPr lang="pt-BR" altLang="zh-CN" baseline="0" dirty="0" smtClean="0"/>
              <a:t> costuma dizer que “todas as coisas estarão conectadas, todas as coisas serão sensitivas e todas as coisas serão inteligentes”. </a:t>
            </a:r>
          </a:p>
          <a:p>
            <a:pPr marL="228600" indent="-228600">
              <a:buAutoNum type="arabicParenR"/>
            </a:pPr>
            <a:r>
              <a:rPr lang="pt-BR" altLang="zh-CN" dirty="0" smtClean="0"/>
              <a:t>Junto com as novas tecnologias e oportunidades, surgirão novos desafios e riscos ainda imprevisíveis da dependência da tecnologia.</a:t>
            </a:r>
          </a:p>
          <a:p>
            <a:pPr marL="228600" indent="-228600">
              <a:buAutoNum type="arabicParenR"/>
            </a:pPr>
            <a:r>
              <a:rPr lang="pt-BR" altLang="zh-CN" dirty="0" smtClean="0"/>
              <a:t>As centenas de bilhões de conexões, amplo</a:t>
            </a:r>
            <a:r>
              <a:rPr lang="pt-BR" altLang="zh-CN" baseline="0" dirty="0" smtClean="0"/>
              <a:t> compartilhamento de informações e cadeia de suprimentos globalizada tornam a proteção de segurança cibernética e da privacidade individual um desafio dos mais relevantes da nova era. Esta preocupação é vital para nações, empresas e indivíduos.</a:t>
            </a:r>
            <a:endParaRPr lang="pt-BR" altLang="zh-CN" dirty="0" smtClean="0"/>
          </a:p>
          <a:p>
            <a:pPr marL="228600" indent="-228600">
              <a:buAutoNum type="arabicParenR"/>
            </a:pP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00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pt-BR" altLang="zh-CN" dirty="0" smtClean="0"/>
              <a:t>No</a:t>
            </a:r>
            <a:r>
              <a:rPr lang="pt-BR" altLang="zh-CN" baseline="0" dirty="0" smtClean="0"/>
              <a:t> futuro, a</a:t>
            </a:r>
            <a:r>
              <a:rPr lang="pt-BR" altLang="zh-CN" dirty="0" smtClean="0"/>
              <a:t>s </a:t>
            </a:r>
            <a:r>
              <a:rPr lang="pt-BR" altLang="zh-CN" dirty="0" err="1" smtClean="0"/>
              <a:t>TICs</a:t>
            </a:r>
            <a:r>
              <a:rPr lang="pt-BR" altLang="zh-CN" baseline="0" dirty="0" smtClean="0"/>
              <a:t> integraram conexão, sensores e inteligência em todas as coisas. A </a:t>
            </a:r>
            <a:r>
              <a:rPr lang="pt-BR" altLang="zh-CN" baseline="0" dirty="0" err="1" smtClean="0"/>
              <a:t>Huawei</a:t>
            </a:r>
            <a:r>
              <a:rPr lang="pt-BR" altLang="zh-CN" baseline="0" dirty="0" smtClean="0"/>
              <a:t> costuma dizer que “todas as coisas estarão conectadas, todas as coisas serão sensitivas e todas as coisas serão inteligentes”. </a:t>
            </a:r>
          </a:p>
          <a:p>
            <a:pPr marL="228600" indent="-228600">
              <a:buAutoNum type="arabicParenR"/>
            </a:pPr>
            <a:r>
              <a:rPr lang="pt-BR" altLang="zh-CN" dirty="0" smtClean="0"/>
              <a:t>Junto com as novas tecnologias e oportunidades, surgirão novos desafios e riscos ainda imprevisíveis da dependência da tecnologia.</a:t>
            </a:r>
          </a:p>
          <a:p>
            <a:pPr marL="228600" indent="-228600">
              <a:buAutoNum type="arabicParenR"/>
            </a:pPr>
            <a:r>
              <a:rPr lang="pt-BR" altLang="zh-CN" dirty="0" smtClean="0"/>
              <a:t>As centenas de bilhões de conexões, amplo</a:t>
            </a:r>
            <a:r>
              <a:rPr lang="pt-BR" altLang="zh-CN" baseline="0" dirty="0" smtClean="0"/>
              <a:t> compartilhamento de informações e cadeia de suprimentos globalizada tornam a proteção de segurança cibernética e da privacidade individual um desafio dos mais relevantes da nova era. Esta preocupação é vital para nações, empresas e indivíduos.</a:t>
            </a:r>
            <a:endParaRPr lang="pt-BR" altLang="zh-CN" dirty="0" smtClean="0"/>
          </a:p>
          <a:p>
            <a:pPr marL="228600" indent="-228600">
              <a:buAutoNum type="arabicParenR"/>
            </a:pP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3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8C8F-ADEC-40F0-AEA4-E82D82F0E15F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10CD-AFF8-407F-AD2D-57B48B683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78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8C8F-ADEC-40F0-AEA4-E82D82F0E15F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10CD-AFF8-407F-AD2D-57B48B683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22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8C8F-ADEC-40F0-AEA4-E82D82F0E15F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10CD-AFF8-407F-AD2D-57B48B683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11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966843" y="625475"/>
            <a:ext cx="0" cy="254000"/>
          </a:xfrm>
          <a:prstGeom prst="line">
            <a:avLst/>
          </a:prstGeom>
          <a:ln w="9525">
            <a:gradFill>
              <a:gsLst>
                <a:gs pos="45000">
                  <a:schemeClr val="accent1">
                    <a:lumMod val="5000"/>
                    <a:lumOff val="95000"/>
                    <a:alpha val="26000"/>
                  </a:schemeClr>
                </a:gs>
                <a:gs pos="0">
                  <a:schemeClr val="accent1">
                    <a:lumMod val="45000"/>
                    <a:lumOff val="55000"/>
                    <a:alpha val="60000"/>
                  </a:schemeClr>
                </a:gs>
                <a:gs pos="100000">
                  <a:schemeClr val="accent1">
                    <a:lumMod val="30000"/>
                    <a:lumOff val="70000"/>
                    <a:alpha val="6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68292A9-594B-46D6-8948-B79CB6D2A356}"/>
              </a:ext>
            </a:extLst>
          </p:cNvPr>
          <p:cNvSpPr/>
          <p:nvPr userDrawn="1"/>
        </p:nvSpPr>
        <p:spPr>
          <a:xfrm>
            <a:off x="379355" y="536978"/>
            <a:ext cx="641753" cy="431083"/>
          </a:xfrm>
          <a:prstGeom prst="rect">
            <a:avLst/>
          </a:prstGeom>
        </p:spPr>
        <p:txBody>
          <a:bodyPr vert="horz" lIns="36609" tIns="18305" rIns="36609" bIns="18305" rtlCol="0" anchor="ctr">
            <a:noAutofit/>
          </a:bodyPr>
          <a:lstStyle/>
          <a:p>
            <a:pPr defTabSz="134528" hangingPunct="0">
              <a:lnSpc>
                <a:spcPct val="130000"/>
              </a:lnSpc>
              <a:spcBef>
                <a:spcPct val="0"/>
              </a:spcBef>
            </a:pPr>
            <a:r>
              <a:rPr lang="en-US" altLang="zh-CN" sz="2200" b="1" kern="0" spc="300" dirty="0">
                <a:gradFill>
                  <a:gsLst>
                    <a:gs pos="45000">
                      <a:srgbClr val="4472C4">
                        <a:lumMod val="0"/>
                        <a:lumOff val="100000"/>
                        <a:alpha val="18000"/>
                      </a:srgbClr>
                    </a:gs>
                    <a:gs pos="0">
                      <a:srgbClr val="4472C4">
                        <a:lumMod val="45000"/>
                        <a:lumOff val="55000"/>
                        <a:alpha val="60000"/>
                      </a:srgbClr>
                    </a:gs>
                    <a:gs pos="100000">
                      <a:srgbClr val="4472C4">
                        <a:lumMod val="30000"/>
                        <a:lumOff val="70000"/>
                        <a:alpha val="60000"/>
                      </a:srgbClr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5G</a:t>
            </a:r>
            <a:endParaRPr lang="zh-CN" altLang="en-US" sz="2200" b="1" kern="0" spc="300" dirty="0">
              <a:gradFill>
                <a:gsLst>
                  <a:gs pos="45000">
                    <a:srgbClr val="4472C4">
                      <a:lumMod val="0"/>
                      <a:lumOff val="100000"/>
                      <a:alpha val="18000"/>
                    </a:srgbClr>
                  </a:gs>
                  <a:gs pos="0">
                    <a:srgbClr val="4472C4">
                      <a:lumMod val="45000"/>
                      <a:lumOff val="55000"/>
                      <a:alpha val="60000"/>
                    </a:srgbClr>
                  </a:gs>
                  <a:gs pos="100000">
                    <a:srgbClr val="4472C4">
                      <a:lumMod val="30000"/>
                      <a:lumOff val="70000"/>
                      <a:alpha val="60000"/>
                    </a:srgb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7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"/>
          <p:cNvSpPr/>
          <p:nvPr/>
        </p:nvSpPr>
        <p:spPr>
          <a:xfrm>
            <a:off x="0" y="0"/>
            <a:ext cx="12192002" cy="6858000"/>
          </a:xfrm>
          <a:prstGeom prst="rect">
            <a:avLst/>
          </a:prstGeom>
          <a:solidFill>
            <a:srgbClr val="0C131E">
              <a:alpha val="70344"/>
            </a:srgbClr>
          </a:solidFill>
          <a:ln w="12700">
            <a:miter lim="400000"/>
          </a:ln>
        </p:spPr>
        <p:txBody>
          <a:bodyPr lIns="36883" tIns="36883" rIns="36883" bIns="36883" anchor="ctr"/>
          <a:lstStyle/>
          <a:p>
            <a:endParaRPr sz="720"/>
          </a:p>
        </p:txBody>
      </p:sp>
      <p:sp>
        <p:nvSpPr>
          <p:cNvPr id="7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455335" y="5020239"/>
            <a:ext cx="282265" cy="28114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48848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标题文本"/>
          <p:cNvSpPr txBox="1">
            <a:spLocks noGrp="1"/>
          </p:cNvSpPr>
          <p:nvPr>
            <p:ph type="title"/>
          </p:nvPr>
        </p:nvSpPr>
        <p:spPr>
          <a:xfrm>
            <a:off x="-10322" y="3606393"/>
            <a:ext cx="12192000" cy="1332583"/>
          </a:xfrm>
          <a:prstGeom prst="rect">
            <a:avLst/>
          </a:prstGeom>
        </p:spPr>
        <p:txBody>
          <a:bodyPr lIns="42333" tIns="42333" rIns="42333" bIns="42333"/>
          <a:lstStyle>
            <a:lvl1pPr defTabSz="433620">
              <a:defRPr sz="960"/>
            </a:lvl1pPr>
          </a:lstStyle>
          <a:p>
            <a:r>
              <a:t>标题文本</a:t>
            </a:r>
          </a:p>
        </p:txBody>
      </p:sp>
      <p:sp>
        <p:nvSpPr>
          <p:cNvPr id="114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-10322" y="2824579"/>
            <a:ext cx="12192000" cy="662759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1120" b="1"/>
            </a:lvl1pPr>
            <a:lvl2pPr marL="246682" indent="-107923" algn="ctr">
              <a:lnSpc>
                <a:spcPct val="90000"/>
              </a:lnSpc>
              <a:defRPr sz="1120" b="1"/>
            </a:lvl2pPr>
            <a:lvl3pPr marL="407024" indent="-129508" algn="ctr">
              <a:lnSpc>
                <a:spcPct val="90000"/>
              </a:lnSpc>
              <a:defRPr sz="1120" b="1"/>
            </a:lvl3pPr>
            <a:lvl4pPr marL="565707" indent="-149432" algn="ctr">
              <a:lnSpc>
                <a:spcPct val="90000"/>
              </a:lnSpc>
              <a:defRPr sz="1120" b="1"/>
            </a:lvl4pPr>
            <a:lvl5pPr marL="704466" indent="-149432" algn="ctr">
              <a:lnSpc>
                <a:spcPct val="90000"/>
              </a:lnSpc>
              <a:defRPr sz="1120"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40504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A38214-5857-FC4E-B923-056100E16B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8890" y="456134"/>
            <a:ext cx="10736446" cy="9934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3429"/>
              </a:lnSpc>
              <a:spcBef>
                <a:spcPts val="0"/>
              </a:spcBef>
              <a:buNone/>
              <a:defRPr sz="2399" baseline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defRPr>
            </a:lvl1pPr>
            <a:lvl2pPr marL="593663" indent="0" algn="ctr">
              <a:buNone/>
              <a:defRPr sz="2597"/>
            </a:lvl2pPr>
            <a:lvl3pPr marL="1187323" indent="0" algn="ctr">
              <a:buNone/>
              <a:defRPr sz="2337"/>
            </a:lvl3pPr>
            <a:lvl4pPr marL="1780987" indent="0" algn="ctr">
              <a:buNone/>
              <a:defRPr sz="2078"/>
            </a:lvl4pPr>
            <a:lvl5pPr marL="2374647" indent="0" algn="ctr">
              <a:buNone/>
              <a:defRPr sz="2078"/>
            </a:lvl5pPr>
            <a:lvl6pPr marL="2968309" indent="0" algn="ctr">
              <a:buNone/>
              <a:defRPr sz="2078"/>
            </a:lvl6pPr>
            <a:lvl7pPr marL="3561971" indent="0" algn="ctr">
              <a:buNone/>
              <a:defRPr sz="2078"/>
            </a:lvl7pPr>
            <a:lvl8pPr marL="4155634" indent="0" algn="ctr">
              <a:buNone/>
              <a:defRPr sz="2078"/>
            </a:lvl8pPr>
            <a:lvl9pPr marL="4749295" indent="0" algn="ctr">
              <a:buNone/>
              <a:defRPr sz="2078"/>
            </a:lvl9pPr>
          </a:lstStyle>
          <a:p>
            <a:r>
              <a:rPr lang="en-US" altLang="zh-CN" dirty="0" smtClean="0"/>
              <a:t>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681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8C8F-ADEC-40F0-AEA4-E82D82F0E15F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10CD-AFF8-407F-AD2D-57B48B683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834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8C8F-ADEC-40F0-AEA4-E82D82F0E15F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10CD-AFF8-407F-AD2D-57B48B683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95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8C8F-ADEC-40F0-AEA4-E82D82F0E15F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10CD-AFF8-407F-AD2D-57B48B683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18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8C8F-ADEC-40F0-AEA4-E82D82F0E15F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10CD-AFF8-407F-AD2D-57B48B683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684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8C8F-ADEC-40F0-AEA4-E82D82F0E15F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10CD-AFF8-407F-AD2D-57B48B683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061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8C8F-ADEC-40F0-AEA4-E82D82F0E15F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10CD-AFF8-407F-AD2D-57B48B683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81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8C8F-ADEC-40F0-AEA4-E82D82F0E15F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10CD-AFF8-407F-AD2D-57B48B683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754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8C8F-ADEC-40F0-AEA4-E82D82F0E15F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10CD-AFF8-407F-AD2D-57B48B683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505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B8C8F-ADEC-40F0-AEA4-E82D82F0E15F}" type="datetimeFigureOut">
              <a:rPr lang="zh-CN" altLang="en-US" smtClean="0"/>
              <a:t>2019/8/27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410CD-AFF8-407F-AD2D-57B48B6832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62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ti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3" b="32527"/>
          <a:stretch/>
        </p:blipFill>
        <p:spPr>
          <a:xfrm>
            <a:off x="2400" y="0"/>
            <a:ext cx="12192000" cy="6858000"/>
          </a:xfrm>
          <a:prstGeom prst="rect">
            <a:avLst/>
          </a:prstGeom>
        </p:spPr>
      </p:pic>
      <p:sp>
        <p:nvSpPr>
          <p:cNvPr id="5" name="矩形 15"/>
          <p:cNvSpPr>
            <a:spLocks noChangeAspect="1"/>
          </p:cNvSpPr>
          <p:nvPr/>
        </p:nvSpPr>
        <p:spPr>
          <a:xfrm>
            <a:off x="2400" y="0"/>
            <a:ext cx="12189600" cy="6856651"/>
          </a:xfrm>
          <a:prstGeom prst="rect">
            <a:avLst/>
          </a:prstGeom>
          <a:solidFill>
            <a:srgbClr val="00206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33"/>
            <a:endParaRPr kumimoji="1" lang="zh-CN" altLang="en-US" sz="135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6D1F103B-45ED-4DA9-A707-BCF78E755C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000" y="5731360"/>
            <a:ext cx="2496000" cy="768503"/>
          </a:xfrm>
          <a:prstGeom prst="rect">
            <a:avLst/>
          </a:prstGeom>
        </p:spPr>
      </p:pic>
      <p:sp>
        <p:nvSpPr>
          <p:cNvPr id="7" name="线条"/>
          <p:cNvSpPr>
            <a:spLocks noChangeAspect="1"/>
          </p:cNvSpPr>
          <p:nvPr/>
        </p:nvSpPr>
        <p:spPr>
          <a:xfrm>
            <a:off x="5646000" y="2193247"/>
            <a:ext cx="900000" cy="0"/>
          </a:xfrm>
          <a:prstGeom prst="line">
            <a:avLst/>
          </a:prstGeom>
          <a:ln w="19050">
            <a:solidFill>
              <a:srgbClr val="D62D38"/>
            </a:solidFill>
            <a:miter/>
          </a:ln>
        </p:spPr>
        <p:txBody>
          <a:bodyPr lIns="64283" tIns="64283" rIns="64283" bIns="64283"/>
          <a:lstStyle/>
          <a:p>
            <a:pPr defTabSz="2633417">
              <a:defRPr sz="4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60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56356" y="3217988"/>
            <a:ext cx="2879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33"/>
            <a:r>
              <a:rPr lang="pt-BR" altLang="zh-CN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Diretor </a:t>
            </a:r>
            <a:r>
              <a:rPr lang="pt-BR" altLang="zh-CN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 Relações Governamentais e </a:t>
            </a:r>
          </a:p>
          <a:p>
            <a:pPr algn="ctr" defTabSz="914433"/>
            <a:r>
              <a:rPr lang="pt-BR" altLang="zh-CN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Assuntos Regulatórios</a:t>
            </a:r>
            <a:endParaRPr lang="en-US" altLang="zh-CN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86751" y="2775207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33"/>
            <a:r>
              <a:rPr lang="en-US" altLang="zh-CN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Carlos Lauria</a:t>
            </a:r>
            <a:endParaRPr lang="en-US" altLang="zh-CN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C2ADEEFA-5BAA-4E5F-93C0-C9CF4A1DFF6B}"/>
              </a:ext>
            </a:extLst>
          </p:cNvPr>
          <p:cNvSpPr/>
          <p:nvPr/>
        </p:nvSpPr>
        <p:spPr>
          <a:xfrm>
            <a:off x="-2381" y="923767"/>
            <a:ext cx="1219676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zh-CN" sz="4400" b="1" kern="0" dirty="0" smtClean="0">
                <a:solidFill>
                  <a:schemeClr val="bg1"/>
                </a:solidFill>
                <a:effectLst>
                  <a:glow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Segurança Cibernética</a:t>
            </a:r>
          </a:p>
          <a:p>
            <a:pPr algn="ctr"/>
            <a:r>
              <a:rPr lang="pt-BR" altLang="zh-CN" sz="3200" b="1" kern="0" dirty="0" smtClean="0">
                <a:solidFill>
                  <a:schemeClr val="bg1"/>
                </a:solidFill>
                <a:effectLst>
                  <a:glow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Jornada da Huawei</a:t>
            </a:r>
            <a:endParaRPr lang="pt-BR" altLang="zh-CN" sz="3200" b="1" kern="0" dirty="0">
              <a:solidFill>
                <a:schemeClr val="bg1"/>
              </a:solidFill>
              <a:effectLst>
                <a:glow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524000" y="6542995"/>
            <a:ext cx="9144000" cy="270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33"/>
            <a:r>
              <a:rPr lang="pt-BR" altLang="zh-CN" sz="120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CCT - SENADO FEDERAL – 28 de Agosto de 2019</a:t>
            </a:r>
            <a:endParaRPr lang="pt-BR" altLang="zh-CN" sz="120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82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" y="1339"/>
            <a:ext cx="12189621" cy="68566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6612" y="2875815"/>
            <a:ext cx="4255185" cy="1107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598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OBRIGADO!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D1F103B-45ED-4DA9-A707-BCF78E755C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688" y="5883267"/>
            <a:ext cx="3664659" cy="112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36700"/>
      </p:ext>
    </p:extLst>
  </p:cSld>
  <p:clrMapOvr>
    <a:masterClrMapping/>
  </p:clrMapOvr>
  <p:transition spd="med" advTm="1489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矩形"/>
          <p:cNvSpPr/>
          <p:nvPr/>
        </p:nvSpPr>
        <p:spPr>
          <a:xfrm>
            <a:off x="-84253" y="-132858"/>
            <a:ext cx="12422196" cy="7131044"/>
          </a:xfrm>
          <a:prstGeom prst="rect">
            <a:avLst/>
          </a:prstGeom>
          <a:solidFill>
            <a:srgbClr val="121725">
              <a:alpha val="61724"/>
            </a:srgbClr>
          </a:solidFill>
          <a:ln w="12700">
            <a:miter lim="400000"/>
          </a:ln>
        </p:spPr>
        <p:txBody>
          <a:bodyPr lIns="92208" tIns="92208" rIns="92208" bIns="92208" anchor="ctr"/>
          <a:lstStyle/>
          <a:p>
            <a:pPr defTabSz="1558634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" name="矩形 510"/>
          <p:cNvSpPr>
            <a:spLocks noChangeAspect="1"/>
          </p:cNvSpPr>
          <p:nvPr/>
        </p:nvSpPr>
        <p:spPr>
          <a:xfrm>
            <a:off x="0" y="0"/>
            <a:ext cx="54000" cy="3763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69850" tIns="69850" rIns="69850" bIns="69850" anchor="ctr"/>
          <a:lstStyle/>
          <a:p>
            <a:pPr defTabSz="748127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8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9" name="成组"/>
          <p:cNvGrpSpPr/>
          <p:nvPr/>
        </p:nvGrpSpPr>
        <p:grpSpPr>
          <a:xfrm>
            <a:off x="6875383" y="5055862"/>
            <a:ext cx="337222" cy="342082"/>
            <a:chOff x="0" y="0"/>
            <a:chExt cx="843383" cy="855537"/>
          </a:xfrm>
        </p:grpSpPr>
        <p:sp>
          <p:nvSpPr>
            <p:cNvPr id="50" name="Freeform 52"/>
            <p:cNvSpPr/>
            <p:nvPr/>
          </p:nvSpPr>
          <p:spPr>
            <a:xfrm>
              <a:off x="38888" y="537141"/>
              <a:ext cx="123955" cy="99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21600"/>
                  </a:moveTo>
                  <a:cubicBezTo>
                    <a:pt x="2057" y="21600"/>
                    <a:pt x="2057" y="21600"/>
                    <a:pt x="2057" y="21600"/>
                  </a:cubicBezTo>
                  <a:cubicBezTo>
                    <a:pt x="1029" y="21600"/>
                    <a:pt x="0" y="20329"/>
                    <a:pt x="0" y="17788"/>
                  </a:cubicBezTo>
                  <a:cubicBezTo>
                    <a:pt x="0" y="3812"/>
                    <a:pt x="0" y="3812"/>
                    <a:pt x="0" y="3812"/>
                  </a:cubicBezTo>
                  <a:cubicBezTo>
                    <a:pt x="0" y="1271"/>
                    <a:pt x="1029" y="0"/>
                    <a:pt x="2057" y="0"/>
                  </a:cubicBezTo>
                  <a:cubicBezTo>
                    <a:pt x="18514" y="0"/>
                    <a:pt x="18514" y="0"/>
                    <a:pt x="18514" y="0"/>
                  </a:cubicBezTo>
                  <a:cubicBezTo>
                    <a:pt x="20571" y="0"/>
                    <a:pt x="21600" y="1271"/>
                    <a:pt x="21600" y="3812"/>
                  </a:cubicBezTo>
                  <a:cubicBezTo>
                    <a:pt x="21600" y="17788"/>
                    <a:pt x="21600" y="17788"/>
                    <a:pt x="21600" y="17788"/>
                  </a:cubicBezTo>
                  <a:cubicBezTo>
                    <a:pt x="21600" y="20329"/>
                    <a:pt x="20571" y="21600"/>
                    <a:pt x="18514" y="21600"/>
                  </a:cubicBezTo>
                  <a:close/>
                  <a:moveTo>
                    <a:pt x="5143" y="13976"/>
                  </a:moveTo>
                  <a:cubicBezTo>
                    <a:pt x="15429" y="13976"/>
                    <a:pt x="15429" y="13976"/>
                    <a:pt x="15429" y="13976"/>
                  </a:cubicBezTo>
                  <a:cubicBezTo>
                    <a:pt x="15429" y="7624"/>
                    <a:pt x="15429" y="7624"/>
                    <a:pt x="15429" y="7624"/>
                  </a:cubicBezTo>
                  <a:cubicBezTo>
                    <a:pt x="5143" y="7624"/>
                    <a:pt x="5143" y="7624"/>
                    <a:pt x="5143" y="7624"/>
                  </a:cubicBezTo>
                  <a:lnTo>
                    <a:pt x="5143" y="1397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1" name="Freeform 53"/>
            <p:cNvSpPr/>
            <p:nvPr/>
          </p:nvSpPr>
          <p:spPr>
            <a:xfrm>
              <a:off x="233328" y="537141"/>
              <a:ext cx="128817" cy="99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21600"/>
                  </a:moveTo>
                  <a:cubicBezTo>
                    <a:pt x="2945" y="21600"/>
                    <a:pt x="2945" y="21600"/>
                    <a:pt x="2945" y="21600"/>
                  </a:cubicBezTo>
                  <a:cubicBezTo>
                    <a:pt x="1964" y="21600"/>
                    <a:pt x="0" y="20329"/>
                    <a:pt x="0" y="17788"/>
                  </a:cubicBezTo>
                  <a:cubicBezTo>
                    <a:pt x="0" y="3812"/>
                    <a:pt x="0" y="3812"/>
                    <a:pt x="0" y="3812"/>
                  </a:cubicBezTo>
                  <a:cubicBezTo>
                    <a:pt x="0" y="1271"/>
                    <a:pt x="1964" y="0"/>
                    <a:pt x="2945" y="0"/>
                  </a:cubicBezTo>
                  <a:cubicBezTo>
                    <a:pt x="18655" y="0"/>
                    <a:pt x="18655" y="0"/>
                    <a:pt x="18655" y="0"/>
                  </a:cubicBezTo>
                  <a:cubicBezTo>
                    <a:pt x="19636" y="0"/>
                    <a:pt x="21600" y="1271"/>
                    <a:pt x="21600" y="3812"/>
                  </a:cubicBezTo>
                  <a:cubicBezTo>
                    <a:pt x="21600" y="17788"/>
                    <a:pt x="21600" y="17788"/>
                    <a:pt x="21600" y="17788"/>
                  </a:cubicBezTo>
                  <a:cubicBezTo>
                    <a:pt x="21600" y="20329"/>
                    <a:pt x="19636" y="21600"/>
                    <a:pt x="18655" y="21600"/>
                  </a:cubicBezTo>
                  <a:close/>
                  <a:moveTo>
                    <a:pt x="5891" y="13976"/>
                  </a:moveTo>
                  <a:cubicBezTo>
                    <a:pt x="15709" y="13976"/>
                    <a:pt x="15709" y="13976"/>
                    <a:pt x="15709" y="13976"/>
                  </a:cubicBezTo>
                  <a:cubicBezTo>
                    <a:pt x="15709" y="7624"/>
                    <a:pt x="15709" y="7624"/>
                    <a:pt x="15709" y="7624"/>
                  </a:cubicBezTo>
                  <a:cubicBezTo>
                    <a:pt x="5891" y="7624"/>
                    <a:pt x="5891" y="7624"/>
                    <a:pt x="5891" y="7624"/>
                  </a:cubicBezTo>
                  <a:lnTo>
                    <a:pt x="5891" y="1397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2" name="Freeform 54"/>
            <p:cNvSpPr/>
            <p:nvPr/>
          </p:nvSpPr>
          <p:spPr>
            <a:xfrm>
              <a:off x="432629" y="537141"/>
              <a:ext cx="128817" cy="99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21600"/>
                  </a:moveTo>
                  <a:cubicBezTo>
                    <a:pt x="2945" y="21600"/>
                    <a:pt x="2945" y="21600"/>
                    <a:pt x="2945" y="21600"/>
                  </a:cubicBezTo>
                  <a:cubicBezTo>
                    <a:pt x="1964" y="21600"/>
                    <a:pt x="0" y="20329"/>
                    <a:pt x="0" y="17788"/>
                  </a:cubicBezTo>
                  <a:cubicBezTo>
                    <a:pt x="0" y="3812"/>
                    <a:pt x="0" y="3812"/>
                    <a:pt x="0" y="3812"/>
                  </a:cubicBezTo>
                  <a:cubicBezTo>
                    <a:pt x="0" y="1271"/>
                    <a:pt x="1964" y="0"/>
                    <a:pt x="2945" y="0"/>
                  </a:cubicBezTo>
                  <a:cubicBezTo>
                    <a:pt x="18655" y="0"/>
                    <a:pt x="18655" y="0"/>
                    <a:pt x="18655" y="0"/>
                  </a:cubicBezTo>
                  <a:cubicBezTo>
                    <a:pt x="19636" y="0"/>
                    <a:pt x="21600" y="1271"/>
                    <a:pt x="21600" y="3812"/>
                  </a:cubicBezTo>
                  <a:cubicBezTo>
                    <a:pt x="21600" y="17788"/>
                    <a:pt x="21600" y="17788"/>
                    <a:pt x="21600" y="17788"/>
                  </a:cubicBezTo>
                  <a:cubicBezTo>
                    <a:pt x="21600" y="20329"/>
                    <a:pt x="19636" y="21600"/>
                    <a:pt x="18655" y="21600"/>
                  </a:cubicBezTo>
                  <a:close/>
                  <a:moveTo>
                    <a:pt x="5891" y="13976"/>
                  </a:moveTo>
                  <a:cubicBezTo>
                    <a:pt x="15709" y="13976"/>
                    <a:pt x="15709" y="13976"/>
                    <a:pt x="15709" y="13976"/>
                  </a:cubicBezTo>
                  <a:cubicBezTo>
                    <a:pt x="15709" y="7624"/>
                    <a:pt x="15709" y="7624"/>
                    <a:pt x="15709" y="7624"/>
                  </a:cubicBezTo>
                  <a:cubicBezTo>
                    <a:pt x="5891" y="7624"/>
                    <a:pt x="5891" y="7624"/>
                    <a:pt x="5891" y="7624"/>
                  </a:cubicBezTo>
                  <a:lnTo>
                    <a:pt x="5891" y="1397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3" name="Freeform 55"/>
            <p:cNvSpPr/>
            <p:nvPr/>
          </p:nvSpPr>
          <p:spPr>
            <a:xfrm>
              <a:off x="690262" y="444782"/>
              <a:ext cx="153122" cy="391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8" y="21600"/>
                  </a:moveTo>
                  <a:cubicBezTo>
                    <a:pt x="2492" y="21600"/>
                    <a:pt x="2492" y="21600"/>
                    <a:pt x="2492" y="21600"/>
                  </a:cubicBezTo>
                  <a:cubicBezTo>
                    <a:pt x="831" y="21600"/>
                    <a:pt x="0" y="21278"/>
                    <a:pt x="0" y="20633"/>
                  </a:cubicBezTo>
                  <a:cubicBezTo>
                    <a:pt x="0" y="967"/>
                    <a:pt x="0" y="967"/>
                    <a:pt x="0" y="967"/>
                  </a:cubicBezTo>
                  <a:cubicBezTo>
                    <a:pt x="0" y="645"/>
                    <a:pt x="831" y="0"/>
                    <a:pt x="2492" y="0"/>
                  </a:cubicBezTo>
                  <a:cubicBezTo>
                    <a:pt x="19108" y="0"/>
                    <a:pt x="19108" y="0"/>
                    <a:pt x="19108" y="0"/>
                  </a:cubicBezTo>
                  <a:cubicBezTo>
                    <a:pt x="20769" y="0"/>
                    <a:pt x="21600" y="645"/>
                    <a:pt x="21600" y="967"/>
                  </a:cubicBezTo>
                  <a:cubicBezTo>
                    <a:pt x="21600" y="20633"/>
                    <a:pt x="21600" y="20633"/>
                    <a:pt x="21600" y="20633"/>
                  </a:cubicBezTo>
                  <a:cubicBezTo>
                    <a:pt x="21600" y="21278"/>
                    <a:pt x="20769" y="21600"/>
                    <a:pt x="19108" y="21600"/>
                  </a:cubicBezTo>
                  <a:close/>
                  <a:moveTo>
                    <a:pt x="4985" y="19666"/>
                  </a:moveTo>
                  <a:cubicBezTo>
                    <a:pt x="17446" y="19666"/>
                    <a:pt x="17446" y="19666"/>
                    <a:pt x="17446" y="19666"/>
                  </a:cubicBezTo>
                  <a:cubicBezTo>
                    <a:pt x="17446" y="1934"/>
                    <a:pt x="17446" y="1934"/>
                    <a:pt x="17446" y="1934"/>
                  </a:cubicBezTo>
                  <a:cubicBezTo>
                    <a:pt x="4985" y="1934"/>
                    <a:pt x="4985" y="1934"/>
                    <a:pt x="4985" y="1934"/>
                  </a:cubicBezTo>
                  <a:lnTo>
                    <a:pt x="4985" y="1966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4" name="Freeform 56"/>
            <p:cNvSpPr/>
            <p:nvPr/>
          </p:nvSpPr>
          <p:spPr>
            <a:xfrm>
              <a:off x="690262" y="345131"/>
              <a:ext cx="153122" cy="87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8" y="21600"/>
                  </a:moveTo>
                  <a:cubicBezTo>
                    <a:pt x="2492" y="21600"/>
                    <a:pt x="2492" y="21600"/>
                    <a:pt x="2492" y="21600"/>
                  </a:cubicBezTo>
                  <a:cubicBezTo>
                    <a:pt x="831" y="21600"/>
                    <a:pt x="0" y="18720"/>
                    <a:pt x="0" y="17280"/>
                  </a:cubicBezTo>
                  <a:cubicBezTo>
                    <a:pt x="0" y="4320"/>
                    <a:pt x="0" y="4320"/>
                    <a:pt x="0" y="4320"/>
                  </a:cubicBezTo>
                  <a:cubicBezTo>
                    <a:pt x="0" y="1440"/>
                    <a:pt x="831" y="0"/>
                    <a:pt x="2492" y="0"/>
                  </a:cubicBezTo>
                  <a:cubicBezTo>
                    <a:pt x="19108" y="0"/>
                    <a:pt x="19108" y="0"/>
                    <a:pt x="19108" y="0"/>
                  </a:cubicBezTo>
                  <a:cubicBezTo>
                    <a:pt x="20769" y="0"/>
                    <a:pt x="21600" y="1440"/>
                    <a:pt x="21600" y="4320"/>
                  </a:cubicBezTo>
                  <a:cubicBezTo>
                    <a:pt x="21600" y="17280"/>
                    <a:pt x="21600" y="17280"/>
                    <a:pt x="21600" y="17280"/>
                  </a:cubicBezTo>
                  <a:cubicBezTo>
                    <a:pt x="21600" y="18720"/>
                    <a:pt x="20769" y="21600"/>
                    <a:pt x="19108" y="21600"/>
                  </a:cubicBezTo>
                  <a:close/>
                  <a:moveTo>
                    <a:pt x="4985" y="12960"/>
                  </a:moveTo>
                  <a:cubicBezTo>
                    <a:pt x="17446" y="12960"/>
                    <a:pt x="17446" y="12960"/>
                    <a:pt x="17446" y="12960"/>
                  </a:cubicBezTo>
                  <a:cubicBezTo>
                    <a:pt x="17446" y="8640"/>
                    <a:pt x="17446" y="8640"/>
                    <a:pt x="17446" y="8640"/>
                  </a:cubicBezTo>
                  <a:cubicBezTo>
                    <a:pt x="4985" y="8640"/>
                    <a:pt x="4985" y="8640"/>
                    <a:pt x="4985" y="8640"/>
                  </a:cubicBezTo>
                  <a:lnTo>
                    <a:pt x="4985" y="1296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5" name="Freeform 57"/>
            <p:cNvSpPr/>
            <p:nvPr/>
          </p:nvSpPr>
          <p:spPr>
            <a:xfrm>
              <a:off x="690262" y="250342"/>
              <a:ext cx="153122" cy="77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108" y="21600"/>
                  </a:moveTo>
                  <a:cubicBezTo>
                    <a:pt x="2492" y="21600"/>
                    <a:pt x="2492" y="21600"/>
                    <a:pt x="2492" y="21600"/>
                  </a:cubicBezTo>
                  <a:cubicBezTo>
                    <a:pt x="831" y="21600"/>
                    <a:pt x="0" y="18277"/>
                    <a:pt x="0" y="16615"/>
                  </a:cubicBezTo>
                  <a:cubicBezTo>
                    <a:pt x="0" y="4985"/>
                    <a:pt x="0" y="4985"/>
                    <a:pt x="0" y="4985"/>
                  </a:cubicBezTo>
                  <a:cubicBezTo>
                    <a:pt x="0" y="1662"/>
                    <a:pt x="831" y="0"/>
                    <a:pt x="2492" y="0"/>
                  </a:cubicBezTo>
                  <a:cubicBezTo>
                    <a:pt x="19108" y="0"/>
                    <a:pt x="19108" y="0"/>
                    <a:pt x="19108" y="0"/>
                  </a:cubicBezTo>
                  <a:cubicBezTo>
                    <a:pt x="20769" y="0"/>
                    <a:pt x="21600" y="1662"/>
                    <a:pt x="21600" y="4985"/>
                  </a:cubicBezTo>
                  <a:cubicBezTo>
                    <a:pt x="21600" y="16615"/>
                    <a:pt x="21600" y="16615"/>
                    <a:pt x="21600" y="16615"/>
                  </a:cubicBezTo>
                  <a:cubicBezTo>
                    <a:pt x="21600" y="18277"/>
                    <a:pt x="20769" y="21600"/>
                    <a:pt x="19108" y="21600"/>
                  </a:cubicBezTo>
                  <a:close/>
                  <a:moveTo>
                    <a:pt x="4985" y="11631"/>
                  </a:moveTo>
                  <a:cubicBezTo>
                    <a:pt x="17446" y="11631"/>
                    <a:pt x="17446" y="11631"/>
                    <a:pt x="17446" y="11631"/>
                  </a:cubicBezTo>
                  <a:cubicBezTo>
                    <a:pt x="17446" y="9969"/>
                    <a:pt x="17446" y="9969"/>
                    <a:pt x="17446" y="9969"/>
                  </a:cubicBezTo>
                  <a:cubicBezTo>
                    <a:pt x="4985" y="9969"/>
                    <a:pt x="4985" y="9969"/>
                    <a:pt x="4985" y="9969"/>
                  </a:cubicBezTo>
                  <a:lnTo>
                    <a:pt x="4985" y="11631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6" name="Freeform 58"/>
            <p:cNvSpPr/>
            <p:nvPr/>
          </p:nvSpPr>
          <p:spPr>
            <a:xfrm>
              <a:off x="624593" y="0"/>
              <a:ext cx="199347" cy="22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extrusionOk="0">
                  <a:moveTo>
                    <a:pt x="18800" y="21600"/>
                  </a:moveTo>
                  <a:cubicBezTo>
                    <a:pt x="4400" y="21600"/>
                    <a:pt x="2000" y="13846"/>
                    <a:pt x="800" y="11077"/>
                  </a:cubicBezTo>
                  <a:cubicBezTo>
                    <a:pt x="-1000" y="6646"/>
                    <a:pt x="800" y="1662"/>
                    <a:pt x="800" y="1108"/>
                  </a:cubicBezTo>
                  <a:cubicBezTo>
                    <a:pt x="800" y="554"/>
                    <a:pt x="1400" y="0"/>
                    <a:pt x="2000" y="0"/>
                  </a:cubicBezTo>
                  <a:cubicBezTo>
                    <a:pt x="2600" y="0"/>
                    <a:pt x="3800" y="554"/>
                    <a:pt x="3800" y="1108"/>
                  </a:cubicBezTo>
                  <a:cubicBezTo>
                    <a:pt x="3800" y="1108"/>
                    <a:pt x="6800" y="6646"/>
                    <a:pt x="12800" y="9415"/>
                  </a:cubicBezTo>
                  <a:cubicBezTo>
                    <a:pt x="20600" y="12738"/>
                    <a:pt x="20600" y="19385"/>
                    <a:pt x="20600" y="19938"/>
                  </a:cubicBezTo>
                  <a:cubicBezTo>
                    <a:pt x="20600" y="20492"/>
                    <a:pt x="20000" y="21600"/>
                    <a:pt x="18800" y="21600"/>
                  </a:cubicBezTo>
                  <a:close/>
                  <a:moveTo>
                    <a:pt x="3200" y="5538"/>
                  </a:moveTo>
                  <a:cubicBezTo>
                    <a:pt x="3200" y="7200"/>
                    <a:pt x="3200" y="8862"/>
                    <a:pt x="3800" y="10523"/>
                  </a:cubicBezTo>
                  <a:cubicBezTo>
                    <a:pt x="5000" y="12738"/>
                    <a:pt x="6200" y="17723"/>
                    <a:pt x="17000" y="18277"/>
                  </a:cubicBezTo>
                  <a:cubicBezTo>
                    <a:pt x="16400" y="16615"/>
                    <a:pt x="15200" y="13846"/>
                    <a:pt x="11600" y="12185"/>
                  </a:cubicBezTo>
                  <a:cubicBezTo>
                    <a:pt x="8000" y="10523"/>
                    <a:pt x="5000" y="7754"/>
                    <a:pt x="3200" y="553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7" name="Freeform 59"/>
            <p:cNvSpPr/>
            <p:nvPr/>
          </p:nvSpPr>
          <p:spPr>
            <a:xfrm>
              <a:off x="0" y="340270"/>
              <a:ext cx="648944" cy="49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05" y="7624"/>
                  </a:moveTo>
                  <a:cubicBezTo>
                    <a:pt x="14011" y="0"/>
                    <a:pt x="14011" y="0"/>
                    <a:pt x="14011" y="0"/>
                  </a:cubicBezTo>
                  <a:cubicBezTo>
                    <a:pt x="13816" y="0"/>
                    <a:pt x="13622" y="0"/>
                    <a:pt x="13427" y="0"/>
                  </a:cubicBezTo>
                  <a:cubicBezTo>
                    <a:pt x="13232" y="254"/>
                    <a:pt x="13232" y="508"/>
                    <a:pt x="13232" y="762"/>
                  </a:cubicBezTo>
                  <a:cubicBezTo>
                    <a:pt x="13232" y="6861"/>
                    <a:pt x="13232" y="6861"/>
                    <a:pt x="13232" y="6861"/>
                  </a:cubicBezTo>
                  <a:cubicBezTo>
                    <a:pt x="7395" y="254"/>
                    <a:pt x="7395" y="254"/>
                    <a:pt x="7395" y="254"/>
                  </a:cubicBezTo>
                  <a:cubicBezTo>
                    <a:pt x="7200" y="0"/>
                    <a:pt x="7005" y="0"/>
                    <a:pt x="6811" y="0"/>
                  </a:cubicBezTo>
                  <a:cubicBezTo>
                    <a:pt x="6616" y="254"/>
                    <a:pt x="6616" y="508"/>
                    <a:pt x="6616" y="762"/>
                  </a:cubicBezTo>
                  <a:cubicBezTo>
                    <a:pt x="6616" y="6861"/>
                    <a:pt x="6616" y="6861"/>
                    <a:pt x="6616" y="6861"/>
                  </a:cubicBezTo>
                  <a:cubicBezTo>
                    <a:pt x="778" y="254"/>
                    <a:pt x="778" y="254"/>
                    <a:pt x="778" y="254"/>
                  </a:cubicBezTo>
                  <a:cubicBezTo>
                    <a:pt x="778" y="0"/>
                    <a:pt x="389" y="0"/>
                    <a:pt x="389" y="0"/>
                  </a:cubicBezTo>
                  <a:cubicBezTo>
                    <a:pt x="195" y="254"/>
                    <a:pt x="0" y="508"/>
                    <a:pt x="0" y="762"/>
                  </a:cubicBezTo>
                  <a:cubicBezTo>
                    <a:pt x="0" y="20838"/>
                    <a:pt x="0" y="20838"/>
                    <a:pt x="0" y="20838"/>
                  </a:cubicBezTo>
                  <a:cubicBezTo>
                    <a:pt x="0" y="21346"/>
                    <a:pt x="195" y="21600"/>
                    <a:pt x="584" y="21600"/>
                  </a:cubicBezTo>
                  <a:cubicBezTo>
                    <a:pt x="9146" y="21600"/>
                    <a:pt x="9146" y="21600"/>
                    <a:pt x="9146" y="21600"/>
                  </a:cubicBezTo>
                  <a:cubicBezTo>
                    <a:pt x="9146" y="20075"/>
                    <a:pt x="9146" y="20075"/>
                    <a:pt x="9146" y="20075"/>
                  </a:cubicBezTo>
                  <a:cubicBezTo>
                    <a:pt x="973" y="20075"/>
                    <a:pt x="973" y="20075"/>
                    <a:pt x="973" y="20075"/>
                  </a:cubicBezTo>
                  <a:cubicBezTo>
                    <a:pt x="973" y="2033"/>
                    <a:pt x="973" y="2033"/>
                    <a:pt x="973" y="2033"/>
                  </a:cubicBezTo>
                  <a:cubicBezTo>
                    <a:pt x="6811" y="8894"/>
                    <a:pt x="6811" y="8894"/>
                    <a:pt x="6811" y="8894"/>
                  </a:cubicBezTo>
                  <a:cubicBezTo>
                    <a:pt x="7005" y="8894"/>
                    <a:pt x="7200" y="8894"/>
                    <a:pt x="7395" y="8894"/>
                  </a:cubicBezTo>
                  <a:cubicBezTo>
                    <a:pt x="7589" y="8640"/>
                    <a:pt x="7589" y="8386"/>
                    <a:pt x="7589" y="8132"/>
                  </a:cubicBezTo>
                  <a:cubicBezTo>
                    <a:pt x="7589" y="2033"/>
                    <a:pt x="7589" y="2033"/>
                    <a:pt x="7589" y="2033"/>
                  </a:cubicBezTo>
                  <a:cubicBezTo>
                    <a:pt x="13427" y="8894"/>
                    <a:pt x="13427" y="8894"/>
                    <a:pt x="13427" y="8894"/>
                  </a:cubicBezTo>
                  <a:cubicBezTo>
                    <a:pt x="13427" y="8894"/>
                    <a:pt x="13816" y="8894"/>
                    <a:pt x="13816" y="8894"/>
                  </a:cubicBezTo>
                  <a:cubicBezTo>
                    <a:pt x="14011" y="8640"/>
                    <a:pt x="14205" y="8386"/>
                    <a:pt x="14205" y="8132"/>
                  </a:cubicBezTo>
                  <a:cubicBezTo>
                    <a:pt x="14205" y="2033"/>
                    <a:pt x="14205" y="2033"/>
                    <a:pt x="14205" y="2033"/>
                  </a:cubicBezTo>
                  <a:cubicBezTo>
                    <a:pt x="20627" y="8640"/>
                    <a:pt x="20627" y="8640"/>
                    <a:pt x="20627" y="8640"/>
                  </a:cubicBezTo>
                  <a:cubicBezTo>
                    <a:pt x="20627" y="20075"/>
                    <a:pt x="20627" y="20075"/>
                    <a:pt x="20627" y="20075"/>
                  </a:cubicBezTo>
                  <a:cubicBezTo>
                    <a:pt x="12454" y="20075"/>
                    <a:pt x="12454" y="20075"/>
                    <a:pt x="12454" y="20075"/>
                  </a:cubicBezTo>
                  <a:cubicBezTo>
                    <a:pt x="12454" y="21600"/>
                    <a:pt x="12454" y="21600"/>
                    <a:pt x="12454" y="21600"/>
                  </a:cubicBezTo>
                  <a:cubicBezTo>
                    <a:pt x="21211" y="21600"/>
                    <a:pt x="21211" y="21600"/>
                    <a:pt x="21211" y="21600"/>
                  </a:cubicBezTo>
                  <a:cubicBezTo>
                    <a:pt x="21405" y="21600"/>
                    <a:pt x="21600" y="21346"/>
                    <a:pt x="21600" y="20838"/>
                  </a:cubicBezTo>
                  <a:cubicBezTo>
                    <a:pt x="21600" y="8132"/>
                    <a:pt x="21600" y="8132"/>
                    <a:pt x="21600" y="8132"/>
                  </a:cubicBezTo>
                  <a:cubicBezTo>
                    <a:pt x="21600" y="7878"/>
                    <a:pt x="21600" y="7878"/>
                    <a:pt x="21405" y="762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8" name="Oval 60"/>
            <p:cNvSpPr/>
            <p:nvPr/>
          </p:nvSpPr>
          <p:spPr>
            <a:xfrm>
              <a:off x="238189" y="785052"/>
              <a:ext cx="70484" cy="7048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59" name="Oval 61"/>
            <p:cNvSpPr/>
            <p:nvPr/>
          </p:nvSpPr>
          <p:spPr>
            <a:xfrm>
              <a:off x="345131" y="785052"/>
              <a:ext cx="70484" cy="70486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60" name="成组"/>
          <p:cNvGrpSpPr/>
          <p:nvPr/>
        </p:nvGrpSpPr>
        <p:grpSpPr>
          <a:xfrm>
            <a:off x="1068949" y="5836120"/>
            <a:ext cx="408007" cy="169256"/>
            <a:chOff x="0" y="0"/>
            <a:chExt cx="1020414" cy="423302"/>
          </a:xfrm>
        </p:grpSpPr>
        <p:sp>
          <p:nvSpPr>
            <p:cNvPr id="61" name="Freeform 5"/>
            <p:cNvSpPr/>
            <p:nvPr/>
          </p:nvSpPr>
          <p:spPr>
            <a:xfrm>
              <a:off x="718532" y="210710"/>
              <a:ext cx="204090" cy="212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0260" y="0"/>
                    <a:pt x="9180" y="0"/>
                    <a:pt x="8640" y="0"/>
                  </a:cubicBezTo>
                  <a:cubicBezTo>
                    <a:pt x="3240" y="1054"/>
                    <a:pt x="0" y="5268"/>
                    <a:pt x="0" y="10537"/>
                  </a:cubicBezTo>
                  <a:cubicBezTo>
                    <a:pt x="0" y="13698"/>
                    <a:pt x="1080" y="16332"/>
                    <a:pt x="3240" y="18439"/>
                  </a:cubicBezTo>
                  <a:cubicBezTo>
                    <a:pt x="4860" y="20020"/>
                    <a:pt x="8100" y="21600"/>
                    <a:pt x="10800" y="21600"/>
                  </a:cubicBezTo>
                  <a:cubicBezTo>
                    <a:pt x="11340" y="21600"/>
                    <a:pt x="12420" y="21073"/>
                    <a:pt x="12960" y="21073"/>
                  </a:cubicBezTo>
                  <a:cubicBezTo>
                    <a:pt x="18360" y="20020"/>
                    <a:pt x="21600" y="15805"/>
                    <a:pt x="21600" y="10537"/>
                  </a:cubicBezTo>
                  <a:cubicBezTo>
                    <a:pt x="21600" y="7902"/>
                    <a:pt x="20520" y="5268"/>
                    <a:pt x="18900" y="3161"/>
                  </a:cubicBezTo>
                  <a:cubicBezTo>
                    <a:pt x="16740" y="1054"/>
                    <a:pt x="13500" y="0"/>
                    <a:pt x="10800" y="0"/>
                  </a:cubicBezTo>
                  <a:close/>
                  <a:moveTo>
                    <a:pt x="18360" y="10537"/>
                  </a:moveTo>
                  <a:cubicBezTo>
                    <a:pt x="18360" y="14751"/>
                    <a:pt x="15120" y="17912"/>
                    <a:pt x="10800" y="17912"/>
                  </a:cubicBezTo>
                  <a:cubicBezTo>
                    <a:pt x="8640" y="17912"/>
                    <a:pt x="7020" y="16859"/>
                    <a:pt x="5400" y="15805"/>
                  </a:cubicBezTo>
                  <a:cubicBezTo>
                    <a:pt x="4320" y="14224"/>
                    <a:pt x="3240" y="12644"/>
                    <a:pt x="3240" y="10537"/>
                  </a:cubicBezTo>
                  <a:cubicBezTo>
                    <a:pt x="3240" y="7376"/>
                    <a:pt x="5940" y="4215"/>
                    <a:pt x="9180" y="3688"/>
                  </a:cubicBezTo>
                  <a:cubicBezTo>
                    <a:pt x="9720" y="3161"/>
                    <a:pt x="10260" y="3161"/>
                    <a:pt x="10800" y="3161"/>
                  </a:cubicBezTo>
                  <a:cubicBezTo>
                    <a:pt x="12960" y="3161"/>
                    <a:pt x="14580" y="4215"/>
                    <a:pt x="16200" y="5268"/>
                  </a:cubicBezTo>
                  <a:cubicBezTo>
                    <a:pt x="17280" y="6849"/>
                    <a:pt x="18360" y="8429"/>
                    <a:pt x="18360" y="1053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2" name="Freeform 6"/>
            <p:cNvSpPr/>
            <p:nvPr/>
          </p:nvSpPr>
          <p:spPr>
            <a:xfrm>
              <a:off x="82881" y="210710"/>
              <a:ext cx="208342" cy="212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37" y="0"/>
                  </a:moveTo>
                  <a:cubicBezTo>
                    <a:pt x="4741" y="0"/>
                    <a:pt x="0" y="4741"/>
                    <a:pt x="0" y="10537"/>
                  </a:cubicBezTo>
                  <a:cubicBezTo>
                    <a:pt x="0" y="16332"/>
                    <a:pt x="4741" y="21073"/>
                    <a:pt x="10537" y="21600"/>
                  </a:cubicBezTo>
                  <a:cubicBezTo>
                    <a:pt x="11063" y="21600"/>
                    <a:pt x="12117" y="21073"/>
                    <a:pt x="12644" y="21073"/>
                  </a:cubicBezTo>
                  <a:cubicBezTo>
                    <a:pt x="17912" y="20020"/>
                    <a:pt x="21600" y="15805"/>
                    <a:pt x="21600" y="10537"/>
                  </a:cubicBezTo>
                  <a:cubicBezTo>
                    <a:pt x="21600" y="4741"/>
                    <a:pt x="16332" y="0"/>
                    <a:pt x="10537" y="0"/>
                  </a:cubicBezTo>
                  <a:close/>
                  <a:moveTo>
                    <a:pt x="17912" y="10537"/>
                  </a:moveTo>
                  <a:cubicBezTo>
                    <a:pt x="17912" y="14224"/>
                    <a:pt x="15278" y="16859"/>
                    <a:pt x="12117" y="17912"/>
                  </a:cubicBezTo>
                  <a:cubicBezTo>
                    <a:pt x="11590" y="17912"/>
                    <a:pt x="11063" y="17912"/>
                    <a:pt x="10537" y="17912"/>
                  </a:cubicBezTo>
                  <a:cubicBezTo>
                    <a:pt x="6322" y="17912"/>
                    <a:pt x="3161" y="14751"/>
                    <a:pt x="3161" y="10537"/>
                  </a:cubicBezTo>
                  <a:cubicBezTo>
                    <a:pt x="3161" y="6849"/>
                    <a:pt x="5795" y="4215"/>
                    <a:pt x="8956" y="3161"/>
                  </a:cubicBezTo>
                  <a:cubicBezTo>
                    <a:pt x="9483" y="3161"/>
                    <a:pt x="10010" y="3161"/>
                    <a:pt x="10537" y="3161"/>
                  </a:cubicBezTo>
                  <a:cubicBezTo>
                    <a:pt x="14751" y="3161"/>
                    <a:pt x="17912" y="6322"/>
                    <a:pt x="17912" y="1053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3" name="Freeform 7"/>
            <p:cNvSpPr/>
            <p:nvPr/>
          </p:nvSpPr>
          <p:spPr>
            <a:xfrm>
              <a:off x="0" y="-1"/>
              <a:ext cx="1020415" cy="340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18396" extrusionOk="0">
                  <a:moveTo>
                    <a:pt x="21295" y="13908"/>
                  </a:moveTo>
                  <a:cubicBezTo>
                    <a:pt x="20543" y="8017"/>
                    <a:pt x="17749" y="7456"/>
                    <a:pt x="16674" y="7175"/>
                  </a:cubicBezTo>
                  <a:cubicBezTo>
                    <a:pt x="16567" y="7175"/>
                    <a:pt x="16567" y="7175"/>
                    <a:pt x="16567" y="7175"/>
                  </a:cubicBezTo>
                  <a:cubicBezTo>
                    <a:pt x="12053" y="-3204"/>
                    <a:pt x="7540" y="162"/>
                    <a:pt x="5713" y="2126"/>
                  </a:cubicBezTo>
                  <a:cubicBezTo>
                    <a:pt x="3456" y="4651"/>
                    <a:pt x="770" y="9139"/>
                    <a:pt x="232" y="12786"/>
                  </a:cubicBezTo>
                  <a:cubicBezTo>
                    <a:pt x="-90" y="15030"/>
                    <a:pt x="17" y="17554"/>
                    <a:pt x="17" y="17554"/>
                  </a:cubicBezTo>
                  <a:cubicBezTo>
                    <a:pt x="17" y="18115"/>
                    <a:pt x="232" y="18396"/>
                    <a:pt x="447" y="18396"/>
                  </a:cubicBezTo>
                  <a:cubicBezTo>
                    <a:pt x="662" y="18396"/>
                    <a:pt x="770" y="17835"/>
                    <a:pt x="770" y="17554"/>
                  </a:cubicBezTo>
                  <a:cubicBezTo>
                    <a:pt x="770" y="17274"/>
                    <a:pt x="662" y="15310"/>
                    <a:pt x="877" y="13627"/>
                  </a:cubicBezTo>
                  <a:cubicBezTo>
                    <a:pt x="1307" y="10822"/>
                    <a:pt x="3456" y="6895"/>
                    <a:pt x="6035" y="3809"/>
                  </a:cubicBezTo>
                  <a:cubicBezTo>
                    <a:pt x="7647" y="2126"/>
                    <a:pt x="11946" y="-1240"/>
                    <a:pt x="16137" y="8858"/>
                  </a:cubicBezTo>
                  <a:cubicBezTo>
                    <a:pt x="16244" y="8858"/>
                    <a:pt x="16244" y="9139"/>
                    <a:pt x="16352" y="9139"/>
                  </a:cubicBezTo>
                  <a:cubicBezTo>
                    <a:pt x="16567" y="9139"/>
                    <a:pt x="16567" y="9139"/>
                    <a:pt x="16567" y="9139"/>
                  </a:cubicBezTo>
                  <a:cubicBezTo>
                    <a:pt x="17641" y="9419"/>
                    <a:pt x="20006" y="9700"/>
                    <a:pt x="20543" y="14469"/>
                  </a:cubicBezTo>
                  <a:cubicBezTo>
                    <a:pt x="20650" y="15310"/>
                    <a:pt x="20758" y="16993"/>
                    <a:pt x="20758" y="17554"/>
                  </a:cubicBezTo>
                  <a:cubicBezTo>
                    <a:pt x="20758" y="18115"/>
                    <a:pt x="20973" y="18396"/>
                    <a:pt x="21080" y="18396"/>
                  </a:cubicBezTo>
                  <a:cubicBezTo>
                    <a:pt x="21188" y="18396"/>
                    <a:pt x="21188" y="18396"/>
                    <a:pt x="21188" y="18396"/>
                  </a:cubicBezTo>
                  <a:cubicBezTo>
                    <a:pt x="21403" y="18396"/>
                    <a:pt x="21510" y="18115"/>
                    <a:pt x="21510" y="17554"/>
                  </a:cubicBezTo>
                  <a:cubicBezTo>
                    <a:pt x="21510" y="17274"/>
                    <a:pt x="21403" y="15030"/>
                    <a:pt x="21295" y="1390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4" name="Freeform 8"/>
            <p:cNvSpPr/>
            <p:nvPr/>
          </p:nvSpPr>
          <p:spPr>
            <a:xfrm>
              <a:off x="214688" y="70399"/>
              <a:ext cx="492239" cy="119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600" extrusionOk="0">
                  <a:moveTo>
                    <a:pt x="20932" y="21600"/>
                  </a:moveTo>
                  <a:cubicBezTo>
                    <a:pt x="21377" y="21600"/>
                    <a:pt x="21600" y="19722"/>
                    <a:pt x="21377" y="17843"/>
                  </a:cubicBezTo>
                  <a:cubicBezTo>
                    <a:pt x="21377" y="16904"/>
                    <a:pt x="21377" y="16904"/>
                    <a:pt x="21155" y="15965"/>
                  </a:cubicBezTo>
                  <a:cubicBezTo>
                    <a:pt x="20487" y="13148"/>
                    <a:pt x="16924" y="0"/>
                    <a:pt x="10466" y="0"/>
                  </a:cubicBezTo>
                  <a:cubicBezTo>
                    <a:pt x="9575" y="0"/>
                    <a:pt x="8685" y="0"/>
                    <a:pt x="7794" y="939"/>
                  </a:cubicBezTo>
                  <a:cubicBezTo>
                    <a:pt x="3563" y="4696"/>
                    <a:pt x="445" y="15965"/>
                    <a:pt x="223" y="15965"/>
                  </a:cubicBezTo>
                  <a:cubicBezTo>
                    <a:pt x="0" y="16904"/>
                    <a:pt x="0" y="18783"/>
                    <a:pt x="0" y="19722"/>
                  </a:cubicBezTo>
                  <a:cubicBezTo>
                    <a:pt x="223" y="20661"/>
                    <a:pt x="445" y="21600"/>
                    <a:pt x="891" y="21600"/>
                  </a:cubicBezTo>
                  <a:cubicBezTo>
                    <a:pt x="20709" y="21600"/>
                    <a:pt x="20709" y="21600"/>
                    <a:pt x="20709" y="21600"/>
                  </a:cubicBezTo>
                  <a:cubicBezTo>
                    <a:pt x="20709" y="21600"/>
                    <a:pt x="20709" y="21600"/>
                    <a:pt x="20932" y="21600"/>
                  </a:cubicBezTo>
                  <a:cubicBezTo>
                    <a:pt x="20932" y="21600"/>
                    <a:pt x="20932" y="21600"/>
                    <a:pt x="20932" y="21600"/>
                  </a:cubicBezTo>
                  <a:close/>
                  <a:moveTo>
                    <a:pt x="3118" y="15965"/>
                  </a:moveTo>
                  <a:cubicBezTo>
                    <a:pt x="4454" y="12209"/>
                    <a:pt x="6235" y="8452"/>
                    <a:pt x="8239" y="7513"/>
                  </a:cubicBezTo>
                  <a:cubicBezTo>
                    <a:pt x="8907" y="6574"/>
                    <a:pt x="9798" y="6574"/>
                    <a:pt x="10466" y="6574"/>
                  </a:cubicBezTo>
                  <a:cubicBezTo>
                    <a:pt x="14252" y="6574"/>
                    <a:pt x="17146" y="11270"/>
                    <a:pt x="18482" y="15965"/>
                  </a:cubicBezTo>
                  <a:lnTo>
                    <a:pt x="3118" y="1596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65" name="Freeform 9"/>
            <p:cNvSpPr/>
            <p:nvPr/>
          </p:nvSpPr>
          <p:spPr>
            <a:xfrm>
              <a:off x="320985" y="297874"/>
              <a:ext cx="363535" cy="36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87" y="0"/>
                  </a:moveTo>
                  <a:cubicBezTo>
                    <a:pt x="913" y="0"/>
                    <a:pt x="913" y="0"/>
                    <a:pt x="913" y="0"/>
                  </a:cubicBezTo>
                  <a:cubicBezTo>
                    <a:pt x="304" y="0"/>
                    <a:pt x="0" y="6171"/>
                    <a:pt x="0" y="9257"/>
                  </a:cubicBezTo>
                  <a:cubicBezTo>
                    <a:pt x="0" y="15429"/>
                    <a:pt x="304" y="21600"/>
                    <a:pt x="913" y="21600"/>
                  </a:cubicBezTo>
                  <a:cubicBezTo>
                    <a:pt x="20687" y="21600"/>
                    <a:pt x="20687" y="21600"/>
                    <a:pt x="20687" y="21600"/>
                  </a:cubicBezTo>
                  <a:cubicBezTo>
                    <a:pt x="20687" y="21600"/>
                    <a:pt x="20687" y="21600"/>
                    <a:pt x="20687" y="21600"/>
                  </a:cubicBezTo>
                  <a:cubicBezTo>
                    <a:pt x="21296" y="18514"/>
                    <a:pt x="21600" y="15429"/>
                    <a:pt x="21600" y="9257"/>
                  </a:cubicBezTo>
                  <a:cubicBezTo>
                    <a:pt x="21600" y="6171"/>
                    <a:pt x="20992" y="0"/>
                    <a:pt x="2068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365645" hangingPunct="0">
                <a:defRPr sz="1800">
                  <a:solidFill>
                    <a:srgbClr val="1D1D1A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720" kern="0">
                <a:solidFill>
                  <a:srgbClr val="1D1D1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66" name="成组"/>
          <p:cNvGrpSpPr/>
          <p:nvPr/>
        </p:nvGrpSpPr>
        <p:grpSpPr>
          <a:xfrm>
            <a:off x="4481988" y="4896015"/>
            <a:ext cx="371048" cy="243857"/>
            <a:chOff x="0" y="0"/>
            <a:chExt cx="927982" cy="609878"/>
          </a:xfrm>
        </p:grpSpPr>
        <p:sp>
          <p:nvSpPr>
            <p:cNvPr id="67" name="形状"/>
            <p:cNvSpPr/>
            <p:nvPr/>
          </p:nvSpPr>
          <p:spPr>
            <a:xfrm>
              <a:off x="749859" y="399951"/>
              <a:ext cx="75555" cy="85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19415" extrusionOk="0">
                  <a:moveTo>
                    <a:pt x="16647" y="3371"/>
                  </a:moveTo>
                  <a:cubicBezTo>
                    <a:pt x="20487" y="7211"/>
                    <a:pt x="20007" y="13451"/>
                    <a:pt x="16167" y="16811"/>
                  </a:cubicBezTo>
                  <a:cubicBezTo>
                    <a:pt x="11847" y="20651"/>
                    <a:pt x="5607" y="20171"/>
                    <a:pt x="2247" y="15851"/>
                  </a:cubicBezTo>
                  <a:cubicBezTo>
                    <a:pt x="-1113" y="12011"/>
                    <a:pt x="-633" y="5771"/>
                    <a:pt x="3207" y="2411"/>
                  </a:cubicBezTo>
                  <a:cubicBezTo>
                    <a:pt x="7047" y="-949"/>
                    <a:pt x="13287" y="-949"/>
                    <a:pt x="16647" y="33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8" name="形状"/>
            <p:cNvSpPr/>
            <p:nvPr/>
          </p:nvSpPr>
          <p:spPr>
            <a:xfrm>
              <a:off x="662425" y="485308"/>
              <a:ext cx="76012" cy="84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15" h="19374" extrusionOk="0">
                  <a:moveTo>
                    <a:pt x="16811" y="3207"/>
                  </a:moveTo>
                  <a:cubicBezTo>
                    <a:pt x="20651" y="7527"/>
                    <a:pt x="20171" y="13287"/>
                    <a:pt x="15851" y="17127"/>
                  </a:cubicBezTo>
                  <a:cubicBezTo>
                    <a:pt x="12011" y="20487"/>
                    <a:pt x="5771" y="20007"/>
                    <a:pt x="2411" y="16167"/>
                  </a:cubicBezTo>
                  <a:cubicBezTo>
                    <a:pt x="-949" y="11847"/>
                    <a:pt x="-949" y="6087"/>
                    <a:pt x="3371" y="2247"/>
                  </a:cubicBezTo>
                  <a:cubicBezTo>
                    <a:pt x="7211" y="-1113"/>
                    <a:pt x="13451" y="-633"/>
                    <a:pt x="16811" y="320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2" name="形状"/>
            <p:cNvSpPr/>
            <p:nvPr/>
          </p:nvSpPr>
          <p:spPr>
            <a:xfrm>
              <a:off x="0" y="151846"/>
              <a:ext cx="360512" cy="306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75" y="21600"/>
                  </a:moveTo>
                  <a:cubicBezTo>
                    <a:pt x="12375" y="21600"/>
                    <a:pt x="12375" y="21600"/>
                    <a:pt x="12262" y="21600"/>
                  </a:cubicBezTo>
                  <a:cubicBezTo>
                    <a:pt x="11925" y="21451"/>
                    <a:pt x="11475" y="21153"/>
                    <a:pt x="11362" y="20557"/>
                  </a:cubicBezTo>
                  <a:cubicBezTo>
                    <a:pt x="7875" y="5512"/>
                    <a:pt x="7875" y="5512"/>
                    <a:pt x="7875" y="5512"/>
                  </a:cubicBezTo>
                  <a:cubicBezTo>
                    <a:pt x="6862" y="9385"/>
                    <a:pt x="6862" y="9385"/>
                    <a:pt x="6862" y="9385"/>
                  </a:cubicBezTo>
                  <a:cubicBezTo>
                    <a:pt x="6750" y="9832"/>
                    <a:pt x="6300" y="10279"/>
                    <a:pt x="5962" y="10279"/>
                  </a:cubicBezTo>
                  <a:cubicBezTo>
                    <a:pt x="1012" y="10279"/>
                    <a:pt x="1012" y="10279"/>
                    <a:pt x="1012" y="10279"/>
                  </a:cubicBezTo>
                  <a:cubicBezTo>
                    <a:pt x="450" y="10279"/>
                    <a:pt x="0" y="9683"/>
                    <a:pt x="0" y="8938"/>
                  </a:cubicBezTo>
                  <a:cubicBezTo>
                    <a:pt x="0" y="8193"/>
                    <a:pt x="450" y="7597"/>
                    <a:pt x="1012" y="7597"/>
                  </a:cubicBezTo>
                  <a:cubicBezTo>
                    <a:pt x="5175" y="7597"/>
                    <a:pt x="5175" y="7597"/>
                    <a:pt x="5175" y="7597"/>
                  </a:cubicBezTo>
                  <a:cubicBezTo>
                    <a:pt x="7087" y="894"/>
                    <a:pt x="7087" y="894"/>
                    <a:pt x="7087" y="894"/>
                  </a:cubicBezTo>
                  <a:cubicBezTo>
                    <a:pt x="7200" y="447"/>
                    <a:pt x="7650" y="0"/>
                    <a:pt x="8100" y="0"/>
                  </a:cubicBezTo>
                  <a:cubicBezTo>
                    <a:pt x="8437" y="149"/>
                    <a:pt x="8887" y="447"/>
                    <a:pt x="9000" y="1043"/>
                  </a:cubicBezTo>
                  <a:cubicBezTo>
                    <a:pt x="12487" y="16088"/>
                    <a:pt x="12487" y="16088"/>
                    <a:pt x="12487" y="16088"/>
                  </a:cubicBezTo>
                  <a:cubicBezTo>
                    <a:pt x="14850" y="8342"/>
                    <a:pt x="14850" y="8342"/>
                    <a:pt x="14850" y="8342"/>
                  </a:cubicBezTo>
                  <a:cubicBezTo>
                    <a:pt x="14963" y="7895"/>
                    <a:pt x="15300" y="7597"/>
                    <a:pt x="15750" y="7597"/>
                  </a:cubicBezTo>
                  <a:cubicBezTo>
                    <a:pt x="20588" y="7597"/>
                    <a:pt x="20588" y="7597"/>
                    <a:pt x="20588" y="7597"/>
                  </a:cubicBezTo>
                  <a:cubicBezTo>
                    <a:pt x="21150" y="7597"/>
                    <a:pt x="21600" y="8193"/>
                    <a:pt x="21600" y="8938"/>
                  </a:cubicBezTo>
                  <a:cubicBezTo>
                    <a:pt x="21600" y="9683"/>
                    <a:pt x="21150" y="10279"/>
                    <a:pt x="20588" y="10279"/>
                  </a:cubicBezTo>
                  <a:cubicBezTo>
                    <a:pt x="16425" y="10279"/>
                    <a:pt x="16425" y="10279"/>
                    <a:pt x="16425" y="10279"/>
                  </a:cubicBezTo>
                  <a:cubicBezTo>
                    <a:pt x="13275" y="20706"/>
                    <a:pt x="13275" y="20706"/>
                    <a:pt x="13275" y="20706"/>
                  </a:cubicBezTo>
                  <a:cubicBezTo>
                    <a:pt x="13162" y="21153"/>
                    <a:pt x="12712" y="21600"/>
                    <a:pt x="12375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" name="形状"/>
            <p:cNvSpPr/>
            <p:nvPr/>
          </p:nvSpPr>
          <p:spPr>
            <a:xfrm>
              <a:off x="327131" y="0"/>
              <a:ext cx="600852" cy="609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66" y="21600"/>
                  </a:moveTo>
                  <a:cubicBezTo>
                    <a:pt x="10698" y="21600"/>
                    <a:pt x="10563" y="21600"/>
                    <a:pt x="10428" y="21525"/>
                  </a:cubicBezTo>
                  <a:cubicBezTo>
                    <a:pt x="6500" y="18760"/>
                    <a:pt x="3250" y="15247"/>
                    <a:pt x="1016" y="11286"/>
                  </a:cubicBezTo>
                  <a:cubicBezTo>
                    <a:pt x="1016" y="11286"/>
                    <a:pt x="1016" y="11286"/>
                    <a:pt x="1016" y="11286"/>
                  </a:cubicBezTo>
                  <a:cubicBezTo>
                    <a:pt x="339" y="10090"/>
                    <a:pt x="0" y="8745"/>
                    <a:pt x="0" y="7399"/>
                  </a:cubicBezTo>
                  <a:cubicBezTo>
                    <a:pt x="0" y="3289"/>
                    <a:pt x="2979" y="0"/>
                    <a:pt x="6703" y="0"/>
                  </a:cubicBezTo>
                  <a:cubicBezTo>
                    <a:pt x="8193" y="0"/>
                    <a:pt x="9615" y="523"/>
                    <a:pt x="10766" y="1495"/>
                  </a:cubicBezTo>
                  <a:cubicBezTo>
                    <a:pt x="11917" y="523"/>
                    <a:pt x="13407" y="0"/>
                    <a:pt x="14897" y="0"/>
                  </a:cubicBezTo>
                  <a:cubicBezTo>
                    <a:pt x="18553" y="0"/>
                    <a:pt x="21600" y="3289"/>
                    <a:pt x="21600" y="7399"/>
                  </a:cubicBezTo>
                  <a:cubicBezTo>
                    <a:pt x="21600" y="8745"/>
                    <a:pt x="21194" y="10090"/>
                    <a:pt x="20584" y="11286"/>
                  </a:cubicBezTo>
                  <a:cubicBezTo>
                    <a:pt x="20584" y="11286"/>
                    <a:pt x="20584" y="11286"/>
                    <a:pt x="20584" y="11286"/>
                  </a:cubicBezTo>
                  <a:cubicBezTo>
                    <a:pt x="20584" y="11286"/>
                    <a:pt x="20584" y="11286"/>
                    <a:pt x="20584" y="11286"/>
                  </a:cubicBezTo>
                  <a:cubicBezTo>
                    <a:pt x="20584" y="11286"/>
                    <a:pt x="20584" y="11286"/>
                    <a:pt x="20584" y="11286"/>
                  </a:cubicBezTo>
                  <a:cubicBezTo>
                    <a:pt x="19433" y="13229"/>
                    <a:pt x="18079" y="15098"/>
                    <a:pt x="16522" y="16817"/>
                  </a:cubicBezTo>
                  <a:cubicBezTo>
                    <a:pt x="16251" y="17041"/>
                    <a:pt x="15912" y="17041"/>
                    <a:pt x="15641" y="16742"/>
                  </a:cubicBezTo>
                  <a:cubicBezTo>
                    <a:pt x="15438" y="16518"/>
                    <a:pt x="15438" y="16069"/>
                    <a:pt x="15641" y="15845"/>
                  </a:cubicBezTo>
                  <a:cubicBezTo>
                    <a:pt x="17131" y="14201"/>
                    <a:pt x="18485" y="12482"/>
                    <a:pt x="19501" y="10613"/>
                  </a:cubicBezTo>
                  <a:cubicBezTo>
                    <a:pt x="19501" y="10613"/>
                    <a:pt x="19501" y="10538"/>
                    <a:pt x="19569" y="10538"/>
                  </a:cubicBezTo>
                  <a:cubicBezTo>
                    <a:pt x="20043" y="9642"/>
                    <a:pt x="20381" y="8520"/>
                    <a:pt x="20381" y="7399"/>
                  </a:cubicBezTo>
                  <a:cubicBezTo>
                    <a:pt x="20381" y="4036"/>
                    <a:pt x="17876" y="1345"/>
                    <a:pt x="14897" y="1345"/>
                  </a:cubicBezTo>
                  <a:cubicBezTo>
                    <a:pt x="13475" y="1345"/>
                    <a:pt x="12188" y="1869"/>
                    <a:pt x="11172" y="2915"/>
                  </a:cubicBezTo>
                  <a:cubicBezTo>
                    <a:pt x="10969" y="3139"/>
                    <a:pt x="10631" y="3139"/>
                    <a:pt x="10360" y="2915"/>
                  </a:cubicBezTo>
                  <a:cubicBezTo>
                    <a:pt x="9344" y="1869"/>
                    <a:pt x="8058" y="1345"/>
                    <a:pt x="6703" y="1345"/>
                  </a:cubicBezTo>
                  <a:cubicBezTo>
                    <a:pt x="3656" y="1345"/>
                    <a:pt x="1219" y="4036"/>
                    <a:pt x="1219" y="7399"/>
                  </a:cubicBezTo>
                  <a:cubicBezTo>
                    <a:pt x="1219" y="8520"/>
                    <a:pt x="1490" y="9642"/>
                    <a:pt x="2031" y="10613"/>
                  </a:cubicBezTo>
                  <a:cubicBezTo>
                    <a:pt x="2031" y="10613"/>
                    <a:pt x="2031" y="10613"/>
                    <a:pt x="2031" y="10613"/>
                  </a:cubicBezTo>
                  <a:cubicBezTo>
                    <a:pt x="4130" y="14201"/>
                    <a:pt x="7110" y="17489"/>
                    <a:pt x="10766" y="20105"/>
                  </a:cubicBezTo>
                  <a:cubicBezTo>
                    <a:pt x="11646" y="19507"/>
                    <a:pt x="12459" y="18835"/>
                    <a:pt x="13271" y="18162"/>
                  </a:cubicBezTo>
                  <a:cubicBezTo>
                    <a:pt x="13542" y="17938"/>
                    <a:pt x="13949" y="18012"/>
                    <a:pt x="14152" y="18237"/>
                  </a:cubicBezTo>
                  <a:cubicBezTo>
                    <a:pt x="14355" y="18536"/>
                    <a:pt x="14287" y="18984"/>
                    <a:pt x="14016" y="19208"/>
                  </a:cubicBezTo>
                  <a:cubicBezTo>
                    <a:pt x="13136" y="20030"/>
                    <a:pt x="12120" y="20778"/>
                    <a:pt x="11105" y="21525"/>
                  </a:cubicBezTo>
                  <a:cubicBezTo>
                    <a:pt x="11037" y="21600"/>
                    <a:pt x="10902" y="21600"/>
                    <a:pt x="10766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77" name="形状"/>
          <p:cNvSpPr/>
          <p:nvPr/>
        </p:nvSpPr>
        <p:spPr>
          <a:xfrm>
            <a:off x="3807867" y="6085811"/>
            <a:ext cx="299397" cy="248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600" extrusionOk="0">
                <a:moveTo>
                  <a:pt x="21104" y="12092"/>
                </a:moveTo>
                <a:cubicBezTo>
                  <a:pt x="19595" y="12092"/>
                  <a:pt x="19595" y="12092"/>
                  <a:pt x="19595" y="12092"/>
                </a:cubicBezTo>
                <a:cubicBezTo>
                  <a:pt x="19595" y="10800"/>
                  <a:pt x="19595" y="10800"/>
                  <a:pt x="19595" y="10800"/>
                </a:cubicBezTo>
                <a:cubicBezTo>
                  <a:pt x="19595" y="10523"/>
                  <a:pt x="19436" y="10246"/>
                  <a:pt x="19198" y="10246"/>
                </a:cubicBezTo>
                <a:cubicBezTo>
                  <a:pt x="18404" y="10246"/>
                  <a:pt x="18404" y="10246"/>
                  <a:pt x="18404" y="10246"/>
                </a:cubicBezTo>
                <a:cubicBezTo>
                  <a:pt x="10621" y="185"/>
                  <a:pt x="10621" y="185"/>
                  <a:pt x="10621" y="185"/>
                </a:cubicBezTo>
                <a:cubicBezTo>
                  <a:pt x="10621" y="185"/>
                  <a:pt x="10621" y="185"/>
                  <a:pt x="10621" y="185"/>
                </a:cubicBezTo>
                <a:cubicBezTo>
                  <a:pt x="10621" y="185"/>
                  <a:pt x="10621" y="185"/>
                  <a:pt x="10621" y="185"/>
                </a:cubicBezTo>
                <a:cubicBezTo>
                  <a:pt x="10621" y="185"/>
                  <a:pt x="10542" y="185"/>
                  <a:pt x="10542" y="92"/>
                </a:cubicBezTo>
                <a:cubicBezTo>
                  <a:pt x="10542" y="92"/>
                  <a:pt x="10542" y="92"/>
                  <a:pt x="10542" y="92"/>
                </a:cubicBezTo>
                <a:cubicBezTo>
                  <a:pt x="10542" y="92"/>
                  <a:pt x="10462" y="92"/>
                  <a:pt x="10462" y="92"/>
                </a:cubicBezTo>
                <a:cubicBezTo>
                  <a:pt x="10462" y="92"/>
                  <a:pt x="10462" y="92"/>
                  <a:pt x="10462" y="92"/>
                </a:cubicBezTo>
                <a:cubicBezTo>
                  <a:pt x="10462" y="92"/>
                  <a:pt x="10462" y="92"/>
                  <a:pt x="10383" y="92"/>
                </a:cubicBezTo>
                <a:cubicBezTo>
                  <a:pt x="10383" y="92"/>
                  <a:pt x="10383" y="0"/>
                  <a:pt x="10383" y="0"/>
                </a:cubicBezTo>
                <a:cubicBezTo>
                  <a:pt x="10383" y="0"/>
                  <a:pt x="10304" y="0"/>
                  <a:pt x="10304" y="0"/>
                </a:cubicBezTo>
                <a:cubicBezTo>
                  <a:pt x="10304" y="0"/>
                  <a:pt x="10304" y="0"/>
                  <a:pt x="10304" y="0"/>
                </a:cubicBezTo>
                <a:cubicBezTo>
                  <a:pt x="10304" y="0"/>
                  <a:pt x="10304" y="0"/>
                  <a:pt x="10304" y="0"/>
                </a:cubicBezTo>
                <a:cubicBezTo>
                  <a:pt x="10304" y="0"/>
                  <a:pt x="10224" y="0"/>
                  <a:pt x="10224" y="0"/>
                </a:cubicBezTo>
                <a:cubicBezTo>
                  <a:pt x="10224" y="0"/>
                  <a:pt x="10224" y="0"/>
                  <a:pt x="10224" y="92"/>
                </a:cubicBezTo>
                <a:cubicBezTo>
                  <a:pt x="10224" y="92"/>
                  <a:pt x="10145" y="92"/>
                  <a:pt x="10145" y="92"/>
                </a:cubicBezTo>
                <a:cubicBezTo>
                  <a:pt x="10145" y="92"/>
                  <a:pt x="10145" y="92"/>
                  <a:pt x="10145" y="92"/>
                </a:cubicBezTo>
                <a:cubicBezTo>
                  <a:pt x="10145" y="92"/>
                  <a:pt x="10065" y="92"/>
                  <a:pt x="10065" y="92"/>
                </a:cubicBezTo>
                <a:cubicBezTo>
                  <a:pt x="10065" y="92"/>
                  <a:pt x="10065" y="92"/>
                  <a:pt x="10065" y="92"/>
                </a:cubicBezTo>
                <a:cubicBezTo>
                  <a:pt x="10065" y="92"/>
                  <a:pt x="10065" y="92"/>
                  <a:pt x="10065" y="92"/>
                </a:cubicBezTo>
                <a:cubicBezTo>
                  <a:pt x="10065" y="185"/>
                  <a:pt x="9986" y="185"/>
                  <a:pt x="9986" y="185"/>
                </a:cubicBezTo>
                <a:cubicBezTo>
                  <a:pt x="9986" y="185"/>
                  <a:pt x="9986" y="185"/>
                  <a:pt x="9986" y="185"/>
                </a:cubicBezTo>
                <a:cubicBezTo>
                  <a:pt x="9986" y="185"/>
                  <a:pt x="9986" y="277"/>
                  <a:pt x="9906" y="277"/>
                </a:cubicBezTo>
                <a:cubicBezTo>
                  <a:pt x="9906" y="277"/>
                  <a:pt x="9906" y="277"/>
                  <a:pt x="9906" y="277"/>
                </a:cubicBezTo>
                <a:cubicBezTo>
                  <a:pt x="9906" y="277"/>
                  <a:pt x="9906" y="277"/>
                  <a:pt x="9906" y="369"/>
                </a:cubicBezTo>
                <a:cubicBezTo>
                  <a:pt x="9906" y="369"/>
                  <a:pt x="9906" y="369"/>
                  <a:pt x="9906" y="369"/>
                </a:cubicBezTo>
                <a:cubicBezTo>
                  <a:pt x="9906" y="369"/>
                  <a:pt x="9906" y="369"/>
                  <a:pt x="9906" y="462"/>
                </a:cubicBezTo>
                <a:cubicBezTo>
                  <a:pt x="9906" y="462"/>
                  <a:pt x="9906" y="462"/>
                  <a:pt x="9906" y="462"/>
                </a:cubicBezTo>
                <a:cubicBezTo>
                  <a:pt x="9827" y="462"/>
                  <a:pt x="9827" y="554"/>
                  <a:pt x="9827" y="554"/>
                </a:cubicBezTo>
                <a:cubicBezTo>
                  <a:pt x="9827" y="554"/>
                  <a:pt x="9827" y="554"/>
                  <a:pt x="9827" y="554"/>
                </a:cubicBezTo>
                <a:cubicBezTo>
                  <a:pt x="9827" y="5538"/>
                  <a:pt x="9827" y="5538"/>
                  <a:pt x="9827" y="5538"/>
                </a:cubicBezTo>
                <a:cubicBezTo>
                  <a:pt x="9033" y="5538"/>
                  <a:pt x="9033" y="5538"/>
                  <a:pt x="9033" y="5538"/>
                </a:cubicBezTo>
                <a:cubicBezTo>
                  <a:pt x="8795" y="5538"/>
                  <a:pt x="8556" y="5815"/>
                  <a:pt x="8556" y="6092"/>
                </a:cubicBezTo>
                <a:cubicBezTo>
                  <a:pt x="8556" y="8862"/>
                  <a:pt x="8556" y="8862"/>
                  <a:pt x="8556" y="8862"/>
                </a:cubicBezTo>
                <a:cubicBezTo>
                  <a:pt x="8556" y="9138"/>
                  <a:pt x="8795" y="9415"/>
                  <a:pt x="9033" y="9415"/>
                </a:cubicBezTo>
                <a:cubicBezTo>
                  <a:pt x="11574" y="9415"/>
                  <a:pt x="11574" y="9415"/>
                  <a:pt x="11574" y="9415"/>
                </a:cubicBezTo>
                <a:cubicBezTo>
                  <a:pt x="11812" y="9415"/>
                  <a:pt x="11971" y="9138"/>
                  <a:pt x="11971" y="8862"/>
                </a:cubicBezTo>
                <a:cubicBezTo>
                  <a:pt x="11971" y="6092"/>
                  <a:pt x="11971" y="6092"/>
                  <a:pt x="11971" y="6092"/>
                </a:cubicBezTo>
                <a:cubicBezTo>
                  <a:pt x="11971" y="5815"/>
                  <a:pt x="11812" y="5538"/>
                  <a:pt x="11574" y="5538"/>
                </a:cubicBezTo>
                <a:cubicBezTo>
                  <a:pt x="10780" y="5538"/>
                  <a:pt x="10780" y="5538"/>
                  <a:pt x="10780" y="5538"/>
                </a:cubicBezTo>
                <a:cubicBezTo>
                  <a:pt x="10780" y="2769"/>
                  <a:pt x="10780" y="2769"/>
                  <a:pt x="10780" y="2769"/>
                </a:cubicBezTo>
                <a:cubicBezTo>
                  <a:pt x="13956" y="10246"/>
                  <a:pt x="13956" y="10246"/>
                  <a:pt x="13956" y="10246"/>
                </a:cubicBezTo>
                <a:cubicBezTo>
                  <a:pt x="13718" y="10246"/>
                  <a:pt x="13559" y="10523"/>
                  <a:pt x="13559" y="10800"/>
                </a:cubicBezTo>
                <a:cubicBezTo>
                  <a:pt x="13559" y="12092"/>
                  <a:pt x="13559" y="12092"/>
                  <a:pt x="13559" y="12092"/>
                </a:cubicBezTo>
                <a:cubicBezTo>
                  <a:pt x="12051" y="12092"/>
                  <a:pt x="12051" y="12092"/>
                  <a:pt x="12051" y="12092"/>
                </a:cubicBezTo>
                <a:cubicBezTo>
                  <a:pt x="11812" y="12092"/>
                  <a:pt x="11574" y="12369"/>
                  <a:pt x="11574" y="12646"/>
                </a:cubicBezTo>
                <a:cubicBezTo>
                  <a:pt x="11574" y="19938"/>
                  <a:pt x="11574" y="19938"/>
                  <a:pt x="11574" y="19938"/>
                </a:cubicBezTo>
                <a:cubicBezTo>
                  <a:pt x="8715" y="19938"/>
                  <a:pt x="8715" y="19938"/>
                  <a:pt x="8715" y="19938"/>
                </a:cubicBezTo>
                <a:cubicBezTo>
                  <a:pt x="9906" y="15877"/>
                  <a:pt x="9906" y="15877"/>
                  <a:pt x="9906" y="15877"/>
                </a:cubicBezTo>
                <a:cubicBezTo>
                  <a:pt x="9986" y="15692"/>
                  <a:pt x="9986" y="15600"/>
                  <a:pt x="9906" y="15415"/>
                </a:cubicBezTo>
                <a:cubicBezTo>
                  <a:pt x="9906" y="15323"/>
                  <a:pt x="9748" y="15231"/>
                  <a:pt x="9668" y="15138"/>
                </a:cubicBezTo>
                <a:cubicBezTo>
                  <a:pt x="7604" y="14492"/>
                  <a:pt x="7604" y="14492"/>
                  <a:pt x="7604" y="14492"/>
                </a:cubicBezTo>
                <a:cubicBezTo>
                  <a:pt x="7445" y="13292"/>
                  <a:pt x="7445" y="13292"/>
                  <a:pt x="7445" y="13292"/>
                </a:cubicBezTo>
                <a:cubicBezTo>
                  <a:pt x="8715" y="13292"/>
                  <a:pt x="8715" y="13292"/>
                  <a:pt x="8715" y="13292"/>
                </a:cubicBezTo>
                <a:cubicBezTo>
                  <a:pt x="8954" y="13292"/>
                  <a:pt x="9192" y="13108"/>
                  <a:pt x="9192" y="12738"/>
                </a:cubicBezTo>
                <a:cubicBezTo>
                  <a:pt x="9192" y="10062"/>
                  <a:pt x="9192" y="10062"/>
                  <a:pt x="9192" y="10062"/>
                </a:cubicBezTo>
                <a:cubicBezTo>
                  <a:pt x="9192" y="9785"/>
                  <a:pt x="8954" y="9600"/>
                  <a:pt x="8715" y="9600"/>
                </a:cubicBezTo>
                <a:cubicBezTo>
                  <a:pt x="6412" y="9600"/>
                  <a:pt x="6412" y="9600"/>
                  <a:pt x="6412" y="9600"/>
                </a:cubicBezTo>
                <a:cubicBezTo>
                  <a:pt x="6254" y="5631"/>
                  <a:pt x="6254" y="5631"/>
                  <a:pt x="6254" y="5631"/>
                </a:cubicBezTo>
                <a:cubicBezTo>
                  <a:pt x="6254" y="5354"/>
                  <a:pt x="6015" y="5169"/>
                  <a:pt x="5777" y="5169"/>
                </a:cubicBezTo>
                <a:cubicBezTo>
                  <a:pt x="4189" y="5169"/>
                  <a:pt x="4189" y="5169"/>
                  <a:pt x="4189" y="5169"/>
                </a:cubicBezTo>
                <a:cubicBezTo>
                  <a:pt x="3951" y="5169"/>
                  <a:pt x="3712" y="5354"/>
                  <a:pt x="3712" y="5631"/>
                </a:cubicBezTo>
                <a:cubicBezTo>
                  <a:pt x="3554" y="9600"/>
                  <a:pt x="3554" y="9600"/>
                  <a:pt x="3554" y="9600"/>
                </a:cubicBezTo>
                <a:cubicBezTo>
                  <a:pt x="1251" y="9600"/>
                  <a:pt x="1251" y="9600"/>
                  <a:pt x="1251" y="9600"/>
                </a:cubicBezTo>
                <a:cubicBezTo>
                  <a:pt x="1012" y="9600"/>
                  <a:pt x="774" y="9785"/>
                  <a:pt x="774" y="10062"/>
                </a:cubicBezTo>
                <a:cubicBezTo>
                  <a:pt x="774" y="12738"/>
                  <a:pt x="774" y="12738"/>
                  <a:pt x="774" y="12738"/>
                </a:cubicBezTo>
                <a:cubicBezTo>
                  <a:pt x="774" y="13108"/>
                  <a:pt x="1012" y="13292"/>
                  <a:pt x="1251" y="13292"/>
                </a:cubicBezTo>
                <a:cubicBezTo>
                  <a:pt x="2521" y="13292"/>
                  <a:pt x="2521" y="13292"/>
                  <a:pt x="2521" y="13292"/>
                </a:cubicBezTo>
                <a:cubicBezTo>
                  <a:pt x="2362" y="14492"/>
                  <a:pt x="2362" y="14492"/>
                  <a:pt x="2362" y="14492"/>
                </a:cubicBezTo>
                <a:cubicBezTo>
                  <a:pt x="298" y="15138"/>
                  <a:pt x="298" y="15138"/>
                  <a:pt x="298" y="15138"/>
                </a:cubicBezTo>
                <a:cubicBezTo>
                  <a:pt x="218" y="15231"/>
                  <a:pt x="59" y="15323"/>
                  <a:pt x="59" y="15415"/>
                </a:cubicBezTo>
                <a:cubicBezTo>
                  <a:pt x="-20" y="15600"/>
                  <a:pt x="-20" y="15692"/>
                  <a:pt x="59" y="15877"/>
                </a:cubicBezTo>
                <a:cubicBezTo>
                  <a:pt x="1727" y="20585"/>
                  <a:pt x="1727" y="20585"/>
                  <a:pt x="1727" y="20585"/>
                </a:cubicBezTo>
                <a:cubicBezTo>
                  <a:pt x="1727" y="20769"/>
                  <a:pt x="1965" y="20954"/>
                  <a:pt x="2124" y="20954"/>
                </a:cubicBezTo>
                <a:cubicBezTo>
                  <a:pt x="7762" y="20954"/>
                  <a:pt x="7762" y="20954"/>
                  <a:pt x="7762" y="20954"/>
                </a:cubicBezTo>
                <a:cubicBezTo>
                  <a:pt x="8080" y="20954"/>
                  <a:pt x="8080" y="20954"/>
                  <a:pt x="8080" y="20954"/>
                </a:cubicBezTo>
                <a:cubicBezTo>
                  <a:pt x="12051" y="20954"/>
                  <a:pt x="12051" y="20954"/>
                  <a:pt x="12051" y="20954"/>
                </a:cubicBezTo>
                <a:cubicBezTo>
                  <a:pt x="13004" y="20954"/>
                  <a:pt x="13004" y="20954"/>
                  <a:pt x="13004" y="20954"/>
                </a:cubicBezTo>
                <a:cubicBezTo>
                  <a:pt x="14195" y="20954"/>
                  <a:pt x="14195" y="20954"/>
                  <a:pt x="14195" y="20954"/>
                </a:cubicBezTo>
                <a:cubicBezTo>
                  <a:pt x="14354" y="21323"/>
                  <a:pt x="14671" y="21600"/>
                  <a:pt x="15068" y="21600"/>
                </a:cubicBezTo>
                <a:cubicBezTo>
                  <a:pt x="15624" y="21600"/>
                  <a:pt x="16101" y="21046"/>
                  <a:pt x="16101" y="20400"/>
                </a:cubicBezTo>
                <a:cubicBezTo>
                  <a:pt x="16101" y="19754"/>
                  <a:pt x="15624" y="19292"/>
                  <a:pt x="15068" y="19292"/>
                </a:cubicBezTo>
                <a:cubicBezTo>
                  <a:pt x="14671" y="19292"/>
                  <a:pt x="14354" y="19477"/>
                  <a:pt x="14195" y="19938"/>
                </a:cubicBezTo>
                <a:cubicBezTo>
                  <a:pt x="13004" y="19938"/>
                  <a:pt x="13004" y="19938"/>
                  <a:pt x="13004" y="19938"/>
                </a:cubicBezTo>
                <a:cubicBezTo>
                  <a:pt x="12448" y="19938"/>
                  <a:pt x="12448" y="19938"/>
                  <a:pt x="12448" y="19938"/>
                </a:cubicBezTo>
                <a:cubicBezTo>
                  <a:pt x="12448" y="13108"/>
                  <a:pt x="12448" y="13108"/>
                  <a:pt x="12448" y="13108"/>
                </a:cubicBezTo>
                <a:cubicBezTo>
                  <a:pt x="14036" y="13108"/>
                  <a:pt x="14036" y="13108"/>
                  <a:pt x="14036" y="13108"/>
                </a:cubicBezTo>
                <a:cubicBezTo>
                  <a:pt x="19198" y="13108"/>
                  <a:pt x="19198" y="13108"/>
                  <a:pt x="19198" y="13108"/>
                </a:cubicBezTo>
                <a:cubicBezTo>
                  <a:pt x="20706" y="13108"/>
                  <a:pt x="20706" y="13108"/>
                  <a:pt x="20706" y="13108"/>
                </a:cubicBezTo>
                <a:cubicBezTo>
                  <a:pt x="20706" y="19938"/>
                  <a:pt x="20706" y="19938"/>
                  <a:pt x="20706" y="19938"/>
                </a:cubicBezTo>
                <a:cubicBezTo>
                  <a:pt x="18959" y="19938"/>
                  <a:pt x="18959" y="19938"/>
                  <a:pt x="18959" y="19938"/>
                </a:cubicBezTo>
                <a:cubicBezTo>
                  <a:pt x="18801" y="19477"/>
                  <a:pt x="18483" y="19292"/>
                  <a:pt x="18086" y="19292"/>
                </a:cubicBezTo>
                <a:cubicBezTo>
                  <a:pt x="17530" y="19292"/>
                  <a:pt x="17133" y="19754"/>
                  <a:pt x="17133" y="20400"/>
                </a:cubicBezTo>
                <a:cubicBezTo>
                  <a:pt x="17133" y="21046"/>
                  <a:pt x="17530" y="21600"/>
                  <a:pt x="18086" y="21600"/>
                </a:cubicBezTo>
                <a:cubicBezTo>
                  <a:pt x="18483" y="21600"/>
                  <a:pt x="18801" y="21323"/>
                  <a:pt x="18959" y="20954"/>
                </a:cubicBezTo>
                <a:cubicBezTo>
                  <a:pt x="21104" y="20954"/>
                  <a:pt x="21104" y="20954"/>
                  <a:pt x="21104" y="20954"/>
                </a:cubicBezTo>
                <a:cubicBezTo>
                  <a:pt x="21342" y="20954"/>
                  <a:pt x="21580" y="20677"/>
                  <a:pt x="21580" y="20400"/>
                </a:cubicBezTo>
                <a:cubicBezTo>
                  <a:pt x="21580" y="12646"/>
                  <a:pt x="21580" y="12646"/>
                  <a:pt x="21580" y="12646"/>
                </a:cubicBezTo>
                <a:cubicBezTo>
                  <a:pt x="21580" y="12369"/>
                  <a:pt x="21342" y="12092"/>
                  <a:pt x="21104" y="12092"/>
                </a:cubicBezTo>
                <a:close/>
                <a:moveTo>
                  <a:pt x="11098" y="8400"/>
                </a:moveTo>
                <a:cubicBezTo>
                  <a:pt x="9509" y="8400"/>
                  <a:pt x="9509" y="8400"/>
                  <a:pt x="9509" y="8400"/>
                </a:cubicBezTo>
                <a:cubicBezTo>
                  <a:pt x="9509" y="6554"/>
                  <a:pt x="9509" y="6554"/>
                  <a:pt x="9509" y="6554"/>
                </a:cubicBezTo>
                <a:cubicBezTo>
                  <a:pt x="11098" y="6554"/>
                  <a:pt x="11098" y="6554"/>
                  <a:pt x="11098" y="6554"/>
                </a:cubicBezTo>
                <a:lnTo>
                  <a:pt x="11098" y="8400"/>
                </a:lnTo>
                <a:close/>
                <a:moveTo>
                  <a:pt x="4586" y="6185"/>
                </a:moveTo>
                <a:cubicBezTo>
                  <a:pt x="5380" y="6185"/>
                  <a:pt x="5380" y="6185"/>
                  <a:pt x="5380" y="6185"/>
                </a:cubicBezTo>
                <a:cubicBezTo>
                  <a:pt x="5539" y="9600"/>
                  <a:pt x="5539" y="9600"/>
                  <a:pt x="5539" y="9600"/>
                </a:cubicBezTo>
                <a:cubicBezTo>
                  <a:pt x="4427" y="9600"/>
                  <a:pt x="4427" y="9600"/>
                  <a:pt x="4427" y="9600"/>
                </a:cubicBezTo>
                <a:lnTo>
                  <a:pt x="4586" y="6185"/>
                </a:lnTo>
                <a:close/>
                <a:moveTo>
                  <a:pt x="1648" y="10615"/>
                </a:moveTo>
                <a:cubicBezTo>
                  <a:pt x="3951" y="10615"/>
                  <a:pt x="3951" y="10615"/>
                  <a:pt x="3951" y="10615"/>
                </a:cubicBezTo>
                <a:cubicBezTo>
                  <a:pt x="6015" y="10615"/>
                  <a:pt x="6015" y="10615"/>
                  <a:pt x="6015" y="10615"/>
                </a:cubicBezTo>
                <a:cubicBezTo>
                  <a:pt x="8318" y="10615"/>
                  <a:pt x="8318" y="10615"/>
                  <a:pt x="8318" y="10615"/>
                </a:cubicBezTo>
                <a:cubicBezTo>
                  <a:pt x="8318" y="12277"/>
                  <a:pt x="8318" y="12277"/>
                  <a:pt x="8318" y="12277"/>
                </a:cubicBezTo>
                <a:cubicBezTo>
                  <a:pt x="1648" y="12277"/>
                  <a:pt x="1648" y="12277"/>
                  <a:pt x="1648" y="12277"/>
                </a:cubicBezTo>
                <a:lnTo>
                  <a:pt x="1648" y="10615"/>
                </a:lnTo>
                <a:close/>
                <a:moveTo>
                  <a:pt x="3395" y="13292"/>
                </a:moveTo>
                <a:cubicBezTo>
                  <a:pt x="6571" y="13292"/>
                  <a:pt x="6571" y="13292"/>
                  <a:pt x="6571" y="13292"/>
                </a:cubicBezTo>
                <a:cubicBezTo>
                  <a:pt x="6651" y="14123"/>
                  <a:pt x="6651" y="14123"/>
                  <a:pt x="6651" y="14123"/>
                </a:cubicBezTo>
                <a:cubicBezTo>
                  <a:pt x="5142" y="13569"/>
                  <a:pt x="5142" y="13569"/>
                  <a:pt x="5142" y="13569"/>
                </a:cubicBezTo>
                <a:cubicBezTo>
                  <a:pt x="5062" y="13569"/>
                  <a:pt x="4904" y="13569"/>
                  <a:pt x="4824" y="13569"/>
                </a:cubicBezTo>
                <a:cubicBezTo>
                  <a:pt x="3315" y="14123"/>
                  <a:pt x="3315" y="14123"/>
                  <a:pt x="3315" y="14123"/>
                </a:cubicBezTo>
                <a:lnTo>
                  <a:pt x="3395" y="13292"/>
                </a:lnTo>
                <a:close/>
                <a:moveTo>
                  <a:pt x="7762" y="19938"/>
                </a:moveTo>
                <a:cubicBezTo>
                  <a:pt x="2362" y="19938"/>
                  <a:pt x="2362" y="19938"/>
                  <a:pt x="2362" y="19938"/>
                </a:cubicBezTo>
                <a:cubicBezTo>
                  <a:pt x="1012" y="15969"/>
                  <a:pt x="1012" y="15969"/>
                  <a:pt x="1012" y="15969"/>
                </a:cubicBezTo>
                <a:cubicBezTo>
                  <a:pt x="4983" y="14585"/>
                  <a:pt x="4983" y="14585"/>
                  <a:pt x="4983" y="14585"/>
                </a:cubicBezTo>
                <a:cubicBezTo>
                  <a:pt x="8954" y="15969"/>
                  <a:pt x="8954" y="15969"/>
                  <a:pt x="8954" y="15969"/>
                </a:cubicBezTo>
                <a:cubicBezTo>
                  <a:pt x="7762" y="19938"/>
                  <a:pt x="7762" y="19938"/>
                  <a:pt x="7762" y="19938"/>
                </a:cubicBezTo>
                <a:close/>
                <a:moveTo>
                  <a:pt x="17212" y="10246"/>
                </a:moveTo>
                <a:cubicBezTo>
                  <a:pt x="14989" y="10246"/>
                  <a:pt x="14989" y="10246"/>
                  <a:pt x="14989" y="10246"/>
                </a:cubicBezTo>
                <a:cubicBezTo>
                  <a:pt x="12130" y="3692"/>
                  <a:pt x="12130" y="3692"/>
                  <a:pt x="12130" y="3692"/>
                </a:cubicBezTo>
                <a:lnTo>
                  <a:pt x="17212" y="10246"/>
                </a:lnTo>
                <a:close/>
                <a:moveTo>
                  <a:pt x="14433" y="12092"/>
                </a:moveTo>
                <a:cubicBezTo>
                  <a:pt x="14433" y="11262"/>
                  <a:pt x="14433" y="11262"/>
                  <a:pt x="14433" y="11262"/>
                </a:cubicBezTo>
                <a:cubicBezTo>
                  <a:pt x="14671" y="11262"/>
                  <a:pt x="14671" y="11262"/>
                  <a:pt x="14671" y="11262"/>
                </a:cubicBezTo>
                <a:cubicBezTo>
                  <a:pt x="14671" y="11262"/>
                  <a:pt x="14671" y="11262"/>
                  <a:pt x="14671" y="11262"/>
                </a:cubicBezTo>
                <a:cubicBezTo>
                  <a:pt x="14671" y="11262"/>
                  <a:pt x="14671" y="11262"/>
                  <a:pt x="14671" y="11262"/>
                </a:cubicBezTo>
                <a:cubicBezTo>
                  <a:pt x="18721" y="11262"/>
                  <a:pt x="18721" y="11262"/>
                  <a:pt x="18721" y="11262"/>
                </a:cubicBezTo>
                <a:cubicBezTo>
                  <a:pt x="18721" y="12092"/>
                  <a:pt x="18721" y="12092"/>
                  <a:pt x="18721" y="12092"/>
                </a:cubicBezTo>
                <a:lnTo>
                  <a:pt x="14433" y="1209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8281" rIns="18281"/>
          <a:lstStyle/>
          <a:p>
            <a:pPr defTabSz="67235" hangingPunct="0">
              <a:defRPr sz="600">
                <a:solidFill>
                  <a:srgbClr val="666666"/>
                </a:solidFill>
              </a:defRPr>
            </a:pPr>
            <a:endParaRPr sz="240" kern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8" name="成组"/>
          <p:cNvGrpSpPr/>
          <p:nvPr/>
        </p:nvGrpSpPr>
        <p:grpSpPr>
          <a:xfrm>
            <a:off x="2470363" y="5208008"/>
            <a:ext cx="321932" cy="342082"/>
            <a:chOff x="0" y="0"/>
            <a:chExt cx="805143" cy="855537"/>
          </a:xfrm>
        </p:grpSpPr>
        <p:sp>
          <p:nvSpPr>
            <p:cNvPr id="82" name="椭圆形"/>
            <p:cNvSpPr/>
            <p:nvPr/>
          </p:nvSpPr>
          <p:spPr>
            <a:xfrm>
              <a:off x="699448" y="471471"/>
              <a:ext cx="105696" cy="9270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圆形"/>
            <p:cNvSpPr/>
            <p:nvPr/>
          </p:nvSpPr>
          <p:spPr>
            <a:xfrm>
              <a:off x="699448" y="611853"/>
              <a:ext cx="105696" cy="9005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形状"/>
            <p:cNvSpPr/>
            <p:nvPr/>
          </p:nvSpPr>
          <p:spPr>
            <a:xfrm>
              <a:off x="0" y="119191"/>
              <a:ext cx="301542" cy="736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95" y="21600"/>
                  </a:moveTo>
                  <a:cubicBezTo>
                    <a:pt x="1705" y="21600"/>
                    <a:pt x="1705" y="21600"/>
                    <a:pt x="1705" y="21600"/>
                  </a:cubicBezTo>
                  <a:cubicBezTo>
                    <a:pt x="758" y="21600"/>
                    <a:pt x="0" y="21337"/>
                    <a:pt x="0" y="21007"/>
                  </a:cubicBezTo>
                  <a:cubicBezTo>
                    <a:pt x="0" y="7573"/>
                    <a:pt x="0" y="7573"/>
                    <a:pt x="0" y="7573"/>
                  </a:cubicBezTo>
                  <a:cubicBezTo>
                    <a:pt x="0" y="7310"/>
                    <a:pt x="758" y="6980"/>
                    <a:pt x="1705" y="6980"/>
                  </a:cubicBezTo>
                  <a:cubicBezTo>
                    <a:pt x="2842" y="6980"/>
                    <a:pt x="2842" y="6980"/>
                    <a:pt x="2842" y="6980"/>
                  </a:cubicBezTo>
                  <a:cubicBezTo>
                    <a:pt x="2842" y="3293"/>
                    <a:pt x="2842" y="3293"/>
                    <a:pt x="2842" y="3293"/>
                  </a:cubicBezTo>
                  <a:cubicBezTo>
                    <a:pt x="2842" y="3029"/>
                    <a:pt x="3600" y="2700"/>
                    <a:pt x="4547" y="2700"/>
                  </a:cubicBezTo>
                  <a:cubicBezTo>
                    <a:pt x="6442" y="2700"/>
                    <a:pt x="6442" y="2700"/>
                    <a:pt x="6442" y="2700"/>
                  </a:cubicBezTo>
                  <a:cubicBezTo>
                    <a:pt x="6442" y="593"/>
                    <a:pt x="6442" y="593"/>
                    <a:pt x="6442" y="593"/>
                  </a:cubicBezTo>
                  <a:cubicBezTo>
                    <a:pt x="6442" y="263"/>
                    <a:pt x="7200" y="0"/>
                    <a:pt x="8147" y="0"/>
                  </a:cubicBezTo>
                  <a:cubicBezTo>
                    <a:pt x="14589" y="0"/>
                    <a:pt x="14589" y="0"/>
                    <a:pt x="14589" y="0"/>
                  </a:cubicBezTo>
                  <a:cubicBezTo>
                    <a:pt x="15537" y="0"/>
                    <a:pt x="16295" y="263"/>
                    <a:pt x="16295" y="593"/>
                  </a:cubicBezTo>
                  <a:cubicBezTo>
                    <a:pt x="16295" y="2700"/>
                    <a:pt x="16295" y="2700"/>
                    <a:pt x="16295" y="2700"/>
                  </a:cubicBezTo>
                  <a:cubicBezTo>
                    <a:pt x="19895" y="2700"/>
                    <a:pt x="19895" y="2700"/>
                    <a:pt x="19895" y="2700"/>
                  </a:cubicBezTo>
                  <a:cubicBezTo>
                    <a:pt x="20842" y="2700"/>
                    <a:pt x="21600" y="3029"/>
                    <a:pt x="21600" y="3293"/>
                  </a:cubicBezTo>
                  <a:cubicBezTo>
                    <a:pt x="21600" y="13171"/>
                    <a:pt x="21600" y="13171"/>
                    <a:pt x="21600" y="13171"/>
                  </a:cubicBezTo>
                  <a:cubicBezTo>
                    <a:pt x="21600" y="13500"/>
                    <a:pt x="20842" y="13763"/>
                    <a:pt x="19895" y="13763"/>
                  </a:cubicBezTo>
                  <a:cubicBezTo>
                    <a:pt x="18947" y="13763"/>
                    <a:pt x="18189" y="13500"/>
                    <a:pt x="18189" y="13171"/>
                  </a:cubicBezTo>
                  <a:cubicBezTo>
                    <a:pt x="18189" y="3885"/>
                    <a:pt x="18189" y="3885"/>
                    <a:pt x="18189" y="3885"/>
                  </a:cubicBezTo>
                  <a:cubicBezTo>
                    <a:pt x="14589" y="3885"/>
                    <a:pt x="14589" y="3885"/>
                    <a:pt x="14589" y="3885"/>
                  </a:cubicBezTo>
                  <a:cubicBezTo>
                    <a:pt x="13642" y="3885"/>
                    <a:pt x="12884" y="3622"/>
                    <a:pt x="12884" y="3293"/>
                  </a:cubicBezTo>
                  <a:cubicBezTo>
                    <a:pt x="12884" y="1185"/>
                    <a:pt x="12884" y="1185"/>
                    <a:pt x="12884" y="1185"/>
                  </a:cubicBezTo>
                  <a:cubicBezTo>
                    <a:pt x="9853" y="1185"/>
                    <a:pt x="9853" y="1185"/>
                    <a:pt x="9853" y="1185"/>
                  </a:cubicBezTo>
                  <a:cubicBezTo>
                    <a:pt x="9853" y="3293"/>
                    <a:pt x="9853" y="3293"/>
                    <a:pt x="9853" y="3293"/>
                  </a:cubicBezTo>
                  <a:cubicBezTo>
                    <a:pt x="9853" y="3622"/>
                    <a:pt x="9095" y="3885"/>
                    <a:pt x="8147" y="3885"/>
                  </a:cubicBezTo>
                  <a:cubicBezTo>
                    <a:pt x="6253" y="3885"/>
                    <a:pt x="6253" y="3885"/>
                    <a:pt x="6253" y="3885"/>
                  </a:cubicBezTo>
                  <a:cubicBezTo>
                    <a:pt x="6253" y="7573"/>
                    <a:pt x="6253" y="7573"/>
                    <a:pt x="6253" y="7573"/>
                  </a:cubicBezTo>
                  <a:cubicBezTo>
                    <a:pt x="6253" y="7902"/>
                    <a:pt x="5495" y="8166"/>
                    <a:pt x="4547" y="8166"/>
                  </a:cubicBezTo>
                  <a:cubicBezTo>
                    <a:pt x="3411" y="8166"/>
                    <a:pt x="3411" y="8166"/>
                    <a:pt x="3411" y="8166"/>
                  </a:cubicBezTo>
                  <a:cubicBezTo>
                    <a:pt x="3411" y="20415"/>
                    <a:pt x="3411" y="20415"/>
                    <a:pt x="3411" y="20415"/>
                  </a:cubicBezTo>
                  <a:cubicBezTo>
                    <a:pt x="18189" y="20415"/>
                    <a:pt x="18189" y="20415"/>
                    <a:pt x="18189" y="20415"/>
                  </a:cubicBezTo>
                  <a:cubicBezTo>
                    <a:pt x="18189" y="16859"/>
                    <a:pt x="18189" y="16859"/>
                    <a:pt x="18189" y="16859"/>
                  </a:cubicBezTo>
                  <a:cubicBezTo>
                    <a:pt x="18189" y="16529"/>
                    <a:pt x="18947" y="16266"/>
                    <a:pt x="19895" y="16266"/>
                  </a:cubicBezTo>
                  <a:cubicBezTo>
                    <a:pt x="20842" y="16266"/>
                    <a:pt x="21600" y="16529"/>
                    <a:pt x="21600" y="16859"/>
                  </a:cubicBezTo>
                  <a:cubicBezTo>
                    <a:pt x="21600" y="21007"/>
                    <a:pt x="21600" y="21007"/>
                    <a:pt x="21600" y="21007"/>
                  </a:cubicBezTo>
                  <a:cubicBezTo>
                    <a:pt x="21600" y="21337"/>
                    <a:pt x="20842" y="21600"/>
                    <a:pt x="19895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形状"/>
            <p:cNvSpPr/>
            <p:nvPr/>
          </p:nvSpPr>
          <p:spPr>
            <a:xfrm>
              <a:off x="254992" y="0"/>
              <a:ext cx="289024" cy="56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19613" y="21600"/>
                  </a:moveTo>
                  <a:cubicBezTo>
                    <a:pt x="18834" y="21600"/>
                    <a:pt x="18250" y="21429"/>
                    <a:pt x="18056" y="21171"/>
                  </a:cubicBezTo>
                  <a:cubicBezTo>
                    <a:pt x="153" y="5400"/>
                    <a:pt x="153" y="5400"/>
                    <a:pt x="153" y="5400"/>
                  </a:cubicBezTo>
                  <a:cubicBezTo>
                    <a:pt x="-236" y="5057"/>
                    <a:pt x="153" y="4543"/>
                    <a:pt x="932" y="4371"/>
                  </a:cubicBezTo>
                  <a:cubicBezTo>
                    <a:pt x="1905" y="4200"/>
                    <a:pt x="2878" y="4371"/>
                    <a:pt x="3461" y="4714"/>
                  </a:cubicBezTo>
                  <a:cubicBezTo>
                    <a:pt x="17861" y="17571"/>
                    <a:pt x="17861" y="17571"/>
                    <a:pt x="17861" y="17571"/>
                  </a:cubicBezTo>
                  <a:cubicBezTo>
                    <a:pt x="17861" y="771"/>
                    <a:pt x="17861" y="771"/>
                    <a:pt x="17861" y="771"/>
                  </a:cubicBezTo>
                  <a:cubicBezTo>
                    <a:pt x="17861" y="343"/>
                    <a:pt x="18640" y="0"/>
                    <a:pt x="19613" y="0"/>
                  </a:cubicBezTo>
                  <a:cubicBezTo>
                    <a:pt x="20586" y="0"/>
                    <a:pt x="21364" y="343"/>
                    <a:pt x="21364" y="771"/>
                  </a:cubicBezTo>
                  <a:cubicBezTo>
                    <a:pt x="21364" y="20829"/>
                    <a:pt x="21364" y="20829"/>
                    <a:pt x="21364" y="20829"/>
                  </a:cubicBezTo>
                  <a:cubicBezTo>
                    <a:pt x="21364" y="21171"/>
                    <a:pt x="20780" y="21514"/>
                    <a:pt x="20002" y="21600"/>
                  </a:cubicBezTo>
                  <a:cubicBezTo>
                    <a:pt x="19807" y="21600"/>
                    <a:pt x="19807" y="21600"/>
                    <a:pt x="19613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形状"/>
            <p:cNvSpPr/>
            <p:nvPr/>
          </p:nvSpPr>
          <p:spPr>
            <a:xfrm>
              <a:off x="136781" y="7945"/>
              <a:ext cx="46632" cy="15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00" y="21600"/>
                    <a:pt x="0" y="20310"/>
                    <a:pt x="0" y="18699"/>
                  </a:cubicBezTo>
                  <a:cubicBezTo>
                    <a:pt x="0" y="2901"/>
                    <a:pt x="0" y="2901"/>
                    <a:pt x="0" y="2901"/>
                  </a:cubicBezTo>
                  <a:cubicBezTo>
                    <a:pt x="0" y="1290"/>
                    <a:pt x="4800" y="0"/>
                    <a:pt x="10800" y="0"/>
                  </a:cubicBezTo>
                  <a:cubicBezTo>
                    <a:pt x="16800" y="0"/>
                    <a:pt x="21600" y="1290"/>
                    <a:pt x="21600" y="2901"/>
                  </a:cubicBezTo>
                  <a:cubicBezTo>
                    <a:pt x="21600" y="18699"/>
                    <a:pt x="21600" y="18699"/>
                    <a:pt x="21600" y="18699"/>
                  </a:cubicBezTo>
                  <a:cubicBezTo>
                    <a:pt x="21600" y="20310"/>
                    <a:pt x="168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形状"/>
            <p:cNvSpPr/>
            <p:nvPr/>
          </p:nvSpPr>
          <p:spPr>
            <a:xfrm>
              <a:off x="46629" y="374772"/>
              <a:ext cx="745170" cy="48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41" extrusionOk="0">
                  <a:moveTo>
                    <a:pt x="20913" y="21541"/>
                  </a:moveTo>
                  <a:cubicBezTo>
                    <a:pt x="15876" y="21541"/>
                    <a:pt x="15876" y="21541"/>
                    <a:pt x="15876" y="21541"/>
                  </a:cubicBezTo>
                  <a:cubicBezTo>
                    <a:pt x="15647" y="21541"/>
                    <a:pt x="15418" y="21340"/>
                    <a:pt x="15265" y="21039"/>
                  </a:cubicBezTo>
                  <a:cubicBezTo>
                    <a:pt x="15265" y="20938"/>
                    <a:pt x="13739" y="17020"/>
                    <a:pt x="9083" y="15915"/>
                  </a:cubicBezTo>
                  <a:cubicBezTo>
                    <a:pt x="3053" y="14508"/>
                    <a:pt x="0" y="11796"/>
                    <a:pt x="0" y="7777"/>
                  </a:cubicBezTo>
                  <a:cubicBezTo>
                    <a:pt x="0" y="3256"/>
                    <a:pt x="5877" y="343"/>
                    <a:pt x="6488" y="41"/>
                  </a:cubicBezTo>
                  <a:cubicBezTo>
                    <a:pt x="6717" y="-59"/>
                    <a:pt x="6946" y="41"/>
                    <a:pt x="7175" y="142"/>
                  </a:cubicBezTo>
                  <a:cubicBezTo>
                    <a:pt x="7327" y="343"/>
                    <a:pt x="7404" y="644"/>
                    <a:pt x="7404" y="946"/>
                  </a:cubicBezTo>
                  <a:cubicBezTo>
                    <a:pt x="7404" y="5266"/>
                    <a:pt x="7404" y="5266"/>
                    <a:pt x="7404" y="5266"/>
                  </a:cubicBezTo>
                  <a:cubicBezTo>
                    <a:pt x="7404" y="5567"/>
                    <a:pt x="7327" y="5868"/>
                    <a:pt x="7098" y="6069"/>
                  </a:cubicBezTo>
                  <a:cubicBezTo>
                    <a:pt x="6640" y="6471"/>
                    <a:pt x="5953" y="7275"/>
                    <a:pt x="6030" y="7777"/>
                  </a:cubicBezTo>
                  <a:cubicBezTo>
                    <a:pt x="6030" y="7978"/>
                    <a:pt x="6335" y="8882"/>
                    <a:pt x="9083" y="9686"/>
                  </a:cubicBezTo>
                  <a:cubicBezTo>
                    <a:pt x="19234" y="12600"/>
                    <a:pt x="21447" y="20034"/>
                    <a:pt x="21524" y="20335"/>
                  </a:cubicBezTo>
                  <a:cubicBezTo>
                    <a:pt x="21600" y="20637"/>
                    <a:pt x="21600" y="20938"/>
                    <a:pt x="21447" y="21240"/>
                  </a:cubicBezTo>
                  <a:cubicBezTo>
                    <a:pt x="21371" y="21441"/>
                    <a:pt x="21142" y="21541"/>
                    <a:pt x="20913" y="21541"/>
                  </a:cubicBezTo>
                  <a:close/>
                  <a:moveTo>
                    <a:pt x="16334" y="19733"/>
                  </a:moveTo>
                  <a:cubicBezTo>
                    <a:pt x="19768" y="19733"/>
                    <a:pt x="19768" y="19733"/>
                    <a:pt x="19768" y="19733"/>
                  </a:cubicBezTo>
                  <a:cubicBezTo>
                    <a:pt x="18700" y="17723"/>
                    <a:pt x="15723" y="13403"/>
                    <a:pt x="8777" y="11394"/>
                  </a:cubicBezTo>
                  <a:cubicBezTo>
                    <a:pt x="6182" y="10691"/>
                    <a:pt x="4885" y="9586"/>
                    <a:pt x="4656" y="8079"/>
                  </a:cubicBezTo>
                  <a:cubicBezTo>
                    <a:pt x="4503" y="6572"/>
                    <a:pt x="5495" y="5366"/>
                    <a:pt x="6030" y="4763"/>
                  </a:cubicBezTo>
                  <a:cubicBezTo>
                    <a:pt x="6030" y="2252"/>
                    <a:pt x="6030" y="2252"/>
                    <a:pt x="6030" y="2252"/>
                  </a:cubicBezTo>
                  <a:cubicBezTo>
                    <a:pt x="4198" y="3357"/>
                    <a:pt x="1374" y="5467"/>
                    <a:pt x="1374" y="7777"/>
                  </a:cubicBezTo>
                  <a:cubicBezTo>
                    <a:pt x="1374" y="11595"/>
                    <a:pt x="5724" y="13303"/>
                    <a:pt x="9312" y="14107"/>
                  </a:cubicBezTo>
                  <a:cubicBezTo>
                    <a:pt x="13662" y="15111"/>
                    <a:pt x="15723" y="18527"/>
                    <a:pt x="16334" y="19733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形状"/>
            <p:cNvSpPr/>
            <p:nvPr/>
          </p:nvSpPr>
          <p:spPr>
            <a:xfrm>
              <a:off x="652818" y="31784"/>
              <a:ext cx="46633" cy="230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00" y="21600"/>
                    <a:pt x="0" y="20761"/>
                    <a:pt x="0" y="19713"/>
                  </a:cubicBezTo>
                  <a:cubicBezTo>
                    <a:pt x="0" y="1887"/>
                    <a:pt x="0" y="1887"/>
                    <a:pt x="0" y="1887"/>
                  </a:cubicBezTo>
                  <a:cubicBezTo>
                    <a:pt x="0" y="839"/>
                    <a:pt x="4800" y="0"/>
                    <a:pt x="10800" y="0"/>
                  </a:cubicBezTo>
                  <a:cubicBezTo>
                    <a:pt x="16800" y="0"/>
                    <a:pt x="21600" y="839"/>
                    <a:pt x="21600" y="1887"/>
                  </a:cubicBezTo>
                  <a:cubicBezTo>
                    <a:pt x="21600" y="19713"/>
                    <a:pt x="21600" y="19713"/>
                    <a:pt x="21600" y="19713"/>
                  </a:cubicBezTo>
                  <a:cubicBezTo>
                    <a:pt x="21600" y="20761"/>
                    <a:pt x="1680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形状"/>
            <p:cNvSpPr/>
            <p:nvPr/>
          </p:nvSpPr>
          <p:spPr>
            <a:xfrm>
              <a:off x="348170" y="815805"/>
              <a:ext cx="313978" cy="39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66" y="21600"/>
                  </a:moveTo>
                  <a:cubicBezTo>
                    <a:pt x="1634" y="21600"/>
                    <a:pt x="1634" y="21600"/>
                    <a:pt x="1634" y="21600"/>
                  </a:cubicBezTo>
                  <a:cubicBezTo>
                    <a:pt x="908" y="21600"/>
                    <a:pt x="0" y="16800"/>
                    <a:pt x="0" y="10800"/>
                  </a:cubicBezTo>
                  <a:cubicBezTo>
                    <a:pt x="0" y="4800"/>
                    <a:pt x="908" y="0"/>
                    <a:pt x="1634" y="0"/>
                  </a:cubicBezTo>
                  <a:cubicBezTo>
                    <a:pt x="19966" y="0"/>
                    <a:pt x="19966" y="0"/>
                    <a:pt x="19966" y="0"/>
                  </a:cubicBezTo>
                  <a:cubicBezTo>
                    <a:pt x="20874" y="0"/>
                    <a:pt x="21600" y="4800"/>
                    <a:pt x="21600" y="10800"/>
                  </a:cubicBezTo>
                  <a:cubicBezTo>
                    <a:pt x="21600" y="16800"/>
                    <a:pt x="20874" y="21600"/>
                    <a:pt x="19966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形状"/>
            <p:cNvSpPr/>
            <p:nvPr/>
          </p:nvSpPr>
          <p:spPr>
            <a:xfrm>
              <a:off x="500493" y="630395"/>
              <a:ext cx="276674" cy="225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66" y="21600"/>
                  </a:moveTo>
                  <a:cubicBezTo>
                    <a:pt x="1834" y="21600"/>
                    <a:pt x="1834" y="21600"/>
                    <a:pt x="1834" y="21600"/>
                  </a:cubicBezTo>
                  <a:cubicBezTo>
                    <a:pt x="815" y="21600"/>
                    <a:pt x="0" y="20736"/>
                    <a:pt x="0" y="19656"/>
                  </a:cubicBezTo>
                  <a:cubicBezTo>
                    <a:pt x="0" y="18576"/>
                    <a:pt x="815" y="17712"/>
                    <a:pt x="1834" y="17712"/>
                  </a:cubicBezTo>
                  <a:cubicBezTo>
                    <a:pt x="17932" y="17712"/>
                    <a:pt x="17932" y="17712"/>
                    <a:pt x="17932" y="17712"/>
                  </a:cubicBezTo>
                  <a:cubicBezTo>
                    <a:pt x="17932" y="1944"/>
                    <a:pt x="17932" y="1944"/>
                    <a:pt x="17932" y="1944"/>
                  </a:cubicBezTo>
                  <a:cubicBezTo>
                    <a:pt x="17932" y="864"/>
                    <a:pt x="18747" y="0"/>
                    <a:pt x="19766" y="0"/>
                  </a:cubicBezTo>
                  <a:cubicBezTo>
                    <a:pt x="20785" y="0"/>
                    <a:pt x="21600" y="864"/>
                    <a:pt x="21600" y="1944"/>
                  </a:cubicBezTo>
                  <a:cubicBezTo>
                    <a:pt x="21600" y="19656"/>
                    <a:pt x="21600" y="19656"/>
                    <a:pt x="21600" y="19656"/>
                  </a:cubicBezTo>
                  <a:cubicBezTo>
                    <a:pt x="21600" y="20736"/>
                    <a:pt x="20785" y="21600"/>
                    <a:pt x="19766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形状"/>
            <p:cNvSpPr/>
            <p:nvPr/>
          </p:nvSpPr>
          <p:spPr>
            <a:xfrm>
              <a:off x="497386" y="214545"/>
              <a:ext cx="279781" cy="331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4" y="21600"/>
                  </a:moveTo>
                  <a:cubicBezTo>
                    <a:pt x="815" y="21600"/>
                    <a:pt x="0" y="21016"/>
                    <a:pt x="0" y="20286"/>
                  </a:cubicBezTo>
                  <a:cubicBezTo>
                    <a:pt x="0" y="14157"/>
                    <a:pt x="0" y="14157"/>
                    <a:pt x="0" y="14157"/>
                  </a:cubicBezTo>
                  <a:cubicBezTo>
                    <a:pt x="0" y="6276"/>
                    <a:pt x="8762" y="0"/>
                    <a:pt x="19766" y="0"/>
                  </a:cubicBezTo>
                  <a:cubicBezTo>
                    <a:pt x="20785" y="0"/>
                    <a:pt x="21600" y="584"/>
                    <a:pt x="21600" y="1314"/>
                  </a:cubicBezTo>
                  <a:cubicBezTo>
                    <a:pt x="21600" y="19265"/>
                    <a:pt x="21600" y="19265"/>
                    <a:pt x="21600" y="19265"/>
                  </a:cubicBezTo>
                  <a:cubicBezTo>
                    <a:pt x="21600" y="19995"/>
                    <a:pt x="20785" y="20578"/>
                    <a:pt x="19766" y="20578"/>
                  </a:cubicBezTo>
                  <a:cubicBezTo>
                    <a:pt x="18747" y="20578"/>
                    <a:pt x="17932" y="19995"/>
                    <a:pt x="17932" y="19265"/>
                  </a:cubicBezTo>
                  <a:cubicBezTo>
                    <a:pt x="17932" y="2627"/>
                    <a:pt x="17932" y="2627"/>
                    <a:pt x="17932" y="2627"/>
                  </a:cubicBezTo>
                  <a:cubicBezTo>
                    <a:pt x="9985" y="3357"/>
                    <a:pt x="3668" y="8173"/>
                    <a:pt x="3668" y="14157"/>
                  </a:cubicBezTo>
                  <a:cubicBezTo>
                    <a:pt x="3668" y="20286"/>
                    <a:pt x="3668" y="20286"/>
                    <a:pt x="3668" y="20286"/>
                  </a:cubicBezTo>
                  <a:cubicBezTo>
                    <a:pt x="3668" y="21016"/>
                    <a:pt x="2853" y="21600"/>
                    <a:pt x="1834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形状"/>
            <p:cNvSpPr/>
            <p:nvPr/>
          </p:nvSpPr>
          <p:spPr>
            <a:xfrm>
              <a:off x="254910" y="568"/>
              <a:ext cx="289109" cy="661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2" extrusionOk="0">
                  <a:moveTo>
                    <a:pt x="19833" y="21582"/>
                  </a:moveTo>
                  <a:cubicBezTo>
                    <a:pt x="18851" y="21582"/>
                    <a:pt x="18065" y="21289"/>
                    <a:pt x="18065" y="20923"/>
                  </a:cubicBezTo>
                  <a:cubicBezTo>
                    <a:pt x="18065" y="1739"/>
                    <a:pt x="18065" y="1739"/>
                    <a:pt x="18065" y="1739"/>
                  </a:cubicBezTo>
                  <a:cubicBezTo>
                    <a:pt x="3535" y="4668"/>
                    <a:pt x="3535" y="4668"/>
                    <a:pt x="3535" y="4668"/>
                  </a:cubicBezTo>
                  <a:cubicBezTo>
                    <a:pt x="3535" y="19019"/>
                    <a:pt x="3535" y="19019"/>
                    <a:pt x="3535" y="19019"/>
                  </a:cubicBezTo>
                  <a:cubicBezTo>
                    <a:pt x="3535" y="19385"/>
                    <a:pt x="2749" y="19678"/>
                    <a:pt x="1767" y="19678"/>
                  </a:cubicBezTo>
                  <a:cubicBezTo>
                    <a:pt x="785" y="19678"/>
                    <a:pt x="0" y="19385"/>
                    <a:pt x="0" y="19019"/>
                  </a:cubicBezTo>
                  <a:cubicBezTo>
                    <a:pt x="0" y="4302"/>
                    <a:pt x="0" y="4302"/>
                    <a:pt x="0" y="4302"/>
                  </a:cubicBezTo>
                  <a:cubicBezTo>
                    <a:pt x="0" y="4082"/>
                    <a:pt x="393" y="3863"/>
                    <a:pt x="982" y="3716"/>
                  </a:cubicBezTo>
                  <a:cubicBezTo>
                    <a:pt x="19047" y="55"/>
                    <a:pt x="19047" y="55"/>
                    <a:pt x="19047" y="55"/>
                  </a:cubicBezTo>
                  <a:cubicBezTo>
                    <a:pt x="19440" y="-18"/>
                    <a:pt x="20225" y="-18"/>
                    <a:pt x="20618" y="55"/>
                  </a:cubicBezTo>
                  <a:cubicBezTo>
                    <a:pt x="21207" y="202"/>
                    <a:pt x="21600" y="421"/>
                    <a:pt x="21600" y="641"/>
                  </a:cubicBezTo>
                  <a:cubicBezTo>
                    <a:pt x="21600" y="20923"/>
                    <a:pt x="21600" y="20923"/>
                    <a:pt x="21600" y="20923"/>
                  </a:cubicBezTo>
                  <a:cubicBezTo>
                    <a:pt x="21600" y="21289"/>
                    <a:pt x="20815" y="21582"/>
                    <a:pt x="19833" y="2158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形状"/>
            <p:cNvSpPr/>
            <p:nvPr/>
          </p:nvSpPr>
          <p:spPr>
            <a:xfrm>
              <a:off x="254910" y="675422"/>
              <a:ext cx="289109" cy="180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33" y="21600"/>
                  </a:moveTo>
                  <a:cubicBezTo>
                    <a:pt x="1767" y="21600"/>
                    <a:pt x="1767" y="21600"/>
                    <a:pt x="1767" y="21600"/>
                  </a:cubicBezTo>
                  <a:cubicBezTo>
                    <a:pt x="785" y="21600"/>
                    <a:pt x="0" y="20533"/>
                    <a:pt x="0" y="19200"/>
                  </a:cubicBezTo>
                  <a:cubicBezTo>
                    <a:pt x="0" y="2400"/>
                    <a:pt x="0" y="2400"/>
                    <a:pt x="0" y="2400"/>
                  </a:cubicBezTo>
                  <a:cubicBezTo>
                    <a:pt x="0" y="1067"/>
                    <a:pt x="785" y="0"/>
                    <a:pt x="1767" y="0"/>
                  </a:cubicBezTo>
                  <a:cubicBezTo>
                    <a:pt x="2749" y="0"/>
                    <a:pt x="3535" y="1067"/>
                    <a:pt x="3535" y="2400"/>
                  </a:cubicBezTo>
                  <a:cubicBezTo>
                    <a:pt x="3535" y="16800"/>
                    <a:pt x="3535" y="16800"/>
                    <a:pt x="3535" y="16800"/>
                  </a:cubicBezTo>
                  <a:cubicBezTo>
                    <a:pt x="19833" y="16800"/>
                    <a:pt x="19833" y="16800"/>
                    <a:pt x="19833" y="16800"/>
                  </a:cubicBezTo>
                  <a:cubicBezTo>
                    <a:pt x="20815" y="16800"/>
                    <a:pt x="21600" y="17867"/>
                    <a:pt x="21600" y="19200"/>
                  </a:cubicBezTo>
                  <a:cubicBezTo>
                    <a:pt x="21600" y="20533"/>
                    <a:pt x="20815" y="21600"/>
                    <a:pt x="19833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8281" tIns="18281" rIns="18281" bIns="18281" numCol="1" anchor="t">
              <a:noAutofit/>
            </a:bodyPr>
            <a:lstStyle/>
            <a:p>
              <a:pPr defTabSz="67235" hangingPunct="0">
                <a:defRPr sz="600">
                  <a:solidFill>
                    <a:srgbClr val="666666"/>
                  </a:solidFill>
                </a:defRPr>
              </a:pPr>
              <a:endParaRPr sz="240" kern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02" name="图像" descr="图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10408" y="5396523"/>
            <a:ext cx="299398" cy="320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图像" descr="图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5616" y="5789952"/>
            <a:ext cx="337222" cy="30172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制造"/>
          <p:cNvSpPr txBox="1"/>
          <p:nvPr/>
        </p:nvSpPr>
        <p:spPr>
          <a:xfrm>
            <a:off x="6620236" y="5409267"/>
            <a:ext cx="856267" cy="265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818" tIns="39818" rIns="39818" bIns="39818">
            <a:spAutoFit/>
          </a:bodyPr>
          <a:lstStyle>
            <a:lvl1pPr algn="ctr" defTabSz="997526">
              <a:defRPr sz="3000">
                <a:solidFill>
                  <a:srgbClr val="E9E9E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hangingPunct="0"/>
            <a:r>
              <a:rPr lang="en-US" sz="12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Manufatura</a:t>
            </a:r>
            <a:endParaRPr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城市"/>
          <p:cNvSpPr txBox="1"/>
          <p:nvPr/>
        </p:nvSpPr>
        <p:spPr>
          <a:xfrm>
            <a:off x="1907490" y="5550785"/>
            <a:ext cx="1468614" cy="265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818" tIns="39818" rIns="39818" bIns="39818">
            <a:spAutoFit/>
          </a:bodyPr>
          <a:lstStyle>
            <a:lvl1pPr algn="ctr" defTabSz="997526">
              <a:defRPr sz="3000">
                <a:solidFill>
                  <a:srgbClr val="E9E9E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hangingPunct="0"/>
            <a:r>
              <a:rPr lang="pt-BR" sz="12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Cidades Inteligentes</a:t>
            </a:r>
            <a:endParaRPr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园区"/>
          <p:cNvSpPr txBox="1"/>
          <p:nvPr/>
        </p:nvSpPr>
        <p:spPr>
          <a:xfrm>
            <a:off x="5740202" y="6074330"/>
            <a:ext cx="761690" cy="265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818" tIns="39818" rIns="39818" bIns="39818">
            <a:spAutoFit/>
          </a:bodyPr>
          <a:lstStyle>
            <a:lvl1pPr algn="ctr" defTabSz="997526">
              <a:defRPr sz="3000">
                <a:solidFill>
                  <a:srgbClr val="E9E9E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hangingPunct="0"/>
            <a:r>
              <a:rPr lang="en-US" sz="12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Educação</a:t>
            </a:r>
            <a:endParaRPr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物流"/>
          <p:cNvSpPr txBox="1"/>
          <p:nvPr/>
        </p:nvSpPr>
        <p:spPr>
          <a:xfrm>
            <a:off x="3666879" y="6325761"/>
            <a:ext cx="607802" cy="265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818" tIns="39818" rIns="39818" bIns="39818">
            <a:spAutoFit/>
          </a:bodyPr>
          <a:lstStyle>
            <a:lvl1pPr algn="ctr" defTabSz="997526">
              <a:defRPr sz="3000">
                <a:solidFill>
                  <a:srgbClr val="E9E9E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hangingPunct="0"/>
            <a:r>
              <a:rPr lang="en-US" altLang="zh-CN" sz="12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  <a:endParaRPr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医疗"/>
          <p:cNvSpPr txBox="1"/>
          <p:nvPr/>
        </p:nvSpPr>
        <p:spPr>
          <a:xfrm>
            <a:off x="4431963" y="5115393"/>
            <a:ext cx="522844" cy="265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818" tIns="39818" rIns="39818" bIns="39818">
            <a:spAutoFit/>
          </a:bodyPr>
          <a:lstStyle>
            <a:lvl1pPr algn="ctr" defTabSz="997526">
              <a:defRPr sz="3000">
                <a:solidFill>
                  <a:srgbClr val="E9E9E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hangingPunct="0"/>
            <a:r>
              <a:rPr lang="en-US" altLang="zh-CN" sz="12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Saúde</a:t>
            </a:r>
            <a:endParaRPr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家庭"/>
          <p:cNvSpPr txBox="1"/>
          <p:nvPr/>
        </p:nvSpPr>
        <p:spPr>
          <a:xfrm>
            <a:off x="9628341" y="5692249"/>
            <a:ext cx="463532" cy="265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818" tIns="39818" rIns="39818" bIns="39818">
            <a:spAutoFit/>
          </a:bodyPr>
          <a:lstStyle>
            <a:lvl1pPr algn="ctr" defTabSz="997526">
              <a:defRPr sz="3000">
                <a:solidFill>
                  <a:srgbClr val="E9E9E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hangingPunct="0"/>
            <a:r>
              <a:rPr lang="en-US" altLang="zh-CN" sz="12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Lares</a:t>
            </a:r>
            <a:endParaRPr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汽车"/>
          <p:cNvSpPr txBox="1"/>
          <p:nvPr/>
        </p:nvSpPr>
        <p:spPr>
          <a:xfrm>
            <a:off x="812243" y="6005377"/>
            <a:ext cx="881915" cy="265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818" tIns="39818" rIns="39818" bIns="39818">
            <a:spAutoFit/>
          </a:bodyPr>
          <a:lstStyle>
            <a:lvl1pPr algn="ctr" defTabSz="997526">
              <a:defRPr sz="3000">
                <a:solidFill>
                  <a:srgbClr val="E9E9E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hangingPunct="0"/>
            <a:r>
              <a:rPr lang="en-US" sz="12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Automóveis</a:t>
            </a:r>
            <a:endParaRPr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xmlns="" id="{468292A9-594B-46D6-8948-B79CB6D2A356}"/>
              </a:ext>
            </a:extLst>
          </p:cNvPr>
          <p:cNvSpPr/>
          <p:nvPr/>
        </p:nvSpPr>
        <p:spPr>
          <a:xfrm>
            <a:off x="406576" y="417932"/>
            <a:ext cx="11663504" cy="613895"/>
          </a:xfrm>
          <a:prstGeom prst="rect">
            <a:avLst/>
          </a:prstGeom>
        </p:spPr>
        <p:txBody>
          <a:bodyPr vert="horz" lIns="36609" tIns="18305" rIns="36609" bIns="18305" rtlCol="0" anchor="ctr">
            <a:noAutofit/>
          </a:bodyPr>
          <a:lstStyle/>
          <a:p>
            <a:pPr defTabSz="134528" hangingPunct="0">
              <a:spcBef>
                <a:spcPts val="200"/>
              </a:spcBef>
            </a:pPr>
            <a:r>
              <a:rPr lang="pt-BR" altLang="zh-CN" sz="32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Por que deveríamos nos preocupar com Segurança Cibernética?</a:t>
            </a:r>
            <a:endParaRPr lang="zh-CN" altLang="en-US" sz="3200" b="1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89" name="矩形 45">
            <a:extLst>
              <a:ext uri="{FF2B5EF4-FFF2-40B4-BE49-F238E27FC236}">
                <a16:creationId xmlns="" xmlns:a16="http://schemas.microsoft.com/office/drawing/2014/main" id="{B6FE7A79-A097-4064-94B8-F4E7FE7057F3}"/>
              </a:ext>
            </a:extLst>
          </p:cNvPr>
          <p:cNvSpPr/>
          <p:nvPr/>
        </p:nvSpPr>
        <p:spPr>
          <a:xfrm>
            <a:off x="323884" y="1559757"/>
            <a:ext cx="6827211" cy="169277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342900" indent="-342900" defTabSz="391878" hangingPunct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000" b="1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A tecnologia será onipresente</a:t>
            </a:r>
          </a:p>
          <a:p>
            <a:pPr marL="342900" indent="-342900" defTabSz="391878" hangingPunct="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pt-BR" altLang="zh-CN" sz="2000" b="1" kern="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  <a:p>
            <a:pPr marL="342900" indent="-342900" defTabSz="391878" hangingPunct="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pt-BR" altLang="zh-CN" sz="2000" b="1" kern="0" dirty="0" smtClean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  <a:p>
            <a:pPr marL="342900" indent="-342900" defTabSz="391878" hangingPunct="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pt-BR" altLang="zh-CN" sz="2000" b="1" kern="0" dirty="0" smtClean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92" name="TextBox 154">
            <a:extLst>
              <a:ext uri="{FF2B5EF4-FFF2-40B4-BE49-F238E27FC236}">
                <a16:creationId xmlns="" xmlns:a16="http://schemas.microsoft.com/office/drawing/2014/main" id="{01E963A3-EF6C-46AD-85BB-56A41A6E44D8}"/>
              </a:ext>
            </a:extLst>
          </p:cNvPr>
          <p:cNvSpPr txBox="1"/>
          <p:nvPr/>
        </p:nvSpPr>
        <p:spPr>
          <a:xfrm>
            <a:off x="8869503" y="1191866"/>
            <a:ext cx="2270988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391878" hangingPunct="0"/>
            <a:r>
              <a:rPr lang="pt-BR" altLang="zh-CN" sz="2000" u="sng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Visão para </a:t>
            </a:r>
            <a:r>
              <a:rPr lang="pt-BR" altLang="zh-CN" sz="2000" b="1" u="sng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2025</a:t>
            </a:r>
            <a:endParaRPr lang="pt-BR" altLang="zh-CN" sz="2000" u="sng" kern="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Gotham-Book"/>
            </a:endParaRPr>
          </a:p>
        </p:txBody>
      </p:sp>
      <p:sp>
        <p:nvSpPr>
          <p:cNvPr id="132" name="计算，走向异构多样性"/>
          <p:cNvSpPr txBox="1"/>
          <p:nvPr/>
        </p:nvSpPr>
        <p:spPr>
          <a:xfrm>
            <a:off x="7704203" y="2794885"/>
            <a:ext cx="4601587" cy="3878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7760" tIns="77760" rIns="77760" bIns="77760" anchor="ctr">
            <a:spAutoFit/>
          </a:bodyPr>
          <a:lstStyle>
            <a:lvl1pPr algn="ctr" defTabSz="2298462">
              <a:defRPr sz="8000" b="1">
                <a:solidFill>
                  <a:srgbClr val="FFFFFF"/>
                </a:solidFill>
              </a:defRPr>
            </a:lvl1pPr>
          </a:lstStyle>
          <a:p>
            <a:r>
              <a:rPr lang="pt-BR" sz="1500" dirty="0" smtClean="0"/>
              <a:t>O 5G não é  uma evolução do 4G, é uma revolução</a:t>
            </a:r>
            <a:endParaRPr sz="1500" dirty="0"/>
          </a:p>
        </p:txBody>
      </p:sp>
      <p:sp>
        <p:nvSpPr>
          <p:cNvPr id="133" name="矩形 42"/>
          <p:cNvSpPr txBox="1"/>
          <p:nvPr/>
        </p:nvSpPr>
        <p:spPr>
          <a:xfrm>
            <a:off x="8449953" y="2233877"/>
            <a:ext cx="497889" cy="3385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997526">
              <a:defRPr sz="5000">
                <a:solidFill>
                  <a:srgbClr val="E9E9E9"/>
                </a:solidFill>
              </a:defRPr>
            </a:lvl1pPr>
          </a:lstStyle>
          <a:p>
            <a:r>
              <a:rPr lang="pt-BR" sz="1600" dirty="0" err="1" smtClean="0"/>
              <a:t>ERBs</a:t>
            </a:r>
            <a:endParaRPr sz="1600" dirty="0"/>
          </a:p>
        </p:txBody>
      </p:sp>
      <p:sp>
        <p:nvSpPr>
          <p:cNvPr id="134" name="矩形 5"/>
          <p:cNvSpPr txBox="1"/>
          <p:nvPr/>
        </p:nvSpPr>
        <p:spPr>
          <a:xfrm>
            <a:off x="8331331" y="1873503"/>
            <a:ext cx="735134" cy="4616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97526">
              <a:defRPr sz="8800" b="1">
                <a:solidFill>
                  <a:srgbClr val="FFFFFF"/>
                </a:solidFill>
              </a:defRPr>
            </a:lvl1pPr>
          </a:lstStyle>
          <a:p>
            <a:r>
              <a:rPr sz="2400" dirty="0"/>
              <a:t>6.5m</a:t>
            </a:r>
          </a:p>
        </p:txBody>
      </p:sp>
      <p:sp>
        <p:nvSpPr>
          <p:cNvPr id="135" name="圆形"/>
          <p:cNvSpPr/>
          <p:nvPr/>
        </p:nvSpPr>
        <p:spPr>
          <a:xfrm>
            <a:off x="8158898" y="1699211"/>
            <a:ext cx="1080000" cy="1080000"/>
          </a:xfrm>
          <a:prstGeom prst="ellipse">
            <a:avLst/>
          </a:prstGeom>
          <a:ln w="25400">
            <a:solidFill>
              <a:srgbClr val="C7000B"/>
            </a:solidFill>
            <a:miter/>
          </a:ln>
        </p:spPr>
        <p:txBody>
          <a:bodyPr lIns="34290" tIns="34290" rIns="34290" bIns="34290" anchor="ctr"/>
          <a:lstStyle/>
          <a:p>
            <a:pPr algn="ctr" defTabSz="657225">
              <a:defRPr sz="24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矩形 42"/>
          <p:cNvSpPr txBox="1"/>
          <p:nvPr/>
        </p:nvSpPr>
        <p:spPr>
          <a:xfrm>
            <a:off x="9601363" y="2228543"/>
            <a:ext cx="816887" cy="3385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997526">
              <a:defRPr sz="5000">
                <a:solidFill>
                  <a:srgbClr val="E9E9E9"/>
                </a:solidFill>
              </a:defRPr>
            </a:lvl1pPr>
          </a:lstStyle>
          <a:p>
            <a:r>
              <a:rPr lang="pt-BR" sz="1600" dirty="0" smtClean="0"/>
              <a:t>Usuários</a:t>
            </a:r>
            <a:endParaRPr sz="1600" dirty="0"/>
          </a:p>
        </p:txBody>
      </p:sp>
      <p:sp>
        <p:nvSpPr>
          <p:cNvPr id="137" name="矩形 5"/>
          <p:cNvSpPr txBox="1"/>
          <p:nvPr/>
        </p:nvSpPr>
        <p:spPr>
          <a:xfrm>
            <a:off x="9642239" y="1868169"/>
            <a:ext cx="725516" cy="4616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97526">
              <a:defRPr sz="8800" b="1">
                <a:solidFill>
                  <a:srgbClr val="FFFFFF"/>
                </a:solidFill>
              </a:defRPr>
            </a:lvl1pPr>
          </a:lstStyle>
          <a:p>
            <a:r>
              <a:rPr lang="pt-BR" sz="2400" dirty="0" smtClean="0"/>
              <a:t>2.8bi</a:t>
            </a:r>
            <a:endParaRPr sz="2400" dirty="0"/>
          </a:p>
        </p:txBody>
      </p:sp>
      <p:sp>
        <p:nvSpPr>
          <p:cNvPr id="138" name="圆形"/>
          <p:cNvSpPr/>
          <p:nvPr/>
        </p:nvSpPr>
        <p:spPr>
          <a:xfrm>
            <a:off x="9469806" y="1693877"/>
            <a:ext cx="1080000" cy="1080000"/>
          </a:xfrm>
          <a:prstGeom prst="ellipse">
            <a:avLst/>
          </a:prstGeom>
          <a:ln w="25400">
            <a:solidFill>
              <a:srgbClr val="C7000B"/>
            </a:solidFill>
            <a:miter/>
          </a:ln>
        </p:spPr>
        <p:txBody>
          <a:bodyPr lIns="34290" tIns="34290" rIns="34290" bIns="34290" anchor="ctr"/>
          <a:lstStyle/>
          <a:p>
            <a:pPr algn="ctr" defTabSz="657225">
              <a:defRPr sz="24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矩形 42"/>
          <p:cNvSpPr txBox="1"/>
          <p:nvPr/>
        </p:nvSpPr>
        <p:spPr>
          <a:xfrm>
            <a:off x="10855144" y="2197213"/>
            <a:ext cx="934484" cy="33855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 defTabSz="997526">
              <a:defRPr sz="5000">
                <a:solidFill>
                  <a:srgbClr val="E9E9E9"/>
                </a:solidFill>
              </a:defRPr>
            </a:lvl1pPr>
          </a:lstStyle>
          <a:p>
            <a:r>
              <a:rPr lang="pt-BR" sz="1600" dirty="0" smtClean="0"/>
              <a:t>Cobertura</a:t>
            </a:r>
            <a:endParaRPr sz="1600" dirty="0"/>
          </a:p>
        </p:txBody>
      </p:sp>
      <p:sp>
        <p:nvSpPr>
          <p:cNvPr id="140" name="矩形 5"/>
          <p:cNvSpPr txBox="1"/>
          <p:nvPr/>
        </p:nvSpPr>
        <p:spPr>
          <a:xfrm>
            <a:off x="11008520" y="1812543"/>
            <a:ext cx="627732" cy="4616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97526">
              <a:defRPr sz="8800" b="1">
                <a:solidFill>
                  <a:srgbClr val="FFFFFF"/>
                </a:solidFill>
              </a:defRPr>
            </a:lvl1pPr>
          </a:lstStyle>
          <a:p>
            <a:r>
              <a:rPr lang="pt-BR" sz="2400" dirty="0" smtClean="0"/>
              <a:t>58%</a:t>
            </a:r>
            <a:endParaRPr sz="2400" dirty="0"/>
          </a:p>
        </p:txBody>
      </p:sp>
      <p:sp>
        <p:nvSpPr>
          <p:cNvPr id="141" name="圆形"/>
          <p:cNvSpPr/>
          <p:nvPr/>
        </p:nvSpPr>
        <p:spPr>
          <a:xfrm>
            <a:off x="10782386" y="1662547"/>
            <a:ext cx="1080000" cy="1080000"/>
          </a:xfrm>
          <a:prstGeom prst="ellipse">
            <a:avLst/>
          </a:prstGeom>
          <a:ln w="25400">
            <a:solidFill>
              <a:srgbClr val="C7000B"/>
            </a:solidFill>
            <a:miter/>
          </a:ln>
        </p:spPr>
        <p:txBody>
          <a:bodyPr lIns="34290" tIns="34290" rIns="34290" bIns="34290" anchor="ctr"/>
          <a:lstStyle/>
          <a:p>
            <a:pPr algn="ctr" defTabSz="657225">
              <a:defRPr sz="24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矩形 510"/>
          <p:cNvSpPr>
            <a:spLocks/>
          </p:cNvSpPr>
          <p:nvPr/>
        </p:nvSpPr>
        <p:spPr>
          <a:xfrm>
            <a:off x="0" y="1268792"/>
            <a:ext cx="7200000" cy="540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69850" tIns="69850" rIns="69850" bIns="69850" anchor="ctr"/>
          <a:lstStyle/>
          <a:p>
            <a:pPr defTabSz="748127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8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2" name="文本框 3"/>
          <p:cNvSpPr txBox="1"/>
          <p:nvPr/>
        </p:nvSpPr>
        <p:spPr>
          <a:xfrm>
            <a:off x="10418250" y="4663854"/>
            <a:ext cx="1882026" cy="37039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99585" tIns="99585" rIns="99585" bIns="99585">
            <a:spAutoFit/>
          </a:bodyPr>
          <a:lstStyle>
            <a:lvl1pPr algn="ctr" defTabSz="997526">
              <a:defRPr sz="2500">
                <a:solidFill>
                  <a:srgbClr val="909393"/>
                </a:solidFill>
              </a:defRPr>
            </a:lvl1pPr>
          </a:lstStyle>
          <a:p>
            <a:r>
              <a:rPr lang="pt-BR" sz="1100" dirty="0" smtClean="0"/>
              <a:t>Fonte</a:t>
            </a:r>
            <a:r>
              <a:rPr sz="1100" dirty="0" smtClean="0"/>
              <a:t>: </a:t>
            </a:r>
            <a:r>
              <a:rPr sz="1100" dirty="0"/>
              <a:t>2019 Huawei GIV</a:t>
            </a:r>
          </a:p>
        </p:txBody>
      </p:sp>
      <p:sp>
        <p:nvSpPr>
          <p:cNvPr id="157" name="矩形 5"/>
          <p:cNvSpPr txBox="1"/>
          <p:nvPr/>
        </p:nvSpPr>
        <p:spPr>
          <a:xfrm>
            <a:off x="11083622" y="3279937"/>
            <a:ext cx="627732" cy="4616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97526">
              <a:defRPr sz="8800" b="1">
                <a:solidFill>
                  <a:srgbClr val="FFFFFF"/>
                </a:solidFill>
              </a:defRPr>
            </a:lvl1pPr>
          </a:lstStyle>
          <a:p>
            <a:r>
              <a:rPr lang="pt-BR" sz="2400" dirty="0" smtClean="0"/>
              <a:t>77%</a:t>
            </a:r>
            <a:endParaRPr sz="2400" dirty="0"/>
          </a:p>
        </p:txBody>
      </p:sp>
      <p:sp>
        <p:nvSpPr>
          <p:cNvPr id="159" name="矩形 42"/>
          <p:cNvSpPr txBox="1"/>
          <p:nvPr/>
        </p:nvSpPr>
        <p:spPr>
          <a:xfrm>
            <a:off x="8473309" y="3636262"/>
            <a:ext cx="1518041" cy="5232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997526">
              <a:defRPr sz="5000">
                <a:solidFill>
                  <a:srgbClr val="E9E9E9"/>
                </a:solidFill>
              </a:defRPr>
            </a:lvl1pPr>
          </a:lstStyle>
          <a:p>
            <a:r>
              <a:rPr lang="pt-BR" sz="1400" dirty="0" smtClean="0"/>
              <a:t>das grandes empresas usarão IA</a:t>
            </a:r>
            <a:endParaRPr sz="1400" dirty="0"/>
          </a:p>
        </p:txBody>
      </p:sp>
      <p:sp>
        <p:nvSpPr>
          <p:cNvPr id="160" name="矩形 5"/>
          <p:cNvSpPr txBox="1"/>
          <p:nvPr/>
        </p:nvSpPr>
        <p:spPr>
          <a:xfrm>
            <a:off x="8918463" y="3277665"/>
            <a:ext cx="627732" cy="46166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97526">
              <a:defRPr sz="8800" b="1">
                <a:solidFill>
                  <a:srgbClr val="FFFFFF"/>
                </a:solidFill>
              </a:defRPr>
            </a:lvl1pPr>
          </a:lstStyle>
          <a:p>
            <a:r>
              <a:rPr lang="pt-BR" sz="2400" dirty="0" smtClean="0"/>
              <a:t>97%</a:t>
            </a:r>
            <a:endParaRPr sz="2400" dirty="0"/>
          </a:p>
        </p:txBody>
      </p:sp>
      <p:sp>
        <p:nvSpPr>
          <p:cNvPr id="162" name="矩形 42"/>
          <p:cNvSpPr txBox="1"/>
          <p:nvPr/>
        </p:nvSpPr>
        <p:spPr>
          <a:xfrm>
            <a:off x="10454396" y="3636628"/>
            <a:ext cx="1785182" cy="52321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997526">
              <a:defRPr sz="5000">
                <a:solidFill>
                  <a:srgbClr val="E9E9E9"/>
                </a:solidFill>
              </a:defRPr>
            </a:lvl1pPr>
          </a:lstStyle>
          <a:p>
            <a:r>
              <a:rPr lang="pt-BR" sz="1400" dirty="0" smtClean="0"/>
              <a:t>das aplicações em nuvem usarão IA</a:t>
            </a:r>
            <a:endParaRPr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8069000" y="3411064"/>
            <a:ext cx="360000" cy="720000"/>
            <a:chOff x="8169566" y="3192028"/>
            <a:chExt cx="360000" cy="720000"/>
          </a:xfrm>
        </p:grpSpPr>
        <p:sp>
          <p:nvSpPr>
            <p:cNvPr id="163" name="矩形 510"/>
            <p:cNvSpPr>
              <a:spLocks/>
            </p:cNvSpPr>
            <p:nvPr/>
          </p:nvSpPr>
          <p:spPr>
            <a:xfrm>
              <a:off x="8169566" y="3192028"/>
              <a:ext cx="360000" cy="720000"/>
            </a:xfrm>
            <a:prstGeom prst="rect">
              <a:avLst/>
            </a:prstGeom>
            <a:solidFill>
              <a:srgbClr val="EDEEF0"/>
            </a:solidFill>
            <a:ln w="12700">
              <a:miter lim="400000"/>
            </a:ln>
          </p:spPr>
          <p:txBody>
            <a:bodyPr lIns="69850" tIns="69850" rIns="69850" bIns="69850" anchor="ctr"/>
            <a:lstStyle/>
            <a:p>
              <a:pPr defTabSz="748127">
                <a:defRPr sz="38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5" name="矩形 510"/>
            <p:cNvSpPr>
              <a:spLocks/>
            </p:cNvSpPr>
            <p:nvPr/>
          </p:nvSpPr>
          <p:spPr>
            <a:xfrm>
              <a:off x="8169566" y="3213628"/>
              <a:ext cx="360000" cy="698400"/>
            </a:xfrm>
            <a:prstGeom prst="rect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69850" tIns="69850" rIns="69850" bIns="69850" anchor="ctr"/>
            <a:lstStyle/>
            <a:p>
              <a:pPr defTabSz="748127">
                <a:defRPr sz="38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229363" y="3407067"/>
            <a:ext cx="360000" cy="720000"/>
            <a:chOff x="10192923" y="3192028"/>
            <a:chExt cx="360000" cy="720000"/>
          </a:xfrm>
        </p:grpSpPr>
        <p:sp>
          <p:nvSpPr>
            <p:cNvPr id="164" name="矩形 510"/>
            <p:cNvSpPr>
              <a:spLocks/>
            </p:cNvSpPr>
            <p:nvPr/>
          </p:nvSpPr>
          <p:spPr>
            <a:xfrm>
              <a:off x="10192923" y="3192028"/>
              <a:ext cx="360000" cy="720000"/>
            </a:xfrm>
            <a:prstGeom prst="rect">
              <a:avLst/>
            </a:prstGeom>
            <a:solidFill>
              <a:srgbClr val="EDEEF0"/>
            </a:solidFill>
            <a:ln w="12700">
              <a:miter lim="400000"/>
            </a:ln>
          </p:spPr>
          <p:txBody>
            <a:bodyPr lIns="69850" tIns="69850" rIns="69850" bIns="69850" anchor="ctr"/>
            <a:lstStyle/>
            <a:p>
              <a:pPr defTabSz="748127">
                <a:defRPr sz="38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66" name="矩形 510"/>
            <p:cNvSpPr>
              <a:spLocks/>
            </p:cNvSpPr>
            <p:nvPr/>
          </p:nvSpPr>
          <p:spPr>
            <a:xfrm>
              <a:off x="10192923" y="3357628"/>
              <a:ext cx="360000" cy="554400"/>
            </a:xfrm>
            <a:prstGeom prst="rect">
              <a:avLst/>
            </a:prstGeom>
            <a:solidFill>
              <a:srgbClr val="C00000"/>
            </a:solidFill>
            <a:ln w="12700">
              <a:miter lim="400000"/>
            </a:ln>
          </p:spPr>
          <p:txBody>
            <a:bodyPr lIns="69850" tIns="69850" rIns="69850" bIns="69850" anchor="ctr"/>
            <a:lstStyle/>
            <a:p>
              <a:pPr defTabSz="748127">
                <a:defRPr sz="3800">
                  <a:solidFill>
                    <a:srgbClr val="FFFFFF"/>
                  </a:solidFill>
                  <a:latin typeface="微软雅黑"/>
                  <a:ea typeface="微软雅黑"/>
                  <a:cs typeface="微软雅黑"/>
                  <a:sym typeface="微软雅黑"/>
                </a:defRPr>
              </a:pPr>
              <a:endParaRPr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67" name="计算，走向异构多样性"/>
          <p:cNvSpPr txBox="1"/>
          <p:nvPr/>
        </p:nvSpPr>
        <p:spPr>
          <a:xfrm>
            <a:off x="7734510" y="4251399"/>
            <a:ext cx="4601587" cy="3878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7760" tIns="77760" rIns="77760" bIns="77760" anchor="ctr">
            <a:spAutoFit/>
          </a:bodyPr>
          <a:lstStyle>
            <a:lvl1pPr algn="ctr" defTabSz="2298462">
              <a:defRPr sz="8000" b="1">
                <a:solidFill>
                  <a:srgbClr val="FFFFFF"/>
                </a:solidFill>
              </a:defRPr>
            </a:lvl1pPr>
          </a:lstStyle>
          <a:p>
            <a:r>
              <a:rPr lang="pt-BR" sz="1500" dirty="0" smtClean="0"/>
              <a:t>A Inteligência Artificial cria valor para os Setores</a:t>
            </a:r>
            <a:endParaRPr sz="1500" dirty="0"/>
          </a:p>
        </p:txBody>
      </p:sp>
      <p:sp>
        <p:nvSpPr>
          <p:cNvPr id="168" name="矩形 42"/>
          <p:cNvSpPr txBox="1"/>
          <p:nvPr/>
        </p:nvSpPr>
        <p:spPr>
          <a:xfrm>
            <a:off x="594024" y="2067089"/>
            <a:ext cx="4596224" cy="58477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997526">
              <a:defRPr sz="5000">
                <a:solidFill>
                  <a:srgbClr val="E9E9E9"/>
                </a:solidFill>
              </a:defRPr>
            </a:lvl1pPr>
          </a:lstStyle>
          <a:p>
            <a:pPr algn="l"/>
            <a:r>
              <a:rPr lang="pt-BR" altLang="zh-CN" sz="1600" dirty="0" smtClean="0"/>
              <a:t>Todas </a:t>
            </a:r>
            <a:r>
              <a:rPr lang="pt-BR" altLang="zh-CN" sz="1600" dirty="0"/>
              <a:t>as </a:t>
            </a:r>
            <a:r>
              <a:rPr lang="pt-BR" altLang="zh-CN" sz="1600" dirty="0" smtClean="0"/>
              <a:t>coisas:</a:t>
            </a:r>
          </a:p>
          <a:p>
            <a:pPr algn="l"/>
            <a:r>
              <a:rPr lang="pt-BR" altLang="zh-CN" sz="1600" dirty="0" smtClean="0"/>
              <a:t> </a:t>
            </a:r>
            <a:r>
              <a:rPr lang="pt-BR" altLang="zh-CN" sz="1600" b="1" dirty="0"/>
              <a:t>conectadas</a:t>
            </a:r>
            <a:r>
              <a:rPr lang="pt-BR" altLang="zh-CN" sz="1600" dirty="0"/>
              <a:t>, </a:t>
            </a:r>
            <a:r>
              <a:rPr lang="pt-BR" altLang="zh-CN" sz="1600" b="1" dirty="0"/>
              <a:t>sensitivas</a:t>
            </a:r>
            <a:r>
              <a:rPr lang="pt-BR" altLang="zh-CN" sz="1600" dirty="0"/>
              <a:t> e </a:t>
            </a:r>
            <a:r>
              <a:rPr lang="pt-BR" altLang="zh-CN" sz="1600" b="1" dirty="0" smtClean="0"/>
              <a:t>inteligentes</a:t>
            </a:r>
            <a:r>
              <a:rPr lang="pt-BR" altLang="zh-CN" sz="1600" dirty="0" smtClean="0"/>
              <a:t>.</a:t>
            </a:r>
            <a:endParaRPr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68" y="2800074"/>
            <a:ext cx="304762" cy="304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93" y="2800074"/>
            <a:ext cx="304762" cy="3047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17" y="2789881"/>
            <a:ext cx="325148" cy="325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61" y="5093232"/>
            <a:ext cx="304762" cy="304762"/>
          </a:xfrm>
          <a:prstGeom prst="rect">
            <a:avLst/>
          </a:prstGeom>
        </p:spPr>
      </p:pic>
      <p:sp>
        <p:nvSpPr>
          <p:cNvPr id="169" name="家庭"/>
          <p:cNvSpPr txBox="1"/>
          <p:nvPr/>
        </p:nvSpPr>
        <p:spPr>
          <a:xfrm>
            <a:off x="8084860" y="5396159"/>
            <a:ext cx="694364" cy="265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818" tIns="39818" rIns="39818" bIns="39818">
            <a:spAutoFit/>
          </a:bodyPr>
          <a:lstStyle>
            <a:lvl1pPr algn="ctr" defTabSz="997526">
              <a:defRPr sz="3000">
                <a:solidFill>
                  <a:srgbClr val="E9E9E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hangingPunct="0"/>
            <a:r>
              <a:rPr lang="en-US" altLang="zh-CN" sz="12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Logística</a:t>
            </a:r>
            <a:endParaRPr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755" y="6106259"/>
            <a:ext cx="325148" cy="325148"/>
          </a:xfrm>
          <a:prstGeom prst="rect">
            <a:avLst/>
          </a:prstGeom>
        </p:spPr>
      </p:pic>
      <p:sp>
        <p:nvSpPr>
          <p:cNvPr id="170" name="家庭"/>
          <p:cNvSpPr txBox="1"/>
          <p:nvPr/>
        </p:nvSpPr>
        <p:spPr>
          <a:xfrm>
            <a:off x="10123837" y="6395589"/>
            <a:ext cx="812987" cy="265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818" tIns="39818" rIns="39818" bIns="39818">
            <a:spAutoFit/>
          </a:bodyPr>
          <a:lstStyle>
            <a:lvl1pPr algn="ctr" defTabSz="997526">
              <a:defRPr sz="3000">
                <a:solidFill>
                  <a:srgbClr val="E9E9E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hangingPunct="0"/>
            <a:r>
              <a:rPr lang="en-US" altLang="zh-CN" sz="12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Agricultura</a:t>
            </a:r>
            <a:endParaRPr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63" y="5876789"/>
            <a:ext cx="325148" cy="325148"/>
          </a:xfrm>
          <a:prstGeom prst="rect">
            <a:avLst/>
          </a:prstGeom>
        </p:spPr>
      </p:pic>
      <p:sp>
        <p:nvSpPr>
          <p:cNvPr id="173" name="家庭"/>
          <p:cNvSpPr txBox="1"/>
          <p:nvPr/>
        </p:nvSpPr>
        <p:spPr>
          <a:xfrm>
            <a:off x="7314186" y="6201937"/>
            <a:ext cx="768102" cy="2650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9818" tIns="39818" rIns="39818" bIns="39818">
            <a:spAutoFit/>
          </a:bodyPr>
          <a:lstStyle>
            <a:lvl1pPr algn="ctr" defTabSz="997526">
              <a:defRPr sz="3000">
                <a:solidFill>
                  <a:srgbClr val="E9E9E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hangingPunct="0"/>
            <a:r>
              <a:rPr lang="en-US" altLang="zh-CN" sz="12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Cidadania</a:t>
            </a:r>
            <a:endParaRPr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矩形 45">
            <a:extLst>
              <a:ext uri="{FF2B5EF4-FFF2-40B4-BE49-F238E27FC236}">
                <a16:creationId xmlns="" xmlns:a16="http://schemas.microsoft.com/office/drawing/2014/main" id="{B6FE7A79-A097-4064-94B8-F4E7FE7057F3}"/>
              </a:ext>
            </a:extLst>
          </p:cNvPr>
          <p:cNvSpPr/>
          <p:nvPr/>
        </p:nvSpPr>
        <p:spPr>
          <a:xfrm>
            <a:off x="323884" y="3524564"/>
            <a:ext cx="6827211" cy="10772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342900" indent="-342900" defTabSz="391878" hangingPunct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000" b="1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Surgirão novos desafios e riscos imprevisíveis</a:t>
            </a:r>
          </a:p>
          <a:p>
            <a:pPr marL="342900" indent="-342900" defTabSz="391878" hangingPunct="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altLang="zh-CN" sz="2000" b="1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Segurança Cibernética e Privacidade Individual são preocupações de todos</a:t>
            </a:r>
            <a:endParaRPr lang="pt-BR" altLang="zh-CN" sz="2000" b="1" kern="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322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2" grpId="0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52" grpId="0" animBg="1"/>
      <p:bldP spid="157" grpId="0" animBg="1"/>
      <p:bldP spid="159" grpId="0" animBg="1"/>
      <p:bldP spid="160" grpId="0" animBg="1"/>
      <p:bldP spid="162" grpId="0" animBg="1"/>
      <p:bldP spid="167" grpId="0" animBg="1"/>
      <p:bldP spid="1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"/>
          <p:cNvSpPr/>
          <p:nvPr/>
        </p:nvSpPr>
        <p:spPr>
          <a:xfrm>
            <a:off x="0" y="-136522"/>
            <a:ext cx="12422196" cy="7131044"/>
          </a:xfrm>
          <a:prstGeom prst="rect">
            <a:avLst/>
          </a:prstGeom>
          <a:solidFill>
            <a:srgbClr val="121725">
              <a:alpha val="61724"/>
            </a:srgbClr>
          </a:solidFill>
          <a:ln w="12700">
            <a:miter lim="400000"/>
          </a:ln>
        </p:spPr>
        <p:txBody>
          <a:bodyPr lIns="92208" tIns="92208" rIns="92208" bIns="92208" anchor="ctr"/>
          <a:lstStyle/>
          <a:p>
            <a:pPr defTabSz="1558634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478" y="2257009"/>
            <a:ext cx="8529043" cy="3084843"/>
          </a:xfrm>
          <a:prstGeom prst="rect">
            <a:avLst/>
          </a:prstGeom>
        </p:spPr>
      </p:pic>
      <p:sp>
        <p:nvSpPr>
          <p:cNvPr id="33" name="矩形 510"/>
          <p:cNvSpPr>
            <a:spLocks/>
          </p:cNvSpPr>
          <p:nvPr/>
        </p:nvSpPr>
        <p:spPr>
          <a:xfrm>
            <a:off x="0" y="1268792"/>
            <a:ext cx="7200000" cy="540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69850" tIns="69850" rIns="69850" bIns="69850" anchor="ctr"/>
          <a:lstStyle/>
          <a:p>
            <a:pPr defTabSz="748127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8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矩形 72">
            <a:extLst>
              <a:ext uri="{FF2B5EF4-FFF2-40B4-BE49-F238E27FC236}">
                <a16:creationId xmlns="" xmlns:a16="http://schemas.microsoft.com/office/drawing/2014/main" id="{468292A9-594B-46D6-8948-B79CB6D2A356}"/>
              </a:ext>
            </a:extLst>
          </p:cNvPr>
          <p:cNvSpPr/>
          <p:nvPr/>
        </p:nvSpPr>
        <p:spPr>
          <a:xfrm>
            <a:off x="406576" y="417932"/>
            <a:ext cx="11663504" cy="613895"/>
          </a:xfrm>
          <a:prstGeom prst="rect">
            <a:avLst/>
          </a:prstGeom>
        </p:spPr>
        <p:txBody>
          <a:bodyPr vert="horz" lIns="36609" tIns="18305" rIns="36609" bIns="18305" rtlCol="0" anchor="ctr">
            <a:noAutofit/>
          </a:bodyPr>
          <a:lstStyle/>
          <a:p>
            <a:pPr defTabSz="134528" hangingPunct="0">
              <a:spcBef>
                <a:spcPts val="200"/>
              </a:spcBef>
            </a:pPr>
            <a:r>
              <a:rPr lang="pt-BR" altLang="zh-CN" sz="3200" b="1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A História da Huawei na Segurança Cibernética</a:t>
            </a:r>
            <a:endParaRPr lang="zh-CN" altLang="en-US" sz="3200" b="1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5" name="矩形 510"/>
          <p:cNvSpPr>
            <a:spLocks noChangeAspect="1"/>
          </p:cNvSpPr>
          <p:nvPr/>
        </p:nvSpPr>
        <p:spPr>
          <a:xfrm>
            <a:off x="0" y="0"/>
            <a:ext cx="54000" cy="3763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69850" tIns="69850" rIns="69850" bIns="69850" anchor="ctr"/>
          <a:lstStyle/>
          <a:p>
            <a:pPr defTabSz="748127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8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2" y="2833282"/>
            <a:ext cx="1452878" cy="145287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935478" y="1459314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zh-CN" sz="2000" b="1" dirty="0">
                <a:solidFill>
                  <a:schemeClr val="bg1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Segurança Cibernética é uma maratona, não uma corrida de 100 metros rasos.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62" y="5219245"/>
            <a:ext cx="1363938" cy="1363938"/>
          </a:xfrm>
          <a:prstGeom prst="rect">
            <a:avLst/>
          </a:prstGeom>
        </p:spPr>
      </p:pic>
      <p:sp>
        <p:nvSpPr>
          <p:cNvPr id="39" name="文本框 1"/>
          <p:cNvSpPr txBox="1"/>
          <p:nvPr/>
        </p:nvSpPr>
        <p:spPr>
          <a:xfrm>
            <a:off x="2935478" y="5687632"/>
            <a:ext cx="7691026" cy="79707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3600" kern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FZLanTingHeiS-DB1-GBK" charset="-122"/>
                <a:ea typeface="FZLanTingHeiS-DB1-GBK" charset="-122"/>
                <a:cs typeface="FZLanTingHeiS-DB1-GBK" charset="-122"/>
              </a:defRPr>
            </a:lvl1pPr>
          </a:lstStyle>
          <a:p>
            <a:pPr defTabSz="914433"/>
            <a:r>
              <a:rPr lang="pt-BR" altLang="zh-CN" sz="2000" dirty="0" smtClean="0">
                <a:solidFill>
                  <a:prstClr val="white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Devemos </a:t>
            </a:r>
            <a:r>
              <a:rPr lang="pt-BR" altLang="zh-CN" sz="2000" dirty="0">
                <a:solidFill>
                  <a:prstClr val="white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trabalhar juntos para conseguirmos construir um mundo confiável, seguro e inteligente.</a:t>
            </a:r>
            <a:endParaRPr lang="zh-CN" altLang="en-US" sz="2000" dirty="0">
              <a:solidFill>
                <a:prstClr val="white"/>
              </a:solidFill>
              <a:effectLst>
                <a:glow>
                  <a:prstClr val="white"/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屏幕快照 2019-04-16 上午1.16.02.png" descr="屏幕快照 2019-04-16 上午1.16.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7" y="-6459"/>
            <a:ext cx="12189166" cy="6870918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矩形 510"/>
          <p:cNvSpPr/>
          <p:nvPr/>
        </p:nvSpPr>
        <p:spPr>
          <a:xfrm>
            <a:off x="0" y="3688"/>
            <a:ext cx="60960" cy="424811"/>
          </a:xfrm>
          <a:prstGeom prst="rect">
            <a:avLst/>
          </a:prstGeom>
          <a:solidFill>
            <a:srgbClr val="C00000"/>
          </a:solidFill>
          <a:ln w="3175">
            <a:miter lim="400000"/>
          </a:ln>
        </p:spPr>
        <p:txBody>
          <a:bodyPr lIns="39834" tIns="39834" rIns="39834" bIns="39834" anchor="ctr"/>
          <a:lstStyle/>
          <a:p>
            <a:pPr algn="ctr" defTabSz="399011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520"/>
          </a:p>
        </p:txBody>
      </p:sp>
      <p:sp>
        <p:nvSpPr>
          <p:cNvPr id="5" name="矩形 72">
            <a:extLst>
              <a:ext uri="{FF2B5EF4-FFF2-40B4-BE49-F238E27FC236}">
                <a16:creationId xmlns:a16="http://schemas.microsoft.com/office/drawing/2014/main" xmlns="" id="{468292A9-594B-46D6-8948-B79CB6D2A356}"/>
              </a:ext>
            </a:extLst>
          </p:cNvPr>
          <p:cNvSpPr/>
          <p:nvPr/>
        </p:nvSpPr>
        <p:spPr>
          <a:xfrm>
            <a:off x="1011425" y="2803324"/>
            <a:ext cx="9784002" cy="613895"/>
          </a:xfrm>
          <a:prstGeom prst="rect">
            <a:avLst/>
          </a:prstGeom>
        </p:spPr>
        <p:txBody>
          <a:bodyPr vert="horz" lIns="36609" tIns="18305" rIns="36609" bIns="18305" rtlCol="0" anchor="ctr">
            <a:noAutofit/>
          </a:bodyPr>
          <a:lstStyle/>
          <a:p>
            <a:pPr defTabSz="134528" hangingPunct="0">
              <a:spcBef>
                <a:spcPts val="200"/>
              </a:spcBef>
            </a:pPr>
            <a:endParaRPr lang="zh-CN" altLang="en-US" sz="3200" b="1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矩形 72">
            <a:extLst>
              <a:ext uri="{FF2B5EF4-FFF2-40B4-BE49-F238E27FC236}">
                <a16:creationId xmlns:a16="http://schemas.microsoft.com/office/drawing/2014/main" xmlns="" id="{468292A9-594B-46D6-8948-B79CB6D2A356}"/>
              </a:ext>
            </a:extLst>
          </p:cNvPr>
          <p:cNvSpPr/>
          <p:nvPr/>
        </p:nvSpPr>
        <p:spPr>
          <a:xfrm>
            <a:off x="406576" y="417932"/>
            <a:ext cx="11663504" cy="613895"/>
          </a:xfrm>
          <a:prstGeom prst="rect">
            <a:avLst/>
          </a:prstGeom>
        </p:spPr>
        <p:txBody>
          <a:bodyPr vert="horz" lIns="36609" tIns="18305" rIns="36609" bIns="18305" rtlCol="0" anchor="ctr">
            <a:noAutofit/>
          </a:bodyPr>
          <a:lstStyle/>
          <a:p>
            <a:pPr defTabSz="134528" hangingPunct="0">
              <a:spcBef>
                <a:spcPts val="200"/>
              </a:spcBef>
            </a:pPr>
            <a:r>
              <a:rPr lang="pt-BR" altLang="zh-CN" sz="32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Qual é a visão da </a:t>
            </a:r>
            <a:r>
              <a:rPr lang="pt-BR" altLang="zh-CN" sz="3200" b="1" kern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Huawei</a:t>
            </a:r>
            <a:r>
              <a:rPr lang="pt-BR" altLang="zh-CN" sz="32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 sobre Segurança Cibernética? </a:t>
            </a:r>
            <a:endParaRPr lang="zh-CN" altLang="en-US" sz="3200" b="1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237" y="1946159"/>
            <a:ext cx="2247543" cy="22475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10" y="1946730"/>
            <a:ext cx="2246400" cy="224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839" y="1946730"/>
            <a:ext cx="2246400" cy="2246400"/>
          </a:xfrm>
          <a:prstGeom prst="rect">
            <a:avLst/>
          </a:prstGeom>
        </p:spPr>
      </p:pic>
      <p:sp>
        <p:nvSpPr>
          <p:cNvPr id="10" name="TextBox 154">
            <a:extLst>
              <a:ext uri="{FF2B5EF4-FFF2-40B4-BE49-F238E27FC236}">
                <a16:creationId xmlns="" xmlns:a16="http://schemas.microsoft.com/office/drawing/2014/main" id="{01E963A3-EF6C-46AD-85BB-56A41A6E44D8}"/>
              </a:ext>
            </a:extLst>
          </p:cNvPr>
          <p:cNvSpPr txBox="1"/>
          <p:nvPr/>
        </p:nvSpPr>
        <p:spPr>
          <a:xfrm>
            <a:off x="650597" y="4481527"/>
            <a:ext cx="3318822" cy="18466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391878" hangingPunct="0"/>
            <a:r>
              <a:rPr lang="pt-BR" altLang="zh-CN" sz="2000" b="1" u="sng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Prioridade </a:t>
            </a:r>
            <a:r>
              <a:rPr lang="pt-BR" altLang="zh-CN" sz="2000" b="1" u="sng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Máxima</a:t>
            </a:r>
            <a:r>
              <a:rPr lang="pt-BR" altLang="zh-CN" sz="2000" b="1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 </a:t>
            </a:r>
            <a:endParaRPr lang="pt-BR" altLang="zh-CN" sz="2000" b="1" kern="0" dirty="0" smtClean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Gotham-Book"/>
            </a:endParaRPr>
          </a:p>
          <a:p>
            <a:pPr algn="ctr" defTabSz="391878" hangingPunct="0"/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Prover 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segurança digital para todas as pessoas,  lares e organizações para um mundo totalmente conectado e inteligente. </a:t>
            </a:r>
          </a:p>
        </p:txBody>
      </p:sp>
      <p:sp>
        <p:nvSpPr>
          <p:cNvPr id="11" name="TextBox 154">
            <a:extLst>
              <a:ext uri="{FF2B5EF4-FFF2-40B4-BE49-F238E27FC236}">
                <a16:creationId xmlns="" xmlns:a16="http://schemas.microsoft.com/office/drawing/2014/main" id="{01E963A3-EF6C-46AD-85BB-56A41A6E44D8}"/>
              </a:ext>
            </a:extLst>
          </p:cNvPr>
          <p:cNvSpPr txBox="1"/>
          <p:nvPr/>
        </p:nvSpPr>
        <p:spPr>
          <a:xfrm>
            <a:off x="8187628" y="4481527"/>
            <a:ext cx="3318822" cy="184665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391878" hangingPunct="0"/>
            <a:r>
              <a:rPr lang="pt-BR" altLang="zh-CN" sz="2000" b="1" u="sng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Garantia ponta a </a:t>
            </a:r>
            <a:r>
              <a:rPr lang="pt-BR" altLang="zh-CN" sz="2000" b="1" u="sng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ponta </a:t>
            </a:r>
            <a:endParaRPr lang="pt-BR" altLang="zh-CN" sz="2000" b="1" u="sng" kern="0" dirty="0" smtClean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Gotham-Book"/>
            </a:endParaRPr>
          </a:p>
          <a:p>
            <a:pPr algn="ctr" defTabSz="391878" hangingPunct="0"/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Nós 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construímos e implementamos um sistema global de garantia de segurança cibernética que cobre todos os </a:t>
            </a:r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processos.</a:t>
            </a:r>
            <a:endParaRPr lang="pt-BR" altLang="zh-CN" sz="2000" kern="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Gotham-Book"/>
            </a:endParaRPr>
          </a:p>
        </p:txBody>
      </p:sp>
      <p:sp>
        <p:nvSpPr>
          <p:cNvPr id="12" name="TextBox 154">
            <a:extLst>
              <a:ext uri="{FF2B5EF4-FFF2-40B4-BE49-F238E27FC236}">
                <a16:creationId xmlns="" xmlns:a16="http://schemas.microsoft.com/office/drawing/2014/main" id="{01E963A3-EF6C-46AD-85BB-56A41A6E44D8}"/>
              </a:ext>
            </a:extLst>
          </p:cNvPr>
          <p:cNvSpPr txBox="1"/>
          <p:nvPr/>
        </p:nvSpPr>
        <p:spPr>
          <a:xfrm>
            <a:off x="4419112" y="4635415"/>
            <a:ext cx="3318822" cy="15388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391878" hangingPunct="0"/>
            <a:r>
              <a:rPr lang="pt-BR" altLang="zh-CN" sz="2000" b="1" u="sng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P</a:t>
            </a:r>
            <a:r>
              <a:rPr lang="pt-BR" altLang="zh-CN" sz="2000" b="1" u="sng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arte </a:t>
            </a:r>
            <a:r>
              <a:rPr lang="pt-BR" altLang="zh-CN" sz="2000" b="1" u="sng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do nosso </a:t>
            </a:r>
            <a:r>
              <a:rPr lang="pt-BR" altLang="zh-CN" sz="2000" b="1" u="sng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DNA</a:t>
            </a:r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 </a:t>
            </a:r>
          </a:p>
          <a:p>
            <a:pPr algn="ctr" defTabSz="391878" hangingPunct="0"/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Codificado 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em </a:t>
            </a:r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todos os nossos projetos, 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operações, auditorias, processos, políticas, produtos e serviços.</a:t>
            </a:r>
          </a:p>
        </p:txBody>
      </p:sp>
      <p:sp>
        <p:nvSpPr>
          <p:cNvPr id="13" name="矩形 510"/>
          <p:cNvSpPr>
            <a:spLocks/>
          </p:cNvSpPr>
          <p:nvPr/>
        </p:nvSpPr>
        <p:spPr>
          <a:xfrm>
            <a:off x="0" y="1268792"/>
            <a:ext cx="7200000" cy="540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69850" tIns="69850" rIns="69850" bIns="69850" anchor="ctr"/>
          <a:lstStyle/>
          <a:p>
            <a:pPr defTabSz="748127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8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8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hutterstock_77672524 (1).jpg" descr="shutterstock_77672524 (1).jpg"/>
          <p:cNvPicPr>
            <a:picLocks noChangeAspect="1"/>
          </p:cNvPicPr>
          <p:nvPr/>
        </p:nvPicPr>
        <p:blipFill rotWithShape="1">
          <a:blip r:embed="rId3">
            <a:extLst/>
          </a:blip>
          <a:srcRect l="22666" b="6383"/>
          <a:stretch/>
        </p:blipFill>
        <p:spPr>
          <a:xfrm>
            <a:off x="-203200" y="-22267"/>
            <a:ext cx="9116031" cy="7327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128857243_medium.jpg" descr="128857243_medium.jpg"/>
          <p:cNvPicPr>
            <a:picLocks noChangeAspect="1"/>
          </p:cNvPicPr>
          <p:nvPr/>
        </p:nvPicPr>
        <p:blipFill rotWithShape="1">
          <a:blip r:embed="rId4">
            <a:extLst/>
          </a:blip>
          <a:srcRect l="17868" r="25814"/>
          <a:stretch/>
        </p:blipFill>
        <p:spPr>
          <a:xfrm>
            <a:off x="6094767" y="-53494"/>
            <a:ext cx="6274214" cy="7341852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矩形"/>
          <p:cNvSpPr/>
          <p:nvPr/>
        </p:nvSpPr>
        <p:spPr>
          <a:xfrm>
            <a:off x="-91016" y="-173291"/>
            <a:ext cx="12371566" cy="7105378"/>
          </a:xfrm>
          <a:prstGeom prst="rect">
            <a:avLst/>
          </a:prstGeom>
          <a:solidFill>
            <a:srgbClr val="121725">
              <a:alpha val="61724"/>
            </a:srgbClr>
          </a:solidFill>
          <a:ln w="12700">
            <a:miter lim="400000"/>
          </a:ln>
        </p:spPr>
        <p:txBody>
          <a:bodyPr lIns="36883" tIns="36883" rIns="36883" bIns="36883" anchor="ctr"/>
          <a:lstStyle/>
          <a:p>
            <a:pPr defTabSz="623454">
              <a:defRPr>
                <a:solidFill>
                  <a:srgbClr val="FFFFFF"/>
                </a:solidFill>
              </a:defRPr>
            </a:pPr>
            <a:endParaRPr sz="720"/>
          </a:p>
        </p:txBody>
      </p:sp>
      <p:sp>
        <p:nvSpPr>
          <p:cNvPr id="331" name="See what you couldn’t before"/>
          <p:cNvSpPr txBox="1"/>
          <p:nvPr/>
        </p:nvSpPr>
        <p:spPr>
          <a:xfrm>
            <a:off x="321208" y="1846154"/>
            <a:ext cx="5452351" cy="42324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9792" tIns="49792" rIns="49792" bIns="49792" anchor="ctr">
            <a:spAutoFit/>
          </a:bodyPr>
          <a:lstStyle>
            <a:lvl1pPr algn="ctr" defTabSz="1246908">
              <a:defRPr sz="6000" b="1">
                <a:solidFill>
                  <a:srgbClr val="E9E9E9"/>
                </a:solidFill>
              </a:defRPr>
            </a:lvl1pPr>
          </a:lstStyle>
          <a:p>
            <a:pPr algn="l">
              <a:spcAft>
                <a:spcPts val="1200"/>
              </a:spcAft>
            </a:pPr>
            <a:r>
              <a:rPr lang="pt-BR" sz="2400" dirty="0"/>
              <a:t>Nós construímos segurança através de </a:t>
            </a:r>
            <a:r>
              <a:rPr lang="pt-BR" sz="2400" dirty="0" smtClean="0"/>
              <a:t>inovação</a:t>
            </a:r>
          </a:p>
          <a:p>
            <a:pPr algn="l">
              <a:spcAft>
                <a:spcPts val="1200"/>
              </a:spcAft>
            </a:pPr>
            <a:endParaRPr lang="pt-BR" sz="1050" dirty="0" smtClean="0"/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kern="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Pesquisa &amp; Desenvolvimento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kern="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Padrões e Processos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kern="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Gestão de Recursos Humanos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kern="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Gestão de Expedição, Defeitos e Vulnerabilidade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kern="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Gestão de Entrega de Serviços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“</a:t>
            </a:r>
            <a:r>
              <a:rPr lang="pt-BR" sz="2000" kern="0" dirty="0" err="1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Compliance</a:t>
            </a:r>
            <a:r>
              <a:rPr lang="pt-BR" sz="20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” - Verificação / Auditoria</a:t>
            </a:r>
            <a:endParaRPr lang="pt-BR" sz="2000" kern="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2" name="矩形 510"/>
          <p:cNvSpPr/>
          <p:nvPr/>
        </p:nvSpPr>
        <p:spPr>
          <a:xfrm>
            <a:off x="0" y="3688"/>
            <a:ext cx="60960" cy="424811"/>
          </a:xfrm>
          <a:prstGeom prst="rect">
            <a:avLst/>
          </a:prstGeom>
          <a:solidFill>
            <a:srgbClr val="C00000"/>
          </a:solidFill>
          <a:ln w="3175">
            <a:miter lim="400000"/>
          </a:ln>
        </p:spPr>
        <p:txBody>
          <a:bodyPr lIns="39834" tIns="39834" rIns="39834" bIns="39834" anchor="ctr"/>
          <a:lstStyle/>
          <a:p>
            <a:pPr algn="ctr" defTabSz="399011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520"/>
          </a:p>
        </p:txBody>
      </p:sp>
      <p:sp>
        <p:nvSpPr>
          <p:cNvPr id="10" name="矩形 72">
            <a:extLst>
              <a:ext uri="{FF2B5EF4-FFF2-40B4-BE49-F238E27FC236}">
                <a16:creationId xmlns:a16="http://schemas.microsoft.com/office/drawing/2014/main" xmlns="" id="{468292A9-594B-46D6-8948-B79CB6D2A356}"/>
              </a:ext>
            </a:extLst>
          </p:cNvPr>
          <p:cNvSpPr/>
          <p:nvPr/>
        </p:nvSpPr>
        <p:spPr>
          <a:xfrm>
            <a:off x="406576" y="417932"/>
            <a:ext cx="11663504" cy="613895"/>
          </a:xfrm>
          <a:prstGeom prst="rect">
            <a:avLst/>
          </a:prstGeom>
        </p:spPr>
        <p:txBody>
          <a:bodyPr vert="horz" lIns="36609" tIns="18305" rIns="36609" bIns="18305" rtlCol="0" anchor="ctr">
            <a:noAutofit/>
          </a:bodyPr>
          <a:lstStyle/>
          <a:p>
            <a:pPr defTabSz="134528" hangingPunct="0">
              <a:spcBef>
                <a:spcPts val="200"/>
              </a:spcBef>
            </a:pPr>
            <a:r>
              <a:rPr lang="pt-BR" altLang="zh-CN" sz="32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O que a </a:t>
            </a:r>
            <a:r>
              <a:rPr lang="pt-BR" altLang="zh-CN" sz="3200" b="1" kern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Huawei</a:t>
            </a:r>
            <a:r>
              <a:rPr lang="pt-BR" altLang="zh-CN" sz="32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 faz para endereçar este desafio?</a:t>
            </a:r>
            <a:endParaRPr lang="zh-CN" altLang="en-US" sz="3200" b="1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矩形 510"/>
          <p:cNvSpPr>
            <a:spLocks/>
          </p:cNvSpPr>
          <p:nvPr/>
        </p:nvSpPr>
        <p:spPr>
          <a:xfrm>
            <a:off x="0" y="1268792"/>
            <a:ext cx="7200000" cy="540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69850" tIns="69850" rIns="69850" bIns="69850" anchor="ctr"/>
          <a:lstStyle/>
          <a:p>
            <a:pPr defTabSz="748127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8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See what you couldn’t before"/>
          <p:cNvSpPr txBox="1"/>
          <p:nvPr/>
        </p:nvSpPr>
        <p:spPr>
          <a:xfrm>
            <a:off x="6507863" y="1846154"/>
            <a:ext cx="5452351" cy="392468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9792" tIns="49792" rIns="49792" bIns="49792" anchor="ctr">
            <a:spAutoFit/>
          </a:bodyPr>
          <a:lstStyle>
            <a:lvl1pPr algn="ctr" defTabSz="1246908">
              <a:defRPr sz="6000" b="1">
                <a:solidFill>
                  <a:srgbClr val="E9E9E9"/>
                </a:solidFill>
              </a:defRPr>
            </a:lvl1pPr>
          </a:lstStyle>
          <a:p>
            <a:pPr algn="l">
              <a:spcAft>
                <a:spcPts val="1200"/>
              </a:spcAft>
            </a:pPr>
            <a:r>
              <a:rPr lang="pt-BR" sz="2400" dirty="0"/>
              <a:t>Nós aprimoramos a segurança por meio da colaboração</a:t>
            </a:r>
          </a:p>
          <a:p>
            <a:pPr algn="l">
              <a:spcAft>
                <a:spcPts val="1200"/>
              </a:spcAft>
            </a:pPr>
            <a:endParaRPr lang="pt-BR" sz="1050" dirty="0" smtClean="0"/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Cumprimento de Leis e Regulamentações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Gestão da Cadeia de Suprimentos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Gestão da Manufatura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Participação ativa em Fóruns </a:t>
            </a:r>
            <a:r>
              <a:rPr lang="pt-BR" sz="2000" kern="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I</a:t>
            </a:r>
            <a:r>
              <a:rPr lang="pt-BR" sz="20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nternacionais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Colaboração com Governos Locais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 sz="2000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Colaboração com a Indústria</a:t>
            </a:r>
            <a:endParaRPr lang="pt-BR" sz="2000" kern="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023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"/>
          <p:cNvSpPr/>
          <p:nvPr/>
        </p:nvSpPr>
        <p:spPr>
          <a:xfrm>
            <a:off x="-91016" y="-173291"/>
            <a:ext cx="12371566" cy="7105378"/>
          </a:xfrm>
          <a:prstGeom prst="rect">
            <a:avLst/>
          </a:prstGeom>
          <a:solidFill>
            <a:srgbClr val="121725">
              <a:alpha val="38000"/>
            </a:srgbClr>
          </a:solidFill>
          <a:ln w="12700">
            <a:miter lim="400000"/>
          </a:ln>
        </p:spPr>
        <p:txBody>
          <a:bodyPr lIns="36883" tIns="36883" rIns="36883" bIns="36883" anchor="ctr"/>
          <a:lstStyle/>
          <a:p>
            <a:pPr defTabSz="623454">
              <a:defRPr>
                <a:solidFill>
                  <a:srgbClr val="FFFFFF"/>
                </a:solidFill>
              </a:defRPr>
            </a:pPr>
            <a:endParaRPr sz="720"/>
          </a:p>
        </p:txBody>
      </p:sp>
      <p:sp>
        <p:nvSpPr>
          <p:cNvPr id="6" name="矩形 510"/>
          <p:cNvSpPr>
            <a:spLocks/>
          </p:cNvSpPr>
          <p:nvPr/>
        </p:nvSpPr>
        <p:spPr>
          <a:xfrm>
            <a:off x="0" y="1268792"/>
            <a:ext cx="7200000" cy="540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69850" tIns="69850" rIns="69850" bIns="69850" anchor="ctr"/>
          <a:lstStyle/>
          <a:p>
            <a:pPr defTabSz="748127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8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510"/>
          <p:cNvSpPr/>
          <p:nvPr/>
        </p:nvSpPr>
        <p:spPr>
          <a:xfrm>
            <a:off x="0" y="3688"/>
            <a:ext cx="60960" cy="424811"/>
          </a:xfrm>
          <a:prstGeom prst="rect">
            <a:avLst/>
          </a:prstGeom>
          <a:solidFill>
            <a:srgbClr val="C00000"/>
          </a:solidFill>
          <a:ln w="3175">
            <a:miter lim="400000"/>
          </a:ln>
        </p:spPr>
        <p:txBody>
          <a:bodyPr lIns="39834" tIns="39834" rIns="39834" bIns="39834" anchor="ctr"/>
          <a:lstStyle/>
          <a:p>
            <a:pPr algn="ctr" defTabSz="399011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520"/>
          </a:p>
        </p:txBody>
      </p:sp>
      <p:sp>
        <p:nvSpPr>
          <p:cNvPr id="10" name="矩形 72">
            <a:extLst>
              <a:ext uri="{FF2B5EF4-FFF2-40B4-BE49-F238E27FC236}">
                <a16:creationId xmlns="" xmlns:a16="http://schemas.microsoft.com/office/drawing/2014/main" id="{468292A9-594B-46D6-8948-B79CB6D2A356}"/>
              </a:ext>
            </a:extLst>
          </p:cNvPr>
          <p:cNvSpPr/>
          <p:nvPr/>
        </p:nvSpPr>
        <p:spPr>
          <a:xfrm>
            <a:off x="406576" y="417932"/>
            <a:ext cx="11663504" cy="613895"/>
          </a:xfrm>
          <a:prstGeom prst="rect">
            <a:avLst/>
          </a:prstGeom>
        </p:spPr>
        <p:txBody>
          <a:bodyPr vert="horz" lIns="36609" tIns="18305" rIns="36609" bIns="18305" rtlCol="0" anchor="ctr">
            <a:noAutofit/>
          </a:bodyPr>
          <a:lstStyle/>
          <a:p>
            <a:pPr defTabSz="134528" hangingPunct="0">
              <a:spcBef>
                <a:spcPts val="200"/>
              </a:spcBef>
            </a:pPr>
            <a:r>
              <a:rPr lang="pt-BR" altLang="zh-CN" sz="3200" b="1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Padrões de </a:t>
            </a:r>
            <a:r>
              <a:rPr lang="pt-BR" altLang="zh-CN" sz="3200" b="1" kern="0" dirty="0" err="1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Compliance</a:t>
            </a:r>
            <a:r>
              <a:rPr lang="pt-BR" altLang="zh-CN" sz="3200" b="1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 com Segurança Cibernética</a:t>
            </a:r>
            <a:endParaRPr lang="zh-CN" altLang="en-US" sz="3200" b="1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189" y="3259705"/>
            <a:ext cx="7137156" cy="31155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6576" y="1762975"/>
            <a:ext cx="8765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</a:rPr>
              <a:t>A Huawei opera </a:t>
            </a:r>
            <a:r>
              <a:rPr lang="pt-BR" sz="2000" b="1" dirty="0" smtClean="0">
                <a:solidFill>
                  <a:schemeClr val="bg1"/>
                </a:solidFill>
              </a:rPr>
              <a:t>com os mais elevados padrões internacionais de conformidade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dirty="0" smtClean="0">
                <a:solidFill>
                  <a:schemeClr val="bg1"/>
                </a:solidFill>
              </a:rPr>
              <a:t>Atuamos globalmente contribuindo para o desenvolvimento de novos padrões de segurança cibernética para a indústria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142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屏幕快照 2019-04-16 上午2.30.19.png" descr="屏幕快照 2019-04-16 上午2.30.19.png"/>
          <p:cNvPicPr>
            <a:picLocks noChangeAspect="1"/>
          </p:cNvPicPr>
          <p:nvPr/>
        </p:nvPicPr>
        <p:blipFill>
          <a:blip r:embed="rId3">
            <a:extLst/>
          </a:blip>
          <a:srcRect t="5079" b="5079"/>
          <a:stretch>
            <a:fillRect/>
          </a:stretch>
        </p:blipFill>
        <p:spPr>
          <a:xfrm>
            <a:off x="0" y="3688"/>
            <a:ext cx="12213433" cy="6857879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矩形 510"/>
          <p:cNvSpPr/>
          <p:nvPr/>
        </p:nvSpPr>
        <p:spPr>
          <a:xfrm>
            <a:off x="0" y="3688"/>
            <a:ext cx="60960" cy="424811"/>
          </a:xfrm>
          <a:prstGeom prst="rect">
            <a:avLst/>
          </a:prstGeom>
          <a:solidFill>
            <a:srgbClr val="C00000"/>
          </a:solidFill>
          <a:ln w="3175">
            <a:miter lim="400000"/>
          </a:ln>
        </p:spPr>
        <p:txBody>
          <a:bodyPr lIns="39834" tIns="39834" rIns="39834" bIns="39834" anchor="ctr"/>
          <a:lstStyle/>
          <a:p>
            <a:pPr algn="ctr" defTabSz="399011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520"/>
          </a:p>
        </p:txBody>
      </p:sp>
      <p:sp>
        <p:nvSpPr>
          <p:cNvPr id="15" name="矩形 72">
            <a:extLst>
              <a:ext uri="{FF2B5EF4-FFF2-40B4-BE49-F238E27FC236}">
                <a16:creationId xmlns:a16="http://schemas.microsoft.com/office/drawing/2014/main" xmlns="" id="{468292A9-594B-46D6-8948-B79CB6D2A356}"/>
              </a:ext>
            </a:extLst>
          </p:cNvPr>
          <p:cNvSpPr/>
          <p:nvPr/>
        </p:nvSpPr>
        <p:spPr>
          <a:xfrm>
            <a:off x="406576" y="417932"/>
            <a:ext cx="11663504" cy="613895"/>
          </a:xfrm>
          <a:prstGeom prst="rect">
            <a:avLst/>
          </a:prstGeom>
        </p:spPr>
        <p:txBody>
          <a:bodyPr vert="horz" lIns="36609" tIns="18305" rIns="36609" bIns="18305" rtlCol="0" anchor="ctr">
            <a:noAutofit/>
          </a:bodyPr>
          <a:lstStyle/>
          <a:p>
            <a:pPr defTabSz="134528" hangingPunct="0">
              <a:spcBef>
                <a:spcPts val="200"/>
              </a:spcBef>
            </a:pPr>
            <a:r>
              <a:rPr lang="pt-BR" altLang="zh-CN" sz="3200" b="1" kern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Algumas de Nossas Práticas</a:t>
            </a:r>
            <a:endParaRPr lang="zh-CN" altLang="en-US" sz="3200" b="1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6" name="矩形 510"/>
          <p:cNvSpPr>
            <a:spLocks/>
          </p:cNvSpPr>
          <p:nvPr/>
        </p:nvSpPr>
        <p:spPr>
          <a:xfrm>
            <a:off x="0" y="1268792"/>
            <a:ext cx="7200000" cy="5400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69850" tIns="69850" rIns="69850" bIns="69850" anchor="ctr"/>
          <a:lstStyle/>
          <a:p>
            <a:pPr defTabSz="748127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8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154">
            <a:extLst>
              <a:ext uri="{FF2B5EF4-FFF2-40B4-BE49-F238E27FC236}">
                <a16:creationId xmlns="" xmlns:a16="http://schemas.microsoft.com/office/drawing/2014/main" id="{01E963A3-EF6C-46AD-85BB-56A41A6E44D8}"/>
              </a:ext>
            </a:extLst>
          </p:cNvPr>
          <p:cNvSpPr txBox="1"/>
          <p:nvPr/>
        </p:nvSpPr>
        <p:spPr>
          <a:xfrm>
            <a:off x="271902" y="1881775"/>
            <a:ext cx="3490562" cy="161582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391878" hangingPunct="0">
              <a:spcAft>
                <a:spcPts val="600"/>
              </a:spcAft>
            </a:pPr>
            <a:r>
              <a:rPr lang="pt-BR" altLang="zh-CN" sz="2000" b="1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5G</a:t>
            </a:r>
          </a:p>
          <a:p>
            <a:pPr algn="ctr" defTabSz="391878" hangingPunct="0"/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O desenvolvimento do 5G é um esforço internacional e a </a:t>
            </a:r>
            <a:r>
              <a:rPr lang="pt-BR" altLang="zh-CN" sz="2000" kern="0" dirty="0" err="1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Huawei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 é um importante contribuinte para o setor. </a:t>
            </a:r>
          </a:p>
        </p:txBody>
      </p:sp>
      <p:sp>
        <p:nvSpPr>
          <p:cNvPr id="18" name="TextBox 154">
            <a:extLst>
              <a:ext uri="{FF2B5EF4-FFF2-40B4-BE49-F238E27FC236}">
                <a16:creationId xmlns="" xmlns:a16="http://schemas.microsoft.com/office/drawing/2014/main" id="{01E963A3-EF6C-46AD-85BB-56A41A6E44D8}"/>
              </a:ext>
            </a:extLst>
          </p:cNvPr>
          <p:cNvSpPr txBox="1"/>
          <p:nvPr/>
        </p:nvSpPr>
        <p:spPr>
          <a:xfrm>
            <a:off x="583467" y="4198813"/>
            <a:ext cx="4814046" cy="22313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391878" hangingPunct="0">
              <a:spcAft>
                <a:spcPts val="600"/>
              </a:spcAft>
            </a:pPr>
            <a:r>
              <a:rPr lang="pt-BR" altLang="zh-CN" sz="2000" b="1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Cloud</a:t>
            </a:r>
            <a:endParaRPr lang="pt-BR" altLang="zh-CN" sz="2000" b="1" kern="0" dirty="0" smtClean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Gotham-Book"/>
            </a:endParaRPr>
          </a:p>
          <a:p>
            <a:pPr algn="ctr" defTabSz="391878" hangingPunct="0"/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A </a:t>
            </a:r>
            <a:r>
              <a:rPr lang="pt-BR" altLang="zh-CN" sz="2000" kern="0" dirty="0" err="1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Huawei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 </a:t>
            </a:r>
            <a:r>
              <a:rPr lang="pt-BR" altLang="zh-CN" sz="2000" kern="0" dirty="0" err="1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Cloud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 mantém uma estrita neutralidade de dados, não gera receita com dados de clientes e respeita a soberania de dados de nossos clientes: os dados são de propriedade do cliente, usados pelo cliente e geram valor apenas para o cliente.</a:t>
            </a:r>
          </a:p>
        </p:txBody>
      </p:sp>
      <p:sp>
        <p:nvSpPr>
          <p:cNvPr id="19" name="TextBox 154">
            <a:extLst>
              <a:ext uri="{FF2B5EF4-FFF2-40B4-BE49-F238E27FC236}">
                <a16:creationId xmlns="" xmlns:a16="http://schemas.microsoft.com/office/drawing/2014/main" id="{01E963A3-EF6C-46AD-85BB-56A41A6E44D8}"/>
              </a:ext>
            </a:extLst>
          </p:cNvPr>
          <p:cNvSpPr txBox="1"/>
          <p:nvPr/>
        </p:nvSpPr>
        <p:spPr>
          <a:xfrm>
            <a:off x="4511580" y="1881775"/>
            <a:ext cx="3318822" cy="161582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391878" hangingPunct="0">
              <a:spcAft>
                <a:spcPts val="600"/>
              </a:spcAft>
            </a:pPr>
            <a:r>
              <a:rPr lang="pt-BR" altLang="zh-CN" sz="2000" b="1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IoT</a:t>
            </a:r>
            <a:endParaRPr lang="pt-BR" altLang="zh-CN" sz="2000" b="1" kern="0" dirty="0" smtClean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Gotham-Book"/>
            </a:endParaRPr>
          </a:p>
          <a:p>
            <a:pPr algn="ctr" defTabSz="391878" hangingPunct="0"/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Em 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grupos como 3GPP e GSMA, pressionamos pela padronização e industrialização de NB-</a:t>
            </a:r>
            <a:r>
              <a:rPr lang="pt-BR" altLang="zh-CN" sz="2000" kern="0" dirty="0" err="1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IoT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, LTE-V e </a:t>
            </a:r>
            <a:r>
              <a:rPr lang="pt-BR" altLang="zh-CN" sz="2000" kern="0" dirty="0" err="1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wearables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. </a:t>
            </a:r>
          </a:p>
        </p:txBody>
      </p:sp>
      <p:sp>
        <p:nvSpPr>
          <p:cNvPr id="20" name="TextBox 154">
            <a:extLst>
              <a:ext uri="{FF2B5EF4-FFF2-40B4-BE49-F238E27FC236}">
                <a16:creationId xmlns="" xmlns:a16="http://schemas.microsoft.com/office/drawing/2014/main" id="{01E963A3-EF6C-46AD-85BB-56A41A6E44D8}"/>
              </a:ext>
            </a:extLst>
          </p:cNvPr>
          <p:cNvSpPr txBox="1"/>
          <p:nvPr/>
        </p:nvSpPr>
        <p:spPr>
          <a:xfrm>
            <a:off x="6465602" y="4198813"/>
            <a:ext cx="4883718" cy="192360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391878" hangingPunct="0">
              <a:spcAft>
                <a:spcPts val="600"/>
              </a:spcAft>
            </a:pPr>
            <a:r>
              <a:rPr lang="pt-BR" altLang="zh-CN" sz="2000" b="1" kern="0" dirty="0" err="1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Devices</a:t>
            </a:r>
            <a:endParaRPr lang="pt-BR" altLang="zh-CN" sz="2000" b="1" kern="0" dirty="0" smtClean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Gotham-Book"/>
            </a:endParaRPr>
          </a:p>
          <a:p>
            <a:pPr algn="ctr" defTabSz="391878" hangingPunct="0"/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Compromisso com o 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público, governos e clientes </a:t>
            </a:r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para proteção e 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privacidade do usuário. </a:t>
            </a:r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Honramos 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esse compromisso como </a:t>
            </a:r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uma empresa responsável 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e </a:t>
            </a:r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usamos 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todos os </a:t>
            </a:r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meios </a:t>
            </a:r>
            <a:r>
              <a:rPr lang="pt-BR" altLang="zh-CN" sz="2000" kern="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para proteger a privacidade do usuário.</a:t>
            </a:r>
          </a:p>
        </p:txBody>
      </p:sp>
      <p:sp>
        <p:nvSpPr>
          <p:cNvPr id="21" name="TextBox 154">
            <a:extLst>
              <a:ext uri="{FF2B5EF4-FFF2-40B4-BE49-F238E27FC236}">
                <a16:creationId xmlns="" xmlns:a16="http://schemas.microsoft.com/office/drawing/2014/main" id="{01E963A3-EF6C-46AD-85BB-56A41A6E44D8}"/>
              </a:ext>
            </a:extLst>
          </p:cNvPr>
          <p:cNvSpPr txBox="1"/>
          <p:nvPr/>
        </p:nvSpPr>
        <p:spPr>
          <a:xfrm>
            <a:off x="8579518" y="1881776"/>
            <a:ext cx="3490562" cy="192360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391878" hangingPunct="0">
              <a:spcAft>
                <a:spcPts val="600"/>
              </a:spcAft>
            </a:pPr>
            <a:r>
              <a:rPr lang="pt-BR" altLang="zh-CN" sz="2000" b="1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AI</a:t>
            </a:r>
          </a:p>
          <a:p>
            <a:pPr algn="ctr" defTabSz="391878" hangingPunct="0"/>
            <a:r>
              <a:rPr lang="pt-BR" altLang="zh-CN" sz="2000" kern="0" dirty="0" smtClean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Gotham-Book"/>
              </a:rPr>
              <a:t>Garantimos a robustez das plataformas antes de utilizá-las e utilizamos AI para aplicações de segurança cibernética e proteção da privacidade. </a:t>
            </a:r>
            <a:endParaRPr lang="pt-BR" altLang="zh-CN" sz="2000" kern="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Gotham-Book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94" y="1731989"/>
            <a:ext cx="304762" cy="3047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40" y="1695023"/>
            <a:ext cx="304762" cy="3047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239" y="1719201"/>
            <a:ext cx="325148" cy="325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962" y="4064518"/>
            <a:ext cx="325148" cy="325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987" y="4030101"/>
            <a:ext cx="304762" cy="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48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"/>
          <p:cNvSpPr/>
          <p:nvPr/>
        </p:nvSpPr>
        <p:spPr>
          <a:xfrm>
            <a:off x="-70806" y="-132858"/>
            <a:ext cx="12422196" cy="7131044"/>
          </a:xfrm>
          <a:prstGeom prst="rect">
            <a:avLst/>
          </a:prstGeom>
          <a:solidFill>
            <a:srgbClr val="121725">
              <a:alpha val="61724"/>
            </a:srgbClr>
          </a:solidFill>
          <a:ln w="12700">
            <a:miter lim="400000"/>
          </a:ln>
        </p:spPr>
        <p:txBody>
          <a:bodyPr lIns="92208" tIns="92208" rIns="92208" bIns="92208" anchor="ctr"/>
          <a:lstStyle/>
          <a:p>
            <a:pPr defTabSz="1558634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" name="矩形 510"/>
          <p:cNvSpPr>
            <a:spLocks noChangeAspect="1"/>
          </p:cNvSpPr>
          <p:nvPr/>
        </p:nvSpPr>
        <p:spPr>
          <a:xfrm>
            <a:off x="0" y="0"/>
            <a:ext cx="54000" cy="3763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69850" tIns="69850" rIns="69850" bIns="69850" anchor="ctr"/>
          <a:lstStyle/>
          <a:p>
            <a:pPr defTabSz="748127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8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"/>
          <p:cNvSpPr txBox="1"/>
          <p:nvPr/>
        </p:nvSpPr>
        <p:spPr>
          <a:xfrm>
            <a:off x="2360776" y="2418384"/>
            <a:ext cx="9549209" cy="363791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20000"/>
              </a:lnSpc>
              <a:defRPr sz="3600" kern="0">
                <a:solidFill>
                  <a:schemeClr val="bg1"/>
                </a:solidFill>
                <a:effectLst>
                  <a:glow>
                    <a:schemeClr val="bg1"/>
                  </a:glow>
                </a:effectLst>
                <a:latin typeface="FZLanTingHeiS-DB1-GBK" charset="-122"/>
                <a:ea typeface="FZLanTingHeiS-DB1-GBK" charset="-122"/>
                <a:cs typeface="FZLanTingHeiS-DB1-GBK" charset="-122"/>
              </a:defRPr>
            </a:lvl1pPr>
          </a:lstStyle>
          <a:p>
            <a:pPr defTabSz="914433"/>
            <a:r>
              <a:rPr lang="pt-BR" altLang="zh-CN" sz="3200" dirty="0" smtClean="0">
                <a:solidFill>
                  <a:prstClr val="white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Segurança </a:t>
            </a:r>
            <a:r>
              <a:rPr lang="pt-BR" altLang="zh-CN" sz="3200" dirty="0">
                <a:solidFill>
                  <a:prstClr val="white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Cibernética é uma maratona, não uma corrida de 100 metros rasos.</a:t>
            </a:r>
            <a:br>
              <a:rPr lang="pt-BR" altLang="zh-CN" sz="3200" dirty="0">
                <a:solidFill>
                  <a:prstClr val="white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pt-BR" altLang="zh-CN" sz="3200" dirty="0">
                <a:solidFill>
                  <a:prstClr val="white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 </a:t>
            </a:r>
            <a:endParaRPr lang="pt-BR" altLang="zh-CN" sz="3200" dirty="0" smtClean="0">
              <a:solidFill>
                <a:prstClr val="white"/>
              </a:solidFill>
              <a:effectLst>
                <a:glow>
                  <a:prstClr val="white"/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defTabSz="914433"/>
            <a:r>
              <a:rPr lang="pt-BR" altLang="zh-CN" sz="3200" dirty="0">
                <a:solidFill>
                  <a:prstClr val="white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/>
            </a:r>
            <a:br>
              <a:rPr lang="pt-BR" altLang="zh-CN" sz="3200" dirty="0">
                <a:solidFill>
                  <a:prstClr val="white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</a:br>
            <a:r>
              <a:rPr lang="pt-BR" altLang="zh-CN" sz="3200" dirty="0">
                <a:solidFill>
                  <a:prstClr val="white"/>
                </a:solidFill>
                <a:effectLst>
                  <a:glow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Devemos trabalhar juntos para conseguirmos construir um mundo confiável, seguro e inteligente.</a:t>
            </a:r>
            <a:endParaRPr lang="zh-CN" altLang="en-US" sz="3200" dirty="0">
              <a:solidFill>
                <a:prstClr val="white"/>
              </a:solidFill>
              <a:effectLst>
                <a:glow>
                  <a:prstClr val="white"/>
                </a:glo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2" y="2141642"/>
            <a:ext cx="1900213" cy="1900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61" y="4473410"/>
            <a:ext cx="1900800" cy="1900800"/>
          </a:xfrm>
          <a:prstGeom prst="rect">
            <a:avLst/>
          </a:prstGeom>
        </p:spPr>
      </p:pic>
      <p:sp>
        <p:nvSpPr>
          <p:cNvPr id="9" name="矩形 72">
            <a:extLst>
              <a:ext uri="{FF2B5EF4-FFF2-40B4-BE49-F238E27FC236}">
                <a16:creationId xmlns:a16="http://schemas.microsoft.com/office/drawing/2014/main" xmlns="" id="{468292A9-594B-46D6-8948-B79CB6D2A356}"/>
              </a:ext>
            </a:extLst>
          </p:cNvPr>
          <p:cNvSpPr/>
          <p:nvPr/>
        </p:nvSpPr>
        <p:spPr>
          <a:xfrm>
            <a:off x="406576" y="417932"/>
            <a:ext cx="11663504" cy="613895"/>
          </a:xfrm>
          <a:prstGeom prst="rect">
            <a:avLst/>
          </a:prstGeom>
        </p:spPr>
        <p:txBody>
          <a:bodyPr vert="horz" lIns="36609" tIns="18305" rIns="36609" bIns="18305" rtlCol="0" anchor="ctr">
            <a:noAutofit/>
          </a:bodyPr>
          <a:lstStyle/>
          <a:p>
            <a:pPr defTabSz="134528" hangingPunct="0">
              <a:spcBef>
                <a:spcPts val="200"/>
              </a:spcBef>
            </a:pPr>
            <a:r>
              <a:rPr lang="pt-BR" altLang="zh-CN" sz="3200" b="1" kern="0" dirty="0" smtClean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Mensagens Principais</a:t>
            </a:r>
            <a:endParaRPr lang="zh-CN" altLang="en-US" sz="3200" b="1" kern="0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237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矩形"/>
          <p:cNvSpPr/>
          <p:nvPr/>
        </p:nvSpPr>
        <p:spPr>
          <a:xfrm>
            <a:off x="-70806" y="-132858"/>
            <a:ext cx="12422196" cy="7131044"/>
          </a:xfrm>
          <a:prstGeom prst="rect">
            <a:avLst/>
          </a:prstGeom>
          <a:solidFill>
            <a:srgbClr val="121725">
              <a:alpha val="61724"/>
            </a:srgbClr>
          </a:solidFill>
          <a:ln w="12700">
            <a:miter lim="400000"/>
          </a:ln>
        </p:spPr>
        <p:txBody>
          <a:bodyPr lIns="92208" tIns="92208" rIns="92208" bIns="92208" anchor="ctr"/>
          <a:lstStyle/>
          <a:p>
            <a:pPr defTabSz="1558634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" name="矩形 510"/>
          <p:cNvSpPr>
            <a:spLocks noChangeAspect="1"/>
          </p:cNvSpPr>
          <p:nvPr/>
        </p:nvSpPr>
        <p:spPr>
          <a:xfrm>
            <a:off x="0" y="0"/>
            <a:ext cx="54000" cy="376313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69850" tIns="69850" rIns="69850" bIns="69850" anchor="ctr"/>
          <a:lstStyle/>
          <a:p>
            <a:pPr defTabSz="748127">
              <a:defRPr sz="3800">
                <a:solidFill>
                  <a:srgbClr val="FFFFFF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280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HUAWEI - Video George Gild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120" y="292568"/>
            <a:ext cx="11151759" cy="627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6036</TotalTime>
  <Words>1255</Words>
  <Application>Microsoft Office PowerPoint</Application>
  <PresentationFormat>Widescreen</PresentationFormat>
  <Paragraphs>122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Gotham-Book</vt:lpstr>
      <vt:lpstr>宋体</vt:lpstr>
      <vt:lpstr>Microsoft YaHei</vt:lpstr>
      <vt:lpstr>Microsoft YaHei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Huawei Technologies Co.,Ltd.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 Presentation</dc:title>
  <dc:creator>Artur Araujo Queiroz</dc:creator>
  <cp:lastModifiedBy>Carlos Lauria</cp:lastModifiedBy>
  <cp:revision>61</cp:revision>
  <dcterms:created xsi:type="dcterms:W3CDTF">2019-07-17T17:46:10Z</dcterms:created>
  <dcterms:modified xsi:type="dcterms:W3CDTF">2019-08-27T20:41:41Z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(3)oxsdBE+Zzfys6wLUq3Pom8RLTrcq+8cTV+LTEccypVLfuVz2gi5WTUipexlKQdnjR9QyDA4H
8XqWE/cuyNQ4a5XuJ952LLEHCsNag+9RkfmD80/qwvqvsmGO07ThfTQ9VdfnH67uPL/Gxg3S
D6t9Rw6CP86HMwPKK3HDq7xBNbOrjuXL+zqS94x6l+/hB2lnpb9yll8x9qL+URBaflw5bfIh
fgG36se7BycJfoOSwk</vt:lpwstr>
  </property>
  <property fmtid="{D5CDD505-2E9C-101B-9397-08002B2CF9AE}" pid="3" name="_2015_ms_pID_7253431">
    <vt:lpwstr>0chaP1G22dKJlkmWQFMGYj4Ov+JT2TRIgVIRw4qOjn6SHDcutNry5N
eTzK/1C0RjJa1MNro8hAGQ9KyssDsCsjQMMMdskAM4r+BhbLlt8NtEHhUWz8z2ciFsLca4bw
1A06T8cv2Dm5v6+1WTm6M6QXiwRT/uhDx0frqZPMNtcmapYmIvw6cGoI+cXqEcR7osThJT4v
aejK8sinWsQHMmJ4wtq9tQmnPr6IFWexomgH</vt:lpwstr>
  </property>
  <property fmtid="{D5CDD505-2E9C-101B-9397-08002B2CF9AE}" pid="4" name="_readonly">
    <vt:lpwstr/>
  </property>
  <property fmtid="{D5CDD505-2E9C-101B-9397-08002B2CF9AE}" pid="5" name="_change">
    <vt:lpwstr/>
  </property>
  <property fmtid="{D5CDD505-2E9C-101B-9397-08002B2CF9AE}" pid="6" name="_full-control">
    <vt:lpwstr/>
  </property>
  <property fmtid="{D5CDD505-2E9C-101B-9397-08002B2CF9AE}" pid="7" name="sflag">
    <vt:lpwstr>1564059528</vt:lpwstr>
  </property>
  <property fmtid="{D5CDD505-2E9C-101B-9397-08002B2CF9AE}" pid="8" name="_2015_ms_pID_7253432">
    <vt:lpwstr>wQ==</vt:lpwstr>
  </property>
</Properties>
</file>