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6" r:id="rId1"/>
    <p:sldMasterId id="2147483698" r:id="rId2"/>
  </p:sldMasterIdLst>
  <p:notesMasterIdLst>
    <p:notesMasterId r:id="rId24"/>
  </p:notesMasterIdLst>
  <p:handoutMasterIdLst>
    <p:handoutMasterId r:id="rId25"/>
  </p:handoutMasterIdLst>
  <p:sldIdLst>
    <p:sldId id="372" r:id="rId3"/>
    <p:sldId id="377" r:id="rId4"/>
    <p:sldId id="382" r:id="rId5"/>
    <p:sldId id="392" r:id="rId6"/>
    <p:sldId id="390" r:id="rId7"/>
    <p:sldId id="393" r:id="rId8"/>
    <p:sldId id="391" r:id="rId9"/>
    <p:sldId id="376" r:id="rId10"/>
    <p:sldId id="396" r:id="rId11"/>
    <p:sldId id="395" r:id="rId12"/>
    <p:sldId id="383" r:id="rId13"/>
    <p:sldId id="374" r:id="rId14"/>
    <p:sldId id="384" r:id="rId15"/>
    <p:sldId id="381" r:id="rId16"/>
    <p:sldId id="363" r:id="rId17"/>
    <p:sldId id="398" r:id="rId18"/>
    <p:sldId id="399" r:id="rId19"/>
    <p:sldId id="394" r:id="rId20"/>
    <p:sldId id="400" r:id="rId21"/>
    <p:sldId id="401" r:id="rId22"/>
    <p:sldId id="313" r:id="rId23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FF5050"/>
    <a:srgbClr val="FFFF99"/>
    <a:srgbClr val="FF3333"/>
    <a:srgbClr val="FFFF66"/>
    <a:srgbClr val="FF7C80"/>
    <a:srgbClr val="1B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1367" autoAdjust="0"/>
  </p:normalViewPr>
  <p:slideViewPr>
    <p:cSldViewPr>
      <p:cViewPr>
        <p:scale>
          <a:sx n="96" d="100"/>
          <a:sy n="96" d="100"/>
        </p:scale>
        <p:origin x="-1146" y="21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C574-EBED-47C6-A3F4-5DB644B20AF2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2E98-2F15-4EC7-B09C-1B7EFF0EF00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0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75F29-3978-4236-B905-0FD4AB136A8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4EDAD-B722-40EF-A711-ACBBC8EF8A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/>
          <a:stretch>
            <a:fillRect/>
          </a:stretch>
        </p:blipFill>
        <p:spPr bwMode="auto">
          <a:xfrm>
            <a:off x="6084888" y="6165850"/>
            <a:ext cx="2728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6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14C459F-9CF3-49F5-B26C-CBB186F0083E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736E5A-EF5F-42DB-87DC-06C8EEBDD80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7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87E601-28F8-40C2-97C7-55BEBAC3B53B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473071-86FA-4102-A3C9-4014E39BE7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5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6165304"/>
            <a:ext cx="2728929" cy="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6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4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9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9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5732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25732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11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7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8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6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6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748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3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272"/>
          <a:stretch>
            <a:fillRect/>
          </a:stretch>
        </p:blipFill>
        <p:spPr bwMode="auto">
          <a:xfrm>
            <a:off x="0" y="68263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881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8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36912"/>
            <a:ext cx="8229600" cy="34892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3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4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624637" cy="6334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4244975" cy="25876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50825" y="4008438"/>
            <a:ext cx="4244975" cy="25892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268413"/>
            <a:ext cx="4244975" cy="53292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155C-96F9-459B-905F-B07526388274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0"/>
          <a:stretch>
            <a:fillRect/>
          </a:stretch>
        </p:blipFill>
        <p:spPr bwMode="auto">
          <a:xfrm>
            <a:off x="6156325" y="5876925"/>
            <a:ext cx="29416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0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24F0177-F1D3-439A-A834-8812DAFB9678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4F08DFF-D6DE-42CA-B0F0-F156A3A541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28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EE35F2-FA5F-4FDD-BF2A-36CAD65483C1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3755D83-BE95-43E5-942C-A1BE884BAB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30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A4BB8C8-0882-4E40-A037-F047EA106837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E742D57-5BF8-4EE4-8E6C-09197FE5D4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37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65D0D8C-8609-4999-8E85-A21E4E1DE821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517638F-A161-4733-A93C-0FEF8F73CF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2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8431ECFB-1D23-4112-846F-AC84A2140A8B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F2E74BA-1527-44F1-8119-D28C3D25B4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2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735AFA94-7694-4E97-86E8-94B229F0BF33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CC9660B-0F49-4421-B2E8-11D44359C9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6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9ECF895-54FD-4E62-9F89-AE85FC58674E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3317A78-3F81-43F0-849B-D723221FA51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8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45FDB07-272C-44E5-A289-C74DCB52ED71}" type="datetimeFigureOut">
              <a:rPr lang="pt-BR"/>
              <a:pPr>
                <a:defRPr/>
              </a:pPr>
              <a:t>15/09/2015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CDDA3A0B-C4FE-47DA-9775-62E5AD5CB1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4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15/09/2015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na.gov.br/Paginas/institucional/SobreaAna/planejamentoRH.asp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m.br/url?sa=i&amp;rct=j&amp;q=FACEBOOK+LOGO&amp;source=images&amp;cd=&amp;cad=rja&amp;docid=FcFCngOm4qG3WM&amp;tbnid=WnsmOCuSOUlvmM:&amp;ved=&amp;url=http://teenspeak.org/2011/11/23/the-latest-facebook-virus/&amp;ei=7GBsUf-CBIywqwGN14CgCA&amp;bvm=bv.45175338,d.aWM&amp;psig=AFQjCNGkuJjF8uBfLR21i7Avrexg2R3-PA&amp;ust=136614359647142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32050"/>
            <a:ext cx="5707640" cy="3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25042" y="6350078"/>
            <a:ext cx="440213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pt-BR" sz="1600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Brasília, </a:t>
            </a:r>
            <a:r>
              <a:rPr lang="pt-BR" sz="1600" dirty="0" smtClean="0">
                <a:solidFill>
                  <a:schemeClr val="accent5">
                    <a:lumMod val="25000"/>
                  </a:schemeClr>
                </a:solidFill>
              </a:rPr>
              <a:t>16 setembro</a:t>
            </a:r>
            <a:r>
              <a:rPr lang="pt-BR" sz="1600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 </a:t>
            </a:r>
            <a:r>
              <a:rPr lang="pt-BR" sz="1600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de 2015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1259539"/>
            <a:ext cx="9163811" cy="95410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0000"/>
                  <a:lumOff val="40000"/>
                </a:schemeClr>
              </a:gs>
              <a:gs pos="2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30000"/>
              <a:defRPr/>
            </a:pPr>
            <a:r>
              <a:rPr lang="pt-B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Preservação e recuperação da bacia hidrográfica do </a:t>
            </a:r>
            <a:r>
              <a:rPr lang="pt-BR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rio Araguaia</a:t>
            </a:r>
          </a:p>
        </p:txBody>
      </p:sp>
    </p:spTree>
    <p:extLst>
      <p:ext uri="{BB962C8B-B14F-4D97-AF65-F5344CB8AC3E}">
        <p14:creationId xmlns:p14="http://schemas.microsoft.com/office/powerpoint/2010/main" val="1099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pt-BR" altLang="pt-BR" sz="3200" b="1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Garantia dos usos múltiplos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73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Processo alternativo 4"/>
          <p:cNvSpPr/>
          <p:nvPr/>
        </p:nvSpPr>
        <p:spPr>
          <a:xfrm>
            <a:off x="5796136" y="580839"/>
            <a:ext cx="2880320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Usos da Água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00200" y="1825079"/>
            <a:ext cx="6261482" cy="3729054"/>
            <a:chOff x="1600200" y="1825079"/>
            <a:chExt cx="6261482" cy="3729054"/>
          </a:xfrm>
        </p:grpSpPr>
        <p:pic>
          <p:nvPicPr>
            <p:cNvPr id="17409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" t="3941" r="1461" b="2917"/>
            <a:stretch/>
          </p:blipFill>
          <p:spPr bwMode="auto">
            <a:xfrm>
              <a:off x="1600200" y="2133600"/>
              <a:ext cx="6261482" cy="34205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600200" y="1825079"/>
              <a:ext cx="6261482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Região Hidrográfica do Araguaia-Tocantins</a:t>
              </a:r>
              <a:endParaRPr lang="pt-BR" sz="1400" b="1" dirty="0"/>
            </a:p>
          </p:txBody>
        </p:sp>
      </p:grpSp>
      <p:sp>
        <p:nvSpPr>
          <p:cNvPr id="11" name="CaixaDeTexto 10"/>
          <p:cNvSpPr txBox="1"/>
          <p:nvPr/>
        </p:nvSpPr>
        <p:spPr>
          <a:xfrm rot="5400000">
            <a:off x="7211772" y="3456738"/>
            <a:ext cx="1508954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Usos consuntivos</a:t>
            </a:r>
            <a:endParaRPr lang="pt-B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uxograma: Processo alternativo 7"/>
          <p:cNvSpPr/>
          <p:nvPr/>
        </p:nvSpPr>
        <p:spPr>
          <a:xfrm>
            <a:off x="5652120" y="724855"/>
            <a:ext cx="2952328" cy="471897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Geração de energia hidrelétrica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91" y="1196752"/>
            <a:ext cx="4374601" cy="566124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436182"/>
            <a:ext cx="1865538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Processo alternativo 4"/>
          <p:cNvSpPr/>
          <p:nvPr/>
        </p:nvSpPr>
        <p:spPr>
          <a:xfrm>
            <a:off x="5796136" y="580839"/>
            <a:ext cx="2880320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Hidrovias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4464496" cy="5280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80508" y="650938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Fonte: </a:t>
            </a:r>
            <a:r>
              <a:rPr lang="pt-BR" dirty="0" err="1" smtClean="0">
                <a:solidFill>
                  <a:srgbClr val="000000"/>
                </a:solidFill>
              </a:rPr>
              <a:t>Antaq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 descr="ESTRUTURA AGROPECUA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0295"/>
            <a:ext cx="3115170" cy="550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1835696" y="6629400"/>
            <a:ext cx="1511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3300"/>
                </a:solidFill>
                <a:latin typeface="Futura Hv BT"/>
              </a:defRPr>
            </a:lvl1pPr>
            <a:lvl2pPr marL="742950" indent="-285750" eaLnBrk="0" hangingPunct="0">
              <a:defRPr sz="2000">
                <a:solidFill>
                  <a:srgbClr val="FF3300"/>
                </a:solidFill>
                <a:latin typeface="Futura Hv BT"/>
              </a:defRPr>
            </a:lvl2pPr>
            <a:lvl3pPr marL="11430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3pPr>
            <a:lvl4pPr marL="16002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4pPr>
            <a:lvl5pPr marL="20574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pt-BR" altLang="pt-BR" sz="1200" b="1" dirty="0">
                <a:solidFill>
                  <a:schemeClr val="bg1"/>
                </a:solidFill>
                <a:latin typeface="Arial" pitchFamily="34" charset="0"/>
              </a:rPr>
              <a:t>Fonte: IPEADATA</a:t>
            </a:r>
          </a:p>
        </p:txBody>
      </p:sp>
      <p:pic>
        <p:nvPicPr>
          <p:cNvPr id="7" name="Imagem 4" descr="agropecua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5695" r="4813" b="5693"/>
          <a:stretch>
            <a:fillRect/>
          </a:stretch>
        </p:blipFill>
        <p:spPr bwMode="auto">
          <a:xfrm>
            <a:off x="5292080" y="2605149"/>
            <a:ext cx="2592288" cy="283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uxograma: Processo alternativo 7"/>
          <p:cNvSpPr/>
          <p:nvPr/>
        </p:nvSpPr>
        <p:spPr>
          <a:xfrm>
            <a:off x="5940152" y="580839"/>
            <a:ext cx="2448272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Processo alternativo 4"/>
          <p:cNvSpPr/>
          <p:nvPr/>
        </p:nvSpPr>
        <p:spPr>
          <a:xfrm>
            <a:off x="5796136" y="580839"/>
            <a:ext cx="2880320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Saneamento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COBERTURA ESGO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096344" cy="570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esg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3125" r="7114" b="56566"/>
          <a:stretch>
            <a:fillRect/>
          </a:stretch>
        </p:blipFill>
        <p:spPr bwMode="auto">
          <a:xfrm>
            <a:off x="4355976" y="1556792"/>
            <a:ext cx="310038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esg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43434" r="7114" b="7547"/>
          <a:stretch>
            <a:fillRect/>
          </a:stretch>
        </p:blipFill>
        <p:spPr bwMode="auto">
          <a:xfrm>
            <a:off x="4355976" y="3962413"/>
            <a:ext cx="30718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055413" y="4509120"/>
            <a:ext cx="1214446" cy="3571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26000"/>
          <a:lstStyle/>
          <a:p>
            <a:pPr marL="285750" indent="-285750" fontAlgn="auto">
              <a:lnSpc>
                <a:spcPct val="55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</a:rPr>
              <a:t>Indígena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 descr="PESCA E PISCICULT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1723" r="19894" b="13387"/>
          <a:stretch>
            <a:fillRect/>
          </a:stretch>
        </p:blipFill>
        <p:spPr bwMode="auto">
          <a:xfrm>
            <a:off x="4752122" y="2054154"/>
            <a:ext cx="15700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3" y="1180680"/>
            <a:ext cx="3107623" cy="56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uxograma: Processo alternativo 9"/>
          <p:cNvSpPr/>
          <p:nvPr/>
        </p:nvSpPr>
        <p:spPr>
          <a:xfrm>
            <a:off x="5543429" y="759134"/>
            <a:ext cx="3168352" cy="421546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Pesca e Aquicultura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8"/>
          <p:cNvSpPr>
            <a:spLocks noChangeShapeType="1"/>
          </p:cNvSpPr>
          <p:nvPr/>
        </p:nvSpPr>
        <p:spPr bwMode="auto">
          <a:xfrm>
            <a:off x="2915815" y="4598414"/>
            <a:ext cx="2139597" cy="892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9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40358" y="3270177"/>
            <a:ext cx="4572000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/>
            <a:r>
              <a:rPr lang="pt-BR" altLang="pt-BR" sz="2200" dirty="0">
                <a:solidFill>
                  <a:schemeClr val="bg1"/>
                </a:solidFill>
                <a:latin typeface="Futura Hv BT"/>
              </a:rPr>
              <a:t>Alto potencial</a:t>
            </a:r>
          </a:p>
          <a:p>
            <a:pPr marL="0" lvl="1"/>
            <a:r>
              <a:rPr lang="pt-BR" altLang="pt-BR" sz="1200" dirty="0">
                <a:solidFill>
                  <a:schemeClr val="bg1"/>
                </a:solidFill>
                <a:latin typeface="Futura Hv BT"/>
              </a:rPr>
              <a:t>(</a:t>
            </a:r>
            <a:r>
              <a:rPr lang="pt-BR" altLang="pt-BR" sz="1500" dirty="0">
                <a:solidFill>
                  <a:schemeClr val="bg1"/>
                </a:solidFill>
                <a:latin typeface="Futura Hv BT"/>
              </a:rPr>
              <a:t>excepcional e de interesse internacional)</a:t>
            </a:r>
          </a:p>
          <a:p>
            <a:pPr marL="0" lvl="1"/>
            <a:r>
              <a:rPr lang="pt-BR" altLang="pt-BR" sz="2000" dirty="0">
                <a:solidFill>
                  <a:schemeClr val="bg1"/>
                </a:solidFill>
                <a:latin typeface="Futura Hv BT"/>
              </a:rPr>
              <a:t>Praias do </a:t>
            </a:r>
            <a:r>
              <a:rPr lang="pt-BR" altLang="pt-BR" sz="2000" dirty="0" smtClean="0">
                <a:solidFill>
                  <a:schemeClr val="bg1"/>
                </a:solidFill>
                <a:latin typeface="Futura Hv BT"/>
              </a:rPr>
              <a:t>Araguaia e Ilha </a:t>
            </a:r>
            <a:r>
              <a:rPr lang="pt-BR" altLang="pt-BR" sz="2000" dirty="0">
                <a:solidFill>
                  <a:schemeClr val="bg1"/>
                </a:solidFill>
                <a:latin typeface="Futura Hv BT"/>
              </a:rPr>
              <a:t>do </a:t>
            </a:r>
            <a:r>
              <a:rPr lang="pt-BR" altLang="pt-BR" sz="2000" dirty="0" smtClean="0">
                <a:solidFill>
                  <a:schemeClr val="bg1"/>
                </a:solidFill>
                <a:latin typeface="Futura Hv BT"/>
              </a:rPr>
              <a:t>Bananal</a:t>
            </a:r>
            <a:endParaRPr lang="pt-BR" altLang="pt-BR" sz="1200" dirty="0">
              <a:solidFill>
                <a:schemeClr val="bg1"/>
              </a:solidFill>
              <a:latin typeface="Futura Hv BT"/>
            </a:endParaRPr>
          </a:p>
        </p:txBody>
      </p:sp>
      <p:pic>
        <p:nvPicPr>
          <p:cNvPr id="5" name="Imagem 5" descr="A_TURISM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6" y="1268760"/>
            <a:ext cx="308055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>
            <a:stCxn id="4" idx="1"/>
          </p:cNvCxnSpPr>
          <p:nvPr/>
        </p:nvCxnSpPr>
        <p:spPr>
          <a:xfrm flipH="1">
            <a:off x="2239561" y="3810237"/>
            <a:ext cx="2200797" cy="1562979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4" idx="1"/>
          </p:cNvCxnSpPr>
          <p:nvPr/>
        </p:nvCxnSpPr>
        <p:spPr>
          <a:xfrm flipH="1">
            <a:off x="2391961" y="3810237"/>
            <a:ext cx="2048397" cy="914907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4" idx="1"/>
          </p:cNvCxnSpPr>
          <p:nvPr/>
        </p:nvCxnSpPr>
        <p:spPr>
          <a:xfrm flipH="1" flipV="1">
            <a:off x="2915817" y="3429000"/>
            <a:ext cx="1524541" cy="381237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uxograma: Processo alternativo 23"/>
          <p:cNvSpPr/>
          <p:nvPr/>
        </p:nvSpPr>
        <p:spPr>
          <a:xfrm>
            <a:off x="5543429" y="759134"/>
            <a:ext cx="3168352" cy="421546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096344" cy="559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1520" y="2636912"/>
            <a:ext cx="3744416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Área altamente sensível a alterações na dinâmica fluvial e afetada pela falta de saneamento </a:t>
            </a:r>
            <a:endParaRPr lang="pt-BR" dirty="0"/>
          </a:p>
        </p:txBody>
      </p:sp>
      <p:cxnSp>
        <p:nvCxnSpPr>
          <p:cNvPr id="13" name="Conector de seta reta 12"/>
          <p:cNvCxnSpPr>
            <a:stCxn id="10" idx="3"/>
          </p:cNvCxnSpPr>
          <p:nvPr/>
        </p:nvCxnSpPr>
        <p:spPr>
          <a:xfrm>
            <a:off x="3995936" y="3098577"/>
            <a:ext cx="2232248" cy="133853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79512" y="5301208"/>
            <a:ext cx="374441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Processos erosivos devido às características físico-químicas do solo e seu uso e ocupação.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8" name="Conector de seta reta 17"/>
          <p:cNvCxnSpPr>
            <a:stCxn id="17" idx="3"/>
          </p:cNvCxnSpPr>
          <p:nvPr/>
        </p:nvCxnSpPr>
        <p:spPr>
          <a:xfrm>
            <a:off x="3923928" y="5762873"/>
            <a:ext cx="1440160" cy="40243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xograma: Processo alternativo 22"/>
          <p:cNvSpPr/>
          <p:nvPr/>
        </p:nvSpPr>
        <p:spPr>
          <a:xfrm>
            <a:off x="5543429" y="620689"/>
            <a:ext cx="2917003" cy="352978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Temas prioritários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uxograma: Processo alternativo 22"/>
          <p:cNvSpPr/>
          <p:nvPr/>
        </p:nvSpPr>
        <p:spPr>
          <a:xfrm>
            <a:off x="0" y="1340768"/>
            <a:ext cx="9144000" cy="432048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Diretriz, conclusões e recomendações do Plano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uxograma: Processo alternativo 7"/>
          <p:cNvSpPr/>
          <p:nvPr/>
        </p:nvSpPr>
        <p:spPr>
          <a:xfrm>
            <a:off x="6287819" y="620688"/>
            <a:ext cx="1872208" cy="432048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PERH-TA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76" y="1916832"/>
            <a:ext cx="9138524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b="1" dirty="0"/>
              <a:t>Diretrizes do Plano</a:t>
            </a:r>
          </a:p>
          <a:p>
            <a:pPr marL="179388" indent="-90488" algn="just"/>
            <a:r>
              <a:rPr lang="pt-BR" sz="2400" dirty="0"/>
              <a:t>		</a:t>
            </a:r>
            <a:r>
              <a:rPr lang="pt-BR" sz="2000" dirty="0"/>
              <a:t>Os empreendimentos previstos para o Rio Araguaia não devem alterar a dinâmica fluvial do rio, de modo a proteger o seu trecho médio, uma região sensível do ponto de vista hídrico e de ecossistema aquático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Conclusões e Recomendações do Plano</a:t>
            </a:r>
          </a:p>
          <a:p>
            <a:pPr marL="179388" algn="just"/>
            <a:r>
              <a:rPr lang="pt-BR" sz="2000" dirty="0"/>
              <a:t>	</a:t>
            </a:r>
            <a:r>
              <a:rPr lang="pt-BR" sz="2000" dirty="0" smtClean="0"/>
              <a:t>No </a:t>
            </a:r>
            <a:r>
              <a:rPr lang="pt-BR" sz="2000" dirty="0"/>
              <a:t>caso do Araguaia, pelas suas características hídricas e valor ambiental, o seu trecho médio – que inclui diversas terras indígenas, áreas de proteção ambiental, o Parque Nacional do Araguaia, um sítio </a:t>
            </a:r>
            <a:r>
              <a:rPr lang="pt-BR" sz="2000" dirty="0" err="1"/>
              <a:t>Ramsar</a:t>
            </a:r>
            <a:r>
              <a:rPr lang="pt-BR" sz="2000" dirty="0"/>
              <a:t>, os parques estaduais do Araguaia e do Cantão e um corredor ecológico – deve ser protegido, de modo a preservar o equilíbrio que depende da manutenção da dinâmica fluvial </a:t>
            </a:r>
            <a:r>
              <a:rPr lang="pt-BR" sz="2000" dirty="0" smtClean="0"/>
              <a:t>existente. </a:t>
            </a:r>
            <a:r>
              <a:rPr lang="pt-BR" sz="2000" b="1" dirty="0"/>
              <a:t>As</a:t>
            </a:r>
            <a:r>
              <a:rPr lang="pt-BR" sz="2000" dirty="0"/>
              <a:t> </a:t>
            </a:r>
            <a:r>
              <a:rPr lang="pt-BR" sz="2000" b="1" dirty="0"/>
              <a:t>intervenções planejadas nesta bacia somente poderão receber outorga de uso ou reserva de disponibilidade hídrica depois de demonstrarem que a dinâmica fluvial neste trecho não será </a:t>
            </a:r>
            <a:r>
              <a:rPr lang="pt-BR" sz="2000" b="1" dirty="0" smtClean="0"/>
              <a:t>afetada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00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701095"/>
            <a:ext cx="9144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lvl="0" algn="just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pt-BR" altLang="pt-BR" sz="2400" b="1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Política </a:t>
            </a:r>
            <a:r>
              <a:rPr lang="pt-BR" altLang="pt-BR" sz="2400" b="1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Nacional de Recursos </a:t>
            </a:r>
            <a:r>
              <a:rPr lang="pt-BR" altLang="pt-BR" sz="2400" b="1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Hídricos</a:t>
            </a:r>
            <a:r>
              <a:rPr lang="pt-BR" altLang="pt-BR" sz="2000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, instituída pela  Lei n° 9.433 de 08 </a:t>
            </a: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de janeiro de </a:t>
            </a:r>
            <a:r>
              <a:rPr lang="pt-BR" altLang="pt-BR" sz="2000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1997</a:t>
            </a:r>
          </a:p>
        </p:txBody>
      </p:sp>
      <p:sp>
        <p:nvSpPr>
          <p:cNvPr id="14" name="Fluxograma: Processo alternativo 13"/>
          <p:cNvSpPr/>
          <p:nvPr/>
        </p:nvSpPr>
        <p:spPr>
          <a:xfrm>
            <a:off x="5941370" y="580839"/>
            <a:ext cx="2448272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Abordagem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82" y="2682929"/>
            <a:ext cx="2665514" cy="3698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0" y="6397508"/>
            <a:ext cx="914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pt-BR" dirty="0">
                <a:solidFill>
                  <a:schemeClr val="bg1"/>
                </a:solidFill>
                <a:hlinkClick r:id="rId3"/>
              </a:rPr>
              <a:t>http://www2.ana.gov.br/Paginas/institucional/SobreaAna/planejamentoRH.aspx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3773358"/>
            <a:ext cx="5292080" cy="187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lvl="0" algn="just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atriel" panose="02000503000000020004" pitchFamily="2" charset="0"/>
              </a:rPr>
              <a:t>Plano </a:t>
            </a:r>
            <a:r>
              <a:rPr lang="pt-BR" sz="2400" b="1" dirty="0">
                <a:solidFill>
                  <a:srgbClr val="000000"/>
                </a:solidFill>
                <a:latin typeface="Catriel" panose="02000503000000020004" pitchFamily="2" charset="0"/>
              </a:rPr>
              <a:t>Estratégico de </a:t>
            </a:r>
            <a:r>
              <a:rPr lang="pt-BR" sz="2400" b="1" dirty="0" smtClean="0">
                <a:solidFill>
                  <a:srgbClr val="000000"/>
                </a:solidFill>
                <a:latin typeface="Catriel" panose="02000503000000020004" pitchFamily="2" charset="0"/>
              </a:rPr>
              <a:t>Recursos </a:t>
            </a:r>
            <a:r>
              <a:rPr lang="pt-BR" sz="2400" b="1" dirty="0">
                <a:solidFill>
                  <a:srgbClr val="000000"/>
                </a:solidFill>
                <a:latin typeface="Catriel" panose="02000503000000020004" pitchFamily="2" charset="0"/>
              </a:rPr>
              <a:t>Hídricos da Bacia Hidrográfica dos rios Tocantins e </a:t>
            </a:r>
            <a:r>
              <a:rPr lang="pt-BR" sz="2400" b="1" dirty="0" smtClean="0">
                <a:solidFill>
                  <a:srgbClr val="000000"/>
                </a:solidFill>
                <a:latin typeface="Catriel" panose="02000503000000020004" pitchFamily="2" charset="0"/>
              </a:rPr>
              <a:t>Araguaia (PERH-TA)</a:t>
            </a:r>
            <a:r>
              <a:rPr lang="pt-BR" sz="2000" dirty="0" smtClean="0">
                <a:solidFill>
                  <a:srgbClr val="000000"/>
                </a:solidFill>
                <a:latin typeface="Catriel" panose="02000503000000020004" pitchFamily="2" charset="0"/>
              </a:rPr>
              <a:t>, aprovado pela Resolução CNRH n°  </a:t>
            </a:r>
            <a:r>
              <a:rPr lang="pt-BR" sz="2000" dirty="0">
                <a:solidFill>
                  <a:srgbClr val="000000"/>
                </a:solidFill>
                <a:latin typeface="Catriel" panose="02000503000000020004" pitchFamily="2" charset="0"/>
              </a:rPr>
              <a:t>101, </a:t>
            </a:r>
            <a:r>
              <a:rPr lang="pt-BR" sz="2000" dirty="0" smtClean="0">
                <a:solidFill>
                  <a:srgbClr val="000000"/>
                </a:solidFill>
                <a:latin typeface="Catriel" panose="02000503000000020004" pitchFamily="2" charset="0"/>
              </a:rPr>
              <a:t>de 14 de abril de 2009.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5364088" y="4365104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9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uxograma: Processo alternativo 7"/>
          <p:cNvSpPr/>
          <p:nvPr/>
        </p:nvSpPr>
        <p:spPr>
          <a:xfrm>
            <a:off x="6287819" y="620688"/>
            <a:ext cx="1872208" cy="432048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9676" y="1628800"/>
            <a:ext cx="9138524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318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Deve ser priorizada a atuação na bacia, como um todo e não simplesmente na calha do rio Araguaia. A maior parte de seus problemas (e soluções) é decorrente do que acontece em seus afluentes e no território que o cerca;</a:t>
            </a:r>
          </a:p>
          <a:p>
            <a:pPr marL="88900" algn="just"/>
            <a:endParaRPr lang="pt-BR" sz="2400" b="1" dirty="0" smtClean="0"/>
          </a:p>
          <a:p>
            <a:pPr marL="4318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 Há que se garantir a multiplicidade de usos das águas do Araguaia. O que se deve é garantir que os usos que se instalarem não interfiram negativamente nos demais, principalmente em relação ao turismo e à conservação da biodiversidade do rio;</a:t>
            </a:r>
          </a:p>
          <a:p>
            <a:pPr marL="431800" indent="-342900"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4318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Especificamente em relação aos recursos hídricos, o PERH-TA já restringe qualquer atividade que altere a dinâmica fluvial do rio, o que protege seus ecossistemas e os usos já estabelecidos, principalmente em seu trecho médio.</a:t>
            </a:r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911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Imagem 8" descr="tw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221288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5" name="Imagem 10" descr="you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392738"/>
            <a:ext cx="183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6" name="CaixaDeTexto 5"/>
          <p:cNvSpPr txBox="1">
            <a:spLocks noChangeArrowheads="1"/>
          </p:cNvSpPr>
          <p:nvPr/>
        </p:nvSpPr>
        <p:spPr bwMode="auto">
          <a:xfrm>
            <a:off x="6056313" y="5970588"/>
            <a:ext cx="269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www.youtube.com/anagovbr</a:t>
            </a:r>
          </a:p>
        </p:txBody>
      </p:sp>
      <p:sp>
        <p:nvSpPr>
          <p:cNvPr id="402437" name="CaixaDeTexto 6"/>
          <p:cNvSpPr txBox="1">
            <a:spLocks noChangeArrowheads="1"/>
          </p:cNvSpPr>
          <p:nvPr/>
        </p:nvSpPr>
        <p:spPr bwMode="auto">
          <a:xfrm>
            <a:off x="395288" y="5970588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www.twitter.com/anagovbr</a:t>
            </a:r>
          </a:p>
        </p:txBody>
      </p:sp>
      <p:pic>
        <p:nvPicPr>
          <p:cNvPr id="402438" name="Picture 2" descr="http://teenspeak.org/wp-content/uploads/2009/01/facebook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92738"/>
            <a:ext cx="1666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9" name="CaixaDeTexto 8"/>
          <p:cNvSpPr txBox="1">
            <a:spLocks noChangeArrowheads="1"/>
          </p:cNvSpPr>
          <p:nvPr/>
        </p:nvSpPr>
        <p:spPr bwMode="auto">
          <a:xfrm>
            <a:off x="3160713" y="5970588"/>
            <a:ext cx="2765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www.facebook.com/anagovbr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28625" y="1628775"/>
            <a:ext cx="8229600" cy="280828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4000" b="1" dirty="0" smtClean="0">
                <a:solidFill>
                  <a:srgbClr val="1F497D"/>
                </a:solidFill>
                <a:cs typeface="Calibri" pitchFamily="34" charset="0"/>
              </a:rPr>
              <a:t>Obrigado!</a:t>
            </a:r>
            <a:endParaRPr lang="pt-BR" sz="140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 smtClean="0">
                <a:solidFill>
                  <a:srgbClr val="1F497D"/>
                </a:solidFill>
                <a:cs typeface="Calibri" pitchFamily="34" charset="0"/>
              </a:rPr>
              <a:t>Superintendência de Planejamento de Recursos Hídricos</a:t>
            </a: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 smtClean="0">
                <a:solidFill>
                  <a:srgbClr val="1F497D"/>
                </a:solidFill>
              </a:rPr>
              <a:t>spr@ana.gov.br  </a:t>
            </a:r>
            <a:r>
              <a:rPr lang="pt-BR" sz="8800" b="1" dirty="0">
                <a:solidFill>
                  <a:srgbClr val="1F497D"/>
                </a:solidFill>
              </a:rPr>
              <a:t>|  (+55) (61) 2109 </a:t>
            </a:r>
            <a:r>
              <a:rPr lang="pt-BR" sz="8800" b="1" dirty="0" smtClean="0">
                <a:solidFill>
                  <a:srgbClr val="1F497D"/>
                </a:solidFill>
              </a:rPr>
              <a:t>–5208</a:t>
            </a:r>
            <a:endParaRPr lang="pt-BR" sz="8800" b="1" dirty="0">
              <a:solidFill>
                <a:srgbClr val="1F497D"/>
              </a:solidFill>
            </a:endParaRPr>
          </a:p>
          <a:p>
            <a:pPr>
              <a:defRPr/>
            </a:pPr>
            <a:endParaRPr lang="pt-BR" sz="8800" b="1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10000" b="1" dirty="0" smtClean="0">
                <a:solidFill>
                  <a:srgbClr val="1F497D"/>
                </a:solidFill>
                <a:cs typeface="Calibri" pitchFamily="34" charset="0"/>
              </a:rPr>
              <a:t>www.ana.gov.br</a:t>
            </a:r>
            <a:endParaRPr lang="pt-BR" sz="10000" b="1" dirty="0">
              <a:solidFill>
                <a:srgbClr val="1F497D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1835696" y="6629400"/>
            <a:ext cx="1511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3300"/>
                </a:solidFill>
                <a:latin typeface="Futura Hv BT"/>
              </a:defRPr>
            </a:lvl1pPr>
            <a:lvl2pPr marL="742950" indent="-285750" eaLnBrk="0" hangingPunct="0">
              <a:defRPr sz="2000">
                <a:solidFill>
                  <a:srgbClr val="FF3300"/>
                </a:solidFill>
                <a:latin typeface="Futura Hv BT"/>
              </a:defRPr>
            </a:lvl2pPr>
            <a:lvl3pPr marL="11430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3pPr>
            <a:lvl4pPr marL="16002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4pPr>
            <a:lvl5pPr marL="20574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pt-BR" altLang="pt-BR" sz="1200" b="1" dirty="0">
                <a:solidFill>
                  <a:schemeClr val="bg1"/>
                </a:solidFill>
                <a:latin typeface="Arial" pitchFamily="34" charset="0"/>
              </a:rPr>
              <a:t>Fonte: IPEADATA</a:t>
            </a:r>
          </a:p>
        </p:txBody>
      </p:sp>
      <p:sp>
        <p:nvSpPr>
          <p:cNvPr id="7" name="Fluxograma: Processo alternativo 6"/>
          <p:cNvSpPr/>
          <p:nvPr/>
        </p:nvSpPr>
        <p:spPr>
          <a:xfrm>
            <a:off x="5940152" y="757014"/>
            <a:ext cx="2448272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 n° 9.433/97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8795" y="2060848"/>
            <a:ext cx="8784976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2000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Art</a:t>
            </a: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. 1º A Política Nacional de Recursos Hídricos baseia-se nos seguintes fundamentos:</a:t>
            </a:r>
            <a:endParaRPr lang="pt-BR" altLang="pt-BR" sz="2000" dirty="0">
              <a:latin typeface="Catriel" panose="02000503000000020004" pitchFamily="2" charset="0"/>
              <a:cs typeface="Arial" pitchFamily="34" charset="0"/>
            </a:endParaRPr>
          </a:p>
          <a:p>
            <a:pPr lvl="0" indent="2000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I - a água é um bem de domínio público;</a:t>
            </a:r>
            <a:endParaRPr lang="pt-BR" altLang="pt-BR" sz="2000" dirty="0">
              <a:latin typeface="Catriel" panose="02000503000000020004" pitchFamily="2" charset="0"/>
              <a:cs typeface="Arial" pitchFamily="34" charset="0"/>
            </a:endParaRPr>
          </a:p>
          <a:p>
            <a:pPr lvl="0" indent="2000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II - a água é um recurso natural limitado, dotado de valor econômico;</a:t>
            </a:r>
            <a:endParaRPr lang="pt-BR" altLang="pt-BR" sz="2000" dirty="0">
              <a:latin typeface="Catriel" panose="02000503000000020004" pitchFamily="2" charset="0"/>
              <a:cs typeface="Arial" pitchFamily="34" charset="0"/>
            </a:endParaRPr>
          </a:p>
          <a:p>
            <a:pPr lvl="0" indent="2000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III - em situações de escassez, o uso prioritário dos recursos hídricos é o consumo humano e a dessedentação de animais;</a:t>
            </a:r>
            <a:endParaRPr lang="pt-BR" altLang="pt-BR" sz="2000" dirty="0">
              <a:latin typeface="Catriel" panose="02000503000000020004" pitchFamily="2" charset="0"/>
              <a:cs typeface="Arial" pitchFamily="34" charset="0"/>
            </a:endParaRPr>
          </a:p>
          <a:p>
            <a:pPr lvl="0" indent="2000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IV - a gestão dos recursos hídricos deve sempre proporcionar o </a:t>
            </a:r>
            <a:r>
              <a:rPr lang="pt-BR" altLang="pt-BR" sz="2400" b="1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uso múltiplo das águas</a:t>
            </a: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;</a:t>
            </a:r>
            <a:endParaRPr lang="pt-BR" altLang="pt-BR" sz="2000" dirty="0">
              <a:latin typeface="Catriel" panose="02000503000000020004" pitchFamily="2" charset="0"/>
              <a:cs typeface="Arial" pitchFamily="34" charset="0"/>
            </a:endParaRPr>
          </a:p>
          <a:p>
            <a:pPr lvl="0" indent="2000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V - a </a:t>
            </a:r>
            <a:r>
              <a:rPr lang="pt-BR" altLang="pt-BR" sz="2400" b="1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bacia hidrográfica é a unidade territorial </a:t>
            </a: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para implementação da Política Nacional de Recursos Hídricos e atuação do Sistema Nacional de Gerenciamento de Recursos Hídricos;</a:t>
            </a:r>
            <a:endParaRPr lang="pt-BR" altLang="pt-BR" sz="2000" dirty="0">
              <a:latin typeface="Catriel" panose="02000503000000020004" pitchFamily="2" charset="0"/>
              <a:cs typeface="Arial" pitchFamily="34" charset="0"/>
            </a:endParaRPr>
          </a:p>
          <a:p>
            <a:pPr lvl="0" indent="2000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VI - a gestão dos recursos hídricos deve ser descentralizada e contar com a participação do Poder Público, dos usuários e das comunidades</a:t>
            </a:r>
            <a:r>
              <a:rPr lang="pt-BR" altLang="pt-BR" sz="2000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.</a:t>
            </a:r>
            <a:endParaRPr lang="pt-BR" altLang="pt-BR" sz="2000" dirty="0">
              <a:latin typeface="Catriel" panose="02000503000000020004" pitchFamily="2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8795" y="1484784"/>
            <a:ext cx="784887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alt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FUNDAMENTOS DA POLÍTICA NACIONAL DE RECURSOS </a:t>
            </a:r>
            <a:r>
              <a:rPr lang="pt-BR" alt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HÍDRICOS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pt-BR" altLang="pt-BR" sz="3200" b="1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Bacia </a:t>
            </a:r>
            <a:r>
              <a:rPr lang="pt-BR" altLang="pt-BR" sz="3200" b="1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hidrográfica </a:t>
            </a:r>
            <a:r>
              <a:rPr lang="pt-BR" altLang="pt-BR" sz="3200" b="1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como </a:t>
            </a:r>
            <a:r>
              <a:rPr lang="pt-BR" altLang="pt-BR" sz="3200" b="1" dirty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unidade </a:t>
            </a:r>
            <a:r>
              <a:rPr lang="pt-BR" altLang="pt-BR" sz="3200" b="1" dirty="0" smtClean="0">
                <a:solidFill>
                  <a:srgbClr val="000000"/>
                </a:solidFill>
                <a:latin typeface="Catriel" panose="02000503000000020004" pitchFamily="2" charset="0"/>
                <a:cs typeface="Arial" pitchFamily="34" charset="0"/>
              </a:rPr>
              <a:t>de planejamento e gestão das águas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2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1835696" y="6629400"/>
            <a:ext cx="1511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3300"/>
                </a:solidFill>
                <a:latin typeface="Futura Hv BT"/>
              </a:defRPr>
            </a:lvl1pPr>
            <a:lvl2pPr marL="742950" indent="-285750" eaLnBrk="0" hangingPunct="0">
              <a:defRPr sz="2000">
                <a:solidFill>
                  <a:srgbClr val="FF3300"/>
                </a:solidFill>
                <a:latin typeface="Futura Hv BT"/>
              </a:defRPr>
            </a:lvl2pPr>
            <a:lvl3pPr marL="11430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3pPr>
            <a:lvl4pPr marL="16002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4pPr>
            <a:lvl5pPr marL="20574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pt-BR" altLang="pt-BR" sz="1200" b="1" dirty="0">
                <a:solidFill>
                  <a:schemeClr val="bg1"/>
                </a:solidFill>
                <a:latin typeface="Arial" pitchFamily="34" charset="0"/>
              </a:rPr>
              <a:t>Fonte: IPEADATA</a:t>
            </a:r>
          </a:p>
        </p:txBody>
      </p:sp>
      <p:sp>
        <p:nvSpPr>
          <p:cNvPr id="5" name="Fluxograma: Processo alternativo 4"/>
          <p:cNvSpPr/>
          <p:nvPr/>
        </p:nvSpPr>
        <p:spPr>
          <a:xfrm>
            <a:off x="5580112" y="685006"/>
            <a:ext cx="3024336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Bacia Hidrográfica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http://thewhiteriveralliance.org/wp-content/uploads/2013/04/Watersh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2236" r="1415" b="2047"/>
          <a:stretch/>
        </p:blipFill>
        <p:spPr bwMode="auto">
          <a:xfrm>
            <a:off x="1115616" y="1340768"/>
            <a:ext cx="6840760" cy="54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1835696" y="6629400"/>
            <a:ext cx="1511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3300"/>
                </a:solidFill>
                <a:latin typeface="Futura Hv BT"/>
              </a:defRPr>
            </a:lvl1pPr>
            <a:lvl2pPr marL="742950" indent="-285750" eaLnBrk="0" hangingPunct="0">
              <a:defRPr sz="2000">
                <a:solidFill>
                  <a:srgbClr val="FF3300"/>
                </a:solidFill>
                <a:latin typeface="Futura Hv BT"/>
              </a:defRPr>
            </a:lvl2pPr>
            <a:lvl3pPr marL="11430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3pPr>
            <a:lvl4pPr marL="16002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4pPr>
            <a:lvl5pPr marL="2057400" indent="-228600" eaLnBrk="0" hangingPunct="0">
              <a:defRPr sz="2000">
                <a:solidFill>
                  <a:srgbClr val="FF3300"/>
                </a:solidFill>
                <a:latin typeface="Futura Hv BT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3300"/>
                </a:solidFill>
                <a:latin typeface="Futura Hv BT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pt-BR" altLang="pt-BR" sz="1200" b="1" dirty="0">
                <a:solidFill>
                  <a:schemeClr val="bg1"/>
                </a:solidFill>
                <a:latin typeface="Arial" pitchFamily="34" charset="0"/>
              </a:rPr>
              <a:t>Fonte: IPEADATA</a:t>
            </a:r>
          </a:p>
        </p:txBody>
      </p:sp>
      <p:sp>
        <p:nvSpPr>
          <p:cNvPr id="5" name="Fluxograma: Processo alternativo 4"/>
          <p:cNvSpPr/>
          <p:nvPr/>
        </p:nvSpPr>
        <p:spPr>
          <a:xfrm>
            <a:off x="5364088" y="685006"/>
            <a:ext cx="3528392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Regiões Hidrográficas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http://arquivos.ana.gov.br/planejamento/planos/pnrh/MP%20Divisao%20Hid%20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8" t="9822" r="5889" b="30630"/>
          <a:stretch/>
        </p:blipFill>
        <p:spPr bwMode="auto">
          <a:xfrm>
            <a:off x="1619672" y="1196752"/>
            <a:ext cx="5400600" cy="56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5400000">
            <a:off x="5872791" y="3568369"/>
            <a:ext cx="33843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Resolução CNRH </a:t>
            </a:r>
            <a:r>
              <a:rPr lang="pt-BR" b="1" dirty="0"/>
              <a:t>n° 32/03</a:t>
            </a:r>
          </a:p>
        </p:txBody>
      </p:sp>
    </p:spTree>
    <p:extLst>
      <p:ext uri="{BB962C8B-B14F-4D97-AF65-F5344CB8AC3E}">
        <p14:creationId xmlns:p14="http://schemas.microsoft.com/office/powerpoint/2010/main" val="12167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226891"/>
            <a:ext cx="4009323" cy="559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uxograma: Processo alternativo 4"/>
          <p:cNvSpPr/>
          <p:nvPr/>
        </p:nvSpPr>
        <p:spPr>
          <a:xfrm>
            <a:off x="5580112" y="685006"/>
            <a:ext cx="3024336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Bacia Hidrográfica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746231" y="1226892"/>
            <a:ext cx="4002233" cy="5442468"/>
            <a:chOff x="0" y="1268760"/>
            <a:chExt cx="3858217" cy="504414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" t="1912" r="2728" b="2106"/>
            <a:stretch/>
          </p:blipFill>
          <p:spPr bwMode="auto">
            <a:xfrm>
              <a:off x="0" y="1268760"/>
              <a:ext cx="3858217" cy="5044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40289" y="1328107"/>
              <a:ext cx="1943782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Bacia do rio Araguaia</a:t>
              </a:r>
              <a:endParaRPr lang="pt-BR" sz="1400" b="1" dirty="0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217849" y="1290926"/>
            <a:ext cx="1951990" cy="5360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Região Hidrográfica</a:t>
            </a:r>
          </a:p>
          <a:p>
            <a:pPr algn="ctr"/>
            <a:r>
              <a:rPr lang="pt-BR" sz="1400" b="1" dirty="0" smtClean="0"/>
              <a:t>do Araguaia-Tocantins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9658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927" r="2788" b="2534"/>
          <a:stretch/>
        </p:blipFill>
        <p:spPr>
          <a:xfrm>
            <a:off x="1539462" y="1295400"/>
            <a:ext cx="4040650" cy="531419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576" y="1340768"/>
            <a:ext cx="1749721" cy="1078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Fluxograma: Processo alternativo 16"/>
          <p:cNvSpPr/>
          <p:nvPr/>
        </p:nvSpPr>
        <p:spPr>
          <a:xfrm>
            <a:off x="5292079" y="620688"/>
            <a:ext cx="3096345" cy="576064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Dinâmica da bacia e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rio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626763" y="6289575"/>
            <a:ext cx="1943782" cy="30777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Bacia do rio Araguaia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7649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897490" y="3379931"/>
            <a:ext cx="4246509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 smtClean="0"/>
              <a:t>Mais de 300 voçorocas identificadas na região do Alto Araguaia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 smtClean="0"/>
              <a:t>Perda significativa de nascentes</a:t>
            </a:r>
            <a:endParaRPr lang="pt-BR" b="1" dirty="0"/>
          </a:p>
        </p:txBody>
      </p:sp>
      <p:pic>
        <p:nvPicPr>
          <p:cNvPr id="9" name="Picture 2" descr="http://www.agencia.cnptia.embrapa.br/Repositorio/Vista+longitudinal_ReneBoulet_000fkxverud02wyiv80kwakft7bnji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0464"/>
            <a:ext cx="3888432" cy="52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870783" y="1779619"/>
            <a:ext cx="42732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Voçoroca </a:t>
            </a:r>
            <a:r>
              <a:rPr lang="pt-BR" b="1" dirty="0" err="1"/>
              <a:t>Chitolina</a:t>
            </a:r>
            <a:r>
              <a:rPr lang="pt-BR" b="1" dirty="0"/>
              <a:t>: mais de 3km de extensão e 40m de </a:t>
            </a:r>
            <a:r>
              <a:rPr lang="pt-BR" b="1" dirty="0" smtClean="0"/>
              <a:t>profundidade.</a:t>
            </a:r>
            <a:endParaRPr lang="pt-BR" dirty="0"/>
          </a:p>
        </p:txBody>
      </p:sp>
      <p:sp>
        <p:nvSpPr>
          <p:cNvPr id="14" name="Seta para a esquerda 13"/>
          <p:cNvSpPr/>
          <p:nvPr/>
        </p:nvSpPr>
        <p:spPr>
          <a:xfrm>
            <a:off x="2771800" y="1951095"/>
            <a:ext cx="2088232" cy="36004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932040" y="5435932"/>
            <a:ext cx="421195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Rio Araguaia, na região das nascentes.</a:t>
            </a:r>
            <a:endParaRPr lang="pt-BR" dirty="0"/>
          </a:p>
        </p:txBody>
      </p:sp>
      <p:sp>
        <p:nvSpPr>
          <p:cNvPr id="16" name="Seta para a esquerda 15"/>
          <p:cNvSpPr/>
          <p:nvPr/>
        </p:nvSpPr>
        <p:spPr>
          <a:xfrm>
            <a:off x="3707904" y="5431030"/>
            <a:ext cx="1224136" cy="36004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5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14311</TotalTime>
  <Words>534</Words>
  <Application>Microsoft Office PowerPoint</Application>
  <PresentationFormat>Apresentação na tela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4_Tema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Motta</dc:creator>
  <cp:lastModifiedBy>Usuário do Windows</cp:lastModifiedBy>
  <cp:revision>518</cp:revision>
  <cp:lastPrinted>2014-12-29T19:47:26Z</cp:lastPrinted>
  <dcterms:created xsi:type="dcterms:W3CDTF">2013-02-28T18:54:38Z</dcterms:created>
  <dcterms:modified xsi:type="dcterms:W3CDTF">2015-09-15T20:40:02Z</dcterms:modified>
</cp:coreProperties>
</file>