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4.xml" ContentType="application/vnd.openxmlformats-officedocument.theme+xml"/>
  <Override PartName="/ppt/slideLayouts/slideLayout2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  <p:sldMasterId id="2147483664" r:id="rId5"/>
    <p:sldMasterId id="2147483709" r:id="rId6"/>
    <p:sldMasterId id="2147483713" r:id="rId7"/>
    <p:sldMasterId id="2147483726" r:id="rId8"/>
  </p:sldMasterIdLst>
  <p:notesMasterIdLst>
    <p:notesMasterId r:id="rId16"/>
  </p:notesMasterIdLst>
  <p:sldIdLst>
    <p:sldId id="7669" r:id="rId9"/>
    <p:sldId id="7683" r:id="rId10"/>
    <p:sldId id="7705" r:id="rId11"/>
    <p:sldId id="7697" r:id="rId12"/>
    <p:sldId id="7674" r:id="rId13"/>
    <p:sldId id="7704" r:id="rId14"/>
    <p:sldId id="7702" r:id="rId1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1E4BA932-9445-458A-8FB7-12E1AF33BB84}">
          <p14:sldIdLst>
            <p14:sldId id="7669"/>
            <p14:sldId id="7683"/>
            <p14:sldId id="7705"/>
            <p14:sldId id="7697"/>
            <p14:sldId id="7674"/>
            <p14:sldId id="7704"/>
            <p14:sldId id="770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639"/>
    <a:srgbClr val="001A26"/>
    <a:srgbClr val="4E93AF"/>
    <a:srgbClr val="000000"/>
    <a:srgbClr val="54C1D1"/>
    <a:srgbClr val="0B151F"/>
    <a:srgbClr val="00151E"/>
    <a:srgbClr val="0D0D0D"/>
    <a:srgbClr val="515151"/>
    <a:srgbClr val="E2E7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2127E-A50E-4056-BB82-7576E954EFFC}" v="60" dt="2024-11-11T22:25:39.0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30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354144119179252"/>
          <c:y val="0.2823202343985749"/>
          <c:w val="0.66645853684825129"/>
          <c:h val="0.499874818701268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Planilha1!$C$1</c:f>
              <c:strCache>
                <c:ptCount val="1"/>
                <c:pt idx="0">
                  <c:v>Fabricação de produtos farmacêuticos</c:v>
                </c:pt>
              </c:strCache>
            </c:strRef>
          </c:tx>
          <c:spPr>
            <a:solidFill>
              <a:srgbClr val="D2DDE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386285262577016E-2"/>
                  <c:y val="5.01723637978346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06A-443F-9CA9-124952A8CCB9}"/>
                </c:ext>
              </c:extLst>
            </c:dLbl>
            <c:dLbl>
              <c:idx val="1"/>
              <c:layout>
                <c:manualLayout>
                  <c:x val="1.386285262577016E-2"/>
                  <c:y val="5.017236379783461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1C3-40F7-A128-770B652655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los Text" panose="020B0503020202020204" pitchFamily="34" charset="0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Planilha1!$A$12:$A$13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Planilha1!$C$12:$C$13</c:f>
              <c:numCache>
                <c:formatCode>General</c:formatCode>
                <c:ptCount val="2"/>
                <c:pt idx="0">
                  <c:v>102</c:v>
                </c:pt>
                <c:pt idx="1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06A-443F-9CA9-124952A8CCB9}"/>
            </c:ext>
          </c:extLst>
        </c:ser>
        <c:ser>
          <c:idx val="1"/>
          <c:order val="1"/>
          <c:tx>
            <c:strRef>
              <c:f>Planilha1!$D$1</c:f>
              <c:strCache>
                <c:ptCount val="1"/>
                <c:pt idx="0">
                  <c:v>Fabricação de instrumentos e material médico, odontológico e óptico</c:v>
                </c:pt>
              </c:strCache>
            </c:strRef>
          </c:tx>
          <c:spPr>
            <a:solidFill>
              <a:srgbClr val="F8D1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los Text" panose="020B0503020202020204" pitchFamily="34" charset="0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Planilha1!$A$12:$A$13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Planilha1!$D$12:$D$13</c:f>
              <c:numCache>
                <c:formatCode>General</c:formatCode>
                <c:ptCount val="2"/>
                <c:pt idx="0">
                  <c:v>77</c:v>
                </c:pt>
                <c:pt idx="1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C06A-443F-9CA9-124952A8CCB9}"/>
            </c:ext>
          </c:extLst>
        </c:ser>
        <c:ser>
          <c:idx val="2"/>
          <c:order val="2"/>
          <c:tx>
            <c:strRef>
              <c:f>Planilha1!$E$1</c:f>
              <c:strCache>
                <c:ptCount val="1"/>
                <c:pt idx="0">
                  <c:v>Comércio de produtos farmacêuticos, perfumaria e médico-odontológicos</c:v>
                </c:pt>
              </c:strCache>
            </c:strRef>
          </c:tx>
          <c:spPr>
            <a:solidFill>
              <a:srgbClr val="00547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los Text" panose="020B0503020202020204" pitchFamily="34" charset="0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Planilha1!$A$12:$A$13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Planilha1!$E$12:$E$13</c:f>
              <c:numCache>
                <c:formatCode>#,##0</c:formatCode>
                <c:ptCount val="2"/>
                <c:pt idx="0">
                  <c:v>1233</c:v>
                </c:pt>
                <c:pt idx="1">
                  <c:v>1302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06A-443F-9CA9-124952A8CCB9}"/>
            </c:ext>
          </c:extLst>
        </c:ser>
        <c:ser>
          <c:idx val="3"/>
          <c:order val="3"/>
          <c:tx>
            <c:strRef>
              <c:f>Planilha1!$F$1</c:f>
              <c:strCache>
                <c:ptCount val="1"/>
                <c:pt idx="0">
                  <c:v>Saúde Privada</c:v>
                </c:pt>
              </c:strCache>
            </c:strRef>
          </c:tx>
          <c:spPr>
            <a:solidFill>
              <a:srgbClr val="54B0C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los Text" panose="020B0503020202020204" pitchFamily="34" charset="0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Planilha1!$A$12:$A$13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Planilha1!$F$12:$F$13</c:f>
              <c:numCache>
                <c:formatCode>#,##0</c:formatCode>
                <c:ptCount val="2"/>
                <c:pt idx="0">
                  <c:v>3745</c:v>
                </c:pt>
                <c:pt idx="1">
                  <c:v>4148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C06A-443F-9CA9-124952A8CCB9}"/>
            </c:ext>
          </c:extLst>
        </c:ser>
        <c:ser>
          <c:idx val="4"/>
          <c:order val="4"/>
          <c:tx>
            <c:strRef>
              <c:f>Planilha1!$G$1</c:f>
              <c:strCache>
                <c:ptCount val="1"/>
                <c:pt idx="0">
                  <c:v>Saúde pública</c:v>
                </c:pt>
              </c:strCache>
            </c:strRef>
          </c:tx>
          <c:spPr>
            <a:solidFill>
              <a:srgbClr val="08354D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 algn="ctr"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Golos Text" panose="020B0503020202020204" pitchFamily="34" charset="0"/>
                    <a:ea typeface="+mn-ea"/>
                    <a:cs typeface="Segoe UI" panose="020B0502040204020203" pitchFamily="34" charset="0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Planilha1!$A$12:$A$13</c:f>
              <c:numCache>
                <c:formatCode>General</c:formatCode>
                <c:ptCount val="2"/>
                <c:pt idx="0">
                  <c:v>2020</c:v>
                </c:pt>
                <c:pt idx="1">
                  <c:v>2021</c:v>
                </c:pt>
              </c:numCache>
            </c:numRef>
          </c:cat>
          <c:val>
            <c:numRef>
              <c:f>Planilha1!$G$12:$G$13</c:f>
              <c:numCache>
                <c:formatCode>#,##0</c:formatCode>
                <c:ptCount val="2"/>
                <c:pt idx="0">
                  <c:v>2791</c:v>
                </c:pt>
                <c:pt idx="1">
                  <c:v>2722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C06A-443F-9CA9-124952A8CCB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30"/>
        <c:axId val="1541063936"/>
        <c:axId val="1541054816"/>
      </c:barChart>
      <c:catAx>
        <c:axId val="15410639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rgbClr val="FFFFFF">
                  <a:alpha val="50196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ctr"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" panose="020B0502040204020203" pitchFamily="34" charset="0"/>
              </a:defRPr>
            </a:pPr>
            <a:endParaRPr lang="pt-BR"/>
          </a:p>
        </c:txPr>
        <c:crossAx val="1541054816"/>
        <c:crosses val="autoZero"/>
        <c:auto val="1"/>
        <c:lblAlgn val="ctr"/>
        <c:lblOffset val="100"/>
        <c:noMultiLvlLbl val="0"/>
      </c:catAx>
      <c:valAx>
        <c:axId val="154105481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rgbClr val="FFFFFF">
                  <a:alpha val="50196"/>
                </a:srgb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541063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 Semibold" panose="020B0702040204020203" pitchFamily="34" charset="0"/>
              </a:defRPr>
            </a:pPr>
            <a:endParaRPr lang="pt-B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 Semibold" panose="020B0702040204020203" pitchFamily="34" charset="0"/>
              </a:defRPr>
            </a:pPr>
            <a:endParaRPr lang="pt-B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 Semibold" panose="020B0702040204020203" pitchFamily="34" charset="0"/>
              </a:defRPr>
            </a:pPr>
            <a:endParaRPr lang="pt-BR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 Semibold" panose="020B0702040204020203" pitchFamily="34" charset="0"/>
              </a:defRPr>
            </a:pPr>
            <a:endParaRPr lang="pt-BR"/>
          </a:p>
        </c:txPr>
      </c:legendEntry>
      <c:legendEntry>
        <c:idx val="4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Golos Text" panose="020B0503020202020204" pitchFamily="34" charset="0"/>
                <a:ea typeface="+mn-ea"/>
                <a:cs typeface="Segoe UI Semibold" panose="020B0702040204020203" pitchFamily="34" charset="0"/>
              </a:defRPr>
            </a:pPr>
            <a:endParaRPr lang="pt-BR"/>
          </a:p>
        </c:txPr>
      </c:legendEntry>
      <c:layout>
        <c:manualLayout>
          <c:xMode val="edge"/>
          <c:yMode val="edge"/>
          <c:x val="1.2185993562202872E-2"/>
          <c:y val="0.14696518090936522"/>
          <c:w val="0.34598909606219086"/>
          <c:h val="0.830926594698776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Segoe UI" panose="020B0502040204020203" pitchFamily="34" charset="0"/>
          <a:cs typeface="Segoe UI" panose="020B0502040204020203" pitchFamily="34" charset="0"/>
        </a:defRPr>
      </a:pPr>
      <a:endParaRPr lang="pt-B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A9AF1B-0AE7-4E2A-BA13-86F5430176E2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D2000D4-E261-43D0-8D3B-20669F87931D}">
      <dgm:prSet custT="1"/>
      <dgm:spPr>
        <a:xfrm>
          <a:off x="1506" y="10908"/>
          <a:ext cx="3082622" cy="1849573"/>
        </a:xfrm>
        <a:solidFill>
          <a:srgbClr val="FFC000"/>
        </a:solidFill>
      </dgm:spPr>
      <dgm:t>
        <a:bodyPr/>
        <a:lstStyle/>
        <a:p>
          <a:pPr>
            <a:buNone/>
          </a:pPr>
          <a:r>
            <a:rPr lang="pt-BR" sz="2800" b="1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R$ 1,6 Bi de Valor Adicionado</a:t>
          </a:r>
        </a:p>
      </dgm:t>
    </dgm:pt>
    <dgm:pt modelId="{5703F21D-6874-429B-BFD4-B390E6671442}" type="parTrans" cxnId="{C4F7E337-4670-4B10-BDD3-8AE3BC035A3F}">
      <dgm:prSet/>
      <dgm:spPr/>
      <dgm:t>
        <a:bodyPr/>
        <a:lstStyle/>
        <a:p>
          <a:endParaRPr lang="pt-BR" sz="14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A5B56A6C-C2FB-4F4A-852A-44AA7ED5FF7B}" type="sibTrans" cxnId="{C4F7E337-4670-4B10-BDD3-8AE3BC035A3F}">
      <dgm:prSet/>
      <dgm:spPr/>
      <dgm:t>
        <a:bodyPr/>
        <a:lstStyle/>
        <a:p>
          <a:endParaRPr lang="pt-BR" sz="16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03758811-D522-4730-893D-F438332729D3}">
      <dgm:prSet custT="1"/>
      <dgm:spPr>
        <a:solidFill>
          <a:srgbClr val="002060"/>
        </a:solidFill>
      </dgm:spPr>
      <dgm:t>
        <a:bodyPr/>
        <a:lstStyle/>
        <a:p>
          <a:r>
            <a:rPr lang="pt-BR" sz="2800" b="1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22 mil de Empregos</a:t>
          </a:r>
        </a:p>
      </dgm:t>
    </dgm:pt>
    <dgm:pt modelId="{0232002D-062B-4CA4-BAAB-E23A90D0B1B7}" type="parTrans" cxnId="{EF2FB910-DD51-4FF3-85EC-5B7750C84FE0}">
      <dgm:prSet/>
      <dgm:spPr/>
      <dgm:t>
        <a:bodyPr/>
        <a:lstStyle/>
        <a:p>
          <a:endParaRPr lang="pt-BR" sz="14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40CD8405-2DDA-4E44-BCD5-B5C5B8A7148F}" type="sibTrans" cxnId="{EF2FB910-DD51-4FF3-85EC-5B7750C84FE0}">
      <dgm:prSet/>
      <dgm:spPr/>
      <dgm:t>
        <a:bodyPr/>
        <a:lstStyle/>
        <a:p>
          <a:endParaRPr lang="pt-BR" sz="16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835C2F6C-4824-4713-A21A-23C2B9E5FF19}">
      <dgm:prSet custT="1"/>
      <dgm:spPr>
        <a:solidFill>
          <a:srgbClr val="FFC000"/>
        </a:solidFill>
      </dgm:spPr>
      <dgm:t>
        <a:bodyPr/>
        <a:lstStyle/>
        <a:p>
          <a:r>
            <a:rPr lang="pt-BR" sz="2800" b="1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R$ 799 MM em Remunerações</a:t>
          </a:r>
        </a:p>
      </dgm:t>
    </dgm:pt>
    <dgm:pt modelId="{BA1E091E-2976-4303-90B7-3B8088C7B017}" type="parTrans" cxnId="{1DE6EB24-773F-4393-9370-0765376C3B36}">
      <dgm:prSet/>
      <dgm:spPr/>
      <dgm:t>
        <a:bodyPr/>
        <a:lstStyle/>
        <a:p>
          <a:endParaRPr lang="pt-BR" sz="14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8220007F-CDE9-4253-80B3-26FE4DB171D4}" type="sibTrans" cxnId="{1DE6EB24-773F-4393-9370-0765376C3B36}">
      <dgm:prSet/>
      <dgm:spPr/>
      <dgm:t>
        <a:bodyPr/>
        <a:lstStyle/>
        <a:p>
          <a:endParaRPr lang="pt-BR" sz="1600" b="1">
            <a:latin typeface="Segoe UI Black" panose="020B0A02040204020203" pitchFamily="34" charset="0"/>
            <a:ea typeface="Segoe UI Black" panose="020B0A02040204020203" pitchFamily="34" charset="0"/>
            <a:cs typeface="Segoe UI" panose="020B0502040204020203" pitchFamily="34" charset="0"/>
          </a:endParaRPr>
        </a:p>
      </dgm:t>
    </dgm:pt>
    <dgm:pt modelId="{1C604918-8122-49E8-B036-55209D2C303F}" type="pres">
      <dgm:prSet presAssocID="{7DA9AF1B-0AE7-4E2A-BA13-86F5430176E2}" presName="linearFlow" presStyleCnt="0">
        <dgm:presLayoutVars>
          <dgm:dir/>
          <dgm:resizeHandles val="exact"/>
        </dgm:presLayoutVars>
      </dgm:prSet>
      <dgm:spPr/>
    </dgm:pt>
    <dgm:pt modelId="{CF884010-1D99-4614-9FCB-E8E14936A540}" type="pres">
      <dgm:prSet presAssocID="{0D2000D4-E261-43D0-8D3B-20669F87931D}" presName="comp" presStyleCnt="0"/>
      <dgm:spPr/>
    </dgm:pt>
    <dgm:pt modelId="{4096E8A8-B9DA-47B4-AB36-F9DD16E99F9A}" type="pres">
      <dgm:prSet presAssocID="{0D2000D4-E261-43D0-8D3B-20669F87931D}" presName="rect2" presStyleLbl="node1" presStyleIdx="0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C85D3BFC-7E2F-46A0-AA63-ED30782367D6}" type="pres">
      <dgm:prSet presAssocID="{0D2000D4-E261-43D0-8D3B-20669F87931D}" presName="rect1" presStyleLbl="ln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3000" b="-3000"/>
          </a:stretch>
        </a:blipFill>
      </dgm:spPr>
      <dgm:extLst>
        <a:ext uri="{E40237B7-FDA0-4F09-8148-C483321AD2D9}">
          <dgm14:cNvPr xmlns:dgm14="http://schemas.microsoft.com/office/drawing/2010/diagram" id="0" name="" descr="Configurações com preenchimento sólido"/>
        </a:ext>
      </dgm:extLst>
    </dgm:pt>
    <dgm:pt modelId="{D3F59090-ED8C-4FCC-9A92-7B16D5DF94BA}" type="pres">
      <dgm:prSet presAssocID="{A5B56A6C-C2FB-4F4A-852A-44AA7ED5FF7B}" presName="sibTrans" presStyleCnt="0"/>
      <dgm:spPr/>
    </dgm:pt>
    <dgm:pt modelId="{E89EDFCB-5AB8-4547-AA46-1E7C1BC835D5}" type="pres">
      <dgm:prSet presAssocID="{03758811-D522-4730-893D-F438332729D3}" presName="comp" presStyleCnt="0"/>
      <dgm:spPr/>
    </dgm:pt>
    <dgm:pt modelId="{03CE9DE1-FF15-421B-8995-B8899E7EA486}" type="pres">
      <dgm:prSet presAssocID="{03758811-D522-4730-893D-F438332729D3}" presName="rect2" presStyleLbl="node1" presStyleIdx="1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AB392D53-C9FD-4767-9CB3-A8B8740E4141}" type="pres">
      <dgm:prSet presAssocID="{03758811-D522-4730-893D-F438332729D3}" presName="rect1" presStyleLbl="ln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3000" b="-3000"/>
          </a:stretch>
        </a:blipFill>
      </dgm:spPr>
      <dgm:extLst>
        <a:ext uri="{E40237B7-FDA0-4F09-8148-C483321AD2D9}">
          <dgm14:cNvPr xmlns:dgm14="http://schemas.microsoft.com/office/drawing/2010/diagram" id="0" name="" descr="Grupo de pessoas com preenchimento sólido"/>
        </a:ext>
      </dgm:extLst>
    </dgm:pt>
    <dgm:pt modelId="{2117E353-8E8A-4DE0-98C0-413A4C380D3C}" type="pres">
      <dgm:prSet presAssocID="{40CD8405-2DDA-4E44-BCD5-B5C5B8A7148F}" presName="sibTrans" presStyleCnt="0"/>
      <dgm:spPr/>
    </dgm:pt>
    <dgm:pt modelId="{E2E16D46-7308-42C0-949A-95DF2BA258F6}" type="pres">
      <dgm:prSet presAssocID="{835C2F6C-4824-4713-A21A-23C2B9E5FF19}" presName="comp" presStyleCnt="0"/>
      <dgm:spPr/>
    </dgm:pt>
    <dgm:pt modelId="{246387F7-5D31-4789-91FB-3397AEF758AF}" type="pres">
      <dgm:prSet presAssocID="{835C2F6C-4824-4713-A21A-23C2B9E5FF19}" presName="rect2" presStyleLbl="node1" presStyleIdx="2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510F39D0-3007-4A61-80CD-17F9BBB94E03}" type="pres">
      <dgm:prSet presAssocID="{835C2F6C-4824-4713-A21A-23C2B9E5FF19}" presName="rect1" presStyleLbl="ln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3000" b="-3000"/>
          </a:stretch>
        </a:blipFill>
      </dgm:spPr>
      <dgm:extLst>
        <a:ext uri="{E40237B7-FDA0-4F09-8148-C483321AD2D9}">
          <dgm14:cNvPr xmlns:dgm14="http://schemas.microsoft.com/office/drawing/2010/diagram" id="0" name="" descr="Dinheiro com preenchimento sólido"/>
        </a:ext>
      </dgm:extLst>
    </dgm:pt>
  </dgm:ptLst>
  <dgm:cxnLst>
    <dgm:cxn modelId="{CCE4A90C-5129-423C-B29E-48E30BD3E159}" type="presOf" srcId="{7DA9AF1B-0AE7-4E2A-BA13-86F5430176E2}" destId="{1C604918-8122-49E8-B036-55209D2C303F}" srcOrd="0" destOrd="0" presId="urn:microsoft.com/office/officeart/2008/layout/AlternatingPictureBlocks"/>
    <dgm:cxn modelId="{EF2FB910-DD51-4FF3-85EC-5B7750C84FE0}" srcId="{7DA9AF1B-0AE7-4E2A-BA13-86F5430176E2}" destId="{03758811-D522-4730-893D-F438332729D3}" srcOrd="1" destOrd="0" parTransId="{0232002D-062B-4CA4-BAAB-E23A90D0B1B7}" sibTransId="{40CD8405-2DDA-4E44-BCD5-B5C5B8A7148F}"/>
    <dgm:cxn modelId="{9F946319-075B-453B-8200-53806DE4A0FC}" type="presOf" srcId="{03758811-D522-4730-893D-F438332729D3}" destId="{03CE9DE1-FF15-421B-8995-B8899E7EA486}" srcOrd="0" destOrd="0" presId="urn:microsoft.com/office/officeart/2008/layout/AlternatingPictureBlocks"/>
    <dgm:cxn modelId="{1DE6EB24-773F-4393-9370-0765376C3B36}" srcId="{7DA9AF1B-0AE7-4E2A-BA13-86F5430176E2}" destId="{835C2F6C-4824-4713-A21A-23C2B9E5FF19}" srcOrd="2" destOrd="0" parTransId="{BA1E091E-2976-4303-90B7-3B8088C7B017}" sibTransId="{8220007F-CDE9-4253-80B3-26FE4DB171D4}"/>
    <dgm:cxn modelId="{C4F7E337-4670-4B10-BDD3-8AE3BC035A3F}" srcId="{7DA9AF1B-0AE7-4E2A-BA13-86F5430176E2}" destId="{0D2000D4-E261-43D0-8D3B-20669F87931D}" srcOrd="0" destOrd="0" parTransId="{5703F21D-6874-429B-BFD4-B390E6671442}" sibTransId="{A5B56A6C-C2FB-4F4A-852A-44AA7ED5FF7B}"/>
    <dgm:cxn modelId="{88A31471-7A3E-41EB-8E26-09D690632F1B}" type="presOf" srcId="{835C2F6C-4824-4713-A21A-23C2B9E5FF19}" destId="{246387F7-5D31-4789-91FB-3397AEF758AF}" srcOrd="0" destOrd="0" presId="urn:microsoft.com/office/officeart/2008/layout/AlternatingPictureBlocks"/>
    <dgm:cxn modelId="{B88A35F4-E6D4-40B7-AE23-14FB895F8F92}" type="presOf" srcId="{0D2000D4-E261-43D0-8D3B-20669F87931D}" destId="{4096E8A8-B9DA-47B4-AB36-F9DD16E99F9A}" srcOrd="0" destOrd="0" presId="urn:microsoft.com/office/officeart/2008/layout/AlternatingPictureBlocks"/>
    <dgm:cxn modelId="{A095DA03-38C8-49B5-AC2F-CC34F7AE1D4A}" type="presParOf" srcId="{1C604918-8122-49E8-B036-55209D2C303F}" destId="{CF884010-1D99-4614-9FCB-E8E14936A540}" srcOrd="0" destOrd="0" presId="urn:microsoft.com/office/officeart/2008/layout/AlternatingPictureBlocks"/>
    <dgm:cxn modelId="{B84D4882-5E00-465A-A4A4-64DB02412560}" type="presParOf" srcId="{CF884010-1D99-4614-9FCB-E8E14936A540}" destId="{4096E8A8-B9DA-47B4-AB36-F9DD16E99F9A}" srcOrd="0" destOrd="0" presId="urn:microsoft.com/office/officeart/2008/layout/AlternatingPictureBlocks"/>
    <dgm:cxn modelId="{E403B5FE-2743-47B2-8698-C5E1A186F2EE}" type="presParOf" srcId="{CF884010-1D99-4614-9FCB-E8E14936A540}" destId="{C85D3BFC-7E2F-46A0-AA63-ED30782367D6}" srcOrd="1" destOrd="0" presId="urn:microsoft.com/office/officeart/2008/layout/AlternatingPictureBlocks"/>
    <dgm:cxn modelId="{CC80A2B8-A4F3-4DA1-A6BC-F8419A1E8E42}" type="presParOf" srcId="{1C604918-8122-49E8-B036-55209D2C303F}" destId="{D3F59090-ED8C-4FCC-9A92-7B16D5DF94BA}" srcOrd="1" destOrd="0" presId="urn:microsoft.com/office/officeart/2008/layout/AlternatingPictureBlocks"/>
    <dgm:cxn modelId="{C662D658-7807-4CAF-8074-C69D4674A9C5}" type="presParOf" srcId="{1C604918-8122-49E8-B036-55209D2C303F}" destId="{E89EDFCB-5AB8-4547-AA46-1E7C1BC835D5}" srcOrd="2" destOrd="0" presId="urn:microsoft.com/office/officeart/2008/layout/AlternatingPictureBlocks"/>
    <dgm:cxn modelId="{2FD18E93-5E6A-40B3-9549-49E5096FADFA}" type="presParOf" srcId="{E89EDFCB-5AB8-4547-AA46-1E7C1BC835D5}" destId="{03CE9DE1-FF15-421B-8995-B8899E7EA486}" srcOrd="0" destOrd="0" presId="urn:microsoft.com/office/officeart/2008/layout/AlternatingPictureBlocks"/>
    <dgm:cxn modelId="{262E4280-8749-44FE-A10E-48F418411332}" type="presParOf" srcId="{E89EDFCB-5AB8-4547-AA46-1E7C1BC835D5}" destId="{AB392D53-C9FD-4767-9CB3-A8B8740E4141}" srcOrd="1" destOrd="0" presId="urn:microsoft.com/office/officeart/2008/layout/AlternatingPictureBlocks"/>
    <dgm:cxn modelId="{F6463C43-62EB-4C3E-9B15-586A7F3D71EB}" type="presParOf" srcId="{1C604918-8122-49E8-B036-55209D2C303F}" destId="{2117E353-8E8A-4DE0-98C0-413A4C380D3C}" srcOrd="3" destOrd="0" presId="urn:microsoft.com/office/officeart/2008/layout/AlternatingPictureBlocks"/>
    <dgm:cxn modelId="{5FDE2F3C-D5E9-43E6-8ECA-73067FC5AFE0}" type="presParOf" srcId="{1C604918-8122-49E8-B036-55209D2C303F}" destId="{E2E16D46-7308-42C0-949A-95DF2BA258F6}" srcOrd="4" destOrd="0" presId="urn:microsoft.com/office/officeart/2008/layout/AlternatingPictureBlocks"/>
    <dgm:cxn modelId="{F0A042F8-3F7F-4342-BA32-FC26D0C552A5}" type="presParOf" srcId="{E2E16D46-7308-42C0-949A-95DF2BA258F6}" destId="{246387F7-5D31-4789-91FB-3397AEF758AF}" srcOrd="0" destOrd="0" presId="urn:microsoft.com/office/officeart/2008/layout/AlternatingPictureBlocks"/>
    <dgm:cxn modelId="{6D8BC06C-7997-442B-A2EA-FCE17508D3F3}" type="presParOf" srcId="{E2E16D46-7308-42C0-949A-95DF2BA258F6}" destId="{510F39D0-3007-4A61-80CD-17F9BBB94E03}" srcOrd="1" destOrd="0" presId="urn:microsoft.com/office/officeart/2008/layout/AlternatingPictureBlocks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D71FB-FCD4-486D-BBB0-DFCB8A7870B7}" type="doc">
      <dgm:prSet loTypeId="urn:microsoft.com/office/officeart/2005/8/layout/defaul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pt-BR"/>
        </a:p>
      </dgm:t>
    </dgm:pt>
    <dgm:pt modelId="{E1CEED73-887E-45A6-A15F-D90CFC3B0A0E}">
      <dgm:prSet custT="1">
        <dgm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FFC000"/>
        </a:solidFill>
        <a:ln/>
      </dgm:spPr>
      <dgm:t>
        <a:bodyPr/>
        <a:lstStyle/>
        <a:p>
          <a:r>
            <a:rPr lang="pt-BR" sz="1400" b="1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Participação das atividades de saúde nas ocupações totais aumentou de 5,3% para 8,0% </a:t>
          </a:r>
          <a:r>
            <a:rPr lang="pt-BR" sz="14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entre 2010 e 2021.</a:t>
          </a:r>
        </a:p>
      </dgm:t>
    </dgm:pt>
    <dgm:pt modelId="{E20C33B3-3C57-4B33-8C20-C252CDF97D9E}" type="parTrans" cxnId="{E9DD2022-2F17-496D-BA6E-102A374E1A53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220DC1AE-FCB3-4CD0-B371-44563FDE4532}" type="sibTrans" cxnId="{E9DD2022-2F17-496D-BA6E-102A374E1A53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72FE41C-25A8-4B69-95AF-188AED30C103}">
      <dgm:prSet custT="1">
        <dgm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FFC000"/>
        </a:solidFill>
        <a:ln/>
      </dgm:spPr>
      <dgm:t>
        <a:bodyPr/>
        <a:lstStyle/>
        <a:p>
          <a:r>
            <a:rPr lang="pt-BR" sz="1400" b="1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Saúde privada (4,1 milhões) e Saúde pública (2,7 milhões) </a:t>
          </a:r>
          <a:r>
            <a:rPr lang="pt-BR" sz="1400" b="1" dirty="0">
              <a:solidFill>
                <a:srgbClr val="002060"/>
              </a:solidFill>
              <a:latin typeface="Golos Text" panose="020B0503020202020204" pitchFamily="34" charset="0"/>
              <a:cs typeface="Golos Text" panose="020B0503020202020204" pitchFamily="34" charset="0"/>
            </a:rPr>
            <a:t>são</a:t>
          </a:r>
          <a:r>
            <a:rPr lang="pt-BR" sz="1400" b="1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 os setores com maior número de ocupações</a:t>
          </a:r>
          <a:r>
            <a:rPr lang="pt-BR" sz="14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, seguidos pelo Comércio de produtos farmacêuticos, perfumaria e médico-odontológicos (1,3 milhões).</a:t>
          </a:r>
        </a:p>
      </dgm:t>
    </dgm:pt>
    <dgm:pt modelId="{1B8B5DAF-CD1C-4AB2-8295-B0F717951E3A}" type="parTrans" cxnId="{E4C2FEEC-C452-4393-A0B7-33B3584620E0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0D360530-BFB2-4757-930D-A4394EA59761}" type="sibTrans" cxnId="{E4C2FEEC-C452-4393-A0B7-33B3584620E0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5B8C73B7-9F34-4003-AC47-078497EC3212}">
      <dgm:prSet custT="1">
        <dgm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>
        <a:solidFill>
          <a:srgbClr val="FFC000"/>
        </a:solidFill>
        <a:ln/>
      </dgm:spPr>
      <dgm:t>
        <a:bodyPr/>
        <a:lstStyle/>
        <a:p>
          <a:r>
            <a:rPr lang="pt-BR" sz="1400" b="1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Crescimento de 59,8% nos postos de trabalho nas atividades de saúde de 2010 a 2021</a:t>
          </a:r>
          <a:r>
            <a:rPr lang="pt-BR" sz="14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, comparado a um crescimento de 4,1% nas atividades não relacionadas à saúde.</a:t>
          </a:r>
        </a:p>
      </dgm:t>
    </dgm:pt>
    <dgm:pt modelId="{C8750006-ACBA-4C47-B816-C5D0F3DB7911}" type="parTrans" cxnId="{02763300-76AF-4830-A652-91F389803820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C8645110-0F3E-4F6E-A248-4871844826C5}" type="sibTrans" cxnId="{02763300-76AF-4830-A652-91F389803820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67F9C1BE-0F48-4A6B-969A-08DF1F83E3C8}">
      <dgm:prSet custT="1">
        <dgm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C000"/>
        </a:solidFill>
        <a:ln/>
      </dgm:spPr>
      <dgm:t>
        <a:bodyPr/>
        <a:lstStyle/>
        <a:p>
          <a:r>
            <a:rPr lang="pt-BR" sz="1400" b="1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Saúde privada registrou o maior aumento de ocupações (80,7%), seguida por Saúde pública (55,0%) </a:t>
          </a:r>
          <a:r>
            <a:rPr lang="pt-BR" sz="14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e Fabricação de instrumentos e material médico, odontológico e óptico (36,8%).</a:t>
          </a:r>
        </a:p>
      </dgm:t>
    </dgm:pt>
    <dgm:pt modelId="{46C83547-4233-47B5-B16D-F21D0E310966}" type="parTrans" cxnId="{AA14C5A2-E031-4952-B0CC-E93D4B7216EB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193D07CB-8EC5-42BD-974C-6F842C8E308A}" type="sibTrans" cxnId="{AA14C5A2-E031-4952-B0CC-E93D4B7216EB}">
      <dgm:prSet/>
      <dgm:spPr/>
      <dgm:t>
        <a:bodyPr/>
        <a:lstStyle/>
        <a:p>
          <a:endParaRPr lang="pt-BR" sz="1400">
            <a:solidFill>
              <a:schemeClr val="tx2">
                <a:lumMod val="10000"/>
              </a:schemeClr>
            </a:solidFill>
            <a:latin typeface="Segoe UI" panose="020B0502040204020203" pitchFamily="34" charset="0"/>
            <a:cs typeface="Segoe UI" panose="020B0502040204020203" pitchFamily="34" charset="0"/>
          </a:endParaRPr>
        </a:p>
      </dgm:t>
    </dgm:pt>
    <dgm:pt modelId="{A7D0C0E5-40B5-4D3B-A903-32383EB90391}" type="pres">
      <dgm:prSet presAssocID="{904D71FB-FCD4-486D-BBB0-DFCB8A7870B7}" presName="diagram" presStyleCnt="0">
        <dgm:presLayoutVars>
          <dgm:dir/>
          <dgm:resizeHandles val="exact"/>
        </dgm:presLayoutVars>
      </dgm:prSet>
      <dgm:spPr/>
    </dgm:pt>
    <dgm:pt modelId="{C7593D27-1870-4992-916E-51AD37AF469E}" type="pres">
      <dgm:prSet presAssocID="{E1CEED73-887E-45A6-A15F-D90CFC3B0A0E}" presName="node" presStyleLbl="node1" presStyleIdx="0" presStyleCnt="4" custScaleX="379749" custScaleY="410697">
        <dgm:presLayoutVars>
          <dgm:bulletEnabled val="1"/>
        </dgm:presLayoutVars>
      </dgm:prSet>
      <dgm:spPr/>
    </dgm:pt>
    <dgm:pt modelId="{6104D225-8D97-402B-A4A7-4D6231584A2A}" type="pres">
      <dgm:prSet presAssocID="{220DC1AE-FCB3-4CD0-B371-44563FDE4532}" presName="sibTrans" presStyleCnt="0"/>
      <dgm:spPr/>
    </dgm:pt>
    <dgm:pt modelId="{8B425208-0084-4BE6-BC0E-0B19B06292EF}" type="pres">
      <dgm:prSet presAssocID="{C72FE41C-25A8-4B69-95AF-188AED30C103}" presName="node" presStyleLbl="node1" presStyleIdx="1" presStyleCnt="4" custScaleX="379749" custScaleY="410697">
        <dgm:presLayoutVars>
          <dgm:bulletEnabled val="1"/>
        </dgm:presLayoutVars>
      </dgm:prSet>
      <dgm:spPr/>
    </dgm:pt>
    <dgm:pt modelId="{4116903D-8BAD-4E8A-9A00-DDA6F491CFF4}" type="pres">
      <dgm:prSet presAssocID="{0D360530-BFB2-4757-930D-A4394EA59761}" presName="sibTrans" presStyleCnt="0"/>
      <dgm:spPr/>
    </dgm:pt>
    <dgm:pt modelId="{6298F651-6C43-47FB-A2DD-4A6A17D59ED0}" type="pres">
      <dgm:prSet presAssocID="{5B8C73B7-9F34-4003-AC47-078497EC3212}" presName="node" presStyleLbl="node1" presStyleIdx="2" presStyleCnt="4" custScaleX="379749" custScaleY="410697">
        <dgm:presLayoutVars>
          <dgm:bulletEnabled val="1"/>
        </dgm:presLayoutVars>
      </dgm:prSet>
      <dgm:spPr/>
    </dgm:pt>
    <dgm:pt modelId="{57197179-388B-4C14-BAD2-E1CD0BD06984}" type="pres">
      <dgm:prSet presAssocID="{C8645110-0F3E-4F6E-A248-4871844826C5}" presName="sibTrans" presStyleCnt="0"/>
      <dgm:spPr/>
    </dgm:pt>
    <dgm:pt modelId="{57B7F248-EA25-4528-A6EC-955F9EBA1CE8}" type="pres">
      <dgm:prSet presAssocID="{67F9C1BE-0F48-4A6B-969A-08DF1F83E3C8}" presName="node" presStyleLbl="node1" presStyleIdx="3" presStyleCnt="4" custScaleX="379749" custScaleY="410697">
        <dgm:presLayoutVars>
          <dgm:bulletEnabled val="1"/>
        </dgm:presLayoutVars>
      </dgm:prSet>
      <dgm:spPr/>
    </dgm:pt>
  </dgm:ptLst>
  <dgm:cxnLst>
    <dgm:cxn modelId="{02763300-76AF-4830-A652-91F389803820}" srcId="{904D71FB-FCD4-486D-BBB0-DFCB8A7870B7}" destId="{5B8C73B7-9F34-4003-AC47-078497EC3212}" srcOrd="2" destOrd="0" parTransId="{C8750006-ACBA-4C47-B816-C5D0F3DB7911}" sibTransId="{C8645110-0F3E-4F6E-A248-4871844826C5}"/>
    <dgm:cxn modelId="{9E724804-DD73-4206-AC25-4B94D229057A}" type="presOf" srcId="{67F9C1BE-0F48-4A6B-969A-08DF1F83E3C8}" destId="{57B7F248-EA25-4528-A6EC-955F9EBA1CE8}" srcOrd="0" destOrd="0" presId="urn:microsoft.com/office/officeart/2005/8/layout/default"/>
    <dgm:cxn modelId="{E9DD2022-2F17-496D-BA6E-102A374E1A53}" srcId="{904D71FB-FCD4-486D-BBB0-DFCB8A7870B7}" destId="{E1CEED73-887E-45A6-A15F-D90CFC3B0A0E}" srcOrd="0" destOrd="0" parTransId="{E20C33B3-3C57-4B33-8C20-C252CDF97D9E}" sibTransId="{220DC1AE-FCB3-4CD0-B371-44563FDE4532}"/>
    <dgm:cxn modelId="{B8DF676C-0438-4984-990B-DF0F8CB556D0}" type="presOf" srcId="{C72FE41C-25A8-4B69-95AF-188AED30C103}" destId="{8B425208-0084-4BE6-BC0E-0B19B06292EF}" srcOrd="0" destOrd="0" presId="urn:microsoft.com/office/officeart/2005/8/layout/default"/>
    <dgm:cxn modelId="{7C1CFD82-D787-4499-9507-24862692DCC6}" type="presOf" srcId="{5B8C73B7-9F34-4003-AC47-078497EC3212}" destId="{6298F651-6C43-47FB-A2DD-4A6A17D59ED0}" srcOrd="0" destOrd="0" presId="urn:microsoft.com/office/officeart/2005/8/layout/default"/>
    <dgm:cxn modelId="{0AC46C9F-5228-473A-9128-CECBFD22D621}" type="presOf" srcId="{904D71FB-FCD4-486D-BBB0-DFCB8A7870B7}" destId="{A7D0C0E5-40B5-4D3B-A903-32383EB90391}" srcOrd="0" destOrd="0" presId="urn:microsoft.com/office/officeart/2005/8/layout/default"/>
    <dgm:cxn modelId="{AA14C5A2-E031-4952-B0CC-E93D4B7216EB}" srcId="{904D71FB-FCD4-486D-BBB0-DFCB8A7870B7}" destId="{67F9C1BE-0F48-4A6B-969A-08DF1F83E3C8}" srcOrd="3" destOrd="0" parTransId="{46C83547-4233-47B5-B16D-F21D0E310966}" sibTransId="{193D07CB-8EC5-42BD-974C-6F842C8E308A}"/>
    <dgm:cxn modelId="{DCEC6AB6-73A8-48CA-B1AF-A08434538D7D}" type="presOf" srcId="{E1CEED73-887E-45A6-A15F-D90CFC3B0A0E}" destId="{C7593D27-1870-4992-916E-51AD37AF469E}" srcOrd="0" destOrd="0" presId="urn:microsoft.com/office/officeart/2005/8/layout/default"/>
    <dgm:cxn modelId="{E4C2FEEC-C452-4393-A0B7-33B3584620E0}" srcId="{904D71FB-FCD4-486D-BBB0-DFCB8A7870B7}" destId="{C72FE41C-25A8-4B69-95AF-188AED30C103}" srcOrd="1" destOrd="0" parTransId="{1B8B5DAF-CD1C-4AB2-8295-B0F717951E3A}" sibTransId="{0D360530-BFB2-4757-930D-A4394EA59761}"/>
    <dgm:cxn modelId="{782E3A8D-74D2-486E-8AC2-2475A641D820}" type="presParOf" srcId="{A7D0C0E5-40B5-4D3B-A903-32383EB90391}" destId="{C7593D27-1870-4992-916E-51AD37AF469E}" srcOrd="0" destOrd="0" presId="urn:microsoft.com/office/officeart/2005/8/layout/default"/>
    <dgm:cxn modelId="{61D7A5AD-F956-40A0-A2C9-C7E3031CD732}" type="presParOf" srcId="{A7D0C0E5-40B5-4D3B-A903-32383EB90391}" destId="{6104D225-8D97-402B-A4A7-4D6231584A2A}" srcOrd="1" destOrd="0" presId="urn:microsoft.com/office/officeart/2005/8/layout/default"/>
    <dgm:cxn modelId="{89756240-BAAC-4895-9DA9-BED641FC78F0}" type="presParOf" srcId="{A7D0C0E5-40B5-4D3B-A903-32383EB90391}" destId="{8B425208-0084-4BE6-BC0E-0B19B06292EF}" srcOrd="2" destOrd="0" presId="urn:microsoft.com/office/officeart/2005/8/layout/default"/>
    <dgm:cxn modelId="{B8EA723B-F46F-4FBA-9FCB-E46F834DCB95}" type="presParOf" srcId="{A7D0C0E5-40B5-4D3B-A903-32383EB90391}" destId="{4116903D-8BAD-4E8A-9A00-DDA6F491CFF4}" srcOrd="3" destOrd="0" presId="urn:microsoft.com/office/officeart/2005/8/layout/default"/>
    <dgm:cxn modelId="{3463ACC5-D8A7-486C-BE38-659AB2B78192}" type="presParOf" srcId="{A7D0C0E5-40B5-4D3B-A903-32383EB90391}" destId="{6298F651-6C43-47FB-A2DD-4A6A17D59ED0}" srcOrd="4" destOrd="0" presId="urn:microsoft.com/office/officeart/2005/8/layout/default"/>
    <dgm:cxn modelId="{EF0B5CBE-B41E-4B50-8E08-CA95C04F2BD3}" type="presParOf" srcId="{A7D0C0E5-40B5-4D3B-A903-32383EB90391}" destId="{57197179-388B-4C14-BAD2-E1CD0BD06984}" srcOrd="5" destOrd="0" presId="urn:microsoft.com/office/officeart/2005/8/layout/default"/>
    <dgm:cxn modelId="{329A56B2-B073-475E-9F8F-215A058CF704}" type="presParOf" srcId="{A7D0C0E5-40B5-4D3B-A903-32383EB90391}" destId="{57B7F248-EA25-4528-A6EC-955F9EBA1CE8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96E8A8-B9DA-47B4-AB36-F9DD16E99F9A}">
      <dsp:nvSpPr>
        <dsp:cNvPr id="0" name=""/>
        <dsp:cNvSpPr/>
      </dsp:nvSpPr>
      <dsp:spPr>
        <a:xfrm>
          <a:off x="1990556" y="2382"/>
          <a:ext cx="3332882" cy="1507409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R$ 1,6 Bi de Valor Adicionado</a:t>
          </a:r>
        </a:p>
      </dsp:txBody>
      <dsp:txXfrm>
        <a:off x="2064142" y="75968"/>
        <a:ext cx="3185710" cy="1360237"/>
      </dsp:txXfrm>
    </dsp:sp>
    <dsp:sp modelId="{C85D3BFC-7E2F-46A0-AA63-ED30782367D6}">
      <dsp:nvSpPr>
        <dsp:cNvPr id="0" name=""/>
        <dsp:cNvSpPr/>
      </dsp:nvSpPr>
      <dsp:spPr>
        <a:xfrm>
          <a:off x="348987" y="2382"/>
          <a:ext cx="1492335" cy="150740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3000" b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E9DE1-FF15-421B-8995-B8899E7EA486}">
      <dsp:nvSpPr>
        <dsp:cNvPr id="0" name=""/>
        <dsp:cNvSpPr/>
      </dsp:nvSpPr>
      <dsp:spPr>
        <a:xfrm>
          <a:off x="348987" y="1758514"/>
          <a:ext cx="3332882" cy="1507409"/>
        </a:xfrm>
        <a:prstGeom prst="round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22 mil de Empregos</a:t>
          </a:r>
        </a:p>
      </dsp:txBody>
      <dsp:txXfrm>
        <a:off x="422573" y="1832100"/>
        <a:ext cx="3185710" cy="1360237"/>
      </dsp:txXfrm>
    </dsp:sp>
    <dsp:sp modelId="{AB392D53-C9FD-4767-9CB3-A8B8740E4141}">
      <dsp:nvSpPr>
        <dsp:cNvPr id="0" name=""/>
        <dsp:cNvSpPr/>
      </dsp:nvSpPr>
      <dsp:spPr>
        <a:xfrm>
          <a:off x="3831103" y="1758514"/>
          <a:ext cx="1492335" cy="150740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3000" b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6387F7-5D31-4789-91FB-3397AEF758AF}">
      <dsp:nvSpPr>
        <dsp:cNvPr id="0" name=""/>
        <dsp:cNvSpPr/>
      </dsp:nvSpPr>
      <dsp:spPr>
        <a:xfrm>
          <a:off x="1990556" y="3514646"/>
          <a:ext cx="3332882" cy="1507409"/>
        </a:xfrm>
        <a:prstGeom prst="roundRect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800" b="1" kern="1200" dirty="0"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rPr>
            <a:t>R$ 799 MM em Remunerações</a:t>
          </a:r>
        </a:p>
      </dsp:txBody>
      <dsp:txXfrm>
        <a:off x="2064142" y="3588232"/>
        <a:ext cx="3185710" cy="1360237"/>
      </dsp:txXfrm>
    </dsp:sp>
    <dsp:sp modelId="{510F39D0-3007-4A61-80CD-17F9BBB94E03}">
      <dsp:nvSpPr>
        <dsp:cNvPr id="0" name=""/>
        <dsp:cNvSpPr/>
      </dsp:nvSpPr>
      <dsp:spPr>
        <a:xfrm>
          <a:off x="348987" y="3514646"/>
          <a:ext cx="1492335" cy="150740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3000" b="-3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593D27-1870-4992-916E-51AD37AF469E}">
      <dsp:nvSpPr>
        <dsp:cNvPr id="0" name=""/>
        <dsp:cNvSpPr/>
      </dsp:nvSpPr>
      <dsp:spPr>
        <a:xfrm>
          <a:off x="9234" y="487112"/>
          <a:ext cx="2784166" cy="180663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shade val="15000"/>
            </a:schemeClr>
          </a:solidFill>
          <a:prstDash val="solid"/>
        </a:ln>
        <a:effectLst/>
      </dsp:spPr>
      <dsp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Participação das atividades de saúde nas ocupações totais aumentou de 5,3% para 8,0% </a:t>
          </a:r>
          <a:r>
            <a:rPr lang="pt-BR" sz="1400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entre 2010 e 2021.</a:t>
          </a:r>
        </a:p>
      </dsp:txBody>
      <dsp:txXfrm>
        <a:off x="9234" y="487112"/>
        <a:ext cx="2784166" cy="1806639"/>
      </dsp:txXfrm>
    </dsp:sp>
    <dsp:sp modelId="{8B425208-0084-4BE6-BC0E-0B19B06292EF}">
      <dsp:nvSpPr>
        <dsp:cNvPr id="0" name=""/>
        <dsp:cNvSpPr/>
      </dsp:nvSpPr>
      <dsp:spPr>
        <a:xfrm>
          <a:off x="2866717" y="487112"/>
          <a:ext cx="2784166" cy="180663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shade val="15000"/>
            </a:schemeClr>
          </a:solidFill>
          <a:prstDash val="solid"/>
        </a:ln>
        <a:effectLst/>
      </dsp:spPr>
      <dsp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Saúde privada (4,1 milhões) e Saúde pública (2,7 milhões) </a:t>
          </a:r>
          <a:r>
            <a:rPr lang="pt-BR" sz="1400" b="1" kern="1200" dirty="0">
              <a:solidFill>
                <a:srgbClr val="002060"/>
              </a:solidFill>
              <a:latin typeface="Golos Text" panose="020B0503020202020204" pitchFamily="34" charset="0"/>
              <a:cs typeface="Golos Text" panose="020B0503020202020204" pitchFamily="34" charset="0"/>
            </a:rPr>
            <a:t>são</a:t>
          </a:r>
          <a:r>
            <a:rPr lang="pt-BR" sz="1400" b="1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 os setores com maior número de ocupações</a:t>
          </a:r>
          <a:r>
            <a:rPr lang="pt-BR" sz="1400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, seguidos pelo Comércio de produtos farmacêuticos, perfumaria e médico-odontológicos (1,3 milhões).</a:t>
          </a:r>
        </a:p>
      </dsp:txBody>
      <dsp:txXfrm>
        <a:off x="2866717" y="487112"/>
        <a:ext cx="2784166" cy="1806639"/>
      </dsp:txXfrm>
    </dsp:sp>
    <dsp:sp modelId="{6298F651-6C43-47FB-A2DD-4A6A17D59ED0}">
      <dsp:nvSpPr>
        <dsp:cNvPr id="0" name=""/>
        <dsp:cNvSpPr/>
      </dsp:nvSpPr>
      <dsp:spPr>
        <a:xfrm>
          <a:off x="5724200" y="487112"/>
          <a:ext cx="2784166" cy="180663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1">
              <a:shade val="15000"/>
            </a:schemeClr>
          </a:solidFill>
          <a:prstDash val="solid"/>
        </a:ln>
        <a:effectLst/>
      </dsp:spPr>
      <dsp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Crescimento de 59,8% nos postos de trabalho nas atividades de saúde de 2010 a 2021</a:t>
          </a:r>
          <a:r>
            <a:rPr lang="pt-BR" sz="1400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, comparado a um crescimento de 4,1% nas atividades não relacionadas à saúde.</a:t>
          </a:r>
        </a:p>
      </dsp:txBody>
      <dsp:txXfrm>
        <a:off x="5724200" y="487112"/>
        <a:ext cx="2784166" cy="1806639"/>
      </dsp:txXfrm>
    </dsp:sp>
    <dsp:sp modelId="{57B7F248-EA25-4528-A6EC-955F9EBA1CE8}">
      <dsp:nvSpPr>
        <dsp:cNvPr id="0" name=""/>
        <dsp:cNvSpPr/>
      </dsp:nvSpPr>
      <dsp:spPr>
        <a:xfrm>
          <a:off x="8581683" y="487112"/>
          <a:ext cx="2784166" cy="1806639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accent2">
              <a:shade val="15000"/>
            </a:schemeClr>
          </a:solidFill>
          <a:prstDash val="solid"/>
        </a:ln>
        <a:effectLst/>
      </dsp:spPr>
      <dsp:style>
        <a:lnRef idx="2">
          <a:schemeClr val="accent2">
            <a:shade val="15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Saúde privada registrou o maior aumento de ocupações (80,7%), seguida por Saúde pública (55,0%) </a:t>
          </a:r>
          <a:r>
            <a:rPr lang="pt-BR" sz="1400" kern="1200" dirty="0">
              <a:solidFill>
                <a:schemeClr val="tx2">
                  <a:lumMod val="10000"/>
                </a:schemeClr>
              </a:solidFill>
              <a:latin typeface="Golos Text" panose="020B0503020202020204" pitchFamily="34" charset="0"/>
              <a:cs typeface="Golos Text" panose="020B0503020202020204" pitchFamily="34" charset="0"/>
            </a:rPr>
            <a:t>e Fabricação de instrumentos e material médico, odontológico e óptico (36,8%).</a:t>
          </a:r>
        </a:p>
      </dsp:txBody>
      <dsp:txXfrm>
        <a:off x="8581683" y="487112"/>
        <a:ext cx="2784166" cy="1806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0.63066</cdr:x>
      <cdr:y>0.04637</cdr:y>
    </cdr:from>
    <cdr:to>
      <cdr:x>0.74157</cdr:x>
      <cdr:y>0.15722</cdr:y>
    </cdr:to>
    <cdr:sp macro="" textlink="">
      <cdr:nvSpPr>
        <cdr:cNvPr id="2" name="Retângulo 1">
          <a:extLst xmlns:a="http://schemas.openxmlformats.org/drawingml/2006/main">
            <a:ext uri="{FF2B5EF4-FFF2-40B4-BE49-F238E27FC236}">
              <a16:creationId xmlns:a16="http://schemas.microsoft.com/office/drawing/2014/main" id="{7934FAC2-FCDE-6E7B-8DFA-22B2C477EBEF}"/>
            </a:ext>
          </a:extLst>
        </cdr:cNvPr>
        <cdr:cNvSpPr/>
      </cdr:nvSpPr>
      <cdr:spPr>
        <a:xfrm xmlns:a="http://schemas.openxmlformats.org/drawingml/2006/main">
          <a:off x="7448841" y="119091"/>
          <a:ext cx="1309974" cy="2846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>
          <a:spAutoFit/>
        </a:bodyPr>
        <a:lstStyle xmlns:a="http://schemas.openxmlformats.org/drawingml/2006/main">
          <a:defPPr>
            <a:defRPr lang="pt-BR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marL="0" marR="0" lvl="0" indent="0" algn="l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  <a:defRPr/>
          </a:pPr>
          <a:r>
            <a:rPr kumimoji="0" lang="en-US" sz="1250" b="1" i="0" u="none" strike="noStrike" kern="1200" cap="none" spc="0" normalizeH="0" baseline="0" noProof="0" dirty="0">
              <a:ln>
                <a:noFill/>
              </a:ln>
              <a:solidFill>
                <a:srgbClr val="004D71"/>
              </a:solidFill>
              <a:effectLst/>
              <a:uLnTx/>
              <a:uFillTx/>
              <a:latin typeface="Golos Text" panose="020B0503020202020204" pitchFamily="34" charset="0"/>
              <a:cs typeface="Golos Text" panose="020B0503020202020204" pitchFamily="34" charset="0"/>
            </a:rPr>
            <a:t>EM MILHARES</a:t>
          </a:r>
          <a:endParaRPr kumimoji="0" lang="pt-BR" sz="1250" b="1" i="0" u="none" strike="noStrike" kern="1200" cap="none" spc="0" normalizeH="0" baseline="0" noProof="0" dirty="0">
            <a:ln>
              <a:noFill/>
            </a:ln>
            <a:solidFill>
              <a:srgbClr val="004D71"/>
            </a:solidFill>
            <a:effectLst/>
            <a:uLnTx/>
            <a:uFillTx/>
            <a:latin typeface="Golos Text" panose="020B0503020202020204" pitchFamily="34" charset="0"/>
            <a:cs typeface="Golos Text" panose="020B0503020202020204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34EF-C530-4D6D-ACC2-7D3CF8DC2A3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FDE01-CEB7-43B4-9776-048A7805C6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4240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3FDE01-CEB7-43B4-9776-048A7805C65E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9208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0905E3-9D48-CD3A-A14A-88A6040F7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7944ECB-39B2-A1A3-101F-659789605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E43B4A1-68A6-67C7-513E-0C53B2D7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3FF63-BA2D-41DD-9746-41C638B2E881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E8DCBC-D86A-FAB2-1F4A-D38A6D63C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B9BBEBB-13FA-8AED-340D-793B6E681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4FAD4-1325-4B60-ADD9-CBA7A0F435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931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F0F936-8828-DC91-80E3-561CBCEFC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3ADB697-A930-EE01-F539-543FB90149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D1117A7-5DF4-E272-7575-3311283F0C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819CBEC-8756-B154-D0CC-E8DA0A409A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84A1785-5AC5-7937-2589-70863347F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762447D-2C1C-E30A-7305-128148F3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9275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5E7F73-4F0B-66BD-7127-3AF6D0DD1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4513298-A0B9-B9A3-FAAD-67EE72322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0DE191-44F3-4C4E-1E31-69E847BD9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D97F33-44C0-12E1-E01D-E4D2AEF0C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4093C3-9497-6334-252A-87E8AF653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60020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B1C21FB-7DDA-6492-FF7E-B2F0D54CC1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F90556E-94B7-2B4B-984C-8F2FC84CD9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17BE95-F6B0-6159-9F95-09EEA09E6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B128FAE-D641-DD58-919F-AC5CFB9F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A79C5EA-FB6B-F6DF-9FB5-707244B5D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9956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e Texto Vertical" type="vertTx">
  <p:cSld name="Título e Texto Vertical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3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85527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56B197-A5BC-4D19-BA32-359319F254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CCBFCB-7ABA-4398-90FB-101D29C88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7CB57E-13CD-4691-8768-03F967F76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1D77723-8554-47E7-AA68-D8C682FB3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9093C8-DBA0-4F31-A9C9-D1C407358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104013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30AB28-1A98-4E51-8F3A-7A21E1B6E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506C878-024F-4431-9166-D1CD1ADC5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9ADB9A-7051-4361-9AED-77E20E05B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53A0EE-0FAB-476E-B7AC-893E2FED5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9452750-2D49-4DE1-911F-515007113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70053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44A0AE-9CB6-4EF3-9F58-0FD450F55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D19D418-C605-484E-B7F6-9E92BC5F76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CF6EFB-91B4-4F54-A3F6-448068FE8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8678A4-5596-4F0F-AB23-5EEB97DD6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14439F7-3A3B-4AAF-8B82-737C6D9B7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6381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F3EB49-C8F9-455C-AB57-136EE339B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EF57548-0B52-4AE5-A958-351AD2CB17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2D0FBB-BEC1-4B49-914E-9593DDFC2A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2C1D904-E9FE-4D98-918F-FEC1C4C58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F00066-6D18-44C5-A3A4-DD6FC8687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A0AAC6F-2493-4303-9B43-67968F249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41648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BA96E4-BC23-46A2-A299-81F1F00B5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0CC380E-A412-42A1-A495-A252CC9E20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96041FD-B394-486C-9523-9D1D88637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E151EFE-4FC0-4A9D-8F3C-4704568D98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1D851A7-2D99-479E-8A7A-1D4B96E415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1B33F9-7DA8-4062-BD15-176524B95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DD1AA3C-0CA7-4957-86AC-EB91223BE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18C451E-4586-4EAA-917A-B9E39837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6207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7F5B93-680A-46A0-ABD6-F43C4BDE8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7C1D900-918F-4DEE-BA10-CC22130FA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309354F-6FE4-4739-AF15-FFDC1959C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67C9B3C-0F85-4928-85DE-D019A43AD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6933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818BE9-604D-E5E5-83D5-A1FEEDFF0D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A1F711-08FE-C514-6FD1-29BEED14B9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25E313C-29E1-A707-0500-DB63532BF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3DC8F0B-3F38-303B-E3CC-D59CF1DE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98F140-74A9-D528-C009-243E0E6E7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6810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A87A949-5F42-4E52-BCDA-F8ED17A6D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9FF79AD3-D2EC-4C19-8B1D-B5D0ECE5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3F21DFC-7071-43E5-A55C-9A1C5F767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5873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5775DB-B893-4E41-8F2A-9FBC79468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3E94A68-E3D5-41DE-9B81-17FC71CCB3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8279FC0-5AE8-4F70-B51A-DB1BBC72BE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B101BA-D8E9-43C2-B563-056592BA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9715AE-D550-4860-B67F-B00338B39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853DF54-384A-401B-87D0-1874E862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8397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12E0F-8660-4FD5-9CE1-FF5B64FD6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5F25A10-9525-4BBF-B5D5-8C7CD7B82D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18A5E87-A5DE-4E64-BFDF-8A8933E0F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6DCE3FC-A9EC-4D17-BF3B-8F201F717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94D6BF9-7890-4EFA-810D-5D410E8D13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B1E574-71C3-48A5-8798-992B11DC5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45884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D2046-105E-438D-8589-909856ECA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A3E9A6-C0AD-45B8-8FC0-665EAE679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FDB8AE1-1763-4304-BF09-414203FDC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5589C75-BED6-4EE5-8200-461C359BE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2C65C48-59F2-4A78-935F-370BFBB39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494206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F5143F0-54E5-4AA4-8DA7-D536C5BE2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DEF2E03-147F-41BD-81A3-12AD788C7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0A48C74-5CA5-4ED8-8379-37526F450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D33E84-F8F9-4DAE-B0CA-93D6CB20D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1A249BD-DC85-41E2-B5E3-A5C71DD64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75151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0332" indent="-370332">
              <a:buClr>
                <a:schemeClr val="accent1"/>
              </a:buClr>
              <a:buSzPct val="95000"/>
              <a:buFont typeface="Arial"/>
              <a:buChar char="•"/>
              <a:defRPr/>
            </a:lvl1pPr>
            <a:lvl2pPr marL="802386" indent="-308610">
              <a:buClr>
                <a:schemeClr val="accent1"/>
              </a:buClr>
              <a:buSzPct val="95000"/>
              <a:buFont typeface="Arial"/>
              <a:buChar char="•"/>
              <a:defRPr/>
            </a:lvl2pPr>
            <a:lvl3pPr marL="1234440" indent="-246888">
              <a:buClr>
                <a:schemeClr val="accent1"/>
              </a:buClr>
              <a:buSzPct val="95000"/>
              <a:buFont typeface="Arial"/>
              <a:buChar char="•"/>
              <a:defRPr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888"/>
            </a:lvl1pPr>
          </a:lstStyle>
          <a:p>
            <a:pPr lvl="0"/>
            <a:r>
              <a:rPr lang="en-US" sz="3456" b="1">
                <a:solidFill>
                  <a:schemeClr val="accent1"/>
                </a:solidFill>
                <a:latin typeface="+mj-lt"/>
                <a:cs typeface="Calibri"/>
              </a:rPr>
              <a:t>Click to edit Master title style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32575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1B9FE9-51CF-4CFB-9A68-DA1A829DA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FD9D0-34B3-4810-B450-3F82B8A97415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F533C78-0658-4BD0-B1EE-92E8CFBF3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F88828A-1F5B-4F69-A5FD-22A2E8DB5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2BD3D-AB71-4A25-A79B-5747BC07A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9103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1F53A0-A861-D9B6-48A5-EAD49D72D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C025D8-A3A6-F1FF-BA99-513C9B704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F941B16-7D20-0866-E581-DBFCFB8AB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4D231E4-2830-835A-8DD5-043726B2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5225901-22D2-AC1E-1F0C-8BD75C0A6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3650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70366D-22AE-B463-07F2-98AFD99FB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11A00E-921C-C739-343E-96D2DB937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39E9299-2F93-6E9F-D046-61DE8D0EA3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220EF86-6EB9-CE28-A04E-F1FCF2DF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26AC946-A426-CDA6-512C-1717B472F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6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8B7C16-181F-B118-5910-C17486F70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2F229-441A-67F6-5B62-36EABB7BF2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A18B22AD-E08D-8366-07A8-13FE08D8AD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68C025-5B7E-052E-AD87-A29D84386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F3CC4B3-FA77-88E5-C6F1-F9A2CAC42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86445EB-98D7-C4FF-EE4C-F7BA8024A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981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5CB985-339E-208D-764A-027521E64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F3568C6-AAD1-CD65-4416-10D789BDE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C0470E9-349A-43D4-B7E8-65FA911ADC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6228764-8975-E272-5068-B65FC0D9D3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62740B1-D4FE-757B-705F-9A70E08A4B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D996E17-D9FD-4F43-85BA-96834DE20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72C01543-1709-826B-A8D8-35E4D8267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D156041-2178-BDC4-6705-18D794024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037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B05B47-1303-F2C6-AAB3-E1F18C846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07581B6-13E1-5AC8-3EDE-375E7426C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0AEB520C-CA8A-7E56-4DB9-02EBFDCDB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9887433-C7ED-3DE3-4328-C9E96129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0242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7B29A6A-B58E-1E4A-3A12-6C71319CEC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621BD43-2572-ACD6-56E1-2E7B01886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AEF96FF-3916-15E0-A4D2-FD1B3ABD2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3629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192AA1-C063-6A5F-B077-5D37B4CB3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F36825-51E1-1A56-6EC8-78C080CA87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EE9671-F261-D886-B89E-991549FE9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91827CB-96BA-CEB8-EE85-250FABE1E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38F0501-8763-169A-4F00-F61226B65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CB46DA4-7F64-159D-CFD6-A74DF4534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073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1981571-7BB6-1040-3799-291DA6CA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0D90791-78C4-E89F-9D59-8D0729E5A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24126CA-CE71-5A88-AABE-6366D173AF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F3FF63-BA2D-41DD-9746-41C638B2E881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5A51AA-2C19-B991-7443-E4A69A82A9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7837CA-7B3A-866E-D4D4-B8B03BEA97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34FAD4-1325-4B60-ADD9-CBA7A0F435D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6014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2FC8D39-D8FE-3A8A-CE20-6B0D90AEF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3419DFC-27A4-A4C4-FEA4-C240738CA0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9328A8-3A68-453B-1304-F99C2C46B1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E3632-6BF9-43FF-8AA4-A1E2EB133AED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7C15CAA-A8DF-7528-7A71-D0EC8A81A6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049D773-7583-4CC4-8A63-3C0111136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82109D-60FC-4F0F-95C1-1F787CCBA57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326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6" name="Google Shape;76;p16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6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6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6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5462949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11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2052B24-CD17-41FE-8B70-F2DC509EC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D8B9827-389A-4795-973F-706367B558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1D69FA8-A476-4DA7-8726-E97DD552BE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2E125-900B-42F4-8401-B70F7F2F4FA3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E21B947-EC68-442E-BE4B-7F6733390A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78C940-5239-4CCC-829B-7B324A7E3D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72F8F-2F36-4FEB-AFDE-B5A07E9117B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6011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D5B4572-8EF1-418F-B664-405C050CD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18E9A4C-4D64-4981-B0E2-5FC4B44BF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4CB8F3C-3515-4854-8428-E59F3CDD89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FD9D0-34B3-4810-B450-3F82B8A97415}" type="datetimeFigureOut">
              <a:rPr lang="pt-BR" smtClean="0"/>
              <a:t>11/11/2024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8F7BE7-25CD-4D02-A32D-578A61276E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5EE429-DA35-4D66-9BFC-92C75945C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2BD3D-AB71-4A25-A79B-5747BC07A63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833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chart" Target="../charts/chart1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Agrupar 23">
            <a:extLst>
              <a:ext uri="{FF2B5EF4-FFF2-40B4-BE49-F238E27FC236}">
                <a16:creationId xmlns:a16="http://schemas.microsoft.com/office/drawing/2014/main" id="{D68BC0C0-F7A5-13C3-EA26-95B4FE93EE4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343091" y="5919046"/>
            <a:ext cx="8943991" cy="848046"/>
            <a:chOff x="363431" y="5951354"/>
            <a:chExt cx="8943991" cy="848046"/>
          </a:xfrm>
        </p:grpSpPr>
        <p:pic>
          <p:nvPicPr>
            <p:cNvPr id="26" name="Gráfico 25">
              <a:extLst>
                <a:ext uri="{FF2B5EF4-FFF2-40B4-BE49-F238E27FC236}">
                  <a16:creationId xmlns:a16="http://schemas.microsoft.com/office/drawing/2014/main" id="{86F6B536-9960-42E7-FD46-639945561D7F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3431" y="5951354"/>
              <a:ext cx="1548000" cy="848046"/>
            </a:xfrm>
            <a:prstGeom prst="rect">
              <a:avLst/>
            </a:prstGeom>
          </p:spPr>
        </p:pic>
        <p:pic>
          <p:nvPicPr>
            <p:cNvPr id="27" name="Gráfico 26">
              <a:extLst>
                <a:ext uri="{FF2B5EF4-FFF2-40B4-BE49-F238E27FC236}">
                  <a16:creationId xmlns:a16="http://schemas.microsoft.com/office/drawing/2014/main" id="{460039C0-0303-FC45-E6F8-6F345CAAB8FE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357197" y="6026345"/>
              <a:ext cx="2862100" cy="641742"/>
            </a:xfrm>
            <a:prstGeom prst="rect">
              <a:avLst/>
            </a:prstGeom>
          </p:spPr>
        </p:pic>
        <p:pic>
          <p:nvPicPr>
            <p:cNvPr id="29" name="Imagem 28" descr="Uma imagem contendo Ícone&#10;&#10;Descrição gerada automaticamente">
              <a:extLst>
                <a:ext uri="{FF2B5EF4-FFF2-40B4-BE49-F238E27FC236}">
                  <a16:creationId xmlns:a16="http://schemas.microsoft.com/office/drawing/2014/main" id="{42ABECD0-DA65-AF22-9E54-BF5FA04EE6D4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5063" y="5989460"/>
              <a:ext cx="3642359" cy="588775"/>
            </a:xfrm>
            <a:prstGeom prst="rect">
              <a:avLst/>
            </a:prstGeom>
          </p:spPr>
        </p:pic>
      </p:grpSp>
      <p:grpSp>
        <p:nvGrpSpPr>
          <p:cNvPr id="30" name="Group 2">
            <a:extLst>
              <a:ext uri="{FF2B5EF4-FFF2-40B4-BE49-F238E27FC236}">
                <a16:creationId xmlns:a16="http://schemas.microsoft.com/office/drawing/2014/main" id="{8072B1E9-9F85-8D02-A2C3-7E836C02D66D}"/>
              </a:ext>
            </a:extLst>
          </p:cNvPr>
          <p:cNvGrpSpPr/>
          <p:nvPr/>
        </p:nvGrpSpPr>
        <p:grpSpPr>
          <a:xfrm>
            <a:off x="649518" y="3796282"/>
            <a:ext cx="5710457" cy="400658"/>
            <a:chOff x="0" y="0"/>
            <a:chExt cx="2783009" cy="131176"/>
          </a:xfrm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44F8E088-7042-0861-1140-977AA51F1832}"/>
                </a:ext>
              </a:extLst>
            </p:cNvPr>
            <p:cNvSpPr/>
            <p:nvPr/>
          </p:nvSpPr>
          <p:spPr>
            <a:xfrm>
              <a:off x="0" y="0"/>
              <a:ext cx="2783009" cy="131176"/>
            </a:xfrm>
            <a:custGeom>
              <a:avLst/>
              <a:gdLst/>
              <a:ahLst/>
              <a:cxnLst/>
              <a:rect l="l" t="t" r="r" b="b"/>
              <a:pathLst>
                <a:path w="2783009" h="131176">
                  <a:moveTo>
                    <a:pt x="0" y="0"/>
                  </a:moveTo>
                  <a:lnTo>
                    <a:pt x="2783009" y="0"/>
                  </a:lnTo>
                  <a:lnTo>
                    <a:pt x="2783009" y="131176"/>
                  </a:lnTo>
                  <a:lnTo>
                    <a:pt x="0" y="131176"/>
                  </a:lnTo>
                  <a:close/>
                </a:path>
              </a:pathLst>
            </a:custGeom>
            <a:solidFill>
              <a:srgbClr val="22346E"/>
            </a:solidFill>
          </p:spPr>
          <p:txBody>
            <a:bodyPr/>
            <a:lstStyle/>
            <a:p>
              <a:endParaRPr lang="pt-BR"/>
            </a:p>
          </p:txBody>
        </p:sp>
        <p:sp>
          <p:nvSpPr>
            <p:cNvPr id="32" name="TextBox 4">
              <a:extLst>
                <a:ext uri="{FF2B5EF4-FFF2-40B4-BE49-F238E27FC236}">
                  <a16:creationId xmlns:a16="http://schemas.microsoft.com/office/drawing/2014/main" id="{472160F0-DAC0-F788-B0D5-E794519347A8}"/>
                </a:ext>
              </a:extLst>
            </p:cNvPr>
            <p:cNvSpPr txBox="1"/>
            <p:nvPr/>
          </p:nvSpPr>
          <p:spPr>
            <a:xfrm>
              <a:off x="0" y="-38100"/>
              <a:ext cx="2783009" cy="1692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33" name="TextBox 9">
            <a:extLst>
              <a:ext uri="{FF2B5EF4-FFF2-40B4-BE49-F238E27FC236}">
                <a16:creationId xmlns:a16="http://schemas.microsoft.com/office/drawing/2014/main" id="{DF903E8C-35C7-E49D-5C0D-D6A68D0EDD4F}"/>
              </a:ext>
            </a:extLst>
          </p:cNvPr>
          <p:cNvSpPr txBox="1"/>
          <p:nvPr/>
        </p:nvSpPr>
        <p:spPr>
          <a:xfrm>
            <a:off x="649520" y="2058431"/>
            <a:ext cx="10316929" cy="153888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en-US" sz="5000" b="1" spc="-300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Audiência</a:t>
            </a:r>
            <a:r>
              <a:rPr lang="en-US" sz="5000" b="1" spc="-300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 Pública |</a:t>
            </a:r>
          </a:p>
          <a:p>
            <a:pPr algn="l"/>
            <a:r>
              <a:rPr lang="en-US" sz="5000" b="1" spc="-300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Repercussão</a:t>
            </a:r>
            <a:r>
              <a:rPr lang="en-US" sz="5000" b="1" spc="-300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 </a:t>
            </a:r>
            <a:r>
              <a:rPr lang="en-US" sz="5000" b="1" spc="-300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sobre</a:t>
            </a:r>
            <a:r>
              <a:rPr lang="en-US" sz="5000" b="1" spc="-300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 o </a:t>
            </a:r>
            <a:r>
              <a:rPr lang="en-US" sz="5000" b="1" spc="-300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Setor</a:t>
            </a:r>
            <a:r>
              <a:rPr lang="en-US" sz="5000" b="1" spc="-300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 da </a:t>
            </a:r>
            <a:r>
              <a:rPr lang="en-US" sz="5000" b="1" spc="-300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Saúde</a:t>
            </a:r>
            <a:r>
              <a:rPr lang="en-US" sz="5000" b="1" spc="-300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 </a:t>
            </a:r>
          </a:p>
        </p:txBody>
      </p:sp>
      <p:sp>
        <p:nvSpPr>
          <p:cNvPr id="34" name="TextBox 10">
            <a:extLst>
              <a:ext uri="{FF2B5EF4-FFF2-40B4-BE49-F238E27FC236}">
                <a16:creationId xmlns:a16="http://schemas.microsoft.com/office/drawing/2014/main" id="{D8FC985B-3240-A11D-0574-FF4E81A808E5}"/>
              </a:ext>
            </a:extLst>
          </p:cNvPr>
          <p:cNvSpPr txBox="1"/>
          <p:nvPr/>
        </p:nvSpPr>
        <p:spPr>
          <a:xfrm>
            <a:off x="649521" y="1596384"/>
            <a:ext cx="7434029" cy="34624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669"/>
              </a:lnSpc>
            </a:pPr>
            <a:r>
              <a:rPr lang="en-US" sz="2500" spc="-166" dirty="0" err="1">
                <a:solidFill>
                  <a:srgbClr val="012D71"/>
                </a:solidFill>
                <a:latin typeface="Golos Text"/>
                <a:ea typeface="Golos Text"/>
                <a:cs typeface="Golos Text"/>
                <a:sym typeface="Golos Text"/>
              </a:rPr>
              <a:t>Regulamentação</a:t>
            </a:r>
            <a:r>
              <a:rPr lang="en-US" sz="2500" spc="-166" dirty="0">
                <a:solidFill>
                  <a:srgbClr val="012D71"/>
                </a:solidFill>
                <a:latin typeface="Golos Text"/>
                <a:ea typeface="Golos Text"/>
                <a:cs typeface="Golos Text"/>
                <a:sym typeface="Golos Text"/>
              </a:rPr>
              <a:t> da Reforma </a:t>
            </a:r>
            <a:r>
              <a:rPr lang="en-US" sz="2500" spc="-166" dirty="0" err="1">
                <a:solidFill>
                  <a:srgbClr val="012D71"/>
                </a:solidFill>
                <a:latin typeface="Golos Text"/>
                <a:ea typeface="Golos Text"/>
                <a:cs typeface="Golos Text"/>
                <a:sym typeface="Golos Text"/>
              </a:rPr>
              <a:t>Tributária</a:t>
            </a:r>
            <a:r>
              <a:rPr lang="en-US" sz="2500" spc="-166" dirty="0">
                <a:solidFill>
                  <a:srgbClr val="012D71"/>
                </a:solidFill>
                <a:latin typeface="Golos Text"/>
                <a:ea typeface="Golos Text"/>
                <a:cs typeface="Golos Text"/>
                <a:sym typeface="Golos Text"/>
              </a:rPr>
              <a:t> (PLP 68/2024)</a:t>
            </a:r>
          </a:p>
        </p:txBody>
      </p:sp>
      <p:sp>
        <p:nvSpPr>
          <p:cNvPr id="35" name="TextBox 11">
            <a:extLst>
              <a:ext uri="{FF2B5EF4-FFF2-40B4-BE49-F238E27FC236}">
                <a16:creationId xmlns:a16="http://schemas.microsoft.com/office/drawing/2014/main" id="{8B966EA2-60F6-37DA-5762-60560E67A1D4}"/>
              </a:ext>
            </a:extLst>
          </p:cNvPr>
          <p:cNvSpPr txBox="1"/>
          <p:nvPr/>
        </p:nvSpPr>
        <p:spPr>
          <a:xfrm>
            <a:off x="758505" y="3842531"/>
            <a:ext cx="5492485" cy="3081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519"/>
              </a:lnSpc>
            </a:pPr>
            <a:r>
              <a:rPr lang="en-US" sz="2000" spc="-157" dirty="0" err="1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Comissão</a:t>
            </a:r>
            <a:r>
              <a:rPr lang="en-US" sz="2000" spc="-157" dirty="0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 de </a:t>
            </a:r>
            <a:r>
              <a:rPr lang="en-US" sz="2000" spc="-157" dirty="0" err="1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Constituição</a:t>
            </a:r>
            <a:r>
              <a:rPr lang="en-US" sz="2000" spc="-157" dirty="0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, Justiça e </a:t>
            </a:r>
            <a:r>
              <a:rPr lang="en-US" sz="2000" spc="-157" dirty="0" err="1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Cidadania</a:t>
            </a:r>
            <a:r>
              <a:rPr lang="en-US" sz="2000" spc="-157" dirty="0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 do </a:t>
            </a:r>
            <a:r>
              <a:rPr lang="en-US" sz="2000" spc="-157" dirty="0" err="1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Senado</a:t>
            </a:r>
            <a:r>
              <a:rPr lang="en-US" sz="2000" spc="-157" dirty="0">
                <a:solidFill>
                  <a:srgbClr val="FDFDFB"/>
                </a:solidFill>
                <a:latin typeface="Golos Text"/>
                <a:ea typeface="Golos Text"/>
                <a:cs typeface="Golos Text"/>
                <a:sym typeface="Golos Text"/>
              </a:rPr>
              <a:t> Federal</a:t>
            </a:r>
          </a:p>
        </p:txBody>
      </p:sp>
      <p:pic>
        <p:nvPicPr>
          <p:cNvPr id="37" name="Imagem 36" descr="Logotipo&#10;&#10;Descrição gerada automaticamente">
            <a:extLst>
              <a:ext uri="{FF2B5EF4-FFF2-40B4-BE49-F238E27FC236}">
                <a16:creationId xmlns:a16="http://schemas.microsoft.com/office/drawing/2014/main" id="{338757C0-76E2-623B-C86F-B48940A997A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1350" y="5725557"/>
            <a:ext cx="2184152" cy="946571"/>
          </a:xfrm>
          <a:prstGeom prst="rect">
            <a:avLst/>
          </a:prstGeom>
        </p:spPr>
      </p:pic>
      <p:sp>
        <p:nvSpPr>
          <p:cNvPr id="2" name="TextBox 11">
            <a:extLst>
              <a:ext uri="{FF2B5EF4-FFF2-40B4-BE49-F238E27FC236}">
                <a16:creationId xmlns:a16="http://schemas.microsoft.com/office/drawing/2014/main" id="{AA3519B0-94FB-AFB2-FC70-FD7253BA02D5}"/>
              </a:ext>
            </a:extLst>
          </p:cNvPr>
          <p:cNvSpPr txBox="1"/>
          <p:nvPr/>
        </p:nvSpPr>
        <p:spPr>
          <a:xfrm>
            <a:off x="649518" y="4341782"/>
            <a:ext cx="5492485" cy="30816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2519"/>
              </a:lnSpc>
            </a:pPr>
            <a:r>
              <a:rPr lang="en-US" sz="2000" spc="-157" dirty="0">
                <a:solidFill>
                  <a:srgbClr val="002060"/>
                </a:solidFill>
                <a:latin typeface="Golos Text"/>
                <a:ea typeface="Golos Text"/>
                <a:cs typeface="Golos Text"/>
                <a:sym typeface="Golos Text"/>
              </a:rPr>
              <a:t>12 de </a:t>
            </a:r>
            <a:r>
              <a:rPr lang="en-US" sz="2000" spc="-157" dirty="0" err="1">
                <a:solidFill>
                  <a:srgbClr val="002060"/>
                </a:solidFill>
                <a:latin typeface="Golos Text"/>
                <a:ea typeface="Golos Text"/>
                <a:cs typeface="Golos Text"/>
                <a:sym typeface="Golos Text"/>
              </a:rPr>
              <a:t>novembro</a:t>
            </a:r>
            <a:r>
              <a:rPr lang="en-US" sz="2000" spc="-157" dirty="0">
                <a:solidFill>
                  <a:srgbClr val="002060"/>
                </a:solidFill>
                <a:latin typeface="Golos Text"/>
                <a:ea typeface="Golos Text"/>
                <a:cs typeface="Golos Text"/>
                <a:sym typeface="Golos Text"/>
              </a:rPr>
              <a:t> de 2024</a:t>
            </a:r>
          </a:p>
        </p:txBody>
      </p:sp>
    </p:spTree>
    <p:extLst>
      <p:ext uri="{BB962C8B-B14F-4D97-AF65-F5344CB8AC3E}">
        <p14:creationId xmlns:p14="http://schemas.microsoft.com/office/powerpoint/2010/main" val="1155496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3F325914-1CE4-5637-BDF9-6306FBCA999B}"/>
              </a:ext>
            </a:extLst>
          </p:cNvPr>
          <p:cNvSpPr txBox="1"/>
          <p:nvPr/>
        </p:nvSpPr>
        <p:spPr>
          <a:xfrm>
            <a:off x="299508" y="226322"/>
            <a:ext cx="11811393" cy="1861006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defRPr/>
            </a:pPr>
            <a:r>
              <a:rPr lang="pt-BR" sz="4000" b="1" dirty="0">
                <a:solidFill>
                  <a:srgbClr val="002060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PLP 68/2024: a inclusão dos medicamentos na reforma tributária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1B954CF-BEC9-5FE6-2E9E-766D533F8FCE}"/>
              </a:ext>
            </a:extLst>
          </p:cNvPr>
          <p:cNvSpPr txBox="1"/>
          <p:nvPr/>
        </p:nvSpPr>
        <p:spPr>
          <a:xfrm>
            <a:off x="3052763" y="3244334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83DE30B-FBAC-A380-C633-335D80747FC4}"/>
              </a:ext>
            </a:extLst>
          </p:cNvPr>
          <p:cNvSpPr txBox="1"/>
          <p:nvPr/>
        </p:nvSpPr>
        <p:spPr>
          <a:xfrm>
            <a:off x="542347" y="2264743"/>
            <a:ext cx="1103461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BR" sz="2600" b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O texto garantiu automaticidade (exclusão da necessidade de atualização de listas positivas) e isonomia tributária (mesmo tratamento a todos os medicamentos registrados na Anvisa). </a:t>
            </a:r>
          </a:p>
          <a:p>
            <a:pPr lvl="0" algn="just"/>
            <a:endParaRPr lang="pt-BR" sz="2600" dirty="0">
              <a:solidFill>
                <a:srgbClr val="002060"/>
              </a:solidFill>
              <a:latin typeface="Golos Text" panose="020B05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600" b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Desoneração de bens essenciais à saúde e garantia de que o SUS também não tivesse maiores custos na aquisição de medicamentos.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600" dirty="0">
              <a:solidFill>
                <a:srgbClr val="002060"/>
              </a:solidFill>
              <a:latin typeface="Golos Text" panose="020B0503020202020204" pitchFamily="34" charset="0"/>
              <a:cs typeface="Golos Text" panose="020B0503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600" b="1" noProof="0" dirty="0">
                <a:solidFill>
                  <a:srgbClr val="002060"/>
                </a:solidFill>
                <a:latin typeface="Golos Text" panose="020B0503020202020204" pitchFamily="34" charset="0"/>
                <a:ea typeface="+mn-ea"/>
                <a:cs typeface="Golos Text" panose="020B0503020202020204" pitchFamily="34" charset="0"/>
              </a:rPr>
              <a:t>Redução de 60%: </a:t>
            </a:r>
            <a:r>
              <a:rPr lang="pt-BR" sz="2600" b="0" noProof="0" dirty="0">
                <a:solidFill>
                  <a:srgbClr val="002060"/>
                </a:solidFill>
                <a:latin typeface="Golos Text" panose="020B0503020202020204" pitchFamily="34" charset="0"/>
                <a:ea typeface="+mn-ea"/>
                <a:cs typeface="Golos Text" panose="020B0503020202020204" pitchFamily="34" charset="0"/>
              </a:rPr>
              <a:t>p</a:t>
            </a:r>
            <a:r>
              <a:rPr lang="pt-BR" sz="2600" noProof="0" dirty="0">
                <a:solidFill>
                  <a:srgbClr val="002060"/>
                </a:solidFill>
                <a:latin typeface="Golos Text" panose="020B0503020202020204" pitchFamily="34" charset="0"/>
                <a:ea typeface="+mn-ea"/>
                <a:cs typeface="Golos Text" panose="020B0503020202020204" pitchFamily="34" charset="0"/>
              </a:rPr>
              <a:t>ara todos os medicamentos, exceto os listados no anexo XIV com redução de 100%. </a:t>
            </a:r>
            <a:endParaRPr lang="pt-BR" sz="1800" b="0" dirty="0">
              <a:solidFill>
                <a:srgbClr val="002060"/>
              </a:solidFill>
              <a:latin typeface="Golos Text" panose="020B0503020202020204" pitchFamily="34" charset="0"/>
              <a:cs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271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lipse 4">
            <a:extLst>
              <a:ext uri="{FF2B5EF4-FFF2-40B4-BE49-F238E27FC236}">
                <a16:creationId xmlns:a16="http://schemas.microsoft.com/office/drawing/2014/main" id="{0EE3D717-1723-619D-AC53-2D7E6D08FC72}"/>
              </a:ext>
            </a:extLst>
          </p:cNvPr>
          <p:cNvSpPr/>
          <p:nvPr/>
        </p:nvSpPr>
        <p:spPr>
          <a:xfrm>
            <a:off x="6125321" y="5248614"/>
            <a:ext cx="546850" cy="546850"/>
          </a:xfrm>
          <a:prstGeom prst="ellipse">
            <a:avLst/>
          </a:prstGeom>
          <a:solidFill>
            <a:srgbClr val="4C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Elipse 5">
            <a:extLst>
              <a:ext uri="{FF2B5EF4-FFF2-40B4-BE49-F238E27FC236}">
                <a16:creationId xmlns:a16="http://schemas.microsoft.com/office/drawing/2014/main" id="{F572DF0F-9ACB-77A6-EABF-372A71CF492C}"/>
              </a:ext>
            </a:extLst>
          </p:cNvPr>
          <p:cNvSpPr/>
          <p:nvPr/>
        </p:nvSpPr>
        <p:spPr>
          <a:xfrm>
            <a:off x="6129505" y="3302999"/>
            <a:ext cx="546850" cy="546850"/>
          </a:xfrm>
          <a:prstGeom prst="ellipse">
            <a:avLst/>
          </a:prstGeom>
          <a:solidFill>
            <a:srgbClr val="4C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7" name="Agrupar 6">
            <a:extLst>
              <a:ext uri="{FF2B5EF4-FFF2-40B4-BE49-F238E27FC236}">
                <a16:creationId xmlns:a16="http://schemas.microsoft.com/office/drawing/2014/main" id="{6E1E5DA4-45CD-8D57-104A-9510D06297C2}"/>
              </a:ext>
            </a:extLst>
          </p:cNvPr>
          <p:cNvGrpSpPr/>
          <p:nvPr/>
        </p:nvGrpSpPr>
        <p:grpSpPr>
          <a:xfrm>
            <a:off x="2800477" y="1839440"/>
            <a:ext cx="2437058" cy="638797"/>
            <a:chOff x="5696930" y="1252867"/>
            <a:chExt cx="2424671" cy="533412"/>
          </a:xfrm>
        </p:grpSpPr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id="{4769A45F-FCE8-13DB-BBC6-2FBB9C8E8015}"/>
                </a:ext>
              </a:extLst>
            </p:cNvPr>
            <p:cNvSpPr txBox="1"/>
            <p:nvPr/>
          </p:nvSpPr>
          <p:spPr>
            <a:xfrm>
              <a:off x="6798138" y="1554978"/>
              <a:ext cx="1123634" cy="23130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(RAIS, 2021)</a:t>
              </a:r>
            </a:p>
          </p:txBody>
        </p:sp>
        <p:sp>
          <p:nvSpPr>
            <p:cNvPr id="9" name="CaixaDeTexto 8">
              <a:extLst>
                <a:ext uri="{FF2B5EF4-FFF2-40B4-BE49-F238E27FC236}">
                  <a16:creationId xmlns:a16="http://schemas.microsoft.com/office/drawing/2014/main" id="{57D314BA-41E4-15A5-CEFC-C771E6A3BF95}"/>
                </a:ext>
              </a:extLst>
            </p:cNvPr>
            <p:cNvSpPr txBox="1"/>
            <p:nvPr/>
          </p:nvSpPr>
          <p:spPr>
            <a:xfrm>
              <a:off x="5696930" y="1252867"/>
              <a:ext cx="2424671" cy="38550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125275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417 empresas</a:t>
              </a:r>
            </a:p>
          </p:txBody>
        </p:sp>
      </p:grpSp>
      <p:grpSp>
        <p:nvGrpSpPr>
          <p:cNvPr id="10" name="Agrupar 9">
            <a:extLst>
              <a:ext uri="{FF2B5EF4-FFF2-40B4-BE49-F238E27FC236}">
                <a16:creationId xmlns:a16="http://schemas.microsoft.com/office/drawing/2014/main" id="{D3822AA5-DACF-F5B5-124F-3FD01FE2C45A}"/>
              </a:ext>
            </a:extLst>
          </p:cNvPr>
          <p:cNvGrpSpPr/>
          <p:nvPr/>
        </p:nvGrpSpPr>
        <p:grpSpPr>
          <a:xfrm>
            <a:off x="1502311" y="3164950"/>
            <a:ext cx="3388418" cy="882871"/>
            <a:chOff x="8681383" y="1228435"/>
            <a:chExt cx="2013763" cy="882871"/>
          </a:xfrm>
        </p:grpSpPr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4D58A835-085F-9926-0A02-216CE267854B}"/>
                </a:ext>
              </a:extLst>
            </p:cNvPr>
            <p:cNvSpPr txBox="1"/>
            <p:nvPr/>
          </p:nvSpPr>
          <p:spPr>
            <a:xfrm>
              <a:off x="8681383" y="1588086"/>
              <a:ext cx="1996837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Valor da Transformação Industrial</a:t>
              </a:r>
              <a:br>
                <a:rPr kumimoji="0" lang="pt-B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</a:br>
              <a:r>
                <a:rPr kumimoji="0" lang="pt-BR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(Farmacêutica, PIA empresa, 2020)</a:t>
              </a:r>
              <a:endPara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rgbClr val="4CBECF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endParaRPr>
            </a:p>
          </p:txBody>
        </p:sp>
        <p:sp>
          <p:nvSpPr>
            <p:cNvPr id="12" name="CaixaDeTexto 11">
              <a:extLst>
                <a:ext uri="{FF2B5EF4-FFF2-40B4-BE49-F238E27FC236}">
                  <a16:creationId xmlns:a16="http://schemas.microsoft.com/office/drawing/2014/main" id="{AAB8A6F9-39A5-2E6C-1572-3D61EA1B4717}"/>
                </a:ext>
              </a:extLst>
            </p:cNvPr>
            <p:cNvSpPr txBox="1"/>
            <p:nvPr/>
          </p:nvSpPr>
          <p:spPr>
            <a:xfrm>
              <a:off x="9434523" y="1228435"/>
              <a:ext cx="1260623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125275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+ de R$ 36 bi</a:t>
              </a:r>
            </a:p>
          </p:txBody>
        </p:sp>
      </p:grpSp>
      <p:grpSp>
        <p:nvGrpSpPr>
          <p:cNvPr id="13" name="Agrupar 12">
            <a:extLst>
              <a:ext uri="{FF2B5EF4-FFF2-40B4-BE49-F238E27FC236}">
                <a16:creationId xmlns:a16="http://schemas.microsoft.com/office/drawing/2014/main" id="{BCC078F2-DC3F-2231-1F59-BB4E8E376CD6}"/>
              </a:ext>
            </a:extLst>
          </p:cNvPr>
          <p:cNvGrpSpPr/>
          <p:nvPr/>
        </p:nvGrpSpPr>
        <p:grpSpPr>
          <a:xfrm>
            <a:off x="6630154" y="1702968"/>
            <a:ext cx="2499851" cy="933366"/>
            <a:chOff x="4618141" y="3108242"/>
            <a:chExt cx="1599320" cy="933366"/>
          </a:xfrm>
        </p:grpSpPr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0A0D08EF-4A0F-FE8A-2F25-3C171629F38D}"/>
                </a:ext>
              </a:extLst>
            </p:cNvPr>
            <p:cNvSpPr txBox="1"/>
            <p:nvPr/>
          </p:nvSpPr>
          <p:spPr>
            <a:xfrm>
              <a:off x="4618141" y="3108242"/>
              <a:ext cx="154397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2800" b="1" i="0" u="none" strike="noStrike" kern="0" cap="none" spc="0" normalizeH="0" baseline="0" noProof="0" dirty="0">
                  <a:ln>
                    <a:noFill/>
                  </a:ln>
                  <a:solidFill>
                    <a:srgbClr val="125275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 </a:t>
              </a:r>
              <a:r>
                <a:rPr kumimoji="0" lang="pt-B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125275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+ de R$ 64 bi</a:t>
              </a:r>
            </a:p>
          </p:txBody>
        </p:sp>
        <p:sp>
          <p:nvSpPr>
            <p:cNvPr id="15" name="CaixaDeTexto 14">
              <a:extLst>
                <a:ext uri="{FF2B5EF4-FFF2-40B4-BE49-F238E27FC236}">
                  <a16:creationId xmlns:a16="http://schemas.microsoft.com/office/drawing/2014/main" id="{10ED4451-D152-BE79-0213-523DFE897504}"/>
                </a:ext>
              </a:extLst>
            </p:cNvPr>
            <p:cNvSpPr txBox="1"/>
            <p:nvPr/>
          </p:nvSpPr>
          <p:spPr>
            <a:xfrm>
              <a:off x="4673370" y="3518388"/>
              <a:ext cx="1544091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Valor Bruto da Produção</a:t>
              </a:r>
              <a:br>
                <a:rPr kumimoji="0" lang="pt-BR" sz="20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</a:br>
              <a:r>
                <a:rPr kumimoji="0" lang="pt-BR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(</a:t>
              </a:r>
              <a:r>
                <a:rPr kumimoji="0" lang="pt-BR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Farmacêutica, PIA empresa, 2020)</a:t>
              </a:r>
              <a:endParaRPr kumimoji="0" lang="pt-BR" sz="1800" b="0" i="0" u="none" strike="noStrike" kern="0" cap="none" spc="0" normalizeH="0" baseline="0" noProof="0" dirty="0">
                <a:ln>
                  <a:noFill/>
                </a:ln>
                <a:solidFill>
                  <a:srgbClr val="4CBECF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6" name="Agrupar 15">
            <a:extLst>
              <a:ext uri="{FF2B5EF4-FFF2-40B4-BE49-F238E27FC236}">
                <a16:creationId xmlns:a16="http://schemas.microsoft.com/office/drawing/2014/main" id="{D982C2A3-5B22-9E89-73D9-A15C4A37BB8B}"/>
              </a:ext>
            </a:extLst>
          </p:cNvPr>
          <p:cNvGrpSpPr/>
          <p:nvPr/>
        </p:nvGrpSpPr>
        <p:grpSpPr>
          <a:xfrm>
            <a:off x="6118740" y="1847515"/>
            <a:ext cx="546850" cy="546850"/>
            <a:chOff x="5806301" y="1430637"/>
            <a:chExt cx="546850" cy="546850"/>
          </a:xfrm>
        </p:grpSpPr>
        <p:sp>
          <p:nvSpPr>
            <p:cNvPr id="17" name="Elipse 16">
              <a:extLst>
                <a:ext uri="{FF2B5EF4-FFF2-40B4-BE49-F238E27FC236}">
                  <a16:creationId xmlns:a16="http://schemas.microsoft.com/office/drawing/2014/main" id="{6C6DB484-4824-4806-CA5A-978326FC516F}"/>
                </a:ext>
              </a:extLst>
            </p:cNvPr>
            <p:cNvSpPr/>
            <p:nvPr/>
          </p:nvSpPr>
          <p:spPr>
            <a:xfrm>
              <a:off x="5806301" y="1430637"/>
              <a:ext cx="546850" cy="546850"/>
            </a:xfrm>
            <a:prstGeom prst="ellipse">
              <a:avLst/>
            </a:prstGeom>
            <a:solidFill>
              <a:srgbClr val="4C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18" name="Gráfico 17" descr="Cientista">
              <a:extLst>
                <a:ext uri="{FF2B5EF4-FFF2-40B4-BE49-F238E27FC236}">
                  <a16:creationId xmlns:a16="http://schemas.microsoft.com/office/drawing/2014/main" id="{53DAD9C6-F25F-637A-0AF7-091F8F164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5899018" y="1481479"/>
              <a:ext cx="385581" cy="385581"/>
            </a:xfrm>
            <a:prstGeom prst="rect">
              <a:avLst/>
            </a:prstGeom>
          </p:spPr>
        </p:pic>
      </p:grpSp>
      <p:grpSp>
        <p:nvGrpSpPr>
          <p:cNvPr id="19" name="Agrupar 18">
            <a:extLst>
              <a:ext uri="{FF2B5EF4-FFF2-40B4-BE49-F238E27FC236}">
                <a16:creationId xmlns:a16="http://schemas.microsoft.com/office/drawing/2014/main" id="{3C738246-1C6E-CDB2-D1F2-A31E9ADFA098}"/>
              </a:ext>
            </a:extLst>
          </p:cNvPr>
          <p:cNvGrpSpPr/>
          <p:nvPr/>
        </p:nvGrpSpPr>
        <p:grpSpPr>
          <a:xfrm>
            <a:off x="6157985" y="3169136"/>
            <a:ext cx="3862982" cy="2800767"/>
            <a:chOff x="6290632" y="2918565"/>
            <a:chExt cx="3862982" cy="2800767"/>
          </a:xfrm>
        </p:grpSpPr>
        <p:sp>
          <p:nvSpPr>
            <p:cNvPr id="20" name="CaixaDeTexto 19">
              <a:extLst>
                <a:ext uri="{FF2B5EF4-FFF2-40B4-BE49-F238E27FC236}">
                  <a16:creationId xmlns:a16="http://schemas.microsoft.com/office/drawing/2014/main" id="{4321D1A3-2EF9-8706-281E-02DFC76F4A41}"/>
                </a:ext>
              </a:extLst>
            </p:cNvPr>
            <p:cNvSpPr txBox="1"/>
            <p:nvPr/>
          </p:nvSpPr>
          <p:spPr>
            <a:xfrm>
              <a:off x="6796687" y="2918565"/>
              <a:ext cx="3356927" cy="280076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5474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+ 93 mil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Empregos formais diretos em 2021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4D71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(RAIS – Farmacêutica)</a:t>
              </a:r>
              <a:endParaRPr lang="pt-BR" sz="2400" b="1" kern="0" dirty="0">
                <a:solidFill>
                  <a:srgbClr val="005474"/>
                </a:solidFill>
                <a:latin typeface="Uni Neue Black" pitchFamily="50" charset="0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5474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+mn-cs"/>
                  <a:sym typeface="Arial"/>
                </a:rPr>
                <a:t>800 mil </a:t>
              </a:r>
              <a:br>
                <a:rPr kumimoji="0" lang="pt-BR" sz="2400" b="1" i="0" u="none" strike="noStrike" kern="0" cap="none" spc="0" normalizeH="0" baseline="0" noProof="0" dirty="0">
                  <a:ln>
                    <a:noFill/>
                  </a:ln>
                  <a:solidFill>
                    <a:srgbClr val="005474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+mn-cs"/>
                  <a:sym typeface="Arial"/>
                </a:rPr>
              </a:br>
              <a:r>
                <a:rPr lang="pt-BR" sz="1600" kern="0" dirty="0">
                  <a:solidFill>
                    <a:srgbClr val="004D71"/>
                  </a:solidFill>
                  <a:latin typeface="Uni Neue Regular" pitchFamily="50" charset="0"/>
                  <a:cs typeface="Arial"/>
                  <a:sym typeface="Arial"/>
                </a:rPr>
                <a:t>Empregos indiretos em 2021</a:t>
              </a:r>
              <a:endParaRPr kumimoji="0" lang="pt-BR" sz="2400" b="0" i="0" u="none" strike="noStrike" kern="0" cap="none" spc="0" normalizeH="0" baseline="0" noProof="0" dirty="0">
                <a:ln>
                  <a:noFill/>
                </a:ln>
                <a:solidFill>
                  <a:srgbClr val="005474"/>
                </a:solidFill>
                <a:effectLst/>
                <a:uLnTx/>
                <a:uFillTx/>
                <a:latin typeface="Uni Neue Black" pitchFamily="50" charset="0"/>
                <a:ea typeface="+mn-ea"/>
                <a:cs typeface="+mn-cs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r>
                <a:rPr kumimoji="0" lang="pt-BR" sz="1200" b="0" i="1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Regular" pitchFamily="50" charset="0"/>
                  <a:ea typeface="+mn-ea"/>
                  <a:cs typeface="Arial"/>
                  <a:sym typeface="Arial"/>
                </a:rPr>
                <a:t>(SINDUSFARMA)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endParaRPr lang="pt-BR" sz="1200" i="1" kern="0" dirty="0">
                <a:solidFill>
                  <a:srgbClr val="4CBECF"/>
                </a:solidFill>
                <a:latin typeface="Uni Neue Regular" pitchFamily="50" charset="0"/>
                <a:cs typeface="Arial"/>
                <a:sym typeface="Arial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r>
                <a:rPr kumimoji="0" lang="pt-BR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4CBECF"/>
                  </a:solidFill>
                  <a:effectLst/>
                  <a:uLnTx/>
                  <a:uFillTx/>
                  <a:latin typeface="Uni Neue Black" pitchFamily="50" charset="0"/>
                  <a:ea typeface="+mn-ea"/>
                  <a:cs typeface="Arial"/>
                  <a:sym typeface="Arial"/>
                </a:rPr>
                <a:t>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004D71"/>
                </a:buClr>
                <a:buSzPts val="1800"/>
                <a:buFont typeface="Arial"/>
                <a:buNone/>
                <a:tabLst/>
                <a:defRPr/>
              </a:pPr>
              <a:endParaRPr kumimoji="0" lang="pt-BR" sz="1200" b="0" i="1" u="none" strike="noStrike" kern="0" cap="none" spc="0" normalizeH="0" baseline="0" noProof="0" dirty="0">
                <a:ln>
                  <a:noFill/>
                </a:ln>
                <a:solidFill>
                  <a:srgbClr val="4CBECF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endParaRPr>
            </a:p>
          </p:txBody>
        </p:sp>
        <p:pic>
          <p:nvPicPr>
            <p:cNvPr id="21" name="Gráfico 20" descr="Direção">
              <a:extLst>
                <a:ext uri="{FF2B5EF4-FFF2-40B4-BE49-F238E27FC236}">
                  <a16:creationId xmlns:a16="http://schemas.microsoft.com/office/drawing/2014/main" id="{4617334B-52CB-FCA8-38BF-BB07FFE37AD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290632" y="3139657"/>
              <a:ext cx="426738" cy="426738"/>
            </a:xfrm>
            <a:prstGeom prst="rect">
              <a:avLst/>
            </a:prstGeom>
          </p:spPr>
        </p:pic>
      </p:grpSp>
      <p:grpSp>
        <p:nvGrpSpPr>
          <p:cNvPr id="22" name="Agrupar 21">
            <a:extLst>
              <a:ext uri="{FF2B5EF4-FFF2-40B4-BE49-F238E27FC236}">
                <a16:creationId xmlns:a16="http://schemas.microsoft.com/office/drawing/2014/main" id="{824ECC0D-D86B-4108-54FE-5F2402C6E2A1}"/>
              </a:ext>
            </a:extLst>
          </p:cNvPr>
          <p:cNvGrpSpPr/>
          <p:nvPr/>
        </p:nvGrpSpPr>
        <p:grpSpPr>
          <a:xfrm>
            <a:off x="4964110" y="4947388"/>
            <a:ext cx="546850" cy="546850"/>
            <a:chOff x="5104867" y="4449427"/>
            <a:chExt cx="546850" cy="546850"/>
          </a:xfrm>
        </p:grpSpPr>
        <p:sp>
          <p:nvSpPr>
            <p:cNvPr id="23" name="Elipse 22">
              <a:extLst>
                <a:ext uri="{FF2B5EF4-FFF2-40B4-BE49-F238E27FC236}">
                  <a16:creationId xmlns:a16="http://schemas.microsoft.com/office/drawing/2014/main" id="{212D1735-E98F-ADA7-9966-7F2DF15A4BB8}"/>
                </a:ext>
              </a:extLst>
            </p:cNvPr>
            <p:cNvSpPr/>
            <p:nvPr/>
          </p:nvSpPr>
          <p:spPr>
            <a:xfrm>
              <a:off x="5104867" y="4449427"/>
              <a:ext cx="546850" cy="546850"/>
            </a:xfrm>
            <a:prstGeom prst="ellipse">
              <a:avLst/>
            </a:prstGeom>
            <a:solidFill>
              <a:srgbClr val="4C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24" name="Gráfico 23" descr="Banco com preenchimento sólido">
              <a:extLst>
                <a:ext uri="{FF2B5EF4-FFF2-40B4-BE49-F238E27FC236}">
                  <a16:creationId xmlns:a16="http://schemas.microsoft.com/office/drawing/2014/main" id="{43D82E86-97A2-44D7-1C70-CE3609A8296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5184809" y="4505530"/>
              <a:ext cx="386966" cy="386966"/>
            </a:xfrm>
            <a:prstGeom prst="rect">
              <a:avLst/>
            </a:prstGeom>
          </p:spPr>
        </p:pic>
      </p:grp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86D29B50-6868-1640-C97F-F63633A88AE0}"/>
              </a:ext>
            </a:extLst>
          </p:cNvPr>
          <p:cNvSpPr txBox="1"/>
          <p:nvPr/>
        </p:nvSpPr>
        <p:spPr>
          <a:xfrm>
            <a:off x="2879546" y="4642569"/>
            <a:ext cx="20845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D71"/>
              </a:buClr>
              <a:buSzPts val="1800"/>
              <a:buFont typeface="Arial"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125275"/>
                </a:solidFill>
                <a:effectLst/>
                <a:uLnTx/>
                <a:uFillTx/>
                <a:latin typeface="Uni Neue Black" pitchFamily="50" charset="0"/>
                <a:ea typeface="+mn-ea"/>
                <a:cs typeface="Arial"/>
                <a:sym typeface="Arial"/>
              </a:rPr>
              <a:t>+ de R$ 7,6 bi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ADB05C5-22A7-E4D2-7DE3-641F0A045A97}"/>
              </a:ext>
            </a:extLst>
          </p:cNvPr>
          <p:cNvSpPr txBox="1"/>
          <p:nvPr/>
        </p:nvSpPr>
        <p:spPr>
          <a:xfrm>
            <a:off x="1783796" y="5053246"/>
            <a:ext cx="316089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D71"/>
              </a:buClr>
              <a:buSzPts val="1800"/>
              <a:buFont typeface="Arial"/>
              <a:buNone/>
              <a:tabLst/>
              <a:defRPr/>
            </a:pPr>
            <a:r>
              <a:rPr kumimoji="0" lang="pt-BR" sz="1600" b="0" i="0" u="none" strike="noStrike" kern="0" cap="none" spc="0" normalizeH="0" baseline="0" noProof="0" dirty="0">
                <a:ln>
                  <a:noFill/>
                </a:ln>
                <a:solidFill>
                  <a:srgbClr val="004D71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  <a:t>Arrecadação tributária em 2020</a:t>
            </a:r>
            <a:b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srgbClr val="004D71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</a:br>
            <a:r>
              <a:rPr kumimoji="0" lang="pt-BR" sz="2000" b="0" i="0" u="none" strike="noStrike" kern="0" cap="none" spc="0" normalizeH="0" baseline="0" noProof="0" dirty="0">
                <a:ln>
                  <a:noFill/>
                </a:ln>
                <a:solidFill>
                  <a:srgbClr val="004D71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  <a:t> </a:t>
            </a:r>
            <a:r>
              <a:rPr kumimoji="0" lang="pt-BR" sz="1600" b="0" i="1" u="none" strike="noStrike" kern="0" cap="none" spc="0" normalizeH="0" baseline="0" noProof="0" dirty="0">
                <a:ln>
                  <a:noFill/>
                </a:ln>
                <a:solidFill>
                  <a:srgbClr val="004D71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  <a:t>(exceto receitas previdenciárias) </a:t>
            </a:r>
            <a:br>
              <a:rPr kumimoji="0" lang="pt-BR" sz="1600" b="0" i="1" u="none" strike="noStrike" kern="0" cap="none" spc="0" normalizeH="0" baseline="0" noProof="0" dirty="0">
                <a:ln>
                  <a:noFill/>
                </a:ln>
                <a:solidFill>
                  <a:srgbClr val="004D71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</a:br>
            <a:r>
              <a:rPr kumimoji="0" lang="pt-BR" sz="1200" b="0" i="1" u="none" strike="noStrike" kern="0" cap="none" spc="0" normalizeH="0" baseline="0" noProof="0" dirty="0">
                <a:ln>
                  <a:noFill/>
                </a:ln>
                <a:solidFill>
                  <a:srgbClr val="4CBECF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  <a:t>(Farmacêutica e farmoquímico, PIA empresa)</a:t>
            </a:r>
            <a:endParaRPr kumimoji="0" lang="pt-BR" sz="1200" b="0" i="0" u="none" strike="noStrike" kern="0" cap="none" spc="0" normalizeH="0" baseline="0" noProof="0" dirty="0">
              <a:ln>
                <a:noFill/>
              </a:ln>
              <a:solidFill>
                <a:srgbClr val="4CBECF"/>
              </a:solidFill>
              <a:effectLst/>
              <a:uLnTx/>
              <a:uFillTx/>
              <a:latin typeface="Uni Neue Regular" pitchFamily="50" charset="0"/>
              <a:ea typeface="+mn-ea"/>
              <a:cs typeface="Arial"/>
              <a:sym typeface="Arial"/>
            </a:endParaRP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34BB851F-0663-F38C-A75F-1AB95DF45121}"/>
              </a:ext>
            </a:extLst>
          </p:cNvPr>
          <p:cNvSpPr txBox="1"/>
          <p:nvPr/>
        </p:nvSpPr>
        <p:spPr>
          <a:xfrm>
            <a:off x="6664040" y="5163029"/>
            <a:ext cx="3109772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D71"/>
              </a:buClr>
              <a:buSzPts val="1800"/>
              <a:buFont typeface="Arial"/>
              <a:buNone/>
              <a:tabLst/>
              <a:defRPr/>
            </a:pPr>
            <a:r>
              <a:rPr kumimoji="0" lang="pt-BR" sz="2200" b="1" i="0" u="none" strike="noStrike" kern="0" cap="none" spc="0" normalizeH="0" baseline="0" noProof="0" dirty="0">
                <a:ln>
                  <a:noFill/>
                </a:ln>
                <a:solidFill>
                  <a:srgbClr val="005474"/>
                </a:solidFill>
                <a:effectLst/>
                <a:uLnTx/>
                <a:uFillTx/>
                <a:latin typeface="Uni Neue Black" pitchFamily="50" charset="0"/>
                <a:ea typeface="+mn-ea"/>
                <a:cs typeface="+mn-cs"/>
                <a:sym typeface="Arial"/>
              </a:rPr>
              <a:t> </a:t>
            </a:r>
            <a:r>
              <a:rPr kumimoji="0" lang="pt-BR" sz="2400" b="1" i="0" u="none" strike="noStrike" kern="0" cap="none" spc="0" normalizeH="0" baseline="0" noProof="0" dirty="0">
                <a:ln>
                  <a:noFill/>
                </a:ln>
                <a:solidFill>
                  <a:srgbClr val="005474"/>
                </a:solidFill>
                <a:effectLst/>
                <a:uLnTx/>
                <a:uFillTx/>
                <a:latin typeface="Uni Neue Black" pitchFamily="50" charset="0"/>
                <a:ea typeface="+mn-ea"/>
                <a:cs typeface="+mn-cs"/>
                <a:sym typeface="Arial"/>
              </a:rPr>
              <a:t>+3.455  Pesquisas Clínicas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D71"/>
              </a:buClr>
              <a:buSzPts val="1800"/>
              <a:buFont typeface="Arial"/>
              <a:buNone/>
              <a:tabLst/>
              <a:defRPr/>
            </a:pPr>
            <a:r>
              <a:rPr kumimoji="0" lang="pt-BR" sz="2400" b="0" i="0" u="none" strike="noStrike" kern="0" cap="none" spc="0" normalizeH="0" baseline="0" noProof="0" dirty="0">
                <a:ln>
                  <a:noFill/>
                </a:ln>
                <a:solidFill>
                  <a:srgbClr val="005474"/>
                </a:solidFill>
                <a:effectLst/>
                <a:uLnTx/>
                <a:uFillTx/>
                <a:latin typeface="Uni Neue Black" pitchFamily="50" charset="0"/>
                <a:ea typeface="+mn-ea"/>
                <a:cs typeface="+mn-cs"/>
                <a:sym typeface="Arial"/>
              </a:rPr>
              <a:t> </a:t>
            </a:r>
          </a:p>
        </p:txBody>
      </p:sp>
      <p:pic>
        <p:nvPicPr>
          <p:cNvPr id="28" name="Gráfico 27" descr="Medicina com preenchimento sólido">
            <a:extLst>
              <a:ext uri="{FF2B5EF4-FFF2-40B4-BE49-F238E27FC236}">
                <a16:creationId xmlns:a16="http://schemas.microsoft.com/office/drawing/2014/main" id="{2C281F94-9CEC-7092-8886-F3B3438D838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208159" y="5327599"/>
            <a:ext cx="388880" cy="388880"/>
          </a:xfrm>
          <a:prstGeom prst="rect">
            <a:avLst/>
          </a:prstGeom>
        </p:spPr>
      </p:pic>
      <p:cxnSp>
        <p:nvCxnSpPr>
          <p:cNvPr id="29" name="Conector reto 28">
            <a:extLst>
              <a:ext uri="{FF2B5EF4-FFF2-40B4-BE49-F238E27FC236}">
                <a16:creationId xmlns:a16="http://schemas.microsoft.com/office/drawing/2014/main" id="{F94EA6D8-25EB-37C6-08D4-52B31E2E8CA2}"/>
              </a:ext>
            </a:extLst>
          </p:cNvPr>
          <p:cNvCxnSpPr>
            <a:cxnSpLocks/>
          </p:cNvCxnSpPr>
          <p:nvPr/>
        </p:nvCxnSpPr>
        <p:spPr>
          <a:xfrm flipH="1">
            <a:off x="5778515" y="1514358"/>
            <a:ext cx="15321" cy="4608943"/>
          </a:xfrm>
          <a:prstGeom prst="line">
            <a:avLst/>
          </a:prstGeom>
          <a:ln w="38100">
            <a:solidFill>
              <a:srgbClr val="4CBECF"/>
            </a:solidFill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0" name="CaixaDeTexto 29">
            <a:extLst>
              <a:ext uri="{FF2B5EF4-FFF2-40B4-BE49-F238E27FC236}">
                <a16:creationId xmlns:a16="http://schemas.microsoft.com/office/drawing/2014/main" id="{1531E9F1-342A-869B-CF22-AA80B89DB880}"/>
              </a:ext>
            </a:extLst>
          </p:cNvPr>
          <p:cNvSpPr txBox="1"/>
          <p:nvPr/>
        </p:nvSpPr>
        <p:spPr>
          <a:xfrm>
            <a:off x="515603" y="417698"/>
            <a:ext cx="1156550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7667F"/>
              </a:buClr>
              <a:buSzPts val="2500"/>
              <a:buFont typeface="Arial"/>
              <a:buNone/>
              <a:tabLst/>
              <a:defRPr/>
            </a:pPr>
            <a:r>
              <a:rPr kumimoji="0" lang="pt-BR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/>
                <a:cs typeface="Arial"/>
                <a:sym typeface="Arial"/>
              </a:rPr>
              <a:t>Números totais da indústria farmacêutica </a:t>
            </a:r>
            <a:r>
              <a:rPr lang="pt-BR" sz="4000" b="1" kern="0" dirty="0">
                <a:solidFill>
                  <a:srgbClr val="002060"/>
                </a:solidFill>
                <a:latin typeface="Golos Text" panose="020B0503020202020204"/>
                <a:cs typeface="Arial"/>
                <a:sym typeface="Arial"/>
              </a:rPr>
              <a:t>no Brasil</a:t>
            </a:r>
            <a:endParaRPr kumimoji="0" lang="pt-BR" sz="4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olos Text" panose="020B0503020202020204"/>
              <a:cs typeface="Arial"/>
              <a:sym typeface="Arial"/>
            </a:endParaRPr>
          </a:p>
        </p:txBody>
      </p: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73B69298-10F5-D821-1C73-7B62098D829B}"/>
              </a:ext>
            </a:extLst>
          </p:cNvPr>
          <p:cNvGrpSpPr/>
          <p:nvPr/>
        </p:nvGrpSpPr>
        <p:grpSpPr>
          <a:xfrm>
            <a:off x="4928340" y="1839440"/>
            <a:ext cx="546850" cy="546850"/>
            <a:chOff x="4560304" y="1443572"/>
            <a:chExt cx="546850" cy="546850"/>
          </a:xfrm>
        </p:grpSpPr>
        <p:sp>
          <p:nvSpPr>
            <p:cNvPr id="32" name="Elipse 31">
              <a:extLst>
                <a:ext uri="{FF2B5EF4-FFF2-40B4-BE49-F238E27FC236}">
                  <a16:creationId xmlns:a16="http://schemas.microsoft.com/office/drawing/2014/main" id="{420D233E-2645-3743-DEA6-6536E0DA0DC1}"/>
                </a:ext>
              </a:extLst>
            </p:cNvPr>
            <p:cNvSpPr/>
            <p:nvPr/>
          </p:nvSpPr>
          <p:spPr>
            <a:xfrm>
              <a:off x="4560304" y="1443572"/>
              <a:ext cx="546850" cy="546850"/>
            </a:xfrm>
            <a:prstGeom prst="ellipse">
              <a:avLst/>
            </a:prstGeom>
            <a:solidFill>
              <a:srgbClr val="4C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33" name="Retângulo 32">
              <a:extLst>
                <a:ext uri="{FF2B5EF4-FFF2-40B4-BE49-F238E27FC236}">
                  <a16:creationId xmlns:a16="http://schemas.microsoft.com/office/drawing/2014/main" id="{D7647987-FC1F-980F-100C-DA50253B238E}"/>
                </a:ext>
              </a:extLst>
            </p:cNvPr>
            <p:cNvSpPr/>
            <p:nvPr/>
          </p:nvSpPr>
          <p:spPr>
            <a:xfrm>
              <a:off x="4635104" y="1640198"/>
              <a:ext cx="258636" cy="195259"/>
            </a:xfrm>
            <a:prstGeom prst="rect">
              <a:avLst/>
            </a:prstGeom>
            <a:noFill/>
            <a:ln w="28575">
              <a:solidFill>
                <a:srgbClr val="1252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4" name="Retângulo 33">
              <a:extLst>
                <a:ext uri="{FF2B5EF4-FFF2-40B4-BE49-F238E27FC236}">
                  <a16:creationId xmlns:a16="http://schemas.microsoft.com/office/drawing/2014/main" id="{857502AA-386A-7E00-C522-27695185C45C}"/>
                </a:ext>
              </a:extLst>
            </p:cNvPr>
            <p:cNvSpPr/>
            <p:nvPr/>
          </p:nvSpPr>
          <p:spPr>
            <a:xfrm>
              <a:off x="4708432" y="1728538"/>
              <a:ext cx="123944" cy="45719"/>
            </a:xfrm>
            <a:prstGeom prst="rect">
              <a:avLst/>
            </a:prstGeom>
            <a:solidFill>
              <a:srgbClr val="125275"/>
            </a:solidFill>
            <a:ln w="571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  <p:sp>
          <p:nvSpPr>
            <p:cNvPr id="35" name="Retângulo 34">
              <a:extLst>
                <a:ext uri="{FF2B5EF4-FFF2-40B4-BE49-F238E27FC236}">
                  <a16:creationId xmlns:a16="http://schemas.microsoft.com/office/drawing/2014/main" id="{FE6FB265-A658-5D71-6F32-35BA022F5C73}"/>
                </a:ext>
              </a:extLst>
            </p:cNvPr>
            <p:cNvSpPr/>
            <p:nvPr/>
          </p:nvSpPr>
          <p:spPr>
            <a:xfrm>
              <a:off x="4908548" y="1567205"/>
              <a:ext cx="104952" cy="266809"/>
            </a:xfrm>
            <a:prstGeom prst="rect">
              <a:avLst/>
            </a:prstGeom>
            <a:noFill/>
            <a:ln w="28575">
              <a:solidFill>
                <a:srgbClr val="12527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lang="pt-BR" sz="14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  <a:sym typeface="Arial"/>
              </a:endParaRPr>
            </a:p>
          </p:txBody>
        </p:sp>
      </p:grpSp>
      <p:grpSp>
        <p:nvGrpSpPr>
          <p:cNvPr id="36" name="Agrupar 35">
            <a:extLst>
              <a:ext uri="{FF2B5EF4-FFF2-40B4-BE49-F238E27FC236}">
                <a16:creationId xmlns:a16="http://schemas.microsoft.com/office/drawing/2014/main" id="{CE96F59C-31D0-105F-E218-96740B6F15A9}"/>
              </a:ext>
            </a:extLst>
          </p:cNvPr>
          <p:cNvGrpSpPr/>
          <p:nvPr/>
        </p:nvGrpSpPr>
        <p:grpSpPr>
          <a:xfrm>
            <a:off x="4944687" y="3320118"/>
            <a:ext cx="546850" cy="546850"/>
            <a:chOff x="5085444" y="2917924"/>
            <a:chExt cx="546850" cy="546850"/>
          </a:xfrm>
        </p:grpSpPr>
        <p:sp>
          <p:nvSpPr>
            <p:cNvPr id="37" name="Elipse 36">
              <a:extLst>
                <a:ext uri="{FF2B5EF4-FFF2-40B4-BE49-F238E27FC236}">
                  <a16:creationId xmlns:a16="http://schemas.microsoft.com/office/drawing/2014/main" id="{1C72A9F4-81D4-4576-441A-EA042C462A87}"/>
                </a:ext>
              </a:extLst>
            </p:cNvPr>
            <p:cNvSpPr/>
            <p:nvPr/>
          </p:nvSpPr>
          <p:spPr>
            <a:xfrm>
              <a:off x="5085444" y="2917924"/>
              <a:ext cx="546850" cy="546850"/>
            </a:xfrm>
            <a:prstGeom prst="ellipse">
              <a:avLst/>
            </a:prstGeom>
            <a:solidFill>
              <a:srgbClr val="4CBEC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pic>
          <p:nvPicPr>
            <p:cNvPr id="38" name="Gráfico 37" descr="Trabalhador de construção com preenchimento sólido">
              <a:extLst>
                <a:ext uri="{FF2B5EF4-FFF2-40B4-BE49-F238E27FC236}">
                  <a16:creationId xmlns:a16="http://schemas.microsoft.com/office/drawing/2014/main" id="{FDAB7960-2E63-44D2-DFCF-7EEF5942D0FB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5157945" y="2989078"/>
              <a:ext cx="404543" cy="404543"/>
            </a:xfrm>
            <a:prstGeom prst="rect">
              <a:avLst/>
            </a:prstGeom>
          </p:spPr>
        </p:pic>
      </p:grp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0F949170-8D81-8EA8-3FE4-395A125CA279}"/>
              </a:ext>
            </a:extLst>
          </p:cNvPr>
          <p:cNvSpPr txBox="1"/>
          <p:nvPr/>
        </p:nvSpPr>
        <p:spPr>
          <a:xfrm>
            <a:off x="6725524" y="5928103"/>
            <a:ext cx="298680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4D71"/>
              </a:buClr>
              <a:buSzPts val="1800"/>
              <a:buFont typeface="Arial"/>
              <a:buNone/>
              <a:tabLst/>
              <a:defRPr/>
            </a:pPr>
            <a:r>
              <a:rPr kumimoji="0" lang="pt-BR" sz="1200" b="0" i="1" u="none" strike="noStrike" kern="0" cap="none" spc="0" normalizeH="0" baseline="0" noProof="0" dirty="0">
                <a:ln>
                  <a:noFill/>
                </a:ln>
                <a:solidFill>
                  <a:srgbClr val="4CBECF"/>
                </a:solidFill>
                <a:effectLst/>
                <a:uLnTx/>
                <a:uFillTx/>
                <a:latin typeface="Uni Neue Regular" pitchFamily="50" charset="0"/>
                <a:ea typeface="+mn-ea"/>
                <a:cs typeface="Arial"/>
                <a:sym typeface="Arial"/>
              </a:rPr>
              <a:t>(Clinical Trials)</a:t>
            </a:r>
          </a:p>
        </p:txBody>
      </p:sp>
    </p:spTree>
    <p:extLst>
      <p:ext uri="{BB962C8B-B14F-4D97-AF65-F5344CB8AC3E}">
        <p14:creationId xmlns:p14="http://schemas.microsoft.com/office/powerpoint/2010/main" val="1610271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Espaço Reservado para Conteúdo 5">
            <a:extLst>
              <a:ext uri="{FF2B5EF4-FFF2-40B4-BE49-F238E27FC236}">
                <a16:creationId xmlns:a16="http://schemas.microsoft.com/office/drawing/2014/main" id="{03245D44-1A6F-679E-A020-64EBAC4F3B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9058804"/>
              </p:ext>
            </p:extLst>
          </p:nvPr>
        </p:nvGraphicFramePr>
        <p:xfrm>
          <a:off x="5786149" y="858837"/>
          <a:ext cx="5672426" cy="5024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6E739FB2-9C81-6E83-4F30-25D690E50802}"/>
              </a:ext>
            </a:extLst>
          </p:cNvPr>
          <p:cNvSpPr txBox="1"/>
          <p:nvPr/>
        </p:nvSpPr>
        <p:spPr>
          <a:xfrm>
            <a:off x="0" y="1706093"/>
            <a:ext cx="6017079" cy="3159383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180000">
              <a:defRPr/>
            </a:pPr>
            <a:r>
              <a:rPr lang="pt-BR" sz="3500" b="1" dirty="0">
                <a:solidFill>
                  <a:srgbClr val="002060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Para cada R$ 1 Bi de produção da indústria farmacêutica, o efeito na economia é de:</a:t>
            </a:r>
            <a:r>
              <a:rPr lang="pt-BR" sz="3500" dirty="0">
                <a:solidFill>
                  <a:schemeClr val="bg1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: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9403FCAA-928C-8338-7311-B65A1209891A}"/>
              </a:ext>
            </a:extLst>
          </p:cNvPr>
          <p:cNvSpPr txBox="1"/>
          <p:nvPr/>
        </p:nvSpPr>
        <p:spPr>
          <a:xfrm>
            <a:off x="10725150" y="6429375"/>
            <a:ext cx="14668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Ernst Young, 2022</a:t>
            </a:r>
          </a:p>
        </p:txBody>
      </p:sp>
    </p:spTree>
    <p:extLst>
      <p:ext uri="{BB962C8B-B14F-4D97-AF65-F5344CB8AC3E}">
        <p14:creationId xmlns:p14="http://schemas.microsoft.com/office/powerpoint/2010/main" val="399620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00B4FE66-DC1E-A139-7FB8-B2A1D48FB8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2845385"/>
              </p:ext>
            </p:extLst>
          </p:nvPr>
        </p:nvGraphicFramePr>
        <p:xfrm>
          <a:off x="408454" y="3555050"/>
          <a:ext cx="11375085" cy="27808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aixaDeTexto 10">
            <a:extLst>
              <a:ext uri="{FF2B5EF4-FFF2-40B4-BE49-F238E27FC236}">
                <a16:creationId xmlns:a16="http://schemas.microsoft.com/office/drawing/2014/main" id="{58E14C8F-FD3E-FA65-DEDF-853B4EDA7F3A}"/>
              </a:ext>
            </a:extLst>
          </p:cNvPr>
          <p:cNvSpPr txBox="1"/>
          <p:nvPr/>
        </p:nvSpPr>
        <p:spPr>
          <a:xfrm>
            <a:off x="347209" y="6407976"/>
            <a:ext cx="619125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1" kern="0" dirty="0">
                <a:solidFill>
                  <a:srgbClr val="002060"/>
                </a:solidFill>
                <a:cs typeface="Calibri" panose="020F0502020204030204" pitchFamily="34" charset="0"/>
              </a:rPr>
              <a:t>Fonte: IBGE. Conta-Satélite de Saúde: Brasil 2010-2021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3CE5BDF7-37F7-0062-F0F4-0D7B91EDF7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14695218"/>
              </p:ext>
            </p:extLst>
          </p:nvPr>
        </p:nvGraphicFramePr>
        <p:xfrm>
          <a:off x="190406" y="1248569"/>
          <a:ext cx="11811183" cy="2568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2" name="CaixaDeTexto 1">
            <a:extLst>
              <a:ext uri="{FF2B5EF4-FFF2-40B4-BE49-F238E27FC236}">
                <a16:creationId xmlns:a16="http://schemas.microsoft.com/office/drawing/2014/main" id="{F8316A0E-FB38-A560-E28F-A2894CA7949C}"/>
              </a:ext>
            </a:extLst>
          </p:cNvPr>
          <p:cNvSpPr txBox="1"/>
          <p:nvPr/>
        </p:nvSpPr>
        <p:spPr>
          <a:xfrm>
            <a:off x="-1" y="190369"/>
            <a:ext cx="12001589" cy="1211818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180000">
              <a:defRPr/>
            </a:pPr>
            <a:r>
              <a:rPr lang="pt-BR" sz="2500" b="1" dirty="0">
                <a:solidFill>
                  <a:srgbClr val="002060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A saúde não apenas desempenha um papel vital no bem-estar da população, mas também se destaca como um motor significativo na geração de empregos no Brasil</a:t>
            </a:r>
          </a:p>
        </p:txBody>
      </p:sp>
    </p:spTree>
    <p:extLst>
      <p:ext uri="{BB962C8B-B14F-4D97-AF65-F5344CB8AC3E}">
        <p14:creationId xmlns:p14="http://schemas.microsoft.com/office/powerpoint/2010/main" val="1929509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DEF75-2379-7170-DF23-A78A8FB8E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21CDC377-796E-E676-925A-76810E6EB9B9}"/>
              </a:ext>
            </a:extLst>
          </p:cNvPr>
          <p:cNvSpPr txBox="1"/>
          <p:nvPr/>
        </p:nvSpPr>
        <p:spPr>
          <a:xfrm>
            <a:off x="517615" y="46620"/>
            <a:ext cx="11394077" cy="1644610"/>
          </a:xfrm>
          <a:prstGeom prst="roundRect">
            <a:avLst>
              <a:gd name="adj" fmla="val 50000"/>
            </a:avLst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Como a redução parcial de tributos </a:t>
            </a:r>
            <a:r>
              <a:rPr lang="pt-BR" sz="3500" b="1" dirty="0">
                <a:solidFill>
                  <a:srgbClr val="002060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garante a saúde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3500" b="1" dirty="0">
                <a:solidFill>
                  <a:srgbClr val="002060"/>
                </a:solidFill>
                <a:latin typeface="Golos Text" panose="020B0503020202020204" pitchFamily="34" charset="0"/>
                <a:ea typeface="Segoe UI Black" panose="020B0A02040204020203" pitchFamily="34" charset="0"/>
                <a:cs typeface="Golos Text" panose="020B0503020202020204" pitchFamily="34" charset="0"/>
              </a:rPr>
              <a:t>dos brasileiros e a proteção do mercado nacional?</a:t>
            </a:r>
            <a:endParaRPr kumimoji="0" lang="pt-BR" sz="3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olos Text" panose="020B0503020202020204" pitchFamily="34" charset="0"/>
              <a:ea typeface="Segoe UI Black" panose="020B0A02040204020203" pitchFamily="34" charset="0"/>
              <a:cs typeface="Golos Text" panose="020B0503020202020204" pitchFamily="34" charset="0"/>
            </a:endParaRPr>
          </a:p>
        </p:txBody>
      </p:sp>
      <p:sp>
        <p:nvSpPr>
          <p:cNvPr id="3" name="object 10">
            <a:extLst>
              <a:ext uri="{FF2B5EF4-FFF2-40B4-BE49-F238E27FC236}">
                <a16:creationId xmlns:a16="http://schemas.microsoft.com/office/drawing/2014/main" id="{C4E620E4-2C77-DF07-65AC-29084CDF210C}"/>
              </a:ext>
            </a:extLst>
          </p:cNvPr>
          <p:cNvSpPr txBox="1"/>
          <p:nvPr/>
        </p:nvSpPr>
        <p:spPr>
          <a:xfrm>
            <a:off x="613410" y="2072281"/>
            <a:ext cx="10703652" cy="3968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A manutenção de uma </a:t>
            </a:r>
            <a:r>
              <a:rPr kumimoji="0" lang="pt-BR" b="1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tributação parcial </a:t>
            </a:r>
            <a:r>
              <a:rPr kumimoji="0" lang="pt-BR" b="0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sobre medicamentos no Brasil prioriza </a:t>
            </a:r>
            <a:r>
              <a:rPr kumimoji="0" lang="pt-BR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o desenvolvimento nacional e a proteção do mercado interno. </a:t>
            </a:r>
          </a:p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pt-BR" b="0" i="0" u="none" strike="noStrike" kern="0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olos Text" panose="020B0503020202020204" pitchFamily="34" charset="0"/>
              <a:cs typeface="Golos Text" panose="020B0503020202020204" pitchFamily="34" charset="0"/>
            </a:endParaRPr>
          </a:p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b="1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A proposta de redução de tributos sobre medicamentos em 60% é uma solução equilibrada</a:t>
            </a:r>
            <a:r>
              <a:rPr lang="pt-BR" kern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:</a:t>
            </a:r>
            <a:r>
              <a:rPr kumimoji="0" lang="pt-BR" b="0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 </a:t>
            </a:r>
            <a:r>
              <a:rPr lang="pt-BR" kern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p</a:t>
            </a:r>
            <a:r>
              <a:rPr kumimoji="0" lang="pt-BR" b="0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reserva o mercado nacional e garante o investimento contínuo da indústria farmacêutica em inovação e produção local, </a:t>
            </a:r>
            <a:r>
              <a:rPr kumimoji="0" lang="pt-BR" b="1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promovendo a autossuficiência e minimizando a dependência de importações, o que também evita riscos de desabastecimento.</a:t>
            </a:r>
          </a:p>
          <a:p>
            <a:pPr marL="12700" marR="5715" lvl="0" indent="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BR" b="0" i="0" u="none" strike="noStrike" kern="0" cap="none" spc="0" normalizeH="0" baseline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olos Text" panose="020B0503020202020204" pitchFamily="34" charset="0"/>
              <a:cs typeface="Golos Text" panose="020B0503020202020204" pitchFamily="34" charset="0"/>
            </a:endParaRPr>
          </a:p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b="1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A Constituição, no artigo 196, assegura o direito à saúde e ao acesso universal e igualitário</a:t>
            </a:r>
            <a:r>
              <a:rPr kumimoji="0" lang="pt-BR" b="0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. </a:t>
            </a:r>
            <a:r>
              <a:rPr lang="pt-BR" kern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Dessa forma, a</a:t>
            </a:r>
            <a:r>
              <a:rPr kumimoji="0" lang="pt-BR" b="0" i="0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 tributação parcial contribui para o equilíbrio fiscal, essencial para o financiamento das políticas públicas de saúde.</a:t>
            </a:r>
          </a:p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pt-BR" u="sng" kern="0" dirty="0">
              <a:solidFill>
                <a:srgbClr val="002060"/>
              </a:solidFill>
              <a:latin typeface="Golos Text" panose="020B0503020202020204" pitchFamily="34" charset="0"/>
              <a:cs typeface="Golos Text" panose="020B0503020202020204" pitchFamily="34" charset="0"/>
            </a:endParaRPr>
          </a:p>
          <a:p>
            <a:pPr marL="298450" marR="5715" lvl="0" indent="-285750" algn="just" defTabSz="914400" eaLnBrk="1" fontAlgn="auto" latinLnBrk="0" hangingPunct="1">
              <a:lnSpc>
                <a:spcPct val="100000"/>
              </a:lnSpc>
              <a:spcBef>
                <a:spcPts val="10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b="1" i="0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A manutenção da </a:t>
            </a:r>
            <a:r>
              <a:rPr lang="pt-BR" b="1" kern="0" dirty="0">
                <a:solidFill>
                  <a:srgbClr val="002060"/>
                </a:solidFill>
                <a:latin typeface="Golos Text" panose="020B0503020202020204" pitchFamily="34" charset="0"/>
                <a:cs typeface="Golos Text" panose="020B0503020202020204" pitchFamily="34" charset="0"/>
              </a:rPr>
              <a:t>redução </a:t>
            </a:r>
            <a:r>
              <a:rPr kumimoji="0" lang="pt-BR" b="1" i="0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parcial </a:t>
            </a:r>
            <a:r>
              <a:rPr kumimoji="0" lang="pt-BR" i="0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permite o financiamento de programas de saúde pública</a:t>
            </a:r>
            <a:r>
              <a:rPr kumimoji="0" lang="pt-BR" b="0" i="0" u="none" strike="noStrike" kern="0" cap="none" spc="0" normalizeH="0" baseline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olos Text" panose="020B0503020202020204" pitchFamily="34" charset="0"/>
                <a:cs typeface="Golos Text" panose="020B0503020202020204" pitchFamily="34" charset="0"/>
              </a:rPr>
              <a:t>, garantindo o cumprimento dos objetivos constitucionais e o acesso a medicamentos pela população a um custo reduzido.</a:t>
            </a:r>
          </a:p>
        </p:txBody>
      </p:sp>
    </p:spTree>
    <p:extLst>
      <p:ext uri="{BB962C8B-B14F-4D97-AF65-F5344CB8AC3E}">
        <p14:creationId xmlns:p14="http://schemas.microsoft.com/office/powerpoint/2010/main" val="3786372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33E27A67-940C-C824-0F47-2CC358D4C26A}"/>
              </a:ext>
            </a:extLst>
          </p:cNvPr>
          <p:cNvSpPr txBox="1"/>
          <p:nvPr/>
        </p:nvSpPr>
        <p:spPr>
          <a:xfrm>
            <a:off x="617220" y="2158780"/>
            <a:ext cx="6057900" cy="19886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ts val="16939"/>
              </a:lnSpc>
            </a:pPr>
            <a:r>
              <a:rPr lang="en-US" sz="9600" b="1" dirty="0" err="1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Obrigado</a:t>
            </a:r>
            <a:r>
              <a:rPr lang="en-US" sz="9600" b="1" dirty="0">
                <a:solidFill>
                  <a:srgbClr val="012D71"/>
                </a:solidFill>
                <a:latin typeface="Golos Text Bold"/>
                <a:ea typeface="Golos Text Bold"/>
                <a:cs typeface="Golos Text Bold"/>
                <a:sym typeface="Golos Text Bold"/>
              </a:rPr>
              <a:t>!</a:t>
            </a:r>
          </a:p>
        </p:txBody>
      </p:sp>
      <p:grpSp>
        <p:nvGrpSpPr>
          <p:cNvPr id="14" name="Agrupar 13">
            <a:extLst>
              <a:ext uri="{FF2B5EF4-FFF2-40B4-BE49-F238E27FC236}">
                <a16:creationId xmlns:a16="http://schemas.microsoft.com/office/drawing/2014/main" id="{81D63336-E1A7-2193-BB42-B590B391C5AD}"/>
              </a:ext>
            </a:extLst>
          </p:cNvPr>
          <p:cNvGrpSpPr/>
          <p:nvPr/>
        </p:nvGrpSpPr>
        <p:grpSpPr>
          <a:xfrm>
            <a:off x="457391" y="5478174"/>
            <a:ext cx="8943991" cy="848046"/>
            <a:chOff x="363431" y="5951354"/>
            <a:chExt cx="8943991" cy="848046"/>
          </a:xfrm>
        </p:grpSpPr>
        <p:pic>
          <p:nvPicPr>
            <p:cNvPr id="15" name="Gráfico 14">
              <a:extLst>
                <a:ext uri="{FF2B5EF4-FFF2-40B4-BE49-F238E27FC236}">
                  <a16:creationId xmlns:a16="http://schemas.microsoft.com/office/drawing/2014/main" id="{09FB7E67-0F39-C125-FA42-43067B487DD9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363431" y="5951354"/>
              <a:ext cx="1548000" cy="848046"/>
            </a:xfrm>
            <a:prstGeom prst="rect">
              <a:avLst/>
            </a:prstGeom>
          </p:spPr>
        </p:pic>
        <p:pic>
          <p:nvPicPr>
            <p:cNvPr id="16" name="Gráfico 15">
              <a:extLst>
                <a:ext uri="{FF2B5EF4-FFF2-40B4-BE49-F238E27FC236}">
                  <a16:creationId xmlns:a16="http://schemas.microsoft.com/office/drawing/2014/main" id="{CA21F6FC-66CA-6027-0D63-03C0222A11B9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357197" y="6026345"/>
              <a:ext cx="2862100" cy="641742"/>
            </a:xfrm>
            <a:prstGeom prst="rect">
              <a:avLst/>
            </a:prstGeom>
          </p:spPr>
        </p:pic>
        <p:pic>
          <p:nvPicPr>
            <p:cNvPr id="17" name="Imagem 16" descr="Uma imagem contendo Ícone&#10;&#10;Descrição gerada automaticamente">
              <a:extLst>
                <a:ext uri="{FF2B5EF4-FFF2-40B4-BE49-F238E27FC236}">
                  <a16:creationId xmlns:a16="http://schemas.microsoft.com/office/drawing/2014/main" id="{0CEDD976-A141-DFA7-C324-C8DB552A5F28}"/>
                </a:ext>
              </a:extLst>
            </p:cNvPr>
            <p:cNvPicPr/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5063" y="5989460"/>
              <a:ext cx="3642359" cy="588775"/>
            </a:xfrm>
            <a:prstGeom prst="rect">
              <a:avLst/>
            </a:prstGeom>
          </p:spPr>
        </p:pic>
      </p:grpSp>
      <p:pic>
        <p:nvPicPr>
          <p:cNvPr id="18" name="Imagem 17" descr="Logotipo&#10;&#10;Descrição gerada automaticamente">
            <a:extLst>
              <a:ext uri="{FF2B5EF4-FFF2-40B4-BE49-F238E27FC236}">
                <a16:creationId xmlns:a16="http://schemas.microsoft.com/office/drawing/2014/main" id="{973B6104-0C06-4EDF-45BA-79F64679910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650" y="5284685"/>
            <a:ext cx="2184152" cy="94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1273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28.08.24">
      <a:dk1>
        <a:sysClr val="windowText" lastClr="000000"/>
      </a:dk1>
      <a:lt1>
        <a:sysClr val="window" lastClr="FFFFFF"/>
      </a:lt1>
      <a:dk2>
        <a:srgbClr val="004D71"/>
      </a:dk2>
      <a:lt2>
        <a:srgbClr val="E9F9FF"/>
      </a:lt2>
      <a:accent1>
        <a:srgbClr val="4DAAC0"/>
      </a:accent1>
      <a:accent2>
        <a:srgbClr val="3384A1"/>
      </a:accent2>
      <a:accent3>
        <a:srgbClr val="66B8D9"/>
      </a:accent3>
      <a:accent4>
        <a:srgbClr val="86BC25"/>
      </a:accent4>
      <a:accent5>
        <a:srgbClr val="276581"/>
      </a:accent5>
      <a:accent6>
        <a:srgbClr val="A5C249"/>
      </a:accent6>
      <a:hlink>
        <a:srgbClr val="F8D100"/>
      </a:hlink>
      <a:folHlink>
        <a:srgbClr val="85DFD0"/>
      </a:folHlink>
    </a:clrScheme>
    <a:fontScheme name="31.10.22">
      <a:majorFont>
        <a:latin typeface="Segoe UI Black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o Office">
  <a:themeElements>
    <a:clrScheme name="28.08.24">
      <a:dk1>
        <a:sysClr val="windowText" lastClr="000000"/>
      </a:dk1>
      <a:lt1>
        <a:sysClr val="window" lastClr="FFFFFF"/>
      </a:lt1>
      <a:dk2>
        <a:srgbClr val="004D71"/>
      </a:dk2>
      <a:lt2>
        <a:srgbClr val="E9F9FF"/>
      </a:lt2>
      <a:accent1>
        <a:srgbClr val="4DAAC0"/>
      </a:accent1>
      <a:accent2>
        <a:srgbClr val="3384A1"/>
      </a:accent2>
      <a:accent3>
        <a:srgbClr val="66B8D9"/>
      </a:accent3>
      <a:accent4>
        <a:srgbClr val="86BC25"/>
      </a:accent4>
      <a:accent5>
        <a:srgbClr val="276581"/>
      </a:accent5>
      <a:accent6>
        <a:srgbClr val="A5C249"/>
      </a:accent6>
      <a:hlink>
        <a:srgbClr val="F8D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5_Tema do Office">
  <a:themeElements>
    <a:clrScheme name="28.08.24">
      <a:dk1>
        <a:sysClr val="windowText" lastClr="000000"/>
      </a:dk1>
      <a:lt1>
        <a:sysClr val="window" lastClr="FFFFFF"/>
      </a:lt1>
      <a:dk2>
        <a:srgbClr val="004D71"/>
      </a:dk2>
      <a:lt2>
        <a:srgbClr val="E9F9FF"/>
      </a:lt2>
      <a:accent1>
        <a:srgbClr val="4DAAC0"/>
      </a:accent1>
      <a:accent2>
        <a:srgbClr val="3384A1"/>
      </a:accent2>
      <a:accent3>
        <a:srgbClr val="66B8D9"/>
      </a:accent3>
      <a:accent4>
        <a:srgbClr val="86BC25"/>
      </a:accent4>
      <a:accent5>
        <a:srgbClr val="276581"/>
      </a:accent5>
      <a:accent6>
        <a:srgbClr val="A5C249"/>
      </a:accent6>
      <a:hlink>
        <a:srgbClr val="F8D1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6_Tema do Office">
  <a:themeElements>
    <a:clrScheme name="28.08.24">
      <a:dk1>
        <a:sysClr val="windowText" lastClr="000000"/>
      </a:dk1>
      <a:lt1>
        <a:sysClr val="window" lastClr="FFFFFF"/>
      </a:lt1>
      <a:dk2>
        <a:srgbClr val="004D71"/>
      </a:dk2>
      <a:lt2>
        <a:srgbClr val="E9F9FF"/>
      </a:lt2>
      <a:accent1>
        <a:srgbClr val="4DAAC0"/>
      </a:accent1>
      <a:accent2>
        <a:srgbClr val="3384A1"/>
      </a:accent2>
      <a:accent3>
        <a:srgbClr val="66B8D9"/>
      </a:accent3>
      <a:accent4>
        <a:srgbClr val="86BC25"/>
      </a:accent4>
      <a:accent5>
        <a:srgbClr val="276581"/>
      </a:accent5>
      <a:accent6>
        <a:srgbClr val="A5C249"/>
      </a:accent6>
      <a:hlink>
        <a:srgbClr val="F8D100"/>
      </a:hlink>
      <a:folHlink>
        <a:srgbClr val="85DFD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Personalizar design">
  <a:themeElements>
    <a:clrScheme name="31.03.23">
      <a:dk1>
        <a:sysClr val="windowText" lastClr="000000"/>
      </a:dk1>
      <a:lt1>
        <a:srgbClr val="FFFFFF"/>
      </a:lt1>
      <a:dk2>
        <a:srgbClr val="004D71"/>
      </a:dk2>
      <a:lt2>
        <a:srgbClr val="ECECEC"/>
      </a:lt2>
      <a:accent1>
        <a:srgbClr val="38BDD2"/>
      </a:accent1>
      <a:accent2>
        <a:srgbClr val="86BC25"/>
      </a:accent2>
      <a:accent3>
        <a:srgbClr val="B9E270"/>
      </a:accent3>
      <a:accent4>
        <a:srgbClr val="FFD966"/>
      </a:accent4>
      <a:accent5>
        <a:srgbClr val="59C7CF"/>
      </a:accent5>
      <a:accent6>
        <a:srgbClr val="E2E575"/>
      </a:accent6>
      <a:hlink>
        <a:srgbClr val="B3FAE5"/>
      </a:hlink>
      <a:folHlink>
        <a:srgbClr val="004D7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0815a7-a4f2-418c-9d98-77f7aa7df64f">
      <Terms xmlns="http://schemas.microsoft.com/office/infopath/2007/PartnerControls"/>
    </lcf76f155ced4ddcb4097134ff3c332f>
    <TaxCatchAll xmlns="8b53d024-ee70-4c98-b025-5f9ab3cebcc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1C38EA4795AEA4BB02698FC0BCBF24E" ma:contentTypeVersion="17" ma:contentTypeDescription="Crie um novo documento." ma:contentTypeScope="" ma:versionID="f81fcfb8e52e6825bf27aaa7356329c2">
  <xsd:schema xmlns:xsd="http://www.w3.org/2001/XMLSchema" xmlns:xs="http://www.w3.org/2001/XMLSchema" xmlns:p="http://schemas.microsoft.com/office/2006/metadata/properties" xmlns:ns2="8b53d024-ee70-4c98-b025-5f9ab3cebccd" xmlns:ns3="950815a7-a4f2-418c-9d98-77f7aa7df64f" targetNamespace="http://schemas.microsoft.com/office/2006/metadata/properties" ma:root="true" ma:fieldsID="ff3139d31f18658092ba81fba312efa5" ns2:_="" ns3:_="">
    <xsd:import namespace="8b53d024-ee70-4c98-b025-5f9ab3cebccd"/>
    <xsd:import namespace="950815a7-a4f2-418c-9d98-77f7aa7df64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53d024-ee70-4c98-b025-5f9ab3cebcc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4c14c67-2eaa-4424-9b06-40b91b45d245}" ma:internalName="TaxCatchAll" ma:showField="CatchAllData" ma:web="8b53d024-ee70-4c98-b025-5f9ab3cebcc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815a7-a4f2-418c-9d98-77f7aa7df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Marcações de imagem" ma:readOnly="false" ma:fieldId="{5cf76f15-5ced-4ddc-b409-7134ff3c332f}" ma:taxonomyMulti="true" ma:sspId="8abe1e40-539e-401a-8c08-363deb66f06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CCADEE-7B11-4D69-A7EC-AF2AF12F035A}">
  <ds:schemaRefs>
    <ds:schemaRef ds:uri="http://schemas.microsoft.com/office/2006/metadata/properties"/>
    <ds:schemaRef ds:uri="http://schemas.microsoft.com/office/infopath/2007/PartnerControls"/>
    <ds:schemaRef ds:uri="950815a7-a4f2-418c-9d98-77f7aa7df64f"/>
    <ds:schemaRef ds:uri="8b53d024-ee70-4c98-b025-5f9ab3cebccd"/>
  </ds:schemaRefs>
</ds:datastoreItem>
</file>

<file path=customXml/itemProps2.xml><?xml version="1.0" encoding="utf-8"?>
<ds:datastoreItem xmlns:ds="http://schemas.openxmlformats.org/officeDocument/2006/customXml" ds:itemID="{C0ED3C20-0F6A-4DB2-8218-921EBFC052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F649BF9-A8EC-4198-9971-75188ACC52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53d024-ee70-4c98-b025-5f9ab3cebccd"/>
    <ds:schemaRef ds:uri="950815a7-a4f2-418c-9d98-77f7aa7df6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Office PowerPoint</Application>
  <PresentationFormat>Widescreen</PresentationFormat>
  <Paragraphs>55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7</vt:i4>
      </vt:variant>
    </vt:vector>
  </HeadingPairs>
  <TitlesOfParts>
    <vt:vector size="23" baseType="lpstr">
      <vt:lpstr>Aptos</vt:lpstr>
      <vt:lpstr>Arial</vt:lpstr>
      <vt:lpstr>Calibri</vt:lpstr>
      <vt:lpstr>Calibri Light</vt:lpstr>
      <vt:lpstr>Golos Text</vt:lpstr>
      <vt:lpstr>Golos Text Bold</vt:lpstr>
      <vt:lpstr>Segoe UI</vt:lpstr>
      <vt:lpstr>Segoe UI Black</vt:lpstr>
      <vt:lpstr>Uni Neue Black</vt:lpstr>
      <vt:lpstr>Uni Neue Regular</vt:lpstr>
      <vt:lpstr>Wingdings</vt:lpstr>
      <vt:lpstr>Tema do Office</vt:lpstr>
      <vt:lpstr>1_Tema do Office</vt:lpstr>
      <vt:lpstr>5_Tema do Office</vt:lpstr>
      <vt:lpstr>6_Tema do Office</vt:lpstr>
      <vt:lpstr>2_Personalizar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2024-11-11T13:55:10Z</dcterms:created>
  <dcterms:modified xsi:type="dcterms:W3CDTF">2024-11-11T22:35:48Z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0x010100D1C38EA4795AEA4BB02698FC0BCBF24E</vt:lpwstr>
  </property>
  <property fmtid="{D5CDD505-2E9C-101B-9397-08002B2CF9AE}" pid="3" name="MediaServiceImageTags">
    <vt:lpwstr/>
  </property>
</Properties>
</file>