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charts/chart1.xml" ContentType="application/vnd.openxmlformats-officedocument.drawingml.chart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3"/>
  </p:notesMasterIdLst>
  <p:sldIdLst>
    <p:sldId id="1612" r:id="rId2"/>
    <p:sldId id="2004" r:id="rId3"/>
    <p:sldId id="2005" r:id="rId4"/>
    <p:sldId id="1842" r:id="rId5"/>
    <p:sldId id="1843" r:id="rId6"/>
    <p:sldId id="1844" r:id="rId7"/>
    <p:sldId id="2006" r:id="rId8"/>
    <p:sldId id="2010" r:id="rId9"/>
    <p:sldId id="1845" r:id="rId10"/>
    <p:sldId id="2021" r:id="rId11"/>
    <p:sldId id="2022" r:id="rId12"/>
    <p:sldId id="2023" r:id="rId13"/>
    <p:sldId id="2098" r:id="rId14"/>
    <p:sldId id="2099" r:id="rId15"/>
    <p:sldId id="2012" r:id="rId16"/>
    <p:sldId id="2013" r:id="rId17"/>
    <p:sldId id="2014" r:id="rId18"/>
    <p:sldId id="2018" r:id="rId19"/>
    <p:sldId id="2019" r:id="rId20"/>
    <p:sldId id="2020" r:id="rId21"/>
    <p:sldId id="2032" r:id="rId22"/>
    <p:sldId id="2048" r:id="rId23"/>
    <p:sldId id="2016" r:id="rId24"/>
    <p:sldId id="2033" r:id="rId25"/>
    <p:sldId id="2034" r:id="rId26"/>
    <p:sldId id="2035" r:id="rId27"/>
    <p:sldId id="2039" r:id="rId28"/>
    <p:sldId id="2128" r:id="rId29"/>
    <p:sldId id="2041" r:id="rId30"/>
    <p:sldId id="2042" r:id="rId31"/>
    <p:sldId id="2044" r:id="rId32"/>
    <p:sldId id="2045" r:id="rId33"/>
    <p:sldId id="2046" r:id="rId34"/>
    <p:sldId id="2043" r:id="rId35"/>
    <p:sldId id="2024" r:id="rId36"/>
    <p:sldId id="2079" r:id="rId37"/>
    <p:sldId id="2017" r:id="rId38"/>
    <p:sldId id="2129" r:id="rId39"/>
    <p:sldId id="2130" r:id="rId40"/>
    <p:sldId id="2131" r:id="rId41"/>
    <p:sldId id="2132" r:id="rId42"/>
    <p:sldId id="1846" r:id="rId43"/>
    <p:sldId id="2056" r:id="rId44"/>
    <p:sldId id="1847" r:id="rId45"/>
    <p:sldId id="2049" r:id="rId46"/>
    <p:sldId id="2050" r:id="rId47"/>
    <p:sldId id="2057" r:id="rId48"/>
    <p:sldId id="2058" r:id="rId49"/>
    <p:sldId id="2059" r:id="rId50"/>
    <p:sldId id="2052" r:id="rId51"/>
    <p:sldId id="2053" r:id="rId52"/>
    <p:sldId id="2100" r:id="rId53"/>
    <p:sldId id="2101" r:id="rId54"/>
    <p:sldId id="2080" r:id="rId55"/>
    <p:sldId id="2060" r:id="rId56"/>
    <p:sldId id="2072" r:id="rId57"/>
    <p:sldId id="2073" r:id="rId58"/>
    <p:sldId id="2069" r:id="rId59"/>
    <p:sldId id="2136" r:id="rId60"/>
    <p:sldId id="2074" r:id="rId61"/>
    <p:sldId id="2054" r:id="rId62"/>
    <p:sldId id="2055" r:id="rId63"/>
    <p:sldId id="1848" r:id="rId64"/>
    <p:sldId id="2120" r:id="rId65"/>
    <p:sldId id="2199" r:id="rId66"/>
    <p:sldId id="1849" r:id="rId67"/>
    <p:sldId id="1850" r:id="rId68"/>
    <p:sldId id="1851" r:id="rId69"/>
    <p:sldId id="1852" r:id="rId70"/>
    <p:sldId id="1853" r:id="rId71"/>
    <p:sldId id="1858" r:id="rId72"/>
    <p:sldId id="2158" r:id="rId73"/>
    <p:sldId id="2152" r:id="rId74"/>
    <p:sldId id="2154" r:id="rId75"/>
    <p:sldId id="2117" r:id="rId76"/>
    <p:sldId id="2160" r:id="rId77"/>
    <p:sldId id="2161" r:id="rId78"/>
    <p:sldId id="2162" r:id="rId79"/>
    <p:sldId id="2163" r:id="rId80"/>
    <p:sldId id="2164" r:id="rId81"/>
    <p:sldId id="2077" r:id="rId82"/>
    <p:sldId id="2078" r:id="rId83"/>
    <p:sldId id="2121" r:id="rId84"/>
    <p:sldId id="2081" r:id="rId85"/>
    <p:sldId id="2082" r:id="rId86"/>
    <p:sldId id="2155" r:id="rId87"/>
    <p:sldId id="2156" r:id="rId88"/>
    <p:sldId id="2200" r:id="rId89"/>
    <p:sldId id="2149" r:id="rId90"/>
    <p:sldId id="2150" r:id="rId91"/>
    <p:sldId id="2151" r:id="rId92"/>
    <p:sldId id="1854" r:id="rId93"/>
    <p:sldId id="1859" r:id="rId94"/>
    <p:sldId id="2075" r:id="rId95"/>
    <p:sldId id="2076" r:id="rId96"/>
    <p:sldId id="2083" r:id="rId97"/>
    <p:sldId id="2084" r:id="rId98"/>
    <p:sldId id="2085" r:id="rId99"/>
    <p:sldId id="1861" r:id="rId100"/>
    <p:sldId id="2094" r:id="rId101"/>
    <p:sldId id="2095" r:id="rId102"/>
    <p:sldId id="2096" r:id="rId103"/>
    <p:sldId id="2097" r:id="rId104"/>
    <p:sldId id="2091" r:id="rId105"/>
    <p:sldId id="2092" r:id="rId106"/>
    <p:sldId id="2093" r:id="rId107"/>
    <p:sldId id="2159" r:id="rId108"/>
    <p:sldId id="2107" r:id="rId109"/>
    <p:sldId id="2110" r:id="rId110"/>
    <p:sldId id="2111" r:id="rId111"/>
    <p:sldId id="2139" r:id="rId112"/>
    <p:sldId id="2133" r:id="rId113"/>
    <p:sldId id="2134" r:id="rId114"/>
    <p:sldId id="2135" r:id="rId115"/>
    <p:sldId id="2137" r:id="rId116"/>
    <p:sldId id="2114" r:id="rId117"/>
    <p:sldId id="1453" r:id="rId118"/>
    <p:sldId id="2112" r:id="rId119"/>
    <p:sldId id="2118" r:id="rId120"/>
    <p:sldId id="2119" r:id="rId121"/>
    <p:sldId id="1619" r:id="rId122"/>
  </p:sldIdLst>
  <p:sldSz cx="9144000" cy="6858000" type="screen4x3"/>
  <p:notesSz cx="7099300" cy="10234613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6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17" d="100"/>
          <a:sy n="117" d="100"/>
        </p:scale>
        <p:origin x="-233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81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XELL\AppData\Local\Temp\Evolu&#231;&#227;o%20Qtd%20projetos%20SEG%202010_2014-3-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1"/>
          <c:order val="0"/>
          <c:tx>
            <c:strRef>
              <c:f>'Evolução Qtd projetos'!$B$1</c:f>
              <c:strCache>
                <c:ptCount val="1"/>
                <c:pt idx="0">
                  <c:v>Qtd de projetos em execução</c:v>
                </c:pt>
              </c:strCache>
            </c:strRef>
          </c:tx>
          <c:invertIfNegative val="0"/>
          <c:cat>
            <c:numRef>
              <c:f>'Evolução Qtd projetos'!$A$2:$A$6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'Evolução Qtd projetos'!$B$2:$B$6</c:f>
              <c:numCache>
                <c:formatCode>General</c:formatCode>
                <c:ptCount val="5"/>
                <c:pt idx="0">
                  <c:v>867</c:v>
                </c:pt>
                <c:pt idx="1">
                  <c:v>911</c:v>
                </c:pt>
                <c:pt idx="2">
                  <c:v>884</c:v>
                </c:pt>
                <c:pt idx="3">
                  <c:v>1166</c:v>
                </c:pt>
                <c:pt idx="4">
                  <c:v>1354</c:v>
                </c:pt>
              </c:numCache>
            </c:numRef>
          </c:val>
        </c:ser>
        <c:ser>
          <c:idx val="2"/>
          <c:order val="1"/>
          <c:tx>
            <c:strRef>
              <c:f>'Evolução Qtd projetos'!$C$1</c:f>
              <c:strCache>
                <c:ptCount val="1"/>
                <c:pt idx="0">
                  <c:v>Co- financiados</c:v>
                </c:pt>
              </c:strCache>
            </c:strRef>
          </c:tx>
          <c:invertIfNegative val="0"/>
          <c:cat>
            <c:numRef>
              <c:f>'Evolução Qtd projetos'!$A$2:$A$6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'Evolução Qtd projetos'!$C$2:$C$6</c:f>
              <c:numCache>
                <c:formatCode>General</c:formatCode>
                <c:ptCount val="5"/>
                <c:pt idx="0">
                  <c:v>113</c:v>
                </c:pt>
                <c:pt idx="1">
                  <c:v>131</c:v>
                </c:pt>
                <c:pt idx="2">
                  <c:v>118</c:v>
                </c:pt>
                <c:pt idx="3">
                  <c:v>105</c:v>
                </c:pt>
                <c:pt idx="4">
                  <c:v>564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2525952"/>
        <c:axId val="122527744"/>
        <c:axId val="0"/>
      </c:bar3DChart>
      <c:catAx>
        <c:axId val="122525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2527744"/>
        <c:crosses val="autoZero"/>
        <c:auto val="1"/>
        <c:lblAlgn val="ctr"/>
        <c:lblOffset val="100"/>
        <c:noMultiLvlLbl val="0"/>
      </c:catAx>
      <c:valAx>
        <c:axId val="1225277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25259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2105719343221642"/>
          <c:y val="4.8829637422670803E-2"/>
          <c:w val="0.26460172129646586"/>
          <c:h val="0.10067035983758815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image" Target="../media/image130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image" Target="../media/image1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0BCEB1-B3DE-459E-AFEC-281E05F08DB7}" type="doc">
      <dgm:prSet loTypeId="urn:microsoft.com/office/officeart/2005/8/layout/hList2#1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7DB8D07A-ACC8-4C61-B241-500BEBA9004C}">
      <dgm:prSet phldrT="[Texto]" custT="1"/>
      <dgm:spPr>
        <a:xfrm>
          <a:off x="497405" y="734531"/>
          <a:ext cx="3401279" cy="5411667"/>
        </a:xfrm>
      </dgm:spPr>
      <dgm:t>
        <a:bodyPr/>
        <a:lstStyle/>
        <a:p>
          <a:r>
            <a:rPr lang="pt-BR" sz="1200" dirty="0" smtClean="0">
              <a:latin typeface="Calibri"/>
              <a:ea typeface="+mn-ea"/>
              <a:cs typeface="+mn-cs"/>
            </a:rPr>
            <a:t>Aquicultura</a:t>
          </a:r>
          <a:endParaRPr lang="pt-BR" sz="1200" dirty="0">
            <a:latin typeface="Calibri"/>
            <a:ea typeface="+mn-ea"/>
            <a:cs typeface="+mn-cs"/>
          </a:endParaRPr>
        </a:p>
      </dgm:t>
    </dgm:pt>
    <dgm:pt modelId="{CAD11BB7-5C97-4748-AAB5-3127B98699F0}" type="parTrans" cxnId="{9227DEDA-BF22-468D-9FE8-F7B7854C0729}">
      <dgm:prSet/>
      <dgm:spPr/>
      <dgm:t>
        <a:bodyPr/>
        <a:lstStyle/>
        <a:p>
          <a:endParaRPr lang="pt-BR" sz="1400"/>
        </a:p>
      </dgm:t>
    </dgm:pt>
    <dgm:pt modelId="{0CC2CE8E-1CBA-47A6-A8E9-D0E5F22A5652}" type="sibTrans" cxnId="{9227DEDA-BF22-468D-9FE8-F7B7854C0729}">
      <dgm:prSet/>
      <dgm:spPr/>
      <dgm:t>
        <a:bodyPr/>
        <a:lstStyle/>
        <a:p>
          <a:endParaRPr lang="pt-BR" sz="1400"/>
        </a:p>
      </dgm:t>
    </dgm:pt>
    <dgm:pt modelId="{BF9BE82F-4D75-4D9B-BC32-F8BADFA2D303}">
      <dgm:prSet phldrT="[Texto]" custT="1"/>
      <dgm:spPr>
        <a:xfrm>
          <a:off x="5406223" y="711802"/>
          <a:ext cx="3401279" cy="5411667"/>
        </a:xfrm>
      </dgm:spPr>
      <dgm:t>
        <a:bodyPr/>
        <a:lstStyle/>
        <a:p>
          <a:r>
            <a:rPr lang="pt-BR" sz="1100" dirty="0" smtClean="0">
              <a:latin typeface="Calibri"/>
              <a:ea typeface="+mn-ea"/>
              <a:cs typeface="+mn-cs"/>
            </a:rPr>
            <a:t>  Micotoxinas em milho	</a:t>
          </a:r>
          <a:endParaRPr lang="pt-BR" sz="1100" dirty="0">
            <a:latin typeface="Calibri"/>
            <a:ea typeface="+mn-ea"/>
            <a:cs typeface="+mn-cs"/>
          </a:endParaRPr>
        </a:p>
      </dgm:t>
    </dgm:pt>
    <dgm:pt modelId="{99A9F6CE-C9A2-4441-B303-2FDF8E41EFE0}" type="parTrans" cxnId="{1E3958AD-18CF-4EF2-A254-094E2689DE39}">
      <dgm:prSet/>
      <dgm:spPr/>
      <dgm:t>
        <a:bodyPr/>
        <a:lstStyle/>
        <a:p>
          <a:endParaRPr lang="pt-BR" sz="1400"/>
        </a:p>
      </dgm:t>
    </dgm:pt>
    <dgm:pt modelId="{499AF5FB-5478-4726-B1B7-7186F576E699}" type="sibTrans" cxnId="{1E3958AD-18CF-4EF2-A254-094E2689DE39}">
      <dgm:prSet/>
      <dgm:spPr/>
      <dgm:t>
        <a:bodyPr/>
        <a:lstStyle/>
        <a:p>
          <a:endParaRPr lang="pt-BR" sz="1400"/>
        </a:p>
      </dgm:t>
    </dgm:pt>
    <dgm:pt modelId="{C8B07222-9E51-497A-AA6E-FCA9A8FCFF3C}">
      <dgm:prSet phldrT="[Texto]" custT="1"/>
      <dgm:spPr>
        <a:xfrm>
          <a:off x="5406223" y="711802"/>
          <a:ext cx="3401279" cy="5411667"/>
        </a:xfrm>
      </dgm:spPr>
      <dgm:t>
        <a:bodyPr/>
        <a:lstStyle/>
        <a:p>
          <a:r>
            <a:rPr lang="pt-BR" sz="1100" dirty="0" smtClean="0">
              <a:latin typeface="Calibri"/>
              <a:ea typeface="+mn-ea"/>
              <a:cs typeface="+mn-cs"/>
            </a:rPr>
            <a:t>  Qualidade pós-colheita grãos</a:t>
          </a:r>
          <a:endParaRPr lang="pt-BR" sz="1100" dirty="0">
            <a:latin typeface="Calibri"/>
            <a:ea typeface="+mn-ea"/>
            <a:cs typeface="+mn-cs"/>
          </a:endParaRPr>
        </a:p>
      </dgm:t>
    </dgm:pt>
    <dgm:pt modelId="{A76CBD8E-0D62-43D5-B866-65BD419701AB}" type="parTrans" cxnId="{B5AD7BA1-CC28-403D-8D26-099B1A839CEA}">
      <dgm:prSet/>
      <dgm:spPr/>
      <dgm:t>
        <a:bodyPr/>
        <a:lstStyle/>
        <a:p>
          <a:endParaRPr lang="pt-BR" sz="1400"/>
        </a:p>
      </dgm:t>
    </dgm:pt>
    <dgm:pt modelId="{4396E3EC-9251-4818-89CC-823D2208E479}" type="sibTrans" cxnId="{B5AD7BA1-CC28-403D-8D26-099B1A839CEA}">
      <dgm:prSet/>
      <dgm:spPr/>
      <dgm:t>
        <a:bodyPr/>
        <a:lstStyle/>
        <a:p>
          <a:endParaRPr lang="pt-BR" sz="1400"/>
        </a:p>
      </dgm:t>
    </dgm:pt>
    <dgm:pt modelId="{D3C82D5B-42FE-4427-9343-6885D182E7B9}">
      <dgm:prSet phldrT="[Texto]" custT="1"/>
      <dgm:spPr>
        <a:xfrm>
          <a:off x="5406223" y="711802"/>
          <a:ext cx="3401279" cy="5411667"/>
        </a:xfrm>
      </dgm:spPr>
      <dgm:t>
        <a:bodyPr/>
        <a:lstStyle/>
        <a:p>
          <a:r>
            <a:rPr lang="pt-BR" sz="1100" dirty="0" smtClean="0">
              <a:latin typeface="Calibri"/>
              <a:ea typeface="+mn-ea"/>
              <a:cs typeface="+mn-cs"/>
            </a:rPr>
            <a:t>  Moscas das frutas</a:t>
          </a:r>
          <a:endParaRPr lang="pt-BR" sz="1100" dirty="0">
            <a:latin typeface="Calibri"/>
            <a:ea typeface="+mn-ea"/>
            <a:cs typeface="+mn-cs"/>
          </a:endParaRPr>
        </a:p>
      </dgm:t>
    </dgm:pt>
    <dgm:pt modelId="{6F237445-86B1-4224-A488-F6B14929966B}" type="parTrans" cxnId="{7C1C2038-AF8A-4FBC-97D7-1DE0896C5FAE}">
      <dgm:prSet/>
      <dgm:spPr/>
      <dgm:t>
        <a:bodyPr/>
        <a:lstStyle/>
        <a:p>
          <a:endParaRPr lang="pt-BR" sz="1400"/>
        </a:p>
      </dgm:t>
    </dgm:pt>
    <dgm:pt modelId="{FFC3925E-024E-4C08-9F07-073FC1F9E779}" type="sibTrans" cxnId="{7C1C2038-AF8A-4FBC-97D7-1DE0896C5FAE}">
      <dgm:prSet/>
      <dgm:spPr/>
      <dgm:t>
        <a:bodyPr/>
        <a:lstStyle/>
        <a:p>
          <a:endParaRPr lang="pt-BR" sz="1400"/>
        </a:p>
      </dgm:t>
    </dgm:pt>
    <dgm:pt modelId="{C056F2AE-2175-4BF3-85F4-116BF98A80E6}">
      <dgm:prSet phldrT="[Texto]" custT="1"/>
      <dgm:spPr>
        <a:xfrm>
          <a:off x="5406223" y="711802"/>
          <a:ext cx="3401279" cy="5411667"/>
        </a:xfrm>
      </dgm:spPr>
      <dgm:t>
        <a:bodyPr/>
        <a:lstStyle/>
        <a:p>
          <a:r>
            <a:rPr lang="pt-BR" sz="1100" dirty="0" smtClean="0">
              <a:latin typeface="Calibri"/>
              <a:ea typeface="+mn-ea"/>
              <a:cs typeface="+mn-cs"/>
            </a:rPr>
            <a:t>  Recuperação de pastagens na Amaz.</a:t>
          </a:r>
          <a:endParaRPr lang="pt-BR" sz="1100" dirty="0">
            <a:latin typeface="Calibri"/>
            <a:ea typeface="+mn-ea"/>
            <a:cs typeface="+mn-cs"/>
          </a:endParaRPr>
        </a:p>
      </dgm:t>
    </dgm:pt>
    <dgm:pt modelId="{192BA33A-6632-42A2-882D-E4AE33DE297F}" type="parTrans" cxnId="{1EF4FCC2-B6AD-4A51-AD65-1FD5DD805A0A}">
      <dgm:prSet/>
      <dgm:spPr/>
      <dgm:t>
        <a:bodyPr/>
        <a:lstStyle/>
        <a:p>
          <a:endParaRPr lang="pt-BR" sz="1400"/>
        </a:p>
      </dgm:t>
    </dgm:pt>
    <dgm:pt modelId="{99CAE0B3-2043-4978-8DDE-89B4715C5083}" type="sibTrans" cxnId="{1EF4FCC2-B6AD-4A51-AD65-1FD5DD805A0A}">
      <dgm:prSet/>
      <dgm:spPr/>
      <dgm:t>
        <a:bodyPr/>
        <a:lstStyle/>
        <a:p>
          <a:endParaRPr lang="pt-BR" sz="1400"/>
        </a:p>
      </dgm:t>
    </dgm:pt>
    <dgm:pt modelId="{A6DDBD75-C4A0-4662-B9DF-EE3C5F2BD4FC}">
      <dgm:prSet phldrT="[Texto]" custT="1"/>
      <dgm:spPr>
        <a:xfrm>
          <a:off x="5406223" y="711802"/>
          <a:ext cx="3401279" cy="5411667"/>
        </a:xfrm>
      </dgm:spPr>
      <dgm:t>
        <a:bodyPr/>
        <a:lstStyle/>
        <a:p>
          <a:r>
            <a:rPr lang="pt-BR" sz="1100" dirty="0" smtClean="0">
              <a:latin typeface="Calibri"/>
              <a:ea typeface="+mn-ea"/>
              <a:cs typeface="+mn-cs"/>
            </a:rPr>
            <a:t>  HuangLongBing (HLB)</a:t>
          </a:r>
          <a:endParaRPr lang="pt-BR" sz="1100" dirty="0">
            <a:latin typeface="Calibri"/>
            <a:ea typeface="+mn-ea"/>
            <a:cs typeface="+mn-cs"/>
          </a:endParaRPr>
        </a:p>
      </dgm:t>
    </dgm:pt>
    <dgm:pt modelId="{4673AB91-0FCD-41B6-8F9F-436E50218B3C}" type="parTrans" cxnId="{E9D7A7CE-6C58-46DE-B766-D3148565A679}">
      <dgm:prSet/>
      <dgm:spPr/>
      <dgm:t>
        <a:bodyPr/>
        <a:lstStyle/>
        <a:p>
          <a:endParaRPr lang="pt-BR" sz="1400"/>
        </a:p>
      </dgm:t>
    </dgm:pt>
    <dgm:pt modelId="{9C156F83-2520-4F12-9D26-990FA776E5C8}" type="sibTrans" cxnId="{E9D7A7CE-6C58-46DE-B766-D3148565A679}">
      <dgm:prSet/>
      <dgm:spPr/>
      <dgm:t>
        <a:bodyPr/>
        <a:lstStyle/>
        <a:p>
          <a:endParaRPr lang="pt-BR" sz="1400"/>
        </a:p>
      </dgm:t>
    </dgm:pt>
    <dgm:pt modelId="{E143BBC0-2F6F-4978-BDDA-B6FBF821AFEF}">
      <dgm:prSet phldrT="[Texto]" custT="1"/>
      <dgm:spPr>
        <a:xfrm>
          <a:off x="5406223" y="711802"/>
          <a:ext cx="3401279" cy="5411667"/>
        </a:xfrm>
      </dgm:spPr>
      <dgm:t>
        <a:bodyPr/>
        <a:lstStyle/>
        <a:p>
          <a:r>
            <a:rPr lang="pt-BR" sz="1100" dirty="0" smtClean="0">
              <a:latin typeface="Calibri"/>
              <a:ea typeface="+mn-ea"/>
              <a:cs typeface="+mn-cs"/>
            </a:rPr>
            <a:t>  Uvas do Brasil</a:t>
          </a:r>
          <a:endParaRPr lang="pt-BR" sz="1100" dirty="0">
            <a:latin typeface="Calibri"/>
            <a:ea typeface="+mn-ea"/>
            <a:cs typeface="+mn-cs"/>
          </a:endParaRPr>
        </a:p>
      </dgm:t>
    </dgm:pt>
    <dgm:pt modelId="{7ACADE77-68FC-4942-9D75-396F1C2C2715}" type="parTrans" cxnId="{D1D9E1F0-BA63-4BA6-B172-EC26F86A3A07}">
      <dgm:prSet/>
      <dgm:spPr/>
      <dgm:t>
        <a:bodyPr/>
        <a:lstStyle/>
        <a:p>
          <a:endParaRPr lang="pt-BR" sz="1400"/>
        </a:p>
      </dgm:t>
    </dgm:pt>
    <dgm:pt modelId="{8F126044-3752-4ED3-B5A7-33A42534E7C0}" type="sibTrans" cxnId="{D1D9E1F0-BA63-4BA6-B172-EC26F86A3A07}">
      <dgm:prSet/>
      <dgm:spPr/>
      <dgm:t>
        <a:bodyPr/>
        <a:lstStyle/>
        <a:p>
          <a:endParaRPr lang="pt-BR" sz="1400"/>
        </a:p>
      </dgm:t>
    </dgm:pt>
    <dgm:pt modelId="{6229B824-F695-409E-A7D0-327ED0E28F53}">
      <dgm:prSet phldrT="[Texto]" custT="1"/>
      <dgm:spPr>
        <a:xfrm>
          <a:off x="5406223" y="711802"/>
          <a:ext cx="3401279" cy="5411667"/>
        </a:xfrm>
      </dgm:spPr>
      <dgm:t>
        <a:bodyPr/>
        <a:lstStyle/>
        <a:p>
          <a:r>
            <a:rPr lang="pt-BR" sz="1100" dirty="0" smtClean="0">
              <a:latin typeface="Calibri"/>
              <a:ea typeface="+mn-ea"/>
              <a:cs typeface="+mn-cs"/>
            </a:rPr>
            <a:t>  Competitividade Maçãs e Pêras</a:t>
          </a:r>
          <a:endParaRPr lang="pt-BR" sz="1100" dirty="0">
            <a:latin typeface="Calibri"/>
            <a:ea typeface="+mn-ea"/>
            <a:cs typeface="+mn-cs"/>
          </a:endParaRPr>
        </a:p>
      </dgm:t>
    </dgm:pt>
    <dgm:pt modelId="{BB0C4E0D-41D8-4F51-BC9A-CDD45412F45A}" type="parTrans" cxnId="{1AC1D6E4-DD7D-40EC-BC3E-97471997705D}">
      <dgm:prSet/>
      <dgm:spPr/>
      <dgm:t>
        <a:bodyPr/>
        <a:lstStyle/>
        <a:p>
          <a:endParaRPr lang="pt-BR" sz="1400"/>
        </a:p>
      </dgm:t>
    </dgm:pt>
    <dgm:pt modelId="{82C8F727-89D4-4134-8135-A08DB1905752}" type="sibTrans" cxnId="{1AC1D6E4-DD7D-40EC-BC3E-97471997705D}">
      <dgm:prSet/>
      <dgm:spPr/>
      <dgm:t>
        <a:bodyPr/>
        <a:lstStyle/>
        <a:p>
          <a:endParaRPr lang="pt-BR" sz="1400"/>
        </a:p>
      </dgm:t>
    </dgm:pt>
    <dgm:pt modelId="{B5D66BD2-EA3F-4FC5-A758-BE8839722B66}">
      <dgm:prSet phldrT="[Texto]" custT="1"/>
      <dgm:spPr>
        <a:xfrm>
          <a:off x="5406223" y="711802"/>
          <a:ext cx="3401279" cy="5411667"/>
        </a:xfrm>
      </dgm:spPr>
      <dgm:t>
        <a:bodyPr/>
        <a:lstStyle/>
        <a:p>
          <a:r>
            <a:rPr lang="pt-BR" sz="1100" dirty="0" smtClean="0">
              <a:latin typeface="Calibri"/>
              <a:ea typeface="+mn-ea"/>
              <a:cs typeface="+mn-cs"/>
            </a:rPr>
            <a:t>  Leite de qualidade para a região Sul</a:t>
          </a:r>
          <a:endParaRPr lang="pt-BR" sz="1100" dirty="0">
            <a:latin typeface="Calibri"/>
            <a:ea typeface="+mn-ea"/>
            <a:cs typeface="+mn-cs"/>
          </a:endParaRPr>
        </a:p>
      </dgm:t>
    </dgm:pt>
    <dgm:pt modelId="{48290176-A5B3-42C8-8E8E-B7A5DC4E1294}" type="parTrans" cxnId="{ADA89CD4-F0D0-4F12-9D70-38759D08F855}">
      <dgm:prSet/>
      <dgm:spPr/>
      <dgm:t>
        <a:bodyPr/>
        <a:lstStyle/>
        <a:p>
          <a:endParaRPr lang="pt-BR" sz="1400"/>
        </a:p>
      </dgm:t>
    </dgm:pt>
    <dgm:pt modelId="{A5BD7C16-5715-451B-A789-0C5717DB60A8}" type="sibTrans" cxnId="{ADA89CD4-F0D0-4F12-9D70-38759D08F855}">
      <dgm:prSet/>
      <dgm:spPr/>
      <dgm:t>
        <a:bodyPr/>
        <a:lstStyle/>
        <a:p>
          <a:endParaRPr lang="pt-BR" sz="1400"/>
        </a:p>
      </dgm:t>
    </dgm:pt>
    <dgm:pt modelId="{DAE0AF53-7970-42F3-8B7C-E99113DDD910}">
      <dgm:prSet phldrT="[Texto]" custT="1"/>
      <dgm:spPr>
        <a:xfrm>
          <a:off x="5406223" y="711802"/>
          <a:ext cx="3401279" cy="5411667"/>
        </a:xfrm>
      </dgm:spPr>
      <dgm:t>
        <a:bodyPr/>
        <a:lstStyle/>
        <a:p>
          <a:r>
            <a:rPr lang="pt-BR" sz="1100" dirty="0" smtClean="0">
              <a:latin typeface="Calibri"/>
              <a:ea typeface="+mn-ea"/>
              <a:cs typeface="+mn-cs"/>
            </a:rPr>
            <a:t>  Competitividade frutas de caroço</a:t>
          </a:r>
          <a:endParaRPr lang="pt-BR" sz="1100" dirty="0">
            <a:latin typeface="Calibri"/>
            <a:ea typeface="+mn-ea"/>
            <a:cs typeface="+mn-cs"/>
          </a:endParaRPr>
        </a:p>
      </dgm:t>
    </dgm:pt>
    <dgm:pt modelId="{C902E266-4F11-4489-9D05-57A59840E2E5}" type="parTrans" cxnId="{BAF37E63-EB69-47DE-B0B3-10A2B3311B93}">
      <dgm:prSet/>
      <dgm:spPr/>
      <dgm:t>
        <a:bodyPr/>
        <a:lstStyle/>
        <a:p>
          <a:endParaRPr lang="pt-BR" sz="1400"/>
        </a:p>
      </dgm:t>
    </dgm:pt>
    <dgm:pt modelId="{3E2E615A-B91E-414B-9901-FBDBC8CF0D74}" type="sibTrans" cxnId="{BAF37E63-EB69-47DE-B0B3-10A2B3311B93}">
      <dgm:prSet/>
      <dgm:spPr/>
      <dgm:t>
        <a:bodyPr/>
        <a:lstStyle/>
        <a:p>
          <a:endParaRPr lang="pt-BR" sz="1400"/>
        </a:p>
      </dgm:t>
    </dgm:pt>
    <dgm:pt modelId="{F5911BDE-C68D-4401-B2F4-0B421E1E6A95}">
      <dgm:prSet phldrT="[Texto]" custT="1"/>
      <dgm:spPr>
        <a:xfrm>
          <a:off x="5406223" y="711802"/>
          <a:ext cx="3401279" cy="5411667"/>
        </a:xfrm>
      </dgm:spPr>
      <dgm:t>
        <a:bodyPr/>
        <a:lstStyle/>
        <a:p>
          <a:r>
            <a:rPr lang="pt-BR" sz="1100" dirty="0" smtClean="0">
              <a:latin typeface="Calibri"/>
              <a:ea typeface="+mn-ea"/>
              <a:cs typeface="+mn-cs"/>
            </a:rPr>
            <a:t>  Vitivinicultura no Semiárido</a:t>
          </a:r>
          <a:endParaRPr lang="pt-BR" sz="1100" dirty="0">
            <a:latin typeface="Calibri"/>
            <a:ea typeface="+mn-ea"/>
            <a:cs typeface="+mn-cs"/>
          </a:endParaRPr>
        </a:p>
      </dgm:t>
    </dgm:pt>
    <dgm:pt modelId="{0A50FC7A-7156-409E-A714-3F7D76FFD0B5}" type="parTrans" cxnId="{3BAB7853-8EA2-4127-AB1A-BF2ACE08D6C2}">
      <dgm:prSet/>
      <dgm:spPr/>
      <dgm:t>
        <a:bodyPr/>
        <a:lstStyle/>
        <a:p>
          <a:endParaRPr lang="pt-BR" sz="1400"/>
        </a:p>
      </dgm:t>
    </dgm:pt>
    <dgm:pt modelId="{51AD5514-FCCF-41ED-8963-6CBFA3CFB590}" type="sibTrans" cxnId="{3BAB7853-8EA2-4127-AB1A-BF2ACE08D6C2}">
      <dgm:prSet/>
      <dgm:spPr/>
      <dgm:t>
        <a:bodyPr/>
        <a:lstStyle/>
        <a:p>
          <a:endParaRPr lang="pt-BR" sz="1400"/>
        </a:p>
      </dgm:t>
    </dgm:pt>
    <dgm:pt modelId="{20949E2F-FA44-4137-A339-4968ED98A926}">
      <dgm:prSet phldrT="[Texto]" custT="1"/>
      <dgm:spPr>
        <a:xfrm>
          <a:off x="5406223" y="711802"/>
          <a:ext cx="3401279" cy="5411667"/>
        </a:xfrm>
      </dgm:spPr>
      <dgm:t>
        <a:bodyPr/>
        <a:lstStyle/>
        <a:p>
          <a:r>
            <a:rPr lang="pt-BR" sz="1100" dirty="0" smtClean="0">
              <a:latin typeface="Calibri"/>
              <a:ea typeface="+mn-ea"/>
              <a:cs typeface="+mn-cs"/>
            </a:rPr>
            <a:t>  Mangicultura no Semiárido</a:t>
          </a:r>
          <a:endParaRPr lang="pt-BR" sz="1100" dirty="0">
            <a:latin typeface="Calibri"/>
            <a:ea typeface="+mn-ea"/>
            <a:cs typeface="+mn-cs"/>
          </a:endParaRPr>
        </a:p>
      </dgm:t>
    </dgm:pt>
    <dgm:pt modelId="{33E3A1CA-753D-499F-9348-638711D9068C}" type="parTrans" cxnId="{034D42FF-1685-4789-8AE5-D258E09D3F95}">
      <dgm:prSet/>
      <dgm:spPr/>
      <dgm:t>
        <a:bodyPr/>
        <a:lstStyle/>
        <a:p>
          <a:endParaRPr lang="pt-BR" sz="1400"/>
        </a:p>
      </dgm:t>
    </dgm:pt>
    <dgm:pt modelId="{D8BB8A07-4000-497A-A9D6-CD4B69BF8562}" type="sibTrans" cxnId="{034D42FF-1685-4789-8AE5-D258E09D3F95}">
      <dgm:prSet/>
      <dgm:spPr/>
      <dgm:t>
        <a:bodyPr/>
        <a:lstStyle/>
        <a:p>
          <a:endParaRPr lang="pt-BR" sz="1400"/>
        </a:p>
      </dgm:t>
    </dgm:pt>
    <dgm:pt modelId="{8B771851-70BF-4949-811A-A5B209E36E71}">
      <dgm:prSet phldrT="[Texto]" custT="1"/>
      <dgm:spPr>
        <a:xfrm>
          <a:off x="5406223" y="711802"/>
          <a:ext cx="3401279" cy="5411667"/>
        </a:xfrm>
      </dgm:spPr>
      <dgm:t>
        <a:bodyPr/>
        <a:lstStyle/>
        <a:p>
          <a:r>
            <a:rPr lang="pt-BR" sz="1100" dirty="0" smtClean="0">
              <a:latin typeface="Calibri"/>
              <a:ea typeface="+mn-ea"/>
              <a:cs typeface="+mn-cs"/>
            </a:rPr>
            <a:t>  Qualidade da pimenta do reino</a:t>
          </a:r>
          <a:endParaRPr lang="pt-BR" sz="1100" dirty="0">
            <a:latin typeface="Calibri"/>
            <a:ea typeface="+mn-ea"/>
            <a:cs typeface="+mn-cs"/>
          </a:endParaRPr>
        </a:p>
      </dgm:t>
    </dgm:pt>
    <dgm:pt modelId="{FF429A99-7054-48DB-BA1A-AE679D9A1288}" type="parTrans" cxnId="{BF7B14B1-ABD8-49DC-8B27-5E1FA5B800B5}">
      <dgm:prSet/>
      <dgm:spPr/>
      <dgm:t>
        <a:bodyPr/>
        <a:lstStyle/>
        <a:p>
          <a:endParaRPr lang="pt-BR" sz="1400"/>
        </a:p>
      </dgm:t>
    </dgm:pt>
    <dgm:pt modelId="{D060E161-18E9-4438-B7F4-50869D928414}" type="sibTrans" cxnId="{BF7B14B1-ABD8-49DC-8B27-5E1FA5B800B5}">
      <dgm:prSet/>
      <dgm:spPr/>
      <dgm:t>
        <a:bodyPr/>
        <a:lstStyle/>
        <a:p>
          <a:endParaRPr lang="pt-BR" sz="1400"/>
        </a:p>
      </dgm:t>
    </dgm:pt>
    <dgm:pt modelId="{2A497BAA-5FC6-4AC5-9403-1BE3C9271C7C}">
      <dgm:prSet phldrT="[Texto]" custT="1"/>
      <dgm:spPr>
        <a:xfrm>
          <a:off x="5406223" y="711802"/>
          <a:ext cx="3401279" cy="5411667"/>
        </a:xfrm>
      </dgm:spPr>
      <dgm:t>
        <a:bodyPr/>
        <a:lstStyle/>
        <a:p>
          <a:r>
            <a:rPr lang="pt-BR" sz="1100" dirty="0" smtClean="0">
              <a:latin typeface="Calibri"/>
              <a:ea typeface="+mn-ea"/>
              <a:cs typeface="+mn-cs"/>
            </a:rPr>
            <a:t>  Carne ovina e caprina</a:t>
          </a:r>
          <a:endParaRPr lang="pt-BR" sz="1100" dirty="0">
            <a:latin typeface="Calibri"/>
            <a:ea typeface="+mn-ea"/>
            <a:cs typeface="+mn-cs"/>
          </a:endParaRPr>
        </a:p>
      </dgm:t>
    </dgm:pt>
    <dgm:pt modelId="{2E29088E-08D7-4728-BD21-543B7697EBE8}" type="parTrans" cxnId="{048A81E9-C6FD-4D1A-9B50-AFAC577768C9}">
      <dgm:prSet/>
      <dgm:spPr/>
      <dgm:t>
        <a:bodyPr/>
        <a:lstStyle/>
        <a:p>
          <a:endParaRPr lang="pt-BR" sz="1400"/>
        </a:p>
      </dgm:t>
    </dgm:pt>
    <dgm:pt modelId="{17E27E50-B01A-4FD9-9B14-037BEE1E8927}" type="sibTrans" cxnId="{048A81E9-C6FD-4D1A-9B50-AFAC577768C9}">
      <dgm:prSet/>
      <dgm:spPr/>
      <dgm:t>
        <a:bodyPr/>
        <a:lstStyle/>
        <a:p>
          <a:endParaRPr lang="pt-BR" sz="1400"/>
        </a:p>
      </dgm:t>
    </dgm:pt>
    <dgm:pt modelId="{A4F61C1D-4532-4DE8-9241-35C7D6AD0A04}">
      <dgm:prSet phldrT="[Texto]" custT="1"/>
      <dgm:spPr>
        <a:xfrm>
          <a:off x="5406223" y="711802"/>
          <a:ext cx="3401279" cy="5411667"/>
        </a:xfrm>
      </dgm:spPr>
      <dgm:t>
        <a:bodyPr/>
        <a:lstStyle/>
        <a:p>
          <a:r>
            <a:rPr lang="pt-BR" sz="1100" dirty="0" smtClean="0">
              <a:latin typeface="Calibri"/>
              <a:ea typeface="+mn-ea"/>
              <a:cs typeface="+mn-cs"/>
            </a:rPr>
            <a:t>  Helicoverpa armigera</a:t>
          </a:r>
          <a:endParaRPr lang="pt-BR" sz="1100" dirty="0">
            <a:latin typeface="Calibri"/>
            <a:ea typeface="+mn-ea"/>
            <a:cs typeface="+mn-cs"/>
          </a:endParaRPr>
        </a:p>
      </dgm:t>
    </dgm:pt>
    <dgm:pt modelId="{56085106-2AEC-427A-99BB-DD1B88869882}" type="parTrans" cxnId="{31C6D3DE-172D-4E7B-9D9C-4378F1128D98}">
      <dgm:prSet/>
      <dgm:spPr/>
      <dgm:t>
        <a:bodyPr/>
        <a:lstStyle/>
        <a:p>
          <a:endParaRPr lang="pt-BR" sz="1400"/>
        </a:p>
      </dgm:t>
    </dgm:pt>
    <dgm:pt modelId="{31003859-5906-404D-8B61-695AE5BDE93C}" type="sibTrans" cxnId="{31C6D3DE-172D-4E7B-9D9C-4378F1128D98}">
      <dgm:prSet/>
      <dgm:spPr/>
      <dgm:t>
        <a:bodyPr/>
        <a:lstStyle/>
        <a:p>
          <a:endParaRPr lang="pt-BR" sz="1400"/>
        </a:p>
      </dgm:t>
    </dgm:pt>
    <dgm:pt modelId="{479730FA-6420-4655-8813-32B1E5BA57AC}">
      <dgm:prSet phldrT="[Texto]" custT="1"/>
      <dgm:spPr>
        <a:xfrm>
          <a:off x="5406223" y="711802"/>
          <a:ext cx="3401279" cy="5411667"/>
        </a:xfrm>
      </dgm:spPr>
      <dgm:t>
        <a:bodyPr/>
        <a:lstStyle/>
        <a:p>
          <a:r>
            <a:rPr lang="pt-BR" sz="1100" dirty="0" smtClean="0">
              <a:latin typeface="Calibri"/>
              <a:ea typeface="+mn-ea"/>
              <a:cs typeface="+mn-cs"/>
            </a:rPr>
            <a:t>  Controle de moscas dos estábulos</a:t>
          </a:r>
          <a:endParaRPr lang="pt-BR" sz="1100" dirty="0">
            <a:latin typeface="Calibri"/>
            <a:ea typeface="+mn-ea"/>
            <a:cs typeface="+mn-cs"/>
          </a:endParaRPr>
        </a:p>
      </dgm:t>
    </dgm:pt>
    <dgm:pt modelId="{1B56E10E-0FD9-4F39-B35B-FA339DFB809D}" type="parTrans" cxnId="{00AF2751-0948-44C0-9C0D-D6BF4313C200}">
      <dgm:prSet/>
      <dgm:spPr/>
      <dgm:t>
        <a:bodyPr/>
        <a:lstStyle/>
        <a:p>
          <a:endParaRPr lang="pt-BR" sz="1400"/>
        </a:p>
      </dgm:t>
    </dgm:pt>
    <dgm:pt modelId="{6FB368FE-24FA-41B5-B7C1-AAB01D35BD5F}" type="sibTrans" cxnId="{00AF2751-0948-44C0-9C0D-D6BF4313C200}">
      <dgm:prSet/>
      <dgm:spPr/>
      <dgm:t>
        <a:bodyPr/>
        <a:lstStyle/>
        <a:p>
          <a:endParaRPr lang="pt-BR" sz="1400"/>
        </a:p>
      </dgm:t>
    </dgm:pt>
    <dgm:pt modelId="{DDE70658-7FE9-4709-8113-8BEF5FFA2AB2}">
      <dgm:prSet phldrT="[Texto]" custT="1"/>
      <dgm:spPr>
        <a:xfrm rot="16200000">
          <a:off x="2765950" y="3129982"/>
          <a:ext cx="4919697" cy="620765"/>
        </a:xfrm>
      </dgm:spPr>
      <dgm:t>
        <a:bodyPr/>
        <a:lstStyle/>
        <a:p>
          <a:r>
            <a:rPr lang="pt-BR" sz="2400" dirty="0" smtClean="0">
              <a:latin typeface="Calibri"/>
              <a:ea typeface="+mn-ea"/>
              <a:cs typeface="+mn-cs"/>
            </a:rPr>
            <a:t>Arranjos</a:t>
          </a:r>
          <a:endParaRPr lang="pt-BR" sz="2400" dirty="0">
            <a:latin typeface="Calibri"/>
            <a:ea typeface="+mn-ea"/>
            <a:cs typeface="+mn-cs"/>
          </a:endParaRPr>
        </a:p>
      </dgm:t>
    </dgm:pt>
    <dgm:pt modelId="{C4B3DB76-A265-41D3-A282-D16168D1EDA3}" type="parTrans" cxnId="{3A562093-70C3-4C05-BE8D-9781330079A6}">
      <dgm:prSet/>
      <dgm:spPr/>
      <dgm:t>
        <a:bodyPr/>
        <a:lstStyle/>
        <a:p>
          <a:endParaRPr lang="pt-BR" sz="1400"/>
        </a:p>
      </dgm:t>
    </dgm:pt>
    <dgm:pt modelId="{A61653BF-7EA3-4D3B-81AE-160220912F76}" type="sibTrans" cxnId="{3A562093-70C3-4C05-BE8D-9781330079A6}">
      <dgm:prSet/>
      <dgm:spPr/>
      <dgm:t>
        <a:bodyPr/>
        <a:lstStyle/>
        <a:p>
          <a:endParaRPr lang="pt-BR" sz="1400"/>
        </a:p>
      </dgm:t>
    </dgm:pt>
    <dgm:pt modelId="{8648DC89-E4DA-4473-B366-6E75650A6291}">
      <dgm:prSet phldrT="[Texto]" custT="1"/>
      <dgm:spPr>
        <a:xfrm>
          <a:off x="497405" y="734531"/>
          <a:ext cx="3401279" cy="5411667"/>
        </a:xfrm>
      </dgm:spPr>
      <dgm:t>
        <a:bodyPr/>
        <a:lstStyle/>
        <a:p>
          <a:r>
            <a:rPr lang="pt-BR" sz="1200" dirty="0" smtClean="0">
              <a:latin typeface="Calibri"/>
              <a:ea typeface="+mn-ea"/>
              <a:cs typeface="+mn-cs"/>
            </a:rPr>
            <a:t>Sanidade Animal</a:t>
          </a:r>
          <a:endParaRPr lang="pt-BR" sz="1200" dirty="0">
            <a:latin typeface="Calibri"/>
            <a:ea typeface="+mn-ea"/>
            <a:cs typeface="+mn-cs"/>
          </a:endParaRPr>
        </a:p>
      </dgm:t>
    </dgm:pt>
    <dgm:pt modelId="{582397A4-F822-4504-A067-235A33D0159B}" type="parTrans" cxnId="{BADDEB69-E0AA-41BF-AEB6-6552C432F6F1}">
      <dgm:prSet/>
      <dgm:spPr/>
      <dgm:t>
        <a:bodyPr/>
        <a:lstStyle/>
        <a:p>
          <a:endParaRPr lang="pt-BR" sz="1400"/>
        </a:p>
      </dgm:t>
    </dgm:pt>
    <dgm:pt modelId="{5C72084B-51F2-451A-848C-A1CC7B3C3F27}" type="sibTrans" cxnId="{BADDEB69-E0AA-41BF-AEB6-6552C432F6F1}">
      <dgm:prSet/>
      <dgm:spPr/>
      <dgm:t>
        <a:bodyPr/>
        <a:lstStyle/>
        <a:p>
          <a:endParaRPr lang="pt-BR" sz="1400"/>
        </a:p>
      </dgm:t>
    </dgm:pt>
    <dgm:pt modelId="{5335568E-3493-4BC1-B419-2B8B4162D8C8}">
      <dgm:prSet phldrT="[Texto]" custT="1"/>
      <dgm:spPr>
        <a:xfrm>
          <a:off x="497405" y="734531"/>
          <a:ext cx="3401279" cy="5411667"/>
        </a:xfrm>
      </dgm:spPr>
      <dgm:t>
        <a:bodyPr/>
        <a:lstStyle/>
        <a:p>
          <a:r>
            <a:rPr lang="pt-BR" sz="1200" dirty="0" smtClean="0">
              <a:latin typeface="Calibri"/>
              <a:ea typeface="+mn-ea"/>
              <a:cs typeface="+mn-cs"/>
            </a:rPr>
            <a:t>Controle Biológico</a:t>
          </a:r>
          <a:endParaRPr lang="pt-BR" sz="1200" dirty="0">
            <a:latin typeface="Calibri"/>
            <a:ea typeface="+mn-ea"/>
            <a:cs typeface="+mn-cs"/>
          </a:endParaRPr>
        </a:p>
      </dgm:t>
    </dgm:pt>
    <dgm:pt modelId="{BA55AA1D-4115-40DB-A1AF-70E7FE9C6B8D}" type="parTrans" cxnId="{E9239A93-F315-45DC-97D7-BB34AC9B242E}">
      <dgm:prSet/>
      <dgm:spPr/>
      <dgm:t>
        <a:bodyPr/>
        <a:lstStyle/>
        <a:p>
          <a:endParaRPr lang="pt-BR" sz="1400"/>
        </a:p>
      </dgm:t>
    </dgm:pt>
    <dgm:pt modelId="{506F04E9-A55A-4560-ABF9-D2C441E84631}" type="sibTrans" cxnId="{E9239A93-F315-45DC-97D7-BB34AC9B242E}">
      <dgm:prSet/>
      <dgm:spPr/>
      <dgm:t>
        <a:bodyPr/>
        <a:lstStyle/>
        <a:p>
          <a:endParaRPr lang="pt-BR" sz="1400"/>
        </a:p>
      </dgm:t>
    </dgm:pt>
    <dgm:pt modelId="{385C6B29-B6DF-4FAD-99B1-C52346FAD094}">
      <dgm:prSet phldrT="[Texto]" custT="1"/>
      <dgm:spPr>
        <a:xfrm>
          <a:off x="497405" y="734531"/>
          <a:ext cx="3401279" cy="5411667"/>
        </a:xfrm>
      </dgm:spPr>
      <dgm:t>
        <a:bodyPr/>
        <a:lstStyle/>
        <a:p>
          <a:r>
            <a:rPr lang="pt-BR" sz="1200" dirty="0" smtClean="0">
              <a:latin typeface="Calibri"/>
              <a:ea typeface="+mn-ea"/>
              <a:cs typeface="+mn-cs"/>
            </a:rPr>
            <a:t>Alimentos Seguros</a:t>
          </a:r>
          <a:endParaRPr lang="pt-BR" sz="1200" dirty="0">
            <a:latin typeface="Calibri"/>
            <a:ea typeface="+mn-ea"/>
            <a:cs typeface="+mn-cs"/>
          </a:endParaRPr>
        </a:p>
      </dgm:t>
    </dgm:pt>
    <dgm:pt modelId="{11646CA7-A1DA-42AF-9323-D021D5F71702}" type="parTrans" cxnId="{E50539F7-D3BA-40AF-9BCD-6F0BA3AB022D}">
      <dgm:prSet/>
      <dgm:spPr/>
      <dgm:t>
        <a:bodyPr/>
        <a:lstStyle/>
        <a:p>
          <a:endParaRPr lang="pt-BR" sz="1400"/>
        </a:p>
      </dgm:t>
    </dgm:pt>
    <dgm:pt modelId="{67786635-70DF-42A2-A4F2-9499C1CC7B22}" type="sibTrans" cxnId="{E50539F7-D3BA-40AF-9BCD-6F0BA3AB022D}">
      <dgm:prSet/>
      <dgm:spPr/>
      <dgm:t>
        <a:bodyPr/>
        <a:lstStyle/>
        <a:p>
          <a:endParaRPr lang="pt-BR" sz="1400"/>
        </a:p>
      </dgm:t>
    </dgm:pt>
    <dgm:pt modelId="{CCF48F5D-23CD-42A0-AA15-5D8AE92DB7A1}">
      <dgm:prSet phldrT="[Texto]" custT="1"/>
      <dgm:spPr>
        <a:xfrm rot="16200000">
          <a:off x="-2118222" y="3129982"/>
          <a:ext cx="4919697" cy="620765"/>
        </a:xfrm>
      </dgm:spPr>
      <dgm:t>
        <a:bodyPr/>
        <a:lstStyle/>
        <a:p>
          <a:r>
            <a:rPr lang="pt-BR" sz="2400" b="0" dirty="0" smtClean="0">
              <a:latin typeface="Calibri"/>
              <a:ea typeface="+mn-ea"/>
              <a:cs typeface="+mn-cs"/>
            </a:rPr>
            <a:t>Portfólios</a:t>
          </a:r>
          <a:endParaRPr lang="pt-BR" sz="2400" b="0" dirty="0">
            <a:latin typeface="Calibri"/>
            <a:ea typeface="+mn-ea"/>
            <a:cs typeface="+mn-cs"/>
          </a:endParaRPr>
        </a:p>
      </dgm:t>
    </dgm:pt>
    <dgm:pt modelId="{00BD93C6-8E5D-4761-B095-F6F0A6657F49}" type="sibTrans" cxnId="{CC686F7F-A1F5-46F2-8FA8-85DEFC34C618}">
      <dgm:prSet/>
      <dgm:spPr/>
      <dgm:t>
        <a:bodyPr/>
        <a:lstStyle/>
        <a:p>
          <a:endParaRPr lang="pt-BR" sz="1400"/>
        </a:p>
      </dgm:t>
    </dgm:pt>
    <dgm:pt modelId="{A93F8692-3613-4A89-8CE2-9E4AA04A5A9F}" type="parTrans" cxnId="{CC686F7F-A1F5-46F2-8FA8-85DEFC34C618}">
      <dgm:prSet/>
      <dgm:spPr/>
      <dgm:t>
        <a:bodyPr/>
        <a:lstStyle/>
        <a:p>
          <a:endParaRPr lang="pt-BR" sz="1400"/>
        </a:p>
      </dgm:t>
    </dgm:pt>
    <dgm:pt modelId="{69B1F165-9C4A-4EFB-9921-A9D2E01B1F7D}">
      <dgm:prSet phldrT="[Texto]" custT="1"/>
      <dgm:spPr>
        <a:xfrm>
          <a:off x="5406223" y="711802"/>
          <a:ext cx="3401279" cy="5411667"/>
        </a:xfrm>
      </dgm:spPr>
      <dgm:t>
        <a:bodyPr/>
        <a:lstStyle/>
        <a:p>
          <a:endParaRPr lang="pt-BR" sz="1100" dirty="0">
            <a:latin typeface="Calibri"/>
            <a:ea typeface="+mn-ea"/>
            <a:cs typeface="+mn-cs"/>
          </a:endParaRPr>
        </a:p>
      </dgm:t>
    </dgm:pt>
    <dgm:pt modelId="{E1FF5D06-9E86-48C8-90A0-52EC886FD3EF}" type="parTrans" cxnId="{5E8DE6F1-626E-4608-8B9B-0AEEEF700F78}">
      <dgm:prSet/>
      <dgm:spPr/>
      <dgm:t>
        <a:bodyPr/>
        <a:lstStyle/>
        <a:p>
          <a:endParaRPr lang="pt-BR" sz="1400"/>
        </a:p>
      </dgm:t>
    </dgm:pt>
    <dgm:pt modelId="{0D1ACC0B-1DE7-4F9C-BF1C-F4D6B1D641B7}" type="sibTrans" cxnId="{5E8DE6F1-626E-4608-8B9B-0AEEEF700F78}">
      <dgm:prSet/>
      <dgm:spPr/>
      <dgm:t>
        <a:bodyPr/>
        <a:lstStyle/>
        <a:p>
          <a:endParaRPr lang="pt-BR" sz="1400"/>
        </a:p>
      </dgm:t>
    </dgm:pt>
    <dgm:pt modelId="{09432826-A511-4637-B0A2-C12A936EA1B6}">
      <dgm:prSet phldrT="[Texto]" custT="1"/>
      <dgm:spPr>
        <a:xfrm>
          <a:off x="5406223" y="711802"/>
          <a:ext cx="3401279" cy="5411667"/>
        </a:xfrm>
      </dgm:spPr>
      <dgm:t>
        <a:bodyPr/>
        <a:lstStyle/>
        <a:p>
          <a:endParaRPr lang="pt-BR" sz="1100" dirty="0">
            <a:latin typeface="Calibri"/>
            <a:ea typeface="+mn-ea"/>
            <a:cs typeface="+mn-cs"/>
          </a:endParaRPr>
        </a:p>
      </dgm:t>
    </dgm:pt>
    <dgm:pt modelId="{B61A9D06-EF53-4EBA-9636-95E615B30518}" type="parTrans" cxnId="{1DFDFF3B-85E5-44D9-AC3E-36FB8680640F}">
      <dgm:prSet/>
      <dgm:spPr/>
      <dgm:t>
        <a:bodyPr/>
        <a:lstStyle/>
        <a:p>
          <a:endParaRPr lang="pt-BR" sz="1400"/>
        </a:p>
      </dgm:t>
    </dgm:pt>
    <dgm:pt modelId="{44AEA159-43CA-4CBF-A3B6-0418D8322140}" type="sibTrans" cxnId="{1DFDFF3B-85E5-44D9-AC3E-36FB8680640F}">
      <dgm:prSet/>
      <dgm:spPr/>
      <dgm:t>
        <a:bodyPr/>
        <a:lstStyle/>
        <a:p>
          <a:endParaRPr lang="pt-BR" sz="1400"/>
        </a:p>
      </dgm:t>
    </dgm:pt>
    <dgm:pt modelId="{BB06395C-B8C8-4420-9D57-C6BD57AE4CB6}">
      <dgm:prSet phldrT="[Texto]" custT="1"/>
      <dgm:spPr>
        <a:xfrm>
          <a:off x="5406223" y="711802"/>
          <a:ext cx="3401279" cy="5411667"/>
        </a:xfrm>
      </dgm:spPr>
      <dgm:t>
        <a:bodyPr/>
        <a:lstStyle/>
        <a:p>
          <a:r>
            <a:rPr lang="pt-BR" sz="1100" dirty="0" smtClean="0">
              <a:latin typeface="Calibri"/>
              <a:ea typeface="+mn-ea"/>
              <a:cs typeface="+mn-cs"/>
            </a:rPr>
            <a:t>  Qualidade do Leite</a:t>
          </a:r>
          <a:endParaRPr lang="pt-BR" sz="1100" dirty="0">
            <a:latin typeface="Calibri"/>
            <a:ea typeface="+mn-ea"/>
            <a:cs typeface="+mn-cs"/>
          </a:endParaRPr>
        </a:p>
      </dgm:t>
    </dgm:pt>
    <dgm:pt modelId="{6F5CF440-F1FE-490A-AE6A-FB194D18801A}" type="sibTrans" cxnId="{49525AEB-6F58-462C-B276-67C7A1888A5E}">
      <dgm:prSet/>
      <dgm:spPr/>
      <dgm:t>
        <a:bodyPr/>
        <a:lstStyle/>
        <a:p>
          <a:endParaRPr lang="pt-BR" sz="1400"/>
        </a:p>
      </dgm:t>
    </dgm:pt>
    <dgm:pt modelId="{F299D962-4C40-44DD-8E6D-8EEF8ACE64D7}" type="parTrans" cxnId="{49525AEB-6F58-462C-B276-67C7A1888A5E}">
      <dgm:prSet/>
      <dgm:spPr/>
      <dgm:t>
        <a:bodyPr/>
        <a:lstStyle/>
        <a:p>
          <a:endParaRPr lang="pt-BR" sz="1400"/>
        </a:p>
      </dgm:t>
    </dgm:pt>
    <dgm:pt modelId="{1FE20E37-8027-4251-946B-9392D4B0BAB4}">
      <dgm:prSet phldrT="[Texto]" custT="1"/>
      <dgm:spPr>
        <a:xfrm>
          <a:off x="5406223" y="711802"/>
          <a:ext cx="3401279" cy="5411667"/>
        </a:xfrm>
      </dgm:spPr>
      <dgm:t>
        <a:bodyPr/>
        <a:lstStyle/>
        <a:p>
          <a:r>
            <a:rPr lang="pt-BR" sz="1100" dirty="0" smtClean="0">
              <a:latin typeface="Calibri"/>
              <a:ea typeface="+mn-ea"/>
              <a:cs typeface="+mn-cs"/>
            </a:rPr>
            <a:t>  Tecnologias genéticas para algodoeiro</a:t>
          </a:r>
          <a:endParaRPr lang="pt-BR" sz="1100" dirty="0">
            <a:latin typeface="Calibri"/>
            <a:ea typeface="+mn-ea"/>
            <a:cs typeface="+mn-cs"/>
          </a:endParaRPr>
        </a:p>
      </dgm:t>
    </dgm:pt>
    <dgm:pt modelId="{355321AD-4B3C-4FAE-8ECC-D253850BF23F}" type="sibTrans" cxnId="{48DF56DC-242A-42ED-9474-D83621091567}">
      <dgm:prSet/>
      <dgm:spPr/>
      <dgm:t>
        <a:bodyPr/>
        <a:lstStyle/>
        <a:p>
          <a:endParaRPr lang="pt-BR" sz="1400"/>
        </a:p>
      </dgm:t>
    </dgm:pt>
    <dgm:pt modelId="{7ADE12A0-5EE5-4B08-9CDF-2E6CE476332F}" type="parTrans" cxnId="{48DF56DC-242A-42ED-9474-D83621091567}">
      <dgm:prSet/>
      <dgm:spPr/>
      <dgm:t>
        <a:bodyPr/>
        <a:lstStyle/>
        <a:p>
          <a:endParaRPr lang="pt-BR" sz="1400"/>
        </a:p>
      </dgm:t>
    </dgm:pt>
    <dgm:pt modelId="{9594DBCD-2251-413A-828E-7C87AD122BD9}">
      <dgm:prSet phldrT="[Texto]" custT="1"/>
      <dgm:spPr>
        <a:xfrm>
          <a:off x="497405" y="734531"/>
          <a:ext cx="3401279" cy="5411667"/>
        </a:xfrm>
      </dgm:spPr>
      <dgm:t>
        <a:bodyPr/>
        <a:lstStyle/>
        <a:p>
          <a:endParaRPr lang="pt-BR" sz="1200" dirty="0">
            <a:latin typeface="Calibri"/>
            <a:ea typeface="+mn-ea"/>
            <a:cs typeface="+mn-cs"/>
          </a:endParaRPr>
        </a:p>
      </dgm:t>
    </dgm:pt>
    <dgm:pt modelId="{59536647-A8FB-4A87-840C-B5918702A060}" type="parTrans" cxnId="{848AAC2A-70F5-4B97-8895-B546E1C7B14D}">
      <dgm:prSet/>
      <dgm:spPr/>
      <dgm:t>
        <a:bodyPr/>
        <a:lstStyle/>
        <a:p>
          <a:endParaRPr lang="pt-BR" sz="1400"/>
        </a:p>
      </dgm:t>
    </dgm:pt>
    <dgm:pt modelId="{91BF555C-5F15-425F-A69A-CF8CFA7E4E69}" type="sibTrans" cxnId="{848AAC2A-70F5-4B97-8895-B546E1C7B14D}">
      <dgm:prSet/>
      <dgm:spPr/>
      <dgm:t>
        <a:bodyPr/>
        <a:lstStyle/>
        <a:p>
          <a:endParaRPr lang="pt-BR" sz="1400"/>
        </a:p>
      </dgm:t>
    </dgm:pt>
    <dgm:pt modelId="{8EA8897B-B566-42F9-8D3E-9ACD161CC44C}">
      <dgm:prSet phldrT="[Texto]" custT="1"/>
      <dgm:spPr>
        <a:xfrm>
          <a:off x="497405" y="734531"/>
          <a:ext cx="3401279" cy="5411667"/>
        </a:xfrm>
      </dgm:spPr>
      <dgm:t>
        <a:bodyPr/>
        <a:lstStyle/>
        <a:p>
          <a:r>
            <a:rPr lang="pt-BR" sz="1200" dirty="0" smtClean="0">
              <a:latin typeface="Calibri"/>
              <a:ea typeface="+mn-ea"/>
              <a:cs typeface="+mn-cs"/>
            </a:rPr>
            <a:t>Sanidade Vegetal</a:t>
          </a:r>
          <a:endParaRPr lang="pt-BR" sz="1200" dirty="0">
            <a:latin typeface="Calibri"/>
            <a:ea typeface="+mn-ea"/>
            <a:cs typeface="+mn-cs"/>
          </a:endParaRPr>
        </a:p>
      </dgm:t>
    </dgm:pt>
    <dgm:pt modelId="{D2298A8E-1EBE-4280-BDAD-1E124AC499D9}" type="parTrans" cxnId="{8AAD4C6F-A9AB-4164-91F3-080C0147B9A8}">
      <dgm:prSet/>
      <dgm:spPr/>
      <dgm:t>
        <a:bodyPr/>
        <a:lstStyle/>
        <a:p>
          <a:endParaRPr lang="pt-BR" sz="1400"/>
        </a:p>
      </dgm:t>
    </dgm:pt>
    <dgm:pt modelId="{E8EEA0CA-A688-4DA4-B7D0-F7D295720711}" type="sibTrans" cxnId="{8AAD4C6F-A9AB-4164-91F3-080C0147B9A8}">
      <dgm:prSet/>
      <dgm:spPr/>
      <dgm:t>
        <a:bodyPr/>
        <a:lstStyle/>
        <a:p>
          <a:endParaRPr lang="pt-BR" sz="1400"/>
        </a:p>
      </dgm:t>
    </dgm:pt>
    <dgm:pt modelId="{73AB032C-463C-4D24-8E86-E41DF41EFEC0}">
      <dgm:prSet phldrT="[Texto]" custT="1"/>
      <dgm:spPr>
        <a:xfrm>
          <a:off x="5406223" y="711802"/>
          <a:ext cx="3401279" cy="5411667"/>
        </a:xfrm>
      </dgm:spPr>
      <dgm:t>
        <a:bodyPr/>
        <a:lstStyle/>
        <a:p>
          <a:r>
            <a:rPr lang="pt-BR" sz="1100" dirty="0" smtClean="0">
              <a:latin typeface="Calibri"/>
              <a:ea typeface="+mn-ea"/>
              <a:cs typeface="+mn-cs"/>
            </a:rPr>
            <a:t>  Sustentabilidade da Soja no Brasil</a:t>
          </a:r>
          <a:endParaRPr lang="pt-BR" sz="1100" dirty="0">
            <a:latin typeface="Calibri"/>
            <a:ea typeface="+mn-ea"/>
            <a:cs typeface="+mn-cs"/>
          </a:endParaRPr>
        </a:p>
      </dgm:t>
    </dgm:pt>
    <dgm:pt modelId="{E4D69585-3FD6-4440-AB4E-75264212C4FE}" type="parTrans" cxnId="{8F0B72AC-DDAF-4CE9-A496-12FDD8FA2291}">
      <dgm:prSet/>
      <dgm:spPr/>
      <dgm:t>
        <a:bodyPr/>
        <a:lstStyle/>
        <a:p>
          <a:endParaRPr lang="pt-BR" sz="1400"/>
        </a:p>
      </dgm:t>
    </dgm:pt>
    <dgm:pt modelId="{074FCECE-8626-4456-A5B9-39FCE6E50490}" type="sibTrans" cxnId="{8F0B72AC-DDAF-4CE9-A496-12FDD8FA2291}">
      <dgm:prSet/>
      <dgm:spPr/>
      <dgm:t>
        <a:bodyPr/>
        <a:lstStyle/>
        <a:p>
          <a:endParaRPr lang="pt-BR" sz="1400"/>
        </a:p>
      </dgm:t>
    </dgm:pt>
    <dgm:pt modelId="{B40B784C-8903-415A-93C2-F0F34D1F0917}" type="pres">
      <dgm:prSet presAssocID="{200BCEB1-B3DE-459E-AFEC-281E05F08DB7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682844B8-CD22-4F2E-A539-399D17BDCD05}" type="pres">
      <dgm:prSet presAssocID="{CCF48F5D-23CD-42A0-AA15-5D8AE92DB7A1}" presName="compositeNode" presStyleCnt="0">
        <dgm:presLayoutVars>
          <dgm:bulletEnabled val="1"/>
        </dgm:presLayoutVars>
      </dgm:prSet>
      <dgm:spPr/>
    </dgm:pt>
    <dgm:pt modelId="{8A3E59D0-221B-429E-8CF1-FCA554FCE87B}" type="pres">
      <dgm:prSet presAssocID="{CCF48F5D-23CD-42A0-AA15-5D8AE92DB7A1}" presName="image" presStyleLbl="fgImgPlace1" presStyleIdx="0" presStyleCnt="2" custScaleX="146015" custScaleY="83642" custLinFactNeighborX="73829" custLinFactNeighborY="-6513"/>
      <dgm:spPr>
        <a:xfrm>
          <a:off x="140659" y="0"/>
          <a:ext cx="1241531" cy="124153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  <dgm:t>
        <a:bodyPr/>
        <a:lstStyle/>
        <a:p>
          <a:endParaRPr lang="pt-BR"/>
        </a:p>
      </dgm:t>
    </dgm:pt>
    <dgm:pt modelId="{69B28605-0DCF-4C78-B033-ED928CF6013C}" type="pres">
      <dgm:prSet presAssocID="{CCF48F5D-23CD-42A0-AA15-5D8AE92DB7A1}" presName="childNode" presStyleLbl="node1" presStyleIdx="0" presStyleCnt="2" custScaleX="75535" custScaleY="110000" custLinFactNeighborX="2487" custLinFactNeighborY="-246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2ABD96BE-FDBC-44AA-9C1A-6A9CA87D2F0E}" type="pres">
      <dgm:prSet presAssocID="{CCF48F5D-23CD-42A0-AA15-5D8AE92DB7A1}" presName="parentNode" presStyleLbl="revTx" presStyleIdx="0" presStyleCnt="2" custLinFactNeighborX="64708" custLinFactNeighborY="-2906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3E8DBDEF-5112-45B9-97C2-FD44BA88CFD9}" type="pres">
      <dgm:prSet presAssocID="{00BD93C6-8E5D-4761-B095-F6F0A6657F49}" presName="sibTrans" presStyleCnt="0"/>
      <dgm:spPr/>
    </dgm:pt>
    <dgm:pt modelId="{AB0B7294-1C8D-408E-BBB7-002DEE1CE359}" type="pres">
      <dgm:prSet presAssocID="{DDE70658-7FE9-4709-8113-8BEF5FFA2AB2}" presName="compositeNode" presStyleCnt="0">
        <dgm:presLayoutVars>
          <dgm:bulletEnabled val="1"/>
        </dgm:presLayoutVars>
      </dgm:prSet>
      <dgm:spPr/>
    </dgm:pt>
    <dgm:pt modelId="{C6700F95-3301-4A9A-9D4C-4B88CCE1E4EF}" type="pres">
      <dgm:prSet presAssocID="{DDE70658-7FE9-4709-8113-8BEF5FFA2AB2}" presName="image" presStyleLbl="fgImgPlace1" presStyleIdx="1" presStyleCnt="2" custScaleX="145977" custScaleY="84344" custLinFactNeighborX="-23400" custLinFactNeighborY="-11364"/>
      <dgm:spPr>
        <a:xfrm>
          <a:off x="4513154" y="0"/>
          <a:ext cx="1720477" cy="1241531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</dgm:spPr>
      <dgm:t>
        <a:bodyPr/>
        <a:lstStyle/>
        <a:p>
          <a:endParaRPr lang="pt-BR"/>
        </a:p>
      </dgm:t>
    </dgm:pt>
    <dgm:pt modelId="{0019FB24-03BF-400A-9741-201C059F3519}" type="pres">
      <dgm:prSet presAssocID="{DDE70658-7FE9-4709-8113-8BEF5FFA2AB2}" presName="childNode" presStyleLbl="node1" presStyleIdx="1" presStyleCnt="2" custScaleX="103939" custScaleY="121791" custLinFactNeighborX="-20593" custLinFactNeighborY="-246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2E9432DC-64D8-41A1-B423-B9385035D459}" type="pres">
      <dgm:prSet presAssocID="{DDE70658-7FE9-4709-8113-8BEF5FFA2AB2}" presName="parentNode" presStyleLbl="revTx" presStyleIdx="1" presStyleCnt="2" custLinFactNeighborX="-81877" custLinFactNeighborY="-2998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</dgm:ptLst>
  <dgm:cxnLst>
    <dgm:cxn modelId="{ADA89CD4-F0D0-4F12-9D70-38759D08F855}" srcId="{DDE70658-7FE9-4709-8113-8BEF5FFA2AB2}" destId="{B5D66BD2-EA3F-4FC5-A758-BE8839722B66}" srcOrd="10" destOrd="0" parTransId="{48290176-A5B3-42C8-8E8E-B7A5DC4E1294}" sibTransId="{A5BD7C16-5715-451B-A789-0C5717DB60A8}"/>
    <dgm:cxn modelId="{0DA114AD-B2DC-42CA-9AAF-0977466D9E7D}" type="presOf" srcId="{CCF48F5D-23CD-42A0-AA15-5D8AE92DB7A1}" destId="{2ABD96BE-FDBC-44AA-9C1A-6A9CA87D2F0E}" srcOrd="0" destOrd="0" presId="urn:microsoft.com/office/officeart/2005/8/layout/hList2#1"/>
    <dgm:cxn modelId="{A63437D2-089C-457E-ADC2-A3C5046CCE2E}" type="presOf" srcId="{09432826-A511-4637-B0A2-C12A936EA1B6}" destId="{0019FB24-03BF-400A-9741-201C059F3519}" srcOrd="0" destOrd="1" presId="urn:microsoft.com/office/officeart/2005/8/layout/hList2#1"/>
    <dgm:cxn modelId="{BADDEB69-E0AA-41BF-AEB6-6552C432F6F1}" srcId="{CCF48F5D-23CD-42A0-AA15-5D8AE92DB7A1}" destId="{8648DC89-E4DA-4473-B366-6E75650A6291}" srcOrd="2" destOrd="0" parTransId="{582397A4-F822-4504-A067-235A33D0159B}" sibTransId="{5C72084B-51F2-451A-848C-A1CC7B3C3F27}"/>
    <dgm:cxn modelId="{00AF2751-0948-44C0-9C0D-D6BF4313C200}" srcId="{DDE70658-7FE9-4709-8113-8BEF5FFA2AB2}" destId="{479730FA-6420-4655-8813-32B1E5BA57AC}" srcOrd="17" destOrd="0" parTransId="{1B56E10E-0FD9-4F39-B35B-FA339DFB809D}" sibTransId="{6FB368FE-24FA-41B5-B7C1-AAB01D35BD5F}"/>
    <dgm:cxn modelId="{80EE4692-BAC6-4C5A-886E-49C5297A4B43}" type="presOf" srcId="{7DB8D07A-ACC8-4C61-B241-500BEBA9004C}" destId="{69B28605-0DCF-4C78-B033-ED928CF6013C}" srcOrd="0" destOrd="1" presId="urn:microsoft.com/office/officeart/2005/8/layout/hList2#1"/>
    <dgm:cxn modelId="{0985E8BC-7264-4C48-A622-6581B00B2AFA}" type="presOf" srcId="{20949E2F-FA44-4137-A339-4968ED98A926}" destId="{0019FB24-03BF-400A-9741-201C059F3519}" srcOrd="0" destOrd="13" presId="urn:microsoft.com/office/officeart/2005/8/layout/hList2#1"/>
    <dgm:cxn modelId="{9227DEDA-BF22-468D-9FE8-F7B7854C0729}" srcId="{CCF48F5D-23CD-42A0-AA15-5D8AE92DB7A1}" destId="{7DB8D07A-ACC8-4C61-B241-500BEBA9004C}" srcOrd="1" destOrd="0" parTransId="{CAD11BB7-5C97-4748-AAB5-3127B98699F0}" sibTransId="{0CC2CE8E-1CBA-47A6-A8E9-D0E5F22A5652}"/>
    <dgm:cxn modelId="{CC686F7F-A1F5-46F2-8FA8-85DEFC34C618}" srcId="{200BCEB1-B3DE-459E-AFEC-281E05F08DB7}" destId="{CCF48F5D-23CD-42A0-AA15-5D8AE92DB7A1}" srcOrd="0" destOrd="0" parTransId="{A93F8692-3613-4A89-8CE2-9E4AA04A5A9F}" sibTransId="{00BD93C6-8E5D-4761-B095-F6F0A6657F49}"/>
    <dgm:cxn modelId="{1E3958AD-18CF-4EF2-A254-094E2689DE39}" srcId="{DDE70658-7FE9-4709-8113-8BEF5FFA2AB2}" destId="{BF9BE82F-4D75-4D9B-BC32-F8BADFA2D303}" srcOrd="2" destOrd="0" parTransId="{99A9F6CE-C9A2-4441-B303-2FDF8E41EFE0}" sibTransId="{499AF5FB-5478-4726-B1B7-7186F576E699}"/>
    <dgm:cxn modelId="{A596EC58-6E6D-4C62-8009-51F951E17787}" type="presOf" srcId="{B5D66BD2-EA3F-4FC5-A758-BE8839722B66}" destId="{0019FB24-03BF-400A-9741-201C059F3519}" srcOrd="0" destOrd="10" presId="urn:microsoft.com/office/officeart/2005/8/layout/hList2#1"/>
    <dgm:cxn modelId="{F5D177EA-A6E6-4A11-8F8E-44370EF248C1}" type="presOf" srcId="{E143BBC0-2F6F-4978-BDDA-B6FBF821AFEF}" destId="{0019FB24-03BF-400A-9741-201C059F3519}" srcOrd="0" destOrd="8" presId="urn:microsoft.com/office/officeart/2005/8/layout/hList2#1"/>
    <dgm:cxn modelId="{3BAB7853-8EA2-4127-AB1A-BF2ACE08D6C2}" srcId="{DDE70658-7FE9-4709-8113-8BEF5FFA2AB2}" destId="{F5911BDE-C68D-4401-B2F4-0B421E1E6A95}" srcOrd="12" destOrd="0" parTransId="{0A50FC7A-7156-409E-A714-3F7D76FFD0B5}" sibTransId="{51AD5514-FCCF-41ED-8963-6CBFA3CFB590}"/>
    <dgm:cxn modelId="{848AAC2A-70F5-4B97-8895-B546E1C7B14D}" srcId="{CCF48F5D-23CD-42A0-AA15-5D8AE92DB7A1}" destId="{9594DBCD-2251-413A-828E-7C87AD122BD9}" srcOrd="0" destOrd="0" parTransId="{59536647-A8FB-4A87-840C-B5918702A060}" sibTransId="{91BF555C-5F15-425F-A69A-CF8CFA7E4E69}"/>
    <dgm:cxn modelId="{31C6D3DE-172D-4E7B-9D9C-4378F1128D98}" srcId="{DDE70658-7FE9-4709-8113-8BEF5FFA2AB2}" destId="{A4F61C1D-4532-4DE8-9241-35C7D6AD0A04}" srcOrd="16" destOrd="0" parTransId="{56085106-2AEC-427A-99BB-DD1B88869882}" sibTransId="{31003859-5906-404D-8B61-695AE5BDE93C}"/>
    <dgm:cxn modelId="{E50539F7-D3BA-40AF-9BCD-6F0BA3AB022D}" srcId="{CCF48F5D-23CD-42A0-AA15-5D8AE92DB7A1}" destId="{385C6B29-B6DF-4FAD-99B1-C52346FAD094}" srcOrd="5" destOrd="0" parTransId="{11646CA7-A1DA-42AF-9323-D021D5F71702}" sibTransId="{67786635-70DF-42A2-A4F2-9499C1CC7B22}"/>
    <dgm:cxn modelId="{5BAA094D-273D-4DD0-9C96-95A975934F45}" type="presOf" srcId="{69B1F165-9C4A-4EFB-9921-A9D2E01B1F7D}" destId="{0019FB24-03BF-400A-9741-201C059F3519}" srcOrd="0" destOrd="0" presId="urn:microsoft.com/office/officeart/2005/8/layout/hList2#1"/>
    <dgm:cxn modelId="{B5AD7BA1-CC28-403D-8D26-099B1A839CEA}" srcId="{DDE70658-7FE9-4709-8113-8BEF5FFA2AB2}" destId="{C8B07222-9E51-497A-AA6E-FCA9A8FCFF3C}" srcOrd="3" destOrd="0" parTransId="{A76CBD8E-0D62-43D5-B866-65BD419701AB}" sibTransId="{4396E3EC-9251-4818-89CC-823D2208E479}"/>
    <dgm:cxn modelId="{A4626BEF-4BD3-4D57-9543-FDEC4738392D}" type="presOf" srcId="{C8B07222-9E51-497A-AA6E-FCA9A8FCFF3C}" destId="{0019FB24-03BF-400A-9741-201C059F3519}" srcOrd="0" destOrd="3" presId="urn:microsoft.com/office/officeart/2005/8/layout/hList2#1"/>
    <dgm:cxn modelId="{C532A3D7-43FC-4A2D-A942-F935DA0C0087}" type="presOf" srcId="{6229B824-F695-409E-A7D0-327ED0E28F53}" destId="{0019FB24-03BF-400A-9741-201C059F3519}" srcOrd="0" destOrd="9" presId="urn:microsoft.com/office/officeart/2005/8/layout/hList2#1"/>
    <dgm:cxn modelId="{525E8DA6-4EAD-4D2F-BEAD-55CC6C8FC799}" type="presOf" srcId="{A6DDBD75-C4A0-4662-B9DF-EE3C5F2BD4FC}" destId="{0019FB24-03BF-400A-9741-201C059F3519}" srcOrd="0" destOrd="7" presId="urn:microsoft.com/office/officeart/2005/8/layout/hList2#1"/>
    <dgm:cxn modelId="{5D1197A6-1891-4D43-B661-183E45D59CEB}" type="presOf" srcId="{9594DBCD-2251-413A-828E-7C87AD122BD9}" destId="{69B28605-0DCF-4C78-B033-ED928CF6013C}" srcOrd="0" destOrd="0" presId="urn:microsoft.com/office/officeart/2005/8/layout/hList2#1"/>
    <dgm:cxn modelId="{D0B12587-C3C3-4B57-B425-B51CE0974E99}" type="presOf" srcId="{1FE20E37-8027-4251-946B-9392D4B0BAB4}" destId="{0019FB24-03BF-400A-9741-201C059F3519}" srcOrd="0" destOrd="18" presId="urn:microsoft.com/office/officeart/2005/8/layout/hList2#1"/>
    <dgm:cxn modelId="{0339FE4C-5799-4851-B529-4F81FBBEECBC}" type="presOf" srcId="{F5911BDE-C68D-4401-B2F4-0B421E1E6A95}" destId="{0019FB24-03BF-400A-9741-201C059F3519}" srcOrd="0" destOrd="12" presId="urn:microsoft.com/office/officeart/2005/8/layout/hList2#1"/>
    <dgm:cxn modelId="{49525AEB-6F58-462C-B276-67C7A1888A5E}" srcId="{DDE70658-7FE9-4709-8113-8BEF5FFA2AB2}" destId="{BB06395C-B8C8-4420-9D57-C6BD57AE4CB6}" srcOrd="19" destOrd="0" parTransId="{F299D962-4C40-44DD-8E6D-8EEF8ACE64D7}" sibTransId="{6F5CF440-F1FE-490A-AE6A-FB194D18801A}"/>
    <dgm:cxn modelId="{11180FCD-8E61-4F4A-96D2-A61AF7DE228F}" type="presOf" srcId="{A4F61C1D-4532-4DE8-9241-35C7D6AD0A04}" destId="{0019FB24-03BF-400A-9741-201C059F3519}" srcOrd="0" destOrd="16" presId="urn:microsoft.com/office/officeart/2005/8/layout/hList2#1"/>
    <dgm:cxn modelId="{95005CDF-0EDE-41D8-8863-B397B240B46D}" type="presOf" srcId="{479730FA-6420-4655-8813-32B1E5BA57AC}" destId="{0019FB24-03BF-400A-9741-201C059F3519}" srcOrd="0" destOrd="17" presId="urn:microsoft.com/office/officeart/2005/8/layout/hList2#1"/>
    <dgm:cxn modelId="{BF024923-D40C-4532-8E6D-307AF42C9EAE}" type="presOf" srcId="{C056F2AE-2175-4BF3-85F4-116BF98A80E6}" destId="{0019FB24-03BF-400A-9741-201C059F3519}" srcOrd="0" destOrd="6" presId="urn:microsoft.com/office/officeart/2005/8/layout/hList2#1"/>
    <dgm:cxn modelId="{8F0B72AC-DDAF-4CE9-A496-12FDD8FA2291}" srcId="{DDE70658-7FE9-4709-8113-8BEF5FFA2AB2}" destId="{73AB032C-463C-4D24-8E86-E41DF41EFEC0}" srcOrd="5" destOrd="0" parTransId="{E4D69585-3FD6-4440-AB4E-75264212C4FE}" sibTransId="{074FCECE-8626-4456-A5B9-39FCE6E50490}"/>
    <dgm:cxn modelId="{E9A180ED-CC98-4E76-B3D1-46E925E37E55}" type="presOf" srcId="{2A497BAA-5FC6-4AC5-9403-1BE3C9271C7C}" destId="{0019FB24-03BF-400A-9741-201C059F3519}" srcOrd="0" destOrd="15" presId="urn:microsoft.com/office/officeart/2005/8/layout/hList2#1"/>
    <dgm:cxn modelId="{5B4F57A6-D31C-463A-A05A-E51A9D0EA1C0}" type="presOf" srcId="{BF9BE82F-4D75-4D9B-BC32-F8BADFA2D303}" destId="{0019FB24-03BF-400A-9741-201C059F3519}" srcOrd="0" destOrd="2" presId="urn:microsoft.com/office/officeart/2005/8/layout/hList2#1"/>
    <dgm:cxn modelId="{1DFDFF3B-85E5-44D9-AC3E-36FB8680640F}" srcId="{DDE70658-7FE9-4709-8113-8BEF5FFA2AB2}" destId="{09432826-A511-4637-B0A2-C12A936EA1B6}" srcOrd="1" destOrd="0" parTransId="{B61A9D06-EF53-4EBA-9636-95E615B30518}" sibTransId="{44AEA159-43CA-4CBF-A3B6-0418D8322140}"/>
    <dgm:cxn modelId="{048A81E9-C6FD-4D1A-9B50-AFAC577768C9}" srcId="{DDE70658-7FE9-4709-8113-8BEF5FFA2AB2}" destId="{2A497BAA-5FC6-4AC5-9403-1BE3C9271C7C}" srcOrd="15" destOrd="0" parTransId="{2E29088E-08D7-4728-BD21-543B7697EBE8}" sibTransId="{17E27E50-B01A-4FD9-9B14-037BEE1E8927}"/>
    <dgm:cxn modelId="{57E8133B-D54D-4674-8043-0B21F68C8682}" type="presOf" srcId="{DDE70658-7FE9-4709-8113-8BEF5FFA2AB2}" destId="{2E9432DC-64D8-41A1-B423-B9385035D459}" srcOrd="0" destOrd="0" presId="urn:microsoft.com/office/officeart/2005/8/layout/hList2#1"/>
    <dgm:cxn modelId="{651EB025-43DE-403F-8478-931EA57C4DBF}" type="presOf" srcId="{5335568E-3493-4BC1-B419-2B8B4162D8C8}" destId="{69B28605-0DCF-4C78-B033-ED928CF6013C}" srcOrd="0" destOrd="4" presId="urn:microsoft.com/office/officeart/2005/8/layout/hList2#1"/>
    <dgm:cxn modelId="{3A562093-70C3-4C05-BE8D-9781330079A6}" srcId="{200BCEB1-B3DE-459E-AFEC-281E05F08DB7}" destId="{DDE70658-7FE9-4709-8113-8BEF5FFA2AB2}" srcOrd="1" destOrd="0" parTransId="{C4B3DB76-A265-41D3-A282-D16168D1EDA3}" sibTransId="{A61653BF-7EA3-4D3B-81AE-160220912F76}"/>
    <dgm:cxn modelId="{1AC1D6E4-DD7D-40EC-BC3E-97471997705D}" srcId="{DDE70658-7FE9-4709-8113-8BEF5FFA2AB2}" destId="{6229B824-F695-409E-A7D0-327ED0E28F53}" srcOrd="9" destOrd="0" parTransId="{BB0C4E0D-41D8-4F51-BC9A-CDD45412F45A}" sibTransId="{82C8F727-89D4-4134-8135-A08DB1905752}"/>
    <dgm:cxn modelId="{E9239A93-F315-45DC-97D7-BB34AC9B242E}" srcId="{CCF48F5D-23CD-42A0-AA15-5D8AE92DB7A1}" destId="{5335568E-3493-4BC1-B419-2B8B4162D8C8}" srcOrd="4" destOrd="0" parTransId="{BA55AA1D-4115-40DB-A1AF-70E7FE9C6B8D}" sibTransId="{506F04E9-A55A-4560-ABF9-D2C441E84631}"/>
    <dgm:cxn modelId="{1EF4FCC2-B6AD-4A51-AD65-1FD5DD805A0A}" srcId="{DDE70658-7FE9-4709-8113-8BEF5FFA2AB2}" destId="{C056F2AE-2175-4BF3-85F4-116BF98A80E6}" srcOrd="6" destOrd="0" parTransId="{192BA33A-6632-42A2-882D-E4AE33DE297F}" sibTransId="{99CAE0B3-2043-4978-8DDE-89B4715C5083}"/>
    <dgm:cxn modelId="{7C1C2038-AF8A-4FBC-97D7-1DE0896C5FAE}" srcId="{DDE70658-7FE9-4709-8113-8BEF5FFA2AB2}" destId="{D3C82D5B-42FE-4427-9343-6885D182E7B9}" srcOrd="4" destOrd="0" parTransId="{6F237445-86B1-4224-A488-F6B14929966B}" sibTransId="{FFC3925E-024E-4C08-9F07-073FC1F9E779}"/>
    <dgm:cxn modelId="{F3AA81A2-F6C4-4AFF-B83C-B64E4FA27D45}" type="presOf" srcId="{8648DC89-E4DA-4473-B366-6E75650A6291}" destId="{69B28605-0DCF-4C78-B033-ED928CF6013C}" srcOrd="0" destOrd="2" presId="urn:microsoft.com/office/officeart/2005/8/layout/hList2#1"/>
    <dgm:cxn modelId="{8AAD4C6F-A9AB-4164-91F3-080C0147B9A8}" srcId="{CCF48F5D-23CD-42A0-AA15-5D8AE92DB7A1}" destId="{8EA8897B-B566-42F9-8D3E-9ACD161CC44C}" srcOrd="3" destOrd="0" parTransId="{D2298A8E-1EBE-4280-BDAD-1E124AC499D9}" sibTransId="{E8EEA0CA-A688-4DA4-B7D0-F7D295720711}"/>
    <dgm:cxn modelId="{A0A6E87E-0BDC-4CDA-B4BC-99C8FF99EE37}" type="presOf" srcId="{73AB032C-463C-4D24-8E86-E41DF41EFEC0}" destId="{0019FB24-03BF-400A-9741-201C059F3519}" srcOrd="0" destOrd="5" presId="urn:microsoft.com/office/officeart/2005/8/layout/hList2#1"/>
    <dgm:cxn modelId="{5E8DE6F1-626E-4608-8B9B-0AEEEF700F78}" srcId="{DDE70658-7FE9-4709-8113-8BEF5FFA2AB2}" destId="{69B1F165-9C4A-4EFB-9921-A9D2E01B1F7D}" srcOrd="0" destOrd="0" parTransId="{E1FF5D06-9E86-48C8-90A0-52EC886FD3EF}" sibTransId="{0D1ACC0B-1DE7-4F9C-BF1C-F4D6B1D641B7}"/>
    <dgm:cxn modelId="{E9D7A7CE-6C58-46DE-B766-D3148565A679}" srcId="{DDE70658-7FE9-4709-8113-8BEF5FFA2AB2}" destId="{A6DDBD75-C4A0-4662-B9DF-EE3C5F2BD4FC}" srcOrd="7" destOrd="0" parTransId="{4673AB91-0FCD-41B6-8F9F-436E50218B3C}" sibTransId="{9C156F83-2520-4F12-9D26-990FA776E5C8}"/>
    <dgm:cxn modelId="{58DD8495-9A96-4CC8-8711-E45D6866D181}" type="presOf" srcId="{385C6B29-B6DF-4FAD-99B1-C52346FAD094}" destId="{69B28605-0DCF-4C78-B033-ED928CF6013C}" srcOrd="0" destOrd="5" presId="urn:microsoft.com/office/officeart/2005/8/layout/hList2#1"/>
    <dgm:cxn modelId="{48DF56DC-242A-42ED-9474-D83621091567}" srcId="{DDE70658-7FE9-4709-8113-8BEF5FFA2AB2}" destId="{1FE20E37-8027-4251-946B-9392D4B0BAB4}" srcOrd="18" destOrd="0" parTransId="{7ADE12A0-5EE5-4B08-9CDF-2E6CE476332F}" sibTransId="{355321AD-4B3C-4FAE-8ECC-D253850BF23F}"/>
    <dgm:cxn modelId="{BF7B14B1-ABD8-49DC-8B27-5E1FA5B800B5}" srcId="{DDE70658-7FE9-4709-8113-8BEF5FFA2AB2}" destId="{8B771851-70BF-4949-811A-A5B209E36E71}" srcOrd="14" destOrd="0" parTransId="{FF429A99-7054-48DB-BA1A-AE679D9A1288}" sibTransId="{D060E161-18E9-4438-B7F4-50869D928414}"/>
    <dgm:cxn modelId="{954BB509-63BF-4C17-86CF-1F3B7CA1AEA1}" type="presOf" srcId="{BB06395C-B8C8-4420-9D57-C6BD57AE4CB6}" destId="{0019FB24-03BF-400A-9741-201C059F3519}" srcOrd="0" destOrd="19" presId="urn:microsoft.com/office/officeart/2005/8/layout/hList2#1"/>
    <dgm:cxn modelId="{C366BA74-1DF8-4F6E-BA9B-73E46ADA2162}" type="presOf" srcId="{D3C82D5B-42FE-4427-9343-6885D182E7B9}" destId="{0019FB24-03BF-400A-9741-201C059F3519}" srcOrd="0" destOrd="4" presId="urn:microsoft.com/office/officeart/2005/8/layout/hList2#1"/>
    <dgm:cxn modelId="{05A3D1A5-271E-4D62-AF2B-E72FEEB79115}" type="presOf" srcId="{8B771851-70BF-4949-811A-A5B209E36E71}" destId="{0019FB24-03BF-400A-9741-201C059F3519}" srcOrd="0" destOrd="14" presId="urn:microsoft.com/office/officeart/2005/8/layout/hList2#1"/>
    <dgm:cxn modelId="{18BFA3ED-1F8C-417C-A15C-64EF901BC5FF}" type="presOf" srcId="{DAE0AF53-7970-42F3-8B7C-E99113DDD910}" destId="{0019FB24-03BF-400A-9741-201C059F3519}" srcOrd="0" destOrd="11" presId="urn:microsoft.com/office/officeart/2005/8/layout/hList2#1"/>
    <dgm:cxn modelId="{4CB3501D-8189-4C5E-8DE8-1F050E63FA1C}" type="presOf" srcId="{8EA8897B-B566-42F9-8D3E-9ACD161CC44C}" destId="{69B28605-0DCF-4C78-B033-ED928CF6013C}" srcOrd="0" destOrd="3" presId="urn:microsoft.com/office/officeart/2005/8/layout/hList2#1"/>
    <dgm:cxn modelId="{ED76870D-E80F-4C98-BAB9-32F327C22EB3}" type="presOf" srcId="{200BCEB1-B3DE-459E-AFEC-281E05F08DB7}" destId="{B40B784C-8903-415A-93C2-F0F34D1F0917}" srcOrd="0" destOrd="0" presId="urn:microsoft.com/office/officeart/2005/8/layout/hList2#1"/>
    <dgm:cxn modelId="{034D42FF-1685-4789-8AE5-D258E09D3F95}" srcId="{DDE70658-7FE9-4709-8113-8BEF5FFA2AB2}" destId="{20949E2F-FA44-4137-A339-4968ED98A926}" srcOrd="13" destOrd="0" parTransId="{33E3A1CA-753D-499F-9348-638711D9068C}" sibTransId="{D8BB8A07-4000-497A-A9D6-CD4B69BF8562}"/>
    <dgm:cxn modelId="{D1D9E1F0-BA63-4BA6-B172-EC26F86A3A07}" srcId="{DDE70658-7FE9-4709-8113-8BEF5FFA2AB2}" destId="{E143BBC0-2F6F-4978-BDDA-B6FBF821AFEF}" srcOrd="8" destOrd="0" parTransId="{7ACADE77-68FC-4942-9D75-396F1C2C2715}" sibTransId="{8F126044-3752-4ED3-B5A7-33A42534E7C0}"/>
    <dgm:cxn modelId="{BAF37E63-EB69-47DE-B0B3-10A2B3311B93}" srcId="{DDE70658-7FE9-4709-8113-8BEF5FFA2AB2}" destId="{DAE0AF53-7970-42F3-8B7C-E99113DDD910}" srcOrd="11" destOrd="0" parTransId="{C902E266-4F11-4489-9D05-57A59840E2E5}" sibTransId="{3E2E615A-B91E-414B-9901-FBDBC8CF0D74}"/>
    <dgm:cxn modelId="{F607F9A1-42B8-4A2A-88A5-E803C665AAD0}" type="presParOf" srcId="{B40B784C-8903-415A-93C2-F0F34D1F0917}" destId="{682844B8-CD22-4F2E-A539-399D17BDCD05}" srcOrd="0" destOrd="0" presId="urn:microsoft.com/office/officeart/2005/8/layout/hList2#1"/>
    <dgm:cxn modelId="{33172A6A-B8C8-420B-A424-9274949FB311}" type="presParOf" srcId="{682844B8-CD22-4F2E-A539-399D17BDCD05}" destId="{8A3E59D0-221B-429E-8CF1-FCA554FCE87B}" srcOrd="0" destOrd="0" presId="urn:microsoft.com/office/officeart/2005/8/layout/hList2#1"/>
    <dgm:cxn modelId="{00489DCC-19D1-402E-B0DA-A8DD955B1127}" type="presParOf" srcId="{682844B8-CD22-4F2E-A539-399D17BDCD05}" destId="{69B28605-0DCF-4C78-B033-ED928CF6013C}" srcOrd="1" destOrd="0" presId="urn:microsoft.com/office/officeart/2005/8/layout/hList2#1"/>
    <dgm:cxn modelId="{BFDAE0AC-6D69-42DC-A539-572C1B93BFAF}" type="presParOf" srcId="{682844B8-CD22-4F2E-A539-399D17BDCD05}" destId="{2ABD96BE-FDBC-44AA-9C1A-6A9CA87D2F0E}" srcOrd="2" destOrd="0" presId="urn:microsoft.com/office/officeart/2005/8/layout/hList2#1"/>
    <dgm:cxn modelId="{9E6CC485-29FE-4336-88A4-F5424EC8FCC0}" type="presParOf" srcId="{B40B784C-8903-415A-93C2-F0F34D1F0917}" destId="{3E8DBDEF-5112-45B9-97C2-FD44BA88CFD9}" srcOrd="1" destOrd="0" presId="urn:microsoft.com/office/officeart/2005/8/layout/hList2#1"/>
    <dgm:cxn modelId="{9037A3FF-2C60-4044-A19F-D90BF1B55CC3}" type="presParOf" srcId="{B40B784C-8903-415A-93C2-F0F34D1F0917}" destId="{AB0B7294-1C8D-408E-BBB7-002DEE1CE359}" srcOrd="2" destOrd="0" presId="urn:microsoft.com/office/officeart/2005/8/layout/hList2#1"/>
    <dgm:cxn modelId="{35DF594D-75A1-4FA9-B5C8-E2FFB0235DC9}" type="presParOf" srcId="{AB0B7294-1C8D-408E-BBB7-002DEE1CE359}" destId="{C6700F95-3301-4A9A-9D4C-4B88CCE1E4EF}" srcOrd="0" destOrd="0" presId="urn:microsoft.com/office/officeart/2005/8/layout/hList2#1"/>
    <dgm:cxn modelId="{A954DF6C-1C20-4697-AB17-CEFCB432670D}" type="presParOf" srcId="{AB0B7294-1C8D-408E-BBB7-002DEE1CE359}" destId="{0019FB24-03BF-400A-9741-201C059F3519}" srcOrd="1" destOrd="0" presId="urn:microsoft.com/office/officeart/2005/8/layout/hList2#1"/>
    <dgm:cxn modelId="{A569F5C4-B51B-4BB0-9B94-098991175588}" type="presParOf" srcId="{AB0B7294-1C8D-408E-BBB7-002DEE1CE359}" destId="{2E9432DC-64D8-41A1-B423-B9385035D459}" srcOrd="2" destOrd="0" presId="urn:microsoft.com/office/officeart/2005/8/layout/hList2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6BD91A-F3D2-480C-A138-C963E58FEE50}" type="doc">
      <dgm:prSet loTypeId="urn:microsoft.com/office/officeart/2005/8/layout/list1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E473A8E-4623-412C-9289-492BA4A50535}">
      <dgm:prSet phldrT="[Texto]" custT="1"/>
      <dgm:spPr/>
      <dgm:t>
        <a:bodyPr/>
        <a:lstStyle/>
        <a:p>
          <a:r>
            <a:rPr lang="en-US" sz="1400" b="1" dirty="0" smtClean="0">
              <a:latin typeface="Arial" pitchFamily="34" charset="0"/>
              <a:cs typeface="Arial" pitchFamily="34" charset="0"/>
            </a:rPr>
            <a:t>80 </a:t>
          </a:r>
          <a:r>
            <a:rPr lang="en-US" sz="1400" b="1" dirty="0" err="1" smtClean="0">
              <a:latin typeface="Arial" pitchFamily="34" charset="0"/>
              <a:cs typeface="Arial" pitchFamily="34" charset="0"/>
            </a:rPr>
            <a:t>projetos</a:t>
          </a:r>
          <a:r>
            <a:rPr lang="en-US" sz="1400" b="1" dirty="0" smtClean="0">
              <a:latin typeface="Arial" pitchFamily="34" charset="0"/>
              <a:cs typeface="Arial" pitchFamily="34" charset="0"/>
            </a:rPr>
            <a:t> de PD&amp;I</a:t>
          </a:r>
          <a:endParaRPr lang="en-US" sz="1400" b="1" dirty="0">
            <a:latin typeface="Arial" pitchFamily="34" charset="0"/>
            <a:cs typeface="Arial" pitchFamily="34" charset="0"/>
          </a:endParaRPr>
        </a:p>
      </dgm:t>
    </dgm:pt>
    <dgm:pt modelId="{F2743613-81B6-40FF-90D9-66D85BB6A05A}" type="parTrans" cxnId="{8E56AD78-74D3-4F78-B0C7-DADF6DA3D1D3}">
      <dgm:prSet/>
      <dgm:spPr/>
      <dgm:t>
        <a:bodyPr/>
        <a:lstStyle/>
        <a:p>
          <a:endParaRPr lang="en-US" sz="1400" b="1">
            <a:solidFill>
              <a:schemeClr val="bg1"/>
            </a:solidFill>
          </a:endParaRPr>
        </a:p>
      </dgm:t>
    </dgm:pt>
    <dgm:pt modelId="{661ABBCD-60F6-4A59-9913-F46960BEC077}" type="sibTrans" cxnId="{8E56AD78-74D3-4F78-B0C7-DADF6DA3D1D3}">
      <dgm:prSet/>
      <dgm:spPr/>
      <dgm:t>
        <a:bodyPr/>
        <a:lstStyle/>
        <a:p>
          <a:endParaRPr lang="en-US" sz="1400" b="1">
            <a:solidFill>
              <a:schemeClr val="bg1"/>
            </a:solidFill>
          </a:endParaRPr>
        </a:p>
      </dgm:t>
    </dgm:pt>
    <dgm:pt modelId="{4580CE99-3D94-454F-A50E-E166E842E52A}">
      <dgm:prSet phldrT="[Texto]" custT="1"/>
      <dgm:spPr/>
      <dgm:t>
        <a:bodyPr/>
        <a:lstStyle/>
        <a:p>
          <a:r>
            <a:rPr lang="en-US" sz="1400" b="1" dirty="0" smtClean="0">
              <a:latin typeface="Arial" pitchFamily="34" charset="0"/>
              <a:cs typeface="Arial" pitchFamily="34" charset="0"/>
            </a:rPr>
            <a:t>27 </a:t>
          </a:r>
          <a:r>
            <a:rPr lang="en-US" sz="1400" b="1" dirty="0" err="1" smtClean="0">
              <a:latin typeface="Arial" pitchFamily="34" charset="0"/>
              <a:cs typeface="Arial" pitchFamily="34" charset="0"/>
            </a:rPr>
            <a:t>Unidades</a:t>
          </a:r>
          <a:r>
            <a:rPr lang="en-US" sz="1400" b="1" dirty="0" smtClean="0">
              <a:latin typeface="Arial" pitchFamily="34" charset="0"/>
              <a:cs typeface="Arial" pitchFamily="34" charset="0"/>
            </a:rPr>
            <a:t> de </a:t>
          </a:r>
          <a:r>
            <a:rPr lang="en-US" sz="1400" b="1" dirty="0" err="1" smtClean="0">
              <a:latin typeface="Arial" pitchFamily="34" charset="0"/>
              <a:cs typeface="Arial" pitchFamily="34" charset="0"/>
            </a:rPr>
            <a:t>Pesquisa</a:t>
          </a:r>
          <a:r>
            <a:rPr lang="en-US" sz="1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dirty="0" err="1" smtClean="0">
              <a:latin typeface="Arial" pitchFamily="34" charset="0"/>
              <a:cs typeface="Arial" pitchFamily="34" charset="0"/>
            </a:rPr>
            <a:t>atuantes</a:t>
          </a:r>
          <a:r>
            <a:rPr lang="en-US" sz="1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dirty="0" err="1" smtClean="0">
              <a:latin typeface="Arial" pitchFamily="34" charset="0"/>
              <a:cs typeface="Arial" pitchFamily="34" charset="0"/>
            </a:rPr>
            <a:t>na</a:t>
          </a:r>
          <a:r>
            <a:rPr lang="en-US" sz="1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dirty="0" err="1" smtClean="0">
              <a:latin typeface="Arial" pitchFamily="34" charset="0"/>
              <a:cs typeface="Arial" pitchFamily="34" charset="0"/>
            </a:rPr>
            <a:t>região</a:t>
          </a:r>
          <a:endParaRPr lang="en-US" sz="1400" b="1" dirty="0">
            <a:latin typeface="Arial" pitchFamily="34" charset="0"/>
            <a:cs typeface="Arial" pitchFamily="34" charset="0"/>
          </a:endParaRPr>
        </a:p>
      </dgm:t>
    </dgm:pt>
    <dgm:pt modelId="{8587DF0E-0D58-47D2-B4B8-5143D89B3914}" type="parTrans" cxnId="{0C219FE4-AF1C-4153-9E88-CE1044C70FDB}">
      <dgm:prSet/>
      <dgm:spPr/>
      <dgm:t>
        <a:bodyPr/>
        <a:lstStyle/>
        <a:p>
          <a:endParaRPr lang="en-US" sz="1400" b="1">
            <a:solidFill>
              <a:schemeClr val="bg1"/>
            </a:solidFill>
          </a:endParaRPr>
        </a:p>
      </dgm:t>
    </dgm:pt>
    <dgm:pt modelId="{15296E5C-516F-49F5-A275-0616A808D952}" type="sibTrans" cxnId="{0C219FE4-AF1C-4153-9E88-CE1044C70FDB}">
      <dgm:prSet/>
      <dgm:spPr/>
      <dgm:t>
        <a:bodyPr/>
        <a:lstStyle/>
        <a:p>
          <a:endParaRPr lang="en-US" sz="1400" b="1">
            <a:solidFill>
              <a:schemeClr val="bg1"/>
            </a:solidFill>
          </a:endParaRPr>
        </a:p>
      </dgm:t>
    </dgm:pt>
    <dgm:pt modelId="{5AA53907-F092-4D69-B7A3-F5DA0C22660F}">
      <dgm:prSet phldrT="[Texto]" custT="1"/>
      <dgm:spPr/>
      <dgm:t>
        <a:bodyPr/>
        <a:lstStyle/>
        <a:p>
          <a:r>
            <a:rPr lang="en-US" sz="1400" b="1" dirty="0" smtClean="0">
              <a:latin typeface="Arial" pitchFamily="34" charset="0"/>
              <a:cs typeface="Arial" pitchFamily="34" charset="0"/>
            </a:rPr>
            <a:t>1135 </a:t>
          </a:r>
          <a:r>
            <a:rPr lang="en-US" sz="1400" b="1" dirty="0" err="1" smtClean="0">
              <a:latin typeface="Arial" pitchFamily="34" charset="0"/>
              <a:cs typeface="Arial" pitchFamily="34" charset="0"/>
            </a:rPr>
            <a:t>pesquisadores</a:t>
          </a:r>
          <a:r>
            <a:rPr lang="en-US" sz="1400" b="1" dirty="0" smtClean="0">
              <a:latin typeface="Arial" pitchFamily="34" charset="0"/>
              <a:cs typeface="Arial" pitchFamily="34" charset="0"/>
            </a:rPr>
            <a:t> / 687 </a:t>
          </a:r>
          <a:r>
            <a:rPr lang="en-US" sz="1400" b="1" dirty="0" err="1" smtClean="0">
              <a:latin typeface="Arial" pitchFamily="34" charset="0"/>
              <a:cs typeface="Arial" pitchFamily="34" charset="0"/>
            </a:rPr>
            <a:t>parceiros</a:t>
          </a:r>
          <a:r>
            <a:rPr lang="en-US" sz="1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dirty="0" err="1" smtClean="0">
              <a:latin typeface="Arial" pitchFamily="34" charset="0"/>
              <a:cs typeface="Arial" pitchFamily="34" charset="0"/>
            </a:rPr>
            <a:t>externos</a:t>
          </a:r>
          <a:endParaRPr lang="en-US" sz="1400" b="1" dirty="0">
            <a:latin typeface="Arial" pitchFamily="34" charset="0"/>
            <a:cs typeface="Arial" pitchFamily="34" charset="0"/>
          </a:endParaRPr>
        </a:p>
      </dgm:t>
    </dgm:pt>
    <dgm:pt modelId="{0722A5A2-AA8A-4541-A3E1-AD476FC8C494}" type="parTrans" cxnId="{9891437D-9678-49BD-A83E-318B23279CCF}">
      <dgm:prSet/>
      <dgm:spPr/>
      <dgm:t>
        <a:bodyPr/>
        <a:lstStyle/>
        <a:p>
          <a:endParaRPr lang="en-US" sz="1400" b="1">
            <a:solidFill>
              <a:schemeClr val="bg1"/>
            </a:solidFill>
          </a:endParaRPr>
        </a:p>
      </dgm:t>
    </dgm:pt>
    <dgm:pt modelId="{07B010E6-0D4F-425D-BA82-0E8DEA9C5FD3}" type="sibTrans" cxnId="{9891437D-9678-49BD-A83E-318B23279CCF}">
      <dgm:prSet/>
      <dgm:spPr/>
      <dgm:t>
        <a:bodyPr/>
        <a:lstStyle/>
        <a:p>
          <a:endParaRPr lang="en-US" sz="1400" b="1">
            <a:solidFill>
              <a:schemeClr val="bg1"/>
            </a:solidFill>
          </a:endParaRPr>
        </a:p>
      </dgm:t>
    </dgm:pt>
    <dgm:pt modelId="{24F64FED-50AE-4A34-9700-BDDF9C2911B7}">
      <dgm:prSet phldrT="[Texto]" custT="1"/>
      <dgm:spPr/>
      <dgm:t>
        <a:bodyPr/>
        <a:lstStyle/>
        <a:p>
          <a:endParaRPr lang="pt-BR" sz="1400" b="1" dirty="0" smtClean="0">
            <a:latin typeface="Arial" pitchFamily="34" charset="0"/>
            <a:cs typeface="Arial" pitchFamily="34" charset="0"/>
          </a:endParaRPr>
        </a:p>
        <a:p>
          <a:r>
            <a:rPr lang="pt-BR" sz="1400" b="1" dirty="0" smtClean="0">
              <a:latin typeface="Arial" pitchFamily="34" charset="0"/>
              <a:cs typeface="Arial" pitchFamily="34" charset="0"/>
            </a:rPr>
            <a:t>R$ 124 milhões (custeio + investimento)</a:t>
          </a:r>
          <a:endParaRPr lang="en-US" sz="1400" b="1" dirty="0" smtClean="0">
            <a:latin typeface="Arial" pitchFamily="34" charset="0"/>
            <a:cs typeface="Arial" pitchFamily="34" charset="0"/>
          </a:endParaRPr>
        </a:p>
        <a:p>
          <a:endParaRPr lang="en-US" sz="1400" b="1" dirty="0">
            <a:latin typeface="Arial" pitchFamily="34" charset="0"/>
            <a:cs typeface="Arial" pitchFamily="34" charset="0"/>
          </a:endParaRPr>
        </a:p>
      </dgm:t>
    </dgm:pt>
    <dgm:pt modelId="{783CAB28-91C4-47A2-B466-91B2CE3A8BC9}" type="parTrans" cxnId="{6FEA3EDC-23A1-4F8A-90A4-6B04A769A609}">
      <dgm:prSet/>
      <dgm:spPr/>
      <dgm:t>
        <a:bodyPr/>
        <a:lstStyle/>
        <a:p>
          <a:endParaRPr lang="en-US" sz="1400" b="1">
            <a:solidFill>
              <a:schemeClr val="bg1"/>
            </a:solidFill>
          </a:endParaRPr>
        </a:p>
      </dgm:t>
    </dgm:pt>
    <dgm:pt modelId="{2298F743-C2B3-45FD-9E2E-001930E37D71}" type="sibTrans" cxnId="{6FEA3EDC-23A1-4F8A-90A4-6B04A769A609}">
      <dgm:prSet/>
      <dgm:spPr/>
      <dgm:t>
        <a:bodyPr/>
        <a:lstStyle/>
        <a:p>
          <a:endParaRPr lang="en-US" sz="1400" b="1">
            <a:solidFill>
              <a:schemeClr val="bg1"/>
            </a:solidFill>
          </a:endParaRPr>
        </a:p>
      </dgm:t>
    </dgm:pt>
    <dgm:pt modelId="{6AFCC60F-A378-48C6-80FA-F5CD7C1FD3FB}">
      <dgm:prSet phldrT="[Text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pt-BR" sz="1400" b="1" dirty="0" smtClean="0">
            <a:latin typeface="Arial" pitchFamily="34" charset="0"/>
            <a:cs typeface="Arial" pitchFamily="34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1400" b="1" dirty="0" smtClean="0">
              <a:latin typeface="Arial" pitchFamily="34" charset="0"/>
              <a:cs typeface="Arial" pitchFamily="34" charset="0"/>
            </a:rPr>
            <a:t>5 Grandes Áreas Temáticas: </a:t>
          </a:r>
          <a:r>
            <a:rPr lang="pt-BR" sz="1400" dirty="0" smtClean="0">
              <a:latin typeface="Arial" panose="020B0604020202020204" pitchFamily="34" charset="0"/>
              <a:cs typeface="Arial" panose="020B0604020202020204" pitchFamily="34" charset="0"/>
            </a:rPr>
            <a:t>melhoramento genético, sistemas de produção, defesa sanitária, aquicultura e transferência de tecnologia</a:t>
          </a:r>
          <a:endParaRPr lang="en-US" sz="1400" b="1" dirty="0" smtClean="0">
            <a:latin typeface="Arial" pitchFamily="34" charset="0"/>
            <a:cs typeface="Arial" pitchFamily="34" charset="0"/>
          </a:endParaRPr>
        </a:p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i="1" dirty="0">
            <a:latin typeface="Arial" pitchFamily="34" charset="0"/>
            <a:cs typeface="Arial" pitchFamily="34" charset="0"/>
          </a:endParaRPr>
        </a:p>
      </dgm:t>
    </dgm:pt>
    <dgm:pt modelId="{52B30A64-CAFC-4B28-9E1D-8AC13D3F424E}" type="parTrans" cxnId="{3EC0D9C0-F021-42C9-8C4C-8160E2469CB9}">
      <dgm:prSet/>
      <dgm:spPr/>
      <dgm:t>
        <a:bodyPr/>
        <a:lstStyle/>
        <a:p>
          <a:endParaRPr lang="en-US" sz="1400" b="1">
            <a:solidFill>
              <a:schemeClr val="bg1"/>
            </a:solidFill>
          </a:endParaRPr>
        </a:p>
      </dgm:t>
    </dgm:pt>
    <dgm:pt modelId="{93E38A98-9ABA-4BF2-AD7D-8A167FE6118A}" type="sibTrans" cxnId="{3EC0D9C0-F021-42C9-8C4C-8160E2469CB9}">
      <dgm:prSet/>
      <dgm:spPr/>
      <dgm:t>
        <a:bodyPr/>
        <a:lstStyle/>
        <a:p>
          <a:endParaRPr lang="en-US" sz="1400" b="1">
            <a:solidFill>
              <a:schemeClr val="bg1"/>
            </a:solidFill>
          </a:endParaRPr>
        </a:p>
      </dgm:t>
    </dgm:pt>
    <dgm:pt modelId="{F6DB2ECB-EC22-44A0-B4FA-85A5BBCB6873}">
      <dgm:prSet phldrT="[Texto]" custT="1"/>
      <dgm:spPr/>
      <dgm:t>
        <a:bodyPr/>
        <a:lstStyle/>
        <a:p>
          <a:r>
            <a:rPr lang="pt-BR" sz="1400" b="1" dirty="0" smtClean="0">
              <a:latin typeface="Arial" pitchFamily="34" charset="0"/>
              <a:cs typeface="Arial" pitchFamily="34" charset="0"/>
            </a:rPr>
            <a:t>57% Orçamento: Melhoramento Genético</a:t>
          </a:r>
          <a:endParaRPr lang="en-US" sz="1400" b="1" dirty="0">
            <a:latin typeface="Arial" pitchFamily="34" charset="0"/>
            <a:cs typeface="Arial" pitchFamily="34" charset="0"/>
          </a:endParaRPr>
        </a:p>
      </dgm:t>
    </dgm:pt>
    <dgm:pt modelId="{B38BC614-6189-4C95-BE20-AA3337C41B36}" type="parTrans" cxnId="{B54B1E4E-22EA-4A71-9F9B-170899941DF7}">
      <dgm:prSet/>
      <dgm:spPr/>
      <dgm:t>
        <a:bodyPr/>
        <a:lstStyle/>
        <a:p>
          <a:endParaRPr lang="en-US" sz="1400"/>
        </a:p>
      </dgm:t>
    </dgm:pt>
    <dgm:pt modelId="{9DA97F06-8110-4D79-86C8-019C6E7264FF}" type="sibTrans" cxnId="{B54B1E4E-22EA-4A71-9F9B-170899941DF7}">
      <dgm:prSet/>
      <dgm:spPr/>
      <dgm:t>
        <a:bodyPr/>
        <a:lstStyle/>
        <a:p>
          <a:endParaRPr lang="en-US" sz="1400"/>
        </a:p>
      </dgm:t>
    </dgm:pt>
    <dgm:pt modelId="{A7E3B335-2E31-4F78-AC11-6FAC06653077}">
      <dgm:prSet phldrT="[Texto]" custT="1"/>
      <dgm:spPr/>
      <dgm:t>
        <a:bodyPr/>
        <a:lstStyle/>
        <a:p>
          <a:r>
            <a:rPr lang="en-US" sz="1400" b="1" dirty="0" smtClean="0">
              <a:latin typeface="Arial" pitchFamily="34" charset="0"/>
              <a:cs typeface="Arial" pitchFamily="34" charset="0"/>
            </a:rPr>
            <a:t>38% </a:t>
          </a:r>
          <a:r>
            <a:rPr lang="en-US" sz="1400" b="1" dirty="0" err="1" smtClean="0">
              <a:latin typeface="Arial" pitchFamily="34" charset="0"/>
              <a:cs typeface="Arial" pitchFamily="34" charset="0"/>
            </a:rPr>
            <a:t>Orçamento</a:t>
          </a:r>
          <a:r>
            <a:rPr lang="en-US" sz="1400" b="1" dirty="0" smtClean="0">
              <a:latin typeface="Arial" pitchFamily="34" charset="0"/>
              <a:cs typeface="Arial" pitchFamily="34" charset="0"/>
            </a:rPr>
            <a:t>: </a:t>
          </a:r>
          <a:r>
            <a:rPr lang="en-US" sz="1400" b="1" dirty="0" err="1" smtClean="0">
              <a:latin typeface="Arial" pitchFamily="34" charset="0"/>
              <a:cs typeface="Arial" pitchFamily="34" charset="0"/>
            </a:rPr>
            <a:t>Soja</a:t>
          </a:r>
          <a:endParaRPr lang="en-US" sz="1400" b="1" dirty="0">
            <a:latin typeface="Arial" pitchFamily="34" charset="0"/>
            <a:cs typeface="Arial" pitchFamily="34" charset="0"/>
          </a:endParaRPr>
        </a:p>
      </dgm:t>
    </dgm:pt>
    <dgm:pt modelId="{249B88B0-26B1-4AA4-8167-C2481F8A3565}" type="parTrans" cxnId="{A595FD86-B27A-437E-AAD0-6961847D82DE}">
      <dgm:prSet/>
      <dgm:spPr/>
      <dgm:t>
        <a:bodyPr/>
        <a:lstStyle/>
        <a:p>
          <a:endParaRPr lang="en-US" sz="1400"/>
        </a:p>
      </dgm:t>
    </dgm:pt>
    <dgm:pt modelId="{7BF83B11-CF0E-47F2-97DE-BC85595551C6}" type="sibTrans" cxnId="{A595FD86-B27A-437E-AAD0-6961847D82DE}">
      <dgm:prSet/>
      <dgm:spPr/>
      <dgm:t>
        <a:bodyPr/>
        <a:lstStyle/>
        <a:p>
          <a:endParaRPr lang="en-US" sz="1400"/>
        </a:p>
      </dgm:t>
    </dgm:pt>
    <dgm:pt modelId="{AD9DD920-88E3-4F4F-A4FA-90396CC34A36}" type="pres">
      <dgm:prSet presAssocID="{066BD91A-F3D2-480C-A138-C963E58FEE5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B3DD865-C2F3-4F06-9BF1-33DBB574F18E}" type="pres">
      <dgm:prSet presAssocID="{DE473A8E-4623-412C-9289-492BA4A50535}" presName="parentLin" presStyleCnt="0"/>
      <dgm:spPr/>
    </dgm:pt>
    <dgm:pt modelId="{C5240CD0-CDBE-47A4-9750-2DEF13BD5F79}" type="pres">
      <dgm:prSet presAssocID="{DE473A8E-4623-412C-9289-492BA4A50535}" presName="parentLeftMargin" presStyleLbl="node1" presStyleIdx="0" presStyleCnt="7"/>
      <dgm:spPr/>
      <dgm:t>
        <a:bodyPr/>
        <a:lstStyle/>
        <a:p>
          <a:endParaRPr lang="en-US"/>
        </a:p>
      </dgm:t>
    </dgm:pt>
    <dgm:pt modelId="{0D94BA05-FA8A-4DB7-AC73-3AC40F6777E1}" type="pres">
      <dgm:prSet presAssocID="{DE473A8E-4623-412C-9289-492BA4A50535}" presName="parentText" presStyleLbl="node1" presStyleIdx="0" presStyleCnt="7" custAng="0" custScaleX="136432" custScaleY="14808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EEEAF1-6E44-45BE-B990-CC7CC107C52F}" type="pres">
      <dgm:prSet presAssocID="{DE473A8E-4623-412C-9289-492BA4A50535}" presName="negativeSpace" presStyleCnt="0"/>
      <dgm:spPr/>
    </dgm:pt>
    <dgm:pt modelId="{F50AA1E5-B96E-404C-B8EE-2145760C0942}" type="pres">
      <dgm:prSet presAssocID="{DE473A8E-4623-412C-9289-492BA4A50535}" presName="childText" presStyleLbl="conFgAcc1" presStyleIdx="0" presStyleCnt="7">
        <dgm:presLayoutVars>
          <dgm:bulletEnabled val="1"/>
        </dgm:presLayoutVars>
      </dgm:prSet>
      <dgm:spPr/>
    </dgm:pt>
    <dgm:pt modelId="{E8C26F4A-7805-4020-BF68-41EB32B0C229}" type="pres">
      <dgm:prSet presAssocID="{661ABBCD-60F6-4A59-9913-F46960BEC077}" presName="spaceBetweenRectangles" presStyleCnt="0"/>
      <dgm:spPr/>
    </dgm:pt>
    <dgm:pt modelId="{B79DCEE2-19D6-462A-9161-22A3F02A0117}" type="pres">
      <dgm:prSet presAssocID="{4580CE99-3D94-454F-A50E-E166E842E52A}" presName="parentLin" presStyleCnt="0"/>
      <dgm:spPr/>
    </dgm:pt>
    <dgm:pt modelId="{35B844D0-90D9-4181-A379-D7D71B97892E}" type="pres">
      <dgm:prSet presAssocID="{4580CE99-3D94-454F-A50E-E166E842E52A}" presName="parentLeftMargin" presStyleLbl="node1" presStyleIdx="0" presStyleCnt="7"/>
      <dgm:spPr/>
      <dgm:t>
        <a:bodyPr/>
        <a:lstStyle/>
        <a:p>
          <a:endParaRPr lang="en-US"/>
        </a:p>
      </dgm:t>
    </dgm:pt>
    <dgm:pt modelId="{DE125F8A-A84A-46F5-9CBC-73E7E86B9D5B}" type="pres">
      <dgm:prSet presAssocID="{4580CE99-3D94-454F-A50E-E166E842E52A}" presName="parentText" presStyleLbl="node1" presStyleIdx="1" presStyleCnt="7" custAng="0" custScaleX="136432" custScaleY="14808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0B8919-B153-4E04-BE90-1AA966F34288}" type="pres">
      <dgm:prSet presAssocID="{4580CE99-3D94-454F-A50E-E166E842E52A}" presName="negativeSpace" presStyleCnt="0"/>
      <dgm:spPr/>
    </dgm:pt>
    <dgm:pt modelId="{7EB7A6A9-5081-4546-B55E-A6B5C123DC62}" type="pres">
      <dgm:prSet presAssocID="{4580CE99-3D94-454F-A50E-E166E842E52A}" presName="childText" presStyleLbl="conFgAcc1" presStyleIdx="1" presStyleCnt="7">
        <dgm:presLayoutVars>
          <dgm:bulletEnabled val="1"/>
        </dgm:presLayoutVars>
      </dgm:prSet>
      <dgm:spPr/>
    </dgm:pt>
    <dgm:pt modelId="{90A5A54B-717F-4CF4-81C9-FBFA668A6420}" type="pres">
      <dgm:prSet presAssocID="{15296E5C-516F-49F5-A275-0616A808D952}" presName="spaceBetweenRectangles" presStyleCnt="0"/>
      <dgm:spPr/>
    </dgm:pt>
    <dgm:pt modelId="{74FD442E-EDC3-4BB8-8D59-500F7FFB8065}" type="pres">
      <dgm:prSet presAssocID="{5AA53907-F092-4D69-B7A3-F5DA0C22660F}" presName="parentLin" presStyleCnt="0"/>
      <dgm:spPr/>
    </dgm:pt>
    <dgm:pt modelId="{3128210C-6583-4518-B2A1-F7B003DC5E09}" type="pres">
      <dgm:prSet presAssocID="{5AA53907-F092-4D69-B7A3-F5DA0C22660F}" presName="parentLeftMargin" presStyleLbl="node1" presStyleIdx="1" presStyleCnt="7"/>
      <dgm:spPr/>
      <dgm:t>
        <a:bodyPr/>
        <a:lstStyle/>
        <a:p>
          <a:endParaRPr lang="en-US"/>
        </a:p>
      </dgm:t>
    </dgm:pt>
    <dgm:pt modelId="{BECCA56F-FA24-4F00-84DA-F1B499134790}" type="pres">
      <dgm:prSet presAssocID="{5AA53907-F092-4D69-B7A3-F5DA0C22660F}" presName="parentText" presStyleLbl="node1" presStyleIdx="2" presStyleCnt="7" custAng="0" custScaleX="136432" custScaleY="13379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090E50-FAB6-4FB5-9FF5-9569FDCAF35A}" type="pres">
      <dgm:prSet presAssocID="{5AA53907-F092-4D69-B7A3-F5DA0C22660F}" presName="negativeSpace" presStyleCnt="0"/>
      <dgm:spPr/>
    </dgm:pt>
    <dgm:pt modelId="{01169C71-98EC-4C4B-82FF-F99BD1058652}" type="pres">
      <dgm:prSet presAssocID="{5AA53907-F092-4D69-B7A3-F5DA0C22660F}" presName="childText" presStyleLbl="conFgAcc1" presStyleIdx="2" presStyleCnt="7">
        <dgm:presLayoutVars>
          <dgm:bulletEnabled val="1"/>
        </dgm:presLayoutVars>
      </dgm:prSet>
      <dgm:spPr/>
    </dgm:pt>
    <dgm:pt modelId="{6433D018-CF2F-4961-AB89-4B35DE80C859}" type="pres">
      <dgm:prSet presAssocID="{07B010E6-0D4F-425D-BA82-0E8DEA9C5FD3}" presName="spaceBetweenRectangles" presStyleCnt="0"/>
      <dgm:spPr/>
    </dgm:pt>
    <dgm:pt modelId="{824AAD53-772E-4EAE-B4F1-0CE8BFAB3D16}" type="pres">
      <dgm:prSet presAssocID="{24F64FED-50AE-4A34-9700-BDDF9C2911B7}" presName="parentLin" presStyleCnt="0"/>
      <dgm:spPr/>
    </dgm:pt>
    <dgm:pt modelId="{099DB63E-DB13-4998-85D3-262FDC5EA146}" type="pres">
      <dgm:prSet presAssocID="{24F64FED-50AE-4A34-9700-BDDF9C2911B7}" presName="parentLeftMargin" presStyleLbl="node1" presStyleIdx="2" presStyleCnt="7"/>
      <dgm:spPr/>
      <dgm:t>
        <a:bodyPr/>
        <a:lstStyle/>
        <a:p>
          <a:endParaRPr lang="en-US"/>
        </a:p>
      </dgm:t>
    </dgm:pt>
    <dgm:pt modelId="{1FED1280-4610-497F-AA8F-B44BF1765013}" type="pres">
      <dgm:prSet presAssocID="{24F64FED-50AE-4A34-9700-BDDF9C2911B7}" presName="parentText" presStyleLbl="node1" presStyleIdx="3" presStyleCnt="7" custAng="0" custScaleX="136432" custScaleY="194880" custLinFactNeighborX="-166" custLinFactNeighborY="-863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EF597C-4B37-4FF7-9066-A3C11A9C3CA0}" type="pres">
      <dgm:prSet presAssocID="{24F64FED-50AE-4A34-9700-BDDF9C2911B7}" presName="negativeSpace" presStyleCnt="0"/>
      <dgm:spPr/>
    </dgm:pt>
    <dgm:pt modelId="{322D89A9-CAA3-45B3-9B49-DA2DB6FD8ED4}" type="pres">
      <dgm:prSet presAssocID="{24F64FED-50AE-4A34-9700-BDDF9C2911B7}" presName="childText" presStyleLbl="conFgAcc1" presStyleIdx="3" presStyleCnt="7">
        <dgm:presLayoutVars>
          <dgm:bulletEnabled val="1"/>
        </dgm:presLayoutVars>
      </dgm:prSet>
      <dgm:spPr/>
    </dgm:pt>
    <dgm:pt modelId="{32C0DE4C-8926-4BC1-A9BF-2701A5B51BEE}" type="pres">
      <dgm:prSet presAssocID="{2298F743-C2B3-45FD-9E2E-001930E37D71}" presName="spaceBetweenRectangles" presStyleCnt="0"/>
      <dgm:spPr/>
    </dgm:pt>
    <dgm:pt modelId="{ED358521-8A75-4BA7-849D-BE97049E3A00}" type="pres">
      <dgm:prSet presAssocID="{6AFCC60F-A378-48C6-80FA-F5CD7C1FD3FB}" presName="parentLin" presStyleCnt="0"/>
      <dgm:spPr/>
    </dgm:pt>
    <dgm:pt modelId="{F2CE6E39-559F-4158-B6F1-A0BB983D3929}" type="pres">
      <dgm:prSet presAssocID="{6AFCC60F-A378-48C6-80FA-F5CD7C1FD3FB}" presName="parentLeftMargin" presStyleLbl="node1" presStyleIdx="3" presStyleCnt="7"/>
      <dgm:spPr/>
      <dgm:t>
        <a:bodyPr/>
        <a:lstStyle/>
        <a:p>
          <a:endParaRPr lang="en-US"/>
        </a:p>
      </dgm:t>
    </dgm:pt>
    <dgm:pt modelId="{9121F6B5-1AE2-450D-8D82-C01C88E00877}" type="pres">
      <dgm:prSet presAssocID="{6AFCC60F-A378-48C6-80FA-F5CD7C1FD3FB}" presName="parentText" presStyleLbl="node1" presStyleIdx="4" presStyleCnt="7" custAng="0" custScaleX="136432" custScaleY="24005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87871D-5E4B-43D2-BFA7-4D8D93E05A56}" type="pres">
      <dgm:prSet presAssocID="{6AFCC60F-A378-48C6-80FA-F5CD7C1FD3FB}" presName="negativeSpace" presStyleCnt="0"/>
      <dgm:spPr/>
    </dgm:pt>
    <dgm:pt modelId="{1EFAB5B9-0A58-4300-B84F-C583AFF26C90}" type="pres">
      <dgm:prSet presAssocID="{6AFCC60F-A378-48C6-80FA-F5CD7C1FD3FB}" presName="childText" presStyleLbl="conFgAcc1" presStyleIdx="4" presStyleCnt="7">
        <dgm:presLayoutVars>
          <dgm:bulletEnabled val="1"/>
        </dgm:presLayoutVars>
      </dgm:prSet>
      <dgm:spPr/>
    </dgm:pt>
    <dgm:pt modelId="{1151E39C-9795-40F3-BF24-C17DE954C595}" type="pres">
      <dgm:prSet presAssocID="{93E38A98-9ABA-4BF2-AD7D-8A167FE6118A}" presName="spaceBetweenRectangles" presStyleCnt="0"/>
      <dgm:spPr/>
    </dgm:pt>
    <dgm:pt modelId="{B8C61B41-8AD1-49D1-B1D2-4DD067493125}" type="pres">
      <dgm:prSet presAssocID="{F6DB2ECB-EC22-44A0-B4FA-85A5BBCB6873}" presName="parentLin" presStyleCnt="0"/>
      <dgm:spPr/>
    </dgm:pt>
    <dgm:pt modelId="{24D7BEDD-F0F7-4B6F-95FE-33D3050934AB}" type="pres">
      <dgm:prSet presAssocID="{F6DB2ECB-EC22-44A0-B4FA-85A5BBCB6873}" presName="parentLeftMargin" presStyleLbl="node1" presStyleIdx="4" presStyleCnt="7" custScaleX="112870" custScaleY="320364"/>
      <dgm:spPr/>
      <dgm:t>
        <a:bodyPr/>
        <a:lstStyle/>
        <a:p>
          <a:endParaRPr lang="en-US"/>
        </a:p>
      </dgm:t>
    </dgm:pt>
    <dgm:pt modelId="{0453FC0B-78AB-4E04-B75C-4411A1BC9EF7}" type="pres">
      <dgm:prSet presAssocID="{F6DB2ECB-EC22-44A0-B4FA-85A5BBCB6873}" presName="parentText" presStyleLbl="node1" presStyleIdx="5" presStyleCnt="7" custAng="0" custScaleX="136432" custScaleY="14808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C8CBB6-9A60-406D-BD7A-0BB2A8EC90AE}" type="pres">
      <dgm:prSet presAssocID="{F6DB2ECB-EC22-44A0-B4FA-85A5BBCB6873}" presName="negativeSpace" presStyleCnt="0"/>
      <dgm:spPr/>
    </dgm:pt>
    <dgm:pt modelId="{96828044-1A69-467C-A16B-D65F63416A6E}" type="pres">
      <dgm:prSet presAssocID="{F6DB2ECB-EC22-44A0-B4FA-85A5BBCB6873}" presName="childText" presStyleLbl="conFgAcc1" presStyleIdx="5" presStyleCnt="7">
        <dgm:presLayoutVars>
          <dgm:bulletEnabled val="1"/>
        </dgm:presLayoutVars>
      </dgm:prSet>
      <dgm:spPr/>
    </dgm:pt>
    <dgm:pt modelId="{C42454DE-49DC-4B59-A8D0-AC6D1F016689}" type="pres">
      <dgm:prSet presAssocID="{9DA97F06-8110-4D79-86C8-019C6E7264FF}" presName="spaceBetweenRectangles" presStyleCnt="0"/>
      <dgm:spPr/>
    </dgm:pt>
    <dgm:pt modelId="{7A0ABBDA-7DD5-45EA-982F-C5D84BA81B95}" type="pres">
      <dgm:prSet presAssocID="{A7E3B335-2E31-4F78-AC11-6FAC06653077}" presName="parentLin" presStyleCnt="0"/>
      <dgm:spPr/>
    </dgm:pt>
    <dgm:pt modelId="{E2D7DFA4-8E47-4118-9802-1CEA3FA14759}" type="pres">
      <dgm:prSet presAssocID="{A7E3B335-2E31-4F78-AC11-6FAC06653077}" presName="parentLeftMargin" presStyleLbl="node1" presStyleIdx="5" presStyleCnt="7" custAng="0" custScaleX="123255" custScaleY="148084"/>
      <dgm:spPr/>
      <dgm:t>
        <a:bodyPr/>
        <a:lstStyle/>
        <a:p>
          <a:endParaRPr lang="en-US"/>
        </a:p>
      </dgm:t>
    </dgm:pt>
    <dgm:pt modelId="{6D79F89F-E955-410F-A235-C0A0555A3759}" type="pres">
      <dgm:prSet presAssocID="{A7E3B335-2E31-4F78-AC11-6FAC06653077}" presName="parentText" presStyleLbl="node1" presStyleIdx="6" presStyleCnt="7" custScaleX="134091" custScaleY="14603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CB56A7-26E8-4077-9A4B-2026CACCF69F}" type="pres">
      <dgm:prSet presAssocID="{A7E3B335-2E31-4F78-AC11-6FAC06653077}" presName="negativeSpace" presStyleCnt="0"/>
      <dgm:spPr/>
    </dgm:pt>
    <dgm:pt modelId="{161CE8C8-87B3-496F-B444-64BB1AAEE841}" type="pres">
      <dgm:prSet presAssocID="{A7E3B335-2E31-4F78-AC11-6FAC06653077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3EC0D9C0-F021-42C9-8C4C-8160E2469CB9}" srcId="{066BD91A-F3D2-480C-A138-C963E58FEE50}" destId="{6AFCC60F-A378-48C6-80FA-F5CD7C1FD3FB}" srcOrd="4" destOrd="0" parTransId="{52B30A64-CAFC-4B28-9E1D-8AC13D3F424E}" sibTransId="{93E38A98-9ABA-4BF2-AD7D-8A167FE6118A}"/>
    <dgm:cxn modelId="{FFE590FD-B44C-431F-83B6-599B430F69DB}" type="presOf" srcId="{DE473A8E-4623-412C-9289-492BA4A50535}" destId="{C5240CD0-CDBE-47A4-9750-2DEF13BD5F79}" srcOrd="0" destOrd="0" presId="urn:microsoft.com/office/officeart/2005/8/layout/list1"/>
    <dgm:cxn modelId="{E3F03AD3-83A3-40D2-9A00-D4518E2D3462}" type="presOf" srcId="{066BD91A-F3D2-480C-A138-C963E58FEE50}" destId="{AD9DD920-88E3-4F4F-A4FA-90396CC34A36}" srcOrd="0" destOrd="0" presId="urn:microsoft.com/office/officeart/2005/8/layout/list1"/>
    <dgm:cxn modelId="{CC5D2520-EE4E-45EC-BE08-D7A92D9E07C1}" type="presOf" srcId="{F6DB2ECB-EC22-44A0-B4FA-85A5BBCB6873}" destId="{24D7BEDD-F0F7-4B6F-95FE-33D3050934AB}" srcOrd="0" destOrd="0" presId="urn:microsoft.com/office/officeart/2005/8/layout/list1"/>
    <dgm:cxn modelId="{FF1EBDDC-49CB-439D-8613-DD5375C5939E}" type="presOf" srcId="{A7E3B335-2E31-4F78-AC11-6FAC06653077}" destId="{6D79F89F-E955-410F-A235-C0A0555A3759}" srcOrd="1" destOrd="0" presId="urn:microsoft.com/office/officeart/2005/8/layout/list1"/>
    <dgm:cxn modelId="{A595FD86-B27A-437E-AAD0-6961847D82DE}" srcId="{066BD91A-F3D2-480C-A138-C963E58FEE50}" destId="{A7E3B335-2E31-4F78-AC11-6FAC06653077}" srcOrd="6" destOrd="0" parTransId="{249B88B0-26B1-4AA4-8167-C2481F8A3565}" sibTransId="{7BF83B11-CF0E-47F2-97DE-BC85595551C6}"/>
    <dgm:cxn modelId="{EC158737-D420-4EDA-8E73-D3E5286353E1}" type="presOf" srcId="{6AFCC60F-A378-48C6-80FA-F5CD7C1FD3FB}" destId="{9121F6B5-1AE2-450D-8D82-C01C88E00877}" srcOrd="1" destOrd="0" presId="urn:microsoft.com/office/officeart/2005/8/layout/list1"/>
    <dgm:cxn modelId="{6FEA3EDC-23A1-4F8A-90A4-6B04A769A609}" srcId="{066BD91A-F3D2-480C-A138-C963E58FEE50}" destId="{24F64FED-50AE-4A34-9700-BDDF9C2911B7}" srcOrd="3" destOrd="0" parTransId="{783CAB28-91C4-47A2-B466-91B2CE3A8BC9}" sibTransId="{2298F743-C2B3-45FD-9E2E-001930E37D71}"/>
    <dgm:cxn modelId="{A2F6AE07-E46C-489C-9C1F-08810089D9C7}" type="presOf" srcId="{6AFCC60F-A378-48C6-80FA-F5CD7C1FD3FB}" destId="{F2CE6E39-559F-4158-B6F1-A0BB983D3929}" srcOrd="0" destOrd="0" presId="urn:microsoft.com/office/officeart/2005/8/layout/list1"/>
    <dgm:cxn modelId="{9891437D-9678-49BD-A83E-318B23279CCF}" srcId="{066BD91A-F3D2-480C-A138-C963E58FEE50}" destId="{5AA53907-F092-4D69-B7A3-F5DA0C22660F}" srcOrd="2" destOrd="0" parTransId="{0722A5A2-AA8A-4541-A3E1-AD476FC8C494}" sibTransId="{07B010E6-0D4F-425D-BA82-0E8DEA9C5FD3}"/>
    <dgm:cxn modelId="{D287D3E7-84F0-4A3D-B161-47E6ADF8845C}" type="presOf" srcId="{DE473A8E-4623-412C-9289-492BA4A50535}" destId="{0D94BA05-FA8A-4DB7-AC73-3AC40F6777E1}" srcOrd="1" destOrd="0" presId="urn:microsoft.com/office/officeart/2005/8/layout/list1"/>
    <dgm:cxn modelId="{32706F8B-F836-4CCF-A6F1-EBE107FB4B90}" type="presOf" srcId="{4580CE99-3D94-454F-A50E-E166E842E52A}" destId="{DE125F8A-A84A-46F5-9CBC-73E7E86B9D5B}" srcOrd="1" destOrd="0" presId="urn:microsoft.com/office/officeart/2005/8/layout/list1"/>
    <dgm:cxn modelId="{488EE4CA-A978-42C5-A9E5-CBFA9406028B}" type="presOf" srcId="{5AA53907-F092-4D69-B7A3-F5DA0C22660F}" destId="{3128210C-6583-4518-B2A1-F7B003DC5E09}" srcOrd="0" destOrd="0" presId="urn:microsoft.com/office/officeart/2005/8/layout/list1"/>
    <dgm:cxn modelId="{20388E0C-0627-4FE4-BF9E-11B0A0A02AB5}" type="presOf" srcId="{5AA53907-F092-4D69-B7A3-F5DA0C22660F}" destId="{BECCA56F-FA24-4F00-84DA-F1B499134790}" srcOrd="1" destOrd="0" presId="urn:microsoft.com/office/officeart/2005/8/layout/list1"/>
    <dgm:cxn modelId="{FF056094-20B3-4E63-AB63-7BB79F315CB1}" type="presOf" srcId="{24F64FED-50AE-4A34-9700-BDDF9C2911B7}" destId="{1FED1280-4610-497F-AA8F-B44BF1765013}" srcOrd="1" destOrd="0" presId="urn:microsoft.com/office/officeart/2005/8/layout/list1"/>
    <dgm:cxn modelId="{E407320B-FDF1-4300-BBEB-BFC3B98077F3}" type="presOf" srcId="{24F64FED-50AE-4A34-9700-BDDF9C2911B7}" destId="{099DB63E-DB13-4998-85D3-262FDC5EA146}" srcOrd="0" destOrd="0" presId="urn:microsoft.com/office/officeart/2005/8/layout/list1"/>
    <dgm:cxn modelId="{0C219FE4-AF1C-4153-9E88-CE1044C70FDB}" srcId="{066BD91A-F3D2-480C-A138-C963E58FEE50}" destId="{4580CE99-3D94-454F-A50E-E166E842E52A}" srcOrd="1" destOrd="0" parTransId="{8587DF0E-0D58-47D2-B4B8-5143D89B3914}" sibTransId="{15296E5C-516F-49F5-A275-0616A808D952}"/>
    <dgm:cxn modelId="{B54B1E4E-22EA-4A71-9F9B-170899941DF7}" srcId="{066BD91A-F3D2-480C-A138-C963E58FEE50}" destId="{F6DB2ECB-EC22-44A0-B4FA-85A5BBCB6873}" srcOrd="5" destOrd="0" parTransId="{B38BC614-6189-4C95-BE20-AA3337C41B36}" sibTransId="{9DA97F06-8110-4D79-86C8-019C6E7264FF}"/>
    <dgm:cxn modelId="{ABCE8AD3-2D54-4568-ACE5-D9B76AC4F269}" type="presOf" srcId="{F6DB2ECB-EC22-44A0-B4FA-85A5BBCB6873}" destId="{0453FC0B-78AB-4E04-B75C-4411A1BC9EF7}" srcOrd="1" destOrd="0" presId="urn:microsoft.com/office/officeart/2005/8/layout/list1"/>
    <dgm:cxn modelId="{8E56AD78-74D3-4F78-B0C7-DADF6DA3D1D3}" srcId="{066BD91A-F3D2-480C-A138-C963E58FEE50}" destId="{DE473A8E-4623-412C-9289-492BA4A50535}" srcOrd="0" destOrd="0" parTransId="{F2743613-81B6-40FF-90D9-66D85BB6A05A}" sibTransId="{661ABBCD-60F6-4A59-9913-F46960BEC077}"/>
    <dgm:cxn modelId="{DA890FE8-2F92-4E0D-A0A3-8F1E18045ED9}" type="presOf" srcId="{4580CE99-3D94-454F-A50E-E166E842E52A}" destId="{35B844D0-90D9-4181-A379-D7D71B97892E}" srcOrd="0" destOrd="0" presId="urn:microsoft.com/office/officeart/2005/8/layout/list1"/>
    <dgm:cxn modelId="{880218FA-E5D7-446F-8C4A-638267D5F607}" type="presOf" srcId="{A7E3B335-2E31-4F78-AC11-6FAC06653077}" destId="{E2D7DFA4-8E47-4118-9802-1CEA3FA14759}" srcOrd="0" destOrd="0" presId="urn:microsoft.com/office/officeart/2005/8/layout/list1"/>
    <dgm:cxn modelId="{C3718073-8C52-40D3-932A-F39BC564AFE3}" type="presParOf" srcId="{AD9DD920-88E3-4F4F-A4FA-90396CC34A36}" destId="{AB3DD865-C2F3-4F06-9BF1-33DBB574F18E}" srcOrd="0" destOrd="0" presId="urn:microsoft.com/office/officeart/2005/8/layout/list1"/>
    <dgm:cxn modelId="{80C3B522-4E92-4DC3-BB87-E996A584C0EA}" type="presParOf" srcId="{AB3DD865-C2F3-4F06-9BF1-33DBB574F18E}" destId="{C5240CD0-CDBE-47A4-9750-2DEF13BD5F79}" srcOrd="0" destOrd="0" presId="urn:microsoft.com/office/officeart/2005/8/layout/list1"/>
    <dgm:cxn modelId="{B938D20B-82F8-45C5-82CC-66E10E614E36}" type="presParOf" srcId="{AB3DD865-C2F3-4F06-9BF1-33DBB574F18E}" destId="{0D94BA05-FA8A-4DB7-AC73-3AC40F6777E1}" srcOrd="1" destOrd="0" presId="urn:microsoft.com/office/officeart/2005/8/layout/list1"/>
    <dgm:cxn modelId="{74EF28F2-09C1-4099-B2BE-CEB4B19B0620}" type="presParOf" srcId="{AD9DD920-88E3-4F4F-A4FA-90396CC34A36}" destId="{DBEEEAF1-6E44-45BE-B990-CC7CC107C52F}" srcOrd="1" destOrd="0" presId="urn:microsoft.com/office/officeart/2005/8/layout/list1"/>
    <dgm:cxn modelId="{00BA90B8-9C47-45E8-AE0F-B4648BA6561D}" type="presParOf" srcId="{AD9DD920-88E3-4F4F-A4FA-90396CC34A36}" destId="{F50AA1E5-B96E-404C-B8EE-2145760C0942}" srcOrd="2" destOrd="0" presId="urn:microsoft.com/office/officeart/2005/8/layout/list1"/>
    <dgm:cxn modelId="{476C28F5-B98E-4B3C-AA48-9A558CB62B0A}" type="presParOf" srcId="{AD9DD920-88E3-4F4F-A4FA-90396CC34A36}" destId="{E8C26F4A-7805-4020-BF68-41EB32B0C229}" srcOrd="3" destOrd="0" presId="urn:microsoft.com/office/officeart/2005/8/layout/list1"/>
    <dgm:cxn modelId="{BD8BB64A-86EF-442E-AB01-A42126D3B4E3}" type="presParOf" srcId="{AD9DD920-88E3-4F4F-A4FA-90396CC34A36}" destId="{B79DCEE2-19D6-462A-9161-22A3F02A0117}" srcOrd="4" destOrd="0" presId="urn:microsoft.com/office/officeart/2005/8/layout/list1"/>
    <dgm:cxn modelId="{7E2A073B-91BD-495A-B957-DF578DD57A17}" type="presParOf" srcId="{B79DCEE2-19D6-462A-9161-22A3F02A0117}" destId="{35B844D0-90D9-4181-A379-D7D71B97892E}" srcOrd="0" destOrd="0" presId="urn:microsoft.com/office/officeart/2005/8/layout/list1"/>
    <dgm:cxn modelId="{C6DB1A51-30CB-4B5F-833B-DE2528ABD641}" type="presParOf" srcId="{B79DCEE2-19D6-462A-9161-22A3F02A0117}" destId="{DE125F8A-A84A-46F5-9CBC-73E7E86B9D5B}" srcOrd="1" destOrd="0" presId="urn:microsoft.com/office/officeart/2005/8/layout/list1"/>
    <dgm:cxn modelId="{FF833FEA-82DD-4A86-8727-7B1CD86D31FA}" type="presParOf" srcId="{AD9DD920-88E3-4F4F-A4FA-90396CC34A36}" destId="{070B8919-B153-4E04-BE90-1AA966F34288}" srcOrd="5" destOrd="0" presId="urn:microsoft.com/office/officeart/2005/8/layout/list1"/>
    <dgm:cxn modelId="{60E311F6-1283-4984-B77A-27CC42A61C29}" type="presParOf" srcId="{AD9DD920-88E3-4F4F-A4FA-90396CC34A36}" destId="{7EB7A6A9-5081-4546-B55E-A6B5C123DC62}" srcOrd="6" destOrd="0" presId="urn:microsoft.com/office/officeart/2005/8/layout/list1"/>
    <dgm:cxn modelId="{64675EBF-4C8D-4470-8635-ADD569331C09}" type="presParOf" srcId="{AD9DD920-88E3-4F4F-A4FA-90396CC34A36}" destId="{90A5A54B-717F-4CF4-81C9-FBFA668A6420}" srcOrd="7" destOrd="0" presId="urn:microsoft.com/office/officeart/2005/8/layout/list1"/>
    <dgm:cxn modelId="{6A188E90-ABEF-4CB5-BFD3-E6F1AA56295E}" type="presParOf" srcId="{AD9DD920-88E3-4F4F-A4FA-90396CC34A36}" destId="{74FD442E-EDC3-4BB8-8D59-500F7FFB8065}" srcOrd="8" destOrd="0" presId="urn:microsoft.com/office/officeart/2005/8/layout/list1"/>
    <dgm:cxn modelId="{53B552DC-5C24-47BC-9771-08934A9984DC}" type="presParOf" srcId="{74FD442E-EDC3-4BB8-8D59-500F7FFB8065}" destId="{3128210C-6583-4518-B2A1-F7B003DC5E09}" srcOrd="0" destOrd="0" presId="urn:microsoft.com/office/officeart/2005/8/layout/list1"/>
    <dgm:cxn modelId="{AB3ADA7A-A97C-479F-B248-98A5D3BCEA7F}" type="presParOf" srcId="{74FD442E-EDC3-4BB8-8D59-500F7FFB8065}" destId="{BECCA56F-FA24-4F00-84DA-F1B499134790}" srcOrd="1" destOrd="0" presId="urn:microsoft.com/office/officeart/2005/8/layout/list1"/>
    <dgm:cxn modelId="{0266C76D-1795-4059-BD27-146021AD57C4}" type="presParOf" srcId="{AD9DD920-88E3-4F4F-A4FA-90396CC34A36}" destId="{8A090E50-FAB6-4FB5-9FF5-9569FDCAF35A}" srcOrd="9" destOrd="0" presId="urn:microsoft.com/office/officeart/2005/8/layout/list1"/>
    <dgm:cxn modelId="{75A2C0F1-1332-4BD3-8984-4A770B93323E}" type="presParOf" srcId="{AD9DD920-88E3-4F4F-A4FA-90396CC34A36}" destId="{01169C71-98EC-4C4B-82FF-F99BD1058652}" srcOrd="10" destOrd="0" presId="urn:microsoft.com/office/officeart/2005/8/layout/list1"/>
    <dgm:cxn modelId="{FD405499-5445-4E3C-984F-95B0CD59126E}" type="presParOf" srcId="{AD9DD920-88E3-4F4F-A4FA-90396CC34A36}" destId="{6433D018-CF2F-4961-AB89-4B35DE80C859}" srcOrd="11" destOrd="0" presId="urn:microsoft.com/office/officeart/2005/8/layout/list1"/>
    <dgm:cxn modelId="{E4E677FE-2735-4F15-90F5-7D03C49DED7E}" type="presParOf" srcId="{AD9DD920-88E3-4F4F-A4FA-90396CC34A36}" destId="{824AAD53-772E-4EAE-B4F1-0CE8BFAB3D16}" srcOrd="12" destOrd="0" presId="urn:microsoft.com/office/officeart/2005/8/layout/list1"/>
    <dgm:cxn modelId="{BA4C082E-227E-4EEF-A1C0-BDB66D73EE44}" type="presParOf" srcId="{824AAD53-772E-4EAE-B4F1-0CE8BFAB3D16}" destId="{099DB63E-DB13-4998-85D3-262FDC5EA146}" srcOrd="0" destOrd="0" presId="urn:microsoft.com/office/officeart/2005/8/layout/list1"/>
    <dgm:cxn modelId="{3F99E48C-B4BA-4BB1-AB0C-4E96E3AF9EC8}" type="presParOf" srcId="{824AAD53-772E-4EAE-B4F1-0CE8BFAB3D16}" destId="{1FED1280-4610-497F-AA8F-B44BF1765013}" srcOrd="1" destOrd="0" presId="urn:microsoft.com/office/officeart/2005/8/layout/list1"/>
    <dgm:cxn modelId="{F3A69B47-FD11-48B4-AB32-25415E7BA5C7}" type="presParOf" srcId="{AD9DD920-88E3-4F4F-A4FA-90396CC34A36}" destId="{2CEF597C-4B37-4FF7-9066-A3C11A9C3CA0}" srcOrd="13" destOrd="0" presId="urn:microsoft.com/office/officeart/2005/8/layout/list1"/>
    <dgm:cxn modelId="{8B3062B1-625A-4D6C-B7F3-0612E35DBF89}" type="presParOf" srcId="{AD9DD920-88E3-4F4F-A4FA-90396CC34A36}" destId="{322D89A9-CAA3-45B3-9B49-DA2DB6FD8ED4}" srcOrd="14" destOrd="0" presId="urn:microsoft.com/office/officeart/2005/8/layout/list1"/>
    <dgm:cxn modelId="{B7D71531-9FC0-475F-93C5-E840ED9D742D}" type="presParOf" srcId="{AD9DD920-88E3-4F4F-A4FA-90396CC34A36}" destId="{32C0DE4C-8926-4BC1-A9BF-2701A5B51BEE}" srcOrd="15" destOrd="0" presId="urn:microsoft.com/office/officeart/2005/8/layout/list1"/>
    <dgm:cxn modelId="{CA40B007-0F83-4840-9C89-482AD9792CD8}" type="presParOf" srcId="{AD9DD920-88E3-4F4F-A4FA-90396CC34A36}" destId="{ED358521-8A75-4BA7-849D-BE97049E3A00}" srcOrd="16" destOrd="0" presId="urn:microsoft.com/office/officeart/2005/8/layout/list1"/>
    <dgm:cxn modelId="{C3EDDF2E-CDCC-48A3-A713-4D0A3B124B8D}" type="presParOf" srcId="{ED358521-8A75-4BA7-849D-BE97049E3A00}" destId="{F2CE6E39-559F-4158-B6F1-A0BB983D3929}" srcOrd="0" destOrd="0" presId="urn:microsoft.com/office/officeart/2005/8/layout/list1"/>
    <dgm:cxn modelId="{F02EE7CC-F6D0-4D53-A5B5-3951756E3CEC}" type="presParOf" srcId="{ED358521-8A75-4BA7-849D-BE97049E3A00}" destId="{9121F6B5-1AE2-450D-8D82-C01C88E00877}" srcOrd="1" destOrd="0" presId="urn:microsoft.com/office/officeart/2005/8/layout/list1"/>
    <dgm:cxn modelId="{04B164AE-DFF9-471F-8368-5FEDBC37E3A9}" type="presParOf" srcId="{AD9DD920-88E3-4F4F-A4FA-90396CC34A36}" destId="{0287871D-5E4B-43D2-BFA7-4D8D93E05A56}" srcOrd="17" destOrd="0" presId="urn:microsoft.com/office/officeart/2005/8/layout/list1"/>
    <dgm:cxn modelId="{A358D537-0469-4682-B7AF-4EF2ED3D3BC1}" type="presParOf" srcId="{AD9DD920-88E3-4F4F-A4FA-90396CC34A36}" destId="{1EFAB5B9-0A58-4300-B84F-C583AFF26C90}" srcOrd="18" destOrd="0" presId="urn:microsoft.com/office/officeart/2005/8/layout/list1"/>
    <dgm:cxn modelId="{854E0F80-723C-4675-91AA-2D9232C4626E}" type="presParOf" srcId="{AD9DD920-88E3-4F4F-A4FA-90396CC34A36}" destId="{1151E39C-9795-40F3-BF24-C17DE954C595}" srcOrd="19" destOrd="0" presId="urn:microsoft.com/office/officeart/2005/8/layout/list1"/>
    <dgm:cxn modelId="{6D7B1B5B-0C58-4B9B-B5D3-2B2A47F72627}" type="presParOf" srcId="{AD9DD920-88E3-4F4F-A4FA-90396CC34A36}" destId="{B8C61B41-8AD1-49D1-B1D2-4DD067493125}" srcOrd="20" destOrd="0" presId="urn:microsoft.com/office/officeart/2005/8/layout/list1"/>
    <dgm:cxn modelId="{C6CA7788-3B24-4E17-B90B-A9E59C680439}" type="presParOf" srcId="{B8C61B41-8AD1-49D1-B1D2-4DD067493125}" destId="{24D7BEDD-F0F7-4B6F-95FE-33D3050934AB}" srcOrd="0" destOrd="0" presId="urn:microsoft.com/office/officeart/2005/8/layout/list1"/>
    <dgm:cxn modelId="{1160D621-4CA7-4D5A-8008-27F604D631B1}" type="presParOf" srcId="{B8C61B41-8AD1-49D1-B1D2-4DD067493125}" destId="{0453FC0B-78AB-4E04-B75C-4411A1BC9EF7}" srcOrd="1" destOrd="0" presId="urn:microsoft.com/office/officeart/2005/8/layout/list1"/>
    <dgm:cxn modelId="{46D64118-E42E-429B-8EDA-E05E48429160}" type="presParOf" srcId="{AD9DD920-88E3-4F4F-A4FA-90396CC34A36}" destId="{A0C8CBB6-9A60-406D-BD7A-0BB2A8EC90AE}" srcOrd="21" destOrd="0" presId="urn:microsoft.com/office/officeart/2005/8/layout/list1"/>
    <dgm:cxn modelId="{A9F48D56-5C2E-4B5F-BA27-F06BFBE922BC}" type="presParOf" srcId="{AD9DD920-88E3-4F4F-A4FA-90396CC34A36}" destId="{96828044-1A69-467C-A16B-D65F63416A6E}" srcOrd="22" destOrd="0" presId="urn:microsoft.com/office/officeart/2005/8/layout/list1"/>
    <dgm:cxn modelId="{D2725046-7A0A-41CA-9865-98989E37EFED}" type="presParOf" srcId="{AD9DD920-88E3-4F4F-A4FA-90396CC34A36}" destId="{C42454DE-49DC-4B59-A8D0-AC6D1F016689}" srcOrd="23" destOrd="0" presId="urn:microsoft.com/office/officeart/2005/8/layout/list1"/>
    <dgm:cxn modelId="{4D8C52C5-6B1A-40F6-8CD3-865D04B1A5A8}" type="presParOf" srcId="{AD9DD920-88E3-4F4F-A4FA-90396CC34A36}" destId="{7A0ABBDA-7DD5-45EA-982F-C5D84BA81B95}" srcOrd="24" destOrd="0" presId="urn:microsoft.com/office/officeart/2005/8/layout/list1"/>
    <dgm:cxn modelId="{7C734DAC-2DF2-4D59-8B79-489DBD5538F9}" type="presParOf" srcId="{7A0ABBDA-7DD5-45EA-982F-C5D84BA81B95}" destId="{E2D7DFA4-8E47-4118-9802-1CEA3FA14759}" srcOrd="0" destOrd="0" presId="urn:microsoft.com/office/officeart/2005/8/layout/list1"/>
    <dgm:cxn modelId="{FF3EEBA4-FBAB-4F1C-A190-AE51677C8572}" type="presParOf" srcId="{7A0ABBDA-7DD5-45EA-982F-C5D84BA81B95}" destId="{6D79F89F-E955-410F-A235-C0A0555A3759}" srcOrd="1" destOrd="0" presId="urn:microsoft.com/office/officeart/2005/8/layout/list1"/>
    <dgm:cxn modelId="{B420A744-6E94-479B-B95F-D69851124394}" type="presParOf" srcId="{AD9DD920-88E3-4F4F-A4FA-90396CC34A36}" destId="{8ECB56A7-26E8-4077-9A4B-2026CACCF69F}" srcOrd="25" destOrd="0" presId="urn:microsoft.com/office/officeart/2005/8/layout/list1"/>
    <dgm:cxn modelId="{B7BDFF3C-60DD-464E-A9CD-8639CFFAACBA}" type="presParOf" srcId="{AD9DD920-88E3-4F4F-A4FA-90396CC34A36}" destId="{161CE8C8-87B3-496F-B444-64BB1AAEE841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BD96BE-FDBC-44AA-9C1A-6A9CA87D2F0E}">
      <dsp:nvSpPr>
        <dsp:cNvPr id="0" name=""/>
        <dsp:cNvSpPr/>
      </dsp:nvSpPr>
      <dsp:spPr>
        <a:xfrm rot="16200000">
          <a:off x="-987199" y="2107132"/>
          <a:ext cx="3702898" cy="5730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05442" bIns="0" numCol="1" spcCol="1270" anchor="t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0" kern="1200" dirty="0" smtClean="0">
              <a:latin typeface="Calibri"/>
              <a:ea typeface="+mn-ea"/>
              <a:cs typeface="+mn-cs"/>
            </a:rPr>
            <a:t>Portfólios</a:t>
          </a:r>
          <a:endParaRPr lang="pt-BR" sz="2400" b="0" kern="1200" dirty="0">
            <a:latin typeface="Calibri"/>
            <a:ea typeface="+mn-ea"/>
            <a:cs typeface="+mn-cs"/>
          </a:endParaRPr>
        </a:p>
      </dsp:txBody>
      <dsp:txXfrm>
        <a:off x="-987199" y="2107132"/>
        <a:ext cx="3702898" cy="573099"/>
      </dsp:txXfrm>
    </dsp:sp>
    <dsp:sp modelId="{69B28605-0DCF-4C78-B033-ED928CF6013C}">
      <dsp:nvSpPr>
        <dsp:cNvPr id="0" name=""/>
        <dsp:cNvSpPr/>
      </dsp:nvSpPr>
      <dsp:spPr>
        <a:xfrm>
          <a:off x="1200147" y="373529"/>
          <a:ext cx="2156255" cy="407318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5344" tIns="505442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BR" sz="1200" kern="1200" dirty="0">
            <a:latin typeface="Calibri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>
              <a:latin typeface="Calibri"/>
              <a:ea typeface="+mn-ea"/>
              <a:cs typeface="+mn-cs"/>
            </a:rPr>
            <a:t>Aquicultura</a:t>
          </a:r>
          <a:endParaRPr lang="pt-BR" sz="1200" kern="1200" dirty="0">
            <a:latin typeface="Calibri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>
              <a:latin typeface="Calibri"/>
              <a:ea typeface="+mn-ea"/>
              <a:cs typeface="+mn-cs"/>
            </a:rPr>
            <a:t>Sanidade Animal</a:t>
          </a:r>
          <a:endParaRPr lang="pt-BR" sz="1200" kern="1200" dirty="0">
            <a:latin typeface="Calibri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>
              <a:latin typeface="Calibri"/>
              <a:ea typeface="+mn-ea"/>
              <a:cs typeface="+mn-cs"/>
            </a:rPr>
            <a:t>Sanidade Vegetal</a:t>
          </a:r>
          <a:endParaRPr lang="pt-BR" sz="1200" kern="1200" dirty="0">
            <a:latin typeface="Calibri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>
              <a:latin typeface="Calibri"/>
              <a:ea typeface="+mn-ea"/>
              <a:cs typeface="+mn-cs"/>
            </a:rPr>
            <a:t>Controle Biológico</a:t>
          </a:r>
          <a:endParaRPr lang="pt-BR" sz="1200" kern="1200" dirty="0">
            <a:latin typeface="Calibri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>
              <a:latin typeface="Calibri"/>
              <a:ea typeface="+mn-ea"/>
              <a:cs typeface="+mn-cs"/>
            </a:rPr>
            <a:t>Alimentos Seguros</a:t>
          </a:r>
          <a:endParaRPr lang="pt-BR" sz="1200" kern="1200" dirty="0">
            <a:latin typeface="Calibri"/>
            <a:ea typeface="+mn-ea"/>
            <a:cs typeface="+mn-cs"/>
          </a:endParaRPr>
        </a:p>
      </dsp:txBody>
      <dsp:txXfrm>
        <a:off x="1200147" y="373529"/>
        <a:ext cx="2156255" cy="4073188"/>
      </dsp:txXfrm>
    </dsp:sp>
    <dsp:sp modelId="{8A3E59D0-221B-429E-8CF1-FCA554FCE87B}">
      <dsp:nvSpPr>
        <dsp:cNvPr id="0" name=""/>
        <dsp:cNvSpPr/>
      </dsp:nvSpPr>
      <dsp:spPr>
        <a:xfrm>
          <a:off x="789373" y="-12904"/>
          <a:ext cx="1673622" cy="95870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E9432DC-64D8-41A1-B423-B9385035D459}">
      <dsp:nvSpPr>
        <dsp:cNvPr id="0" name=""/>
        <dsp:cNvSpPr/>
      </dsp:nvSpPr>
      <dsp:spPr>
        <a:xfrm rot="16200000">
          <a:off x="2244726" y="2107749"/>
          <a:ext cx="3702898" cy="5730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05442" bIns="0" numCol="1" spcCol="1270" anchor="t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>
              <a:latin typeface="Calibri"/>
              <a:ea typeface="+mn-ea"/>
              <a:cs typeface="+mn-cs"/>
            </a:rPr>
            <a:t>Arranjos</a:t>
          </a:r>
          <a:endParaRPr lang="pt-BR" sz="2400" kern="1200" dirty="0">
            <a:latin typeface="Calibri"/>
            <a:ea typeface="+mn-ea"/>
            <a:cs typeface="+mn-cs"/>
          </a:endParaRPr>
        </a:p>
      </dsp:txBody>
      <dsp:txXfrm>
        <a:off x="2244726" y="2107749"/>
        <a:ext cx="3702898" cy="573099"/>
      </dsp:txXfrm>
    </dsp:sp>
    <dsp:sp modelId="{0019FB24-03BF-400A-9741-201C059F3519}">
      <dsp:nvSpPr>
        <dsp:cNvPr id="0" name=""/>
        <dsp:cNvSpPr/>
      </dsp:nvSpPr>
      <dsp:spPr>
        <a:xfrm>
          <a:off x="4207882" y="159247"/>
          <a:ext cx="2967088" cy="4509797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8232" tIns="505442" rIns="78232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BR" sz="1100" kern="1200" dirty="0">
            <a:latin typeface="Calibri"/>
            <a:ea typeface="+mn-ea"/>
            <a:cs typeface="+mn-cs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BR" sz="1100" kern="1200" dirty="0">
            <a:latin typeface="Calibri"/>
            <a:ea typeface="+mn-ea"/>
            <a:cs typeface="+mn-cs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100" kern="1200" dirty="0" smtClean="0">
              <a:latin typeface="Calibri"/>
              <a:ea typeface="+mn-ea"/>
              <a:cs typeface="+mn-cs"/>
            </a:rPr>
            <a:t>  Micotoxinas em milho	</a:t>
          </a:r>
          <a:endParaRPr lang="pt-BR" sz="1100" kern="1200" dirty="0">
            <a:latin typeface="Calibri"/>
            <a:ea typeface="+mn-ea"/>
            <a:cs typeface="+mn-cs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100" kern="1200" dirty="0" smtClean="0">
              <a:latin typeface="Calibri"/>
              <a:ea typeface="+mn-ea"/>
              <a:cs typeface="+mn-cs"/>
            </a:rPr>
            <a:t>  Qualidade pós-colheita grãos</a:t>
          </a:r>
          <a:endParaRPr lang="pt-BR" sz="1100" kern="1200" dirty="0">
            <a:latin typeface="Calibri"/>
            <a:ea typeface="+mn-ea"/>
            <a:cs typeface="+mn-cs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100" kern="1200" dirty="0" smtClean="0">
              <a:latin typeface="Calibri"/>
              <a:ea typeface="+mn-ea"/>
              <a:cs typeface="+mn-cs"/>
            </a:rPr>
            <a:t>  Moscas das frutas</a:t>
          </a:r>
          <a:endParaRPr lang="pt-BR" sz="1100" kern="1200" dirty="0">
            <a:latin typeface="Calibri"/>
            <a:ea typeface="+mn-ea"/>
            <a:cs typeface="+mn-cs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100" kern="1200" dirty="0" smtClean="0">
              <a:latin typeface="Calibri"/>
              <a:ea typeface="+mn-ea"/>
              <a:cs typeface="+mn-cs"/>
            </a:rPr>
            <a:t>  Sustentabilidade da Soja no Brasil</a:t>
          </a:r>
          <a:endParaRPr lang="pt-BR" sz="1100" kern="1200" dirty="0">
            <a:latin typeface="Calibri"/>
            <a:ea typeface="+mn-ea"/>
            <a:cs typeface="+mn-cs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100" kern="1200" dirty="0" smtClean="0">
              <a:latin typeface="Calibri"/>
              <a:ea typeface="+mn-ea"/>
              <a:cs typeface="+mn-cs"/>
            </a:rPr>
            <a:t>  Recuperação de pastagens na Amaz.</a:t>
          </a:r>
          <a:endParaRPr lang="pt-BR" sz="1100" kern="1200" dirty="0">
            <a:latin typeface="Calibri"/>
            <a:ea typeface="+mn-ea"/>
            <a:cs typeface="+mn-cs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100" kern="1200" dirty="0" smtClean="0">
              <a:latin typeface="Calibri"/>
              <a:ea typeface="+mn-ea"/>
              <a:cs typeface="+mn-cs"/>
            </a:rPr>
            <a:t>  HuangLongBing (HLB)</a:t>
          </a:r>
          <a:endParaRPr lang="pt-BR" sz="1100" kern="1200" dirty="0">
            <a:latin typeface="Calibri"/>
            <a:ea typeface="+mn-ea"/>
            <a:cs typeface="+mn-cs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100" kern="1200" dirty="0" smtClean="0">
              <a:latin typeface="Calibri"/>
              <a:ea typeface="+mn-ea"/>
              <a:cs typeface="+mn-cs"/>
            </a:rPr>
            <a:t>  Uvas do Brasil</a:t>
          </a:r>
          <a:endParaRPr lang="pt-BR" sz="1100" kern="1200" dirty="0">
            <a:latin typeface="Calibri"/>
            <a:ea typeface="+mn-ea"/>
            <a:cs typeface="+mn-cs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100" kern="1200" dirty="0" smtClean="0">
              <a:latin typeface="Calibri"/>
              <a:ea typeface="+mn-ea"/>
              <a:cs typeface="+mn-cs"/>
            </a:rPr>
            <a:t>  Competitividade Maçãs e Pêras</a:t>
          </a:r>
          <a:endParaRPr lang="pt-BR" sz="1100" kern="1200" dirty="0">
            <a:latin typeface="Calibri"/>
            <a:ea typeface="+mn-ea"/>
            <a:cs typeface="+mn-cs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100" kern="1200" dirty="0" smtClean="0">
              <a:latin typeface="Calibri"/>
              <a:ea typeface="+mn-ea"/>
              <a:cs typeface="+mn-cs"/>
            </a:rPr>
            <a:t>  Leite de qualidade para a região Sul</a:t>
          </a:r>
          <a:endParaRPr lang="pt-BR" sz="1100" kern="1200" dirty="0">
            <a:latin typeface="Calibri"/>
            <a:ea typeface="+mn-ea"/>
            <a:cs typeface="+mn-cs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100" kern="1200" dirty="0" smtClean="0">
              <a:latin typeface="Calibri"/>
              <a:ea typeface="+mn-ea"/>
              <a:cs typeface="+mn-cs"/>
            </a:rPr>
            <a:t>  Competitividade frutas de caroço</a:t>
          </a:r>
          <a:endParaRPr lang="pt-BR" sz="1100" kern="1200" dirty="0">
            <a:latin typeface="Calibri"/>
            <a:ea typeface="+mn-ea"/>
            <a:cs typeface="+mn-cs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100" kern="1200" dirty="0" smtClean="0">
              <a:latin typeface="Calibri"/>
              <a:ea typeface="+mn-ea"/>
              <a:cs typeface="+mn-cs"/>
            </a:rPr>
            <a:t>  Vitivinicultura no Semiárido</a:t>
          </a:r>
          <a:endParaRPr lang="pt-BR" sz="1100" kern="1200" dirty="0">
            <a:latin typeface="Calibri"/>
            <a:ea typeface="+mn-ea"/>
            <a:cs typeface="+mn-cs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100" kern="1200" dirty="0" smtClean="0">
              <a:latin typeface="Calibri"/>
              <a:ea typeface="+mn-ea"/>
              <a:cs typeface="+mn-cs"/>
            </a:rPr>
            <a:t>  Mangicultura no Semiárido</a:t>
          </a:r>
          <a:endParaRPr lang="pt-BR" sz="1100" kern="1200" dirty="0">
            <a:latin typeface="Calibri"/>
            <a:ea typeface="+mn-ea"/>
            <a:cs typeface="+mn-cs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100" kern="1200" dirty="0" smtClean="0">
              <a:latin typeface="Calibri"/>
              <a:ea typeface="+mn-ea"/>
              <a:cs typeface="+mn-cs"/>
            </a:rPr>
            <a:t>  Qualidade da pimenta do reino</a:t>
          </a:r>
          <a:endParaRPr lang="pt-BR" sz="1100" kern="1200" dirty="0">
            <a:latin typeface="Calibri"/>
            <a:ea typeface="+mn-ea"/>
            <a:cs typeface="+mn-cs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100" kern="1200" dirty="0" smtClean="0">
              <a:latin typeface="Calibri"/>
              <a:ea typeface="+mn-ea"/>
              <a:cs typeface="+mn-cs"/>
            </a:rPr>
            <a:t>  Carne ovina e caprina</a:t>
          </a:r>
          <a:endParaRPr lang="pt-BR" sz="1100" kern="1200" dirty="0">
            <a:latin typeface="Calibri"/>
            <a:ea typeface="+mn-ea"/>
            <a:cs typeface="+mn-cs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100" kern="1200" dirty="0" smtClean="0">
              <a:latin typeface="Calibri"/>
              <a:ea typeface="+mn-ea"/>
              <a:cs typeface="+mn-cs"/>
            </a:rPr>
            <a:t>  Helicoverpa armigera</a:t>
          </a:r>
          <a:endParaRPr lang="pt-BR" sz="1100" kern="1200" dirty="0">
            <a:latin typeface="Calibri"/>
            <a:ea typeface="+mn-ea"/>
            <a:cs typeface="+mn-cs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100" kern="1200" dirty="0" smtClean="0">
              <a:latin typeface="Calibri"/>
              <a:ea typeface="+mn-ea"/>
              <a:cs typeface="+mn-cs"/>
            </a:rPr>
            <a:t>  Controle de moscas dos estábulos</a:t>
          </a:r>
          <a:endParaRPr lang="pt-BR" sz="1100" kern="1200" dirty="0">
            <a:latin typeface="Calibri"/>
            <a:ea typeface="+mn-ea"/>
            <a:cs typeface="+mn-cs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100" kern="1200" dirty="0" smtClean="0">
              <a:latin typeface="Calibri"/>
              <a:ea typeface="+mn-ea"/>
              <a:cs typeface="+mn-cs"/>
            </a:rPr>
            <a:t>  Tecnologias genéticas para algodoeiro</a:t>
          </a:r>
          <a:endParaRPr lang="pt-BR" sz="1100" kern="1200" dirty="0">
            <a:latin typeface="Calibri"/>
            <a:ea typeface="+mn-ea"/>
            <a:cs typeface="+mn-cs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100" kern="1200" dirty="0" smtClean="0">
              <a:latin typeface="Calibri"/>
              <a:ea typeface="+mn-ea"/>
              <a:cs typeface="+mn-cs"/>
            </a:rPr>
            <a:t>  Qualidade do Leite</a:t>
          </a:r>
          <a:endParaRPr lang="pt-BR" sz="1100" kern="1200" dirty="0">
            <a:latin typeface="Calibri"/>
            <a:ea typeface="+mn-ea"/>
            <a:cs typeface="+mn-cs"/>
          </a:endParaRPr>
        </a:p>
      </dsp:txBody>
      <dsp:txXfrm>
        <a:off x="4207882" y="159247"/>
        <a:ext cx="2967088" cy="4509797"/>
      </dsp:txXfrm>
    </dsp:sp>
    <dsp:sp modelId="{C6700F95-3301-4A9A-9D4C-4B88CCE1E4EF}">
      <dsp:nvSpPr>
        <dsp:cNvPr id="0" name=""/>
        <dsp:cNvSpPr/>
      </dsp:nvSpPr>
      <dsp:spPr>
        <a:xfrm>
          <a:off x="3747157" y="-12904"/>
          <a:ext cx="1673187" cy="96675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0AA1E5-B96E-404C-B8EE-2145760C0942}">
      <dsp:nvSpPr>
        <dsp:cNvPr id="0" name=""/>
        <dsp:cNvSpPr/>
      </dsp:nvSpPr>
      <dsp:spPr>
        <a:xfrm>
          <a:off x="0" y="373169"/>
          <a:ext cx="4643470" cy="252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D94BA05-FA8A-4DB7-AC73-3AC40F6777E1}">
      <dsp:nvSpPr>
        <dsp:cNvPr id="0" name=""/>
        <dsp:cNvSpPr/>
      </dsp:nvSpPr>
      <dsp:spPr>
        <a:xfrm>
          <a:off x="230813" y="83625"/>
          <a:ext cx="4408641" cy="437143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2858" tIns="0" rIns="122858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Arial" pitchFamily="34" charset="0"/>
              <a:cs typeface="Arial" pitchFamily="34" charset="0"/>
            </a:rPr>
            <a:t>80 </a:t>
          </a:r>
          <a:r>
            <a:rPr lang="en-US" sz="1400" b="1" kern="1200" dirty="0" err="1" smtClean="0">
              <a:latin typeface="Arial" pitchFamily="34" charset="0"/>
              <a:cs typeface="Arial" pitchFamily="34" charset="0"/>
            </a:rPr>
            <a:t>projetos</a:t>
          </a:r>
          <a:r>
            <a:rPr lang="en-US" sz="1400" b="1" kern="1200" dirty="0" smtClean="0">
              <a:latin typeface="Arial" pitchFamily="34" charset="0"/>
              <a:cs typeface="Arial" pitchFamily="34" charset="0"/>
            </a:rPr>
            <a:t> de PD&amp;I</a:t>
          </a:r>
          <a:endParaRPr lang="en-US" sz="1400" b="1" kern="1200" dirty="0">
            <a:latin typeface="Arial" pitchFamily="34" charset="0"/>
            <a:cs typeface="Arial" pitchFamily="34" charset="0"/>
          </a:endParaRPr>
        </a:p>
      </dsp:txBody>
      <dsp:txXfrm>
        <a:off x="252153" y="104965"/>
        <a:ext cx="4365961" cy="394463"/>
      </dsp:txXfrm>
    </dsp:sp>
    <dsp:sp modelId="{7EB7A6A9-5081-4546-B55E-A6B5C123DC62}">
      <dsp:nvSpPr>
        <dsp:cNvPr id="0" name=""/>
        <dsp:cNvSpPr/>
      </dsp:nvSpPr>
      <dsp:spPr>
        <a:xfrm>
          <a:off x="0" y="968713"/>
          <a:ext cx="4643470" cy="252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E125F8A-A84A-46F5-9CBC-73E7E86B9D5B}">
      <dsp:nvSpPr>
        <dsp:cNvPr id="0" name=""/>
        <dsp:cNvSpPr/>
      </dsp:nvSpPr>
      <dsp:spPr>
        <a:xfrm>
          <a:off x="230813" y="679169"/>
          <a:ext cx="4408641" cy="437143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2858" tIns="0" rIns="122858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Arial" pitchFamily="34" charset="0"/>
              <a:cs typeface="Arial" pitchFamily="34" charset="0"/>
            </a:rPr>
            <a:t>27 </a:t>
          </a:r>
          <a:r>
            <a:rPr lang="en-US" sz="1400" b="1" kern="1200" dirty="0" err="1" smtClean="0">
              <a:latin typeface="Arial" pitchFamily="34" charset="0"/>
              <a:cs typeface="Arial" pitchFamily="34" charset="0"/>
            </a:rPr>
            <a:t>Unidades</a:t>
          </a:r>
          <a:r>
            <a:rPr lang="en-US" sz="1400" b="1" kern="1200" dirty="0" smtClean="0">
              <a:latin typeface="Arial" pitchFamily="34" charset="0"/>
              <a:cs typeface="Arial" pitchFamily="34" charset="0"/>
            </a:rPr>
            <a:t> de </a:t>
          </a:r>
          <a:r>
            <a:rPr lang="en-US" sz="1400" b="1" kern="1200" dirty="0" err="1" smtClean="0">
              <a:latin typeface="Arial" pitchFamily="34" charset="0"/>
              <a:cs typeface="Arial" pitchFamily="34" charset="0"/>
            </a:rPr>
            <a:t>Pesquisa</a:t>
          </a:r>
          <a:r>
            <a:rPr lang="en-US" sz="1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kern="1200" dirty="0" err="1" smtClean="0">
              <a:latin typeface="Arial" pitchFamily="34" charset="0"/>
              <a:cs typeface="Arial" pitchFamily="34" charset="0"/>
            </a:rPr>
            <a:t>atuantes</a:t>
          </a:r>
          <a:r>
            <a:rPr lang="en-US" sz="1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kern="1200" dirty="0" err="1" smtClean="0">
              <a:latin typeface="Arial" pitchFamily="34" charset="0"/>
              <a:cs typeface="Arial" pitchFamily="34" charset="0"/>
            </a:rPr>
            <a:t>na</a:t>
          </a:r>
          <a:r>
            <a:rPr lang="en-US" sz="1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kern="1200" dirty="0" err="1" smtClean="0">
              <a:latin typeface="Arial" pitchFamily="34" charset="0"/>
              <a:cs typeface="Arial" pitchFamily="34" charset="0"/>
            </a:rPr>
            <a:t>região</a:t>
          </a:r>
          <a:endParaRPr lang="en-US" sz="1400" b="1" kern="1200" dirty="0">
            <a:latin typeface="Arial" pitchFamily="34" charset="0"/>
            <a:cs typeface="Arial" pitchFamily="34" charset="0"/>
          </a:endParaRPr>
        </a:p>
      </dsp:txBody>
      <dsp:txXfrm>
        <a:off x="252153" y="700509"/>
        <a:ext cx="4365961" cy="394463"/>
      </dsp:txXfrm>
    </dsp:sp>
    <dsp:sp modelId="{01169C71-98EC-4C4B-82FF-F99BD1058652}">
      <dsp:nvSpPr>
        <dsp:cNvPr id="0" name=""/>
        <dsp:cNvSpPr/>
      </dsp:nvSpPr>
      <dsp:spPr>
        <a:xfrm>
          <a:off x="0" y="1522076"/>
          <a:ext cx="4643470" cy="252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ECCA56F-FA24-4F00-84DA-F1B499134790}">
      <dsp:nvSpPr>
        <dsp:cNvPr id="0" name=""/>
        <dsp:cNvSpPr/>
      </dsp:nvSpPr>
      <dsp:spPr>
        <a:xfrm>
          <a:off x="230813" y="1274713"/>
          <a:ext cx="4408641" cy="394962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2858" tIns="0" rIns="122858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Arial" pitchFamily="34" charset="0"/>
              <a:cs typeface="Arial" pitchFamily="34" charset="0"/>
            </a:rPr>
            <a:t>1135 </a:t>
          </a:r>
          <a:r>
            <a:rPr lang="en-US" sz="1400" b="1" kern="1200" dirty="0" err="1" smtClean="0">
              <a:latin typeface="Arial" pitchFamily="34" charset="0"/>
              <a:cs typeface="Arial" pitchFamily="34" charset="0"/>
            </a:rPr>
            <a:t>pesquisadores</a:t>
          </a:r>
          <a:r>
            <a:rPr lang="en-US" sz="1400" b="1" kern="1200" dirty="0" smtClean="0">
              <a:latin typeface="Arial" pitchFamily="34" charset="0"/>
              <a:cs typeface="Arial" pitchFamily="34" charset="0"/>
            </a:rPr>
            <a:t> / 687 </a:t>
          </a:r>
          <a:r>
            <a:rPr lang="en-US" sz="1400" b="1" kern="1200" dirty="0" err="1" smtClean="0">
              <a:latin typeface="Arial" pitchFamily="34" charset="0"/>
              <a:cs typeface="Arial" pitchFamily="34" charset="0"/>
            </a:rPr>
            <a:t>parceiros</a:t>
          </a:r>
          <a:r>
            <a:rPr lang="en-US" sz="1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kern="1200" dirty="0" err="1" smtClean="0">
              <a:latin typeface="Arial" pitchFamily="34" charset="0"/>
              <a:cs typeface="Arial" pitchFamily="34" charset="0"/>
            </a:rPr>
            <a:t>externos</a:t>
          </a:r>
          <a:endParaRPr lang="en-US" sz="1400" b="1" kern="1200" dirty="0">
            <a:latin typeface="Arial" pitchFamily="34" charset="0"/>
            <a:cs typeface="Arial" pitchFamily="34" charset="0"/>
          </a:endParaRPr>
        </a:p>
      </dsp:txBody>
      <dsp:txXfrm>
        <a:off x="250093" y="1293993"/>
        <a:ext cx="4370081" cy="356402"/>
      </dsp:txXfrm>
    </dsp:sp>
    <dsp:sp modelId="{322D89A9-CAA3-45B3-9B49-DA2DB6FD8ED4}">
      <dsp:nvSpPr>
        <dsp:cNvPr id="0" name=""/>
        <dsp:cNvSpPr/>
      </dsp:nvSpPr>
      <dsp:spPr>
        <a:xfrm>
          <a:off x="0" y="2255762"/>
          <a:ext cx="4643470" cy="252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FED1280-4610-497F-AA8F-B44BF1765013}">
      <dsp:nvSpPr>
        <dsp:cNvPr id="0" name=""/>
        <dsp:cNvSpPr/>
      </dsp:nvSpPr>
      <dsp:spPr>
        <a:xfrm>
          <a:off x="230429" y="1802600"/>
          <a:ext cx="4408641" cy="575285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2858" tIns="0" rIns="122858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400" b="1" kern="1200" dirty="0" smtClean="0">
            <a:latin typeface="Arial" pitchFamily="34" charset="0"/>
            <a:cs typeface="Arial" pitchFamily="34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latin typeface="Arial" pitchFamily="34" charset="0"/>
              <a:cs typeface="Arial" pitchFamily="34" charset="0"/>
            </a:rPr>
            <a:t>R$ 124 milhões (custeio + investimento)</a:t>
          </a:r>
          <a:endParaRPr lang="en-US" sz="1400" b="1" kern="1200" dirty="0" smtClean="0">
            <a:latin typeface="Arial" pitchFamily="34" charset="0"/>
            <a:cs typeface="Arial" pitchFamily="34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 dirty="0">
            <a:latin typeface="Arial" pitchFamily="34" charset="0"/>
            <a:cs typeface="Arial" pitchFamily="34" charset="0"/>
          </a:endParaRPr>
        </a:p>
      </dsp:txBody>
      <dsp:txXfrm>
        <a:off x="258512" y="1830683"/>
        <a:ext cx="4352475" cy="519119"/>
      </dsp:txXfrm>
    </dsp:sp>
    <dsp:sp modelId="{1EFAB5B9-0A58-4300-B84F-C583AFF26C90}">
      <dsp:nvSpPr>
        <dsp:cNvPr id="0" name=""/>
        <dsp:cNvSpPr/>
      </dsp:nvSpPr>
      <dsp:spPr>
        <a:xfrm>
          <a:off x="0" y="3122813"/>
          <a:ext cx="4643470" cy="252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121F6B5-1AE2-450D-8D82-C01C88E00877}">
      <dsp:nvSpPr>
        <dsp:cNvPr id="0" name=""/>
        <dsp:cNvSpPr/>
      </dsp:nvSpPr>
      <dsp:spPr>
        <a:xfrm>
          <a:off x="230813" y="2561762"/>
          <a:ext cx="4408641" cy="708651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2858" tIns="0" rIns="122858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pt-BR" sz="1400" b="1" kern="1200" dirty="0" smtClean="0">
            <a:latin typeface="Arial" pitchFamily="34" charset="0"/>
            <a:cs typeface="Arial" pitchFamily="34" charset="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1400" b="1" kern="1200" dirty="0" smtClean="0">
              <a:latin typeface="Arial" pitchFamily="34" charset="0"/>
              <a:cs typeface="Arial" pitchFamily="34" charset="0"/>
            </a:rPr>
            <a:t>5 Grandes Áreas Temáticas: </a:t>
          </a:r>
          <a:r>
            <a:rPr lang="pt-BR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melhoramento genético, sistemas de produção, defesa sanitária, aquicultura e transferência de tecnologia</a:t>
          </a:r>
          <a:endParaRPr lang="en-US" sz="1400" b="1" kern="1200" dirty="0" smtClean="0">
            <a:latin typeface="Arial" pitchFamily="34" charset="0"/>
            <a:cs typeface="Arial" pitchFamily="34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i="1" kern="1200" dirty="0">
            <a:latin typeface="Arial" pitchFamily="34" charset="0"/>
            <a:cs typeface="Arial" pitchFamily="34" charset="0"/>
          </a:endParaRPr>
        </a:p>
      </dsp:txBody>
      <dsp:txXfrm>
        <a:off x="265406" y="2596355"/>
        <a:ext cx="4339455" cy="639465"/>
      </dsp:txXfrm>
    </dsp:sp>
    <dsp:sp modelId="{96828044-1A69-467C-A16B-D65F63416A6E}">
      <dsp:nvSpPr>
        <dsp:cNvPr id="0" name=""/>
        <dsp:cNvSpPr/>
      </dsp:nvSpPr>
      <dsp:spPr>
        <a:xfrm>
          <a:off x="0" y="3718357"/>
          <a:ext cx="4643470" cy="252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453FC0B-78AB-4E04-B75C-4411A1BC9EF7}">
      <dsp:nvSpPr>
        <dsp:cNvPr id="0" name=""/>
        <dsp:cNvSpPr/>
      </dsp:nvSpPr>
      <dsp:spPr>
        <a:xfrm>
          <a:off x="258983" y="3428813"/>
          <a:ext cx="4382657" cy="437143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2858" tIns="0" rIns="122858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latin typeface="Arial" pitchFamily="34" charset="0"/>
              <a:cs typeface="Arial" pitchFamily="34" charset="0"/>
            </a:rPr>
            <a:t>57% Orçamento: Melhoramento Genético</a:t>
          </a:r>
          <a:endParaRPr lang="en-US" sz="1400" b="1" kern="1200" dirty="0">
            <a:latin typeface="Arial" pitchFamily="34" charset="0"/>
            <a:cs typeface="Arial" pitchFamily="34" charset="0"/>
          </a:endParaRPr>
        </a:p>
      </dsp:txBody>
      <dsp:txXfrm>
        <a:off x="280323" y="3450153"/>
        <a:ext cx="4339977" cy="394463"/>
      </dsp:txXfrm>
    </dsp:sp>
    <dsp:sp modelId="{161CE8C8-87B3-496F-B444-64BB1AAEE841}">
      <dsp:nvSpPr>
        <dsp:cNvPr id="0" name=""/>
        <dsp:cNvSpPr/>
      </dsp:nvSpPr>
      <dsp:spPr>
        <a:xfrm>
          <a:off x="0" y="4307844"/>
          <a:ext cx="4643470" cy="252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D79F89F-E955-410F-A235-C0A0555A3759}">
      <dsp:nvSpPr>
        <dsp:cNvPr id="0" name=""/>
        <dsp:cNvSpPr/>
      </dsp:nvSpPr>
      <dsp:spPr>
        <a:xfrm>
          <a:off x="285885" y="4024357"/>
          <a:ext cx="4354276" cy="431086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2858" tIns="0" rIns="122858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Arial" pitchFamily="34" charset="0"/>
              <a:cs typeface="Arial" pitchFamily="34" charset="0"/>
            </a:rPr>
            <a:t>38% </a:t>
          </a:r>
          <a:r>
            <a:rPr lang="en-US" sz="1400" b="1" kern="1200" dirty="0" err="1" smtClean="0">
              <a:latin typeface="Arial" pitchFamily="34" charset="0"/>
              <a:cs typeface="Arial" pitchFamily="34" charset="0"/>
            </a:rPr>
            <a:t>Orçamento</a:t>
          </a:r>
          <a:r>
            <a:rPr lang="en-US" sz="1400" b="1" kern="1200" dirty="0" smtClean="0">
              <a:latin typeface="Arial" pitchFamily="34" charset="0"/>
              <a:cs typeface="Arial" pitchFamily="34" charset="0"/>
            </a:rPr>
            <a:t>: </a:t>
          </a:r>
          <a:r>
            <a:rPr lang="en-US" sz="1400" b="1" kern="1200" dirty="0" err="1" smtClean="0">
              <a:latin typeface="Arial" pitchFamily="34" charset="0"/>
              <a:cs typeface="Arial" pitchFamily="34" charset="0"/>
            </a:rPr>
            <a:t>Soja</a:t>
          </a:r>
          <a:endParaRPr lang="en-US" sz="1400" b="1" kern="1200" dirty="0">
            <a:latin typeface="Arial" pitchFamily="34" charset="0"/>
            <a:cs typeface="Arial" pitchFamily="34" charset="0"/>
          </a:endParaRPr>
        </a:p>
      </dsp:txBody>
      <dsp:txXfrm>
        <a:off x="306929" y="4045401"/>
        <a:ext cx="4312188" cy="3889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#1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DB7DD68-109B-4329-A8EB-3772467B5AF8}" type="datetimeFigureOut">
              <a:rPr lang="pt-BR"/>
              <a:pPr>
                <a:defRPr/>
              </a:pPr>
              <a:t>21/05/2015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0568459-4DDA-489D-A5A9-D05EE6ED9C4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77036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0879F37-0F5D-444B-9A00-20FF5CCA2497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pt-BR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12825" y="785813"/>
            <a:ext cx="5073650" cy="3806825"/>
          </a:xfrm>
          <a:noFill/>
          <a:ln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6D006-B15E-4C0F-A0F7-A737E136097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60245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6" y="9719682"/>
            <a:ext cx="3076694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445" tIns="53224" rIns="106445" bIns="53224" anchor="b"/>
          <a:lstStyle/>
          <a:p>
            <a:pPr algn="r" defTabSz="1063585"/>
            <a:fld id="{9BF54D17-9E12-4EF5-9B32-E82719675611}" type="slidenum">
              <a:rPr lang="en-US" sz="1300">
                <a:latin typeface="Calibri" pitchFamily="34" charset="0"/>
              </a:rPr>
              <a:pPr algn="r" defTabSz="1063585"/>
              <a:t>104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866503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6D006-B15E-4C0F-A0F7-A737E1360976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602457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6" y="9719681"/>
            <a:ext cx="3076694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454" tIns="53229" rIns="106454" bIns="53229" anchor="b"/>
          <a:lstStyle/>
          <a:p>
            <a:pPr algn="r" defTabSz="1063680"/>
            <a:fld id="{9BF54D17-9E12-4EF5-9B32-E82719675611}" type="slidenum">
              <a:rPr lang="en-US" sz="1300">
                <a:latin typeface="Calibri" pitchFamily="34" charset="0"/>
              </a:rPr>
              <a:pPr algn="r" defTabSz="1063680"/>
              <a:t>106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13205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7" y="9719681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28" tIns="50115" rIns="100228" bIns="50115" anchor="b"/>
          <a:lstStyle/>
          <a:p>
            <a:pPr algn="r" defTabSz="1001470"/>
            <a:fld id="{9BF54D17-9E12-4EF5-9B32-E82719675611}" type="slidenum">
              <a:rPr lang="en-US" sz="1300">
                <a:latin typeface="Calibri" pitchFamily="34" charset="0"/>
              </a:rPr>
              <a:pPr algn="r" defTabSz="1001470"/>
              <a:t>107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279483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6" y="9719681"/>
            <a:ext cx="3076694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462" tIns="53232" rIns="106462" bIns="53232" anchor="b"/>
          <a:lstStyle/>
          <a:p>
            <a:pPr algn="r" defTabSz="1063759"/>
            <a:fld id="{9BF54D17-9E12-4EF5-9B32-E82719675611}" type="slidenum">
              <a:rPr lang="en-US" sz="1300">
                <a:latin typeface="Calibri" pitchFamily="34" charset="0"/>
              </a:rPr>
              <a:pPr algn="r" defTabSz="1063759"/>
              <a:t>108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229479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6" y="9719681"/>
            <a:ext cx="3076694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462" tIns="53232" rIns="106462" bIns="53232" anchor="b"/>
          <a:lstStyle/>
          <a:p>
            <a:pPr algn="r" defTabSz="1063759"/>
            <a:fld id="{9BF54D17-9E12-4EF5-9B32-E82719675611}" type="slidenum">
              <a:rPr lang="en-US" sz="1300">
                <a:latin typeface="Calibri" pitchFamily="34" charset="0"/>
              </a:rPr>
              <a:pPr algn="r" defTabSz="1063759"/>
              <a:t>109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612446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6" y="9719681"/>
            <a:ext cx="3076694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462" tIns="53232" rIns="106462" bIns="53232" anchor="b"/>
          <a:lstStyle/>
          <a:p>
            <a:pPr algn="r" defTabSz="1063759"/>
            <a:fld id="{9BF54D17-9E12-4EF5-9B32-E82719675611}" type="slidenum">
              <a:rPr lang="en-US" sz="1300">
                <a:latin typeface="Calibri" pitchFamily="34" charset="0"/>
              </a:rPr>
              <a:pPr algn="r" defTabSz="1063759"/>
              <a:t>110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650558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7" y="9719681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28" tIns="50115" rIns="100228" bIns="50115" anchor="b"/>
          <a:lstStyle/>
          <a:p>
            <a:pPr algn="r" defTabSz="1001470"/>
            <a:fld id="{9BF54D17-9E12-4EF5-9B32-E82719675611}" type="slidenum">
              <a:rPr lang="en-US" sz="1300">
                <a:latin typeface="Calibri" pitchFamily="34" charset="0"/>
              </a:rPr>
              <a:pPr algn="r" defTabSz="1001470"/>
              <a:t>111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279483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6" y="9719681"/>
            <a:ext cx="3076694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462" tIns="53232" rIns="106462" bIns="53232" anchor="b"/>
          <a:lstStyle/>
          <a:p>
            <a:pPr algn="r" defTabSz="1063759"/>
            <a:fld id="{9BF54D17-9E12-4EF5-9B32-E82719675611}" type="slidenum">
              <a:rPr lang="en-US" sz="1300">
                <a:latin typeface="Calibri" pitchFamily="34" charset="0"/>
              </a:rPr>
              <a:pPr algn="r" defTabSz="1063759"/>
              <a:t>112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33355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6" y="9719681"/>
            <a:ext cx="3076694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462" tIns="53232" rIns="106462" bIns="53232" anchor="b"/>
          <a:lstStyle/>
          <a:p>
            <a:pPr algn="r" defTabSz="1063759"/>
            <a:fld id="{9BF54D17-9E12-4EF5-9B32-E82719675611}" type="slidenum">
              <a:rPr lang="en-US" sz="1300">
                <a:latin typeface="Calibri" pitchFamily="34" charset="0"/>
              </a:rPr>
              <a:pPr algn="r" defTabSz="1063759"/>
              <a:t>113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333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6" y="9719681"/>
            <a:ext cx="3076694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723" tIns="51362" rIns="102723" bIns="51362" anchor="b"/>
          <a:lstStyle/>
          <a:p>
            <a:pPr algn="r" defTabSz="1026398"/>
            <a:fld id="{9BF54D17-9E12-4EF5-9B32-E82719675611}" type="slidenum">
              <a:rPr lang="en-US" sz="1300">
                <a:latin typeface="Calibri" pitchFamily="34" charset="0"/>
              </a:rPr>
              <a:pPr algn="r" defTabSz="1026398"/>
              <a:t>11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434902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7" y="9719681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28" tIns="50115" rIns="100228" bIns="50115" anchor="b"/>
          <a:lstStyle/>
          <a:p>
            <a:pPr algn="r" defTabSz="1001470"/>
            <a:fld id="{9BF54D17-9E12-4EF5-9B32-E82719675611}" type="slidenum">
              <a:rPr lang="en-US" sz="1300">
                <a:latin typeface="Calibri" pitchFamily="34" charset="0"/>
              </a:rPr>
              <a:pPr algn="r" defTabSz="1001470"/>
              <a:t>114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279483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7" y="9719681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28" tIns="50115" rIns="100228" bIns="50115" anchor="b"/>
          <a:lstStyle/>
          <a:p>
            <a:pPr algn="r" defTabSz="1001470"/>
            <a:fld id="{9BF54D17-9E12-4EF5-9B32-E82719675611}" type="slidenum">
              <a:rPr lang="en-US" sz="1300">
                <a:latin typeface="Calibri" pitchFamily="34" charset="0"/>
              </a:rPr>
              <a:pPr algn="r" defTabSz="1001470"/>
              <a:t>115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279483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5" y="9719682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48" tIns="50125" rIns="100248" bIns="50125" anchor="b"/>
          <a:lstStyle/>
          <a:p>
            <a:pPr algn="r" defTabSz="1001667"/>
            <a:fld id="{9BF54D17-9E12-4EF5-9B32-E82719675611}" type="slidenum">
              <a:rPr lang="en-US" sz="1300">
                <a:latin typeface="Calibri" pitchFamily="34" charset="0"/>
              </a:rPr>
              <a:pPr algn="r" defTabSz="1001667"/>
              <a:t>116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774184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6" y="9719681"/>
            <a:ext cx="3076694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462" tIns="53232" rIns="106462" bIns="53232" anchor="b"/>
          <a:lstStyle/>
          <a:p>
            <a:pPr algn="r" defTabSz="1063759"/>
            <a:fld id="{9BF54D17-9E12-4EF5-9B32-E82719675611}" type="slidenum">
              <a:rPr lang="en-US" sz="1300">
                <a:latin typeface="Calibri" pitchFamily="34" charset="0"/>
              </a:rPr>
              <a:pPr algn="r" defTabSz="1063759"/>
              <a:t>117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473265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6" y="9719681"/>
            <a:ext cx="3076694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462" tIns="53232" rIns="106462" bIns="53232" anchor="b"/>
          <a:lstStyle/>
          <a:p>
            <a:pPr algn="r" defTabSz="1063759"/>
            <a:fld id="{9BF54D17-9E12-4EF5-9B32-E82719675611}" type="slidenum">
              <a:rPr lang="en-US" sz="1300">
                <a:latin typeface="Calibri" pitchFamily="34" charset="0"/>
              </a:rPr>
              <a:pPr algn="r" defTabSz="1063759"/>
              <a:t>118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654845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4516" name="Slide Number Placeholder 3"/>
          <p:cNvSpPr txBox="1">
            <a:spLocks noGrp="1"/>
          </p:cNvSpPr>
          <p:nvPr/>
        </p:nvSpPr>
        <p:spPr bwMode="auto">
          <a:xfrm>
            <a:off x="4021506" y="9719681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917" tIns="51958" rIns="103917" bIns="51958" anchor="b"/>
          <a:lstStyle/>
          <a:p>
            <a:pPr algn="r" defTabSz="1038321"/>
            <a:fld id="{0CEAB384-C6E8-4556-9E22-299AC3C50027}" type="slidenum">
              <a:rPr lang="en-US" sz="1300">
                <a:latin typeface="Calibri" pitchFamily="34" charset="0"/>
              </a:rPr>
              <a:pPr algn="r" defTabSz="1038321"/>
              <a:t>119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376180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4516" name="Slide Number Placeholder 3"/>
          <p:cNvSpPr txBox="1">
            <a:spLocks noGrp="1"/>
          </p:cNvSpPr>
          <p:nvPr/>
        </p:nvSpPr>
        <p:spPr bwMode="auto">
          <a:xfrm>
            <a:off x="4021506" y="9719681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917" tIns="51958" rIns="103917" bIns="51958" anchor="b"/>
          <a:lstStyle/>
          <a:p>
            <a:pPr algn="r" defTabSz="1038321"/>
            <a:fld id="{0CEAB384-C6E8-4556-9E22-299AC3C50027}" type="slidenum">
              <a:rPr lang="en-US" sz="1300">
                <a:latin typeface="Calibri" pitchFamily="34" charset="0"/>
              </a:rPr>
              <a:pPr algn="r" defTabSz="1038321"/>
              <a:t>120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130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5" y="9719681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48" tIns="50125" rIns="100248" bIns="50125" anchor="b"/>
          <a:lstStyle/>
          <a:p>
            <a:pPr algn="r" defTabSz="1001667"/>
            <a:fld id="{9BF54D17-9E12-4EF5-9B32-E82719675611}" type="slidenum">
              <a:rPr lang="en-US" sz="1300">
                <a:latin typeface="Calibri" pitchFamily="34" charset="0"/>
              </a:rPr>
              <a:pPr algn="r" defTabSz="1001667"/>
              <a:t>12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180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73732" name="Slide Number Placeholder 3"/>
          <p:cNvSpPr txBox="1">
            <a:spLocks noGrp="1"/>
          </p:cNvSpPr>
          <p:nvPr/>
        </p:nvSpPr>
        <p:spPr bwMode="auto">
          <a:xfrm>
            <a:off x="4021505" y="9719680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57" tIns="50129" rIns="100257" bIns="50129" anchor="b"/>
          <a:lstStyle/>
          <a:p>
            <a:pPr algn="r" defTabSz="1001756"/>
            <a:fld id="{91FD4846-D610-4EF7-84E9-56AB9A4CDFCF}" type="slidenum">
              <a:rPr lang="en-US" sz="1300">
                <a:latin typeface="Calibri" pitchFamily="34" charset="0"/>
              </a:rPr>
              <a:pPr algn="r" defTabSz="1001756"/>
              <a:t>13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411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73732" name="Slide Number Placeholder 3"/>
          <p:cNvSpPr txBox="1">
            <a:spLocks noGrp="1"/>
          </p:cNvSpPr>
          <p:nvPr/>
        </p:nvSpPr>
        <p:spPr bwMode="auto">
          <a:xfrm>
            <a:off x="4021505" y="9719680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57" tIns="50129" rIns="100257" bIns="50129" anchor="b"/>
          <a:lstStyle/>
          <a:p>
            <a:pPr algn="r" defTabSz="1001756"/>
            <a:fld id="{91FD4846-D610-4EF7-84E9-56AB9A4CDFCF}" type="slidenum">
              <a:rPr lang="en-US" sz="1300">
                <a:latin typeface="Calibri" pitchFamily="34" charset="0"/>
              </a:rPr>
              <a:pPr algn="r" defTabSz="1001756"/>
              <a:t>14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9064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5" y="9719680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57" tIns="50129" rIns="100257" bIns="50129" anchor="b"/>
          <a:lstStyle/>
          <a:p>
            <a:pPr algn="r" defTabSz="1001756"/>
            <a:fld id="{9BF54D17-9E12-4EF5-9B32-E82719675611}" type="slidenum">
              <a:rPr lang="en-US" sz="1300">
                <a:latin typeface="Calibri" pitchFamily="34" charset="0"/>
              </a:rPr>
              <a:pPr algn="r" defTabSz="1001756"/>
              <a:t>15</a:t>
            </a:fld>
            <a:endParaRPr lang="en-US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5" y="9719680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67" tIns="50133" rIns="100267" bIns="50133" anchor="b"/>
          <a:lstStyle/>
          <a:p>
            <a:pPr algn="r" defTabSz="1001854"/>
            <a:fld id="{9BF54D17-9E12-4EF5-9B32-E82719675611}" type="slidenum">
              <a:rPr lang="en-US" sz="1300">
                <a:latin typeface="Calibri" pitchFamily="34" charset="0"/>
              </a:rPr>
              <a:pPr algn="r" defTabSz="1001854"/>
              <a:t>16</a:t>
            </a:fld>
            <a:endParaRPr lang="en-US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73732" name="Slide Number Placeholder 3"/>
          <p:cNvSpPr txBox="1">
            <a:spLocks noGrp="1"/>
          </p:cNvSpPr>
          <p:nvPr/>
        </p:nvSpPr>
        <p:spPr bwMode="auto">
          <a:xfrm>
            <a:off x="4021505" y="9719680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57" tIns="50129" rIns="100257" bIns="50129" anchor="b"/>
          <a:lstStyle/>
          <a:p>
            <a:pPr algn="r" defTabSz="1001756"/>
            <a:fld id="{91FD4846-D610-4EF7-84E9-56AB9A4CDFCF}" type="slidenum">
              <a:rPr lang="en-US" sz="1300">
                <a:latin typeface="Calibri" pitchFamily="34" charset="0"/>
              </a:rPr>
              <a:pPr algn="r" defTabSz="1001756"/>
              <a:t>17</a:t>
            </a:fld>
            <a:endParaRPr lang="en-US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73732" name="Slide Number Placeholder 3"/>
          <p:cNvSpPr txBox="1">
            <a:spLocks noGrp="1"/>
          </p:cNvSpPr>
          <p:nvPr/>
        </p:nvSpPr>
        <p:spPr bwMode="auto">
          <a:xfrm>
            <a:off x="4021505" y="9719680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57" tIns="50129" rIns="100257" bIns="50129" anchor="b"/>
          <a:lstStyle/>
          <a:p>
            <a:pPr algn="r" defTabSz="1001756"/>
            <a:fld id="{91FD4846-D610-4EF7-84E9-56AB9A4CDFCF}" type="slidenum">
              <a:rPr lang="en-US" sz="1300">
                <a:latin typeface="Calibri" pitchFamily="34" charset="0"/>
              </a:rPr>
              <a:pPr algn="r" defTabSz="1001756"/>
              <a:t>18</a:t>
            </a:fld>
            <a:endParaRPr lang="en-US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73732" name="Slide Number Placeholder 3"/>
          <p:cNvSpPr txBox="1">
            <a:spLocks noGrp="1"/>
          </p:cNvSpPr>
          <p:nvPr/>
        </p:nvSpPr>
        <p:spPr bwMode="auto">
          <a:xfrm>
            <a:off x="4021505" y="9719680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57" tIns="50129" rIns="100257" bIns="50129" anchor="b"/>
          <a:lstStyle/>
          <a:p>
            <a:pPr algn="r" defTabSz="1001756"/>
            <a:fld id="{91FD4846-D610-4EF7-84E9-56AB9A4CDFCF}" type="slidenum">
              <a:rPr lang="en-US" sz="1300">
                <a:latin typeface="Calibri" pitchFamily="34" charset="0"/>
              </a:rPr>
              <a:pPr algn="r" defTabSz="1001756"/>
              <a:t>19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849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5" y="9719682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48" tIns="50125" rIns="100248" bIns="50125" anchor="b"/>
          <a:lstStyle/>
          <a:p>
            <a:pPr algn="r" defTabSz="1001667"/>
            <a:fld id="{9BF54D17-9E12-4EF5-9B32-E82719675611}" type="slidenum">
              <a:rPr lang="en-US" sz="1300">
                <a:latin typeface="Calibri" pitchFamily="34" charset="0"/>
              </a:rPr>
              <a:pPr algn="r" defTabSz="1001667"/>
              <a:t>2</a:t>
            </a:fld>
            <a:endParaRPr lang="en-US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73732" name="Slide Number Placeholder 3"/>
          <p:cNvSpPr txBox="1">
            <a:spLocks noGrp="1"/>
          </p:cNvSpPr>
          <p:nvPr/>
        </p:nvSpPr>
        <p:spPr bwMode="auto">
          <a:xfrm>
            <a:off x="4021505" y="9719680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57" tIns="50129" rIns="100257" bIns="50129" anchor="b"/>
          <a:lstStyle/>
          <a:p>
            <a:pPr algn="r" defTabSz="1001756"/>
            <a:fld id="{91FD4846-D610-4EF7-84E9-56AB9A4CDFCF}" type="slidenum">
              <a:rPr lang="en-US" sz="1300">
                <a:latin typeface="Calibri" pitchFamily="34" charset="0"/>
              </a:rPr>
              <a:pPr algn="r" defTabSz="1001756"/>
              <a:t>20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8495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73732" name="Slide Number Placeholder 3"/>
          <p:cNvSpPr txBox="1">
            <a:spLocks noGrp="1"/>
          </p:cNvSpPr>
          <p:nvPr/>
        </p:nvSpPr>
        <p:spPr bwMode="auto">
          <a:xfrm>
            <a:off x="4021505" y="9719680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57" tIns="50129" rIns="100257" bIns="50129" anchor="b"/>
          <a:lstStyle/>
          <a:p>
            <a:pPr algn="r" defTabSz="1001756"/>
            <a:fld id="{91FD4846-D610-4EF7-84E9-56AB9A4CDFCF}" type="slidenum">
              <a:rPr lang="en-US" sz="1300">
                <a:latin typeface="Calibri" pitchFamily="34" charset="0"/>
              </a:rPr>
              <a:pPr algn="r" defTabSz="1001756"/>
              <a:t>21</a:t>
            </a:fld>
            <a:endParaRPr lang="en-US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6" y="9719681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967" tIns="51985" rIns="103967" bIns="51985" anchor="b"/>
          <a:lstStyle/>
          <a:p>
            <a:pPr algn="r" defTabSz="1038829"/>
            <a:fld id="{9BF54D17-9E12-4EF5-9B32-E82719675611}" type="slidenum">
              <a:rPr lang="en-US" sz="1300">
                <a:latin typeface="Calibri" pitchFamily="34" charset="0"/>
              </a:rPr>
              <a:pPr algn="r" defTabSz="1038829"/>
              <a:t>22</a:t>
            </a:fld>
            <a:endParaRPr lang="en-US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73732" name="Slide Number Placeholder 3"/>
          <p:cNvSpPr txBox="1">
            <a:spLocks noGrp="1"/>
          </p:cNvSpPr>
          <p:nvPr/>
        </p:nvSpPr>
        <p:spPr bwMode="auto">
          <a:xfrm>
            <a:off x="4021505" y="9719680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57" tIns="50129" rIns="100257" bIns="50129" anchor="b"/>
          <a:lstStyle/>
          <a:p>
            <a:pPr algn="r" defTabSz="1001756"/>
            <a:fld id="{91FD4846-D610-4EF7-84E9-56AB9A4CDFCF}" type="slidenum">
              <a:rPr lang="en-US" sz="1300">
                <a:latin typeface="Calibri" pitchFamily="34" charset="0"/>
              </a:rPr>
              <a:pPr algn="r" defTabSz="1001756"/>
              <a:t>23</a:t>
            </a:fld>
            <a:endParaRPr lang="en-US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73732" name="Slide Number Placeholder 3"/>
          <p:cNvSpPr txBox="1">
            <a:spLocks noGrp="1"/>
          </p:cNvSpPr>
          <p:nvPr/>
        </p:nvSpPr>
        <p:spPr bwMode="auto">
          <a:xfrm>
            <a:off x="4021505" y="9719680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57" tIns="50129" rIns="100257" bIns="50129" anchor="b"/>
          <a:lstStyle/>
          <a:p>
            <a:pPr algn="r" defTabSz="1001756"/>
            <a:fld id="{91FD4846-D610-4EF7-84E9-56AB9A4CDFCF}" type="slidenum">
              <a:rPr lang="en-US" sz="1300">
                <a:latin typeface="Calibri" pitchFamily="34" charset="0"/>
              </a:rPr>
              <a:pPr algn="r" defTabSz="1001756"/>
              <a:t>24</a:t>
            </a:fld>
            <a:endParaRPr lang="en-US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73732" name="Slide Number Placeholder 3"/>
          <p:cNvSpPr txBox="1">
            <a:spLocks noGrp="1"/>
          </p:cNvSpPr>
          <p:nvPr/>
        </p:nvSpPr>
        <p:spPr bwMode="auto">
          <a:xfrm>
            <a:off x="4021505" y="9719680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57" tIns="50129" rIns="100257" bIns="50129" anchor="b"/>
          <a:lstStyle/>
          <a:p>
            <a:pPr algn="r" defTabSz="1001756"/>
            <a:fld id="{91FD4846-D610-4EF7-84E9-56AB9A4CDFCF}" type="slidenum">
              <a:rPr lang="en-US" sz="1300">
                <a:latin typeface="Calibri" pitchFamily="34" charset="0"/>
              </a:rPr>
              <a:pPr algn="r" defTabSz="1001756"/>
              <a:t>25</a:t>
            </a:fld>
            <a:endParaRPr lang="en-US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73732" name="Slide Number Placeholder 3"/>
          <p:cNvSpPr txBox="1">
            <a:spLocks noGrp="1"/>
          </p:cNvSpPr>
          <p:nvPr/>
        </p:nvSpPr>
        <p:spPr bwMode="auto">
          <a:xfrm>
            <a:off x="4021505" y="9719680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57" tIns="50129" rIns="100257" bIns="50129" anchor="b"/>
          <a:lstStyle/>
          <a:p>
            <a:pPr algn="r" defTabSz="1001756"/>
            <a:fld id="{91FD4846-D610-4EF7-84E9-56AB9A4CDFCF}" type="slidenum">
              <a:rPr lang="en-US" sz="1300">
                <a:latin typeface="Calibri" pitchFamily="34" charset="0"/>
              </a:rPr>
              <a:pPr algn="r" defTabSz="1001756"/>
              <a:t>26</a:t>
            </a:fld>
            <a:endParaRPr lang="en-US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73732" name="Slide Number Placeholder 3"/>
          <p:cNvSpPr txBox="1">
            <a:spLocks noGrp="1"/>
          </p:cNvSpPr>
          <p:nvPr/>
        </p:nvSpPr>
        <p:spPr bwMode="auto">
          <a:xfrm>
            <a:off x="4021505" y="9719680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57" tIns="50129" rIns="100257" bIns="50129" anchor="b"/>
          <a:lstStyle/>
          <a:p>
            <a:pPr algn="r" defTabSz="1001756"/>
            <a:fld id="{91FD4846-D610-4EF7-84E9-56AB9A4CDFCF}" type="slidenum">
              <a:rPr lang="en-US" sz="1300">
                <a:latin typeface="Calibri" pitchFamily="34" charset="0"/>
              </a:rPr>
              <a:pPr algn="r" defTabSz="1001756"/>
              <a:t>27</a:t>
            </a:fld>
            <a:endParaRPr lang="en-US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6" y="9719681"/>
            <a:ext cx="3076694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454" tIns="53229" rIns="106454" bIns="53229" anchor="b"/>
          <a:lstStyle/>
          <a:p>
            <a:pPr algn="r" defTabSz="1063680"/>
            <a:fld id="{9BF54D17-9E12-4EF5-9B32-E82719675611}" type="slidenum">
              <a:rPr lang="en-US" sz="1300">
                <a:latin typeface="Calibri" pitchFamily="34" charset="0"/>
              </a:rPr>
              <a:pPr algn="r" defTabSz="1063680"/>
              <a:t>28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3180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199948" y="10019635"/>
            <a:ext cx="3213212" cy="528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17" tIns="55160" rIns="110317" bIns="55160" anchor="b"/>
          <a:lstStyle/>
          <a:p>
            <a:pPr algn="r" defTabSz="1102275"/>
            <a:fld id="{9BF54D17-9E12-4EF5-9B32-E82719675611}" type="slidenum">
              <a:rPr lang="en-US" sz="1300">
                <a:latin typeface="Calibri" pitchFamily="34" charset="0"/>
              </a:rPr>
              <a:pPr algn="r" defTabSz="1102275"/>
              <a:t>29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691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6" y="9719681"/>
            <a:ext cx="3076694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462" tIns="53232" rIns="106462" bIns="53232" anchor="b"/>
          <a:lstStyle/>
          <a:p>
            <a:pPr algn="r" defTabSz="1063759"/>
            <a:fld id="{9BF54D17-9E12-4EF5-9B32-E82719675611}" type="slidenum">
              <a:rPr lang="en-US" sz="1300">
                <a:latin typeface="Calibri" pitchFamily="34" charset="0"/>
              </a:rPr>
              <a:pPr algn="r" defTabSz="1063759"/>
              <a:t>3</a:t>
            </a:fld>
            <a:endParaRPr lang="en-US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6" y="9719681"/>
            <a:ext cx="3076694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454" tIns="53229" rIns="106454" bIns="53229" anchor="b"/>
          <a:lstStyle/>
          <a:p>
            <a:pPr algn="r" defTabSz="1063680"/>
            <a:fld id="{9BF54D17-9E12-4EF5-9B32-E82719675611}" type="slidenum">
              <a:rPr lang="en-US" sz="1300">
                <a:latin typeface="Calibri" pitchFamily="34" charset="0"/>
              </a:rPr>
              <a:pPr algn="r" defTabSz="1063680"/>
              <a:t>30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3256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6" y="9719681"/>
            <a:ext cx="3076694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454" tIns="53229" rIns="106454" bIns="53229" anchor="b"/>
          <a:lstStyle/>
          <a:p>
            <a:pPr algn="r" defTabSz="1063680"/>
            <a:fld id="{9BF54D17-9E12-4EF5-9B32-E82719675611}" type="slidenum">
              <a:rPr lang="en-US" sz="1300">
                <a:latin typeface="Calibri" pitchFamily="34" charset="0"/>
              </a:rPr>
              <a:pPr algn="r" defTabSz="1063680"/>
              <a:t>31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2601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6" y="9719681"/>
            <a:ext cx="3076694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454" tIns="53229" rIns="106454" bIns="53229" anchor="b"/>
          <a:lstStyle/>
          <a:p>
            <a:pPr algn="r" defTabSz="1063680"/>
            <a:fld id="{9BF54D17-9E12-4EF5-9B32-E82719675611}" type="slidenum">
              <a:rPr lang="en-US" sz="1300">
                <a:latin typeface="Calibri" pitchFamily="34" charset="0"/>
              </a:rPr>
              <a:pPr algn="r" defTabSz="1063680"/>
              <a:t>32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2345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6" y="9719681"/>
            <a:ext cx="3076694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454" tIns="53229" rIns="106454" bIns="53229" anchor="b"/>
          <a:lstStyle/>
          <a:p>
            <a:pPr algn="r" defTabSz="1063680"/>
            <a:fld id="{9BF54D17-9E12-4EF5-9B32-E82719675611}" type="slidenum">
              <a:rPr lang="en-US" sz="1300">
                <a:latin typeface="Calibri" pitchFamily="34" charset="0"/>
              </a:rPr>
              <a:pPr algn="r" defTabSz="1063680"/>
              <a:t>33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0460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6" y="9719681"/>
            <a:ext cx="3076694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462" tIns="53232" rIns="106462" bIns="53232" anchor="b"/>
          <a:lstStyle/>
          <a:p>
            <a:pPr algn="r" defTabSz="1063759"/>
            <a:fld id="{9BF54D17-9E12-4EF5-9B32-E82719675611}" type="slidenum">
              <a:rPr lang="en-US" sz="1300">
                <a:latin typeface="Calibri" pitchFamily="34" charset="0"/>
              </a:rPr>
              <a:pPr algn="r" defTabSz="1063759"/>
              <a:t>34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6381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6" y="9719681"/>
            <a:ext cx="3076694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462" tIns="53232" rIns="106462" bIns="53232" anchor="b"/>
          <a:lstStyle/>
          <a:p>
            <a:pPr algn="r" defTabSz="1063759"/>
            <a:fld id="{9BF54D17-9E12-4EF5-9B32-E82719675611}" type="slidenum">
              <a:rPr lang="en-US" sz="1300">
                <a:latin typeface="Calibri" pitchFamily="34" charset="0"/>
              </a:rPr>
              <a:pPr algn="r" defTabSz="1063759"/>
              <a:t>35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6381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5018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43AC770-BEB5-4BEC-AEFE-4BEBECA4ACDA}" type="slidenum">
              <a:rPr lang="en-US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957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73732" name="Slide Number Placeholder 3"/>
          <p:cNvSpPr txBox="1">
            <a:spLocks noGrp="1"/>
          </p:cNvSpPr>
          <p:nvPr/>
        </p:nvSpPr>
        <p:spPr bwMode="auto">
          <a:xfrm>
            <a:off x="4021505" y="9719680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57" tIns="50129" rIns="100257" bIns="50129" anchor="b"/>
          <a:lstStyle/>
          <a:p>
            <a:pPr algn="r" defTabSz="1001756"/>
            <a:fld id="{91FD4846-D610-4EF7-84E9-56AB9A4CDFCF}" type="slidenum">
              <a:rPr lang="en-US" sz="1300">
                <a:latin typeface="Calibri" pitchFamily="34" charset="0"/>
              </a:rPr>
              <a:pPr algn="r" defTabSz="1001756"/>
              <a:t>37</a:t>
            </a:fld>
            <a:endParaRPr lang="en-US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6" y="9719681"/>
            <a:ext cx="3076694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462" tIns="53232" rIns="106462" bIns="53232" anchor="b"/>
          <a:lstStyle/>
          <a:p>
            <a:pPr algn="r" defTabSz="1063759"/>
            <a:fld id="{9BF54D17-9E12-4EF5-9B32-E82719675611}" type="slidenum">
              <a:rPr lang="en-US" sz="1300">
                <a:latin typeface="Calibri" pitchFamily="34" charset="0"/>
              </a:rPr>
              <a:pPr algn="r" defTabSz="1063759"/>
              <a:t>38</a:t>
            </a:fld>
            <a:endParaRPr lang="en-US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6" y="9719681"/>
            <a:ext cx="3076694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462" tIns="53232" rIns="106462" bIns="53232" anchor="b"/>
          <a:lstStyle/>
          <a:p>
            <a:pPr algn="r" defTabSz="1063759"/>
            <a:fld id="{9BF54D17-9E12-4EF5-9B32-E82719675611}" type="slidenum">
              <a:rPr lang="en-US" sz="1300">
                <a:latin typeface="Calibri" pitchFamily="34" charset="0"/>
              </a:rPr>
              <a:pPr algn="r" defTabSz="1063759"/>
              <a:t>39</a:t>
            </a:fld>
            <a:endParaRPr lang="en-US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6" y="9719681"/>
            <a:ext cx="3076694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462" tIns="53232" rIns="106462" bIns="53232" anchor="b"/>
          <a:lstStyle/>
          <a:p>
            <a:pPr algn="r" defTabSz="1063759"/>
            <a:fld id="{9BF54D17-9E12-4EF5-9B32-E82719675611}" type="slidenum">
              <a:rPr lang="en-US" sz="1300">
                <a:latin typeface="Calibri" pitchFamily="34" charset="0"/>
              </a:rPr>
              <a:pPr algn="r" defTabSz="1063759"/>
              <a:t>4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6381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6" y="9719681"/>
            <a:ext cx="3076694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462" tIns="53232" rIns="106462" bIns="53232" anchor="b"/>
          <a:lstStyle/>
          <a:p>
            <a:pPr algn="r" defTabSz="1063759"/>
            <a:fld id="{9BF54D17-9E12-4EF5-9B32-E82719675611}" type="slidenum">
              <a:rPr lang="en-US" sz="1300">
                <a:latin typeface="Calibri" pitchFamily="34" charset="0"/>
              </a:rPr>
              <a:pPr algn="r" defTabSz="1063759"/>
              <a:t>40</a:t>
            </a:fld>
            <a:endParaRPr lang="en-US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6" y="9719681"/>
            <a:ext cx="3076694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462" tIns="53232" rIns="106462" bIns="53232" anchor="b"/>
          <a:lstStyle/>
          <a:p>
            <a:pPr algn="r" defTabSz="1063759"/>
            <a:fld id="{9BF54D17-9E12-4EF5-9B32-E82719675611}" type="slidenum">
              <a:rPr lang="en-US" sz="1300">
                <a:latin typeface="Calibri" pitchFamily="34" charset="0"/>
              </a:rPr>
              <a:pPr algn="r" defTabSz="1063759"/>
              <a:t>41</a:t>
            </a:fld>
            <a:endParaRPr lang="en-US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5" y="9719681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48" tIns="50125" rIns="100248" bIns="50125" anchor="b"/>
          <a:lstStyle/>
          <a:p>
            <a:pPr algn="r" defTabSz="1001667"/>
            <a:fld id="{9BF54D17-9E12-4EF5-9B32-E82719675611}" type="slidenum">
              <a:rPr lang="en-US" sz="1300">
                <a:latin typeface="Calibri" pitchFamily="34" charset="0"/>
              </a:rPr>
              <a:pPr algn="r" defTabSz="1001667"/>
              <a:t>42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578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5" y="9719681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48" tIns="50125" rIns="100248" bIns="50125" anchor="b"/>
          <a:lstStyle/>
          <a:p>
            <a:pPr algn="r" defTabSz="1001667"/>
            <a:fld id="{9BF54D17-9E12-4EF5-9B32-E82719675611}" type="slidenum">
              <a:rPr lang="en-US" sz="1300">
                <a:latin typeface="Calibri" pitchFamily="34" charset="0"/>
              </a:rPr>
              <a:pPr algn="r" defTabSz="1001667"/>
              <a:t>43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5780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6" y="9719681"/>
            <a:ext cx="3076694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462" tIns="53232" rIns="106462" bIns="53232" anchor="b"/>
          <a:lstStyle/>
          <a:p>
            <a:pPr algn="r" defTabSz="1063759"/>
            <a:fld id="{9BF54D17-9E12-4EF5-9B32-E82719675611}" type="slidenum">
              <a:rPr lang="en-US" sz="1300">
                <a:latin typeface="Calibri" pitchFamily="34" charset="0"/>
              </a:rPr>
              <a:pPr algn="r" defTabSz="1063759"/>
              <a:t>44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7611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5" y="9719681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48" tIns="50125" rIns="100248" bIns="50125" anchor="b"/>
          <a:lstStyle/>
          <a:p>
            <a:pPr algn="r" defTabSz="1001667"/>
            <a:fld id="{9BF54D17-9E12-4EF5-9B32-E82719675611}" type="slidenum">
              <a:rPr lang="en-US" sz="1300">
                <a:latin typeface="Calibri" pitchFamily="34" charset="0"/>
              </a:rPr>
              <a:pPr algn="r" defTabSz="1001667"/>
              <a:t>45</a:t>
            </a:fld>
            <a:endParaRPr lang="en-US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5" y="9719681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48" tIns="50125" rIns="100248" bIns="50125" anchor="b"/>
          <a:lstStyle/>
          <a:p>
            <a:pPr algn="r" defTabSz="1001667"/>
            <a:fld id="{9BF54D17-9E12-4EF5-9B32-E82719675611}" type="slidenum">
              <a:rPr lang="en-US" sz="1300">
                <a:latin typeface="Calibri" pitchFamily="34" charset="0"/>
              </a:rPr>
              <a:pPr algn="r" defTabSz="1001667"/>
              <a:t>46</a:t>
            </a:fld>
            <a:endParaRPr lang="en-US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5" y="9719681"/>
            <a:ext cx="3076694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714" tIns="51358" rIns="102714" bIns="51358" anchor="b"/>
          <a:lstStyle/>
          <a:p>
            <a:pPr algn="r" defTabSz="1026307"/>
            <a:fld id="{9BF54D17-9E12-4EF5-9B32-E82719675611}" type="slidenum">
              <a:rPr lang="en-US" sz="1300">
                <a:latin typeface="Calibri" pitchFamily="34" charset="0"/>
              </a:rPr>
              <a:pPr algn="r" defTabSz="1026307"/>
              <a:t>47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5731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6" y="9719682"/>
            <a:ext cx="3076694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462" tIns="53232" rIns="106462" bIns="53232" anchor="b"/>
          <a:lstStyle/>
          <a:p>
            <a:pPr algn="r" defTabSz="1063759"/>
            <a:fld id="{9BF54D17-9E12-4EF5-9B32-E82719675611}" type="slidenum">
              <a:rPr lang="en-US" sz="1300">
                <a:latin typeface="Calibri" pitchFamily="34" charset="0"/>
              </a:rPr>
              <a:pPr algn="r" defTabSz="1063759"/>
              <a:t>48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399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6" y="9719682"/>
            <a:ext cx="3076694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462" tIns="53232" rIns="106462" bIns="53232" anchor="b"/>
          <a:lstStyle/>
          <a:p>
            <a:pPr algn="r" defTabSz="1063759"/>
            <a:fld id="{9BF54D17-9E12-4EF5-9B32-E82719675611}" type="slidenum">
              <a:rPr lang="en-US" sz="1300">
                <a:latin typeface="Calibri" pitchFamily="34" charset="0"/>
              </a:rPr>
              <a:pPr algn="r" defTabSz="1063759"/>
              <a:t>49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303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5" y="9719681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48" tIns="50125" rIns="100248" bIns="50125" anchor="b"/>
          <a:lstStyle/>
          <a:p>
            <a:pPr algn="r" defTabSz="1001667"/>
            <a:fld id="{9BF54D17-9E12-4EF5-9B32-E82719675611}" type="slidenum">
              <a:rPr lang="en-US" sz="1300">
                <a:latin typeface="Calibri" pitchFamily="34" charset="0"/>
              </a:rPr>
              <a:pPr algn="r" defTabSz="1001667"/>
              <a:t>5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5780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6" y="9719682"/>
            <a:ext cx="3076694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462" tIns="53232" rIns="106462" bIns="53232" anchor="b"/>
          <a:lstStyle/>
          <a:p>
            <a:pPr algn="r" defTabSz="1063759"/>
            <a:fld id="{9BF54D17-9E12-4EF5-9B32-E82719675611}" type="slidenum">
              <a:rPr lang="en-US" sz="1300">
                <a:latin typeface="Calibri" pitchFamily="34" charset="0"/>
              </a:rPr>
              <a:pPr algn="r" defTabSz="1063759"/>
              <a:t>50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399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6" y="9719682"/>
            <a:ext cx="3076694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462" tIns="53232" rIns="106462" bIns="53232" anchor="b"/>
          <a:lstStyle/>
          <a:p>
            <a:pPr algn="r" defTabSz="1063759"/>
            <a:fld id="{9BF54D17-9E12-4EF5-9B32-E82719675611}" type="slidenum">
              <a:rPr lang="en-US" sz="1300">
                <a:latin typeface="Calibri" pitchFamily="34" charset="0"/>
              </a:rPr>
              <a:pPr algn="r" defTabSz="1063759"/>
              <a:t>51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399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6" y="9719682"/>
            <a:ext cx="3076694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451" tIns="53226" rIns="106451" bIns="53226" anchor="b"/>
          <a:lstStyle/>
          <a:p>
            <a:pPr algn="r" defTabSz="1063655"/>
            <a:fld id="{9BF54D17-9E12-4EF5-9B32-E82719675611}" type="slidenum">
              <a:rPr lang="en-US" sz="1300">
                <a:latin typeface="Calibri" pitchFamily="34" charset="0"/>
              </a:rPr>
              <a:pPr algn="r" defTabSz="1063655"/>
              <a:t>52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70007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4516" name="Slide Number Placeholder 3"/>
          <p:cNvSpPr txBox="1">
            <a:spLocks noGrp="1"/>
          </p:cNvSpPr>
          <p:nvPr/>
        </p:nvSpPr>
        <p:spPr bwMode="auto">
          <a:xfrm>
            <a:off x="4021506" y="9719681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57" tIns="50128" rIns="100257" bIns="50128" anchor="b"/>
          <a:lstStyle/>
          <a:p>
            <a:pPr algn="r" defTabSz="1001755"/>
            <a:fld id="{0CEAB384-C6E8-4556-9E22-299AC3C50027}" type="slidenum">
              <a:rPr lang="en-US" sz="1300">
                <a:latin typeface="Calibri" pitchFamily="34" charset="0"/>
              </a:rPr>
              <a:pPr algn="r" defTabSz="1001755"/>
              <a:t>53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88803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5" y="9719681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48" tIns="50125" rIns="100248" bIns="50125" anchor="b"/>
          <a:lstStyle/>
          <a:p>
            <a:pPr algn="r" defTabSz="1001667"/>
            <a:fld id="{9BF54D17-9E12-4EF5-9B32-E82719675611}" type="slidenum">
              <a:rPr lang="en-US" sz="1300">
                <a:latin typeface="Calibri" pitchFamily="34" charset="0"/>
              </a:rPr>
              <a:pPr algn="r" defTabSz="1001667"/>
              <a:t>54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5780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5" y="9719681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48" tIns="50125" rIns="100248" bIns="50125" anchor="b"/>
          <a:lstStyle/>
          <a:p>
            <a:pPr algn="r" defTabSz="1001667"/>
            <a:fld id="{9BF54D17-9E12-4EF5-9B32-E82719675611}" type="slidenum">
              <a:rPr lang="en-US" sz="1300">
                <a:latin typeface="Calibri" pitchFamily="34" charset="0"/>
              </a:rPr>
              <a:pPr algn="r" defTabSz="1001667"/>
              <a:t>55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18078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5" y="9719681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48" tIns="50125" rIns="100248" bIns="50125" anchor="b"/>
          <a:lstStyle/>
          <a:p>
            <a:pPr algn="r" defTabSz="1001667"/>
            <a:fld id="{9BF54D17-9E12-4EF5-9B32-E82719675611}" type="slidenum">
              <a:rPr lang="en-US" sz="1300">
                <a:latin typeface="Calibri" pitchFamily="34" charset="0"/>
              </a:rPr>
              <a:pPr algn="r" defTabSz="1001667"/>
              <a:t>56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18078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13316" name="Slide Number Placeholder 3"/>
          <p:cNvSpPr txBox="1">
            <a:spLocks noGrp="1"/>
          </p:cNvSpPr>
          <p:nvPr/>
        </p:nvSpPr>
        <p:spPr bwMode="auto">
          <a:xfrm>
            <a:off x="4021294" y="9719329"/>
            <a:ext cx="3076363" cy="513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451" tIns="53226" rIns="106451" bIns="53226" anchor="b"/>
          <a:lstStyle/>
          <a:p>
            <a:pPr algn="r" defTabSz="1062700"/>
            <a:fld id="{8C7D786F-9EF5-4851-918B-AF68323D4391}" type="slidenum">
              <a:rPr lang="en-US" altLang="pt-BR" sz="1300"/>
              <a:pPr algn="r" defTabSz="1062700"/>
              <a:t>57</a:t>
            </a:fld>
            <a:endParaRPr lang="en-US" altLang="pt-BR" sz="1300" dirty="0"/>
          </a:p>
        </p:txBody>
      </p:sp>
    </p:spTree>
    <p:extLst>
      <p:ext uri="{BB962C8B-B14F-4D97-AF65-F5344CB8AC3E}">
        <p14:creationId xmlns:p14="http://schemas.microsoft.com/office/powerpoint/2010/main" val="259839806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5" y="9719681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48" tIns="50125" rIns="100248" bIns="50125" anchor="b"/>
          <a:lstStyle/>
          <a:p>
            <a:pPr algn="r" defTabSz="1001667"/>
            <a:fld id="{9BF54D17-9E12-4EF5-9B32-E82719675611}" type="slidenum">
              <a:rPr lang="en-US" sz="1300">
                <a:latin typeface="Calibri" pitchFamily="34" charset="0"/>
              </a:rPr>
              <a:pPr algn="r" defTabSz="1001667"/>
              <a:t>58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18078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5" y="9719681"/>
            <a:ext cx="3076694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713" tIns="51357" rIns="102713" bIns="51357" anchor="b"/>
          <a:lstStyle/>
          <a:p>
            <a:pPr algn="r" defTabSz="1026297"/>
            <a:fld id="{9BF54D17-9E12-4EF5-9B32-E82719675611}" type="slidenum">
              <a:rPr lang="en-US" sz="1300">
                <a:latin typeface="Calibri" pitchFamily="34" charset="0"/>
              </a:rPr>
              <a:pPr algn="r" defTabSz="1026297"/>
              <a:t>59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831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5" y="9719681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48" tIns="50125" rIns="100248" bIns="50125" anchor="b"/>
          <a:lstStyle/>
          <a:p>
            <a:pPr algn="r" defTabSz="1001667"/>
            <a:fld id="{9BF54D17-9E12-4EF5-9B32-E82719675611}" type="slidenum">
              <a:rPr lang="en-US" sz="1300">
                <a:latin typeface="Calibri" pitchFamily="34" charset="0"/>
              </a:rPr>
              <a:pPr algn="r" defTabSz="1001667"/>
              <a:t>6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5780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5" y="9719681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48" tIns="50125" rIns="100248" bIns="50125" anchor="b"/>
          <a:lstStyle/>
          <a:p>
            <a:pPr algn="r" defTabSz="1001667"/>
            <a:fld id="{9BF54D17-9E12-4EF5-9B32-E82719675611}" type="slidenum">
              <a:rPr lang="en-US" sz="1300">
                <a:latin typeface="Calibri" pitchFamily="34" charset="0"/>
              </a:rPr>
              <a:pPr algn="r" defTabSz="1001667"/>
              <a:t>60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18078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5" y="9719681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48" tIns="50125" rIns="100248" bIns="50125" anchor="b"/>
          <a:lstStyle/>
          <a:p>
            <a:pPr algn="r" defTabSz="1001667"/>
            <a:fld id="{9BF54D17-9E12-4EF5-9B32-E82719675611}" type="slidenum">
              <a:rPr lang="en-US" sz="1300">
                <a:latin typeface="Calibri" pitchFamily="34" charset="0"/>
              </a:rPr>
              <a:pPr algn="r" defTabSz="1001667"/>
              <a:t>61</a:t>
            </a:fld>
            <a:endParaRPr lang="en-US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5" y="9719681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48" tIns="50125" rIns="100248" bIns="50125" anchor="b"/>
          <a:lstStyle/>
          <a:p>
            <a:pPr algn="r" defTabSz="1001667"/>
            <a:fld id="{9BF54D17-9E12-4EF5-9B32-E82719675611}" type="slidenum">
              <a:rPr lang="en-US" sz="1300">
                <a:latin typeface="Calibri" pitchFamily="34" charset="0"/>
              </a:rPr>
              <a:pPr algn="r" defTabSz="1001667"/>
              <a:t>62</a:t>
            </a:fld>
            <a:endParaRPr lang="en-US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5" y="9719680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67" tIns="50133" rIns="100267" bIns="50133" anchor="b"/>
          <a:lstStyle/>
          <a:p>
            <a:pPr algn="r" defTabSz="1001854"/>
            <a:fld id="{9BF54D17-9E12-4EF5-9B32-E82719675611}" type="slidenum">
              <a:rPr lang="en-US" sz="1300">
                <a:latin typeface="Calibri" pitchFamily="34" charset="0"/>
              </a:rPr>
              <a:pPr algn="r" defTabSz="1001854"/>
              <a:t>63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39028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4516" name="Slide Number Placeholder 3"/>
          <p:cNvSpPr txBox="1">
            <a:spLocks noGrp="1"/>
          </p:cNvSpPr>
          <p:nvPr/>
        </p:nvSpPr>
        <p:spPr bwMode="auto">
          <a:xfrm>
            <a:off x="4021506" y="9719681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917" tIns="51958" rIns="103917" bIns="51958" anchor="b"/>
          <a:lstStyle/>
          <a:p>
            <a:pPr algn="r" defTabSz="1038321"/>
            <a:fld id="{0CEAB384-C6E8-4556-9E22-299AC3C50027}" type="slidenum">
              <a:rPr lang="en-US" sz="1300">
                <a:latin typeface="Calibri" pitchFamily="34" charset="0"/>
              </a:rPr>
              <a:pPr algn="r" defTabSz="1038321"/>
              <a:t>64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41778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6" y="9719681"/>
            <a:ext cx="3076694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462" tIns="53232" rIns="106462" bIns="53232" anchor="b"/>
          <a:lstStyle/>
          <a:p>
            <a:pPr algn="r" defTabSz="1063759"/>
            <a:fld id="{9BF54D17-9E12-4EF5-9B32-E82719675611}" type="slidenum">
              <a:rPr lang="en-US" sz="1300">
                <a:latin typeface="Calibri" pitchFamily="34" charset="0"/>
              </a:rPr>
              <a:pPr algn="r" defTabSz="1063759"/>
              <a:t>65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63817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5" y="9719681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48" tIns="50125" rIns="100248" bIns="50125" anchor="b"/>
          <a:lstStyle/>
          <a:p>
            <a:pPr algn="r" defTabSz="1001667"/>
            <a:fld id="{9BF54D17-9E12-4EF5-9B32-E82719675611}" type="slidenum">
              <a:rPr lang="en-US" sz="1300">
                <a:latin typeface="Calibri" pitchFamily="34" charset="0"/>
              </a:rPr>
              <a:pPr algn="r" defTabSz="1001667"/>
              <a:t>66</a:t>
            </a:fld>
            <a:endParaRPr lang="en-US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5" y="9719680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57" tIns="50129" rIns="100257" bIns="50129" anchor="b"/>
          <a:lstStyle/>
          <a:p>
            <a:pPr algn="r" defTabSz="1001756"/>
            <a:fld id="{9BF54D17-9E12-4EF5-9B32-E82719675611}" type="slidenum">
              <a:rPr lang="en-US" sz="1300">
                <a:latin typeface="Calibri" pitchFamily="34" charset="0"/>
              </a:rPr>
              <a:pPr algn="r" defTabSz="1001756"/>
              <a:t>67</a:t>
            </a:fld>
            <a:endParaRPr lang="en-US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6" y="9719681"/>
            <a:ext cx="3076694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462" tIns="53232" rIns="106462" bIns="53232" anchor="b"/>
          <a:lstStyle/>
          <a:p>
            <a:pPr algn="r" defTabSz="1063759"/>
            <a:fld id="{9BF54D17-9E12-4EF5-9B32-E82719675611}" type="slidenum">
              <a:rPr lang="en-US" sz="1300">
                <a:latin typeface="Calibri" pitchFamily="34" charset="0"/>
              </a:rPr>
              <a:pPr algn="r" defTabSz="1063759"/>
              <a:t>68</a:t>
            </a:fld>
            <a:endParaRPr lang="en-US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5" y="9719681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48" tIns="50125" rIns="100248" bIns="50125" anchor="b"/>
          <a:lstStyle/>
          <a:p>
            <a:pPr algn="r" defTabSz="1001667"/>
            <a:fld id="{9BF54D17-9E12-4EF5-9B32-E82719675611}" type="slidenum">
              <a:rPr lang="en-US" sz="1300">
                <a:latin typeface="Calibri" pitchFamily="34" charset="0"/>
              </a:rPr>
              <a:pPr algn="r" defTabSz="1001667"/>
              <a:t>69</a:t>
            </a:fld>
            <a:endParaRPr lang="en-US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5" y="9719681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48" tIns="50125" rIns="100248" bIns="50125" anchor="b"/>
          <a:lstStyle/>
          <a:p>
            <a:pPr algn="r" defTabSz="1001667"/>
            <a:fld id="{9BF54D17-9E12-4EF5-9B32-E82719675611}" type="slidenum">
              <a:rPr lang="en-US" sz="1300">
                <a:latin typeface="Calibri" pitchFamily="34" charset="0"/>
              </a:rPr>
              <a:pPr algn="r" defTabSz="1001667"/>
              <a:t>7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18078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5" y="9719681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48" tIns="50125" rIns="100248" bIns="50125" anchor="b"/>
          <a:lstStyle/>
          <a:p>
            <a:pPr algn="r" defTabSz="1001667"/>
            <a:fld id="{9BF54D17-9E12-4EF5-9B32-E82719675611}" type="slidenum">
              <a:rPr lang="en-US" sz="1300">
                <a:latin typeface="Calibri" pitchFamily="34" charset="0"/>
              </a:rPr>
              <a:pPr algn="r" defTabSz="1001667"/>
              <a:t>70</a:t>
            </a:fld>
            <a:endParaRPr lang="en-US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5" y="9719681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48" tIns="50125" rIns="100248" bIns="50125" anchor="b"/>
          <a:lstStyle/>
          <a:p>
            <a:pPr algn="r" defTabSz="1001667"/>
            <a:fld id="{9BF54D17-9E12-4EF5-9B32-E82719675611}" type="slidenum">
              <a:rPr lang="en-US" sz="1300">
                <a:latin typeface="Calibri" pitchFamily="34" charset="0"/>
              </a:rPr>
              <a:pPr algn="r" defTabSz="1001667"/>
              <a:t>71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13222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6" y="9719681"/>
            <a:ext cx="3076694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723" tIns="51362" rIns="102723" bIns="51362" anchor="b"/>
          <a:lstStyle/>
          <a:p>
            <a:pPr algn="r" defTabSz="1026398"/>
            <a:fld id="{9BF54D17-9E12-4EF5-9B32-E82719675611}" type="slidenum">
              <a:rPr lang="en-US" sz="1300">
                <a:latin typeface="Calibri" pitchFamily="34" charset="0"/>
              </a:rPr>
              <a:pPr algn="r" defTabSz="1026398"/>
              <a:t>72</a:t>
            </a:fld>
            <a:endParaRPr lang="en-US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5" y="9719681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48" tIns="50125" rIns="100248" bIns="50125" anchor="b"/>
          <a:lstStyle/>
          <a:p>
            <a:pPr algn="r" defTabSz="1001667"/>
            <a:fld id="{9BF54D17-9E12-4EF5-9B32-E82719675611}" type="slidenum">
              <a:rPr lang="en-US" sz="1300">
                <a:latin typeface="Calibri" pitchFamily="34" charset="0"/>
              </a:rPr>
              <a:pPr algn="r" defTabSz="1001667"/>
              <a:t>73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13222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5" y="9719681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48" tIns="50125" rIns="100248" bIns="50125" anchor="b"/>
          <a:lstStyle/>
          <a:p>
            <a:pPr algn="r" defTabSz="1001667"/>
            <a:fld id="{9BF54D17-9E12-4EF5-9B32-E82719675611}" type="slidenum">
              <a:rPr lang="en-US" sz="1300">
                <a:latin typeface="Calibri" pitchFamily="34" charset="0"/>
              </a:rPr>
              <a:pPr algn="r" defTabSz="1001667"/>
              <a:t>74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13222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5" y="9719680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67" tIns="50133" rIns="100267" bIns="50133" anchor="b"/>
          <a:lstStyle/>
          <a:p>
            <a:pPr algn="r" defTabSz="1001854"/>
            <a:fld id="{9BF54D17-9E12-4EF5-9B32-E82719675611}" type="slidenum">
              <a:rPr lang="en-US" sz="1300">
                <a:latin typeface="Calibri" pitchFamily="34" charset="0"/>
              </a:rPr>
              <a:pPr algn="r" defTabSz="1001854"/>
              <a:t>75</a:t>
            </a:fld>
            <a:endParaRPr lang="en-US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6D006-B15E-4C0F-A0F7-A737E1360976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87537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5" y="9719680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67" tIns="50133" rIns="100267" bIns="50133" anchor="b"/>
          <a:lstStyle/>
          <a:p>
            <a:pPr algn="r" defTabSz="1001854"/>
            <a:fld id="{9BF54D17-9E12-4EF5-9B32-E82719675611}" type="slidenum">
              <a:rPr lang="en-US" sz="1300">
                <a:latin typeface="Calibri" pitchFamily="34" charset="0"/>
              </a:rPr>
              <a:pPr algn="r" defTabSz="1001854"/>
              <a:t>77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99824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6" y="9719681"/>
            <a:ext cx="3076694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462" tIns="53232" rIns="106462" bIns="53232" anchor="b"/>
          <a:lstStyle/>
          <a:p>
            <a:pPr algn="r" defTabSz="1063759"/>
            <a:fld id="{9BF54D17-9E12-4EF5-9B32-E82719675611}" type="slidenum">
              <a:rPr lang="en-US" sz="1300">
                <a:latin typeface="Calibri" pitchFamily="34" charset="0"/>
              </a:rPr>
              <a:pPr algn="r" defTabSz="1063759"/>
              <a:t>78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65883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6" y="9719681"/>
            <a:ext cx="3076694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462" tIns="53232" rIns="106462" bIns="53232" anchor="b"/>
          <a:lstStyle/>
          <a:p>
            <a:pPr algn="r" defTabSz="1063759"/>
            <a:fld id="{9BF54D17-9E12-4EF5-9B32-E82719675611}" type="slidenum">
              <a:rPr lang="en-US" sz="1300">
                <a:latin typeface="Calibri" pitchFamily="34" charset="0"/>
              </a:rPr>
              <a:pPr algn="r" defTabSz="1063759"/>
              <a:t>79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076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5" y="9719681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48" tIns="50125" rIns="100248" bIns="50125" anchor="b"/>
          <a:lstStyle/>
          <a:p>
            <a:pPr algn="r" defTabSz="1001667"/>
            <a:fld id="{9BF54D17-9E12-4EF5-9B32-E82719675611}" type="slidenum">
              <a:rPr lang="en-US" sz="1300">
                <a:latin typeface="Calibri" pitchFamily="34" charset="0"/>
              </a:rPr>
              <a:pPr algn="r" defTabSz="1001667"/>
              <a:t>8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18078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6D006-B15E-4C0F-A0F7-A737E1360976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59263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5018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43AC770-BEB5-4BEC-AEFE-4BEBECA4ACDA}" type="slidenum">
              <a:rPr lang="en-US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40594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5018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43AC770-BEB5-4BEC-AEFE-4BEBECA4ACDA}" type="slidenum">
              <a:rPr lang="en-US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22135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6" y="9719681"/>
            <a:ext cx="3076694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462" tIns="53232" rIns="106462" bIns="53232" anchor="b"/>
          <a:lstStyle/>
          <a:p>
            <a:pPr algn="r" defTabSz="1063759"/>
            <a:fld id="{9BF54D17-9E12-4EF5-9B32-E82719675611}" type="slidenum">
              <a:rPr lang="en-US" sz="1300">
                <a:latin typeface="Calibri" pitchFamily="34" charset="0"/>
              </a:rPr>
              <a:pPr algn="r" defTabSz="1063759"/>
              <a:t>83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63817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5" y="9719680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67" tIns="50133" rIns="100267" bIns="50133" anchor="b"/>
          <a:lstStyle/>
          <a:p>
            <a:pPr algn="r" defTabSz="1001854"/>
            <a:fld id="{9BF54D17-9E12-4EF5-9B32-E82719675611}" type="slidenum">
              <a:rPr lang="en-US" sz="1300">
                <a:latin typeface="Calibri" pitchFamily="34" charset="0"/>
              </a:rPr>
              <a:pPr algn="r" defTabSz="1001854"/>
              <a:t>84</a:t>
            </a:fld>
            <a:endParaRPr lang="en-US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5" y="9719680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67" tIns="50133" rIns="100267" bIns="50133" anchor="b"/>
          <a:lstStyle/>
          <a:p>
            <a:pPr algn="r" defTabSz="1001854"/>
            <a:fld id="{9BF54D17-9E12-4EF5-9B32-E82719675611}" type="slidenum">
              <a:rPr lang="en-US" sz="1300">
                <a:latin typeface="Calibri" pitchFamily="34" charset="0"/>
              </a:rPr>
              <a:pPr algn="r" defTabSz="1001854"/>
              <a:t>85</a:t>
            </a:fld>
            <a:endParaRPr lang="en-US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6" y="9719681"/>
            <a:ext cx="3076694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723" tIns="51362" rIns="102723" bIns="51362" anchor="b"/>
          <a:lstStyle/>
          <a:p>
            <a:pPr algn="r" defTabSz="1026398"/>
            <a:fld id="{9BF54D17-9E12-4EF5-9B32-E82719675611}" type="slidenum">
              <a:rPr lang="en-US" sz="1300">
                <a:latin typeface="Calibri" pitchFamily="34" charset="0"/>
              </a:rPr>
              <a:pPr algn="r" defTabSz="1026398"/>
              <a:t>86</a:t>
            </a:fld>
            <a:endParaRPr lang="en-US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5" y="9719681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67" tIns="50133" rIns="100267" bIns="50133" anchor="b"/>
          <a:lstStyle/>
          <a:p>
            <a:pPr algn="r" defTabSz="1001854"/>
            <a:fld id="{9BF54D17-9E12-4EF5-9B32-E82719675611}" type="slidenum">
              <a:rPr lang="en-US" sz="1300">
                <a:latin typeface="Calibri" pitchFamily="34" charset="0"/>
              </a:rPr>
              <a:pPr algn="r" defTabSz="1001854"/>
              <a:t>87</a:t>
            </a:fld>
            <a:endParaRPr lang="en-US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5" y="9719681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67" tIns="50133" rIns="100267" bIns="50133" anchor="b"/>
          <a:lstStyle/>
          <a:p>
            <a:pPr algn="r" defTabSz="1001854"/>
            <a:fld id="{9BF54D17-9E12-4EF5-9B32-E82719675611}" type="slidenum">
              <a:rPr lang="en-US" sz="1300">
                <a:latin typeface="Calibri" pitchFamily="34" charset="0"/>
              </a:rPr>
              <a:pPr algn="r" defTabSz="1001854"/>
              <a:t>88</a:t>
            </a:fld>
            <a:endParaRPr lang="en-US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5" y="9719680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67" tIns="50133" rIns="100267" bIns="50133" anchor="b"/>
          <a:lstStyle/>
          <a:p>
            <a:pPr algn="r" defTabSz="1001854"/>
            <a:fld id="{9BF54D17-9E12-4EF5-9B32-E82719675611}" type="slidenum">
              <a:rPr lang="en-US" sz="1300">
                <a:latin typeface="Calibri" pitchFamily="34" charset="0"/>
              </a:rPr>
              <a:pPr algn="r" defTabSz="1001854"/>
              <a:t>89</a:t>
            </a:fld>
            <a:endParaRPr lang="en-US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5" y="9719681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48" tIns="50125" rIns="100248" bIns="50125" anchor="b"/>
          <a:lstStyle/>
          <a:p>
            <a:pPr algn="r" defTabSz="1001667"/>
            <a:fld id="{9BF54D17-9E12-4EF5-9B32-E82719675611}" type="slidenum">
              <a:rPr lang="en-US" sz="1300">
                <a:latin typeface="Calibri" pitchFamily="34" charset="0"/>
              </a:rPr>
              <a:pPr algn="r" defTabSz="1001667"/>
              <a:t>9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5780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5" y="9719680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67" tIns="50133" rIns="100267" bIns="50133" anchor="b"/>
          <a:lstStyle/>
          <a:p>
            <a:pPr algn="r" defTabSz="1001854"/>
            <a:fld id="{9BF54D17-9E12-4EF5-9B32-E82719675611}" type="slidenum">
              <a:rPr lang="en-US" sz="1300">
                <a:latin typeface="Calibri" pitchFamily="34" charset="0"/>
              </a:rPr>
              <a:pPr algn="r" defTabSz="1001854"/>
              <a:t>90</a:t>
            </a:fld>
            <a:endParaRPr lang="en-US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5" y="9719680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67" tIns="50133" rIns="100267" bIns="50133" anchor="b"/>
          <a:lstStyle/>
          <a:p>
            <a:pPr algn="r" defTabSz="1001854"/>
            <a:fld id="{9BF54D17-9E12-4EF5-9B32-E82719675611}" type="slidenum">
              <a:rPr lang="en-US" sz="1300">
                <a:latin typeface="Calibri" pitchFamily="34" charset="0"/>
              </a:rPr>
              <a:pPr algn="r" defTabSz="1001854"/>
              <a:t>91</a:t>
            </a:fld>
            <a:endParaRPr lang="en-US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5" y="9719680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67" tIns="50133" rIns="100267" bIns="50133" anchor="b"/>
          <a:lstStyle/>
          <a:p>
            <a:pPr algn="r" defTabSz="1001854"/>
            <a:fld id="{9BF54D17-9E12-4EF5-9B32-E82719675611}" type="slidenum">
              <a:rPr lang="en-US" sz="1300">
                <a:latin typeface="Calibri" pitchFamily="34" charset="0"/>
              </a:rPr>
              <a:pPr algn="r" defTabSz="1001854"/>
              <a:t>92</a:t>
            </a:fld>
            <a:endParaRPr lang="en-US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5" y="9719682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48" tIns="50125" rIns="100248" bIns="50125" anchor="b"/>
          <a:lstStyle/>
          <a:p>
            <a:pPr algn="r" defTabSz="1001667"/>
            <a:fld id="{9BF54D17-9E12-4EF5-9B32-E82719675611}" type="slidenum">
              <a:rPr lang="en-US" sz="1300">
                <a:latin typeface="Calibri" pitchFamily="34" charset="0"/>
              </a:rPr>
              <a:pPr algn="r" defTabSz="1001667"/>
              <a:t>93</a:t>
            </a:fld>
            <a:endParaRPr lang="en-US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6" y="9719682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40" tIns="50122" rIns="100240" bIns="50122" anchor="b"/>
          <a:lstStyle/>
          <a:p>
            <a:pPr algn="r" defTabSz="1001592"/>
            <a:fld id="{9BF54D17-9E12-4EF5-9B32-E82719675611}" type="slidenum">
              <a:rPr lang="en-US" sz="1300">
                <a:latin typeface="Calibri" pitchFamily="34" charset="0"/>
              </a:rPr>
              <a:pPr algn="r" defTabSz="1001592"/>
              <a:t>94</a:t>
            </a:fld>
            <a:endParaRPr lang="en-US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6" y="9719682"/>
            <a:ext cx="3076693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240" tIns="50122" rIns="100240" bIns="50122" anchor="b"/>
          <a:lstStyle/>
          <a:p>
            <a:pPr algn="r" defTabSz="1001592"/>
            <a:fld id="{9BF54D17-9E12-4EF5-9B32-E82719675611}" type="slidenum">
              <a:rPr lang="en-US" sz="1300">
                <a:latin typeface="Calibri" pitchFamily="34" charset="0"/>
              </a:rPr>
              <a:pPr algn="r" defTabSz="1001592"/>
              <a:t>95</a:t>
            </a:fld>
            <a:endParaRPr lang="en-US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6" y="9719682"/>
            <a:ext cx="3076694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453" tIns="53228" rIns="106453" bIns="53228" anchor="b"/>
          <a:lstStyle/>
          <a:p>
            <a:pPr algn="r" defTabSz="1063664"/>
            <a:fld id="{9BF54D17-9E12-4EF5-9B32-E82719675611}" type="slidenum">
              <a:rPr lang="en-US" sz="1300">
                <a:latin typeface="Calibri" pitchFamily="34" charset="0"/>
              </a:rPr>
              <a:pPr algn="r" defTabSz="1063664"/>
              <a:t>96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66272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6" y="9719682"/>
            <a:ext cx="3076694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453" tIns="53228" rIns="106453" bIns="53228" anchor="b"/>
          <a:lstStyle/>
          <a:p>
            <a:pPr algn="r" defTabSz="1063664"/>
            <a:fld id="{9BF54D17-9E12-4EF5-9B32-E82719675611}" type="slidenum">
              <a:rPr lang="en-US" sz="1300">
                <a:latin typeface="Calibri" pitchFamily="34" charset="0"/>
              </a:rPr>
              <a:pPr algn="r" defTabSz="1063664"/>
              <a:t>97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66272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6" y="9719681"/>
            <a:ext cx="3076694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454" tIns="53229" rIns="106454" bIns="53229" anchor="b"/>
          <a:lstStyle/>
          <a:p>
            <a:pPr algn="r" defTabSz="1063680"/>
            <a:fld id="{9BF54D17-9E12-4EF5-9B32-E82719675611}" type="slidenum">
              <a:rPr lang="en-US" sz="1300">
                <a:latin typeface="Calibri" pitchFamily="34" charset="0"/>
              </a:rPr>
              <a:pPr algn="r" defTabSz="1063680"/>
              <a:t>98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13205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506" y="9719681"/>
            <a:ext cx="3076694" cy="5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462" tIns="53232" rIns="106462" bIns="53232" anchor="b"/>
          <a:lstStyle/>
          <a:p>
            <a:pPr algn="r" defTabSz="1063759"/>
            <a:fld id="{9BF54D17-9E12-4EF5-9B32-E82719675611}" type="slidenum">
              <a:rPr lang="en-US" sz="1300">
                <a:latin typeface="Calibri" pitchFamily="34" charset="0"/>
              </a:rPr>
              <a:pPr algn="r" defTabSz="1063759"/>
              <a:t>99</a:t>
            </a:fld>
            <a:endParaRPr lang="en-US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333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AEC08-9CEB-4672-BAA6-EF42B00D242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5B7FD-B3E6-4FDE-94E1-E2C8369229F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9A105-DDD5-4D2B-8699-CB039965687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"/>
          <p:cNvSpPr/>
          <p:nvPr/>
        </p:nvSpPr>
        <p:spPr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5" name="Rectangle 20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6" name="Rectangle 20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7" name="Rectangle 20"/>
          <p:cNvSpPr>
            <a:spLocks noChangeArrowheads="1"/>
          </p:cNvSpPr>
          <p:nvPr userDrawn="1"/>
        </p:nvSpPr>
        <p:spPr bwMode="auto">
          <a:xfrm>
            <a:off x="0" y="1273175"/>
            <a:ext cx="533400" cy="228600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w Cen MT" pitchFamily="34" charset="0"/>
              <a:cs typeface="+mn-cs"/>
            </a:endParaRPr>
          </a:p>
        </p:txBody>
      </p:sp>
      <p:sp>
        <p:nvSpPr>
          <p:cNvPr id="8" name="Rectangle 20"/>
          <p:cNvSpPr>
            <a:spLocks noChangeArrowheads="1"/>
          </p:cNvSpPr>
          <p:nvPr userDrawn="1"/>
        </p:nvSpPr>
        <p:spPr bwMode="auto">
          <a:xfrm>
            <a:off x="590550" y="1295400"/>
            <a:ext cx="8553450" cy="228600"/>
          </a:xfrm>
          <a:prstGeom prst="rect">
            <a:avLst/>
          </a:prstGeom>
          <a:solidFill>
            <a:srgbClr val="008000"/>
          </a:solidFill>
          <a:ln w="50800" cap="rnd" cmpd="dbl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w Cen MT" pitchFamily="34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793F5-71B5-40CD-94DE-CDAA54C4B25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FB3D1-60A0-46D2-92DC-2B0BF12876B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44BAA-74C3-460C-AEEB-4554CA7E508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5716A-83E8-465F-99DB-F41F8ECFC77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B6F90-EC2B-47D9-AD52-460DF5DA7BB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7A4F8-2A50-4275-A27A-110108C3DF9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AB8DC-C8E6-472B-9784-25907151486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ADF93-3166-437E-B21C-D06E4FDB0C1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E5AE8-A926-45DB-B344-B6F62930D7D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43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A12FFB-E879-42FD-9EF6-36B58DD5082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9.jpeg"/><Relationship Id="rId18" Type="http://schemas.openxmlformats.org/officeDocument/2006/relationships/image" Target="../media/image13.png"/><Relationship Id="rId26" Type="http://schemas.openxmlformats.org/officeDocument/2006/relationships/image" Target="../media/image21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16.jpeg"/><Relationship Id="rId7" Type="http://schemas.openxmlformats.org/officeDocument/2006/relationships/hyperlink" Target="http://www.omearaenterprises.com/images/p_organics_lg.jpg" TargetMode="External"/><Relationship Id="rId12" Type="http://schemas.openxmlformats.org/officeDocument/2006/relationships/image" Target="../media/image8.png"/><Relationship Id="rId17" Type="http://schemas.openxmlformats.org/officeDocument/2006/relationships/image" Target="../media/image12.jpeg"/><Relationship Id="rId25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6" Type="http://schemas.openxmlformats.org/officeDocument/2006/relationships/hyperlink" Target="http://www.google.com.br/url?sa=i&amp;rct=j&amp;q=Armazenagem+de+gr%C3%A3os&amp;source=images&amp;cd=&amp;cad=rja&amp;docid=Q1j6FqjaMvoibM&amp;tbnid=eITNJHmmtDJ5NM:&amp;ved=0CAUQjRw&amp;url=http://www.aboissa.com.br/equipamentos/view/1763/planta_de_armazenagem_de_graos_e_farinhas&amp;ei=iRdKUYeWLZPC9QSq1YHwAg&amp;bvm=bv.44011176,d.eWU&amp;psig=AFQjCNGc1QJeJttbcXpJXtNFKe71oD65IQ&amp;ust=1363896560633045" TargetMode="External"/><Relationship Id="rId20" Type="http://schemas.openxmlformats.org/officeDocument/2006/relationships/image" Target="../media/image15.png"/><Relationship Id="rId1" Type="http://schemas.openxmlformats.org/officeDocument/2006/relationships/video" Target="file:///C:\Documents%20and%20Settings\OEMComputer\Meus%20documentos\Documentos%20Rodolfo\apresenta&#231;&#245;es\Aracaju2004\Enuclea&#231;&#227;oAVISBG.avi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24" Type="http://schemas.openxmlformats.org/officeDocument/2006/relationships/image" Target="../media/image19.jpeg"/><Relationship Id="rId5" Type="http://schemas.openxmlformats.org/officeDocument/2006/relationships/image" Target="../media/image2.jpeg"/><Relationship Id="rId15" Type="http://schemas.openxmlformats.org/officeDocument/2006/relationships/image" Target="../media/image11.jpeg"/><Relationship Id="rId23" Type="http://schemas.openxmlformats.org/officeDocument/2006/relationships/image" Target="../media/image18.jpeg"/><Relationship Id="rId10" Type="http://schemas.openxmlformats.org/officeDocument/2006/relationships/image" Target="../media/image6.jpeg"/><Relationship Id="rId19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5.jpeg"/><Relationship Id="rId14" Type="http://schemas.openxmlformats.org/officeDocument/2006/relationships/image" Target="../media/image10.jpeg"/><Relationship Id="rId22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7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20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9.jpeg"/><Relationship Id="rId4" Type="http://schemas.openxmlformats.org/officeDocument/2006/relationships/image" Target="../media/image27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3.emf"/><Relationship Id="rId5" Type="http://schemas.openxmlformats.org/officeDocument/2006/relationships/image" Target="../media/image142.png"/><Relationship Id="rId4" Type="http://schemas.openxmlformats.org/officeDocument/2006/relationships/image" Target="../media/image261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4.jpeg"/><Relationship Id="rId4" Type="http://schemas.openxmlformats.org/officeDocument/2006/relationships/image" Target="../media/image27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6.jpeg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7.png"/><Relationship Id="rId4" Type="http://schemas.openxmlformats.org/officeDocument/2006/relationships/image" Target="../media/image27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270.png"/><Relationship Id="rId4" Type="http://schemas.openxmlformats.org/officeDocument/2006/relationships/image" Target="../media/image269.jpe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png"/><Relationship Id="rId3" Type="http://schemas.openxmlformats.org/officeDocument/2006/relationships/image" Target="../media/image20.png"/><Relationship Id="rId7" Type="http://schemas.openxmlformats.org/officeDocument/2006/relationships/image" Target="../media/image273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2.png"/><Relationship Id="rId11" Type="http://schemas.openxmlformats.org/officeDocument/2006/relationships/image" Target="../media/image277.jpeg"/><Relationship Id="rId5" Type="http://schemas.openxmlformats.org/officeDocument/2006/relationships/image" Target="../media/image271.jpeg"/><Relationship Id="rId10" Type="http://schemas.openxmlformats.org/officeDocument/2006/relationships/image" Target="../media/image276.png"/><Relationship Id="rId4" Type="http://schemas.openxmlformats.org/officeDocument/2006/relationships/image" Target="../media/image27.png"/><Relationship Id="rId9" Type="http://schemas.openxmlformats.org/officeDocument/2006/relationships/image" Target="../media/image275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280.png"/><Relationship Id="rId4" Type="http://schemas.openxmlformats.org/officeDocument/2006/relationships/image" Target="../media/image279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image" Target="../media/image282.jpe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8.jpeg"/><Relationship Id="rId13" Type="http://schemas.openxmlformats.org/officeDocument/2006/relationships/image" Target="../media/image20.png"/><Relationship Id="rId3" Type="http://schemas.openxmlformats.org/officeDocument/2006/relationships/image" Target="../media/image283.jpeg"/><Relationship Id="rId7" Type="http://schemas.openxmlformats.org/officeDocument/2006/relationships/image" Target="../media/image287.jpeg"/><Relationship Id="rId12" Type="http://schemas.openxmlformats.org/officeDocument/2006/relationships/image" Target="../media/image292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6.jpeg"/><Relationship Id="rId11" Type="http://schemas.openxmlformats.org/officeDocument/2006/relationships/image" Target="../media/image291.jpeg"/><Relationship Id="rId5" Type="http://schemas.openxmlformats.org/officeDocument/2006/relationships/image" Target="../media/image285.jpeg"/><Relationship Id="rId10" Type="http://schemas.openxmlformats.org/officeDocument/2006/relationships/image" Target="../media/image290.jpeg"/><Relationship Id="rId4" Type="http://schemas.openxmlformats.org/officeDocument/2006/relationships/image" Target="../media/image284.jpeg"/><Relationship Id="rId9" Type="http://schemas.openxmlformats.org/officeDocument/2006/relationships/image" Target="../media/image289.jpeg"/><Relationship Id="rId14" Type="http://schemas.openxmlformats.org/officeDocument/2006/relationships/image" Target="../media/image27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3.pn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115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94.png"/><Relationship Id="rId11" Type="http://schemas.openxmlformats.org/officeDocument/2006/relationships/image" Target="../media/image297.wmf"/><Relationship Id="rId5" Type="http://schemas.openxmlformats.org/officeDocument/2006/relationships/image" Target="../media/image151.png"/><Relationship Id="rId10" Type="http://schemas.openxmlformats.org/officeDocument/2006/relationships/image" Target="../media/image296.png"/><Relationship Id="rId4" Type="http://schemas.openxmlformats.org/officeDocument/2006/relationships/image" Target="../media/image150.png"/><Relationship Id="rId9" Type="http://schemas.openxmlformats.org/officeDocument/2006/relationships/image" Target="../media/image29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27.pn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3.jpeg"/><Relationship Id="rId13" Type="http://schemas.openxmlformats.org/officeDocument/2006/relationships/image" Target="../media/image308.jpeg"/><Relationship Id="rId3" Type="http://schemas.openxmlformats.org/officeDocument/2006/relationships/image" Target="../media/image298.jpeg"/><Relationship Id="rId7" Type="http://schemas.openxmlformats.org/officeDocument/2006/relationships/image" Target="../media/image302.jpeg"/><Relationship Id="rId12" Type="http://schemas.openxmlformats.org/officeDocument/2006/relationships/image" Target="../media/image307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1.jpeg"/><Relationship Id="rId11" Type="http://schemas.openxmlformats.org/officeDocument/2006/relationships/image" Target="../media/image306.jpeg"/><Relationship Id="rId5" Type="http://schemas.openxmlformats.org/officeDocument/2006/relationships/image" Target="../media/image300.jpeg"/><Relationship Id="rId15" Type="http://schemas.openxmlformats.org/officeDocument/2006/relationships/image" Target="../media/image27.png"/><Relationship Id="rId10" Type="http://schemas.openxmlformats.org/officeDocument/2006/relationships/image" Target="../media/image305.jpeg"/><Relationship Id="rId4" Type="http://schemas.openxmlformats.org/officeDocument/2006/relationships/image" Target="../media/image299.jpeg"/><Relationship Id="rId9" Type="http://schemas.openxmlformats.org/officeDocument/2006/relationships/image" Target="../media/image304.jpeg"/><Relationship Id="rId14" Type="http://schemas.openxmlformats.org/officeDocument/2006/relationships/image" Target="../media/image20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5.jpeg"/><Relationship Id="rId13" Type="http://schemas.openxmlformats.org/officeDocument/2006/relationships/image" Target="../media/image320.jpeg"/><Relationship Id="rId18" Type="http://schemas.openxmlformats.org/officeDocument/2006/relationships/image" Target="../media/image20.png"/><Relationship Id="rId3" Type="http://schemas.openxmlformats.org/officeDocument/2006/relationships/image" Target="../media/image310.jpeg"/><Relationship Id="rId7" Type="http://schemas.openxmlformats.org/officeDocument/2006/relationships/image" Target="../media/image314.jpeg"/><Relationship Id="rId12" Type="http://schemas.openxmlformats.org/officeDocument/2006/relationships/image" Target="../media/image319.jpeg"/><Relationship Id="rId17" Type="http://schemas.openxmlformats.org/officeDocument/2006/relationships/image" Target="../media/image324.jpeg"/><Relationship Id="rId2" Type="http://schemas.openxmlformats.org/officeDocument/2006/relationships/image" Target="../media/image309.jpeg"/><Relationship Id="rId16" Type="http://schemas.openxmlformats.org/officeDocument/2006/relationships/image" Target="../media/image3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3.jpeg"/><Relationship Id="rId11" Type="http://schemas.openxmlformats.org/officeDocument/2006/relationships/image" Target="../media/image318.jpeg"/><Relationship Id="rId5" Type="http://schemas.openxmlformats.org/officeDocument/2006/relationships/image" Target="../media/image312.jpeg"/><Relationship Id="rId15" Type="http://schemas.openxmlformats.org/officeDocument/2006/relationships/image" Target="../media/image322.jpeg"/><Relationship Id="rId10" Type="http://schemas.openxmlformats.org/officeDocument/2006/relationships/image" Target="../media/image317.jpeg"/><Relationship Id="rId19" Type="http://schemas.openxmlformats.org/officeDocument/2006/relationships/image" Target="../media/image27.png"/><Relationship Id="rId4" Type="http://schemas.openxmlformats.org/officeDocument/2006/relationships/image" Target="../media/image311.jpeg"/><Relationship Id="rId9" Type="http://schemas.openxmlformats.org/officeDocument/2006/relationships/image" Target="../media/image316.gif"/><Relationship Id="rId14" Type="http://schemas.openxmlformats.org/officeDocument/2006/relationships/image" Target="../media/image3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jpeg"/><Relationship Id="rId11" Type="http://schemas.openxmlformats.org/officeDocument/2006/relationships/image" Target="../media/image44.jpeg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0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jpeg"/><Relationship Id="rId11" Type="http://schemas.openxmlformats.org/officeDocument/2006/relationships/image" Target="../media/image87.png"/><Relationship Id="rId5" Type="http://schemas.openxmlformats.org/officeDocument/2006/relationships/image" Target="../media/image83.jpeg"/><Relationship Id="rId10" Type="http://schemas.openxmlformats.org/officeDocument/2006/relationships/image" Target="../media/image86.png"/><Relationship Id="rId4" Type="http://schemas.openxmlformats.org/officeDocument/2006/relationships/image" Target="../media/image82.jpe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9.png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27.png"/><Relationship Id="rId12" Type="http://schemas.openxmlformats.org/officeDocument/2006/relationships/image" Target="../media/image98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png"/><Relationship Id="rId11" Type="http://schemas.openxmlformats.org/officeDocument/2006/relationships/image" Target="../media/image97.jpeg"/><Relationship Id="rId5" Type="http://schemas.openxmlformats.org/officeDocument/2006/relationships/image" Target="../media/image94.png"/><Relationship Id="rId10" Type="http://schemas.openxmlformats.org/officeDocument/2006/relationships/image" Target="../media/image96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png"/><Relationship Id="rId5" Type="http://schemas.openxmlformats.org/officeDocument/2006/relationships/image" Target="../media/image99.jpeg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3.jpeg"/><Relationship Id="rId5" Type="http://schemas.openxmlformats.org/officeDocument/2006/relationships/image" Target="../media/image47.png"/><Relationship Id="rId4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image" Target="../media/image109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image" Target="../media/image1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image" Target="../media/image1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10" Type="http://schemas.openxmlformats.org/officeDocument/2006/relationships/image" Target="../media/image117.png"/><Relationship Id="rId4" Type="http://schemas.openxmlformats.org/officeDocument/2006/relationships/image" Target="../media/image116.png"/><Relationship Id="rId9" Type="http://schemas.openxmlformats.org/officeDocument/2006/relationships/image" Target="../media/image2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10" Type="http://schemas.openxmlformats.org/officeDocument/2006/relationships/image" Target="../media/image27.png"/><Relationship Id="rId4" Type="http://schemas.openxmlformats.org/officeDocument/2006/relationships/image" Target="../media/image123.png"/><Relationship Id="rId9" Type="http://schemas.openxmlformats.org/officeDocument/2006/relationships/image" Target="../media/image2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8.png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29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7.png"/><Relationship Id="rId9" Type="http://schemas.microsoft.com/office/2007/relationships/diagramDrawing" Target="../diagrams/drawing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2.png"/><Relationship Id="rId4" Type="http://schemas.openxmlformats.org/officeDocument/2006/relationships/image" Target="../media/image27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jpe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6.jpeg"/><Relationship Id="rId11" Type="http://schemas.openxmlformats.org/officeDocument/2006/relationships/image" Target="../media/image27.png"/><Relationship Id="rId5" Type="http://schemas.openxmlformats.org/officeDocument/2006/relationships/image" Target="../media/image135.jpeg"/><Relationship Id="rId10" Type="http://schemas.openxmlformats.org/officeDocument/2006/relationships/image" Target="../media/image20.png"/><Relationship Id="rId4" Type="http://schemas.openxmlformats.org/officeDocument/2006/relationships/image" Target="../media/image134.jpeg"/><Relationship Id="rId9" Type="http://schemas.openxmlformats.org/officeDocument/2006/relationships/image" Target="../media/image13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0.png"/><Relationship Id="rId4" Type="http://schemas.openxmlformats.org/officeDocument/2006/relationships/image" Target="../media/image2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7.png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3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4.png"/><Relationship Id="rId4" Type="http://schemas.openxmlformats.org/officeDocument/2006/relationships/image" Target="../media/image2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image" Target="../media/image14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49.jpeg"/><Relationship Id="rId4" Type="http://schemas.openxmlformats.org/officeDocument/2006/relationships/image" Target="../media/image14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2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w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54.wmf"/><Relationship Id="rId4" Type="http://schemas.openxmlformats.org/officeDocument/2006/relationships/image" Target="../media/image153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9.jpeg"/><Relationship Id="rId4" Type="http://schemas.openxmlformats.org/officeDocument/2006/relationships/image" Target="../media/image27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3" Type="http://schemas.openxmlformats.org/officeDocument/2006/relationships/image" Target="../media/image20.png"/><Relationship Id="rId7" Type="http://schemas.openxmlformats.org/officeDocument/2006/relationships/image" Target="../media/image157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27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3" Type="http://schemas.openxmlformats.org/officeDocument/2006/relationships/image" Target="../media/image24.png"/><Relationship Id="rId7" Type="http://schemas.openxmlformats.org/officeDocument/2006/relationships/image" Target="../media/image16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10" Type="http://schemas.openxmlformats.org/officeDocument/2006/relationships/image" Target="../media/image27.png"/><Relationship Id="rId4" Type="http://schemas.openxmlformats.org/officeDocument/2006/relationships/image" Target="../media/image159.png"/><Relationship Id="rId9" Type="http://schemas.openxmlformats.org/officeDocument/2006/relationships/image" Target="../media/image2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image" Target="../media/image165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3" Type="http://schemas.openxmlformats.org/officeDocument/2006/relationships/image" Target="../media/image20.png"/><Relationship Id="rId7" Type="http://schemas.openxmlformats.org/officeDocument/2006/relationships/image" Target="../media/image168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10" Type="http://schemas.openxmlformats.org/officeDocument/2006/relationships/image" Target="../media/image171.jpeg"/><Relationship Id="rId4" Type="http://schemas.openxmlformats.org/officeDocument/2006/relationships/image" Target="../media/image27.png"/><Relationship Id="rId9" Type="http://schemas.openxmlformats.org/officeDocument/2006/relationships/image" Target="../media/image170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jpeg"/><Relationship Id="rId3" Type="http://schemas.openxmlformats.org/officeDocument/2006/relationships/image" Target="../media/image20.png"/><Relationship Id="rId7" Type="http://schemas.openxmlformats.org/officeDocument/2006/relationships/image" Target="../media/image174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27.png"/><Relationship Id="rId9" Type="http://schemas.openxmlformats.org/officeDocument/2006/relationships/image" Target="../media/image176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jpeg"/><Relationship Id="rId3" Type="http://schemas.openxmlformats.org/officeDocument/2006/relationships/image" Target="../media/image177.jpeg"/><Relationship Id="rId7" Type="http://schemas.openxmlformats.org/officeDocument/2006/relationships/image" Target="../media/image181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0.jpeg"/><Relationship Id="rId5" Type="http://schemas.openxmlformats.org/officeDocument/2006/relationships/image" Target="../media/image179.jpeg"/><Relationship Id="rId10" Type="http://schemas.openxmlformats.org/officeDocument/2006/relationships/image" Target="../media/image27.png"/><Relationship Id="rId4" Type="http://schemas.openxmlformats.org/officeDocument/2006/relationships/image" Target="../media/image178.jpeg"/><Relationship Id="rId9" Type="http://schemas.openxmlformats.org/officeDocument/2006/relationships/image" Target="../media/image2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3.emf"/><Relationship Id="rId5" Type="http://schemas.openxmlformats.org/officeDocument/2006/relationships/image" Target="../media/image142.png"/><Relationship Id="rId4" Type="http://schemas.openxmlformats.org/officeDocument/2006/relationships/image" Target="../media/image184.jpe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emf"/><Relationship Id="rId3" Type="http://schemas.openxmlformats.org/officeDocument/2006/relationships/image" Target="../media/image185.jpe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3.emf"/><Relationship Id="rId5" Type="http://schemas.openxmlformats.org/officeDocument/2006/relationships/image" Target="../media/image142.png"/><Relationship Id="rId4" Type="http://schemas.openxmlformats.org/officeDocument/2006/relationships/image" Target="../media/image18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7" Type="http://schemas.openxmlformats.org/officeDocument/2006/relationships/image" Target="../media/image143.emf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2.png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9.jpeg"/><Relationship Id="rId4" Type="http://schemas.openxmlformats.org/officeDocument/2006/relationships/image" Target="../media/image27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jpeg"/><Relationship Id="rId13" Type="http://schemas.openxmlformats.org/officeDocument/2006/relationships/image" Target="../media/image143.emf"/><Relationship Id="rId3" Type="http://schemas.openxmlformats.org/officeDocument/2006/relationships/image" Target="../media/image193.png"/><Relationship Id="rId7" Type="http://schemas.openxmlformats.org/officeDocument/2006/relationships/hyperlink" Target="http://www.eead.csic.es/lineas_invest_img_pdf/01/arrue_3.html" TargetMode="External"/><Relationship Id="rId12" Type="http://schemas.openxmlformats.org/officeDocument/2006/relationships/image" Target="../media/image14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6.jpeg"/><Relationship Id="rId11" Type="http://schemas.openxmlformats.org/officeDocument/2006/relationships/image" Target="../media/image200.jpeg"/><Relationship Id="rId5" Type="http://schemas.openxmlformats.org/officeDocument/2006/relationships/image" Target="../media/image195.jpeg"/><Relationship Id="rId10" Type="http://schemas.openxmlformats.org/officeDocument/2006/relationships/image" Target="../media/image199.jpeg"/><Relationship Id="rId4" Type="http://schemas.openxmlformats.org/officeDocument/2006/relationships/image" Target="../media/image194.jpeg"/><Relationship Id="rId9" Type="http://schemas.openxmlformats.org/officeDocument/2006/relationships/image" Target="../media/image19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2.jpeg"/><Relationship Id="rId4" Type="http://schemas.openxmlformats.org/officeDocument/2006/relationships/image" Target="../media/image2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3.png"/><Relationship Id="rId4" Type="http://schemas.openxmlformats.org/officeDocument/2006/relationships/image" Target="../media/image2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0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0.png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3" Type="http://schemas.openxmlformats.org/officeDocument/2006/relationships/image" Target="../media/image142.png"/><Relationship Id="rId7" Type="http://schemas.openxmlformats.org/officeDocument/2006/relationships/image" Target="../media/image213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2.jpeg"/><Relationship Id="rId5" Type="http://schemas.openxmlformats.org/officeDocument/2006/relationships/image" Target="../media/image211.jpeg"/><Relationship Id="rId4" Type="http://schemas.openxmlformats.org/officeDocument/2006/relationships/image" Target="../media/image143.emf"/><Relationship Id="rId9" Type="http://schemas.openxmlformats.org/officeDocument/2006/relationships/image" Target="../media/image21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6.jpeg"/><Relationship Id="rId4" Type="http://schemas.openxmlformats.org/officeDocument/2006/relationships/image" Target="../media/image143.emf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13" Type="http://schemas.openxmlformats.org/officeDocument/2006/relationships/image" Target="../media/image27.png"/><Relationship Id="rId3" Type="http://schemas.openxmlformats.org/officeDocument/2006/relationships/image" Target="../media/image217.png"/><Relationship Id="rId7" Type="http://schemas.openxmlformats.org/officeDocument/2006/relationships/image" Target="../media/image220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klabin.com.br/pt-br/home/default.aspx" TargetMode="External"/><Relationship Id="rId11" Type="http://schemas.openxmlformats.org/officeDocument/2006/relationships/image" Target="../media/image224.png"/><Relationship Id="rId5" Type="http://schemas.openxmlformats.org/officeDocument/2006/relationships/image" Target="../media/image219.png"/><Relationship Id="rId10" Type="http://schemas.openxmlformats.org/officeDocument/2006/relationships/image" Target="../media/image223.png"/><Relationship Id="rId4" Type="http://schemas.openxmlformats.org/officeDocument/2006/relationships/image" Target="../media/image218.png"/><Relationship Id="rId9" Type="http://schemas.openxmlformats.org/officeDocument/2006/relationships/image" Target="../media/image22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j.mp/1DEjFtj" TargetMode="External"/><Relationship Id="rId5" Type="http://schemas.openxmlformats.org/officeDocument/2006/relationships/image" Target="../media/image225.jpe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6.jpeg"/><Relationship Id="rId4" Type="http://schemas.openxmlformats.org/officeDocument/2006/relationships/image" Target="../media/image2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7.jpeg"/><Relationship Id="rId4" Type="http://schemas.openxmlformats.org/officeDocument/2006/relationships/image" Target="../media/image27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jpeg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92.xml"/><Relationship Id="rId7" Type="http://schemas.openxmlformats.org/officeDocument/2006/relationships/image" Target="../media/image231.jpeg"/><Relationship Id="rId12" Type="http://schemas.openxmlformats.org/officeDocument/2006/relationships/image" Target="../media/image235.jpe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Documents%20and%20Settings\OEMComputer\Meus%20documentos\Documentos%20Rodolfo\apresenta&#231;&#245;es\Aracaju2004\Enuclea&#231;&#227;oAVISBG.avi" TargetMode="External"/><Relationship Id="rId6" Type="http://schemas.openxmlformats.org/officeDocument/2006/relationships/image" Target="../media/image230.jpeg"/><Relationship Id="rId11" Type="http://schemas.openxmlformats.org/officeDocument/2006/relationships/hyperlink" Target="http://en.wikinews.org/wiki/Image:Junqueira_cow_embrapa_clone.jpeg" TargetMode="External"/><Relationship Id="rId5" Type="http://schemas.openxmlformats.org/officeDocument/2006/relationships/image" Target="../media/image229.jpeg"/><Relationship Id="rId10" Type="http://schemas.openxmlformats.org/officeDocument/2006/relationships/image" Target="../media/image234.jpeg"/><Relationship Id="rId4" Type="http://schemas.openxmlformats.org/officeDocument/2006/relationships/image" Target="../media/image228.png"/><Relationship Id="rId9" Type="http://schemas.openxmlformats.org/officeDocument/2006/relationships/image" Target="../media/image233.png"/><Relationship Id="rId14" Type="http://schemas.openxmlformats.org/officeDocument/2006/relationships/image" Target="../media/image27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8.gif"/><Relationship Id="rId5" Type="http://schemas.openxmlformats.org/officeDocument/2006/relationships/image" Target="../media/image237.jpeg"/><Relationship Id="rId4" Type="http://schemas.openxmlformats.org/officeDocument/2006/relationships/image" Target="../media/image17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jpeg"/><Relationship Id="rId3" Type="http://schemas.openxmlformats.org/officeDocument/2006/relationships/image" Target="../media/image20.png"/><Relationship Id="rId7" Type="http://schemas.openxmlformats.org/officeDocument/2006/relationships/image" Target="../media/image241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0.jpeg"/><Relationship Id="rId5" Type="http://schemas.openxmlformats.org/officeDocument/2006/relationships/image" Target="../media/image239.jpeg"/><Relationship Id="rId4" Type="http://schemas.openxmlformats.org/officeDocument/2006/relationships/image" Target="../media/image27.png"/><Relationship Id="rId9" Type="http://schemas.openxmlformats.org/officeDocument/2006/relationships/image" Target="../media/image243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4.jpeg"/><Relationship Id="rId4" Type="http://schemas.openxmlformats.org/officeDocument/2006/relationships/image" Target="../media/image2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6.jpeg"/><Relationship Id="rId5" Type="http://schemas.openxmlformats.org/officeDocument/2006/relationships/image" Target="../media/image245.png"/><Relationship Id="rId4" Type="http://schemas.openxmlformats.org/officeDocument/2006/relationships/image" Target="../media/image27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20.png"/><Relationship Id="rId7" Type="http://schemas.openxmlformats.org/officeDocument/2006/relationships/image" Target="../media/image249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8.jpeg"/><Relationship Id="rId5" Type="http://schemas.openxmlformats.org/officeDocument/2006/relationships/image" Target="../media/image247.png"/><Relationship Id="rId4" Type="http://schemas.openxmlformats.org/officeDocument/2006/relationships/image" Target="../media/image27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gif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image" Target="../media/image252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3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ixaDeTexto 31"/>
          <p:cNvSpPr txBox="1"/>
          <p:nvPr/>
        </p:nvSpPr>
        <p:spPr>
          <a:xfrm>
            <a:off x="1071538" y="428604"/>
            <a:ext cx="6929486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Empresa Brasileira de Pesquisa Agropecuária</a:t>
            </a:r>
          </a:p>
        </p:txBody>
      </p:sp>
      <p:pic>
        <p:nvPicPr>
          <p:cNvPr id="28" name="EnucleaçãoAVISBG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2462" y="-24"/>
            <a:ext cx="1071538" cy="82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6" descr="http://b-i.forbesimg.com/thumbnails/blog_1397/pt_1397_1877_o.jpg?t=138314707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80" y="3888687"/>
            <a:ext cx="1071538" cy="1008221"/>
          </a:xfrm>
          <a:prstGeom prst="rect">
            <a:avLst/>
          </a:prstGeom>
          <a:noFill/>
        </p:spPr>
      </p:pic>
      <p:pic>
        <p:nvPicPr>
          <p:cNvPr id="30" name="Picture 16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80" y="5536999"/>
            <a:ext cx="1071538" cy="678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" descr="cbfcrb2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120775"/>
            <a:ext cx="107311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10" descr="agua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073118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3" descr="cellDN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32" y="4787900"/>
            <a:ext cx="10731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72462" y="3756040"/>
            <a:ext cx="1071538" cy="76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16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80" y="1823496"/>
            <a:ext cx="1071538" cy="1458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32" y="2482960"/>
            <a:ext cx="1073150" cy="1446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Imagem 34" descr="laboratorio agroenergia.jpg"/>
          <p:cNvPicPr>
            <a:picLocks noChangeAspect="1"/>
          </p:cNvPicPr>
          <p:nvPr/>
        </p:nvPicPr>
        <p:blipFill>
          <a:blip r:embed="rId14" cstate="print"/>
          <a:srcRect t="11666"/>
          <a:stretch>
            <a:fillRect/>
          </a:stretch>
        </p:blipFill>
        <p:spPr>
          <a:xfrm>
            <a:off x="1579" y="579947"/>
            <a:ext cx="1071539" cy="701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Picture 23" descr="bckyfld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32" y="6189639"/>
            <a:ext cx="1073150" cy="668338"/>
          </a:xfrm>
          <a:prstGeom prst="rect">
            <a:avLst/>
          </a:prstGeom>
          <a:noFill/>
        </p:spPr>
      </p:pic>
      <p:pic>
        <p:nvPicPr>
          <p:cNvPr id="54" name="Picture 53" descr="http://www.aboissa.com.br/img/equipamentos/anuncio_1763_1303241170.13.jpg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/>
          <a:srcRect l="10345" r="8400"/>
          <a:stretch>
            <a:fillRect/>
          </a:stretch>
        </p:blipFill>
        <p:spPr bwMode="auto">
          <a:xfrm>
            <a:off x="8072462" y="823364"/>
            <a:ext cx="1071538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1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072462" y="5214950"/>
            <a:ext cx="1071538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16" descr="soja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072462" y="5907648"/>
            <a:ext cx="1071538" cy="950352"/>
          </a:xfrm>
          <a:prstGeom prst="rect">
            <a:avLst/>
          </a:prstGeom>
          <a:noFill/>
          <a:effectLst/>
        </p:spPr>
      </p:pic>
      <p:pic>
        <p:nvPicPr>
          <p:cNvPr id="92" name="Picture 20" descr="holandes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072462" y="4448266"/>
            <a:ext cx="1071538" cy="7666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57" name="Picture 10" descr="http://blogs.ruralbr.com.br/bomdiacampo/wp-content/magz-uploads/image-4610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072462" y="2738022"/>
            <a:ext cx="1071538" cy="711280"/>
          </a:xfrm>
          <a:prstGeom prst="rect">
            <a:avLst/>
          </a:prstGeom>
          <a:noFill/>
        </p:spPr>
      </p:pic>
      <p:pic>
        <p:nvPicPr>
          <p:cNvPr id="58" name="Picture 8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8072462" y="2109248"/>
            <a:ext cx="1071537" cy="641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10370" name="Picture 2" descr="http://mundogeo.com/wp-content/uploads/2014/10/Embrapa-lan%C3%A7a-drone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8072462" y="1585576"/>
            <a:ext cx="1071538" cy="538099"/>
          </a:xfrm>
          <a:prstGeom prst="rect">
            <a:avLst/>
          </a:prstGeom>
          <a:noFill/>
        </p:spPr>
      </p:pic>
      <p:pic>
        <p:nvPicPr>
          <p:cNvPr id="36" name="Picture 2" descr="http://www.oxfordmartin.ox.ac.uk/images/events/healthBanner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8072462" y="3445934"/>
            <a:ext cx="1071538" cy="309555"/>
          </a:xfrm>
          <a:prstGeom prst="rect">
            <a:avLst/>
          </a:prstGeom>
          <a:noFill/>
        </p:spPr>
      </p:pic>
      <p:grpSp>
        <p:nvGrpSpPr>
          <p:cNvPr id="47" name="Group 46"/>
          <p:cNvGrpSpPr/>
          <p:nvPr/>
        </p:nvGrpSpPr>
        <p:grpSpPr>
          <a:xfrm>
            <a:off x="1785918" y="5857892"/>
            <a:ext cx="5524239" cy="770570"/>
            <a:chOff x="1955005" y="214290"/>
            <a:chExt cx="5524239" cy="770570"/>
          </a:xfrm>
        </p:grpSpPr>
        <p:pic>
          <p:nvPicPr>
            <p:cNvPr id="51" name="Picture 1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955005" y="287577"/>
              <a:ext cx="1902615" cy="623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10371" name="Picture 3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3988327" y="214290"/>
              <a:ext cx="3490917" cy="770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5" name="CaixaDeTexto 25"/>
          <p:cNvSpPr txBox="1"/>
          <p:nvPr/>
        </p:nvSpPr>
        <p:spPr>
          <a:xfrm>
            <a:off x="1142976" y="2571744"/>
            <a:ext cx="6858048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Maurício</a:t>
            </a:r>
            <a:r>
              <a:rPr lang="en-US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b="1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Antônio</a:t>
            </a:r>
            <a:r>
              <a:rPr lang="en-US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Lopes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Presidente</a:t>
            </a:r>
            <a:endParaRPr lang="en-US" b="1" i="1" dirty="0" smtClean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54" y="1887980"/>
            <a:ext cx="3888432" cy="3827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76203" y="214290"/>
            <a:ext cx="8964488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lIns="0" tIns="0" rIns="0" bIns="0"/>
          <a:lstStyle/>
          <a:p>
            <a:pPr algn="ctr" eaLnBrk="0" fontAlgn="base" hangingPunct="0"/>
            <a:r>
              <a:rPr lang="pt-BR" sz="3200" dirty="0" smtClean="0">
                <a:latin typeface="Arial Narrow"/>
              </a:rPr>
              <a:t>Embrapa – Rede de Unidades de Pesquisa e Serviços</a:t>
            </a:r>
          </a:p>
        </p:txBody>
      </p:sp>
      <p:grpSp>
        <p:nvGrpSpPr>
          <p:cNvPr id="2" name="Group 13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15" name="Rectangle 14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6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5" name="Group 13"/>
          <p:cNvGrpSpPr/>
          <p:nvPr/>
        </p:nvGrpSpPr>
        <p:grpSpPr>
          <a:xfrm>
            <a:off x="3750272" y="1500174"/>
            <a:ext cx="5322322" cy="4390755"/>
            <a:chOff x="3750272" y="1500174"/>
            <a:chExt cx="5322322" cy="4390755"/>
          </a:xfrm>
        </p:grpSpPr>
        <p:sp>
          <p:nvSpPr>
            <p:cNvPr id="3" name="CaixaDeTexto 2"/>
            <p:cNvSpPr txBox="1"/>
            <p:nvPr/>
          </p:nvSpPr>
          <p:spPr>
            <a:xfrm>
              <a:off x="3750272" y="1500174"/>
              <a:ext cx="20099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 smtClean="0"/>
                <a:t>Centros </a:t>
              </a:r>
              <a:r>
                <a:rPr lang="pt-BR" sz="1200" b="1" dirty="0" err="1" smtClean="0"/>
                <a:t>Ecorregionais</a:t>
              </a:r>
              <a:endParaRPr lang="pt-BR" sz="1200" b="1" dirty="0" smtClean="0"/>
            </a:p>
            <a:p>
              <a:pPr algn="ctr"/>
              <a:r>
                <a:rPr lang="pt-BR" sz="1200" b="1" dirty="0" smtClean="0"/>
                <a:t>17</a:t>
              </a:r>
              <a:endParaRPr lang="pt-BR" sz="1200" b="1" dirty="0"/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5688218" y="1500174"/>
              <a:ext cx="1728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 smtClean="0"/>
                <a:t>Centros de Produtos</a:t>
              </a:r>
            </a:p>
            <a:p>
              <a:pPr algn="ctr"/>
              <a:r>
                <a:rPr lang="pt-BR" sz="1200" b="1" dirty="0" smtClean="0"/>
                <a:t>14</a:t>
              </a:r>
              <a:endParaRPr lang="pt-BR" sz="1200" b="1" dirty="0"/>
            </a:p>
          </p:txBody>
        </p:sp>
        <p:sp>
          <p:nvSpPr>
            <p:cNvPr id="22" name="CaixaDeTexto 21"/>
            <p:cNvSpPr txBox="1"/>
            <p:nvPr/>
          </p:nvSpPr>
          <p:spPr>
            <a:xfrm>
              <a:off x="7344402" y="1500174"/>
              <a:ext cx="1728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 smtClean="0"/>
                <a:t>Centros Temáticos</a:t>
              </a:r>
            </a:p>
            <a:p>
              <a:pPr algn="ctr"/>
              <a:r>
                <a:rPr lang="pt-BR" sz="1200" b="1" dirty="0" smtClean="0"/>
                <a:t>10</a:t>
              </a:r>
              <a:endParaRPr lang="pt-BR" sz="1200" b="1" dirty="0"/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7165616" y="5429264"/>
              <a:ext cx="1728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 smtClean="0"/>
                <a:t>Centros de Serviços</a:t>
              </a:r>
            </a:p>
            <a:p>
              <a:pPr algn="ctr"/>
              <a:r>
                <a:rPr lang="pt-BR" sz="1200" b="1" dirty="0"/>
                <a:t>5</a:t>
              </a:r>
            </a:p>
          </p:txBody>
        </p:sp>
        <p:pic>
          <p:nvPicPr>
            <p:cNvPr id="545793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964586" y="2000240"/>
              <a:ext cx="4857784" cy="3377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4" name="Rectangle 23"/>
          <p:cNvSpPr/>
          <p:nvPr/>
        </p:nvSpPr>
        <p:spPr>
          <a:xfrm>
            <a:off x="0" y="596886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 smtClean="0"/>
              <a:t>Detalhes sobre as Unidades Descentralizadas da Embrapa disponíveis em   </a:t>
            </a:r>
            <a:r>
              <a:rPr lang="pt-BR" sz="1200" b="1" dirty="0" smtClean="0">
                <a:solidFill>
                  <a:srgbClr val="FF0000"/>
                </a:solidFill>
              </a:rPr>
              <a:t>https://www.embrapa.br/embrapa-no-brasil</a:t>
            </a:r>
            <a:endParaRPr lang="pt-BR" sz="1200" b="1" dirty="0">
              <a:solidFill>
                <a:srgbClr val="FF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793F5-71B5-40CD-94DE-CDAA54C4B25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526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434" name="Picture 2"/>
          <p:cNvPicPr>
            <a:picLocks noChangeAspect="1" noChangeArrowheads="1"/>
          </p:cNvPicPr>
          <p:nvPr/>
        </p:nvPicPr>
        <p:blipFill rotWithShape="1">
          <a:blip r:embed="rId2" cstate="screen"/>
          <a:srcRect l="7675" t="12576" r="7605" b="18635"/>
          <a:stretch/>
        </p:blipFill>
        <p:spPr bwMode="auto">
          <a:xfrm>
            <a:off x="0" y="0"/>
            <a:ext cx="9117074" cy="6169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ixaDeTexto 2"/>
          <p:cNvSpPr txBox="1"/>
          <p:nvPr/>
        </p:nvSpPr>
        <p:spPr>
          <a:xfrm>
            <a:off x="0" y="6177498"/>
            <a:ext cx="9144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4000" b="1" dirty="0" smtClean="0"/>
              <a:t>1990</a:t>
            </a:r>
            <a:endParaRPr lang="pt-BR" sz="4000" b="1" dirty="0"/>
          </a:p>
        </p:txBody>
      </p:sp>
      <p:grpSp>
        <p:nvGrpSpPr>
          <p:cNvPr id="6" name="Group 20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7" name="Rectangle 6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8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16951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458" name="Picture 2"/>
          <p:cNvPicPr>
            <a:picLocks noChangeAspect="1" noChangeArrowheads="1"/>
          </p:cNvPicPr>
          <p:nvPr/>
        </p:nvPicPr>
        <p:blipFill rotWithShape="1">
          <a:blip r:embed="rId2" cstate="screen"/>
          <a:srcRect l="7480" t="11964" r="7605" b="18537"/>
          <a:stretch/>
        </p:blipFill>
        <p:spPr bwMode="auto">
          <a:xfrm>
            <a:off x="0" y="-1"/>
            <a:ext cx="9144000" cy="623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ixaDeTexto 2"/>
          <p:cNvSpPr txBox="1"/>
          <p:nvPr/>
        </p:nvSpPr>
        <p:spPr>
          <a:xfrm>
            <a:off x="827584" y="62068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0" y="6177498"/>
            <a:ext cx="914400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4000" b="1" dirty="0" smtClean="0"/>
              <a:t>2000</a:t>
            </a:r>
            <a:endParaRPr lang="pt-BR" sz="4000" b="1" dirty="0"/>
          </a:p>
        </p:txBody>
      </p:sp>
      <p:grpSp>
        <p:nvGrpSpPr>
          <p:cNvPr id="9" name="Group 20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10" name="Rectangle 9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1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25561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agem 4" descr="Barreiras_BA_2010.png"/>
          <p:cNvPicPr>
            <a:picLocks noChangeAspect="1"/>
          </p:cNvPicPr>
          <p:nvPr/>
        </p:nvPicPr>
        <p:blipFill rotWithShape="1">
          <a:blip r:embed="rId2" cstate="print"/>
          <a:srcRect l="20175" t="25328" r="19358" b="25328"/>
          <a:stretch/>
        </p:blipFill>
        <p:spPr bwMode="auto">
          <a:xfrm>
            <a:off x="0" y="-532"/>
            <a:ext cx="9117074" cy="617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CaixaDeTexto 5"/>
          <p:cNvSpPr txBox="1">
            <a:spLocks noChangeArrowheads="1"/>
          </p:cNvSpPr>
          <p:nvPr/>
        </p:nvSpPr>
        <p:spPr bwMode="auto">
          <a:xfrm>
            <a:off x="3587750" y="708025"/>
            <a:ext cx="12144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 dirty="0">
                <a:latin typeface="Calibri" pitchFamily="34" charset="0"/>
              </a:rPr>
              <a:t>Luís Eduardo Magalhães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0" y="6165304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/>
              <a:t>2010</a:t>
            </a:r>
            <a:endParaRPr lang="pt-BR" sz="4000" dirty="0"/>
          </a:p>
        </p:txBody>
      </p:sp>
      <p:grpSp>
        <p:nvGrpSpPr>
          <p:cNvPr id="9" name="Group 20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10" name="Rectangle 9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1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25384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0" y="6165304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/>
              <a:t>2015</a:t>
            </a:r>
            <a:endParaRPr lang="pt-BR" sz="4000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81"/>
          <a:stretch/>
        </p:blipFill>
        <p:spPr bwMode="auto">
          <a:xfrm>
            <a:off x="-1" y="-4056"/>
            <a:ext cx="9117075" cy="614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5"/>
          <p:cNvSpPr txBox="1">
            <a:spLocks noChangeArrowheads="1"/>
          </p:cNvSpPr>
          <p:nvPr/>
        </p:nvSpPr>
        <p:spPr bwMode="auto">
          <a:xfrm>
            <a:off x="3587750" y="708025"/>
            <a:ext cx="12144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 dirty="0">
                <a:latin typeface="Calibri" pitchFamily="34" charset="0"/>
              </a:rPr>
              <a:t>Luís Eduardo Magalhães</a:t>
            </a:r>
          </a:p>
        </p:txBody>
      </p:sp>
      <p:sp>
        <p:nvSpPr>
          <p:cNvPr id="12" name="CaixaDeTexto 5"/>
          <p:cNvSpPr txBox="1">
            <a:spLocks noChangeArrowheads="1"/>
          </p:cNvSpPr>
          <p:nvPr/>
        </p:nvSpPr>
        <p:spPr bwMode="auto">
          <a:xfrm>
            <a:off x="179512" y="2492896"/>
            <a:ext cx="65594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 dirty="0" smtClean="0">
                <a:latin typeface="Calibri" pitchFamily="34" charset="0"/>
              </a:rPr>
              <a:t>Taguatinga</a:t>
            </a:r>
            <a:endParaRPr lang="pt-BR" sz="800" b="1" dirty="0">
              <a:latin typeface="Calibri" pitchFamily="34" charset="0"/>
            </a:endParaRPr>
          </a:p>
        </p:txBody>
      </p:sp>
      <p:sp>
        <p:nvSpPr>
          <p:cNvPr id="13" name="CaixaDeTexto 5"/>
          <p:cNvSpPr txBox="1">
            <a:spLocks noChangeArrowheads="1"/>
          </p:cNvSpPr>
          <p:nvPr/>
        </p:nvSpPr>
        <p:spPr bwMode="auto">
          <a:xfrm>
            <a:off x="251520" y="4365104"/>
            <a:ext cx="88036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 b="1" dirty="0" smtClean="0">
                <a:latin typeface="Calibri" pitchFamily="34" charset="0"/>
              </a:rPr>
              <a:t>Aurora do Norte</a:t>
            </a:r>
            <a:endParaRPr lang="pt-BR" sz="800" b="1" dirty="0">
              <a:latin typeface="Calibri" pitchFamily="34" charset="0"/>
            </a:endParaRPr>
          </a:p>
        </p:txBody>
      </p:sp>
      <p:grpSp>
        <p:nvGrpSpPr>
          <p:cNvPr id="10" name="Group 20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14" name="Rectangle 13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5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01159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382402" y="2173475"/>
            <a:ext cx="5002213" cy="2852738"/>
            <a:chOff x="972" y="572"/>
            <a:chExt cx="3151" cy="1797"/>
          </a:xfrm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971" y="934"/>
              <a:ext cx="1634" cy="1435"/>
              <a:chOff x="1632" y="1248"/>
              <a:chExt cx="2682" cy="2286"/>
            </a:xfrm>
          </p:grpSpPr>
          <p:sp>
            <p:nvSpPr>
              <p:cNvPr id="10" name="Gear"/>
              <p:cNvSpPr>
                <a:spLocks noEditPoints="1" noChangeArrowheads="1"/>
              </p:cNvSpPr>
              <p:nvPr/>
            </p:nvSpPr>
            <p:spPr bwMode="auto">
              <a:xfrm>
                <a:off x="3119" y="1248"/>
                <a:ext cx="1195" cy="1048"/>
              </a:xfrm>
              <a:custGeom>
                <a:avLst/>
                <a:gdLst>
                  <a:gd name="T0" fmla="*/ 10800 w 21600"/>
                  <a:gd name="T1" fmla="*/ 0 h 21600"/>
                  <a:gd name="T2" fmla="*/ 21600 w 21600"/>
                  <a:gd name="T3" fmla="*/ 10800 h 21600"/>
                  <a:gd name="T4" fmla="*/ 10800 w 21600"/>
                  <a:gd name="T5" fmla="*/ 21600 h 21600"/>
                  <a:gd name="T6" fmla="*/ 0 w 21600"/>
                  <a:gd name="T7" fmla="*/ 10800 h 21600"/>
                  <a:gd name="T8" fmla="*/ 4374 w 21600"/>
                  <a:gd name="T9" fmla="*/ 3964 h 21600"/>
                  <a:gd name="T10" fmla="*/ 17841 w 21600"/>
                  <a:gd name="T11" fmla="*/ 17635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9689" y="1725"/>
                    </a:moveTo>
                    <a:lnTo>
                      <a:pt x="10304" y="85"/>
                    </a:lnTo>
                    <a:lnTo>
                      <a:pt x="11637" y="85"/>
                    </a:lnTo>
                    <a:lnTo>
                      <a:pt x="12303" y="1777"/>
                    </a:lnTo>
                    <a:lnTo>
                      <a:pt x="13072" y="1931"/>
                    </a:lnTo>
                    <a:lnTo>
                      <a:pt x="14303" y="598"/>
                    </a:lnTo>
                    <a:lnTo>
                      <a:pt x="15533" y="1110"/>
                    </a:lnTo>
                    <a:lnTo>
                      <a:pt x="15584" y="2905"/>
                    </a:lnTo>
                    <a:lnTo>
                      <a:pt x="16405" y="3520"/>
                    </a:lnTo>
                    <a:lnTo>
                      <a:pt x="17891" y="2751"/>
                    </a:lnTo>
                    <a:lnTo>
                      <a:pt x="18917" y="3674"/>
                    </a:lnTo>
                    <a:lnTo>
                      <a:pt x="18199" y="5314"/>
                    </a:lnTo>
                    <a:lnTo>
                      <a:pt x="18763" y="6083"/>
                    </a:lnTo>
                    <a:lnTo>
                      <a:pt x="20403" y="6032"/>
                    </a:lnTo>
                    <a:lnTo>
                      <a:pt x="20865" y="7211"/>
                    </a:lnTo>
                    <a:lnTo>
                      <a:pt x="19737" y="8185"/>
                    </a:lnTo>
                    <a:lnTo>
                      <a:pt x="20096" y="9723"/>
                    </a:lnTo>
                    <a:lnTo>
                      <a:pt x="21634" y="10287"/>
                    </a:lnTo>
                    <a:lnTo>
                      <a:pt x="21582" y="11620"/>
                    </a:lnTo>
                    <a:lnTo>
                      <a:pt x="20147" y="12184"/>
                    </a:lnTo>
                    <a:lnTo>
                      <a:pt x="19942" y="13158"/>
                    </a:lnTo>
                    <a:lnTo>
                      <a:pt x="21070" y="14234"/>
                    </a:lnTo>
                    <a:lnTo>
                      <a:pt x="20608" y="15362"/>
                    </a:lnTo>
                    <a:lnTo>
                      <a:pt x="19019" y="15465"/>
                    </a:lnTo>
                    <a:lnTo>
                      <a:pt x="18404" y="16439"/>
                    </a:lnTo>
                    <a:lnTo>
                      <a:pt x="19122" y="17925"/>
                    </a:lnTo>
                    <a:lnTo>
                      <a:pt x="18096" y="18797"/>
                    </a:lnTo>
                    <a:lnTo>
                      <a:pt x="16763" y="18284"/>
                    </a:lnTo>
                    <a:lnTo>
                      <a:pt x="15431" y="19002"/>
                    </a:lnTo>
                    <a:lnTo>
                      <a:pt x="15277" y="20848"/>
                    </a:lnTo>
                    <a:lnTo>
                      <a:pt x="14149" y="21155"/>
                    </a:lnTo>
                    <a:lnTo>
                      <a:pt x="13021" y="19925"/>
                    </a:lnTo>
                    <a:lnTo>
                      <a:pt x="12252" y="20181"/>
                    </a:lnTo>
                    <a:lnTo>
                      <a:pt x="11739" y="21668"/>
                    </a:lnTo>
                    <a:lnTo>
                      <a:pt x="10201" y="21668"/>
                    </a:lnTo>
                    <a:lnTo>
                      <a:pt x="9740" y="20130"/>
                    </a:lnTo>
                    <a:lnTo>
                      <a:pt x="8253" y="19771"/>
                    </a:lnTo>
                    <a:lnTo>
                      <a:pt x="7125" y="21001"/>
                    </a:lnTo>
                    <a:lnTo>
                      <a:pt x="5895" y="20489"/>
                    </a:lnTo>
                    <a:lnTo>
                      <a:pt x="5946" y="18592"/>
                    </a:lnTo>
                    <a:lnTo>
                      <a:pt x="5177" y="18131"/>
                    </a:lnTo>
                    <a:lnTo>
                      <a:pt x="3383" y="18848"/>
                    </a:lnTo>
                    <a:lnTo>
                      <a:pt x="2614" y="17874"/>
                    </a:lnTo>
                    <a:lnTo>
                      <a:pt x="3383" y="16182"/>
                    </a:lnTo>
                    <a:lnTo>
                      <a:pt x="2922" y="15465"/>
                    </a:lnTo>
                    <a:lnTo>
                      <a:pt x="922" y="15516"/>
                    </a:lnTo>
                    <a:lnTo>
                      <a:pt x="512" y="14234"/>
                    </a:lnTo>
                    <a:lnTo>
                      <a:pt x="1948" y="12901"/>
                    </a:lnTo>
                    <a:lnTo>
                      <a:pt x="1896" y="12184"/>
                    </a:lnTo>
                    <a:lnTo>
                      <a:pt x="0" y="11415"/>
                    </a:lnTo>
                    <a:lnTo>
                      <a:pt x="51" y="10031"/>
                    </a:lnTo>
                    <a:lnTo>
                      <a:pt x="1948" y="9313"/>
                    </a:lnTo>
                    <a:lnTo>
                      <a:pt x="2101" y="8595"/>
                    </a:lnTo>
                    <a:lnTo>
                      <a:pt x="615" y="7160"/>
                    </a:lnTo>
                    <a:lnTo>
                      <a:pt x="1127" y="5878"/>
                    </a:lnTo>
                    <a:lnTo>
                      <a:pt x="3178" y="5981"/>
                    </a:lnTo>
                    <a:lnTo>
                      <a:pt x="3588" y="5417"/>
                    </a:lnTo>
                    <a:lnTo>
                      <a:pt x="2819" y="3520"/>
                    </a:lnTo>
                    <a:lnTo>
                      <a:pt x="3742" y="2597"/>
                    </a:lnTo>
                    <a:lnTo>
                      <a:pt x="5536" y="3417"/>
                    </a:lnTo>
                    <a:lnTo>
                      <a:pt x="6049" y="3058"/>
                    </a:lnTo>
                    <a:lnTo>
                      <a:pt x="6100" y="1264"/>
                    </a:lnTo>
                    <a:lnTo>
                      <a:pt x="7228" y="700"/>
                    </a:lnTo>
                    <a:lnTo>
                      <a:pt x="8510" y="2033"/>
                    </a:lnTo>
                    <a:lnTo>
                      <a:pt x="9689" y="1725"/>
                    </a:lnTo>
                    <a:close/>
                    <a:moveTo>
                      <a:pt x="10817" y="14422"/>
                    </a:moveTo>
                    <a:lnTo>
                      <a:pt x="11175" y="14388"/>
                    </a:lnTo>
                    <a:lnTo>
                      <a:pt x="11534" y="14354"/>
                    </a:lnTo>
                    <a:lnTo>
                      <a:pt x="11893" y="14268"/>
                    </a:lnTo>
                    <a:lnTo>
                      <a:pt x="12218" y="14166"/>
                    </a:lnTo>
                    <a:lnTo>
                      <a:pt x="12508" y="13995"/>
                    </a:lnTo>
                    <a:lnTo>
                      <a:pt x="12816" y="13807"/>
                    </a:lnTo>
                    <a:lnTo>
                      <a:pt x="13106" y="13602"/>
                    </a:lnTo>
                    <a:lnTo>
                      <a:pt x="13329" y="13380"/>
                    </a:lnTo>
                    <a:lnTo>
                      <a:pt x="13568" y="13106"/>
                    </a:lnTo>
                    <a:lnTo>
                      <a:pt x="13790" y="12850"/>
                    </a:lnTo>
                    <a:lnTo>
                      <a:pt x="13961" y="12560"/>
                    </a:lnTo>
                    <a:lnTo>
                      <a:pt x="14115" y="12269"/>
                    </a:lnTo>
                    <a:lnTo>
                      <a:pt x="14217" y="11927"/>
                    </a:lnTo>
                    <a:lnTo>
                      <a:pt x="14320" y="11568"/>
                    </a:lnTo>
                    <a:lnTo>
                      <a:pt x="14388" y="11210"/>
                    </a:lnTo>
                    <a:lnTo>
                      <a:pt x="14388" y="10851"/>
                    </a:lnTo>
                    <a:lnTo>
                      <a:pt x="14388" y="10492"/>
                    </a:lnTo>
                    <a:lnTo>
                      <a:pt x="14320" y="10133"/>
                    </a:lnTo>
                    <a:lnTo>
                      <a:pt x="14217" y="9808"/>
                    </a:lnTo>
                    <a:lnTo>
                      <a:pt x="14115" y="9467"/>
                    </a:lnTo>
                    <a:lnTo>
                      <a:pt x="13961" y="9142"/>
                    </a:lnTo>
                    <a:lnTo>
                      <a:pt x="13790" y="8851"/>
                    </a:lnTo>
                    <a:lnTo>
                      <a:pt x="13568" y="8595"/>
                    </a:lnTo>
                    <a:lnTo>
                      <a:pt x="13329" y="8322"/>
                    </a:lnTo>
                    <a:lnTo>
                      <a:pt x="13106" y="8100"/>
                    </a:lnTo>
                    <a:lnTo>
                      <a:pt x="12816" y="7894"/>
                    </a:lnTo>
                    <a:lnTo>
                      <a:pt x="12508" y="7741"/>
                    </a:lnTo>
                    <a:lnTo>
                      <a:pt x="12218" y="7570"/>
                    </a:lnTo>
                    <a:lnTo>
                      <a:pt x="11893" y="7433"/>
                    </a:lnTo>
                    <a:lnTo>
                      <a:pt x="11534" y="7382"/>
                    </a:lnTo>
                    <a:lnTo>
                      <a:pt x="11175" y="7313"/>
                    </a:lnTo>
                    <a:lnTo>
                      <a:pt x="10817" y="7313"/>
                    </a:lnTo>
                    <a:lnTo>
                      <a:pt x="10441" y="7313"/>
                    </a:lnTo>
                    <a:lnTo>
                      <a:pt x="10082" y="7382"/>
                    </a:lnTo>
                    <a:lnTo>
                      <a:pt x="9757" y="7433"/>
                    </a:lnTo>
                    <a:lnTo>
                      <a:pt x="9432" y="7570"/>
                    </a:lnTo>
                    <a:lnTo>
                      <a:pt x="9142" y="7741"/>
                    </a:lnTo>
                    <a:lnTo>
                      <a:pt x="8834" y="7894"/>
                    </a:lnTo>
                    <a:lnTo>
                      <a:pt x="8544" y="8100"/>
                    </a:lnTo>
                    <a:lnTo>
                      <a:pt x="8287" y="8322"/>
                    </a:lnTo>
                    <a:lnTo>
                      <a:pt x="8048" y="8595"/>
                    </a:lnTo>
                    <a:lnTo>
                      <a:pt x="7860" y="8851"/>
                    </a:lnTo>
                    <a:lnTo>
                      <a:pt x="7689" y="9142"/>
                    </a:lnTo>
                    <a:lnTo>
                      <a:pt x="7536" y="9467"/>
                    </a:lnTo>
                    <a:lnTo>
                      <a:pt x="7399" y="9808"/>
                    </a:lnTo>
                    <a:lnTo>
                      <a:pt x="7331" y="10133"/>
                    </a:lnTo>
                    <a:lnTo>
                      <a:pt x="7262" y="10492"/>
                    </a:lnTo>
                    <a:lnTo>
                      <a:pt x="7262" y="10851"/>
                    </a:lnTo>
                    <a:lnTo>
                      <a:pt x="7262" y="11210"/>
                    </a:lnTo>
                    <a:lnTo>
                      <a:pt x="7331" y="11568"/>
                    </a:lnTo>
                    <a:lnTo>
                      <a:pt x="7399" y="11927"/>
                    </a:lnTo>
                    <a:lnTo>
                      <a:pt x="7536" y="12269"/>
                    </a:lnTo>
                    <a:lnTo>
                      <a:pt x="7689" y="12560"/>
                    </a:lnTo>
                    <a:lnTo>
                      <a:pt x="7860" y="12850"/>
                    </a:lnTo>
                    <a:lnTo>
                      <a:pt x="8048" y="13106"/>
                    </a:lnTo>
                    <a:lnTo>
                      <a:pt x="8287" y="13380"/>
                    </a:lnTo>
                    <a:lnTo>
                      <a:pt x="8544" y="13602"/>
                    </a:lnTo>
                    <a:lnTo>
                      <a:pt x="8834" y="13807"/>
                    </a:lnTo>
                    <a:lnTo>
                      <a:pt x="9142" y="13995"/>
                    </a:lnTo>
                    <a:lnTo>
                      <a:pt x="9432" y="14166"/>
                    </a:lnTo>
                    <a:lnTo>
                      <a:pt x="9757" y="14268"/>
                    </a:lnTo>
                    <a:lnTo>
                      <a:pt x="10082" y="14354"/>
                    </a:lnTo>
                    <a:lnTo>
                      <a:pt x="10441" y="14388"/>
                    </a:lnTo>
                    <a:lnTo>
                      <a:pt x="10817" y="1442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miter lim="800000"/>
                <a:headEnd/>
                <a:tailEnd/>
              </a:ln>
              <a:effectLst/>
              <a:scene3d>
                <a:camera prst="legacyPerspectiveFront">
                  <a:rot lat="20099999" lon="1500000" rev="0"/>
                </a:camera>
                <a:lightRig rig="legacyFlat4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C0C0C0"/>
                </a:extrusionClr>
              </a:sp3d>
            </p:spPr>
            <p:txBody>
              <a:bodyPr>
                <a:flatTx/>
              </a:bodyPr>
              <a:lstStyle/>
              <a:p>
                <a:endParaRPr lang="pt-BR"/>
              </a:p>
            </p:txBody>
          </p:sp>
          <p:sp>
            <p:nvSpPr>
              <p:cNvPr id="11" name="AutoShape 12"/>
              <p:cNvSpPr>
                <a:spLocks noEditPoints="1" noChangeArrowheads="1"/>
              </p:cNvSpPr>
              <p:nvPr/>
            </p:nvSpPr>
            <p:spPr bwMode="auto">
              <a:xfrm>
                <a:off x="1632" y="1680"/>
                <a:ext cx="1429" cy="1253"/>
              </a:xfrm>
              <a:custGeom>
                <a:avLst/>
                <a:gdLst>
                  <a:gd name="T0" fmla="*/ 10800 w 21600"/>
                  <a:gd name="T1" fmla="*/ 0 h 21600"/>
                  <a:gd name="T2" fmla="*/ 21600 w 21600"/>
                  <a:gd name="T3" fmla="*/ 10800 h 21600"/>
                  <a:gd name="T4" fmla="*/ 10800 w 21600"/>
                  <a:gd name="T5" fmla="*/ 21600 h 21600"/>
                  <a:gd name="T6" fmla="*/ 0 w 21600"/>
                  <a:gd name="T7" fmla="*/ 10800 h 21600"/>
                  <a:gd name="T8" fmla="*/ 4374 w 21600"/>
                  <a:gd name="T9" fmla="*/ 3964 h 21600"/>
                  <a:gd name="T10" fmla="*/ 17841 w 21600"/>
                  <a:gd name="T11" fmla="*/ 17635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9689" y="1725"/>
                    </a:moveTo>
                    <a:lnTo>
                      <a:pt x="10304" y="85"/>
                    </a:lnTo>
                    <a:lnTo>
                      <a:pt x="11637" y="85"/>
                    </a:lnTo>
                    <a:lnTo>
                      <a:pt x="12303" y="1777"/>
                    </a:lnTo>
                    <a:lnTo>
                      <a:pt x="13072" y="1931"/>
                    </a:lnTo>
                    <a:lnTo>
                      <a:pt x="14303" y="598"/>
                    </a:lnTo>
                    <a:lnTo>
                      <a:pt x="15533" y="1110"/>
                    </a:lnTo>
                    <a:lnTo>
                      <a:pt x="15584" y="2905"/>
                    </a:lnTo>
                    <a:lnTo>
                      <a:pt x="16405" y="3520"/>
                    </a:lnTo>
                    <a:lnTo>
                      <a:pt x="17891" y="2751"/>
                    </a:lnTo>
                    <a:lnTo>
                      <a:pt x="18917" y="3674"/>
                    </a:lnTo>
                    <a:lnTo>
                      <a:pt x="18199" y="5314"/>
                    </a:lnTo>
                    <a:lnTo>
                      <a:pt x="18763" y="6083"/>
                    </a:lnTo>
                    <a:lnTo>
                      <a:pt x="20403" y="6032"/>
                    </a:lnTo>
                    <a:lnTo>
                      <a:pt x="20865" y="7211"/>
                    </a:lnTo>
                    <a:lnTo>
                      <a:pt x="19737" y="8185"/>
                    </a:lnTo>
                    <a:lnTo>
                      <a:pt x="20096" y="9723"/>
                    </a:lnTo>
                    <a:lnTo>
                      <a:pt x="21634" y="10287"/>
                    </a:lnTo>
                    <a:lnTo>
                      <a:pt x="21582" y="11620"/>
                    </a:lnTo>
                    <a:lnTo>
                      <a:pt x="20147" y="12184"/>
                    </a:lnTo>
                    <a:lnTo>
                      <a:pt x="19942" y="13158"/>
                    </a:lnTo>
                    <a:lnTo>
                      <a:pt x="21070" y="14234"/>
                    </a:lnTo>
                    <a:lnTo>
                      <a:pt x="20608" y="15362"/>
                    </a:lnTo>
                    <a:lnTo>
                      <a:pt x="19019" y="15465"/>
                    </a:lnTo>
                    <a:lnTo>
                      <a:pt x="18404" y="16439"/>
                    </a:lnTo>
                    <a:lnTo>
                      <a:pt x="19122" y="17925"/>
                    </a:lnTo>
                    <a:lnTo>
                      <a:pt x="18096" y="18797"/>
                    </a:lnTo>
                    <a:lnTo>
                      <a:pt x="16763" y="18284"/>
                    </a:lnTo>
                    <a:lnTo>
                      <a:pt x="15431" y="19002"/>
                    </a:lnTo>
                    <a:lnTo>
                      <a:pt x="15277" y="20848"/>
                    </a:lnTo>
                    <a:lnTo>
                      <a:pt x="14149" y="21155"/>
                    </a:lnTo>
                    <a:lnTo>
                      <a:pt x="13021" y="19925"/>
                    </a:lnTo>
                    <a:lnTo>
                      <a:pt x="12252" y="20181"/>
                    </a:lnTo>
                    <a:lnTo>
                      <a:pt x="11739" y="21668"/>
                    </a:lnTo>
                    <a:lnTo>
                      <a:pt x="10201" y="21668"/>
                    </a:lnTo>
                    <a:lnTo>
                      <a:pt x="9740" y="20130"/>
                    </a:lnTo>
                    <a:lnTo>
                      <a:pt x="8253" y="19771"/>
                    </a:lnTo>
                    <a:lnTo>
                      <a:pt x="7125" y="21001"/>
                    </a:lnTo>
                    <a:lnTo>
                      <a:pt x="5895" y="20489"/>
                    </a:lnTo>
                    <a:lnTo>
                      <a:pt x="5946" y="18592"/>
                    </a:lnTo>
                    <a:lnTo>
                      <a:pt x="5177" y="18131"/>
                    </a:lnTo>
                    <a:lnTo>
                      <a:pt x="3383" y="18848"/>
                    </a:lnTo>
                    <a:lnTo>
                      <a:pt x="2614" y="17874"/>
                    </a:lnTo>
                    <a:lnTo>
                      <a:pt x="3383" y="16182"/>
                    </a:lnTo>
                    <a:lnTo>
                      <a:pt x="2922" y="15465"/>
                    </a:lnTo>
                    <a:lnTo>
                      <a:pt x="922" y="15516"/>
                    </a:lnTo>
                    <a:lnTo>
                      <a:pt x="512" y="14234"/>
                    </a:lnTo>
                    <a:lnTo>
                      <a:pt x="1948" y="12901"/>
                    </a:lnTo>
                    <a:lnTo>
                      <a:pt x="1896" y="12184"/>
                    </a:lnTo>
                    <a:lnTo>
                      <a:pt x="0" y="11415"/>
                    </a:lnTo>
                    <a:lnTo>
                      <a:pt x="51" y="10031"/>
                    </a:lnTo>
                    <a:lnTo>
                      <a:pt x="1948" y="9313"/>
                    </a:lnTo>
                    <a:lnTo>
                      <a:pt x="2101" y="8595"/>
                    </a:lnTo>
                    <a:lnTo>
                      <a:pt x="615" y="7160"/>
                    </a:lnTo>
                    <a:lnTo>
                      <a:pt x="1127" y="5878"/>
                    </a:lnTo>
                    <a:lnTo>
                      <a:pt x="3178" y="5981"/>
                    </a:lnTo>
                    <a:lnTo>
                      <a:pt x="3588" y="5417"/>
                    </a:lnTo>
                    <a:lnTo>
                      <a:pt x="2819" y="3520"/>
                    </a:lnTo>
                    <a:lnTo>
                      <a:pt x="3742" y="2597"/>
                    </a:lnTo>
                    <a:lnTo>
                      <a:pt x="5536" y="3417"/>
                    </a:lnTo>
                    <a:lnTo>
                      <a:pt x="6049" y="3058"/>
                    </a:lnTo>
                    <a:lnTo>
                      <a:pt x="6100" y="1264"/>
                    </a:lnTo>
                    <a:lnTo>
                      <a:pt x="7228" y="700"/>
                    </a:lnTo>
                    <a:lnTo>
                      <a:pt x="8510" y="2033"/>
                    </a:lnTo>
                    <a:lnTo>
                      <a:pt x="9689" y="1725"/>
                    </a:lnTo>
                    <a:close/>
                    <a:moveTo>
                      <a:pt x="10817" y="14422"/>
                    </a:moveTo>
                    <a:lnTo>
                      <a:pt x="11175" y="14388"/>
                    </a:lnTo>
                    <a:lnTo>
                      <a:pt x="11534" y="14354"/>
                    </a:lnTo>
                    <a:lnTo>
                      <a:pt x="11893" y="14268"/>
                    </a:lnTo>
                    <a:lnTo>
                      <a:pt x="12218" y="14166"/>
                    </a:lnTo>
                    <a:lnTo>
                      <a:pt x="12508" y="13995"/>
                    </a:lnTo>
                    <a:lnTo>
                      <a:pt x="12816" y="13807"/>
                    </a:lnTo>
                    <a:lnTo>
                      <a:pt x="13106" y="13602"/>
                    </a:lnTo>
                    <a:lnTo>
                      <a:pt x="13329" y="13380"/>
                    </a:lnTo>
                    <a:lnTo>
                      <a:pt x="13568" y="13106"/>
                    </a:lnTo>
                    <a:lnTo>
                      <a:pt x="13790" y="12850"/>
                    </a:lnTo>
                    <a:lnTo>
                      <a:pt x="13961" y="12560"/>
                    </a:lnTo>
                    <a:lnTo>
                      <a:pt x="14115" y="12269"/>
                    </a:lnTo>
                    <a:lnTo>
                      <a:pt x="14217" y="11927"/>
                    </a:lnTo>
                    <a:lnTo>
                      <a:pt x="14320" y="11568"/>
                    </a:lnTo>
                    <a:lnTo>
                      <a:pt x="14388" y="11210"/>
                    </a:lnTo>
                    <a:lnTo>
                      <a:pt x="14388" y="10851"/>
                    </a:lnTo>
                    <a:lnTo>
                      <a:pt x="14388" y="10492"/>
                    </a:lnTo>
                    <a:lnTo>
                      <a:pt x="14320" y="10133"/>
                    </a:lnTo>
                    <a:lnTo>
                      <a:pt x="14217" y="9808"/>
                    </a:lnTo>
                    <a:lnTo>
                      <a:pt x="14115" y="9467"/>
                    </a:lnTo>
                    <a:lnTo>
                      <a:pt x="13961" y="9142"/>
                    </a:lnTo>
                    <a:lnTo>
                      <a:pt x="13790" y="8851"/>
                    </a:lnTo>
                    <a:lnTo>
                      <a:pt x="13568" y="8595"/>
                    </a:lnTo>
                    <a:lnTo>
                      <a:pt x="13329" y="8322"/>
                    </a:lnTo>
                    <a:lnTo>
                      <a:pt x="13106" y="8100"/>
                    </a:lnTo>
                    <a:lnTo>
                      <a:pt x="12816" y="7894"/>
                    </a:lnTo>
                    <a:lnTo>
                      <a:pt x="12508" y="7741"/>
                    </a:lnTo>
                    <a:lnTo>
                      <a:pt x="12218" y="7570"/>
                    </a:lnTo>
                    <a:lnTo>
                      <a:pt x="11893" y="7433"/>
                    </a:lnTo>
                    <a:lnTo>
                      <a:pt x="11534" y="7382"/>
                    </a:lnTo>
                    <a:lnTo>
                      <a:pt x="11175" y="7313"/>
                    </a:lnTo>
                    <a:lnTo>
                      <a:pt x="10817" y="7313"/>
                    </a:lnTo>
                    <a:lnTo>
                      <a:pt x="10441" y="7313"/>
                    </a:lnTo>
                    <a:lnTo>
                      <a:pt x="10082" y="7382"/>
                    </a:lnTo>
                    <a:lnTo>
                      <a:pt x="9757" y="7433"/>
                    </a:lnTo>
                    <a:lnTo>
                      <a:pt x="9432" y="7570"/>
                    </a:lnTo>
                    <a:lnTo>
                      <a:pt x="9142" y="7741"/>
                    </a:lnTo>
                    <a:lnTo>
                      <a:pt x="8834" y="7894"/>
                    </a:lnTo>
                    <a:lnTo>
                      <a:pt x="8544" y="8100"/>
                    </a:lnTo>
                    <a:lnTo>
                      <a:pt x="8287" y="8322"/>
                    </a:lnTo>
                    <a:lnTo>
                      <a:pt x="8048" y="8595"/>
                    </a:lnTo>
                    <a:lnTo>
                      <a:pt x="7860" y="8851"/>
                    </a:lnTo>
                    <a:lnTo>
                      <a:pt x="7689" y="9142"/>
                    </a:lnTo>
                    <a:lnTo>
                      <a:pt x="7536" y="9467"/>
                    </a:lnTo>
                    <a:lnTo>
                      <a:pt x="7399" y="9808"/>
                    </a:lnTo>
                    <a:lnTo>
                      <a:pt x="7331" y="10133"/>
                    </a:lnTo>
                    <a:lnTo>
                      <a:pt x="7262" y="10492"/>
                    </a:lnTo>
                    <a:lnTo>
                      <a:pt x="7262" y="10851"/>
                    </a:lnTo>
                    <a:lnTo>
                      <a:pt x="7262" y="11210"/>
                    </a:lnTo>
                    <a:lnTo>
                      <a:pt x="7331" y="11568"/>
                    </a:lnTo>
                    <a:lnTo>
                      <a:pt x="7399" y="11927"/>
                    </a:lnTo>
                    <a:lnTo>
                      <a:pt x="7536" y="12269"/>
                    </a:lnTo>
                    <a:lnTo>
                      <a:pt x="7689" y="12560"/>
                    </a:lnTo>
                    <a:lnTo>
                      <a:pt x="7860" y="12850"/>
                    </a:lnTo>
                    <a:lnTo>
                      <a:pt x="8048" y="13106"/>
                    </a:lnTo>
                    <a:lnTo>
                      <a:pt x="8287" y="13380"/>
                    </a:lnTo>
                    <a:lnTo>
                      <a:pt x="8544" y="13602"/>
                    </a:lnTo>
                    <a:lnTo>
                      <a:pt x="8834" y="13807"/>
                    </a:lnTo>
                    <a:lnTo>
                      <a:pt x="9142" y="13995"/>
                    </a:lnTo>
                    <a:lnTo>
                      <a:pt x="9432" y="14166"/>
                    </a:lnTo>
                    <a:lnTo>
                      <a:pt x="9757" y="14268"/>
                    </a:lnTo>
                    <a:lnTo>
                      <a:pt x="10082" y="14354"/>
                    </a:lnTo>
                    <a:lnTo>
                      <a:pt x="10441" y="14388"/>
                    </a:lnTo>
                    <a:lnTo>
                      <a:pt x="10817" y="1442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miter lim="800000"/>
                <a:headEnd/>
                <a:tailEnd/>
              </a:ln>
              <a:effectLst/>
              <a:scene3d>
                <a:camera prst="legacyPerspectiveFront">
                  <a:rot lat="20099999" lon="1500000" rev="0"/>
                </a:camera>
                <a:lightRig rig="legacyFlat4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C0C0C0"/>
                </a:extrusionClr>
              </a:sp3d>
            </p:spPr>
            <p:txBody>
              <a:bodyPr>
                <a:flatTx/>
              </a:bodyPr>
              <a:lstStyle/>
              <a:p>
                <a:endParaRPr lang="pt-BR"/>
              </a:p>
            </p:txBody>
          </p:sp>
          <p:sp>
            <p:nvSpPr>
              <p:cNvPr id="12" name="AutoShape 13"/>
              <p:cNvSpPr>
                <a:spLocks noEditPoints="1" noChangeArrowheads="1"/>
              </p:cNvSpPr>
              <p:nvPr/>
            </p:nvSpPr>
            <p:spPr bwMode="auto">
              <a:xfrm>
                <a:off x="2559" y="2142"/>
                <a:ext cx="1588" cy="1392"/>
              </a:xfrm>
              <a:custGeom>
                <a:avLst/>
                <a:gdLst>
                  <a:gd name="T0" fmla="*/ 10800 w 21600"/>
                  <a:gd name="T1" fmla="*/ 0 h 21600"/>
                  <a:gd name="T2" fmla="*/ 21600 w 21600"/>
                  <a:gd name="T3" fmla="*/ 10800 h 21600"/>
                  <a:gd name="T4" fmla="*/ 10800 w 21600"/>
                  <a:gd name="T5" fmla="*/ 21600 h 21600"/>
                  <a:gd name="T6" fmla="*/ 0 w 21600"/>
                  <a:gd name="T7" fmla="*/ 10800 h 21600"/>
                  <a:gd name="T8" fmla="*/ 4374 w 21600"/>
                  <a:gd name="T9" fmla="*/ 3964 h 21600"/>
                  <a:gd name="T10" fmla="*/ 17841 w 21600"/>
                  <a:gd name="T11" fmla="*/ 17635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9689" y="1725"/>
                    </a:moveTo>
                    <a:lnTo>
                      <a:pt x="10304" y="85"/>
                    </a:lnTo>
                    <a:lnTo>
                      <a:pt x="11637" y="85"/>
                    </a:lnTo>
                    <a:lnTo>
                      <a:pt x="12303" y="1777"/>
                    </a:lnTo>
                    <a:lnTo>
                      <a:pt x="13072" y="1931"/>
                    </a:lnTo>
                    <a:lnTo>
                      <a:pt x="14303" y="598"/>
                    </a:lnTo>
                    <a:lnTo>
                      <a:pt x="15533" y="1110"/>
                    </a:lnTo>
                    <a:lnTo>
                      <a:pt x="15584" y="2905"/>
                    </a:lnTo>
                    <a:lnTo>
                      <a:pt x="16405" y="3520"/>
                    </a:lnTo>
                    <a:lnTo>
                      <a:pt x="17891" y="2751"/>
                    </a:lnTo>
                    <a:lnTo>
                      <a:pt x="18917" y="3674"/>
                    </a:lnTo>
                    <a:lnTo>
                      <a:pt x="18199" y="5314"/>
                    </a:lnTo>
                    <a:lnTo>
                      <a:pt x="18763" y="6083"/>
                    </a:lnTo>
                    <a:lnTo>
                      <a:pt x="20403" y="6032"/>
                    </a:lnTo>
                    <a:lnTo>
                      <a:pt x="20865" y="7211"/>
                    </a:lnTo>
                    <a:lnTo>
                      <a:pt x="19737" y="8185"/>
                    </a:lnTo>
                    <a:lnTo>
                      <a:pt x="20096" y="9723"/>
                    </a:lnTo>
                    <a:lnTo>
                      <a:pt x="21634" y="10287"/>
                    </a:lnTo>
                    <a:lnTo>
                      <a:pt x="21582" y="11620"/>
                    </a:lnTo>
                    <a:lnTo>
                      <a:pt x="20147" y="12184"/>
                    </a:lnTo>
                    <a:lnTo>
                      <a:pt x="19942" y="13158"/>
                    </a:lnTo>
                    <a:lnTo>
                      <a:pt x="21070" y="14234"/>
                    </a:lnTo>
                    <a:lnTo>
                      <a:pt x="20608" y="15362"/>
                    </a:lnTo>
                    <a:lnTo>
                      <a:pt x="19019" y="15465"/>
                    </a:lnTo>
                    <a:lnTo>
                      <a:pt x="18404" y="16439"/>
                    </a:lnTo>
                    <a:lnTo>
                      <a:pt x="19122" y="17925"/>
                    </a:lnTo>
                    <a:lnTo>
                      <a:pt x="18096" y="18797"/>
                    </a:lnTo>
                    <a:lnTo>
                      <a:pt x="16763" y="18284"/>
                    </a:lnTo>
                    <a:lnTo>
                      <a:pt x="15431" y="19002"/>
                    </a:lnTo>
                    <a:lnTo>
                      <a:pt x="15277" y="20848"/>
                    </a:lnTo>
                    <a:lnTo>
                      <a:pt x="14149" y="21155"/>
                    </a:lnTo>
                    <a:lnTo>
                      <a:pt x="13021" y="19925"/>
                    </a:lnTo>
                    <a:lnTo>
                      <a:pt x="12252" y="20181"/>
                    </a:lnTo>
                    <a:lnTo>
                      <a:pt x="11739" y="21668"/>
                    </a:lnTo>
                    <a:lnTo>
                      <a:pt x="10201" y="21668"/>
                    </a:lnTo>
                    <a:lnTo>
                      <a:pt x="9740" y="20130"/>
                    </a:lnTo>
                    <a:lnTo>
                      <a:pt x="8253" y="19771"/>
                    </a:lnTo>
                    <a:lnTo>
                      <a:pt x="7125" y="21001"/>
                    </a:lnTo>
                    <a:lnTo>
                      <a:pt x="5895" y="20489"/>
                    </a:lnTo>
                    <a:lnTo>
                      <a:pt x="5946" y="18592"/>
                    </a:lnTo>
                    <a:lnTo>
                      <a:pt x="5177" y="18131"/>
                    </a:lnTo>
                    <a:lnTo>
                      <a:pt x="3383" y="18848"/>
                    </a:lnTo>
                    <a:lnTo>
                      <a:pt x="2614" y="17874"/>
                    </a:lnTo>
                    <a:lnTo>
                      <a:pt x="3383" y="16182"/>
                    </a:lnTo>
                    <a:lnTo>
                      <a:pt x="2922" y="15465"/>
                    </a:lnTo>
                    <a:lnTo>
                      <a:pt x="922" y="15516"/>
                    </a:lnTo>
                    <a:lnTo>
                      <a:pt x="512" y="14234"/>
                    </a:lnTo>
                    <a:lnTo>
                      <a:pt x="1948" y="12901"/>
                    </a:lnTo>
                    <a:lnTo>
                      <a:pt x="1896" y="12184"/>
                    </a:lnTo>
                    <a:lnTo>
                      <a:pt x="0" y="11415"/>
                    </a:lnTo>
                    <a:lnTo>
                      <a:pt x="51" y="10031"/>
                    </a:lnTo>
                    <a:lnTo>
                      <a:pt x="1948" y="9313"/>
                    </a:lnTo>
                    <a:lnTo>
                      <a:pt x="2101" y="8595"/>
                    </a:lnTo>
                    <a:lnTo>
                      <a:pt x="615" y="7160"/>
                    </a:lnTo>
                    <a:lnTo>
                      <a:pt x="1127" y="5878"/>
                    </a:lnTo>
                    <a:lnTo>
                      <a:pt x="3178" y="5981"/>
                    </a:lnTo>
                    <a:lnTo>
                      <a:pt x="3588" y="5417"/>
                    </a:lnTo>
                    <a:lnTo>
                      <a:pt x="2819" y="3520"/>
                    </a:lnTo>
                    <a:lnTo>
                      <a:pt x="3742" y="2597"/>
                    </a:lnTo>
                    <a:lnTo>
                      <a:pt x="5536" y="3417"/>
                    </a:lnTo>
                    <a:lnTo>
                      <a:pt x="6049" y="3058"/>
                    </a:lnTo>
                    <a:lnTo>
                      <a:pt x="6100" y="1264"/>
                    </a:lnTo>
                    <a:lnTo>
                      <a:pt x="7228" y="700"/>
                    </a:lnTo>
                    <a:lnTo>
                      <a:pt x="8510" y="2033"/>
                    </a:lnTo>
                    <a:lnTo>
                      <a:pt x="9689" y="1725"/>
                    </a:lnTo>
                    <a:close/>
                    <a:moveTo>
                      <a:pt x="10817" y="14422"/>
                    </a:moveTo>
                    <a:lnTo>
                      <a:pt x="11175" y="14388"/>
                    </a:lnTo>
                    <a:lnTo>
                      <a:pt x="11534" y="14354"/>
                    </a:lnTo>
                    <a:lnTo>
                      <a:pt x="11893" y="14268"/>
                    </a:lnTo>
                    <a:lnTo>
                      <a:pt x="12218" y="14166"/>
                    </a:lnTo>
                    <a:lnTo>
                      <a:pt x="12508" y="13995"/>
                    </a:lnTo>
                    <a:lnTo>
                      <a:pt x="12816" y="13807"/>
                    </a:lnTo>
                    <a:lnTo>
                      <a:pt x="13106" y="13602"/>
                    </a:lnTo>
                    <a:lnTo>
                      <a:pt x="13329" y="13380"/>
                    </a:lnTo>
                    <a:lnTo>
                      <a:pt x="13568" y="13106"/>
                    </a:lnTo>
                    <a:lnTo>
                      <a:pt x="13790" y="12850"/>
                    </a:lnTo>
                    <a:lnTo>
                      <a:pt x="13961" y="12560"/>
                    </a:lnTo>
                    <a:lnTo>
                      <a:pt x="14115" y="12269"/>
                    </a:lnTo>
                    <a:lnTo>
                      <a:pt x="14217" y="11927"/>
                    </a:lnTo>
                    <a:lnTo>
                      <a:pt x="14320" y="11568"/>
                    </a:lnTo>
                    <a:lnTo>
                      <a:pt x="14388" y="11210"/>
                    </a:lnTo>
                    <a:lnTo>
                      <a:pt x="14388" y="10851"/>
                    </a:lnTo>
                    <a:lnTo>
                      <a:pt x="14388" y="10492"/>
                    </a:lnTo>
                    <a:lnTo>
                      <a:pt x="14320" y="10133"/>
                    </a:lnTo>
                    <a:lnTo>
                      <a:pt x="14217" y="9808"/>
                    </a:lnTo>
                    <a:lnTo>
                      <a:pt x="14115" y="9467"/>
                    </a:lnTo>
                    <a:lnTo>
                      <a:pt x="13961" y="9142"/>
                    </a:lnTo>
                    <a:lnTo>
                      <a:pt x="13790" y="8851"/>
                    </a:lnTo>
                    <a:lnTo>
                      <a:pt x="13568" y="8595"/>
                    </a:lnTo>
                    <a:lnTo>
                      <a:pt x="13329" y="8322"/>
                    </a:lnTo>
                    <a:lnTo>
                      <a:pt x="13106" y="8100"/>
                    </a:lnTo>
                    <a:lnTo>
                      <a:pt x="12816" y="7894"/>
                    </a:lnTo>
                    <a:lnTo>
                      <a:pt x="12508" y="7741"/>
                    </a:lnTo>
                    <a:lnTo>
                      <a:pt x="12218" y="7570"/>
                    </a:lnTo>
                    <a:lnTo>
                      <a:pt x="11893" y="7433"/>
                    </a:lnTo>
                    <a:lnTo>
                      <a:pt x="11534" y="7382"/>
                    </a:lnTo>
                    <a:lnTo>
                      <a:pt x="11175" y="7313"/>
                    </a:lnTo>
                    <a:lnTo>
                      <a:pt x="10817" y="7313"/>
                    </a:lnTo>
                    <a:lnTo>
                      <a:pt x="10441" y="7313"/>
                    </a:lnTo>
                    <a:lnTo>
                      <a:pt x="10082" y="7382"/>
                    </a:lnTo>
                    <a:lnTo>
                      <a:pt x="9757" y="7433"/>
                    </a:lnTo>
                    <a:lnTo>
                      <a:pt x="9432" y="7570"/>
                    </a:lnTo>
                    <a:lnTo>
                      <a:pt x="9142" y="7741"/>
                    </a:lnTo>
                    <a:lnTo>
                      <a:pt x="8834" y="7894"/>
                    </a:lnTo>
                    <a:lnTo>
                      <a:pt x="8544" y="8100"/>
                    </a:lnTo>
                    <a:lnTo>
                      <a:pt x="8287" y="8322"/>
                    </a:lnTo>
                    <a:lnTo>
                      <a:pt x="8048" y="8595"/>
                    </a:lnTo>
                    <a:lnTo>
                      <a:pt x="7860" y="8851"/>
                    </a:lnTo>
                    <a:lnTo>
                      <a:pt x="7689" y="9142"/>
                    </a:lnTo>
                    <a:lnTo>
                      <a:pt x="7536" y="9467"/>
                    </a:lnTo>
                    <a:lnTo>
                      <a:pt x="7399" y="9808"/>
                    </a:lnTo>
                    <a:lnTo>
                      <a:pt x="7331" y="10133"/>
                    </a:lnTo>
                    <a:lnTo>
                      <a:pt x="7262" y="10492"/>
                    </a:lnTo>
                    <a:lnTo>
                      <a:pt x="7262" y="10851"/>
                    </a:lnTo>
                    <a:lnTo>
                      <a:pt x="7262" y="11210"/>
                    </a:lnTo>
                    <a:lnTo>
                      <a:pt x="7331" y="11568"/>
                    </a:lnTo>
                    <a:lnTo>
                      <a:pt x="7399" y="11927"/>
                    </a:lnTo>
                    <a:lnTo>
                      <a:pt x="7536" y="12269"/>
                    </a:lnTo>
                    <a:lnTo>
                      <a:pt x="7689" y="12560"/>
                    </a:lnTo>
                    <a:lnTo>
                      <a:pt x="7860" y="12850"/>
                    </a:lnTo>
                    <a:lnTo>
                      <a:pt x="8048" y="13106"/>
                    </a:lnTo>
                    <a:lnTo>
                      <a:pt x="8287" y="13380"/>
                    </a:lnTo>
                    <a:lnTo>
                      <a:pt x="8544" y="13602"/>
                    </a:lnTo>
                    <a:lnTo>
                      <a:pt x="8834" y="13807"/>
                    </a:lnTo>
                    <a:lnTo>
                      <a:pt x="9142" y="13995"/>
                    </a:lnTo>
                    <a:lnTo>
                      <a:pt x="9432" y="14166"/>
                    </a:lnTo>
                    <a:lnTo>
                      <a:pt x="9757" y="14268"/>
                    </a:lnTo>
                    <a:lnTo>
                      <a:pt x="10082" y="14354"/>
                    </a:lnTo>
                    <a:lnTo>
                      <a:pt x="10441" y="14388"/>
                    </a:lnTo>
                    <a:lnTo>
                      <a:pt x="10817" y="1442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miter lim="800000"/>
                <a:headEnd/>
                <a:tailEnd/>
              </a:ln>
              <a:effectLst/>
              <a:scene3d>
                <a:camera prst="legacyPerspectiveFront">
                  <a:rot lat="20099999" lon="1500000" rev="0"/>
                </a:camera>
                <a:lightRig rig="legacyFlat4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C0C0C0"/>
                </a:extrusionClr>
              </a:sp3d>
            </p:spPr>
            <p:txBody>
              <a:bodyPr>
                <a:flatTx/>
              </a:bodyPr>
              <a:lstStyle/>
              <a:p>
                <a:endParaRPr lang="pt-BR"/>
              </a:p>
            </p:txBody>
          </p:sp>
        </p:grpSp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2487" y="572"/>
              <a:ext cx="1634" cy="1435"/>
              <a:chOff x="1632" y="1248"/>
              <a:chExt cx="2682" cy="2286"/>
            </a:xfrm>
          </p:grpSpPr>
          <p:sp>
            <p:nvSpPr>
              <p:cNvPr id="7" name="Gear"/>
              <p:cNvSpPr>
                <a:spLocks noEditPoints="1" noChangeArrowheads="1"/>
              </p:cNvSpPr>
              <p:nvPr/>
            </p:nvSpPr>
            <p:spPr bwMode="auto">
              <a:xfrm>
                <a:off x="3119" y="1248"/>
                <a:ext cx="1195" cy="1048"/>
              </a:xfrm>
              <a:custGeom>
                <a:avLst/>
                <a:gdLst>
                  <a:gd name="T0" fmla="*/ 10800 w 21600"/>
                  <a:gd name="T1" fmla="*/ 0 h 21600"/>
                  <a:gd name="T2" fmla="*/ 21600 w 21600"/>
                  <a:gd name="T3" fmla="*/ 10800 h 21600"/>
                  <a:gd name="T4" fmla="*/ 10800 w 21600"/>
                  <a:gd name="T5" fmla="*/ 21600 h 21600"/>
                  <a:gd name="T6" fmla="*/ 0 w 21600"/>
                  <a:gd name="T7" fmla="*/ 10800 h 21600"/>
                  <a:gd name="T8" fmla="*/ 4374 w 21600"/>
                  <a:gd name="T9" fmla="*/ 3964 h 21600"/>
                  <a:gd name="T10" fmla="*/ 17841 w 21600"/>
                  <a:gd name="T11" fmla="*/ 17635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9689" y="1725"/>
                    </a:moveTo>
                    <a:lnTo>
                      <a:pt x="10304" y="85"/>
                    </a:lnTo>
                    <a:lnTo>
                      <a:pt x="11637" y="85"/>
                    </a:lnTo>
                    <a:lnTo>
                      <a:pt x="12303" y="1777"/>
                    </a:lnTo>
                    <a:lnTo>
                      <a:pt x="13072" y="1931"/>
                    </a:lnTo>
                    <a:lnTo>
                      <a:pt x="14303" y="598"/>
                    </a:lnTo>
                    <a:lnTo>
                      <a:pt x="15533" y="1110"/>
                    </a:lnTo>
                    <a:lnTo>
                      <a:pt x="15584" y="2905"/>
                    </a:lnTo>
                    <a:lnTo>
                      <a:pt x="16405" y="3520"/>
                    </a:lnTo>
                    <a:lnTo>
                      <a:pt x="17891" y="2751"/>
                    </a:lnTo>
                    <a:lnTo>
                      <a:pt x="18917" y="3674"/>
                    </a:lnTo>
                    <a:lnTo>
                      <a:pt x="18199" y="5314"/>
                    </a:lnTo>
                    <a:lnTo>
                      <a:pt x="18763" y="6083"/>
                    </a:lnTo>
                    <a:lnTo>
                      <a:pt x="20403" y="6032"/>
                    </a:lnTo>
                    <a:lnTo>
                      <a:pt x="20865" y="7211"/>
                    </a:lnTo>
                    <a:lnTo>
                      <a:pt x="19737" y="8185"/>
                    </a:lnTo>
                    <a:lnTo>
                      <a:pt x="20096" y="9723"/>
                    </a:lnTo>
                    <a:lnTo>
                      <a:pt x="21634" y="10287"/>
                    </a:lnTo>
                    <a:lnTo>
                      <a:pt x="21582" y="11620"/>
                    </a:lnTo>
                    <a:lnTo>
                      <a:pt x="20147" y="12184"/>
                    </a:lnTo>
                    <a:lnTo>
                      <a:pt x="19942" y="13158"/>
                    </a:lnTo>
                    <a:lnTo>
                      <a:pt x="21070" y="14234"/>
                    </a:lnTo>
                    <a:lnTo>
                      <a:pt x="20608" y="15362"/>
                    </a:lnTo>
                    <a:lnTo>
                      <a:pt x="19019" y="15465"/>
                    </a:lnTo>
                    <a:lnTo>
                      <a:pt x="18404" y="16439"/>
                    </a:lnTo>
                    <a:lnTo>
                      <a:pt x="19122" y="17925"/>
                    </a:lnTo>
                    <a:lnTo>
                      <a:pt x="18096" y="18797"/>
                    </a:lnTo>
                    <a:lnTo>
                      <a:pt x="16763" y="18284"/>
                    </a:lnTo>
                    <a:lnTo>
                      <a:pt x="15431" y="19002"/>
                    </a:lnTo>
                    <a:lnTo>
                      <a:pt x="15277" y="20848"/>
                    </a:lnTo>
                    <a:lnTo>
                      <a:pt x="14149" y="21155"/>
                    </a:lnTo>
                    <a:lnTo>
                      <a:pt x="13021" y="19925"/>
                    </a:lnTo>
                    <a:lnTo>
                      <a:pt x="12252" y="20181"/>
                    </a:lnTo>
                    <a:lnTo>
                      <a:pt x="11739" y="21668"/>
                    </a:lnTo>
                    <a:lnTo>
                      <a:pt x="10201" y="21668"/>
                    </a:lnTo>
                    <a:lnTo>
                      <a:pt x="9740" y="20130"/>
                    </a:lnTo>
                    <a:lnTo>
                      <a:pt x="8253" y="19771"/>
                    </a:lnTo>
                    <a:lnTo>
                      <a:pt x="7125" y="21001"/>
                    </a:lnTo>
                    <a:lnTo>
                      <a:pt x="5895" y="20489"/>
                    </a:lnTo>
                    <a:lnTo>
                      <a:pt x="5946" y="18592"/>
                    </a:lnTo>
                    <a:lnTo>
                      <a:pt x="5177" y="18131"/>
                    </a:lnTo>
                    <a:lnTo>
                      <a:pt x="3383" y="18848"/>
                    </a:lnTo>
                    <a:lnTo>
                      <a:pt x="2614" y="17874"/>
                    </a:lnTo>
                    <a:lnTo>
                      <a:pt x="3383" y="16182"/>
                    </a:lnTo>
                    <a:lnTo>
                      <a:pt x="2922" y="15465"/>
                    </a:lnTo>
                    <a:lnTo>
                      <a:pt x="922" y="15516"/>
                    </a:lnTo>
                    <a:lnTo>
                      <a:pt x="512" y="14234"/>
                    </a:lnTo>
                    <a:lnTo>
                      <a:pt x="1948" y="12901"/>
                    </a:lnTo>
                    <a:lnTo>
                      <a:pt x="1896" y="12184"/>
                    </a:lnTo>
                    <a:lnTo>
                      <a:pt x="0" y="11415"/>
                    </a:lnTo>
                    <a:lnTo>
                      <a:pt x="51" y="10031"/>
                    </a:lnTo>
                    <a:lnTo>
                      <a:pt x="1948" y="9313"/>
                    </a:lnTo>
                    <a:lnTo>
                      <a:pt x="2101" y="8595"/>
                    </a:lnTo>
                    <a:lnTo>
                      <a:pt x="615" y="7160"/>
                    </a:lnTo>
                    <a:lnTo>
                      <a:pt x="1127" y="5878"/>
                    </a:lnTo>
                    <a:lnTo>
                      <a:pt x="3178" y="5981"/>
                    </a:lnTo>
                    <a:lnTo>
                      <a:pt x="3588" y="5417"/>
                    </a:lnTo>
                    <a:lnTo>
                      <a:pt x="2819" y="3520"/>
                    </a:lnTo>
                    <a:lnTo>
                      <a:pt x="3742" y="2597"/>
                    </a:lnTo>
                    <a:lnTo>
                      <a:pt x="5536" y="3417"/>
                    </a:lnTo>
                    <a:lnTo>
                      <a:pt x="6049" y="3058"/>
                    </a:lnTo>
                    <a:lnTo>
                      <a:pt x="6100" y="1264"/>
                    </a:lnTo>
                    <a:lnTo>
                      <a:pt x="7228" y="700"/>
                    </a:lnTo>
                    <a:lnTo>
                      <a:pt x="8510" y="2033"/>
                    </a:lnTo>
                    <a:lnTo>
                      <a:pt x="9689" y="1725"/>
                    </a:lnTo>
                    <a:close/>
                    <a:moveTo>
                      <a:pt x="10817" y="14422"/>
                    </a:moveTo>
                    <a:lnTo>
                      <a:pt x="11175" y="14388"/>
                    </a:lnTo>
                    <a:lnTo>
                      <a:pt x="11534" y="14354"/>
                    </a:lnTo>
                    <a:lnTo>
                      <a:pt x="11893" y="14268"/>
                    </a:lnTo>
                    <a:lnTo>
                      <a:pt x="12218" y="14166"/>
                    </a:lnTo>
                    <a:lnTo>
                      <a:pt x="12508" y="13995"/>
                    </a:lnTo>
                    <a:lnTo>
                      <a:pt x="12816" y="13807"/>
                    </a:lnTo>
                    <a:lnTo>
                      <a:pt x="13106" y="13602"/>
                    </a:lnTo>
                    <a:lnTo>
                      <a:pt x="13329" y="13380"/>
                    </a:lnTo>
                    <a:lnTo>
                      <a:pt x="13568" y="13106"/>
                    </a:lnTo>
                    <a:lnTo>
                      <a:pt x="13790" y="12850"/>
                    </a:lnTo>
                    <a:lnTo>
                      <a:pt x="13961" y="12560"/>
                    </a:lnTo>
                    <a:lnTo>
                      <a:pt x="14115" y="12269"/>
                    </a:lnTo>
                    <a:lnTo>
                      <a:pt x="14217" y="11927"/>
                    </a:lnTo>
                    <a:lnTo>
                      <a:pt x="14320" y="11568"/>
                    </a:lnTo>
                    <a:lnTo>
                      <a:pt x="14388" y="11210"/>
                    </a:lnTo>
                    <a:lnTo>
                      <a:pt x="14388" y="10851"/>
                    </a:lnTo>
                    <a:lnTo>
                      <a:pt x="14388" y="10492"/>
                    </a:lnTo>
                    <a:lnTo>
                      <a:pt x="14320" y="10133"/>
                    </a:lnTo>
                    <a:lnTo>
                      <a:pt x="14217" y="9808"/>
                    </a:lnTo>
                    <a:lnTo>
                      <a:pt x="14115" y="9467"/>
                    </a:lnTo>
                    <a:lnTo>
                      <a:pt x="13961" y="9142"/>
                    </a:lnTo>
                    <a:lnTo>
                      <a:pt x="13790" y="8851"/>
                    </a:lnTo>
                    <a:lnTo>
                      <a:pt x="13568" y="8595"/>
                    </a:lnTo>
                    <a:lnTo>
                      <a:pt x="13329" y="8322"/>
                    </a:lnTo>
                    <a:lnTo>
                      <a:pt x="13106" y="8100"/>
                    </a:lnTo>
                    <a:lnTo>
                      <a:pt x="12816" y="7894"/>
                    </a:lnTo>
                    <a:lnTo>
                      <a:pt x="12508" y="7741"/>
                    </a:lnTo>
                    <a:lnTo>
                      <a:pt x="12218" y="7570"/>
                    </a:lnTo>
                    <a:lnTo>
                      <a:pt x="11893" y="7433"/>
                    </a:lnTo>
                    <a:lnTo>
                      <a:pt x="11534" y="7382"/>
                    </a:lnTo>
                    <a:lnTo>
                      <a:pt x="11175" y="7313"/>
                    </a:lnTo>
                    <a:lnTo>
                      <a:pt x="10817" y="7313"/>
                    </a:lnTo>
                    <a:lnTo>
                      <a:pt x="10441" y="7313"/>
                    </a:lnTo>
                    <a:lnTo>
                      <a:pt x="10082" y="7382"/>
                    </a:lnTo>
                    <a:lnTo>
                      <a:pt x="9757" y="7433"/>
                    </a:lnTo>
                    <a:lnTo>
                      <a:pt x="9432" y="7570"/>
                    </a:lnTo>
                    <a:lnTo>
                      <a:pt x="9142" y="7741"/>
                    </a:lnTo>
                    <a:lnTo>
                      <a:pt x="8834" y="7894"/>
                    </a:lnTo>
                    <a:lnTo>
                      <a:pt x="8544" y="8100"/>
                    </a:lnTo>
                    <a:lnTo>
                      <a:pt x="8287" y="8322"/>
                    </a:lnTo>
                    <a:lnTo>
                      <a:pt x="8048" y="8595"/>
                    </a:lnTo>
                    <a:lnTo>
                      <a:pt x="7860" y="8851"/>
                    </a:lnTo>
                    <a:lnTo>
                      <a:pt x="7689" y="9142"/>
                    </a:lnTo>
                    <a:lnTo>
                      <a:pt x="7536" y="9467"/>
                    </a:lnTo>
                    <a:lnTo>
                      <a:pt x="7399" y="9808"/>
                    </a:lnTo>
                    <a:lnTo>
                      <a:pt x="7331" y="10133"/>
                    </a:lnTo>
                    <a:lnTo>
                      <a:pt x="7262" y="10492"/>
                    </a:lnTo>
                    <a:lnTo>
                      <a:pt x="7262" y="10851"/>
                    </a:lnTo>
                    <a:lnTo>
                      <a:pt x="7262" y="11210"/>
                    </a:lnTo>
                    <a:lnTo>
                      <a:pt x="7331" y="11568"/>
                    </a:lnTo>
                    <a:lnTo>
                      <a:pt x="7399" y="11927"/>
                    </a:lnTo>
                    <a:lnTo>
                      <a:pt x="7536" y="12269"/>
                    </a:lnTo>
                    <a:lnTo>
                      <a:pt x="7689" y="12560"/>
                    </a:lnTo>
                    <a:lnTo>
                      <a:pt x="7860" y="12850"/>
                    </a:lnTo>
                    <a:lnTo>
                      <a:pt x="8048" y="13106"/>
                    </a:lnTo>
                    <a:lnTo>
                      <a:pt x="8287" y="13380"/>
                    </a:lnTo>
                    <a:lnTo>
                      <a:pt x="8544" y="13602"/>
                    </a:lnTo>
                    <a:lnTo>
                      <a:pt x="8834" y="13807"/>
                    </a:lnTo>
                    <a:lnTo>
                      <a:pt x="9142" y="13995"/>
                    </a:lnTo>
                    <a:lnTo>
                      <a:pt x="9432" y="14166"/>
                    </a:lnTo>
                    <a:lnTo>
                      <a:pt x="9757" y="14268"/>
                    </a:lnTo>
                    <a:lnTo>
                      <a:pt x="10082" y="14354"/>
                    </a:lnTo>
                    <a:lnTo>
                      <a:pt x="10441" y="14388"/>
                    </a:lnTo>
                    <a:lnTo>
                      <a:pt x="10817" y="1442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miter lim="800000"/>
                <a:headEnd/>
                <a:tailEnd/>
              </a:ln>
              <a:effectLst/>
              <a:scene3d>
                <a:camera prst="legacyPerspectiveFront">
                  <a:rot lat="20099999" lon="1500000" rev="0"/>
                </a:camera>
                <a:lightRig rig="legacyFlat4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C0C0C0"/>
                </a:extrusionClr>
              </a:sp3d>
            </p:spPr>
            <p:txBody>
              <a:bodyPr>
                <a:flatTx/>
              </a:bodyPr>
              <a:lstStyle/>
              <a:p>
                <a:endParaRPr lang="pt-BR"/>
              </a:p>
            </p:txBody>
          </p:sp>
          <p:sp>
            <p:nvSpPr>
              <p:cNvPr id="8" name="AutoShape 16"/>
              <p:cNvSpPr>
                <a:spLocks noEditPoints="1" noChangeArrowheads="1"/>
              </p:cNvSpPr>
              <p:nvPr/>
            </p:nvSpPr>
            <p:spPr bwMode="auto">
              <a:xfrm>
                <a:off x="1632" y="1680"/>
                <a:ext cx="1429" cy="1253"/>
              </a:xfrm>
              <a:custGeom>
                <a:avLst/>
                <a:gdLst>
                  <a:gd name="T0" fmla="*/ 10800 w 21600"/>
                  <a:gd name="T1" fmla="*/ 0 h 21600"/>
                  <a:gd name="T2" fmla="*/ 21600 w 21600"/>
                  <a:gd name="T3" fmla="*/ 10800 h 21600"/>
                  <a:gd name="T4" fmla="*/ 10800 w 21600"/>
                  <a:gd name="T5" fmla="*/ 21600 h 21600"/>
                  <a:gd name="T6" fmla="*/ 0 w 21600"/>
                  <a:gd name="T7" fmla="*/ 10800 h 21600"/>
                  <a:gd name="T8" fmla="*/ 4374 w 21600"/>
                  <a:gd name="T9" fmla="*/ 3964 h 21600"/>
                  <a:gd name="T10" fmla="*/ 17841 w 21600"/>
                  <a:gd name="T11" fmla="*/ 17635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9689" y="1725"/>
                    </a:moveTo>
                    <a:lnTo>
                      <a:pt x="10304" y="85"/>
                    </a:lnTo>
                    <a:lnTo>
                      <a:pt x="11637" y="85"/>
                    </a:lnTo>
                    <a:lnTo>
                      <a:pt x="12303" y="1777"/>
                    </a:lnTo>
                    <a:lnTo>
                      <a:pt x="13072" y="1931"/>
                    </a:lnTo>
                    <a:lnTo>
                      <a:pt x="14303" y="598"/>
                    </a:lnTo>
                    <a:lnTo>
                      <a:pt x="15533" y="1110"/>
                    </a:lnTo>
                    <a:lnTo>
                      <a:pt x="15584" y="2905"/>
                    </a:lnTo>
                    <a:lnTo>
                      <a:pt x="16405" y="3520"/>
                    </a:lnTo>
                    <a:lnTo>
                      <a:pt x="17891" y="2751"/>
                    </a:lnTo>
                    <a:lnTo>
                      <a:pt x="18917" y="3674"/>
                    </a:lnTo>
                    <a:lnTo>
                      <a:pt x="18199" y="5314"/>
                    </a:lnTo>
                    <a:lnTo>
                      <a:pt x="18763" y="6083"/>
                    </a:lnTo>
                    <a:lnTo>
                      <a:pt x="20403" y="6032"/>
                    </a:lnTo>
                    <a:lnTo>
                      <a:pt x="20865" y="7211"/>
                    </a:lnTo>
                    <a:lnTo>
                      <a:pt x="19737" y="8185"/>
                    </a:lnTo>
                    <a:lnTo>
                      <a:pt x="20096" y="9723"/>
                    </a:lnTo>
                    <a:lnTo>
                      <a:pt x="21634" y="10287"/>
                    </a:lnTo>
                    <a:lnTo>
                      <a:pt x="21582" y="11620"/>
                    </a:lnTo>
                    <a:lnTo>
                      <a:pt x="20147" y="12184"/>
                    </a:lnTo>
                    <a:lnTo>
                      <a:pt x="19942" y="13158"/>
                    </a:lnTo>
                    <a:lnTo>
                      <a:pt x="21070" y="14234"/>
                    </a:lnTo>
                    <a:lnTo>
                      <a:pt x="20608" y="15362"/>
                    </a:lnTo>
                    <a:lnTo>
                      <a:pt x="19019" y="15465"/>
                    </a:lnTo>
                    <a:lnTo>
                      <a:pt x="18404" y="16439"/>
                    </a:lnTo>
                    <a:lnTo>
                      <a:pt x="19122" y="17925"/>
                    </a:lnTo>
                    <a:lnTo>
                      <a:pt x="18096" y="18797"/>
                    </a:lnTo>
                    <a:lnTo>
                      <a:pt x="16763" y="18284"/>
                    </a:lnTo>
                    <a:lnTo>
                      <a:pt x="15431" y="19002"/>
                    </a:lnTo>
                    <a:lnTo>
                      <a:pt x="15277" y="20848"/>
                    </a:lnTo>
                    <a:lnTo>
                      <a:pt x="14149" y="21155"/>
                    </a:lnTo>
                    <a:lnTo>
                      <a:pt x="13021" y="19925"/>
                    </a:lnTo>
                    <a:lnTo>
                      <a:pt x="12252" y="20181"/>
                    </a:lnTo>
                    <a:lnTo>
                      <a:pt x="11739" y="21668"/>
                    </a:lnTo>
                    <a:lnTo>
                      <a:pt x="10201" y="21668"/>
                    </a:lnTo>
                    <a:lnTo>
                      <a:pt x="9740" y="20130"/>
                    </a:lnTo>
                    <a:lnTo>
                      <a:pt x="8253" y="19771"/>
                    </a:lnTo>
                    <a:lnTo>
                      <a:pt x="7125" y="21001"/>
                    </a:lnTo>
                    <a:lnTo>
                      <a:pt x="5895" y="20489"/>
                    </a:lnTo>
                    <a:lnTo>
                      <a:pt x="5946" y="18592"/>
                    </a:lnTo>
                    <a:lnTo>
                      <a:pt x="5177" y="18131"/>
                    </a:lnTo>
                    <a:lnTo>
                      <a:pt x="3383" y="18848"/>
                    </a:lnTo>
                    <a:lnTo>
                      <a:pt x="2614" y="17874"/>
                    </a:lnTo>
                    <a:lnTo>
                      <a:pt x="3383" y="16182"/>
                    </a:lnTo>
                    <a:lnTo>
                      <a:pt x="2922" y="15465"/>
                    </a:lnTo>
                    <a:lnTo>
                      <a:pt x="922" y="15516"/>
                    </a:lnTo>
                    <a:lnTo>
                      <a:pt x="512" y="14234"/>
                    </a:lnTo>
                    <a:lnTo>
                      <a:pt x="1948" y="12901"/>
                    </a:lnTo>
                    <a:lnTo>
                      <a:pt x="1896" y="12184"/>
                    </a:lnTo>
                    <a:lnTo>
                      <a:pt x="0" y="11415"/>
                    </a:lnTo>
                    <a:lnTo>
                      <a:pt x="51" y="10031"/>
                    </a:lnTo>
                    <a:lnTo>
                      <a:pt x="1948" y="9313"/>
                    </a:lnTo>
                    <a:lnTo>
                      <a:pt x="2101" y="8595"/>
                    </a:lnTo>
                    <a:lnTo>
                      <a:pt x="615" y="7160"/>
                    </a:lnTo>
                    <a:lnTo>
                      <a:pt x="1127" y="5878"/>
                    </a:lnTo>
                    <a:lnTo>
                      <a:pt x="3178" y="5981"/>
                    </a:lnTo>
                    <a:lnTo>
                      <a:pt x="3588" y="5417"/>
                    </a:lnTo>
                    <a:lnTo>
                      <a:pt x="2819" y="3520"/>
                    </a:lnTo>
                    <a:lnTo>
                      <a:pt x="3742" y="2597"/>
                    </a:lnTo>
                    <a:lnTo>
                      <a:pt x="5536" y="3417"/>
                    </a:lnTo>
                    <a:lnTo>
                      <a:pt x="6049" y="3058"/>
                    </a:lnTo>
                    <a:lnTo>
                      <a:pt x="6100" y="1264"/>
                    </a:lnTo>
                    <a:lnTo>
                      <a:pt x="7228" y="700"/>
                    </a:lnTo>
                    <a:lnTo>
                      <a:pt x="8510" y="2033"/>
                    </a:lnTo>
                    <a:lnTo>
                      <a:pt x="9689" y="1725"/>
                    </a:lnTo>
                    <a:close/>
                    <a:moveTo>
                      <a:pt x="10817" y="14422"/>
                    </a:moveTo>
                    <a:lnTo>
                      <a:pt x="11175" y="14388"/>
                    </a:lnTo>
                    <a:lnTo>
                      <a:pt x="11534" y="14354"/>
                    </a:lnTo>
                    <a:lnTo>
                      <a:pt x="11893" y="14268"/>
                    </a:lnTo>
                    <a:lnTo>
                      <a:pt x="12218" y="14166"/>
                    </a:lnTo>
                    <a:lnTo>
                      <a:pt x="12508" y="13995"/>
                    </a:lnTo>
                    <a:lnTo>
                      <a:pt x="12816" y="13807"/>
                    </a:lnTo>
                    <a:lnTo>
                      <a:pt x="13106" y="13602"/>
                    </a:lnTo>
                    <a:lnTo>
                      <a:pt x="13329" y="13380"/>
                    </a:lnTo>
                    <a:lnTo>
                      <a:pt x="13568" y="13106"/>
                    </a:lnTo>
                    <a:lnTo>
                      <a:pt x="13790" y="12850"/>
                    </a:lnTo>
                    <a:lnTo>
                      <a:pt x="13961" y="12560"/>
                    </a:lnTo>
                    <a:lnTo>
                      <a:pt x="14115" y="12269"/>
                    </a:lnTo>
                    <a:lnTo>
                      <a:pt x="14217" y="11927"/>
                    </a:lnTo>
                    <a:lnTo>
                      <a:pt x="14320" y="11568"/>
                    </a:lnTo>
                    <a:lnTo>
                      <a:pt x="14388" y="11210"/>
                    </a:lnTo>
                    <a:lnTo>
                      <a:pt x="14388" y="10851"/>
                    </a:lnTo>
                    <a:lnTo>
                      <a:pt x="14388" y="10492"/>
                    </a:lnTo>
                    <a:lnTo>
                      <a:pt x="14320" y="10133"/>
                    </a:lnTo>
                    <a:lnTo>
                      <a:pt x="14217" y="9808"/>
                    </a:lnTo>
                    <a:lnTo>
                      <a:pt x="14115" y="9467"/>
                    </a:lnTo>
                    <a:lnTo>
                      <a:pt x="13961" y="9142"/>
                    </a:lnTo>
                    <a:lnTo>
                      <a:pt x="13790" y="8851"/>
                    </a:lnTo>
                    <a:lnTo>
                      <a:pt x="13568" y="8595"/>
                    </a:lnTo>
                    <a:lnTo>
                      <a:pt x="13329" y="8322"/>
                    </a:lnTo>
                    <a:lnTo>
                      <a:pt x="13106" y="8100"/>
                    </a:lnTo>
                    <a:lnTo>
                      <a:pt x="12816" y="7894"/>
                    </a:lnTo>
                    <a:lnTo>
                      <a:pt x="12508" y="7741"/>
                    </a:lnTo>
                    <a:lnTo>
                      <a:pt x="12218" y="7570"/>
                    </a:lnTo>
                    <a:lnTo>
                      <a:pt x="11893" y="7433"/>
                    </a:lnTo>
                    <a:lnTo>
                      <a:pt x="11534" y="7382"/>
                    </a:lnTo>
                    <a:lnTo>
                      <a:pt x="11175" y="7313"/>
                    </a:lnTo>
                    <a:lnTo>
                      <a:pt x="10817" y="7313"/>
                    </a:lnTo>
                    <a:lnTo>
                      <a:pt x="10441" y="7313"/>
                    </a:lnTo>
                    <a:lnTo>
                      <a:pt x="10082" y="7382"/>
                    </a:lnTo>
                    <a:lnTo>
                      <a:pt x="9757" y="7433"/>
                    </a:lnTo>
                    <a:lnTo>
                      <a:pt x="9432" y="7570"/>
                    </a:lnTo>
                    <a:lnTo>
                      <a:pt x="9142" y="7741"/>
                    </a:lnTo>
                    <a:lnTo>
                      <a:pt x="8834" y="7894"/>
                    </a:lnTo>
                    <a:lnTo>
                      <a:pt x="8544" y="8100"/>
                    </a:lnTo>
                    <a:lnTo>
                      <a:pt x="8287" y="8322"/>
                    </a:lnTo>
                    <a:lnTo>
                      <a:pt x="8048" y="8595"/>
                    </a:lnTo>
                    <a:lnTo>
                      <a:pt x="7860" y="8851"/>
                    </a:lnTo>
                    <a:lnTo>
                      <a:pt x="7689" y="9142"/>
                    </a:lnTo>
                    <a:lnTo>
                      <a:pt x="7536" y="9467"/>
                    </a:lnTo>
                    <a:lnTo>
                      <a:pt x="7399" y="9808"/>
                    </a:lnTo>
                    <a:lnTo>
                      <a:pt x="7331" y="10133"/>
                    </a:lnTo>
                    <a:lnTo>
                      <a:pt x="7262" y="10492"/>
                    </a:lnTo>
                    <a:lnTo>
                      <a:pt x="7262" y="10851"/>
                    </a:lnTo>
                    <a:lnTo>
                      <a:pt x="7262" y="11210"/>
                    </a:lnTo>
                    <a:lnTo>
                      <a:pt x="7331" y="11568"/>
                    </a:lnTo>
                    <a:lnTo>
                      <a:pt x="7399" y="11927"/>
                    </a:lnTo>
                    <a:lnTo>
                      <a:pt x="7536" y="12269"/>
                    </a:lnTo>
                    <a:lnTo>
                      <a:pt x="7689" y="12560"/>
                    </a:lnTo>
                    <a:lnTo>
                      <a:pt x="7860" y="12850"/>
                    </a:lnTo>
                    <a:lnTo>
                      <a:pt x="8048" y="13106"/>
                    </a:lnTo>
                    <a:lnTo>
                      <a:pt x="8287" y="13380"/>
                    </a:lnTo>
                    <a:lnTo>
                      <a:pt x="8544" y="13602"/>
                    </a:lnTo>
                    <a:lnTo>
                      <a:pt x="8834" y="13807"/>
                    </a:lnTo>
                    <a:lnTo>
                      <a:pt x="9142" y="13995"/>
                    </a:lnTo>
                    <a:lnTo>
                      <a:pt x="9432" y="14166"/>
                    </a:lnTo>
                    <a:lnTo>
                      <a:pt x="9757" y="14268"/>
                    </a:lnTo>
                    <a:lnTo>
                      <a:pt x="10082" y="14354"/>
                    </a:lnTo>
                    <a:lnTo>
                      <a:pt x="10441" y="14388"/>
                    </a:lnTo>
                    <a:lnTo>
                      <a:pt x="10817" y="1442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miter lim="800000"/>
                <a:headEnd/>
                <a:tailEnd/>
              </a:ln>
              <a:effectLst/>
              <a:scene3d>
                <a:camera prst="legacyPerspectiveFront">
                  <a:rot lat="20099999" lon="1500000" rev="0"/>
                </a:camera>
                <a:lightRig rig="legacyFlat4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C0C0C0"/>
                </a:extrusionClr>
              </a:sp3d>
            </p:spPr>
            <p:txBody>
              <a:bodyPr>
                <a:flatTx/>
              </a:bodyPr>
              <a:lstStyle/>
              <a:p>
                <a:endParaRPr lang="pt-BR"/>
              </a:p>
            </p:txBody>
          </p:sp>
          <p:sp>
            <p:nvSpPr>
              <p:cNvPr id="9" name="AutoShape 17"/>
              <p:cNvSpPr>
                <a:spLocks noEditPoints="1" noChangeArrowheads="1"/>
              </p:cNvSpPr>
              <p:nvPr/>
            </p:nvSpPr>
            <p:spPr bwMode="auto">
              <a:xfrm>
                <a:off x="2559" y="2142"/>
                <a:ext cx="1588" cy="1392"/>
              </a:xfrm>
              <a:custGeom>
                <a:avLst/>
                <a:gdLst>
                  <a:gd name="T0" fmla="*/ 10800 w 21600"/>
                  <a:gd name="T1" fmla="*/ 0 h 21600"/>
                  <a:gd name="T2" fmla="*/ 21600 w 21600"/>
                  <a:gd name="T3" fmla="*/ 10800 h 21600"/>
                  <a:gd name="T4" fmla="*/ 10800 w 21600"/>
                  <a:gd name="T5" fmla="*/ 21600 h 21600"/>
                  <a:gd name="T6" fmla="*/ 0 w 21600"/>
                  <a:gd name="T7" fmla="*/ 10800 h 21600"/>
                  <a:gd name="T8" fmla="*/ 4374 w 21600"/>
                  <a:gd name="T9" fmla="*/ 3964 h 21600"/>
                  <a:gd name="T10" fmla="*/ 17841 w 21600"/>
                  <a:gd name="T11" fmla="*/ 17635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9689" y="1725"/>
                    </a:moveTo>
                    <a:lnTo>
                      <a:pt x="10304" y="85"/>
                    </a:lnTo>
                    <a:lnTo>
                      <a:pt x="11637" y="85"/>
                    </a:lnTo>
                    <a:lnTo>
                      <a:pt x="12303" y="1777"/>
                    </a:lnTo>
                    <a:lnTo>
                      <a:pt x="13072" y="1931"/>
                    </a:lnTo>
                    <a:lnTo>
                      <a:pt x="14303" y="598"/>
                    </a:lnTo>
                    <a:lnTo>
                      <a:pt x="15533" y="1110"/>
                    </a:lnTo>
                    <a:lnTo>
                      <a:pt x="15584" y="2905"/>
                    </a:lnTo>
                    <a:lnTo>
                      <a:pt x="16405" y="3520"/>
                    </a:lnTo>
                    <a:lnTo>
                      <a:pt x="17891" y="2751"/>
                    </a:lnTo>
                    <a:lnTo>
                      <a:pt x="18917" y="3674"/>
                    </a:lnTo>
                    <a:lnTo>
                      <a:pt x="18199" y="5314"/>
                    </a:lnTo>
                    <a:lnTo>
                      <a:pt x="18763" y="6083"/>
                    </a:lnTo>
                    <a:lnTo>
                      <a:pt x="20403" y="6032"/>
                    </a:lnTo>
                    <a:lnTo>
                      <a:pt x="20865" y="7211"/>
                    </a:lnTo>
                    <a:lnTo>
                      <a:pt x="19737" y="8185"/>
                    </a:lnTo>
                    <a:lnTo>
                      <a:pt x="20096" y="9723"/>
                    </a:lnTo>
                    <a:lnTo>
                      <a:pt x="21634" y="10287"/>
                    </a:lnTo>
                    <a:lnTo>
                      <a:pt x="21582" y="11620"/>
                    </a:lnTo>
                    <a:lnTo>
                      <a:pt x="20147" y="12184"/>
                    </a:lnTo>
                    <a:lnTo>
                      <a:pt x="19942" y="13158"/>
                    </a:lnTo>
                    <a:lnTo>
                      <a:pt x="21070" y="14234"/>
                    </a:lnTo>
                    <a:lnTo>
                      <a:pt x="20608" y="15362"/>
                    </a:lnTo>
                    <a:lnTo>
                      <a:pt x="19019" y="15465"/>
                    </a:lnTo>
                    <a:lnTo>
                      <a:pt x="18404" y="16439"/>
                    </a:lnTo>
                    <a:lnTo>
                      <a:pt x="19122" y="17925"/>
                    </a:lnTo>
                    <a:lnTo>
                      <a:pt x="18096" y="18797"/>
                    </a:lnTo>
                    <a:lnTo>
                      <a:pt x="16763" y="18284"/>
                    </a:lnTo>
                    <a:lnTo>
                      <a:pt x="15431" y="19002"/>
                    </a:lnTo>
                    <a:lnTo>
                      <a:pt x="15277" y="20848"/>
                    </a:lnTo>
                    <a:lnTo>
                      <a:pt x="14149" y="21155"/>
                    </a:lnTo>
                    <a:lnTo>
                      <a:pt x="13021" y="19925"/>
                    </a:lnTo>
                    <a:lnTo>
                      <a:pt x="12252" y="20181"/>
                    </a:lnTo>
                    <a:lnTo>
                      <a:pt x="11739" y="21668"/>
                    </a:lnTo>
                    <a:lnTo>
                      <a:pt x="10201" y="21668"/>
                    </a:lnTo>
                    <a:lnTo>
                      <a:pt x="9740" y="20130"/>
                    </a:lnTo>
                    <a:lnTo>
                      <a:pt x="8253" y="19771"/>
                    </a:lnTo>
                    <a:lnTo>
                      <a:pt x="7125" y="21001"/>
                    </a:lnTo>
                    <a:lnTo>
                      <a:pt x="5895" y="20489"/>
                    </a:lnTo>
                    <a:lnTo>
                      <a:pt x="5946" y="18592"/>
                    </a:lnTo>
                    <a:lnTo>
                      <a:pt x="5177" y="18131"/>
                    </a:lnTo>
                    <a:lnTo>
                      <a:pt x="3383" y="18848"/>
                    </a:lnTo>
                    <a:lnTo>
                      <a:pt x="2614" y="17874"/>
                    </a:lnTo>
                    <a:lnTo>
                      <a:pt x="3383" y="16182"/>
                    </a:lnTo>
                    <a:lnTo>
                      <a:pt x="2922" y="15465"/>
                    </a:lnTo>
                    <a:lnTo>
                      <a:pt x="922" y="15516"/>
                    </a:lnTo>
                    <a:lnTo>
                      <a:pt x="512" y="14234"/>
                    </a:lnTo>
                    <a:lnTo>
                      <a:pt x="1948" y="12901"/>
                    </a:lnTo>
                    <a:lnTo>
                      <a:pt x="1896" y="12184"/>
                    </a:lnTo>
                    <a:lnTo>
                      <a:pt x="0" y="11415"/>
                    </a:lnTo>
                    <a:lnTo>
                      <a:pt x="51" y="10031"/>
                    </a:lnTo>
                    <a:lnTo>
                      <a:pt x="1948" y="9313"/>
                    </a:lnTo>
                    <a:lnTo>
                      <a:pt x="2101" y="8595"/>
                    </a:lnTo>
                    <a:lnTo>
                      <a:pt x="615" y="7160"/>
                    </a:lnTo>
                    <a:lnTo>
                      <a:pt x="1127" y="5878"/>
                    </a:lnTo>
                    <a:lnTo>
                      <a:pt x="3178" y="5981"/>
                    </a:lnTo>
                    <a:lnTo>
                      <a:pt x="3588" y="5417"/>
                    </a:lnTo>
                    <a:lnTo>
                      <a:pt x="2819" y="3520"/>
                    </a:lnTo>
                    <a:lnTo>
                      <a:pt x="3742" y="2597"/>
                    </a:lnTo>
                    <a:lnTo>
                      <a:pt x="5536" y="3417"/>
                    </a:lnTo>
                    <a:lnTo>
                      <a:pt x="6049" y="3058"/>
                    </a:lnTo>
                    <a:lnTo>
                      <a:pt x="6100" y="1264"/>
                    </a:lnTo>
                    <a:lnTo>
                      <a:pt x="7228" y="700"/>
                    </a:lnTo>
                    <a:lnTo>
                      <a:pt x="8510" y="2033"/>
                    </a:lnTo>
                    <a:lnTo>
                      <a:pt x="9689" y="1725"/>
                    </a:lnTo>
                    <a:close/>
                    <a:moveTo>
                      <a:pt x="10817" y="14422"/>
                    </a:moveTo>
                    <a:lnTo>
                      <a:pt x="11175" y="14388"/>
                    </a:lnTo>
                    <a:lnTo>
                      <a:pt x="11534" y="14354"/>
                    </a:lnTo>
                    <a:lnTo>
                      <a:pt x="11893" y="14268"/>
                    </a:lnTo>
                    <a:lnTo>
                      <a:pt x="12218" y="14166"/>
                    </a:lnTo>
                    <a:lnTo>
                      <a:pt x="12508" y="13995"/>
                    </a:lnTo>
                    <a:lnTo>
                      <a:pt x="12816" y="13807"/>
                    </a:lnTo>
                    <a:lnTo>
                      <a:pt x="13106" y="13602"/>
                    </a:lnTo>
                    <a:lnTo>
                      <a:pt x="13329" y="13380"/>
                    </a:lnTo>
                    <a:lnTo>
                      <a:pt x="13568" y="13106"/>
                    </a:lnTo>
                    <a:lnTo>
                      <a:pt x="13790" y="12850"/>
                    </a:lnTo>
                    <a:lnTo>
                      <a:pt x="13961" y="12560"/>
                    </a:lnTo>
                    <a:lnTo>
                      <a:pt x="14115" y="12269"/>
                    </a:lnTo>
                    <a:lnTo>
                      <a:pt x="14217" y="11927"/>
                    </a:lnTo>
                    <a:lnTo>
                      <a:pt x="14320" y="11568"/>
                    </a:lnTo>
                    <a:lnTo>
                      <a:pt x="14388" y="11210"/>
                    </a:lnTo>
                    <a:lnTo>
                      <a:pt x="14388" y="10851"/>
                    </a:lnTo>
                    <a:lnTo>
                      <a:pt x="14388" y="10492"/>
                    </a:lnTo>
                    <a:lnTo>
                      <a:pt x="14320" y="10133"/>
                    </a:lnTo>
                    <a:lnTo>
                      <a:pt x="14217" y="9808"/>
                    </a:lnTo>
                    <a:lnTo>
                      <a:pt x="14115" y="9467"/>
                    </a:lnTo>
                    <a:lnTo>
                      <a:pt x="13961" y="9142"/>
                    </a:lnTo>
                    <a:lnTo>
                      <a:pt x="13790" y="8851"/>
                    </a:lnTo>
                    <a:lnTo>
                      <a:pt x="13568" y="8595"/>
                    </a:lnTo>
                    <a:lnTo>
                      <a:pt x="13329" y="8322"/>
                    </a:lnTo>
                    <a:lnTo>
                      <a:pt x="13106" y="8100"/>
                    </a:lnTo>
                    <a:lnTo>
                      <a:pt x="12816" y="7894"/>
                    </a:lnTo>
                    <a:lnTo>
                      <a:pt x="12508" y="7741"/>
                    </a:lnTo>
                    <a:lnTo>
                      <a:pt x="12218" y="7570"/>
                    </a:lnTo>
                    <a:lnTo>
                      <a:pt x="11893" y="7433"/>
                    </a:lnTo>
                    <a:lnTo>
                      <a:pt x="11534" y="7382"/>
                    </a:lnTo>
                    <a:lnTo>
                      <a:pt x="11175" y="7313"/>
                    </a:lnTo>
                    <a:lnTo>
                      <a:pt x="10817" y="7313"/>
                    </a:lnTo>
                    <a:lnTo>
                      <a:pt x="10441" y="7313"/>
                    </a:lnTo>
                    <a:lnTo>
                      <a:pt x="10082" y="7382"/>
                    </a:lnTo>
                    <a:lnTo>
                      <a:pt x="9757" y="7433"/>
                    </a:lnTo>
                    <a:lnTo>
                      <a:pt x="9432" y="7570"/>
                    </a:lnTo>
                    <a:lnTo>
                      <a:pt x="9142" y="7741"/>
                    </a:lnTo>
                    <a:lnTo>
                      <a:pt x="8834" y="7894"/>
                    </a:lnTo>
                    <a:lnTo>
                      <a:pt x="8544" y="8100"/>
                    </a:lnTo>
                    <a:lnTo>
                      <a:pt x="8287" y="8322"/>
                    </a:lnTo>
                    <a:lnTo>
                      <a:pt x="8048" y="8595"/>
                    </a:lnTo>
                    <a:lnTo>
                      <a:pt x="7860" y="8851"/>
                    </a:lnTo>
                    <a:lnTo>
                      <a:pt x="7689" y="9142"/>
                    </a:lnTo>
                    <a:lnTo>
                      <a:pt x="7536" y="9467"/>
                    </a:lnTo>
                    <a:lnTo>
                      <a:pt x="7399" y="9808"/>
                    </a:lnTo>
                    <a:lnTo>
                      <a:pt x="7331" y="10133"/>
                    </a:lnTo>
                    <a:lnTo>
                      <a:pt x="7262" y="10492"/>
                    </a:lnTo>
                    <a:lnTo>
                      <a:pt x="7262" y="10851"/>
                    </a:lnTo>
                    <a:lnTo>
                      <a:pt x="7262" y="11210"/>
                    </a:lnTo>
                    <a:lnTo>
                      <a:pt x="7331" y="11568"/>
                    </a:lnTo>
                    <a:lnTo>
                      <a:pt x="7399" y="11927"/>
                    </a:lnTo>
                    <a:lnTo>
                      <a:pt x="7536" y="12269"/>
                    </a:lnTo>
                    <a:lnTo>
                      <a:pt x="7689" y="12560"/>
                    </a:lnTo>
                    <a:lnTo>
                      <a:pt x="7860" y="12850"/>
                    </a:lnTo>
                    <a:lnTo>
                      <a:pt x="8048" y="13106"/>
                    </a:lnTo>
                    <a:lnTo>
                      <a:pt x="8287" y="13380"/>
                    </a:lnTo>
                    <a:lnTo>
                      <a:pt x="8544" y="13602"/>
                    </a:lnTo>
                    <a:lnTo>
                      <a:pt x="8834" y="13807"/>
                    </a:lnTo>
                    <a:lnTo>
                      <a:pt x="9142" y="13995"/>
                    </a:lnTo>
                    <a:lnTo>
                      <a:pt x="9432" y="14166"/>
                    </a:lnTo>
                    <a:lnTo>
                      <a:pt x="9757" y="14268"/>
                    </a:lnTo>
                    <a:lnTo>
                      <a:pt x="10082" y="14354"/>
                    </a:lnTo>
                    <a:lnTo>
                      <a:pt x="10441" y="14388"/>
                    </a:lnTo>
                    <a:lnTo>
                      <a:pt x="10817" y="1442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miter lim="800000"/>
                <a:headEnd/>
                <a:tailEnd/>
              </a:ln>
              <a:effectLst/>
              <a:scene3d>
                <a:camera prst="legacyPerspectiveFront">
                  <a:rot lat="20099999" lon="1500000" rev="0"/>
                </a:camera>
                <a:lightRig rig="legacyFlat4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C0C0C0"/>
                </a:extrusionClr>
              </a:sp3d>
            </p:spPr>
            <p:txBody>
              <a:bodyPr>
                <a:flatTx/>
              </a:bodyPr>
              <a:lstStyle/>
              <a:p>
                <a:endParaRPr lang="pt-BR"/>
              </a:p>
            </p:txBody>
          </p:sp>
        </p:grpSp>
      </p:grpSp>
      <p:sp>
        <p:nvSpPr>
          <p:cNvPr id="14" name="CaixaDeTexto 13"/>
          <p:cNvSpPr txBox="1"/>
          <p:nvPr/>
        </p:nvSpPr>
        <p:spPr>
          <a:xfrm>
            <a:off x="787528" y="2335770"/>
            <a:ext cx="2242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Pesquisa e Inovação</a:t>
            </a:r>
            <a:endParaRPr lang="pt-B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1882468" y="5196741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Políticas e Estímulos</a:t>
            </a:r>
            <a:endParaRPr lang="pt-BR" dirty="0"/>
          </a:p>
        </p:txBody>
      </p:sp>
      <p:sp>
        <p:nvSpPr>
          <p:cNvPr id="22" name="CaixaDeTexto 14"/>
          <p:cNvSpPr txBox="1"/>
          <p:nvPr/>
        </p:nvSpPr>
        <p:spPr>
          <a:xfrm>
            <a:off x="4668550" y="4557188"/>
            <a:ext cx="2214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Formação de Competências</a:t>
            </a:r>
            <a:endParaRPr lang="pt-BR" dirty="0"/>
          </a:p>
        </p:txBody>
      </p:sp>
      <p:sp>
        <p:nvSpPr>
          <p:cNvPr id="25" name="CaixaDeTexto 14"/>
          <p:cNvSpPr txBox="1"/>
          <p:nvPr/>
        </p:nvSpPr>
        <p:spPr>
          <a:xfrm>
            <a:off x="6099020" y="1846565"/>
            <a:ext cx="1857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Setor Privado</a:t>
            </a:r>
          </a:p>
          <a:p>
            <a:pPr algn="ctr"/>
            <a:r>
              <a:rPr lang="pt-BR" dirty="0" smtClean="0"/>
              <a:t>Fortalecido</a:t>
            </a:r>
            <a:endParaRPr lang="pt-BR" dirty="0"/>
          </a:p>
        </p:txBody>
      </p:sp>
      <p:sp>
        <p:nvSpPr>
          <p:cNvPr id="23" name="CaixaDeTexto 14"/>
          <p:cNvSpPr txBox="1"/>
          <p:nvPr/>
        </p:nvSpPr>
        <p:spPr>
          <a:xfrm>
            <a:off x="3131840" y="1916832"/>
            <a:ext cx="2214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 smtClean="0"/>
              <a:t>Infraestutura</a:t>
            </a:r>
            <a:r>
              <a:rPr lang="pt-BR" dirty="0" smtClean="0"/>
              <a:t> e </a:t>
            </a:r>
          </a:p>
          <a:p>
            <a:pPr algn="ctr"/>
            <a:r>
              <a:rPr lang="pt-BR" dirty="0" smtClean="0"/>
              <a:t>Logística</a:t>
            </a:r>
            <a:endParaRPr lang="pt-BR" dirty="0"/>
          </a:p>
        </p:txBody>
      </p:sp>
      <p:grpSp>
        <p:nvGrpSpPr>
          <p:cNvPr id="5" name="Group 20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29" name="Rectangle 28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0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1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2" name="Rectangle 38"/>
          <p:cNvSpPr>
            <a:spLocks noChangeArrowheads="1"/>
          </p:cNvSpPr>
          <p:nvPr/>
        </p:nvSpPr>
        <p:spPr bwMode="auto">
          <a:xfrm>
            <a:off x="142844" y="71414"/>
            <a:ext cx="8858312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FFCC"/>
            </a:outerShdw>
          </a:effectLst>
        </p:spPr>
        <p:txBody>
          <a:bodyPr/>
          <a:lstStyle/>
          <a:p>
            <a:pPr algn="ctr" eaLnBrk="0" hangingPunct="0">
              <a:defRPr/>
            </a:pPr>
            <a:r>
              <a:rPr lang="pt-BR" sz="3200" b="1" dirty="0" smtClean="0">
                <a:latin typeface="Arial Narrow" pitchFamily="34" charset="0"/>
              </a:rPr>
              <a:t>Plano de Desenvolvimento Regional Sustentável </a:t>
            </a:r>
          </a:p>
          <a:p>
            <a:pPr algn="ctr" eaLnBrk="0" hangingPunct="0">
              <a:defRPr/>
            </a:pPr>
            <a:r>
              <a:rPr lang="pt-BR" sz="3200" b="1" dirty="0" smtClean="0">
                <a:latin typeface="Arial Narrow" pitchFamily="34" charset="0"/>
              </a:rPr>
              <a:t>PDRS do MATOPIBA</a:t>
            </a:r>
            <a:endParaRPr lang="pt-B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5622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54" y="2459484"/>
            <a:ext cx="3888432" cy="3827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3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15" name="Rectangle 14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6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4" name="Group 13"/>
          <p:cNvGrpSpPr/>
          <p:nvPr/>
        </p:nvGrpSpPr>
        <p:grpSpPr>
          <a:xfrm>
            <a:off x="3750272" y="2038641"/>
            <a:ext cx="5322322" cy="4390755"/>
            <a:chOff x="3750272" y="1500174"/>
            <a:chExt cx="5322322" cy="4390755"/>
          </a:xfrm>
        </p:grpSpPr>
        <p:sp>
          <p:nvSpPr>
            <p:cNvPr id="3" name="CaixaDeTexto 2"/>
            <p:cNvSpPr txBox="1"/>
            <p:nvPr/>
          </p:nvSpPr>
          <p:spPr>
            <a:xfrm>
              <a:off x="3750272" y="1500174"/>
              <a:ext cx="20099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 smtClean="0"/>
                <a:t>Centros </a:t>
              </a:r>
              <a:r>
                <a:rPr lang="pt-BR" sz="1200" b="1" dirty="0" err="1" smtClean="0"/>
                <a:t>Ecorregionais</a:t>
              </a:r>
              <a:endParaRPr lang="pt-BR" sz="1200" b="1" dirty="0" smtClean="0"/>
            </a:p>
            <a:p>
              <a:pPr algn="ctr"/>
              <a:r>
                <a:rPr lang="pt-BR" sz="1200" b="1" dirty="0" smtClean="0"/>
                <a:t>17</a:t>
              </a:r>
              <a:endParaRPr lang="pt-BR" sz="1200" b="1" dirty="0"/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5688218" y="1500174"/>
              <a:ext cx="1728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 smtClean="0"/>
                <a:t>Centros de Produtos</a:t>
              </a:r>
            </a:p>
            <a:p>
              <a:pPr algn="ctr"/>
              <a:r>
                <a:rPr lang="pt-BR" sz="1200" b="1" dirty="0" smtClean="0"/>
                <a:t>14</a:t>
              </a:r>
              <a:endParaRPr lang="pt-BR" sz="1200" b="1" dirty="0"/>
            </a:p>
          </p:txBody>
        </p:sp>
        <p:sp>
          <p:nvSpPr>
            <p:cNvPr id="22" name="CaixaDeTexto 21"/>
            <p:cNvSpPr txBox="1"/>
            <p:nvPr/>
          </p:nvSpPr>
          <p:spPr>
            <a:xfrm>
              <a:off x="7344402" y="1500174"/>
              <a:ext cx="1728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 smtClean="0"/>
                <a:t>Centros Temáticos</a:t>
              </a:r>
            </a:p>
            <a:p>
              <a:pPr algn="ctr"/>
              <a:r>
                <a:rPr lang="pt-BR" sz="1200" b="1" dirty="0" smtClean="0"/>
                <a:t>10</a:t>
              </a:r>
              <a:endParaRPr lang="pt-BR" sz="1200" b="1" dirty="0"/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7165616" y="5429264"/>
              <a:ext cx="1728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 smtClean="0"/>
                <a:t>Centros de Serviços</a:t>
              </a:r>
            </a:p>
            <a:p>
              <a:pPr algn="ctr"/>
              <a:r>
                <a:rPr lang="pt-BR" sz="1200" b="1" dirty="0"/>
                <a:t>5</a:t>
              </a:r>
            </a:p>
          </p:txBody>
        </p:sp>
        <p:pic>
          <p:nvPicPr>
            <p:cNvPr id="545793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964586" y="2000240"/>
              <a:ext cx="4857784" cy="3377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8" name="Rectangle 38"/>
          <p:cNvSpPr>
            <a:spLocks noChangeArrowheads="1"/>
          </p:cNvSpPr>
          <p:nvPr/>
        </p:nvSpPr>
        <p:spPr bwMode="auto">
          <a:xfrm>
            <a:off x="142844" y="285728"/>
            <a:ext cx="885831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FFCC"/>
            </a:outerShdw>
          </a:effectLst>
        </p:spPr>
        <p:txBody>
          <a:bodyPr/>
          <a:lstStyle/>
          <a:p>
            <a:pPr algn="ctr" eaLnBrk="0" hangingPunct="0">
              <a:defRPr/>
            </a:pPr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Atuação da Embrapa no Matopiba</a:t>
            </a:r>
            <a:endParaRPr lang="pt-BR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17430" y="4143380"/>
            <a:ext cx="1500198" cy="14287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ctangle 23"/>
          <p:cNvSpPr/>
          <p:nvPr/>
        </p:nvSpPr>
        <p:spPr>
          <a:xfrm>
            <a:off x="5643570" y="4340760"/>
            <a:ext cx="1500198" cy="14287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ctangle 25"/>
          <p:cNvSpPr/>
          <p:nvPr/>
        </p:nvSpPr>
        <p:spPr>
          <a:xfrm>
            <a:off x="4017430" y="4340760"/>
            <a:ext cx="1500198" cy="14287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ctangle 26"/>
          <p:cNvSpPr/>
          <p:nvPr/>
        </p:nvSpPr>
        <p:spPr>
          <a:xfrm>
            <a:off x="5643570" y="3937533"/>
            <a:ext cx="1500198" cy="14287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ctangle 27"/>
          <p:cNvSpPr/>
          <p:nvPr/>
        </p:nvSpPr>
        <p:spPr>
          <a:xfrm>
            <a:off x="500034" y="1528692"/>
            <a:ext cx="8286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 smtClean="0"/>
              <a:t>A </a:t>
            </a:r>
            <a:r>
              <a:rPr lang="en-US" sz="2000" dirty="0" err="1" smtClean="0"/>
              <a:t>Embrapa</a:t>
            </a:r>
            <a:r>
              <a:rPr lang="en-US" sz="2000" dirty="0" smtClean="0"/>
              <a:t> tem 27 </a:t>
            </a:r>
            <a:r>
              <a:rPr lang="en-US" sz="2000" dirty="0" err="1" smtClean="0"/>
              <a:t>Unidades</a:t>
            </a:r>
            <a:r>
              <a:rPr lang="en-US" sz="2000" dirty="0" smtClean="0"/>
              <a:t> de </a:t>
            </a:r>
            <a:r>
              <a:rPr lang="en-US" sz="2000" dirty="0" err="1" smtClean="0"/>
              <a:t>Pesquisa</a:t>
            </a:r>
            <a:r>
              <a:rPr lang="en-US" sz="2000" dirty="0" smtClean="0"/>
              <a:t> </a:t>
            </a:r>
            <a:r>
              <a:rPr lang="en-US" sz="2000" dirty="0" err="1" smtClean="0"/>
              <a:t>atuantes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região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727526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Diagrama 13"/>
          <p:cNvGraphicFramePr/>
          <p:nvPr>
            <p:extLst>
              <p:ext uri="{D42A27DB-BD31-4B8C-83A1-F6EECF244321}">
                <p14:modId xmlns:p14="http://schemas.microsoft.com/office/powerpoint/2010/main" val="1012361167"/>
              </p:ext>
            </p:extLst>
          </p:nvPr>
        </p:nvGraphicFramePr>
        <p:xfrm>
          <a:off x="4286248" y="1643050"/>
          <a:ext cx="4643470" cy="4643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2285992"/>
            <a:ext cx="3333119" cy="40318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14282" y="1571612"/>
            <a:ext cx="371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 smtClean="0"/>
              <a:t>Projetos e Ações da Embrapa no Matopiba</a:t>
            </a:r>
            <a:endParaRPr lang="pt-BR" sz="1600" dirty="0"/>
          </a:p>
        </p:txBody>
      </p:sp>
      <p:sp>
        <p:nvSpPr>
          <p:cNvPr id="18" name="Rectangle 38"/>
          <p:cNvSpPr>
            <a:spLocks noChangeArrowheads="1"/>
          </p:cNvSpPr>
          <p:nvPr/>
        </p:nvSpPr>
        <p:spPr bwMode="auto">
          <a:xfrm>
            <a:off x="142844" y="285728"/>
            <a:ext cx="885831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FFCC"/>
            </a:outerShdw>
          </a:effectLst>
        </p:spPr>
        <p:txBody>
          <a:bodyPr/>
          <a:lstStyle/>
          <a:p>
            <a:pPr algn="ctr" eaLnBrk="0" hangingPunct="0">
              <a:defRPr/>
            </a:pPr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Atuação da Embrapa no Matopiba</a:t>
            </a:r>
            <a:endParaRPr lang="pt-BR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grpSp>
        <p:nvGrpSpPr>
          <p:cNvPr id="2" name="Group 20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9" name="Rectangle 8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2346065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08"/>
          <p:cNvSpPr txBox="1"/>
          <p:nvPr/>
        </p:nvSpPr>
        <p:spPr>
          <a:xfrm>
            <a:off x="215422" y="343895"/>
            <a:ext cx="8677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atin typeface="Arial Narrow"/>
              </a:rPr>
              <a:t>Produção Tecnológica na Embrapa</a:t>
            </a:r>
            <a:endParaRPr lang="pt-BR" sz="4000" dirty="0"/>
          </a:p>
        </p:txBody>
      </p:sp>
      <p:grpSp>
        <p:nvGrpSpPr>
          <p:cNvPr id="2" name="Group 73"/>
          <p:cNvGrpSpPr/>
          <p:nvPr/>
        </p:nvGrpSpPr>
        <p:grpSpPr>
          <a:xfrm>
            <a:off x="2928926" y="6357958"/>
            <a:ext cx="3500462" cy="428628"/>
            <a:chOff x="2928926" y="6286520"/>
            <a:chExt cx="3500462" cy="428628"/>
          </a:xfrm>
        </p:grpSpPr>
        <p:sp>
          <p:nvSpPr>
            <p:cNvPr id="13" name="Rectangle 12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5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9" name="Imagem 3" descr="https://scontent-gru.xx.fbcdn.net/hphotos-xfp1/v/t1.0-9/10167977_787870428000884_3042058108605947958_n.jpg?oh=3cb3a4fd16615bc09e9962522b63467d&amp;oe=5598341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80" y="1785926"/>
            <a:ext cx="5400040" cy="40018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4249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08"/>
          <p:cNvSpPr txBox="1"/>
          <p:nvPr/>
        </p:nvSpPr>
        <p:spPr>
          <a:xfrm>
            <a:off x="215422" y="343895"/>
            <a:ext cx="8677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atin typeface="Arial Narrow"/>
              </a:rPr>
              <a:t>Produção Tecnológica na Embrapa</a:t>
            </a:r>
            <a:endParaRPr lang="pt-BR" sz="40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259177" y="1844824"/>
            <a:ext cx="3448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+mj-lt"/>
              </a:rPr>
              <a:t>Aproveitamento e tratamento de resíduos</a:t>
            </a:r>
            <a:endParaRPr lang="pt-BR" sz="2400" b="1" dirty="0">
              <a:latin typeface="+mj-lt"/>
            </a:endParaRPr>
          </a:p>
        </p:txBody>
      </p:sp>
      <p:pic>
        <p:nvPicPr>
          <p:cNvPr id="5" name="Imagem 4" descr="Imagem 0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542332"/>
            <a:ext cx="4680520" cy="2815626"/>
          </a:xfrm>
          <a:prstGeom prst="rect">
            <a:avLst/>
          </a:prstGeom>
        </p:spPr>
      </p:pic>
      <p:pic>
        <p:nvPicPr>
          <p:cNvPr id="6" name="Imagem 5" descr="Imagem 0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007" y="1988840"/>
            <a:ext cx="4428959" cy="2664296"/>
          </a:xfrm>
          <a:prstGeom prst="rect">
            <a:avLst/>
          </a:prstGeom>
        </p:spPr>
      </p:pic>
      <p:grpSp>
        <p:nvGrpSpPr>
          <p:cNvPr id="2" name="Group 8"/>
          <p:cNvGrpSpPr/>
          <p:nvPr/>
        </p:nvGrpSpPr>
        <p:grpSpPr>
          <a:xfrm>
            <a:off x="0" y="6358115"/>
            <a:ext cx="9144000" cy="500042"/>
            <a:chOff x="0" y="6357958"/>
            <a:chExt cx="9144000" cy="500042"/>
          </a:xfrm>
        </p:grpSpPr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6200000">
              <a:off x="4536277" y="2250277"/>
              <a:ext cx="500042" cy="8715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6537325"/>
              <a:ext cx="730250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2631191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285992"/>
            <a:ext cx="8464611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42910" y="1643050"/>
            <a:ext cx="7715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/>
              <a:t>Modelagem de Sistemas Produtivos</a:t>
            </a:r>
          </a:p>
        </p:txBody>
      </p:sp>
      <p:sp>
        <p:nvSpPr>
          <p:cNvPr id="8" name="TextBox 308"/>
          <p:cNvSpPr txBox="1"/>
          <p:nvPr/>
        </p:nvSpPr>
        <p:spPr>
          <a:xfrm>
            <a:off x="215422" y="343895"/>
            <a:ext cx="8677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atin typeface="Arial Narrow"/>
              </a:rPr>
              <a:t>Produção Tecnológica na Embrapa</a:t>
            </a:r>
            <a:endParaRPr lang="pt-BR" sz="4000" dirty="0"/>
          </a:p>
        </p:txBody>
      </p:sp>
      <p:pic>
        <p:nvPicPr>
          <p:cNvPr id="9" name="Picture 3" descr="image1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60" y="6357958"/>
            <a:ext cx="4310051" cy="48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65449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073" name="Picture 1" descr="C:\Users\AXELL\Dropbox\APRESENTAÇÕES\Apresentações 2014\a9  Reunião do Conselho Assessor Nacional 14042014\Mapa mundi - atuação internacional - março 2014-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785795"/>
            <a:ext cx="8988967" cy="6357981"/>
          </a:xfrm>
          <a:prstGeom prst="rect">
            <a:avLst/>
          </a:prstGeom>
          <a:noFill/>
        </p:spPr>
      </p:pic>
      <p:grpSp>
        <p:nvGrpSpPr>
          <p:cNvPr id="2" name="Group 13"/>
          <p:cNvGrpSpPr/>
          <p:nvPr/>
        </p:nvGrpSpPr>
        <p:grpSpPr>
          <a:xfrm>
            <a:off x="2928926" y="6366425"/>
            <a:ext cx="3500462" cy="428628"/>
            <a:chOff x="2928926" y="6286520"/>
            <a:chExt cx="3500462" cy="428628"/>
          </a:xfrm>
        </p:grpSpPr>
        <p:sp>
          <p:nvSpPr>
            <p:cNvPr id="10" name="Rectangle 9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1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7" name="CaixaDeTexto 1"/>
          <p:cNvSpPr txBox="1"/>
          <p:nvPr/>
        </p:nvSpPr>
        <p:spPr>
          <a:xfrm>
            <a:off x="142844" y="285728"/>
            <a:ext cx="878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latin typeface="Arial Narrow" pitchFamily="34" charset="0"/>
              </a:rPr>
              <a:t>Embrapa – Rede de Cooperação Internacional</a:t>
            </a:r>
            <a:endParaRPr lang="pt-BR" sz="3600" dirty="0">
              <a:latin typeface="Arial Narrow" pitchFamily="34" charset="0"/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793F5-71B5-40CD-94DE-CDAA54C4B25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873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2357430"/>
            <a:ext cx="7022673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57158" y="1643050"/>
            <a:ext cx="8501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Modelagem de Sistemas Produtivos – Reservas de Água</a:t>
            </a:r>
          </a:p>
        </p:txBody>
      </p:sp>
      <p:sp>
        <p:nvSpPr>
          <p:cNvPr id="8" name="TextBox 308"/>
          <p:cNvSpPr txBox="1"/>
          <p:nvPr/>
        </p:nvSpPr>
        <p:spPr>
          <a:xfrm>
            <a:off x="215422" y="343895"/>
            <a:ext cx="8677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atin typeface="Arial Narrow"/>
              </a:rPr>
              <a:t>Produção Tecnológica na Embrapa</a:t>
            </a:r>
            <a:endParaRPr lang="pt-BR" sz="4000" dirty="0"/>
          </a:p>
        </p:txBody>
      </p:sp>
      <p:pic>
        <p:nvPicPr>
          <p:cNvPr id="9" name="Picture 3" descr="image1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60" y="6357958"/>
            <a:ext cx="4310051" cy="48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30231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08"/>
          <p:cNvSpPr txBox="1"/>
          <p:nvPr/>
        </p:nvSpPr>
        <p:spPr>
          <a:xfrm>
            <a:off x="215422" y="343895"/>
            <a:ext cx="8677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atin typeface="Arial Narrow"/>
              </a:rPr>
              <a:t>Produção Tecnológica na Embrapa</a:t>
            </a:r>
            <a:endParaRPr lang="pt-BR" sz="4000" dirty="0"/>
          </a:p>
        </p:txBody>
      </p:sp>
      <p:grpSp>
        <p:nvGrpSpPr>
          <p:cNvPr id="2" name="Group 73"/>
          <p:cNvGrpSpPr/>
          <p:nvPr/>
        </p:nvGrpSpPr>
        <p:grpSpPr>
          <a:xfrm>
            <a:off x="2928926" y="6357958"/>
            <a:ext cx="3500462" cy="428628"/>
            <a:chOff x="2928926" y="6286520"/>
            <a:chExt cx="3500462" cy="428628"/>
          </a:xfrm>
        </p:grpSpPr>
        <p:sp>
          <p:nvSpPr>
            <p:cNvPr id="13" name="Rectangle 12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5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8" name="Imagem 84" descr="https://fbcdn-sphotos-h-a.akamaihd.net/hphotos-ak-xpf1/t31.0-8/1277815_445553105565953_613256286_o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46" y="2428868"/>
            <a:ext cx="4828536" cy="38654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357158" y="1500174"/>
            <a:ext cx="8429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Fossa séptica biodigestora. Um sistema inovador de saneamento básico na área rural que previne doenças, protege o lençol freático e produz adubo orgânico de qualidade. Confira: http://bit.ly/17uMSH9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14249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07504" y="1628800"/>
            <a:ext cx="619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latin typeface="+mj-lt"/>
              </a:rPr>
              <a:t>Campanhas</a:t>
            </a:r>
          </a:p>
          <a:p>
            <a:r>
              <a:rPr lang="pt-BR" sz="2400" b="1" dirty="0" smtClean="0">
                <a:latin typeface="+mj-lt"/>
              </a:rPr>
              <a:t>Manejo integrado de pragas</a:t>
            </a:r>
            <a:endParaRPr lang="pt-BR" sz="2400" b="1" dirty="0">
              <a:latin typeface="+mj-lt"/>
            </a:endParaRPr>
          </a:p>
        </p:txBody>
      </p:sp>
      <p:pic>
        <p:nvPicPr>
          <p:cNvPr id="6" name="Imagem 5" descr="tel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551" y="2564904"/>
            <a:ext cx="3523310" cy="3006558"/>
          </a:xfrm>
          <a:prstGeom prst="rect">
            <a:avLst/>
          </a:prstGeom>
        </p:spPr>
      </p:pic>
      <p:grpSp>
        <p:nvGrpSpPr>
          <p:cNvPr id="2" name="Group 10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13" name="Rectangle 12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4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793F5-71B5-40CD-94DE-CDAA54C4B253}" type="slidenum">
              <a:rPr lang="en-US" smtClean="0"/>
              <a:pPr>
                <a:defRPr/>
              </a:pPr>
              <a:t>112</a:t>
            </a:fld>
            <a:endParaRPr lang="en-US"/>
          </a:p>
        </p:txBody>
      </p:sp>
      <p:sp>
        <p:nvSpPr>
          <p:cNvPr id="17" name="TextBox 308"/>
          <p:cNvSpPr txBox="1"/>
          <p:nvPr/>
        </p:nvSpPr>
        <p:spPr>
          <a:xfrm>
            <a:off x="215422" y="71414"/>
            <a:ext cx="8677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latin typeface="Arial Narrow" pitchFamily="34" charset="0"/>
              </a:rPr>
              <a:t>- Campanhas - </a:t>
            </a:r>
          </a:p>
          <a:p>
            <a:pPr algn="ctr"/>
            <a:r>
              <a:rPr lang="pt-BR" sz="2800" dirty="0" smtClean="0">
                <a:latin typeface="Arial Narrow" pitchFamily="34" charset="0"/>
              </a:rPr>
              <a:t>Caravana Embrapa de Alerta a Ameaças Fitossanitárias </a:t>
            </a:r>
          </a:p>
        </p:txBody>
      </p:sp>
      <p:pic>
        <p:nvPicPr>
          <p:cNvPr id="18" name="Picture 2" descr="http://1.bp.blogspot.com/-xufhYguOm-Y/UjyBsMP1-9I/AAAAAAAAd2o/8h_n_Nu23Tc/s1600/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619" y="2571744"/>
            <a:ext cx="5143537" cy="29988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31191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13" name="Rectangle 12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4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793F5-71B5-40CD-94DE-CDAA54C4B253}" type="slidenum">
              <a:rPr lang="en-US" smtClean="0"/>
              <a:pPr>
                <a:defRPr/>
              </a:pPr>
              <a:t>113</a:t>
            </a:fld>
            <a:endParaRPr lang="en-US"/>
          </a:p>
        </p:txBody>
      </p:sp>
      <p:sp>
        <p:nvSpPr>
          <p:cNvPr id="17" name="TextBox 308"/>
          <p:cNvSpPr txBox="1"/>
          <p:nvPr/>
        </p:nvSpPr>
        <p:spPr>
          <a:xfrm>
            <a:off x="215422" y="71414"/>
            <a:ext cx="8677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latin typeface="Arial Narrow" pitchFamily="34" charset="0"/>
              </a:rPr>
              <a:t>- Campanhas - </a:t>
            </a:r>
          </a:p>
          <a:p>
            <a:pPr algn="ctr"/>
            <a:r>
              <a:rPr lang="pt-BR" sz="2800" dirty="0" smtClean="0">
                <a:latin typeface="Arial Narrow" pitchFamily="34" charset="0"/>
              </a:rPr>
              <a:t>Agricultura e Crise Hídrica</a:t>
            </a:r>
          </a:p>
        </p:txBody>
      </p:sp>
      <p:pic>
        <p:nvPicPr>
          <p:cNvPr id="30515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1571612"/>
            <a:ext cx="6143668" cy="468446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631191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4714876" y="1571612"/>
            <a:ext cx="4286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A Revolução dos Aplicativos</a:t>
            </a:r>
          </a:p>
        </p:txBody>
      </p:sp>
      <p:sp>
        <p:nvSpPr>
          <p:cNvPr id="4" name="Retângulo 3"/>
          <p:cNvSpPr/>
          <p:nvPr/>
        </p:nvSpPr>
        <p:spPr>
          <a:xfrm>
            <a:off x="5004048" y="3212976"/>
            <a:ext cx="38556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Embrapa lança </a:t>
            </a:r>
            <a:r>
              <a:rPr lang="pt-BR" b="1" dirty="0" smtClean="0"/>
              <a:t>aplicativo </a:t>
            </a:r>
            <a:r>
              <a:rPr lang="pt-BR" b="1" dirty="0"/>
              <a:t>para nutrição de bovinos de corte</a:t>
            </a:r>
          </a:p>
        </p:txBody>
      </p:sp>
      <p:pic>
        <p:nvPicPr>
          <p:cNvPr id="57348" name="Picture 4" descr="http://www.businessreviewbrasil.com.br/technology/Aplicativo-da-Embrap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678" y="3933056"/>
            <a:ext cx="3772357" cy="207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542287" y="1891389"/>
            <a:ext cx="38136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/>
              <a:t>Embrapa:  Tablet </a:t>
            </a:r>
            <a:r>
              <a:rPr lang="pt-BR" b="1" dirty="0"/>
              <a:t>com lente identifica praga em plantas</a:t>
            </a:r>
          </a:p>
        </p:txBody>
      </p:sp>
      <p:pic>
        <p:nvPicPr>
          <p:cNvPr id="57353" name="Picture 9" descr="http://imguol.com/c/noticias/2013/08/28/o-aplicativo-diagnose-da-embrapa-funciona-atraves-da-internet-o-agricultor-responde-a-perguntas-sobre-os-sintomas-da-doenca-com-as-informacoes-o-programa-faz-um-diagnostico-e-avisa-qual-doenca-1377718496537_956x5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11469"/>
            <a:ext cx="3963007" cy="207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5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89" y="5061467"/>
            <a:ext cx="4285868" cy="959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07" y="6429396"/>
            <a:ext cx="1071569" cy="35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308"/>
          <p:cNvSpPr txBox="1"/>
          <p:nvPr/>
        </p:nvSpPr>
        <p:spPr>
          <a:xfrm>
            <a:off x="215422" y="343895"/>
            <a:ext cx="8677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atin typeface="Arial Narrow"/>
              </a:rPr>
              <a:t>Produção Tecnológica na Embrapa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3414249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4714876" y="1571612"/>
            <a:ext cx="4286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A Revolução dos Aplicativos</a:t>
            </a:r>
          </a:p>
        </p:txBody>
      </p:sp>
      <p:sp>
        <p:nvSpPr>
          <p:cNvPr id="10" name="TextBox 308"/>
          <p:cNvSpPr txBox="1"/>
          <p:nvPr/>
        </p:nvSpPr>
        <p:spPr>
          <a:xfrm>
            <a:off x="215422" y="343895"/>
            <a:ext cx="8677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atin typeface="Arial Narrow"/>
              </a:rPr>
              <a:t>Produção Tecnológica na Embrapa</a:t>
            </a:r>
            <a:endParaRPr lang="pt-BR" sz="4000" dirty="0"/>
          </a:p>
        </p:txBody>
      </p:sp>
      <p:grpSp>
        <p:nvGrpSpPr>
          <p:cNvPr id="11" name="Group 73"/>
          <p:cNvGrpSpPr/>
          <p:nvPr/>
        </p:nvGrpSpPr>
        <p:grpSpPr>
          <a:xfrm>
            <a:off x="2928926" y="6357958"/>
            <a:ext cx="3500462" cy="428628"/>
            <a:chOff x="2928926" y="6286520"/>
            <a:chExt cx="3500462" cy="428628"/>
          </a:xfrm>
        </p:grpSpPr>
        <p:sp>
          <p:nvSpPr>
            <p:cNvPr id="13" name="Rectangle 12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5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7" name="CaixaDeTexto 8"/>
          <p:cNvSpPr txBox="1"/>
          <p:nvPr/>
        </p:nvSpPr>
        <p:spPr>
          <a:xfrm>
            <a:off x="714348" y="4000504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Taurus</a:t>
            </a:r>
            <a:endParaRPr lang="pt-BR" sz="20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8" name="Picture 3" descr="C:\Users\Camilo\Work\2014\secom\Aplicativos\Taurus\IMG_70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2643182"/>
            <a:ext cx="2586097" cy="1724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Camilo\Work\2014\secom\Aplicativos\Taurus\device-2014-03-24-1103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4429132"/>
            <a:ext cx="1363159" cy="221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ixaDeTexto 11"/>
          <p:cNvSpPr txBox="1"/>
          <p:nvPr/>
        </p:nvSpPr>
        <p:spPr>
          <a:xfrm>
            <a:off x="3143240" y="3786190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Suplementa Certo</a:t>
            </a:r>
            <a:endParaRPr lang="pt-BR" sz="20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2" name="Picture 5" descr="C:\Users\Camilo\Work\2014\secom\Aplicativos\Suplementa_Certo\splash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6" y="4214818"/>
            <a:ext cx="1122905" cy="1996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ixaDeTexto 16"/>
          <p:cNvSpPr txBox="1"/>
          <p:nvPr/>
        </p:nvSpPr>
        <p:spPr>
          <a:xfrm>
            <a:off x="142844" y="1571612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S.A.C.</a:t>
            </a:r>
            <a:endParaRPr lang="pt-BR" sz="20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4" name="Picture 12" descr="C:\Users\Camilo\Work\2014\secom\Aplicativos\Pandora\device-2013-11-17-11364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70" y="3714752"/>
            <a:ext cx="1246203" cy="2215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Camilo\Work\2014\secom\Aplicativos\SAC\device-2013-10-24-19172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000240"/>
            <a:ext cx="1083653" cy="192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aixaDeTexto 19"/>
          <p:cNvSpPr txBox="1"/>
          <p:nvPr/>
        </p:nvSpPr>
        <p:spPr>
          <a:xfrm>
            <a:off x="6429388" y="4701613"/>
            <a:ext cx="2714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Plataforma de Monitoramento</a:t>
            </a:r>
          </a:p>
          <a:p>
            <a:r>
              <a:rPr lang="pt-BR" sz="16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da </a:t>
            </a:r>
            <a:r>
              <a:rPr lang="pt-BR" sz="1600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Mosca-dos-Estábulos</a:t>
            </a:r>
            <a:endParaRPr lang="pt-BR" sz="16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7" name="Picture 5" descr="C:\Users\Camilo\Work\2014\secom\Aplicativos\Mosca-dos-Estabulos\device-2014-03-24-10241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78" y="5274418"/>
            <a:ext cx="2033807" cy="1226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aixaDeTexto 21"/>
          <p:cNvSpPr txBox="1"/>
          <p:nvPr/>
        </p:nvSpPr>
        <p:spPr>
          <a:xfrm>
            <a:off x="1928794" y="3286124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Pandora</a:t>
            </a:r>
            <a:endParaRPr lang="pt-BR" sz="20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065858" name="Picture 2" descr="https://fbcdn-sphotos-e-a.akamaihd.net/hphotos-ak-xat1/v/t1.0-9/1378873_811759235612003_8104505088437075989_n.jpg?oh=23e52b70719576601041ff145370f263&amp;oe=55CD0970&amp;__gda__=1439656836_1fbe7c31b6a2346db0b83f159dfd915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71670" y="1071546"/>
            <a:ext cx="3022308" cy="22402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4249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1406" y="1643050"/>
            <a:ext cx="8239495" cy="928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098" name="Picture 2" descr="E:\Dropbox\z   Figuras e Imagens\Portal Embrap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500174"/>
            <a:ext cx="2857520" cy="4824612"/>
          </a:xfrm>
          <a:prstGeom prst="rect">
            <a:avLst/>
          </a:prstGeom>
          <a:noFill/>
          <a:ln>
            <a:solidFill>
              <a:srgbClr val="376092"/>
            </a:solidFill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1571612"/>
            <a:ext cx="4824418" cy="2668222"/>
          </a:xfrm>
          <a:prstGeom prst="rect">
            <a:avLst/>
          </a:prstGeom>
          <a:noFill/>
          <a:ln w="9525">
            <a:solidFill>
              <a:srgbClr val="376092"/>
            </a:solidFill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4286256"/>
            <a:ext cx="4857784" cy="211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308"/>
          <p:cNvSpPr txBox="1"/>
          <p:nvPr/>
        </p:nvSpPr>
        <p:spPr>
          <a:xfrm>
            <a:off x="215422" y="343895"/>
            <a:ext cx="8677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atin typeface="Arial Narrow"/>
              </a:rPr>
              <a:t>Produção Tecnológica na Embrapa</a:t>
            </a:r>
            <a:endParaRPr lang="pt-BR" sz="4000" dirty="0"/>
          </a:p>
        </p:txBody>
      </p:sp>
      <p:grpSp>
        <p:nvGrpSpPr>
          <p:cNvPr id="11" name="Group 73"/>
          <p:cNvGrpSpPr/>
          <p:nvPr/>
        </p:nvGrpSpPr>
        <p:grpSpPr>
          <a:xfrm>
            <a:off x="2928926" y="6357958"/>
            <a:ext cx="3500462" cy="428628"/>
            <a:chOff x="2928926" y="6286520"/>
            <a:chExt cx="3500462" cy="428628"/>
          </a:xfrm>
        </p:grpSpPr>
        <p:sp>
          <p:nvSpPr>
            <p:cNvPr id="14" name="Rectangle 13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5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8625544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308"/>
          <p:cNvSpPr txBox="1"/>
          <p:nvPr/>
        </p:nvSpPr>
        <p:spPr>
          <a:xfrm>
            <a:off x="215422" y="343895"/>
            <a:ext cx="8677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atin typeface="Arial Narrow"/>
              </a:rPr>
              <a:t>Produção Tecnológica na Embrapa</a:t>
            </a:r>
            <a:endParaRPr lang="pt-BR" sz="4000" dirty="0"/>
          </a:p>
        </p:txBody>
      </p:sp>
      <p:pic>
        <p:nvPicPr>
          <p:cNvPr id="14" name="Imagem 13" descr="Hortali+ºas na Web 01 (cr+®dito Leandro Lobo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70920" y="2087511"/>
            <a:ext cx="2837584" cy="2709641"/>
          </a:xfrm>
          <a:prstGeom prst="rect">
            <a:avLst/>
          </a:prstGeom>
        </p:spPr>
      </p:pic>
      <p:pic>
        <p:nvPicPr>
          <p:cNvPr id="15" name="Imagem 14" descr="hortalicas_na_we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2130" y="2662416"/>
            <a:ext cx="6235819" cy="3505646"/>
          </a:xfrm>
          <a:prstGeom prst="rect">
            <a:avLst/>
          </a:prstGeom>
        </p:spPr>
      </p:pic>
      <p:sp>
        <p:nvSpPr>
          <p:cNvPr id="16" name="CaixaDeTexto 8"/>
          <p:cNvSpPr txBox="1"/>
          <p:nvPr/>
        </p:nvSpPr>
        <p:spPr>
          <a:xfrm>
            <a:off x="122130" y="1556792"/>
            <a:ext cx="6192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latin typeface="+mj-lt"/>
              </a:rPr>
              <a:t>Informação</a:t>
            </a:r>
          </a:p>
          <a:p>
            <a:r>
              <a:rPr lang="pt-BR" sz="2800" b="1" dirty="0" smtClean="0">
                <a:latin typeface="+mj-lt"/>
              </a:rPr>
              <a:t>Hortaliças na web</a:t>
            </a:r>
          </a:p>
        </p:txBody>
      </p:sp>
      <p:grpSp>
        <p:nvGrpSpPr>
          <p:cNvPr id="7" name="Group 73"/>
          <p:cNvGrpSpPr/>
          <p:nvPr/>
        </p:nvGrpSpPr>
        <p:grpSpPr>
          <a:xfrm>
            <a:off x="2928926" y="6357958"/>
            <a:ext cx="3500462" cy="428628"/>
            <a:chOff x="2928926" y="6286520"/>
            <a:chExt cx="3500462" cy="428628"/>
          </a:xfrm>
        </p:grpSpPr>
        <p:sp>
          <p:nvSpPr>
            <p:cNvPr id="8" name="Rectangle 7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1055653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308"/>
          <p:cNvSpPr txBox="1"/>
          <p:nvPr/>
        </p:nvSpPr>
        <p:spPr>
          <a:xfrm>
            <a:off x="215422" y="343895"/>
            <a:ext cx="8677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atin typeface="Arial Narrow"/>
              </a:rPr>
              <a:t>Produção Tecnológica na Embrapa</a:t>
            </a:r>
            <a:endParaRPr lang="pt-BR" sz="4000" dirty="0"/>
          </a:p>
        </p:txBody>
      </p:sp>
      <p:sp>
        <p:nvSpPr>
          <p:cNvPr id="16" name="CaixaDeTexto 8"/>
          <p:cNvSpPr txBox="1"/>
          <p:nvPr/>
        </p:nvSpPr>
        <p:spPr>
          <a:xfrm>
            <a:off x="122130" y="1556792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latin typeface="+mj-lt"/>
              </a:rPr>
              <a:t>Informação</a:t>
            </a:r>
          </a:p>
        </p:txBody>
      </p:sp>
      <p:pic>
        <p:nvPicPr>
          <p:cNvPr id="788482" name="Picture 2" descr="Photo: Este e-book é uma super dica para quem produz hortaliças. Ele apresenta aspectos relevantes sobre qualidade da água e sistemas de irrigação por aspersão, associação da irrigação com doenças e permite ao usuário manejar a água de irrigação de forma prática e simples, sem recorrer a equipamentos e cálculos complicados. Confira http://bit.ly/1mJkx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94" y="2204864"/>
            <a:ext cx="1827782" cy="29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484" name="Picture 4" descr="Photo: Para se informar sobre as tecnologias adaptadas para o desenvolvimento sustentável do semiárido brasileiro. http://bit.ly/SZ7GD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77025"/>
            <a:ext cx="1795463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486" name="Picture 6" descr="Photo: A produção de couro está crescendo no Brasil. Para garantir o uso sustentável desse recurso, a Embrapa trabalha no desenvolvimento de soluções para tornar o processo de produção mais econômico e  equilibrado com o meio ambiente. Confira a reportagem do programa #DiaDeCampoNaTV que mostra os resultados das pesquisas. http://bit.ly/1hjOUC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987270"/>
            <a:ext cx="1697399" cy="211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488" name="Picture 8" descr="Photo: Coleção Plantar tudo sobre o cultivo da cenoura. j.mp/U0CK6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95" y="5281395"/>
            <a:ext cx="1827781" cy="120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490" name="Picture 10" descr="Photo: Os títulos da Coleção Plantar enfocam aspectos básicos do cultivo de hortaliças, fruteiras, plantas medicinais, plantas oleaginosas, condimentos e especiarias. Confira http://bit.ly/1jx3gh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619417"/>
            <a:ext cx="1944216" cy="128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492" name="Picture 12" descr="Photo: #sustentabilidade O papel das mulheres no desenvolvimento rural sustentável do Projeto de Assentamento Cachoeira Bonita: P. A. Cachoeira Bonita - mulheres reais. http://bit.ly/1gikSx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82174"/>
            <a:ext cx="1440160" cy="207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494" name="Picture 14" descr="Photo: A Galinha Embrapa 051 possui características favoráveis para a produção familiar. Uma galinha colonial comum põe cerca de 80 ovos durante o período de produção, enquanto a 051 põe de 280 a 300 ovos no mesmo período. Assista ao vídeo http://bit.ly/1teZDz7e saiba onde adquirir http://j.mp/1k1ZvMb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619417"/>
            <a:ext cx="2192194" cy="145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496" name="Picture 16" descr="Photo: Estudo realizado pela Embrapa aponta fatores na qualidade da água que podem melhorar a qualidade na criação de animais. http://bit.ly/1lCIhG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107010"/>
            <a:ext cx="1322177" cy="219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498" name="Picture 18" descr="Photo: Estão abertas as inscrições para o curso &quot;Composição e Manejo de Sistemas Agroflorestais&quot;, que acontece em Curitiba/PR, de 27 a 30/05. Para saber mais, acesse: www.cnpf.embrapa.br&#10;&#10;Prefeitura de Curitib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325" y="3153018"/>
            <a:ext cx="1914700" cy="258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00" name="Picture 20" descr="Photo: Você é uma daquelas pessoas que cultivam boas ideias para melhorar  o desempenho no campo? Então compartilhe e curta o programa Prosa Rural que fez um especial sobre os sistemas de plantio direto para Hortaliças. Confere aí http://j.mp/1nDOmIQ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836" y="4335205"/>
            <a:ext cx="1509397" cy="189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73"/>
          <p:cNvGrpSpPr/>
          <p:nvPr/>
        </p:nvGrpSpPr>
        <p:grpSpPr>
          <a:xfrm>
            <a:off x="2928926" y="6357958"/>
            <a:ext cx="3500462" cy="428628"/>
            <a:chOff x="2928926" y="6286520"/>
            <a:chExt cx="3500462" cy="428628"/>
          </a:xfrm>
        </p:grpSpPr>
        <p:sp>
          <p:nvSpPr>
            <p:cNvPr id="20" name="Rectangle 19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1" name="Picture 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1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2000221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308"/>
          <p:cNvSpPr txBox="1"/>
          <p:nvPr/>
        </p:nvSpPr>
        <p:spPr>
          <a:xfrm>
            <a:off x="48235" y="71414"/>
            <a:ext cx="9036496" cy="901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 smtClean="0">
                <a:latin typeface="Arial Narrow"/>
              </a:rPr>
              <a:t>Informação Tecnológica e Políticas Públicas</a:t>
            </a:r>
            <a:endParaRPr lang="pt-BR" sz="4000" dirty="0"/>
          </a:p>
        </p:txBody>
      </p:sp>
      <p:sp>
        <p:nvSpPr>
          <p:cNvPr id="88" name="CaixaDeTexto 6"/>
          <p:cNvSpPr txBox="1"/>
          <p:nvPr/>
        </p:nvSpPr>
        <p:spPr>
          <a:xfrm>
            <a:off x="214282" y="1571612"/>
            <a:ext cx="2500330" cy="17543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1600" b="1" dirty="0" smtClean="0">
                <a:latin typeface="Arial"/>
                <a:cs typeface="Arial"/>
              </a:rPr>
              <a:t>Zoneamento de Risco Climático</a:t>
            </a:r>
            <a:endParaRPr lang="pt-BR" sz="1600" b="1" dirty="0" smtClean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1600" dirty="0" smtClean="0">
                <a:latin typeface="Arial"/>
                <a:cs typeface="Arial"/>
              </a:rPr>
              <a:t> </a:t>
            </a:r>
            <a:r>
              <a:rPr lang="pt-BR" sz="1200" dirty="0" smtClean="0">
                <a:latin typeface="Arial"/>
                <a:cs typeface="Arial"/>
              </a:rPr>
              <a:t>Regionalização dos sinistros climáticos para minimizar as perdas na produção agrícola, reduzindo os riscos oriundos do regime de chuva.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pt-BR" sz="1200" dirty="0"/>
          </a:p>
        </p:txBody>
      </p:sp>
      <p:pic>
        <p:nvPicPr>
          <p:cNvPr id="8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143248"/>
            <a:ext cx="2139014" cy="18573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9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126" y="4643446"/>
            <a:ext cx="215104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3" name="CaixaDeTexto 6"/>
          <p:cNvSpPr txBox="1"/>
          <p:nvPr/>
        </p:nvSpPr>
        <p:spPr>
          <a:xfrm>
            <a:off x="3214678" y="1571612"/>
            <a:ext cx="2500330" cy="17543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1600" b="1" dirty="0" smtClean="0">
                <a:latin typeface="Arial"/>
                <a:cs typeface="Arial"/>
              </a:rPr>
              <a:t>Zoneamento Agroecológico da Cana</a:t>
            </a:r>
            <a:endParaRPr lang="pt-BR" sz="1600" b="1" dirty="0" smtClean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1600" dirty="0" smtClean="0">
                <a:latin typeface="Arial"/>
                <a:cs typeface="Arial"/>
              </a:rPr>
              <a:t> </a:t>
            </a:r>
            <a:r>
              <a:rPr lang="pt-BR" sz="1200" dirty="0" smtClean="0">
                <a:latin typeface="Arial"/>
                <a:cs typeface="Arial"/>
              </a:rPr>
              <a:t>Define áreas aptas e zonas de exclusão para o cultivo da cana-de-açúcar no Brasil.  Orienta a política de expansão da cana e da produção de bioetanol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pt-BR" sz="1200" dirty="0"/>
          </a:p>
        </p:txBody>
      </p:sp>
      <p:pic>
        <p:nvPicPr>
          <p:cNvPr id="9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3429000"/>
            <a:ext cx="2791694" cy="2791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6" name="Object 6"/>
          <p:cNvGraphicFramePr>
            <a:graphicFrameLocks noChangeAspect="1"/>
          </p:cNvGraphicFramePr>
          <p:nvPr/>
        </p:nvGraphicFramePr>
        <p:xfrm>
          <a:off x="2786050" y="4714884"/>
          <a:ext cx="1158639" cy="1643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9477" name="Imagem de bitmap" r:id="rId7" imgW="6180952" imgH="8764223" progId="PBrush">
                  <p:embed/>
                </p:oleObj>
              </mc:Choice>
              <mc:Fallback>
                <p:oleObj name="Imagem de bitmap" r:id="rId7" imgW="6180952" imgH="8764223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6050" y="4714884"/>
                        <a:ext cx="1158639" cy="16430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" name="CaixaDeTexto 6"/>
          <p:cNvSpPr txBox="1"/>
          <p:nvPr/>
        </p:nvSpPr>
        <p:spPr>
          <a:xfrm>
            <a:off x="6357950" y="1571612"/>
            <a:ext cx="2500330" cy="16927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1600" b="1" dirty="0" smtClean="0">
                <a:latin typeface="Arial"/>
                <a:cs typeface="Arial"/>
              </a:rPr>
              <a:t>Plano ABC - Agricultura de Baixo Carbono</a:t>
            </a:r>
            <a:endParaRPr lang="pt-BR" sz="1600" b="1" dirty="0" smtClean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latin typeface="Arial"/>
                <a:cs typeface="Arial"/>
              </a:rPr>
              <a:t>Promove a “descarbonização da agricultura pela incorporação de práticas de baixa emissão de gases de efeiro estufa – plantio direto, fixação de N, iLPF, etc.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pt-BR" sz="1200" dirty="0"/>
          </a:p>
        </p:txBody>
      </p:sp>
      <p:pic>
        <p:nvPicPr>
          <p:cNvPr id="98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7950" y="4572008"/>
            <a:ext cx="2428860" cy="1653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57950" y="3500438"/>
            <a:ext cx="2558973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0" name="Picture 4"/>
          <p:cNvPicPr>
            <a:picLocks noChangeAspect="1" noChangeArrowheads="1"/>
          </p:cNvPicPr>
          <p:nvPr/>
        </p:nvPicPr>
        <p:blipFill>
          <a:blip r:embed="rId11" cstate="print"/>
          <a:srcRect l="16129" r="6451" b="6938"/>
          <a:stretch>
            <a:fillRect/>
          </a:stretch>
        </p:blipFill>
        <p:spPr bwMode="auto">
          <a:xfrm>
            <a:off x="7215206" y="5143512"/>
            <a:ext cx="835946" cy="626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73"/>
          <p:cNvGrpSpPr/>
          <p:nvPr/>
        </p:nvGrpSpPr>
        <p:grpSpPr>
          <a:xfrm>
            <a:off x="2928926" y="6357958"/>
            <a:ext cx="3500462" cy="428628"/>
            <a:chOff x="2928926" y="6286520"/>
            <a:chExt cx="3500462" cy="428628"/>
          </a:xfrm>
        </p:grpSpPr>
        <p:sp>
          <p:nvSpPr>
            <p:cNvPr id="19" name="Rectangle 18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0" name="Picture 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762872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308"/>
          <p:cNvSpPr txBox="1"/>
          <p:nvPr/>
        </p:nvSpPr>
        <p:spPr>
          <a:xfrm>
            <a:off x="0" y="7141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Rede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Embrapa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</a:p>
          <a:p>
            <a:pPr algn="ctr" eaLnBrk="0" fontAlgn="base" hangingPunct="0"/>
            <a:r>
              <a:rPr lang="en-GB" sz="3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Distribuição</a:t>
            </a:r>
            <a:r>
              <a:rPr lang="en-GB" sz="3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das </a:t>
            </a:r>
            <a:r>
              <a:rPr lang="en-GB" sz="3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Unidades</a:t>
            </a:r>
            <a:r>
              <a:rPr lang="en-GB" sz="3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de </a:t>
            </a:r>
            <a:r>
              <a:rPr lang="en-GB" sz="3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Pesquisa</a:t>
            </a:r>
            <a:r>
              <a:rPr lang="en-GB" sz="3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no </a:t>
            </a:r>
            <a:r>
              <a:rPr lang="en-GB" sz="3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Brasil</a:t>
            </a:r>
            <a:endParaRPr lang="en-GB" sz="30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10" name="Rectangle 9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1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2933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1571612"/>
            <a:ext cx="6143668" cy="4415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1643042" y="5978743"/>
            <a:ext cx="621510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 smtClean="0"/>
              <a:t>https://www.embrapa.br/mapa-da-embrapa-no-brasil</a:t>
            </a:r>
            <a:endParaRPr lang="pt-BR" sz="1100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793F5-71B5-40CD-94DE-CDAA54C4B25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163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308"/>
          <p:cNvSpPr txBox="1"/>
          <p:nvPr/>
        </p:nvSpPr>
        <p:spPr>
          <a:xfrm>
            <a:off x="48235" y="71414"/>
            <a:ext cx="9036496" cy="901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 smtClean="0">
                <a:latin typeface="Arial Narrow"/>
              </a:rPr>
              <a:t>Informação Tecnológica e Políticas Públicas</a:t>
            </a:r>
            <a:endParaRPr lang="pt-BR" sz="4000" dirty="0"/>
          </a:p>
        </p:txBody>
      </p:sp>
      <p:sp>
        <p:nvSpPr>
          <p:cNvPr id="88" name="CaixaDeTexto 6"/>
          <p:cNvSpPr txBox="1"/>
          <p:nvPr/>
        </p:nvSpPr>
        <p:spPr>
          <a:xfrm>
            <a:off x="100508" y="1686815"/>
            <a:ext cx="1899723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latin typeface="Arial"/>
                <a:cs typeface="Arial"/>
              </a:rPr>
              <a:t>Lei Nº 12.805, de 29 de abril de 2013, que institui a </a:t>
            </a:r>
            <a:r>
              <a:rPr lang="pt-BR" sz="1200" b="1" u="sng" dirty="0" smtClean="0">
                <a:latin typeface="Arial"/>
                <a:cs typeface="Arial"/>
              </a:rPr>
              <a:t>Política Nacional de Integração Lavoura-Pecuária-Floresta</a:t>
            </a:r>
            <a:endParaRPr lang="pt-BR" sz="1200" b="1" u="sng" dirty="0"/>
          </a:p>
        </p:txBody>
      </p:sp>
      <p:sp>
        <p:nvSpPr>
          <p:cNvPr id="93" name="CaixaDeTexto 6"/>
          <p:cNvSpPr txBox="1"/>
          <p:nvPr/>
        </p:nvSpPr>
        <p:spPr>
          <a:xfrm>
            <a:off x="2172211" y="1686815"/>
            <a:ext cx="2042599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/>
              <a:t>Lei N° 12.897,de 18 de dezembro de 2013, que cria a </a:t>
            </a:r>
            <a:r>
              <a:rPr lang="pt-BR" sz="1200" b="1" u="sng" dirty="0" smtClean="0"/>
              <a:t>Anater</a:t>
            </a:r>
            <a:r>
              <a:rPr lang="pt-BR" sz="1200" dirty="0" smtClean="0"/>
              <a:t> - Agência Nacional de Assistência Técnica e Extensão Rural</a:t>
            </a:r>
            <a:endParaRPr lang="pt-BR" sz="1200" dirty="0"/>
          </a:p>
        </p:txBody>
      </p:sp>
      <p:sp>
        <p:nvSpPr>
          <p:cNvPr id="97" name="CaixaDeTexto 6"/>
          <p:cNvSpPr txBox="1"/>
          <p:nvPr/>
        </p:nvSpPr>
        <p:spPr>
          <a:xfrm>
            <a:off x="7324214" y="1686815"/>
            <a:ext cx="1672145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/>
              <a:t>Plano Nacional de Agroecologia e Produção Orgânica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1200" b="1" u="sng" dirty="0" smtClean="0"/>
              <a:t>PLANAPO</a:t>
            </a:r>
            <a:endParaRPr lang="pt-BR" sz="1200" dirty="0" smtClean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pt-BR" sz="1200" dirty="0"/>
          </a:p>
        </p:txBody>
      </p:sp>
      <p:sp>
        <p:nvSpPr>
          <p:cNvPr id="16" name="CaixaDeTexto 6"/>
          <p:cNvSpPr txBox="1"/>
          <p:nvPr/>
        </p:nvSpPr>
        <p:spPr>
          <a:xfrm>
            <a:off x="4357686" y="1686815"/>
            <a:ext cx="2815185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/>
              <a:t>Lei N° 12.959, de 19 de março de 2014, que </a:t>
            </a:r>
            <a:r>
              <a:rPr lang="pt-BR" sz="1200" b="1" u="sng" dirty="0" smtClean="0"/>
              <a:t>regulamenta a produção e comercialização de vinho </a:t>
            </a:r>
            <a:r>
              <a:rPr lang="pt-BR" sz="1200" dirty="0" smtClean="0"/>
              <a:t>produzido por agricultor familiar ou empreendedor familiar rural</a:t>
            </a:r>
            <a:endParaRPr lang="pt-BR" sz="1200" dirty="0"/>
          </a:p>
        </p:txBody>
      </p:sp>
      <p:pic>
        <p:nvPicPr>
          <p:cNvPr id="18" name="Picture 2" descr="http://boletimilpf.cnpms.embrapa.br/thumb.php?img=media/qKyDy17O7UAK85Pm1neNSNXoVvCHhu.jpg&amp;w=353&amp;h=2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143248"/>
            <a:ext cx="1249340" cy="86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5143512"/>
            <a:ext cx="1336692" cy="10028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0" name="Picture 9" descr="MVC-002F.jpg"/>
          <p:cNvPicPr>
            <a:picLocks noChangeAspect="1"/>
          </p:cNvPicPr>
          <p:nvPr/>
        </p:nvPicPr>
        <p:blipFill>
          <a:blip r:embed="rId5" cstate="print"/>
          <a:srcRect l="7768" r="7436"/>
          <a:stretch>
            <a:fillRect/>
          </a:stretch>
        </p:blipFill>
        <p:spPr bwMode="auto">
          <a:xfrm>
            <a:off x="214282" y="4129110"/>
            <a:ext cx="1211003" cy="871526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738308" name="Picture 4" descr="http://oabelhudo.com.br/wp-content/uploads/2013/12/anater-marc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43042" y="3286124"/>
            <a:ext cx="1671598" cy="12536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38310" name="Picture 6" descr="http://www.sindct.org.br/img/home/iforum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3429000"/>
            <a:ext cx="1928826" cy="841207"/>
          </a:xfrm>
          <a:prstGeom prst="rect">
            <a:avLst/>
          </a:prstGeom>
          <a:noFill/>
        </p:spPr>
      </p:pic>
      <p:grpSp>
        <p:nvGrpSpPr>
          <p:cNvPr id="3" name="Group 24"/>
          <p:cNvGrpSpPr/>
          <p:nvPr/>
        </p:nvGrpSpPr>
        <p:grpSpPr>
          <a:xfrm>
            <a:off x="1928794" y="4572008"/>
            <a:ext cx="3071834" cy="1715049"/>
            <a:chOff x="2214546" y="4622810"/>
            <a:chExt cx="3071834" cy="1715049"/>
          </a:xfrm>
        </p:grpSpPr>
        <p:pic>
          <p:nvPicPr>
            <p:cNvPr id="738312" name="Picture 8" descr="http://www.cnps.embrapa.br/noticias/banco_noticias/noticias_fotos/20110512_foto_2_m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571736" y="4714884"/>
              <a:ext cx="2500330" cy="1622975"/>
            </a:xfrm>
            <a:prstGeom prst="rect">
              <a:avLst/>
            </a:prstGeom>
            <a:noFill/>
          </p:spPr>
        </p:pic>
        <p:sp>
          <p:nvSpPr>
            <p:cNvPr id="22" name="Rectangle 21"/>
            <p:cNvSpPr/>
            <p:nvPr/>
          </p:nvSpPr>
          <p:spPr>
            <a:xfrm>
              <a:off x="3929058" y="4622810"/>
              <a:ext cx="1357322" cy="285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23818" y="4775210"/>
              <a:ext cx="866780" cy="285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214546" y="4672549"/>
              <a:ext cx="866780" cy="285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738314" name="Picture 10" descr="http://www.cnpuv.embrapa.br/unidade/bent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00694" y="3286124"/>
            <a:ext cx="1930711" cy="1285884"/>
          </a:xfrm>
          <a:prstGeom prst="rect">
            <a:avLst/>
          </a:prstGeom>
          <a:noFill/>
        </p:spPr>
      </p:pic>
      <p:pic>
        <p:nvPicPr>
          <p:cNvPr id="738316" name="Picture 12" descr="http://www.embrapa.gov.br/imprensa/noticias/2008/julho/4-semana/embrapa-uva-e-vinho-recebe-ciclo-de-palestras-basf/image_mini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14942" y="4500570"/>
            <a:ext cx="1500198" cy="1125149"/>
          </a:xfrm>
          <a:prstGeom prst="rect">
            <a:avLst/>
          </a:prstGeom>
          <a:noFill/>
        </p:spPr>
      </p:pic>
      <p:pic>
        <p:nvPicPr>
          <p:cNvPr id="738318" name="Picture 14" descr="http://2.bp.blogspot.com/-ycBh25-s2aM/Uk2Ez0uurvI/AAAAAAAALvA/M_VmGbS4SlQ/s1600/DOVV2013+-+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29322" y="5286388"/>
            <a:ext cx="1428760" cy="951478"/>
          </a:xfrm>
          <a:prstGeom prst="rect">
            <a:avLst/>
          </a:prstGeom>
          <a:noFill/>
        </p:spPr>
      </p:pic>
      <p:pic>
        <p:nvPicPr>
          <p:cNvPr id="738320" name="Picture 16" descr="http://www.cnpab.embrapa.br/sites/all/themes/EmbrapaInternet/imagens/embrapa-agrosustentavel.jpe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72396" y="3214686"/>
            <a:ext cx="1485890" cy="1238242"/>
          </a:xfrm>
          <a:prstGeom prst="rect">
            <a:avLst/>
          </a:prstGeom>
          <a:noFill/>
        </p:spPr>
      </p:pic>
      <p:pic>
        <p:nvPicPr>
          <p:cNvPr id="738322" name="Picture 18" descr="http://daterraecos.net.br/wp-content/uploads/2011/12/marco_referencial_agroecologia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72396" y="4509120"/>
            <a:ext cx="1428750" cy="1952625"/>
          </a:xfrm>
          <a:prstGeom prst="rect">
            <a:avLst/>
          </a:prstGeom>
          <a:noFill/>
        </p:spPr>
      </p:pic>
      <p:grpSp>
        <p:nvGrpSpPr>
          <p:cNvPr id="25" name="Group 73"/>
          <p:cNvGrpSpPr/>
          <p:nvPr/>
        </p:nvGrpSpPr>
        <p:grpSpPr>
          <a:xfrm>
            <a:off x="2928926" y="6286520"/>
            <a:ext cx="3500462" cy="428628"/>
            <a:chOff x="2928926" y="6286520"/>
            <a:chExt cx="3500462" cy="428628"/>
          </a:xfrm>
        </p:grpSpPr>
        <p:sp>
          <p:nvSpPr>
            <p:cNvPr id="26" name="Rectangle 25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9" name="Picture 1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" name="Picture 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1984029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345" y="3861047"/>
            <a:ext cx="3095355" cy="299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97" y="3861048"/>
            <a:ext cx="3095355" cy="299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21" y="3861048"/>
            <a:ext cx="3095355" cy="299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984" y="-1"/>
            <a:ext cx="3095355" cy="283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001" y="2830623"/>
            <a:ext cx="3095355" cy="283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935" y="0"/>
            <a:ext cx="3095355" cy="283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984" y="0"/>
            <a:ext cx="3095355" cy="283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953" y="2830624"/>
            <a:ext cx="3095355" cy="283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966" y="2830624"/>
            <a:ext cx="3095355" cy="283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9132" y="4000504"/>
            <a:ext cx="50006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7602" y="4000504"/>
            <a:ext cx="479430" cy="47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6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642918"/>
            <a:ext cx="599274" cy="46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6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20" y="571480"/>
            <a:ext cx="599274" cy="46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6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4441301"/>
            <a:ext cx="506505" cy="39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6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5286388"/>
            <a:ext cx="599274" cy="46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3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6261" y="428604"/>
            <a:ext cx="50006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3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58" y="4572008"/>
            <a:ext cx="50006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3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5643578"/>
            <a:ext cx="432298" cy="43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3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19628" y="4929198"/>
            <a:ext cx="592108" cy="59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72264" y="857232"/>
            <a:ext cx="476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00430" y="0"/>
            <a:ext cx="476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3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72198" y="1588546"/>
            <a:ext cx="476237" cy="357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3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43636" y="5643578"/>
            <a:ext cx="476237" cy="357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3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54868" y="5643578"/>
            <a:ext cx="476237" cy="357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3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71470" y="1609182"/>
            <a:ext cx="476237" cy="357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5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71736" y="500042"/>
            <a:ext cx="485776" cy="48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5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29520" y="4286256"/>
            <a:ext cx="485776" cy="48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5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71736" y="4929198"/>
            <a:ext cx="485776" cy="48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5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725960" y="6072206"/>
            <a:ext cx="485776" cy="48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4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63809" y="857232"/>
            <a:ext cx="430421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Picture 4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84024" y="5786454"/>
            <a:ext cx="430421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" name="Picture 4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25401" y="6429372"/>
            <a:ext cx="430421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" name="Picture 4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43636" y="2428868"/>
            <a:ext cx="430421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19203" y="1000108"/>
            <a:ext cx="444593" cy="572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358214" y="4000504"/>
            <a:ext cx="444593" cy="572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160042" y="0"/>
            <a:ext cx="444593" cy="572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43636" y="6268522"/>
            <a:ext cx="444593" cy="572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" name="Picture 4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43108" y="1142984"/>
            <a:ext cx="473064" cy="705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" name="Picture 4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240343" y="3858352"/>
            <a:ext cx="473064" cy="705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" name="Picture 4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33868" y="4433490"/>
            <a:ext cx="462464" cy="68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2" name="Picture 2" descr="http://www.clintonhealth.org/MPj04000150000%5b1%5d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445926" y="954071"/>
            <a:ext cx="535784" cy="357190"/>
          </a:xfrm>
          <a:prstGeom prst="rect">
            <a:avLst/>
          </a:prstGeom>
          <a:noFill/>
        </p:spPr>
      </p:pic>
      <p:pic>
        <p:nvPicPr>
          <p:cNvPr id="14" name="Picture 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4868" y="1000108"/>
            <a:ext cx="42862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" name="Picture 4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116209" y="1009632"/>
            <a:ext cx="430421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2" descr="http://www.clintonhealth.org/MPj04000150000%5b1%5d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000364" y="5286388"/>
            <a:ext cx="535784" cy="357190"/>
          </a:xfrm>
          <a:prstGeom prst="rect">
            <a:avLst/>
          </a:prstGeom>
          <a:noFill/>
        </p:spPr>
      </p:pic>
      <p:pic>
        <p:nvPicPr>
          <p:cNvPr id="62" name="Picture 2" descr="http://www.clintonhealth.org/MPj04000150000%5b1%5d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072198" y="4500570"/>
            <a:ext cx="535784" cy="357190"/>
          </a:xfrm>
          <a:prstGeom prst="rect">
            <a:avLst/>
          </a:prstGeom>
          <a:noFill/>
        </p:spPr>
      </p:pic>
      <p:pic>
        <p:nvPicPr>
          <p:cNvPr id="61444" name="Picture 4" descr="http://www.lonestargcd.org/wp-content/uploads/2014/07/grass_with_water_drop_10669171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617773" y="6310345"/>
            <a:ext cx="463551" cy="547655"/>
          </a:xfrm>
          <a:prstGeom prst="rect">
            <a:avLst/>
          </a:prstGeom>
          <a:noFill/>
        </p:spPr>
      </p:pic>
      <p:pic>
        <p:nvPicPr>
          <p:cNvPr id="63" name="Picture 4" descr="http://www.lonestargcd.org/wp-content/uploads/2014/07/grass_with_water_drop_10669171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20129" y="1302794"/>
            <a:ext cx="463551" cy="547655"/>
          </a:xfrm>
          <a:prstGeom prst="rect">
            <a:avLst/>
          </a:prstGeom>
          <a:noFill/>
        </p:spPr>
      </p:pic>
      <p:sp>
        <p:nvSpPr>
          <p:cNvPr id="65" name="Rectangle 64"/>
          <p:cNvSpPr/>
          <p:nvPr/>
        </p:nvSpPr>
        <p:spPr>
          <a:xfrm>
            <a:off x="-71470" y="0"/>
            <a:ext cx="9286940" cy="6858000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oup 73"/>
          <p:cNvGrpSpPr/>
          <p:nvPr/>
        </p:nvGrpSpPr>
        <p:grpSpPr>
          <a:xfrm>
            <a:off x="2928926" y="6286520"/>
            <a:ext cx="3500462" cy="428628"/>
            <a:chOff x="2928926" y="6286520"/>
            <a:chExt cx="3500462" cy="428628"/>
          </a:xfrm>
        </p:grpSpPr>
        <p:sp>
          <p:nvSpPr>
            <p:cNvPr id="72" name="Rectangle 71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0" name="Picture 1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1" name="Picture 1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66" name="Rectangle 65"/>
          <p:cNvSpPr/>
          <p:nvPr/>
        </p:nvSpPr>
        <p:spPr>
          <a:xfrm>
            <a:off x="1643042" y="2857496"/>
            <a:ext cx="594015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Maurício Antônio Lopes</a:t>
            </a:r>
          </a:p>
          <a:p>
            <a:pPr algn="ctr" eaLnBrk="0" hangingPunct="0"/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Presidente</a:t>
            </a:r>
          </a:p>
          <a:p>
            <a:pPr algn="ctr" eaLnBrk="0" hangingPunct="0"/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Empresa Brasileira de Pesquisa Agropecuária</a:t>
            </a:r>
          </a:p>
          <a:p>
            <a:pPr algn="ctr" eaLnBrk="0" hangingPunct="0"/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Brasília - DF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67" name="CaixaDeTexto 31"/>
          <p:cNvSpPr txBox="1"/>
          <p:nvPr/>
        </p:nvSpPr>
        <p:spPr>
          <a:xfrm>
            <a:off x="214282" y="1071546"/>
            <a:ext cx="8715436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Grato pela Atenção!</a:t>
            </a:r>
            <a:endParaRPr lang="pt-BR" sz="1200" b="1" dirty="0" smtClean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725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2416878"/>
              </p:ext>
            </p:extLst>
          </p:nvPr>
        </p:nvGraphicFramePr>
        <p:xfrm>
          <a:off x="136619" y="3068960"/>
          <a:ext cx="4435381" cy="3066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6405" name="Bitmap Image" r:id="rId4" imgW="7640149" imgH="5781585" progId="PBrush">
                  <p:embed/>
                </p:oleObj>
              </mc:Choice>
              <mc:Fallback>
                <p:oleObj name="Bitmap Image" r:id="rId4" imgW="7640149" imgH="5781585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619" y="3068960"/>
                        <a:ext cx="4435381" cy="306664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76319" y="1623670"/>
            <a:ext cx="4987280" cy="4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Embrapa Soja</a:t>
            </a:r>
          </a:p>
        </p:txBody>
      </p:sp>
      <p:sp>
        <p:nvSpPr>
          <p:cNvPr id="16" name="CaixaDeTexto 1"/>
          <p:cNvSpPr txBox="1"/>
          <p:nvPr/>
        </p:nvSpPr>
        <p:spPr>
          <a:xfrm>
            <a:off x="142844" y="285728"/>
            <a:ext cx="885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atin typeface="Arial Narrow" pitchFamily="34" charset="0"/>
              </a:rPr>
              <a:t>Embrapa - Unidades</a:t>
            </a:r>
            <a:endParaRPr lang="pt-BR" sz="4000" dirty="0">
              <a:latin typeface="Arial Narrow" pitchFamily="34" charset="0"/>
            </a:endParaRPr>
          </a:p>
        </p:txBody>
      </p:sp>
      <p:pic>
        <p:nvPicPr>
          <p:cNvPr id="11" name="Espaço Reservado para Conteúdo 3" descr="Ud-aerea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" b="3159"/>
          <a:stretch>
            <a:fillRect/>
          </a:stretch>
        </p:blipFill>
        <p:spPr bwMode="auto">
          <a:xfrm>
            <a:off x="4067944" y="1700808"/>
            <a:ext cx="4785639" cy="2975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3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12" name="Rectangle 11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3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0" name="Grupo 19"/>
          <p:cNvGrpSpPr/>
          <p:nvPr/>
        </p:nvGrpSpPr>
        <p:grpSpPr>
          <a:xfrm>
            <a:off x="1714480" y="1714488"/>
            <a:ext cx="2286016" cy="1318282"/>
            <a:chOff x="5429256" y="1571612"/>
            <a:chExt cx="3500462" cy="2310268"/>
          </a:xfrm>
        </p:grpSpPr>
        <p:pic>
          <p:nvPicPr>
            <p:cNvPr id="17" name="Picture 7" descr="F:\a3 Imagens Diversas\Campo Soja RO\Foto15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429256" y="1571612"/>
              <a:ext cx="3500462" cy="2310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143900" y="3617913"/>
              <a:ext cx="666750" cy="190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9" name="Picture 6" descr="F:\a3 Imagens Diversas\Campo Soja RO\Foto1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29388" y="4714884"/>
            <a:ext cx="2500330" cy="163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67704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76319" y="1623670"/>
            <a:ext cx="4987280" cy="4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Embrapa Soja</a:t>
            </a:r>
          </a:p>
        </p:txBody>
      </p:sp>
      <p:sp>
        <p:nvSpPr>
          <p:cNvPr id="16" name="CaixaDeTexto 1"/>
          <p:cNvSpPr txBox="1"/>
          <p:nvPr/>
        </p:nvSpPr>
        <p:spPr>
          <a:xfrm>
            <a:off x="142844" y="285728"/>
            <a:ext cx="885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atin typeface="Arial Narrow" pitchFamily="34" charset="0"/>
              </a:rPr>
              <a:t>Embrapa - Unidades</a:t>
            </a:r>
            <a:endParaRPr lang="pt-BR" sz="4000" dirty="0">
              <a:latin typeface="Arial Narrow" pitchFamily="34" charset="0"/>
            </a:endParaRPr>
          </a:p>
        </p:txBody>
      </p:sp>
      <p:pic>
        <p:nvPicPr>
          <p:cNvPr id="11" name="Imagem 1" descr="dia%20de%20campo%202013-39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60848"/>
            <a:ext cx="6336705" cy="422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3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10" name="Rectangle 9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0784314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11760" y="1484784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dirty="0" smtClean="0">
                <a:latin typeface="Arial Narrow" pitchFamily="34" charset="0"/>
              </a:rPr>
              <a:t>Embrapa Instrumentação Agropecuária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17868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2071678"/>
            <a:ext cx="5527797" cy="4246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ixaDeTexto 1"/>
          <p:cNvSpPr txBox="1"/>
          <p:nvPr/>
        </p:nvSpPr>
        <p:spPr>
          <a:xfrm>
            <a:off x="142844" y="285728"/>
            <a:ext cx="885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atin typeface="Arial Narrow" pitchFamily="34" charset="0"/>
              </a:rPr>
              <a:t>Embrapa - Unidades</a:t>
            </a:r>
            <a:endParaRPr lang="pt-BR" sz="4000" dirty="0">
              <a:latin typeface="Arial Narrow" pitchFamily="34" charset="0"/>
            </a:endParaRPr>
          </a:p>
        </p:txBody>
      </p:sp>
      <p:pic>
        <p:nvPicPr>
          <p:cNvPr id="12" name="Picture 3" descr="image1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60" y="6357958"/>
            <a:ext cx="4310051" cy="48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22736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143108" y="1538575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dirty="0" smtClean="0">
                <a:latin typeface="Arial Narrow" pitchFamily="34" charset="0"/>
              </a:rPr>
              <a:t>Embrapa </a:t>
            </a:r>
            <a:r>
              <a:rPr lang="pt-BR" sz="2400" dirty="0" err="1" smtClean="0">
                <a:latin typeface="Arial Narrow" pitchFamily="34" charset="0"/>
              </a:rPr>
              <a:t>Agroenergia</a:t>
            </a:r>
            <a:endParaRPr lang="en-US" sz="2400" dirty="0">
              <a:latin typeface="Arial Narrow" pitchFamily="34" charset="0"/>
            </a:endParaRPr>
          </a:p>
        </p:txBody>
      </p:sp>
      <p:sp>
        <p:nvSpPr>
          <p:cNvPr id="9" name="CaixaDeTexto 1"/>
          <p:cNvSpPr txBox="1"/>
          <p:nvPr/>
        </p:nvSpPr>
        <p:spPr>
          <a:xfrm>
            <a:off x="142844" y="285728"/>
            <a:ext cx="885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atin typeface="Arial Narrow" pitchFamily="34" charset="0"/>
              </a:rPr>
              <a:t>Embrapa - Unidades</a:t>
            </a:r>
            <a:endParaRPr lang="pt-BR" sz="4000" dirty="0">
              <a:latin typeface="Arial Narrow" pitchFamily="34" charset="0"/>
            </a:endParaRPr>
          </a:p>
        </p:txBody>
      </p:sp>
      <p:pic>
        <p:nvPicPr>
          <p:cNvPr id="10" name="Picture 3" descr="image1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60" y="6357958"/>
            <a:ext cx="4310051" cy="48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86402" name="Picture 2" descr="http://www.espacoy.com.br/uploads/24012013035260118275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643050"/>
            <a:ext cx="5429288" cy="3619526"/>
          </a:xfrm>
          <a:prstGeom prst="rect">
            <a:avLst/>
          </a:prstGeom>
          <a:noFill/>
        </p:spPr>
      </p:pic>
      <p:pic>
        <p:nvPicPr>
          <p:cNvPr id="486404" name="Picture 4" descr="http://ambientalsustentavel.org/wp-content/uploads/2012/06/biodiesel_dende_pesquis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4501265"/>
            <a:ext cx="2477726" cy="1642379"/>
          </a:xfrm>
          <a:prstGeom prst="rect">
            <a:avLst/>
          </a:prstGeom>
          <a:noFill/>
        </p:spPr>
      </p:pic>
      <p:pic>
        <p:nvPicPr>
          <p:cNvPr id="486406" name="Picture 6" descr="http://flores.culturamix.com/blog/wp-content/gallery/palmeira-de-dende-dendezeiro-elaeis-guineenses/palmeira-de-dende-dendezeiro-elaeis-guineenses-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4500570"/>
            <a:ext cx="2833527" cy="1643074"/>
          </a:xfrm>
          <a:prstGeom prst="rect">
            <a:avLst/>
          </a:prstGeom>
          <a:noFill/>
        </p:spPr>
      </p:pic>
      <p:pic>
        <p:nvPicPr>
          <p:cNvPr id="486408" name="Picture 8" descr="http://www.infobibos.com/Artigos/2013_2/microalgas/Algavin_DanielaCollare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4500570"/>
            <a:ext cx="2500330" cy="1653362"/>
          </a:xfrm>
          <a:prstGeom prst="rect">
            <a:avLst/>
          </a:prstGeom>
          <a:noFill/>
        </p:spPr>
      </p:pic>
      <p:pic>
        <p:nvPicPr>
          <p:cNvPr id="486410" name="Picture 10" descr="http://www.cpac.embrapa.br/publico/usuarios/uploads/noticia/Dende%20-%20foto%20nilton%20junqueir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57884" y="2143116"/>
            <a:ext cx="2770411" cy="20811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36173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-32" y="1571612"/>
            <a:ext cx="4987280" cy="4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Embrapa Uva e Vinho</a:t>
            </a:r>
          </a:p>
        </p:txBody>
      </p:sp>
      <p:pic>
        <p:nvPicPr>
          <p:cNvPr id="20265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951472"/>
            <a:ext cx="6991369" cy="4391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265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0206" y="1643050"/>
            <a:ext cx="37909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17" descr="Reserv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97413" y="4192788"/>
            <a:ext cx="1632305" cy="2308046"/>
          </a:xfrm>
          <a:prstGeom prst="rect">
            <a:avLst/>
          </a:prstGeom>
          <a:noFill/>
        </p:spPr>
      </p:pic>
      <p:sp>
        <p:nvSpPr>
          <p:cNvPr id="12" name="CaixaDeTexto 1"/>
          <p:cNvSpPr txBox="1"/>
          <p:nvPr/>
        </p:nvSpPr>
        <p:spPr>
          <a:xfrm>
            <a:off x="142844" y="285728"/>
            <a:ext cx="885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atin typeface="Arial Narrow" pitchFamily="34" charset="0"/>
              </a:rPr>
              <a:t>Embrapa - Unidades</a:t>
            </a:r>
            <a:endParaRPr lang="pt-BR" sz="4000" dirty="0">
              <a:latin typeface="Arial Narrow" pitchFamily="34" charset="0"/>
            </a:endParaRPr>
          </a:p>
        </p:txBody>
      </p:sp>
      <p:pic>
        <p:nvPicPr>
          <p:cNvPr id="14" name="Picture 3" descr="image19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60" y="6357958"/>
            <a:ext cx="4310051" cy="48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32935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906" name="Picture 10" descr="http://www.canasa.com.br/public/noticias/2866-lanapre-embrap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211" y="2143116"/>
            <a:ext cx="3467095" cy="2323973"/>
          </a:xfrm>
          <a:prstGeom prst="rect">
            <a:avLst/>
          </a:prstGeom>
          <a:noFill/>
        </p:spPr>
      </p:pic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76319" y="1623670"/>
            <a:ext cx="4987280" cy="4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Laboratório Nacional de Agricultura de Precisão</a:t>
            </a:r>
          </a:p>
        </p:txBody>
      </p:sp>
      <p:sp>
        <p:nvSpPr>
          <p:cNvPr id="16" name="CaixaDeTexto 1"/>
          <p:cNvSpPr txBox="1"/>
          <p:nvPr/>
        </p:nvSpPr>
        <p:spPr>
          <a:xfrm>
            <a:off x="142844" y="285728"/>
            <a:ext cx="885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atin typeface="Arial Narrow" pitchFamily="34" charset="0"/>
              </a:rPr>
              <a:t>Embrapa – Estruturas Multiuso</a:t>
            </a:r>
            <a:endParaRPr lang="pt-BR" sz="4000" dirty="0">
              <a:latin typeface="Arial Narrow" pitchFamily="34" charset="0"/>
            </a:endParaRPr>
          </a:p>
        </p:txBody>
      </p:sp>
      <p:pic>
        <p:nvPicPr>
          <p:cNvPr id="24" name="Picture 3" descr="image1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60" y="6357958"/>
            <a:ext cx="4310051" cy="48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8850" name="AutoShape 2" descr="data:image/jpeg;base64,/9j/4AAQSkZJRgABAQAAAQABAAD/2wCEAAkGBxQHEhUUExMUFhMWGBoZGBgYFxYeHxkZHiAYHh8iIBshHSkgHRomIhgYITIhJSorLjAuGB8zODUsOSotLisBCgoKDQ0OGBAQFywcHBwtLCssLCw3KzcsLCwsNzc2LCw3LDA0NSsvMDc3LDc2Ny8yKywxLiwsLjcsMi8sLCwtLf/AABEIAOYA2wMBIgACEQEDEQH/xAAcAAEAAgMBAQEAAAAAAAAAAAAABgcEBQgCAwH/xABLEAACAQIDBQQECQoEAwkAAAABAgMAEQQFIQYHEjFBE1FhcSIyUpEUF0JUYnKBstIVFiMzNXN0gpLBQ2OhsVPC0QgkJzaDlKOz4f/EABoBAQEAAwEBAAAAAAAAAAAAAAABAgQFAwb/xAAmEQEAAgIBBAAGAwAAAAAAAAAAARECAwQFEiExE0GxwdHwcYGh/9oADAMBAAIRAxEAPwC8aUpQKUpQKUpQKUpQKUpQKUpQKUpQKUpQKUpQKUpQKUpQKUpQKUpQKUpQKUpQKUpQKUpQKUpQKUr44rFJg1LSOqKObMwUD7TpQfalQzMt6WV4A2+FCQ90Su4/qUcP+taQb68HK6omHxR4mCgkRAakC/6wm2vdQWdSo/tvtSmyGHE7xvIpkVOFSAbkMb66fJqHYffhgnPp4fFL48MRA90l/wDSgtGlQzLt6WV47T4UIz/mo6D+phw/61KY8yiliMyyo0IBYurBlsBcm400osRM+GVSqozDefO8n6CKJYgdBIGZiPGzADy1t3mpzsftIu0kRYLwSIbOl72PQg9VP9iOleOG/DOaiW7yOm8jRr+Jnj4+jfUpSvZolKUoFKUoFKUoFKUoFKUoFKUoFKUJtQK1Oe7S4XZ/g+EzpGXICqT6TXIFwo14RfVuQ61XW8De6uDLQZeVeQXDT6FFPcg5O30j6I+l0pTG4l8e7SSu0kj+szkkt5k/7dKlrS/t8e1ON2ZSH4NwJHLxK0pXiZXFiAL+iLjiOoPqnlVDZlmM2bNxzyySv3yMWt5X0A8BYVeGB/8AEbZ8pfixMS8Pj28Vip/nW1/CQ1Qo1oQVk5b+ui/ex/eWsasnLf10X72P7y1FXzv7/ZqfxEf3ZK59roLf3+zU/iI/uyVz7Vkgq8Nzsq51lOJwQYLIpkX+WUEq1u6/EP5ao+pfumjnlzSAYdynMykWIMIsXBB0Ib0VHcWU9KlX4XHKcZjKPcNhj8I+WuY5lKOPknr5d48RVo7qskky6OWaVShm4AqsLHhXi1I5i5c8+7xrxtlvQw+y+JOHaGSV1VWJQpZS1yFNyCDax8mFVptLvcxuaupw5GFjRuIKpDMxHtsRYr9EC3ffS2vr40YZd1263L6vnyNPwuztv3P76/10TSoBu63lRbU2hm4YsXb1fky25lCevUodRra4BIn9bTjFKUoFKUoFKUoFKUoFKUoFKUoPwm1UHvS3lHOy2FwjEYYaSSDnN3gHpF97y5znaTetBkePXDFS8S+jiJVuezc2sAB63D8q2uthcgiovvO3eLiEOYZcA8bjtJI47EEHXtI7cweZUeY6glVBSgN6ViqytxWf/k7GthmPoYlfR8JUBI8rrxjx4VFaTerkP5AzGUKLRzfpo+6zk8Q+xw2nQFai2DxT4GRJYzaSNldD3MpBH2XFXdvWwqbW5TBmEIuYgJPERvYSKfFSFJ/dmqii6yct/XRfvY/vLWNWTlv66L97H95air539/s1P4iP7slc+10Fv7/ZqfxEf3ZK59qyQVde5XLkyLA4nMp9Awax7oYrliPFmDC3XgWqdyzAPmk0cEf6yV1RfAsbXPgOZ8AauTfJjk2dy/DZbAbBwoI69jFbn4s3D52ahKnc2zF84nlnk9eVy58L8h5AWUeAFYlKVB6jcxkMpKspBBBIII1BBGoIOt66K3U7efnTEYZiBi4lu3TtU0HGB0NyAw7yCNDYUFkWTTZ/OsGHTikb3KvVmPRRfU+QFyQDd7vhNz2CsLS4yUeTSsOp9iFb8vHqxN7CSs2lanZbPo9pcLHiIuTjVeqONGU+INx46HrW2qoUpSgUpSgUpSgUpSgVEN521n5qYMshHwiX9HCO5jza3co18+Edal9czb2dovzgzCThN4sPeGPuup9NvtYEX7lWiwhzMWJJJJJuSTcknmSepPfU93Zbw22VYQzEtg2OvUwk82UdVvqy+ZGtw0BpWKrf3n7vFxCnMMvAeNxxyRx6gg69pHbmDzKjzHUGoAb1Pt2O8JtlXEM5LYNjy1JhY/KXvQ/KX7RrcNId527xcQpzDLwHjcdpJHHYgg69pHbmDzKjnzHUGioKuncVmy5jh8Rl81mADOqnrFJ6Mi+QY3P72qWBvW82Jz07N42DEX9BW4ZPGJtH9wPFbvUUJYef5S2RYmbDPe8LlbnqvNW/mUq3218Mt/XRfvY/vLVqb/si4HgxqD0XHZSEd4u0Z+0cYv8ARWqry39dF+9j+8tBfO/v9mp/ER/dkrn2ugt/f7NT+Ij+7JXPtJIWnuEyD4ZiZMW49CAcEZ/zXGpHiqaf+rUP3hZ/+cmPmmBvGD2cXd2aXAI8GPE/89Wpmx+LrZ9Yh6OJmHAbc+1luXN/oLxAH6C1RAFqEFZ+RZNNn86QYdOKRvcq9WY9FHU+QFyQCyLJps/nWDDpxSN7lHVmPRRfU+QFyQDd7vg9z+CsLS4yUeTSsOp9iFb8vHqxJIHbB7nsFYWlxko8mlYdT7EK35ePViSaPzrNps8meedy8j8z0A6Ko6KOg/vc0zrNps8meedy8j8z0A6Ko6KOg/vc1g0FkbktqPyRi/gsjWhxJst+SzfJ/rA4PPgroOuNUYxkFSQwIII5gjUEeIOtdV7C7QDafBQ4jTjI4ZAOki6N9l9R4EUhJb+lKVUKUpQKUpQKUpQfLFI0qMqtwsVIVrX4SRobXF7HW165x2j3VY/I7sifCYh8uK5b+aM+lf6vFVsb6sY2CytyjMjGWEBlYgj0w2hGo9Wqx2b3vY7KbLPw4qMe36LjykA1/mUnxqLCviOEkHQg2IOhB7iOhr8q+0z/ACTeIAuIRY5zoO1tHJfuWVTZvq8XmKju0e5OWC7YKYSr/wAOWytbwcDhY+YXzotqmqfbsd4bbKMIZyzYNjqNSYSebKOq9WUeJGtw0OzbKZ8lfs8RDJE/QOtr/VPJh4qTWFQW/vO3eLiFOYZcA8bjjkjjsQQde0jtzB5lRz5jqDUHOp9ux3hvsq4hnJbBsdeZMJPylHVPaX7RrcNId5+7xcQpzDLwHRx2kkceoIOvaR25g8yo8x1BI3OyLDb/ACF8K5vNEvY3PR0s0LH7Alz1s1Uhl6lJ4gQQwlQEHmCHAIPiDVjbg3xEeLkKRO2FkThlcW4VdfSQ3J1OrLYXPpgnSppmG6KDH42TFGeRFeQSiJFQWfQtdje4ZgW0A9Y0H5v7/ZqfxEf3ZKq/dNkH5fzGLiF4oP0z93okcA+1+E26hWq+9tNlo9rsOIJXdFDhwycN7gMBzBFvSNafZHY/8wcNijCTiZnu6+iFLBVPBH6xHMtrp650FBV2/DP/AMqY8QKbx4VeHzlaxf3DgXwIaoVkWTTZ/OsGHTikb3KvVmPRR1PkBckA/bL8oxW0OLMKozYqR2MgcFeFibuz3F0AJubjqALkgG6XfB7nsFYWlxko8mlYdT7EK35ePViSQO+E3PYKwtLjJR5NKw6n2IVvy8erE3o/Os2mzyZ553LyPzPQDoqjoo6D+9zTOs2mzyZ553LyPzPQDoqjoo6D+9zWCdKKUrfbO7HY3aS3weBih/xG9GP+o+t/Lc1ZmTbnMPlidrmOJDKurKrdnGPrSGzEeI4KFqbwWEkx7iOKN5JDyRFLH3DW3jV87mdmcds2s3wlVjil4WWPjBdXGhJC3UBlt8q/ojQa1h47eZlmyiGHLsOJSP8AhqI4795kIu58QGv31Ac23p5jmMiv2ojRHVxFEOFW4SDZm1ZgbWIJsb8qI6WpWNlmOTM4Y5ozdJUV1PgwBH+9ZNVClKUClKUClKUFc7+P2YP38f8AzVz1XR2++HtcplPsSQt/8ir/AM1c41JZQEXqQ7ObbY7Zuwgnbsx/hSenHbuCnVR9QrUepUF3ZTvdweeJ2OZYYIG0J4e1iPmtuJfcbd9e8y3U4DaNO2y3ECMHlwt2sRPda/Ep6WDWHdVHVlZZmM2Uv2kErxP7SMRfz6MPA3FUpvNpdgsds3cywFox/ixXdLd5sOJR4sAKnG4HMsXI8sI9PBKOIlj+rkPIIfpakryFr6E+li7Ob658EAuNiE6DnJHZHt3lfUY+XBV15ZBHGnHFEsYltIwCqpLMBqwHN7AAnXlRGRh8OmFXhRVRdTZQALk3Og7ySftr6UpVQpSlBhYvD9gJZYYoziWSwJsvGVB4FZwL8NyfK5rlTOcbic9xTtPxvimYqUCksCpI4FQXIC6jhHj4muuKhm2m0uF2B/TfBeKbEltY1ReNlC+vIdeRHQnwosKp2b3RY7NrNNw4WM+36TkeEYOn8xB8Km67N5Hu/AbFOss41HbfpHJ6FYVFh4Nw6d9V9tJvUx+d3VXGGiPyYbhreMh9L+nhqDk8RJOpJuSeZPeT1PjUFubRb7JJLpgYBGvISTWLfZGDwj7SfKqyznOsRnjceJmkmbmOM6L9VR6K/wAoFYFKKUpSoOgtxGc/D8A0DH0sNIVGuvZv6a/Zcuo8EqyapTcBlOIjkmxNgMK6dnre7urAgqOqr6YJ72sL2NrKxO22Bw0nZtiF4gbEhXKg+LBSv+ulJyjH3NM8NOzZMxhjOX8RaQ0rxDKs6hlIZWFwQQQR3g9RXusnl6KUpQKUpQa3aPJ02gw0uGkJVJV4SVtcaggi+lwQKrn4jcL87xPuh/BVsVyzvJ2ZGzeYSxhAInPaxaC3A5Og+q3Etu4CirO+I3C/O8T7ofwU+I3C/O8T7ofwVRPZL7I9wp2S+yPcKhS9viNwvzvE+6H8FPiNwvzvE+6H8FUT2S+yPcKdkvsj3ChS903HYUEXxWIIvyIisfD1OVWvyrj/ACfJZ83fhwsDSyD2EuFPQs3qqPFiK68wzM6KWXhYqCy3Bsbai4008KpL6UpSiFKUoFRjb3ZOHa2GOOaVogknGrLw3vwsLekCLa3+ypPVNf8AaHzFWGFw3M3aZh3ADgX38T/00H3+JfBfP5vfB+GnxL4L5/N74Pw1R/ZL7I9wp2S+yPcKi0vD4l8F8/m98H4afEvgvn83vg/DVH9kvsj3CnZL7I9woUvD4l8F8/m98H4a/PiYwXz+b3wfhqkOyX2R7hTsl9ke4UKdS5/g/wAg5S8WHuFihVFI58AsGa468PESftqlQLVcG6nMZc4yyL4REw4V7NWYC00YFlax1II0JOhIJGhrxiN2WElfiVpkW9+BWW3kCVLAfbWryNOWcxOLudJ6jp42GWGzxc3f2eN0crvhZA1+BZSEv0uqkgeFzfzJqc1jZdgI8sjWKJQqKLAD/rzJPMk86ya2NeM44xE/JyuXujduy2YxUTJSlKza5SlKBVf75tlzn2D7WNbz4a7qANWj+WvnYBgO9LdasClBxoDevwnh51dmZ7lRjcbI6TrFhHPEEVSXUn1lF/RC31B1sDa2lzkDEZDu89UDEYpeotNID9b9XEfAcPlUZWrbZzd5j9obFIDHGf8AEmui28BbjbzC28asTCbtMs2UQS5liVkPc57NCe4ICXc+FzfuqM7R748ZmV1wyrhk7xZ5CPrEcK/Ytx31XmLxL41zJK7ySHm7sWY/zEk0FwZtvhw+Vp2OWYVeFdFZ17OMeKxLZiPPgrP3Sbw59oJ5cNizxyMDJEyoAFUWDIQBovIgnqSCb2vTeRZNNn86wYdOKRvcq9WY9FF9T5AXJAN3u+D3P4KwtLjJR5NK46n2IVvy6X6sSSRZlKpbY7fOVPBmK3BJImiX1QdbNGNSByBW5ta4OpNr5RtBhc6F8PiIpR3K6kjzXmD4EVUbKlfjMFFybCtdmGdR4TDzYhT2yQqzMIirE8IuQNbXHdegzMbiVwUbyNfhRSx4QWNgLmyjUnTkK5R2rz99p8VLiX04zZF9iMaIvnbU95LHrVjZNvpkfGE4iNVwT2UKou0XP0y1rve/pC3IDhFweL3vP3eLiVOYZeA6OO0kjjsQwOvaR2535lRz5jqDFU/SgN6VFKUrNyfKps7lWHDxtJK3yR0HeTyVR3nSgwqt/dvuoM/DicwSy80w55nuMo6D/L/q6rUq3e7sItmuGafhmxfMH5ER+gDzb6Z17gut7Cq0lvxVCiw0Ar9pSqhSlKBSlKBSlKBSlKD4Y7BpmEbxSqHjdSrKeRU6EVznvE3dS7JMZIg0mDJ0fmYu5ZPDoH5HkbG1+k68yIJQVYAqRYgi4IPMEdRQcbVsMiyabP50gw6cUje5V6sx6KL6nyAuSAba213Nidu1y4qnEfSgckKLnmjWJUDnwm47raCto74Pc/grC0uMlHk0rjqfYhW/Lx6sSTFsd8HuewVhaXGSjyaVx1PsQrfl0v1Ym9H51m02eTPPO5eR+Z6AdFUdFHQf3uaZ1m02eTPPO5eR+Z6AdFUdFHQf3uawaKV+MgbmAa/aVAccfPW3K+tWxuCzsQyzYF7cEq9rGDy41AVx/MvCbf5Zqp63exS4g4/DHCoXnWQMFGl1Hr3PIKVLAk9/faqS87Y5IdnMbPh7HhR7p4xt6SeehAJ71NSbdjvDbZVhBOS2DY+ZhJOrKOqX1ZR4ka3DWrt5u4i2xljlaV4nRChKqp4he63v3Et/VVSbb7scTsqhmDLPhx6zqpVk8WS59H6QJ8QKIk+8/d2uIU4/LwHRxxyRx2IYHXtI7c78yo58x1Bp7i0v0q4NxmOx6HsxC75e1zxt6IibvjJ9cE81W9ib6ahrGwuwWAwuKfFLh1MrHi11VG6sqeqrE63te/K16Cl9id12K2j4ZJg2Hwx14mX03H0EPIfSbTqA1Xxs3s5h9mYuyw0YQfKPNnPezHUn/bpattSqhSlKBSlKBSlKBSlKBSlKBSlKBSlKBWn2i2Ywu0i8OJhSSwsrcnX6rizDyBsetbilBSe0O5B0u2CxAYdI59D9kiix8io86gGbbE5hlF+1wc1vaRe0XzunFYedq6rpUpbcZu3AbHQjmDoR9lft67ExWCjxekkaOPpKp/3FauXZDATG7YHCE95gi/DSi3JxNqurcNhY8JhMXjSAzhilxzCRorkDuuW1+qtWXh9l8FhfUweFX6sEQ/2WtmIFClQoCkWIAAFj4UpYmL8uf80zmfNpDJLIxJNwAx4U7go5AD39+tWHuwzp81SXDzntFRQVL+kSjXBVr+sPPvIrT5ruzxEUh+DtG8RPo8TFWUdx0N7d4591TPYfZX8242LsGmktxkXsAL2UX1I1Jvpe9aOjXtjZc/2+m6jyuHnxO3CYmfHbEfL8JKqhRYCwHIV+0pW++XKUpQKUpQKUpQKUpQKUpQKUpQKUpQKUpQKUpQKUpQKUpQKUpQKUpQKUpQKUpQKUpQKUpQKUpQKUpQKUpQaTbfGPl2X4uWJuGSOGRkYW0YKSDrpUR3J7QYnaCHEtiZmlZJFVSQosCt/kgVJt437Lx38PL901We4raDC5RHikxGIihZnR17V1QMOG2hYgEgjl4iirvqmt0e2ONz3MJIcTiGkjEMjBSkQsweIA3VAeTH31Y8m2uXRgk4/B2AvpiIifsAa5PgKprcM3Hmkh78NKffJDQettt4eZZbj8VFFiykUcpVF7LDmw06tGSefU1PN1G8D85kMGJYfC0F76Dtk9oAWAcfKA8COZArx4VxG07I6hkbFsGUgEEFDcEdRWNvA2Ql2CxST4dnEBfigkBuYnGvAxPM2va/rLcG9jUE13z7ZY3ZrERJhZ+zVoSxHZxNduIi/pKTW33o7Q4nJ8sw80ExjleSIMwVDcNG5IsykcwDoOlVFvF2rG14w8pXhlSBklUA24+Im6n2SNfDlVlb5v2PhP3kP/ANUlBIti9o5HyQY3EMZZEjxEjmygsI3lsNAANEA5VVuW7Y57tTK/wWR2IHEyRRwBUB5C7jwNrsSbHuqb7K/+VZf4XHfexFRncLnOHyp8Ys88URkWAp2jqobh7bisSQCRxrp40GHnOdbR5BH2uIkmjjBA4yuDYAnlfhU2vy10q2N2W077WYFZpAokVmjcryYrbUDpcEad969Z/t7l+URcb4iKXUARxPHI516KG5DmT/8AlZuyG0UG08Bmw6usYcpZ1CniABOgJ01FVEU3ybaS7MRwx4aQJPKxYtwo3DGvPRgRcsVHLkGqE5XvEzPJsZhhmExMDiN3Vo4V/RSjRrqgI4b3IvzRhUc232hj2gzR55OJ8MkixhVtdoYzqFubemeNr/TrJ3l7YYbbIwvFBJFJGGRuPs7Mh1A9Ek3Bvb6xqK6XrnzbXb7McrzHExxYpljjlsqcEZFgFNj6NyPtq0N0u0P5wZdHxG8sP6GTvJUDhP2qVN++9VLmWWJnW0cuHkvwSzurW5j9ESCPEEA/ZQXpshtDHtRhY8RHpxCzr1Rx6ynyPI9QQetfLbbaRNlcJJO1iw9GNT8uQ34R5cyfBSaprYXN5d3OZyYTFG0LuEkPyQf8OUfRIIB8Dr6lqbeZpJvEzSPCYY3ijYxxnmt/8SU96gAgd4XT1qFPvu123zDNszw0M+KeSJzJxKUiANo5GHJARqAefSs7e7tbjsmzHscNiXjj7GNuFQnrMXB5qe4VothsEuW7RpCl+CKfExrc3NlSdRc9+le9+Z4c1v1EEX3pKDYdjtT34j+rB/8AWvWxu3eY5dmUeEx7u4eRYnSRUDRs1uEgqB1K94INx318PjUzn5un/tMR+OsLZLLsdtbm8WKmikHDKkssjRsiKI7WUXHXhVQBc63PU0HRVKUqoUpSgUpSg+OMwqY6N45FDRupVlPIqwsR9oNVdNuNwzMSuKxCrfQERmw7r8OtWvSgqX4i8P8APMR/TF+GpbsNsBh9jS7Rs8krjhMj8NwvPhUAAAXAJ6mw7hUtpQQNd2ka5l+UPhEnH2pl7PhXhuRa1+dS/OcqizuF4J0DxyCxH+xB6MDYg9CBWbSgqJtxMDX/AO+T2+pHU12u2NTafCRYVpXjWJkYMoUk8KsvI6fKvUopQaXZbZ1NnsGmEDGVEDglwPSDszEEDS3pkVBMZuOwsrkx4meNDySyNw+AJFyPO58TVq0oKj+IqD55P/RH/wBKnmW7Kx5RgGwWGd4wUde10L8T34n6Di106DTuqQUoIJsbuvwuzJkLEYkuFA7WNCEAvyFjzuLn6IqQZjsng8dFJH8GgXtEZOJYowy8QIuCBoRe4NbulBC9gtgBsW8rJiZJFlUBkZFAupPCbjqLsPt8K+ce7eJMz/KPbycfaGTs7Lw3KlbX58jU4pQQ/bvd9Btk0bu7xSRgrxoFJZOfCbjkDcjuue+vOwm7uDY15JEkeWR1ChnCjgXmQth1Nr/VFTKlBBct3axYDMjmAnlLmWWTsyE4byBwRe17DjPurxtluyj2qxQxLYiSNgiJwqqkeiWPXX5VT2lApSlApSlApSlApSlApSlApSlApSlApSlApSlApSlApSlApSlApSlApSlApSlApSlApSlB/9k="/>
          <p:cNvSpPr>
            <a:spLocks noChangeAspect="1" noChangeArrowheads="1"/>
          </p:cNvSpPr>
          <p:nvPr/>
        </p:nvSpPr>
        <p:spPr bwMode="auto">
          <a:xfrm>
            <a:off x="155575" y="-2560638"/>
            <a:ext cx="5076825" cy="533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18852" name="AutoShape 4" descr="data:image/jpeg;base64,/9j/4AAQSkZJRgABAQAAAQABAAD/2wCEAAkGBxQHEhUUExMUFhMWGBoZGBgYFxYeHxkZHiAYHh8iIBshHSkgHRomIhgYITIhJSorLjAuGB8zODUsOSotLisBCgoKDQ0OGBAQFywcHBwtLCssLCw3KzcsLCwsNzc2LCw3LDA0NSsvMDc3LDc2Ny8yKywxLiwsLjcsMi8sLCwtLf/AABEIAOYA2wMBIgACEQEDEQH/xAAcAAEAAgMBAQEAAAAAAAAAAAAABgcEBQgCAwH/xABLEAACAQIDBQQECQoEAwkAAAABAgMAEQQFIQYHEjFBE1FhcSIyUpEUF0JUYnKBstIVFiMzNXN0gpLBQ2OhsVPC0QgkJzaDlKOz4f/EABoBAQEAAwEBAAAAAAAAAAAAAAABAgQFAwb/xAAmEQEAAgIBBAAGAwAAAAAAAAAAARECAwQFEiExE0GxwdHwcYGh/9oADAMBAAIRAxEAPwC8aUpQKUpQKUpQKUpQKUpQKUpQKUpQKUpQKUpQKUpQKUpQKUpQKUpQKUpQKUpQKUpQKUpQKUpQKUr44rFJg1LSOqKObMwUD7TpQfalQzMt6WV4A2+FCQ90Su4/qUcP+taQb68HK6omHxR4mCgkRAakC/6wm2vdQWdSo/tvtSmyGHE7xvIpkVOFSAbkMb66fJqHYffhgnPp4fFL48MRA90l/wDSgtGlQzLt6WV47T4UIz/mo6D+phw/61KY8yiliMyyo0IBYurBlsBcm400osRM+GVSqozDefO8n6CKJYgdBIGZiPGzADy1t3mpzsftIu0kRYLwSIbOl72PQg9VP9iOleOG/DOaiW7yOm8jRr+Jnj4+jfUpSvZolKUoFKUoFKUoFKUoFKUoFKUoFKUJtQK1Oe7S4XZ/g+EzpGXICqT6TXIFwo14RfVuQ61XW8De6uDLQZeVeQXDT6FFPcg5O30j6I+l0pTG4l8e7SSu0kj+szkkt5k/7dKlrS/t8e1ON2ZSH4NwJHLxK0pXiZXFiAL+iLjiOoPqnlVDZlmM2bNxzyySv3yMWt5X0A8BYVeGB/8AEbZ8pfixMS8Pj28Vip/nW1/CQ1Qo1oQVk5b+ui/ex/eWsasnLf10X72P7y1FXzv7/ZqfxEf3ZK59roLf3+zU/iI/uyVz7Vkgq8Nzsq51lOJwQYLIpkX+WUEq1u6/EP5ao+pfumjnlzSAYdynMykWIMIsXBB0Ib0VHcWU9KlX4XHKcZjKPcNhj8I+WuY5lKOPknr5d48RVo7qskky6OWaVShm4AqsLHhXi1I5i5c8+7xrxtlvQw+y+JOHaGSV1VWJQpZS1yFNyCDax8mFVptLvcxuaupw5GFjRuIKpDMxHtsRYr9EC3ffS2vr40YZd1263L6vnyNPwuztv3P76/10TSoBu63lRbU2hm4YsXb1fky25lCevUodRra4BIn9bTjFKUoFKUoFKUoFKUoFKUoFKUoPwm1UHvS3lHOy2FwjEYYaSSDnN3gHpF97y5znaTetBkePXDFS8S+jiJVuezc2sAB63D8q2uthcgiovvO3eLiEOYZcA8bjtJI47EEHXtI7cweZUeY6glVBSgN6ViqytxWf/k7GthmPoYlfR8JUBI8rrxjx4VFaTerkP5AzGUKLRzfpo+6zk8Q+xw2nQFai2DxT4GRJYzaSNldD3MpBH2XFXdvWwqbW5TBmEIuYgJPERvYSKfFSFJ/dmqii6yct/XRfvY/vLWNWTlv66L97H95air539/s1P4iP7slc+10Fv7/ZqfxEf3ZK59qyQVde5XLkyLA4nMp9Awax7oYrliPFmDC3XgWqdyzAPmk0cEf6yV1RfAsbXPgOZ8AauTfJjk2dy/DZbAbBwoI69jFbn4s3D52ahKnc2zF84nlnk9eVy58L8h5AWUeAFYlKVB6jcxkMpKspBBBIII1BBGoIOt66K3U7efnTEYZiBi4lu3TtU0HGB0NyAw7yCNDYUFkWTTZ/OsGHTikb3KvVmPRRfU+QFyQDd7vhNz2CsLS4yUeTSsOp9iFb8vHqxN7CSs2lanZbPo9pcLHiIuTjVeqONGU+INx46HrW2qoUpSgUpSgUpSgUpSgVEN521n5qYMshHwiX9HCO5jza3co18+Edal9czb2dovzgzCThN4sPeGPuup9NvtYEX7lWiwhzMWJJJJJuSTcknmSepPfU93Zbw22VYQzEtg2OvUwk82UdVvqy+ZGtw0BpWKrf3n7vFxCnMMvAeNxxyRx6gg69pHbmDzKjzHUGoAb1Pt2O8JtlXEM5LYNjy1JhY/KXvQ/KX7RrcNId527xcQpzDLwHjcdpJHHYgg69pHbmDzKjnzHUGioKuncVmy5jh8Rl81mADOqnrFJ6Mi+QY3P72qWBvW82Jz07N42DEX9BW4ZPGJtH9wPFbvUUJYef5S2RYmbDPe8LlbnqvNW/mUq3218Mt/XRfvY/vLVqb/si4HgxqD0XHZSEd4u0Z+0cYv8ARWqry39dF+9j+8tBfO/v9mp/ER/dkrn2ugt/f7NT+Ij+7JXPtJIWnuEyD4ZiZMW49CAcEZ/zXGpHiqaf+rUP3hZ/+cmPmmBvGD2cXd2aXAI8GPE/89Wpmx+LrZ9Yh6OJmHAbc+1luXN/oLxAH6C1RAFqEFZ+RZNNn86QYdOKRvcq9WY9FHU+QFyQCyLJps/nWDDpxSN7lHVmPRRfU+QFyQDd7vg9z+CsLS4yUeTSsOp9iFb8vHqxJIHbB7nsFYWlxko8mlYdT7EK35ePViSaPzrNps8meedy8j8z0A6Ko6KOg/vc0zrNps8meedy8j8z0A6Ko6KOg/vc1g0FkbktqPyRi/gsjWhxJst+SzfJ/rA4PPgroOuNUYxkFSQwIII5gjUEeIOtdV7C7QDafBQ4jTjI4ZAOki6N9l9R4EUhJb+lKVUKUpQKUpQKUpQfLFI0qMqtwsVIVrX4SRobXF7HW165x2j3VY/I7sifCYh8uK5b+aM+lf6vFVsb6sY2CytyjMjGWEBlYgj0w2hGo9Wqx2b3vY7KbLPw4qMe36LjykA1/mUnxqLCviOEkHQg2IOhB7iOhr8q+0z/ACTeIAuIRY5zoO1tHJfuWVTZvq8XmKju0e5OWC7YKYSr/wAOWytbwcDhY+YXzotqmqfbsd4bbKMIZyzYNjqNSYSebKOq9WUeJGtw0OzbKZ8lfs8RDJE/QOtr/VPJh4qTWFQW/vO3eLiFOYZcA8bjjkjjsQQde0jtzB5lRz5jqDUHOp9ux3hvsq4hnJbBsdeZMJPylHVPaX7RrcNId5+7xcQpzDLwHRx2kkceoIOvaR25g8yo8x1BI3OyLDb/ACF8K5vNEvY3PR0s0LH7Alz1s1Uhl6lJ4gQQwlQEHmCHAIPiDVjbg3xEeLkKRO2FkThlcW4VdfSQ3J1OrLYXPpgnSppmG6KDH42TFGeRFeQSiJFQWfQtdje4ZgW0A9Y0H5v7/ZqfxEf3ZKq/dNkH5fzGLiF4oP0z93okcA+1+E26hWq+9tNlo9rsOIJXdFDhwycN7gMBzBFvSNafZHY/8wcNijCTiZnu6+iFLBVPBH6xHMtrp650FBV2/DP/AMqY8QKbx4VeHzlaxf3DgXwIaoVkWTTZ/OsGHTikb3KvVmPRR1PkBckA/bL8oxW0OLMKozYqR2MgcFeFibuz3F0AJubjqALkgG6XfB7nsFYWlxko8mlYdT7EK35ePViSQO+E3PYKwtLjJR5NKw6n2IVvy8erE3o/Os2mzyZ553LyPzPQDoqjoo6D+9zTOs2mzyZ553LyPzPQDoqjoo6D+9zWCdKKUrfbO7HY3aS3weBih/xG9GP+o+t/Lc1ZmTbnMPlidrmOJDKurKrdnGPrSGzEeI4KFqbwWEkx7iOKN5JDyRFLH3DW3jV87mdmcds2s3wlVjil4WWPjBdXGhJC3UBlt8q/ojQa1h47eZlmyiGHLsOJSP8AhqI4795kIu58QGv31Ac23p5jmMiv2ojRHVxFEOFW4SDZm1ZgbWIJsb8qI6WpWNlmOTM4Y5ozdJUV1PgwBH+9ZNVClKUClKUClKUFc7+P2YP38f8AzVz1XR2++HtcplPsSQt/8ir/AM1c41JZQEXqQ7ObbY7Zuwgnbsx/hSenHbuCnVR9QrUepUF3ZTvdweeJ2OZYYIG0J4e1iPmtuJfcbd9e8y3U4DaNO2y3ECMHlwt2sRPda/Ep6WDWHdVHVlZZmM2Uv2kErxP7SMRfz6MPA3FUpvNpdgsds3cywFox/ixXdLd5sOJR4sAKnG4HMsXI8sI9PBKOIlj+rkPIIfpakryFr6E+li7Ob658EAuNiE6DnJHZHt3lfUY+XBV15ZBHGnHFEsYltIwCqpLMBqwHN7AAnXlRGRh8OmFXhRVRdTZQALk3Og7ySftr6UpVQpSlBhYvD9gJZYYoziWSwJsvGVB4FZwL8NyfK5rlTOcbic9xTtPxvimYqUCksCpI4FQXIC6jhHj4muuKhm2m0uF2B/TfBeKbEltY1ReNlC+vIdeRHQnwosKp2b3RY7NrNNw4WM+36TkeEYOn8xB8Km67N5Hu/AbFOss41HbfpHJ6FYVFh4Nw6d9V9tJvUx+d3VXGGiPyYbhreMh9L+nhqDk8RJOpJuSeZPeT1PjUFubRb7JJLpgYBGvISTWLfZGDwj7SfKqyznOsRnjceJmkmbmOM6L9VR6K/wAoFYFKKUpSoOgtxGc/D8A0DH0sNIVGuvZv6a/Zcuo8EqyapTcBlOIjkmxNgMK6dnre7urAgqOqr6YJ72sL2NrKxO22Bw0nZtiF4gbEhXKg+LBSv+ulJyjH3NM8NOzZMxhjOX8RaQ0rxDKs6hlIZWFwQQQR3g9RXusnl6KUpQKUpQa3aPJ02gw0uGkJVJV4SVtcaggi+lwQKrn4jcL87xPuh/BVsVyzvJ2ZGzeYSxhAInPaxaC3A5Og+q3Etu4CirO+I3C/O8T7ofwU+I3C/O8T7ofwVRPZL7I9wp2S+yPcKhS9viNwvzvE+6H8FPiNwvzvE+6H8FUT2S+yPcKdkvsj3ChS903HYUEXxWIIvyIisfD1OVWvyrj/ACfJZ83fhwsDSyD2EuFPQs3qqPFiK68wzM6KWXhYqCy3Bsbai4008KpL6UpSiFKUoFRjb3ZOHa2GOOaVogknGrLw3vwsLekCLa3+ypPVNf8AaHzFWGFw3M3aZh3ADgX38T/00H3+JfBfP5vfB+GnxL4L5/N74Pw1R/ZL7I9wp2S+yPcKi0vD4l8F8/m98H4afEvgvn83vg/DVH9kvsj3CnZL7I9woUvD4l8F8/m98H4a/PiYwXz+b3wfhqkOyX2R7hTsl9ke4UKdS5/g/wAg5S8WHuFihVFI58AsGa468PESftqlQLVcG6nMZc4yyL4REw4V7NWYC00YFlax1II0JOhIJGhrxiN2WElfiVpkW9+BWW3kCVLAfbWryNOWcxOLudJ6jp42GWGzxc3f2eN0crvhZA1+BZSEv0uqkgeFzfzJqc1jZdgI8sjWKJQqKLAD/rzJPMk86ya2NeM44xE/JyuXujduy2YxUTJSlKza5SlKBVf75tlzn2D7WNbz4a7qANWj+WvnYBgO9LdasClBxoDevwnh51dmZ7lRjcbI6TrFhHPEEVSXUn1lF/RC31B1sDa2lzkDEZDu89UDEYpeotNID9b9XEfAcPlUZWrbZzd5j9obFIDHGf8AEmui28BbjbzC28asTCbtMs2UQS5liVkPc57NCe4ICXc+FzfuqM7R748ZmV1wyrhk7xZ5CPrEcK/Ytx31XmLxL41zJK7ySHm7sWY/zEk0FwZtvhw+Vp2OWYVeFdFZ17OMeKxLZiPPgrP3Sbw59oJ5cNizxyMDJEyoAFUWDIQBovIgnqSCb2vTeRZNNn86wYdOKRvcq9WY9FF9T5AXJAN3u+D3P4KwtLjJR5NK46n2IVvy6X6sSSRZlKpbY7fOVPBmK3BJImiX1QdbNGNSByBW5ta4OpNr5RtBhc6F8PiIpR3K6kjzXmD4EVUbKlfjMFFybCtdmGdR4TDzYhT2yQqzMIirE8IuQNbXHdegzMbiVwUbyNfhRSx4QWNgLmyjUnTkK5R2rz99p8VLiX04zZF9iMaIvnbU95LHrVjZNvpkfGE4iNVwT2UKou0XP0y1rve/pC3IDhFweL3vP3eLiVOYZeA6OO0kjjsQwOvaR2535lRz5jqDFU/SgN6VFKUrNyfKps7lWHDxtJK3yR0HeTyVR3nSgwqt/dvuoM/DicwSy80w55nuMo6D/L/q6rUq3e7sItmuGafhmxfMH5ER+gDzb6Z17gut7Cq0lvxVCiw0Ar9pSqhSlKBSlKBSlKBSlKD4Y7BpmEbxSqHjdSrKeRU6EVznvE3dS7JMZIg0mDJ0fmYu5ZPDoH5HkbG1+k68yIJQVYAqRYgi4IPMEdRQcbVsMiyabP50gw6cUje5V6sx6KL6nyAuSAba213Nidu1y4qnEfSgckKLnmjWJUDnwm47raCto74Pc/grC0uMlHk0rjqfYhW/Lx6sSTFsd8HuewVhaXGSjyaVx1PsQrfl0v1Ym9H51m02eTPPO5eR+Z6AdFUdFHQf3uaZ1m02eTPPO5eR+Z6AdFUdFHQf3uawaKV+MgbmAa/aVAccfPW3K+tWxuCzsQyzYF7cEq9rGDy41AVx/MvCbf5Zqp63exS4g4/DHCoXnWQMFGl1Hr3PIKVLAk9/faqS87Y5IdnMbPh7HhR7p4xt6SeehAJ71NSbdjvDbZVhBOS2DY+ZhJOrKOqX1ZR4ka3DWrt5u4i2xljlaV4nRChKqp4he63v3Et/VVSbb7scTsqhmDLPhx6zqpVk8WS59H6QJ8QKIk+8/d2uIU4/LwHRxxyRx2IYHXtI7c78yo58x1Bp7i0v0q4NxmOx6HsxC75e1zxt6IibvjJ9cE81W9ib6ahrGwuwWAwuKfFLh1MrHi11VG6sqeqrE63te/K16Cl9id12K2j4ZJg2Hwx14mX03H0EPIfSbTqA1Xxs3s5h9mYuyw0YQfKPNnPezHUn/bpattSqhSlKBSlKBSlKBSlKBSlKBSlKBSlKBWn2i2Ywu0i8OJhSSwsrcnX6rizDyBsetbilBSe0O5B0u2CxAYdI59D9kiix8io86gGbbE5hlF+1wc1vaRe0XzunFYedq6rpUpbcZu3AbHQjmDoR9lft67ExWCjxekkaOPpKp/3FauXZDATG7YHCE95gi/DSi3JxNqurcNhY8JhMXjSAzhilxzCRorkDuuW1+qtWXh9l8FhfUweFX6sEQ/2WtmIFClQoCkWIAAFj4UpYmL8uf80zmfNpDJLIxJNwAx4U7go5AD39+tWHuwzp81SXDzntFRQVL+kSjXBVr+sPPvIrT5ruzxEUh+DtG8RPo8TFWUdx0N7d4591TPYfZX8242LsGmktxkXsAL2UX1I1Jvpe9aOjXtjZc/2+m6jyuHnxO3CYmfHbEfL8JKqhRYCwHIV+0pW++XKUpQKUpQKUpQKUpQKUpQKUpQKUpQKUpQKUpQKUpQKUpQKUpQKUpQKUpQKUpQKUpQKUpQKUpQKUpQKUpQaTbfGPl2X4uWJuGSOGRkYW0YKSDrpUR3J7QYnaCHEtiZmlZJFVSQosCt/kgVJt437Lx38PL901We4raDC5RHikxGIihZnR17V1QMOG2hYgEgjl4iirvqmt0e2ONz3MJIcTiGkjEMjBSkQsweIA3VAeTH31Y8m2uXRgk4/B2AvpiIifsAa5PgKprcM3Hmkh78NKffJDQettt4eZZbj8VFFiykUcpVF7LDmw06tGSefU1PN1G8D85kMGJYfC0F76Dtk9oAWAcfKA8COZArx4VxG07I6hkbFsGUgEEFDcEdRWNvA2Ql2CxST4dnEBfigkBuYnGvAxPM2va/rLcG9jUE13z7ZY3ZrERJhZ+zVoSxHZxNduIi/pKTW33o7Q4nJ8sw80ExjleSIMwVDcNG5IsykcwDoOlVFvF2rG14w8pXhlSBklUA24+Im6n2SNfDlVlb5v2PhP3kP/ANUlBIti9o5HyQY3EMZZEjxEjmygsI3lsNAANEA5VVuW7Y57tTK/wWR2IHEyRRwBUB5C7jwNrsSbHuqb7K/+VZf4XHfexFRncLnOHyp8Ys88URkWAp2jqobh7bisSQCRxrp40GHnOdbR5BH2uIkmjjBA4yuDYAnlfhU2vy10q2N2W077WYFZpAokVmjcryYrbUDpcEad969Z/t7l+URcb4iKXUARxPHI516KG5DmT/8AlZuyG0UG08Bmw6usYcpZ1CniABOgJ01FVEU3ybaS7MRwx4aQJPKxYtwo3DGvPRgRcsVHLkGqE5XvEzPJsZhhmExMDiN3Vo4V/RSjRrqgI4b3IvzRhUc232hj2gzR55OJ8MkixhVtdoYzqFubemeNr/TrJ3l7YYbbIwvFBJFJGGRuPs7Mh1A9Ek3Bvb6xqK6XrnzbXb7McrzHExxYpljjlsqcEZFgFNj6NyPtq0N0u0P5wZdHxG8sP6GTvJUDhP2qVN++9VLmWWJnW0cuHkvwSzurW5j9ESCPEEA/ZQXpshtDHtRhY8RHpxCzr1Rx6ynyPI9QQetfLbbaRNlcJJO1iw9GNT8uQ34R5cyfBSaprYXN5d3OZyYTFG0LuEkPyQf8OUfRIIB8Dr6lqbeZpJvEzSPCYY3ijYxxnmt/8SU96gAgd4XT1qFPvu123zDNszw0M+KeSJzJxKUiANo5GHJARqAefSs7e7tbjsmzHscNiXjj7GNuFQnrMXB5qe4VothsEuW7RpCl+CKfExrc3NlSdRc9+le9+Z4c1v1EEX3pKDYdjtT34j+rB/8AWvWxu3eY5dmUeEx7u4eRYnSRUDRs1uEgqB1K94INx318PjUzn5un/tMR+OsLZLLsdtbm8WKmikHDKkssjRsiKI7WUXHXhVQBc63PU0HRVKUqoUpSgUpSg+OMwqY6N45FDRupVlPIqwsR9oNVdNuNwzMSuKxCrfQERmw7r8OtWvSgqX4i8P8APMR/TF+GpbsNsBh9jS7Rs8krjhMj8NwvPhUAAAXAJ6mw7hUtpQQNd2ka5l+UPhEnH2pl7PhXhuRa1+dS/OcqizuF4J0DxyCxH+xB6MDYg9CBWbSgqJtxMDX/AO+T2+pHU12u2NTafCRYVpXjWJkYMoUk8KsvI6fKvUopQaXZbZ1NnsGmEDGVEDglwPSDszEEDS3pkVBMZuOwsrkx4meNDySyNw+AJFyPO58TVq0oKj+IqD55P/RH/wBKnmW7Kx5RgGwWGd4wUde10L8T34n6Di106DTuqQUoIJsbuvwuzJkLEYkuFA7WNCEAvyFjzuLn6IqQZjsng8dFJH8GgXtEZOJYowy8QIuCBoRe4NbulBC9gtgBsW8rJiZJFlUBkZFAupPCbjqLsPt8K+ce7eJMz/KPbycfaGTs7Lw3KlbX58jU4pQQ/bvd9Btk0bu7xSRgrxoFJZOfCbjkDcjuue+vOwm7uDY15JEkeWR1ChnCjgXmQth1Nr/VFTKlBBct3axYDMjmAnlLmWWTsyE4byBwRe17DjPurxtluyj2qxQxLYiSNgiJwqqkeiWPXX5VT2lApSlApSlApSlApSlApSlApSlApSlApSlApSlApSlApSlApSlApSlApSlApSlApSlApSlB/9k="/>
          <p:cNvSpPr>
            <a:spLocks noChangeAspect="1" noChangeArrowheads="1"/>
          </p:cNvSpPr>
          <p:nvPr/>
        </p:nvSpPr>
        <p:spPr bwMode="auto">
          <a:xfrm>
            <a:off x="155575" y="-2560638"/>
            <a:ext cx="5076825" cy="533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20898" name="Picture 2" descr="http://infograficos.estadao.com.br/uploads/galerias/10412/1028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3" y="1785926"/>
            <a:ext cx="3043733" cy="2071702"/>
          </a:xfrm>
          <a:prstGeom prst="rect">
            <a:avLst/>
          </a:prstGeom>
          <a:noFill/>
        </p:spPr>
      </p:pic>
      <p:pic>
        <p:nvPicPr>
          <p:cNvPr id="720900" name="Picture 4" descr="http://infograficos.estadao.com.br/uploads/galerias/10412/1028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413" y="4017438"/>
            <a:ext cx="3316517" cy="2214578"/>
          </a:xfrm>
          <a:prstGeom prst="rect">
            <a:avLst/>
          </a:prstGeom>
          <a:noFill/>
        </p:spPr>
      </p:pic>
      <p:pic>
        <p:nvPicPr>
          <p:cNvPr id="720902" name="Picture 6" descr="http://infograficos.estadao.com.br/uploads/galerias/10412/10285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71604" y="3786190"/>
            <a:ext cx="3727073" cy="2482712"/>
          </a:xfrm>
          <a:prstGeom prst="rect">
            <a:avLst/>
          </a:prstGeom>
          <a:noFill/>
        </p:spPr>
      </p:pic>
      <p:pic>
        <p:nvPicPr>
          <p:cNvPr id="720908" name="Picture 12" descr="http://www.embrapa.br/imprensa/noticias/2009/setembro/3a-semana/embrapa-aprova-projeto-orcado-em-r-7-milhoes-para-criacao-da-rede-de-agricultura-de-precisao-ii/image_mini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2000240"/>
            <a:ext cx="1905000" cy="1752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67704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219195" y="1656572"/>
            <a:ext cx="7138887" cy="4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Laboratório de Bioeficiência e Sustentabilidade da Pecuária</a:t>
            </a:r>
          </a:p>
        </p:txBody>
      </p:sp>
      <p:sp>
        <p:nvSpPr>
          <p:cNvPr id="16" name="CaixaDeTexto 1"/>
          <p:cNvSpPr txBox="1"/>
          <p:nvPr/>
        </p:nvSpPr>
        <p:spPr>
          <a:xfrm>
            <a:off x="142844" y="285728"/>
            <a:ext cx="885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atin typeface="Arial Narrow" pitchFamily="34" charset="0"/>
              </a:rPr>
              <a:t>Estruturas Multiuso</a:t>
            </a:r>
            <a:endParaRPr lang="pt-BR" sz="4000" dirty="0">
              <a:latin typeface="Arial Narrow" pitchFamily="34" charset="0"/>
            </a:endParaRPr>
          </a:p>
        </p:txBody>
      </p:sp>
      <p:sp>
        <p:nvSpPr>
          <p:cNvPr id="718850" name="AutoShape 2" descr="data:image/jpeg;base64,/9j/4AAQSkZJRgABAQAAAQABAAD/2wCEAAkGBxQHEhUUExMUFhMWGBoZGBgYFxYeHxkZHiAYHh8iIBshHSkgHRomIhgYITIhJSorLjAuGB8zODUsOSotLisBCgoKDQ0OGBAQFywcHBwtLCssLCw3KzcsLCwsNzc2LCw3LDA0NSsvMDc3LDc2Ny8yKywxLiwsLjcsMi8sLCwtLf/AABEIAOYA2wMBIgACEQEDEQH/xAAcAAEAAgMBAQEAAAAAAAAAAAAABgcEBQgCAwH/xABLEAACAQIDBQQECQoEAwkAAAABAgMAEQQFIQYHEjFBE1FhcSIyUpEUF0JUYnKBstIVFiMzNXN0gpLBQ2OhsVPC0QgkJzaDlKOz4f/EABoBAQEAAwEBAAAAAAAAAAAAAAABAgQFAwb/xAAmEQEAAgIBBAAGAwAAAAAAAAAAARECAwQFEiExE0GxwdHwcYGh/9oADAMBAAIRAxEAPwC8aUpQKUpQKUpQKUpQKUpQKUpQKUpQKUpQKUpQKUpQKUpQKUpQKUpQKUpQKUpQKUpQKUpQKUpQKUr44rFJg1LSOqKObMwUD7TpQfalQzMt6WV4A2+FCQ90Su4/qUcP+taQb68HK6omHxR4mCgkRAakC/6wm2vdQWdSo/tvtSmyGHE7xvIpkVOFSAbkMb66fJqHYffhgnPp4fFL48MRA90l/wDSgtGlQzLt6WV47T4UIz/mo6D+phw/61KY8yiliMyyo0IBYurBlsBcm400osRM+GVSqozDefO8n6CKJYgdBIGZiPGzADy1t3mpzsftIu0kRYLwSIbOl72PQg9VP9iOleOG/DOaiW7yOm8jRr+Jnj4+jfUpSvZolKUoFKUoFKUoFKUoFKUoFKUoFKUJtQK1Oe7S4XZ/g+EzpGXICqT6TXIFwo14RfVuQ61XW8De6uDLQZeVeQXDT6FFPcg5O30j6I+l0pTG4l8e7SSu0kj+szkkt5k/7dKlrS/t8e1ON2ZSH4NwJHLxK0pXiZXFiAL+iLjiOoPqnlVDZlmM2bNxzyySv3yMWt5X0A8BYVeGB/8AEbZ8pfixMS8Pj28Vip/nW1/CQ1Qo1oQVk5b+ui/ex/eWsasnLf10X72P7y1FXzv7/ZqfxEf3ZK59roLf3+zU/iI/uyVz7Vkgq8Nzsq51lOJwQYLIpkX+WUEq1u6/EP5ao+pfumjnlzSAYdynMykWIMIsXBB0Ib0VHcWU9KlX4XHKcZjKPcNhj8I+WuY5lKOPknr5d48RVo7qskky6OWaVShm4AqsLHhXi1I5i5c8+7xrxtlvQw+y+JOHaGSV1VWJQpZS1yFNyCDax8mFVptLvcxuaupw5GFjRuIKpDMxHtsRYr9EC3ffS2vr40YZd1263L6vnyNPwuztv3P76/10TSoBu63lRbU2hm4YsXb1fky25lCevUodRra4BIn9bTjFKUoFKUoFKUoFKUoFKUoFKUoPwm1UHvS3lHOy2FwjEYYaSSDnN3gHpF97y5znaTetBkePXDFS8S+jiJVuezc2sAB63D8q2uthcgiovvO3eLiEOYZcA8bjtJI47EEHXtI7cweZUeY6glVBSgN6ViqytxWf/k7GthmPoYlfR8JUBI8rrxjx4VFaTerkP5AzGUKLRzfpo+6zk8Q+xw2nQFai2DxT4GRJYzaSNldD3MpBH2XFXdvWwqbW5TBmEIuYgJPERvYSKfFSFJ/dmqii6yct/XRfvY/vLWNWTlv66L97H95air539/s1P4iP7slc+10Fv7/ZqfxEf3ZK59qyQVde5XLkyLA4nMp9Awax7oYrliPFmDC3XgWqdyzAPmk0cEf6yV1RfAsbXPgOZ8AauTfJjk2dy/DZbAbBwoI69jFbn4s3D52ahKnc2zF84nlnk9eVy58L8h5AWUeAFYlKVB6jcxkMpKspBBBIII1BBGoIOt66K3U7efnTEYZiBi4lu3TtU0HGB0NyAw7yCNDYUFkWTTZ/OsGHTikb3KvVmPRRfU+QFyQDd7vhNz2CsLS4yUeTSsOp9iFb8vHqxN7CSs2lanZbPo9pcLHiIuTjVeqONGU+INx46HrW2qoUpSgUpSgUpSgUpSgVEN521n5qYMshHwiX9HCO5jza3co18+Edal9czb2dovzgzCThN4sPeGPuup9NvtYEX7lWiwhzMWJJJJJuSTcknmSepPfU93Zbw22VYQzEtg2OvUwk82UdVvqy+ZGtw0BpWKrf3n7vFxCnMMvAeNxxyRx6gg69pHbmDzKjzHUGoAb1Pt2O8JtlXEM5LYNjy1JhY/KXvQ/KX7RrcNId527xcQpzDLwHjcdpJHHYgg69pHbmDzKjnzHUGioKuncVmy5jh8Rl81mADOqnrFJ6Mi+QY3P72qWBvW82Jz07N42DEX9BW4ZPGJtH9wPFbvUUJYef5S2RYmbDPe8LlbnqvNW/mUq3218Mt/XRfvY/vLVqb/si4HgxqD0XHZSEd4u0Z+0cYv8ARWqry39dF+9j+8tBfO/v9mp/ER/dkrn2ugt/f7NT+Ij+7JXPtJIWnuEyD4ZiZMW49CAcEZ/zXGpHiqaf+rUP3hZ/+cmPmmBvGD2cXd2aXAI8GPE/89Wpmx+LrZ9Yh6OJmHAbc+1luXN/oLxAH6C1RAFqEFZ+RZNNn86QYdOKRvcq9WY9FHU+QFyQCyLJps/nWDDpxSN7lHVmPRRfU+QFyQDd7vg9z+CsLS4yUeTSsOp9iFb8vHqxJIHbB7nsFYWlxko8mlYdT7EK35ePViSaPzrNps8meedy8j8z0A6Ko6KOg/vc0zrNps8meedy8j8z0A6Ko6KOg/vc1g0FkbktqPyRi/gsjWhxJst+SzfJ/rA4PPgroOuNUYxkFSQwIII5gjUEeIOtdV7C7QDafBQ4jTjI4ZAOki6N9l9R4EUhJb+lKVUKUpQKUpQKUpQfLFI0qMqtwsVIVrX4SRobXF7HW165x2j3VY/I7sifCYh8uK5b+aM+lf6vFVsb6sY2CytyjMjGWEBlYgj0w2hGo9Wqx2b3vY7KbLPw4qMe36LjykA1/mUnxqLCviOEkHQg2IOhB7iOhr8q+0z/ACTeIAuIRY5zoO1tHJfuWVTZvq8XmKju0e5OWC7YKYSr/wAOWytbwcDhY+YXzotqmqfbsd4bbKMIZyzYNjqNSYSebKOq9WUeJGtw0OzbKZ8lfs8RDJE/QOtr/VPJh4qTWFQW/vO3eLiFOYZcA8bjjkjjsQQde0jtzB5lRz5jqDUHOp9ux3hvsq4hnJbBsdeZMJPylHVPaX7RrcNId5+7xcQpzDLwHRx2kkceoIOvaR25g8yo8x1BI3OyLDb/ACF8K5vNEvY3PR0s0LH7Alz1s1Uhl6lJ4gQQwlQEHmCHAIPiDVjbg3xEeLkKRO2FkThlcW4VdfSQ3J1OrLYXPpgnSppmG6KDH42TFGeRFeQSiJFQWfQtdje4ZgW0A9Y0H5v7/ZqfxEf3ZKq/dNkH5fzGLiF4oP0z93okcA+1+E26hWq+9tNlo9rsOIJXdFDhwycN7gMBzBFvSNafZHY/8wcNijCTiZnu6+iFLBVPBH6xHMtrp650FBV2/DP/AMqY8QKbx4VeHzlaxf3DgXwIaoVkWTTZ/OsGHTikb3KvVmPRR1PkBckA/bL8oxW0OLMKozYqR2MgcFeFibuz3F0AJubjqALkgG6XfB7nsFYWlxko8mlYdT7EK35ePViSQO+E3PYKwtLjJR5NKw6n2IVvy8erE3o/Os2mzyZ553LyPzPQDoqjoo6D+9zTOs2mzyZ553LyPzPQDoqjoo6D+9zWCdKKUrfbO7HY3aS3weBih/xG9GP+o+t/Lc1ZmTbnMPlidrmOJDKurKrdnGPrSGzEeI4KFqbwWEkx7iOKN5JDyRFLH3DW3jV87mdmcds2s3wlVjil4WWPjBdXGhJC3UBlt8q/ojQa1h47eZlmyiGHLsOJSP8AhqI4795kIu58QGv31Ac23p5jmMiv2ojRHVxFEOFW4SDZm1ZgbWIJsb8qI6WpWNlmOTM4Y5ozdJUV1PgwBH+9ZNVClKUClKUClKUFc7+P2YP38f8AzVz1XR2++HtcplPsSQt/8ir/AM1c41JZQEXqQ7ObbY7Zuwgnbsx/hSenHbuCnVR9QrUepUF3ZTvdweeJ2OZYYIG0J4e1iPmtuJfcbd9e8y3U4DaNO2y3ECMHlwt2sRPda/Ep6WDWHdVHVlZZmM2Uv2kErxP7SMRfz6MPA3FUpvNpdgsds3cywFox/ixXdLd5sOJR4sAKnG4HMsXI8sI9PBKOIlj+rkPIIfpakryFr6E+li7Ob658EAuNiE6DnJHZHt3lfUY+XBV15ZBHGnHFEsYltIwCqpLMBqwHN7AAnXlRGRh8OmFXhRVRdTZQALk3Og7ySftr6UpVQpSlBhYvD9gJZYYoziWSwJsvGVB4FZwL8NyfK5rlTOcbic9xTtPxvimYqUCksCpI4FQXIC6jhHj4muuKhm2m0uF2B/TfBeKbEltY1ReNlC+vIdeRHQnwosKp2b3RY7NrNNw4WM+36TkeEYOn8xB8Km67N5Hu/AbFOss41HbfpHJ6FYVFh4Nw6d9V9tJvUx+d3VXGGiPyYbhreMh9L+nhqDk8RJOpJuSeZPeT1PjUFubRb7JJLpgYBGvISTWLfZGDwj7SfKqyznOsRnjceJmkmbmOM6L9VR6K/wAoFYFKKUpSoOgtxGc/D8A0DH0sNIVGuvZv6a/Zcuo8EqyapTcBlOIjkmxNgMK6dnre7urAgqOqr6YJ72sL2NrKxO22Bw0nZtiF4gbEhXKg+LBSv+ulJyjH3NM8NOzZMxhjOX8RaQ0rxDKs6hlIZWFwQQQR3g9RXusnl6KUpQKUpQa3aPJ02gw0uGkJVJV4SVtcaggi+lwQKrn4jcL87xPuh/BVsVyzvJ2ZGzeYSxhAInPaxaC3A5Og+q3Etu4CirO+I3C/O8T7ofwU+I3C/O8T7ofwVRPZL7I9wp2S+yPcKhS9viNwvzvE+6H8FPiNwvzvE+6H8FUT2S+yPcKdkvsj3ChS903HYUEXxWIIvyIisfD1OVWvyrj/ACfJZ83fhwsDSyD2EuFPQs3qqPFiK68wzM6KWXhYqCy3Bsbai4008KpL6UpSiFKUoFRjb3ZOHa2GOOaVogknGrLw3vwsLekCLa3+ypPVNf8AaHzFWGFw3M3aZh3ADgX38T/00H3+JfBfP5vfB+GnxL4L5/N74Pw1R/ZL7I9wp2S+yPcKi0vD4l8F8/m98H4afEvgvn83vg/DVH9kvsj3CnZL7I9woUvD4l8F8/m98H4a/PiYwXz+b3wfhqkOyX2R7hTsl9ke4UKdS5/g/wAg5S8WHuFihVFI58AsGa468PESftqlQLVcG6nMZc4yyL4REw4V7NWYC00YFlax1II0JOhIJGhrxiN2WElfiVpkW9+BWW3kCVLAfbWryNOWcxOLudJ6jp42GWGzxc3f2eN0crvhZA1+BZSEv0uqkgeFzfzJqc1jZdgI8sjWKJQqKLAD/rzJPMk86ya2NeM44xE/JyuXujduy2YxUTJSlKza5SlKBVf75tlzn2D7WNbz4a7qANWj+WvnYBgO9LdasClBxoDevwnh51dmZ7lRjcbI6TrFhHPEEVSXUn1lF/RC31B1sDa2lzkDEZDu89UDEYpeotNID9b9XEfAcPlUZWrbZzd5j9obFIDHGf8AEmui28BbjbzC28asTCbtMs2UQS5liVkPc57NCe4ICXc+FzfuqM7R748ZmV1wyrhk7xZ5CPrEcK/Ytx31XmLxL41zJK7ySHm7sWY/zEk0FwZtvhw+Vp2OWYVeFdFZ17OMeKxLZiPPgrP3Sbw59oJ5cNizxyMDJEyoAFUWDIQBovIgnqSCb2vTeRZNNn86wYdOKRvcq9WY9FF9T5AXJAN3u+D3P4KwtLjJR5NK46n2IVvy6X6sSSRZlKpbY7fOVPBmK3BJImiX1QdbNGNSByBW5ta4OpNr5RtBhc6F8PiIpR3K6kjzXmD4EVUbKlfjMFFybCtdmGdR4TDzYhT2yQqzMIirE8IuQNbXHdegzMbiVwUbyNfhRSx4QWNgLmyjUnTkK5R2rz99p8VLiX04zZF9iMaIvnbU95LHrVjZNvpkfGE4iNVwT2UKou0XP0y1rve/pC3IDhFweL3vP3eLiVOYZeA6OO0kjjsQwOvaR2535lRz5jqDFU/SgN6VFKUrNyfKps7lWHDxtJK3yR0HeTyVR3nSgwqt/dvuoM/DicwSy80w55nuMo6D/L/q6rUq3e7sItmuGafhmxfMH5ER+gDzb6Z17gut7Cq0lvxVCiw0Ar9pSqhSlKBSlKBSlKBSlKD4Y7BpmEbxSqHjdSrKeRU6EVznvE3dS7JMZIg0mDJ0fmYu5ZPDoH5HkbG1+k68yIJQVYAqRYgi4IPMEdRQcbVsMiyabP50gw6cUje5V6sx6KL6nyAuSAba213Nidu1y4qnEfSgckKLnmjWJUDnwm47raCto74Pc/grC0uMlHk0rjqfYhW/Lx6sSTFsd8HuewVhaXGSjyaVx1PsQrfl0v1Ym9H51m02eTPPO5eR+Z6AdFUdFHQf3uaZ1m02eTPPO5eR+Z6AdFUdFHQf3uawaKV+MgbmAa/aVAccfPW3K+tWxuCzsQyzYF7cEq9rGDy41AVx/MvCbf5Zqp63exS4g4/DHCoXnWQMFGl1Hr3PIKVLAk9/faqS87Y5IdnMbPh7HhR7p4xt6SeehAJ71NSbdjvDbZVhBOS2DY+ZhJOrKOqX1ZR4ka3DWrt5u4i2xljlaV4nRChKqp4he63v3Et/VVSbb7scTsqhmDLPhx6zqpVk8WS59H6QJ8QKIk+8/d2uIU4/LwHRxxyRx2IYHXtI7c78yo58x1Bp7i0v0q4NxmOx6HsxC75e1zxt6IibvjJ9cE81W9ib6ahrGwuwWAwuKfFLh1MrHi11VG6sqeqrE63te/K16Cl9id12K2j4ZJg2Hwx14mX03H0EPIfSbTqA1Xxs3s5h9mYuyw0YQfKPNnPezHUn/bpattSqhSlKBSlKBSlKBSlKBSlKBSlKBSlKBWn2i2Ywu0i8OJhSSwsrcnX6rizDyBsetbilBSe0O5B0u2CxAYdI59D9kiix8io86gGbbE5hlF+1wc1vaRe0XzunFYedq6rpUpbcZu3AbHQjmDoR9lft67ExWCjxekkaOPpKp/3FauXZDATG7YHCE95gi/DSi3JxNqurcNhY8JhMXjSAzhilxzCRorkDuuW1+qtWXh9l8FhfUweFX6sEQ/2WtmIFClQoCkWIAAFj4UpYmL8uf80zmfNpDJLIxJNwAx4U7go5AD39+tWHuwzp81SXDzntFRQVL+kSjXBVr+sPPvIrT5ruzxEUh+DtG8RPo8TFWUdx0N7d4591TPYfZX8242LsGmktxkXsAL2UX1I1Jvpe9aOjXtjZc/2+m6jyuHnxO3CYmfHbEfL8JKqhRYCwHIV+0pW++XKUpQKUpQKUpQKUpQKUpQKUpQKUpQKUpQKUpQKUpQKUpQKUpQKUpQKUpQKUpQKUpQKUpQKUpQKUpQKUpQaTbfGPl2X4uWJuGSOGRkYW0YKSDrpUR3J7QYnaCHEtiZmlZJFVSQosCt/kgVJt437Lx38PL901We4raDC5RHikxGIihZnR17V1QMOG2hYgEgjl4iirvqmt0e2ONz3MJIcTiGkjEMjBSkQsweIA3VAeTH31Y8m2uXRgk4/B2AvpiIifsAa5PgKprcM3Hmkh78NKffJDQettt4eZZbj8VFFiykUcpVF7LDmw06tGSefU1PN1G8D85kMGJYfC0F76Dtk9oAWAcfKA8COZArx4VxG07I6hkbFsGUgEEFDcEdRWNvA2Ql2CxST4dnEBfigkBuYnGvAxPM2va/rLcG9jUE13z7ZY3ZrERJhZ+zVoSxHZxNduIi/pKTW33o7Q4nJ8sw80ExjleSIMwVDcNG5IsykcwDoOlVFvF2rG14w8pXhlSBklUA24+Im6n2SNfDlVlb5v2PhP3kP/ANUlBIti9o5HyQY3EMZZEjxEjmygsI3lsNAANEA5VVuW7Y57tTK/wWR2IHEyRRwBUB5C7jwNrsSbHuqb7K/+VZf4XHfexFRncLnOHyp8Ys88URkWAp2jqobh7bisSQCRxrp40GHnOdbR5BH2uIkmjjBA4yuDYAnlfhU2vy10q2N2W077WYFZpAokVmjcryYrbUDpcEad969Z/t7l+URcb4iKXUARxPHI516KG5DmT/8AlZuyG0UG08Bmw6usYcpZ1CniABOgJ01FVEU3ybaS7MRwx4aQJPKxYtwo3DGvPRgRcsVHLkGqE5XvEzPJsZhhmExMDiN3Vo4V/RSjRrqgI4b3IvzRhUc232hj2gzR55OJ8MkixhVtdoYzqFubemeNr/TrJ3l7YYbbIwvFBJFJGGRuPs7Mh1A9Ek3Bvb6xqK6XrnzbXb7McrzHExxYpljjlsqcEZFgFNj6NyPtq0N0u0P5wZdHxG8sP6GTvJUDhP2qVN++9VLmWWJnW0cuHkvwSzurW5j9ESCPEEA/ZQXpshtDHtRhY8RHpxCzr1Rx6ynyPI9QQetfLbbaRNlcJJO1iw9GNT8uQ34R5cyfBSaprYXN5d3OZyYTFG0LuEkPyQf8OUfRIIB8Dr6lqbeZpJvEzSPCYY3ijYxxnmt/8SU96gAgd4XT1qFPvu123zDNszw0M+KeSJzJxKUiANo5GHJARqAefSs7e7tbjsmzHscNiXjj7GNuFQnrMXB5qe4VothsEuW7RpCl+CKfExrc3NlSdRc9+le9+Z4c1v1EEX3pKDYdjtT34j+rB/8AWvWxu3eY5dmUeEx7u4eRYnSRUDRs1uEgqB1K94INx318PjUzn5un/tMR+OsLZLLsdtbm8WKmikHDKkssjRsiKI7WUXHXhVQBc63PU0HRVKUqoUpSgUpSg+OMwqY6N45FDRupVlPIqwsR9oNVdNuNwzMSuKxCrfQERmw7r8OtWvSgqX4i8P8APMR/TF+GpbsNsBh9jS7Rs8krjhMj8NwvPhUAAAXAJ6mw7hUtpQQNd2ka5l+UPhEnH2pl7PhXhuRa1+dS/OcqizuF4J0DxyCxH+xB6MDYg9CBWbSgqJtxMDX/AO+T2+pHU12u2NTafCRYVpXjWJkYMoUk8KsvI6fKvUopQaXZbZ1NnsGmEDGVEDglwPSDszEEDS3pkVBMZuOwsrkx4meNDySyNw+AJFyPO58TVq0oKj+IqD55P/RH/wBKnmW7Kx5RgGwWGd4wUde10L8T34n6Di106DTuqQUoIJsbuvwuzJkLEYkuFA7WNCEAvyFjzuLn6IqQZjsng8dFJH8GgXtEZOJYowy8QIuCBoRe4NbulBC9gtgBsW8rJiZJFlUBkZFAupPCbjqLsPt8K+ce7eJMz/KPbycfaGTs7Lw3KlbX58jU4pQQ/bvd9Btk0bu7xSRgrxoFJZOfCbjkDcjuue+vOwm7uDY15JEkeWR1ChnCjgXmQth1Nr/VFTKlBBct3axYDMjmAnlLmWWTsyE4byBwRe17DjPurxtluyj2qxQxLYiSNgiJwqqkeiWPXX5VT2lApSlApSlApSlApSlApSlApSlApSlApSlApSlApSlApSlApSlApSlApSlApSlApSlApSlB/9k="/>
          <p:cNvSpPr>
            <a:spLocks noChangeAspect="1" noChangeArrowheads="1"/>
          </p:cNvSpPr>
          <p:nvPr/>
        </p:nvSpPr>
        <p:spPr bwMode="auto">
          <a:xfrm>
            <a:off x="155575" y="-2560638"/>
            <a:ext cx="5076825" cy="533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18852" name="AutoShape 4" descr="data:image/jpeg;base64,/9j/4AAQSkZJRgABAQAAAQABAAD/2wCEAAkGBxQHEhUUExMUFhMWGBoZGBgYFxYeHxkZHiAYHh8iIBshHSkgHRomIhgYITIhJSorLjAuGB8zODUsOSotLisBCgoKDQ0OGBAQFywcHBwtLCssLCw3KzcsLCwsNzc2LCw3LDA0NSsvMDc3LDc2Ny8yKywxLiwsLjcsMi8sLCwtLf/AABEIAOYA2wMBIgACEQEDEQH/xAAcAAEAAgMBAQEAAAAAAAAAAAAABgcEBQgCAwH/xABLEAACAQIDBQQECQoEAwkAAAABAgMAEQQFIQYHEjFBE1FhcSIyUpEUF0JUYnKBstIVFiMzNXN0gpLBQ2OhsVPC0QgkJzaDlKOz4f/EABoBAQEAAwEBAAAAAAAAAAAAAAABAgQFAwb/xAAmEQEAAgIBBAAGAwAAAAAAAAAAARECAwQFEiExE0GxwdHwcYGh/9oADAMBAAIRAxEAPwC8aUpQKUpQKUpQKUpQKUpQKUpQKUpQKUpQKUpQKUpQKUpQKUpQKUpQKUpQKUpQKUpQKUpQKUpQKUr44rFJg1LSOqKObMwUD7TpQfalQzMt6WV4A2+FCQ90Su4/qUcP+taQb68HK6omHxR4mCgkRAakC/6wm2vdQWdSo/tvtSmyGHE7xvIpkVOFSAbkMb66fJqHYffhgnPp4fFL48MRA90l/wDSgtGlQzLt6WV47T4UIz/mo6D+phw/61KY8yiliMyyo0IBYurBlsBcm400osRM+GVSqozDefO8n6CKJYgdBIGZiPGzADy1t3mpzsftIu0kRYLwSIbOl72PQg9VP9iOleOG/DOaiW7yOm8jRr+Jnj4+jfUpSvZolKUoFKUoFKUoFKUoFKUoFKUoFKUJtQK1Oe7S4XZ/g+EzpGXICqT6TXIFwo14RfVuQ61XW8De6uDLQZeVeQXDT6FFPcg5O30j6I+l0pTG4l8e7SSu0kj+szkkt5k/7dKlrS/t8e1ON2ZSH4NwJHLxK0pXiZXFiAL+iLjiOoPqnlVDZlmM2bNxzyySv3yMWt5X0A8BYVeGB/8AEbZ8pfixMS8Pj28Vip/nW1/CQ1Qo1oQVk5b+ui/ex/eWsasnLf10X72P7y1FXzv7/ZqfxEf3ZK59roLf3+zU/iI/uyVz7Vkgq8Nzsq51lOJwQYLIpkX+WUEq1u6/EP5ao+pfumjnlzSAYdynMykWIMIsXBB0Ib0VHcWU9KlX4XHKcZjKPcNhj8I+WuY5lKOPknr5d48RVo7qskky6OWaVShm4AqsLHhXi1I5i5c8+7xrxtlvQw+y+JOHaGSV1VWJQpZS1yFNyCDax8mFVptLvcxuaupw5GFjRuIKpDMxHtsRYr9EC3ffS2vr40YZd1263L6vnyNPwuztv3P76/10TSoBu63lRbU2hm4YsXb1fky25lCevUodRra4BIn9bTjFKUoFKUoFKUoFKUoFKUoFKUoPwm1UHvS3lHOy2FwjEYYaSSDnN3gHpF97y5znaTetBkePXDFS8S+jiJVuezc2sAB63D8q2uthcgiovvO3eLiEOYZcA8bjtJI47EEHXtI7cweZUeY6glVBSgN6ViqytxWf/k7GthmPoYlfR8JUBI8rrxjx4VFaTerkP5AzGUKLRzfpo+6zk8Q+xw2nQFai2DxT4GRJYzaSNldD3MpBH2XFXdvWwqbW5TBmEIuYgJPERvYSKfFSFJ/dmqii6yct/XRfvY/vLWNWTlv66L97H95air539/s1P4iP7slc+10Fv7/ZqfxEf3ZK59qyQVde5XLkyLA4nMp9Awax7oYrliPFmDC3XgWqdyzAPmk0cEf6yV1RfAsbXPgOZ8AauTfJjk2dy/DZbAbBwoI69jFbn4s3D52ahKnc2zF84nlnk9eVy58L8h5AWUeAFYlKVB6jcxkMpKspBBBIII1BBGoIOt66K3U7efnTEYZiBi4lu3TtU0HGB0NyAw7yCNDYUFkWTTZ/OsGHTikb3KvVmPRRfU+QFyQDd7vhNz2CsLS4yUeTSsOp9iFb8vHqxN7CSs2lanZbPo9pcLHiIuTjVeqONGU+INx46HrW2qoUpSgUpSgUpSgUpSgVEN521n5qYMshHwiX9HCO5jza3co18+Edal9czb2dovzgzCThN4sPeGPuup9NvtYEX7lWiwhzMWJJJJJuSTcknmSepPfU93Zbw22VYQzEtg2OvUwk82UdVvqy+ZGtw0BpWKrf3n7vFxCnMMvAeNxxyRx6gg69pHbmDzKjzHUGoAb1Pt2O8JtlXEM5LYNjy1JhY/KXvQ/KX7RrcNId527xcQpzDLwHjcdpJHHYgg69pHbmDzKjnzHUGioKuncVmy5jh8Rl81mADOqnrFJ6Mi+QY3P72qWBvW82Jz07N42DEX9BW4ZPGJtH9wPFbvUUJYef5S2RYmbDPe8LlbnqvNW/mUq3218Mt/XRfvY/vLVqb/si4HgxqD0XHZSEd4u0Z+0cYv8ARWqry39dF+9j+8tBfO/v9mp/ER/dkrn2ugt/f7NT+Ij+7JXPtJIWnuEyD4ZiZMW49CAcEZ/zXGpHiqaf+rUP3hZ/+cmPmmBvGD2cXd2aXAI8GPE/89Wpmx+LrZ9Yh6OJmHAbc+1luXN/oLxAH6C1RAFqEFZ+RZNNn86QYdOKRvcq9WY9FHU+QFyQCyLJps/nWDDpxSN7lHVmPRRfU+QFyQDd7vg9z+CsLS4yUeTSsOp9iFb8vHqxJIHbB7nsFYWlxko8mlYdT7EK35ePViSaPzrNps8meedy8j8z0A6Ko6KOg/vc0zrNps8meedy8j8z0A6Ko6KOg/vc1g0FkbktqPyRi/gsjWhxJst+SzfJ/rA4PPgroOuNUYxkFSQwIII5gjUEeIOtdV7C7QDafBQ4jTjI4ZAOki6N9l9R4EUhJb+lKVUKUpQKUpQKUpQfLFI0qMqtwsVIVrX4SRobXF7HW165x2j3VY/I7sifCYh8uK5b+aM+lf6vFVsb6sY2CytyjMjGWEBlYgj0w2hGo9Wqx2b3vY7KbLPw4qMe36LjykA1/mUnxqLCviOEkHQg2IOhB7iOhr8q+0z/ACTeIAuIRY5zoO1tHJfuWVTZvq8XmKju0e5OWC7YKYSr/wAOWytbwcDhY+YXzotqmqfbsd4bbKMIZyzYNjqNSYSebKOq9WUeJGtw0OzbKZ8lfs8RDJE/QOtr/VPJh4qTWFQW/vO3eLiFOYZcA8bjjkjjsQQde0jtzB5lRz5jqDUHOp9ux3hvsq4hnJbBsdeZMJPylHVPaX7RrcNId5+7xcQpzDLwHRx2kkceoIOvaR25g8yo8x1BI3OyLDb/ACF8K5vNEvY3PR0s0LH7Alz1s1Uhl6lJ4gQQwlQEHmCHAIPiDVjbg3xEeLkKRO2FkThlcW4VdfSQ3J1OrLYXPpgnSppmG6KDH42TFGeRFeQSiJFQWfQtdje4ZgW0A9Y0H5v7/ZqfxEf3ZKq/dNkH5fzGLiF4oP0z93okcA+1+E26hWq+9tNlo9rsOIJXdFDhwycN7gMBzBFvSNafZHY/8wcNijCTiZnu6+iFLBVPBH6xHMtrp650FBV2/DP/AMqY8QKbx4VeHzlaxf3DgXwIaoVkWTTZ/OsGHTikb3KvVmPRR1PkBckA/bL8oxW0OLMKozYqR2MgcFeFibuz3F0AJubjqALkgG6XfB7nsFYWlxko8mlYdT7EK35ePViSQO+E3PYKwtLjJR5NKw6n2IVvy8erE3o/Os2mzyZ553LyPzPQDoqjoo6D+9zTOs2mzyZ553LyPzPQDoqjoo6D+9zWCdKKUrfbO7HY3aS3weBih/xG9GP+o+t/Lc1ZmTbnMPlidrmOJDKurKrdnGPrSGzEeI4KFqbwWEkx7iOKN5JDyRFLH3DW3jV87mdmcds2s3wlVjil4WWPjBdXGhJC3UBlt8q/ojQa1h47eZlmyiGHLsOJSP8AhqI4795kIu58QGv31Ac23p5jmMiv2ojRHVxFEOFW4SDZm1ZgbWIJsb8qI6WpWNlmOTM4Y5ozdJUV1PgwBH+9ZNVClKUClKUClKUFc7+P2YP38f8AzVz1XR2++HtcplPsSQt/8ir/AM1c41JZQEXqQ7ObbY7Zuwgnbsx/hSenHbuCnVR9QrUepUF3ZTvdweeJ2OZYYIG0J4e1iPmtuJfcbd9e8y3U4DaNO2y3ECMHlwt2sRPda/Ep6WDWHdVHVlZZmM2Uv2kErxP7SMRfz6MPA3FUpvNpdgsds3cywFox/ixXdLd5sOJR4sAKnG4HMsXI8sI9PBKOIlj+rkPIIfpakryFr6E+li7Ob658EAuNiE6DnJHZHt3lfUY+XBV15ZBHGnHFEsYltIwCqpLMBqwHN7AAnXlRGRh8OmFXhRVRdTZQALk3Og7ySftr6UpVQpSlBhYvD9gJZYYoziWSwJsvGVB4FZwL8NyfK5rlTOcbic9xTtPxvimYqUCksCpI4FQXIC6jhHj4muuKhm2m0uF2B/TfBeKbEltY1ReNlC+vIdeRHQnwosKp2b3RY7NrNNw4WM+36TkeEYOn8xB8Km67N5Hu/AbFOss41HbfpHJ6FYVFh4Nw6d9V9tJvUx+d3VXGGiPyYbhreMh9L+nhqDk8RJOpJuSeZPeT1PjUFubRb7JJLpgYBGvISTWLfZGDwj7SfKqyznOsRnjceJmkmbmOM6L9VR6K/wAoFYFKKUpSoOgtxGc/D8A0DH0sNIVGuvZv6a/Zcuo8EqyapTcBlOIjkmxNgMK6dnre7urAgqOqr6YJ72sL2NrKxO22Bw0nZtiF4gbEhXKg+LBSv+ulJyjH3NM8NOzZMxhjOX8RaQ0rxDKs6hlIZWFwQQQR3g9RXusnl6KUpQKUpQa3aPJ02gw0uGkJVJV4SVtcaggi+lwQKrn4jcL87xPuh/BVsVyzvJ2ZGzeYSxhAInPaxaC3A5Og+q3Etu4CirO+I3C/O8T7ofwU+I3C/O8T7ofwVRPZL7I9wp2S+yPcKhS9viNwvzvE+6H8FPiNwvzvE+6H8FUT2S+yPcKdkvsj3ChS903HYUEXxWIIvyIisfD1OVWvyrj/ACfJZ83fhwsDSyD2EuFPQs3qqPFiK68wzM6KWXhYqCy3Bsbai4008KpL6UpSiFKUoFRjb3ZOHa2GOOaVogknGrLw3vwsLekCLa3+ypPVNf8AaHzFWGFw3M3aZh3ADgX38T/00H3+JfBfP5vfB+GnxL4L5/N74Pw1R/ZL7I9wp2S+yPcKi0vD4l8F8/m98H4afEvgvn83vg/DVH9kvsj3CnZL7I9woUvD4l8F8/m98H4a/PiYwXz+b3wfhqkOyX2R7hTsl9ke4UKdS5/g/wAg5S8WHuFihVFI58AsGa468PESftqlQLVcG6nMZc4yyL4REw4V7NWYC00YFlax1II0JOhIJGhrxiN2WElfiVpkW9+BWW3kCVLAfbWryNOWcxOLudJ6jp42GWGzxc3f2eN0crvhZA1+BZSEv0uqkgeFzfzJqc1jZdgI8sjWKJQqKLAD/rzJPMk86ya2NeM44xE/JyuXujduy2YxUTJSlKza5SlKBVf75tlzn2D7WNbz4a7qANWj+WvnYBgO9LdasClBxoDevwnh51dmZ7lRjcbI6TrFhHPEEVSXUn1lF/RC31B1sDa2lzkDEZDu89UDEYpeotNID9b9XEfAcPlUZWrbZzd5j9obFIDHGf8AEmui28BbjbzC28asTCbtMs2UQS5liVkPc57NCe4ICXc+FzfuqM7R748ZmV1wyrhk7xZ5CPrEcK/Ytx31XmLxL41zJK7ySHm7sWY/zEk0FwZtvhw+Vp2OWYVeFdFZ17OMeKxLZiPPgrP3Sbw59oJ5cNizxyMDJEyoAFUWDIQBovIgnqSCb2vTeRZNNn86wYdOKRvcq9WY9FF9T5AXJAN3u+D3P4KwtLjJR5NK46n2IVvy6X6sSSRZlKpbY7fOVPBmK3BJImiX1QdbNGNSByBW5ta4OpNr5RtBhc6F8PiIpR3K6kjzXmD4EVUbKlfjMFFybCtdmGdR4TDzYhT2yQqzMIirE8IuQNbXHdegzMbiVwUbyNfhRSx4QWNgLmyjUnTkK5R2rz99p8VLiX04zZF9iMaIvnbU95LHrVjZNvpkfGE4iNVwT2UKou0XP0y1rve/pC3IDhFweL3vP3eLiVOYZeA6OO0kjjsQwOvaR2535lRz5jqDFU/SgN6VFKUrNyfKps7lWHDxtJK3yR0HeTyVR3nSgwqt/dvuoM/DicwSy80w55nuMo6D/L/q6rUq3e7sItmuGafhmxfMH5ER+gDzb6Z17gut7Cq0lvxVCiw0Ar9pSqhSlKBSlKBSlKBSlKD4Y7BpmEbxSqHjdSrKeRU6EVznvE3dS7JMZIg0mDJ0fmYu5ZPDoH5HkbG1+k68yIJQVYAqRYgi4IPMEdRQcbVsMiyabP50gw6cUje5V6sx6KL6nyAuSAba213Nidu1y4qnEfSgckKLnmjWJUDnwm47raCto74Pc/grC0uMlHk0rjqfYhW/Lx6sSTFsd8HuewVhaXGSjyaVx1PsQrfl0v1Ym9H51m02eTPPO5eR+Z6AdFUdFHQf3uaZ1m02eTPPO5eR+Z6AdFUdFHQf3uawaKV+MgbmAa/aVAccfPW3K+tWxuCzsQyzYF7cEq9rGDy41AVx/MvCbf5Zqp63exS4g4/DHCoXnWQMFGl1Hr3PIKVLAk9/faqS87Y5IdnMbPh7HhR7p4xt6SeehAJ71NSbdjvDbZVhBOS2DY+ZhJOrKOqX1ZR4ka3DWrt5u4i2xljlaV4nRChKqp4he63v3Et/VVSbb7scTsqhmDLPhx6zqpVk8WS59H6QJ8QKIk+8/d2uIU4/LwHRxxyRx2IYHXtI7c78yo58x1Bp7i0v0q4NxmOx6HsxC75e1zxt6IibvjJ9cE81W9ib6ahrGwuwWAwuKfFLh1MrHi11VG6sqeqrE63te/K16Cl9id12K2j4ZJg2Hwx14mX03H0EPIfSbTqA1Xxs3s5h9mYuyw0YQfKPNnPezHUn/bpattSqhSlKBSlKBSlKBSlKBSlKBSlKBSlKBWn2i2Ywu0i8OJhSSwsrcnX6rizDyBsetbilBSe0O5B0u2CxAYdI59D9kiix8io86gGbbE5hlF+1wc1vaRe0XzunFYedq6rpUpbcZu3AbHQjmDoR9lft67ExWCjxekkaOPpKp/3FauXZDATG7YHCE95gi/DSi3JxNqurcNhY8JhMXjSAzhilxzCRorkDuuW1+qtWXh9l8FhfUweFX6sEQ/2WtmIFClQoCkWIAAFj4UpYmL8uf80zmfNpDJLIxJNwAx4U7go5AD39+tWHuwzp81SXDzntFRQVL+kSjXBVr+sPPvIrT5ruzxEUh+DtG8RPo8TFWUdx0N7d4591TPYfZX8242LsGmktxkXsAL2UX1I1Jvpe9aOjXtjZc/2+m6jyuHnxO3CYmfHbEfL8JKqhRYCwHIV+0pW++XKUpQKUpQKUpQKUpQKUpQKUpQKUpQKUpQKUpQKUpQKUpQKUpQKUpQKUpQKUpQKUpQKUpQKUpQKUpQKUpQaTbfGPl2X4uWJuGSOGRkYW0YKSDrpUR3J7QYnaCHEtiZmlZJFVSQosCt/kgVJt437Lx38PL901We4raDC5RHikxGIihZnR17V1QMOG2hYgEgjl4iirvqmt0e2ONz3MJIcTiGkjEMjBSkQsweIA3VAeTH31Y8m2uXRgk4/B2AvpiIifsAa5PgKprcM3Hmkh78NKffJDQettt4eZZbj8VFFiykUcpVF7LDmw06tGSefU1PN1G8D85kMGJYfC0F76Dtk9oAWAcfKA8COZArx4VxG07I6hkbFsGUgEEFDcEdRWNvA2Ql2CxST4dnEBfigkBuYnGvAxPM2va/rLcG9jUE13z7ZY3ZrERJhZ+zVoSxHZxNduIi/pKTW33o7Q4nJ8sw80ExjleSIMwVDcNG5IsykcwDoOlVFvF2rG14w8pXhlSBklUA24+Im6n2SNfDlVlb5v2PhP3kP/ANUlBIti9o5HyQY3EMZZEjxEjmygsI3lsNAANEA5VVuW7Y57tTK/wWR2IHEyRRwBUB5C7jwNrsSbHuqb7K/+VZf4XHfexFRncLnOHyp8Ys88URkWAp2jqobh7bisSQCRxrp40GHnOdbR5BH2uIkmjjBA4yuDYAnlfhU2vy10q2N2W077WYFZpAokVmjcryYrbUDpcEad969Z/t7l+URcb4iKXUARxPHI516KG5DmT/8AlZuyG0UG08Bmw6usYcpZ1CniABOgJ01FVEU3ybaS7MRwx4aQJPKxYtwo3DGvPRgRcsVHLkGqE5XvEzPJsZhhmExMDiN3Vo4V/RSjRrqgI4b3IvzRhUc232hj2gzR55OJ8MkixhVtdoYzqFubemeNr/TrJ3l7YYbbIwvFBJFJGGRuPs7Mh1A9Ek3Bvb6xqK6XrnzbXb7McrzHExxYpljjlsqcEZFgFNj6NyPtq0N0u0P5wZdHxG8sP6GTvJUDhP2qVN++9VLmWWJnW0cuHkvwSzurW5j9ESCPEEA/ZQXpshtDHtRhY8RHpxCzr1Rx6ynyPI9QQetfLbbaRNlcJJO1iw9GNT8uQ34R5cyfBSaprYXN5d3OZyYTFG0LuEkPyQf8OUfRIIB8Dr6lqbeZpJvEzSPCYY3ijYxxnmt/8SU96gAgd4XT1qFPvu123zDNszw0M+KeSJzJxKUiANo5GHJARqAefSs7e7tbjsmzHscNiXjj7GNuFQnrMXB5qe4VothsEuW7RpCl+CKfExrc3NlSdRc9+le9+Z4c1v1EEX3pKDYdjtT34j+rB/8AWvWxu3eY5dmUeEx7u4eRYnSRUDRs1uEgqB1K94INx318PjUzn5un/tMR+OsLZLLsdtbm8WKmikHDKkssjRsiKI7WUXHXhVQBc63PU0HRVKUqoUpSgUpSg+OMwqY6N45FDRupVlPIqwsR9oNVdNuNwzMSuKxCrfQERmw7r8OtWvSgqX4i8P8APMR/TF+GpbsNsBh9jS7Rs8krjhMj8NwvPhUAAAXAJ6mw7hUtpQQNd2ka5l+UPhEnH2pl7PhXhuRa1+dS/OcqizuF4J0DxyCxH+xB6MDYg9CBWbSgqJtxMDX/AO+T2+pHU12u2NTafCRYVpXjWJkYMoUk8KsvI6fKvUopQaXZbZ1NnsGmEDGVEDglwPSDszEEDS3pkVBMZuOwsrkx4meNDySyNw+AJFyPO58TVq0oKj+IqD55P/RH/wBKnmW7Kx5RgGwWGd4wUde10L8T34n6Di106DTuqQUoIJsbuvwuzJkLEYkuFA7WNCEAvyFjzuLn6IqQZjsng8dFJH8GgXtEZOJYowy8QIuCBoRe4NbulBC9gtgBsW8rJiZJFlUBkZFAupPCbjqLsPt8K+ce7eJMz/KPbycfaGTs7Lw3KlbX58jU4pQQ/bvd9Btk0bu7xSRgrxoFJZOfCbjkDcjuue+vOwm7uDY15JEkeWR1ChnCjgXmQth1Nr/VFTKlBBct3axYDMjmAnlLmWWTsyE4byBwRe17DjPurxtluyj2qxQxLYiSNgiJwqqkeiWPXX5VT2lApSlApSlApSlApSlApSlApSlApSlApSlApSlApSlApSlApSlApSlApSlApSlApSlApSlB/9k="/>
          <p:cNvSpPr>
            <a:spLocks noChangeAspect="1" noChangeArrowheads="1"/>
          </p:cNvSpPr>
          <p:nvPr/>
        </p:nvSpPr>
        <p:spPr bwMode="auto">
          <a:xfrm>
            <a:off x="155575" y="-2560638"/>
            <a:ext cx="5076825" cy="533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2" name="Group 13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18" name="Rectangle 17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9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21" name="Imagem 5" descr="complexo panor+ómic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2071678"/>
            <a:ext cx="8244408" cy="2034861"/>
          </a:xfrm>
          <a:prstGeom prst="rect">
            <a:avLst/>
          </a:prstGeom>
        </p:spPr>
      </p:pic>
      <p:pic>
        <p:nvPicPr>
          <p:cNvPr id="22" name="Imagem 9" descr="Camara Respirom+®trica 2 sem efeit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42976" y="4260308"/>
            <a:ext cx="3030036" cy="2010965"/>
          </a:xfrm>
          <a:prstGeom prst="rect">
            <a:avLst/>
          </a:prstGeom>
        </p:spPr>
      </p:pic>
      <p:pic>
        <p:nvPicPr>
          <p:cNvPr id="23" name="Imagem 7" descr="Automa+º+úo Optimat Luiz G R Pereira 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86247" y="4286256"/>
            <a:ext cx="3378823" cy="200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540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107504" y="1583422"/>
            <a:ext cx="8928992" cy="5098318"/>
            <a:chOff x="0" y="857232"/>
            <a:chExt cx="10204492" cy="5884136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2429367" y="6213763"/>
              <a:ext cx="4428649" cy="527605"/>
              <a:chOff x="2478" y="3929"/>
              <a:chExt cx="3282" cy="391"/>
            </a:xfrm>
          </p:grpSpPr>
          <p:pic>
            <p:nvPicPr>
              <p:cNvPr id="9" name="Picture 7" descr="triplice_col_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3846" t="-16716"/>
              <a:stretch>
                <a:fillRect/>
              </a:stretch>
            </p:blipFill>
            <p:spPr bwMode="auto">
              <a:xfrm>
                <a:off x="3515" y="3929"/>
                <a:ext cx="2245" cy="3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10" descr="Embrapa_eSelo40 anos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478" y="4020"/>
                <a:ext cx="1037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8" name="Rectangle 7"/>
            <p:cNvSpPr/>
            <p:nvPr/>
          </p:nvSpPr>
          <p:spPr>
            <a:xfrm>
              <a:off x="0" y="857232"/>
              <a:ext cx="9144000" cy="10715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9149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6898" y="1000108"/>
              <a:ext cx="4929222" cy="4971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Box 308"/>
            <p:cNvSpPr txBox="1"/>
            <p:nvPr/>
          </p:nvSpPr>
          <p:spPr>
            <a:xfrm>
              <a:off x="5194497" y="857232"/>
              <a:ext cx="5009995" cy="5541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/>
              <a:r>
                <a:rPr lang="en-GB" sz="4000" dirty="0" smtClean="0">
                  <a:effectLst>
                    <a:outerShdw blurRad="50800" dist="38100" algn="tr" rotWithShape="0">
                      <a:prstClr val="black">
                        <a:alpha val="40000"/>
                      </a:prstClr>
                    </a:outerShdw>
                  </a:effectLst>
                  <a:latin typeface="Arial Narrow" pitchFamily="34" charset="0"/>
                </a:rPr>
                <a:t>Agenda</a:t>
              </a:r>
            </a:p>
            <a:p>
              <a:pPr algn="ctr" eaLnBrk="0" fontAlgn="base" hangingPunct="0"/>
              <a:endParaRPr lang="en-GB" sz="14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endParaRPr>
            </a:p>
            <a:p>
              <a:pPr eaLnBrk="0" fontAlgn="base" hangingPunct="0"/>
              <a:r>
                <a:rPr lang="en-GB" sz="2800" dirty="0" err="1" smtClean="0">
                  <a:effectLst>
                    <a:outerShdw blurRad="50800" dist="38100" algn="tr" rotWithShape="0">
                      <a:prstClr val="black">
                        <a:alpha val="40000"/>
                      </a:prstClr>
                    </a:outerShdw>
                  </a:effectLst>
                  <a:latin typeface="Arial Narrow" pitchFamily="34" charset="0"/>
                </a:rPr>
                <a:t>Introdução</a:t>
              </a:r>
              <a:r>
                <a:rPr lang="en-GB" sz="2800" dirty="0" smtClean="0">
                  <a:effectLst>
                    <a:outerShdw blurRad="50800" dist="38100" algn="tr" rotWithShape="0">
                      <a:prstClr val="black">
                        <a:alpha val="40000"/>
                      </a:prstClr>
                    </a:outerShdw>
                  </a:effectLst>
                  <a:latin typeface="Arial Narrow" pitchFamily="34" charset="0"/>
                </a:rPr>
                <a:t> à </a:t>
              </a:r>
              <a:r>
                <a:rPr lang="en-GB" sz="2800" dirty="0" err="1" smtClean="0">
                  <a:effectLst>
                    <a:outerShdw blurRad="50800" dist="38100" algn="tr" rotWithShape="0">
                      <a:prstClr val="black">
                        <a:alpha val="40000"/>
                      </a:prstClr>
                    </a:outerShdw>
                  </a:effectLst>
                  <a:latin typeface="Arial Narrow" pitchFamily="34" charset="0"/>
                </a:rPr>
                <a:t>Embrapa</a:t>
              </a:r>
              <a:endParaRPr lang="en-GB" sz="28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endParaRPr>
            </a:p>
            <a:p>
              <a:pPr eaLnBrk="0" fontAlgn="base" hangingPunct="0"/>
              <a:r>
                <a:rPr lang="en-GB" sz="2800" dirty="0" err="1" smtClean="0">
                  <a:effectLst>
                    <a:outerShdw blurRad="50800" dist="38100" algn="tr" rotWithShape="0">
                      <a:prstClr val="black">
                        <a:alpha val="40000"/>
                      </a:prstClr>
                    </a:outerShdw>
                  </a:effectLst>
                  <a:latin typeface="Arial Narrow" pitchFamily="34" charset="0"/>
                </a:rPr>
                <a:t>Pilares</a:t>
              </a:r>
              <a:r>
                <a:rPr lang="en-GB" sz="2800" dirty="0" smtClean="0">
                  <a:effectLst>
                    <a:outerShdw blurRad="50800" dist="38100" algn="tr" rotWithShape="0">
                      <a:prstClr val="black">
                        <a:alpha val="40000"/>
                      </a:prstClr>
                    </a:outerShdw>
                  </a:effectLst>
                  <a:latin typeface="Arial Narrow" pitchFamily="34" charset="0"/>
                </a:rPr>
                <a:t> da </a:t>
              </a:r>
              <a:r>
                <a:rPr lang="en-GB" sz="2800" dirty="0" err="1" smtClean="0">
                  <a:effectLst>
                    <a:outerShdw blurRad="50800" dist="38100" algn="tr" rotWithShape="0">
                      <a:prstClr val="black">
                        <a:alpha val="40000"/>
                      </a:prstClr>
                    </a:outerShdw>
                  </a:effectLst>
                  <a:latin typeface="Arial Narrow" pitchFamily="34" charset="0"/>
                </a:rPr>
                <a:t>Organização</a:t>
              </a:r>
              <a:endParaRPr lang="en-GB" sz="28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endParaRPr>
            </a:p>
            <a:p>
              <a:pPr lvl="1" eaLnBrk="0" hangingPunct="0"/>
              <a:r>
                <a:rPr lang="en-GB" sz="2000" dirty="0" err="1" smtClean="0">
                  <a:effectLst>
                    <a:outerShdw blurRad="50800" dist="38100" algn="tr" rotWithShape="0">
                      <a:prstClr val="black">
                        <a:alpha val="40000"/>
                      </a:prstClr>
                    </a:outerShdw>
                  </a:effectLst>
                  <a:latin typeface="Arial Narrow" pitchFamily="34" charset="0"/>
                </a:rPr>
                <a:t>Pessoas</a:t>
              </a:r>
              <a:endParaRPr lang="en-GB" sz="2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endParaRPr>
            </a:p>
            <a:p>
              <a:pPr lvl="1" eaLnBrk="0" hangingPunct="0"/>
              <a:r>
                <a:rPr lang="en-GB" sz="2000" dirty="0" err="1" smtClean="0">
                  <a:effectLst>
                    <a:outerShdw blurRad="50800" dist="38100" algn="tr" rotWithShape="0">
                      <a:prstClr val="black">
                        <a:alpha val="40000"/>
                      </a:prstClr>
                    </a:outerShdw>
                  </a:effectLst>
                  <a:latin typeface="Arial Narrow" pitchFamily="34" charset="0"/>
                </a:rPr>
                <a:t>Estruturas</a:t>
              </a:r>
              <a:endParaRPr lang="en-GB" sz="2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endParaRPr>
            </a:p>
            <a:p>
              <a:pPr lvl="1" eaLnBrk="0" hangingPunct="0"/>
              <a:r>
                <a:rPr lang="en-GB" sz="2000" dirty="0" err="1">
                  <a:effectLst>
                    <a:outerShdw blurRad="50800" dist="38100" algn="tr" rotWithShape="0">
                      <a:prstClr val="black">
                        <a:alpha val="40000"/>
                      </a:prstClr>
                    </a:outerShdw>
                  </a:effectLst>
                  <a:latin typeface="Arial Narrow" pitchFamily="34" charset="0"/>
                </a:rPr>
                <a:t>P</a:t>
              </a:r>
              <a:r>
                <a:rPr lang="en-GB" sz="2000" dirty="0" err="1" smtClean="0">
                  <a:effectLst>
                    <a:outerShdw blurRad="50800" dist="38100" algn="tr" rotWithShape="0">
                      <a:prstClr val="black">
                        <a:alpha val="40000"/>
                      </a:prstClr>
                    </a:outerShdw>
                  </a:effectLst>
                  <a:latin typeface="Arial Narrow" pitchFamily="34" charset="0"/>
                </a:rPr>
                <a:t>rocessos</a:t>
              </a:r>
              <a:endParaRPr lang="en-GB" sz="2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endParaRPr>
            </a:p>
            <a:p>
              <a:pPr eaLnBrk="0" fontAlgn="base" hangingPunct="0"/>
              <a:r>
                <a:rPr lang="en-GB" sz="2800" dirty="0" err="1" smtClean="0">
                  <a:effectLst>
                    <a:outerShdw blurRad="50800" dist="38100" algn="tr" rotWithShape="0">
                      <a:prstClr val="black">
                        <a:alpha val="40000"/>
                      </a:prstClr>
                    </a:outerShdw>
                  </a:effectLst>
                  <a:latin typeface="Arial Narrow" pitchFamily="34" charset="0"/>
                </a:rPr>
                <a:t>Planejamento</a:t>
              </a:r>
              <a:r>
                <a:rPr lang="en-GB" sz="2800" dirty="0" smtClean="0">
                  <a:effectLst>
                    <a:outerShdw blurRad="50800" dist="38100" algn="tr" rotWithShape="0">
                      <a:prstClr val="black">
                        <a:alpha val="40000"/>
                      </a:prstClr>
                    </a:outerShdw>
                  </a:effectLst>
                  <a:latin typeface="Arial Narrow" pitchFamily="34" charset="0"/>
                </a:rPr>
                <a:t> </a:t>
              </a:r>
              <a:r>
                <a:rPr lang="en-GB" sz="2800" dirty="0" err="1" smtClean="0">
                  <a:effectLst>
                    <a:outerShdw blurRad="50800" dist="38100" algn="tr" rotWithShape="0">
                      <a:prstClr val="black">
                        <a:alpha val="40000"/>
                      </a:prstClr>
                    </a:outerShdw>
                  </a:effectLst>
                  <a:latin typeface="Arial Narrow" pitchFamily="34" charset="0"/>
                </a:rPr>
                <a:t>na</a:t>
              </a:r>
              <a:r>
                <a:rPr lang="en-GB" sz="2800" dirty="0" smtClean="0">
                  <a:effectLst>
                    <a:outerShdw blurRad="50800" dist="38100" algn="tr" rotWithShape="0">
                      <a:prstClr val="black">
                        <a:alpha val="40000"/>
                      </a:prstClr>
                    </a:outerShdw>
                  </a:effectLst>
                  <a:latin typeface="Arial Narrow" pitchFamily="34" charset="0"/>
                </a:rPr>
                <a:t> </a:t>
              </a:r>
              <a:r>
                <a:rPr lang="en-GB" sz="2800" dirty="0" err="1" smtClean="0">
                  <a:effectLst>
                    <a:outerShdw blurRad="50800" dist="38100" algn="tr" rotWithShape="0">
                      <a:prstClr val="black">
                        <a:alpha val="40000"/>
                      </a:prstClr>
                    </a:outerShdw>
                  </a:effectLst>
                  <a:latin typeface="Arial Narrow" pitchFamily="34" charset="0"/>
                </a:rPr>
                <a:t>Embrapa</a:t>
              </a:r>
              <a:endParaRPr lang="en-GB" sz="28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endParaRPr>
            </a:p>
            <a:p>
              <a:pPr lvl="1" eaLnBrk="0" hangingPunct="0"/>
              <a:r>
                <a:rPr lang="en-GB" sz="2000" dirty="0" err="1" smtClean="0">
                  <a:effectLst>
                    <a:outerShdw blurRad="50800" dist="38100" algn="tr" rotWithShape="0">
                      <a:prstClr val="black">
                        <a:alpha val="40000"/>
                      </a:prstClr>
                    </a:outerShdw>
                  </a:effectLst>
                  <a:latin typeface="Arial Narrow" pitchFamily="34" charset="0"/>
                </a:rPr>
                <a:t>Escolhas</a:t>
              </a:r>
              <a:endParaRPr lang="en-GB" sz="2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endParaRPr>
            </a:p>
            <a:p>
              <a:pPr lvl="1" eaLnBrk="0" hangingPunct="0"/>
              <a:r>
                <a:rPr lang="en-GB" sz="2000" dirty="0" err="1" smtClean="0">
                  <a:effectLst>
                    <a:outerShdw blurRad="50800" dist="38100" algn="tr" rotWithShape="0">
                      <a:prstClr val="black">
                        <a:alpha val="40000"/>
                      </a:prstClr>
                    </a:outerShdw>
                  </a:effectLst>
                  <a:latin typeface="Arial Narrow" pitchFamily="34" charset="0"/>
                </a:rPr>
                <a:t>Resultados</a:t>
              </a:r>
              <a:endParaRPr lang="en-GB" sz="2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endParaRPr>
            </a:p>
            <a:p>
              <a:pPr lvl="1" eaLnBrk="0" hangingPunct="0"/>
              <a:r>
                <a:rPr lang="en-GB" sz="2000" dirty="0" err="1" smtClean="0">
                  <a:effectLst>
                    <a:outerShdw blurRad="50800" dist="38100" algn="tr" rotWithShape="0">
                      <a:prstClr val="black">
                        <a:alpha val="40000"/>
                      </a:prstClr>
                    </a:outerShdw>
                  </a:effectLst>
                  <a:latin typeface="Arial Narrow" pitchFamily="34" charset="0"/>
                </a:rPr>
                <a:t>Impactos</a:t>
              </a:r>
              <a:endParaRPr lang="en-GB" sz="2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endParaRPr>
            </a:p>
            <a:p>
              <a:pPr eaLnBrk="0" hangingPunct="0"/>
              <a:r>
                <a:rPr lang="en-GB" sz="2800" dirty="0" err="1" smtClean="0">
                  <a:effectLst>
                    <a:outerShdw blurRad="50800" dist="38100" algn="tr" rotWithShape="0">
                      <a:prstClr val="black">
                        <a:alpha val="40000"/>
                      </a:prstClr>
                    </a:outerShdw>
                  </a:effectLst>
                  <a:latin typeface="Arial Narrow" pitchFamily="34" charset="0"/>
                </a:rPr>
                <a:t>Discussão</a:t>
              </a:r>
              <a:endParaRPr lang="en-GB" sz="2800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endParaRPr>
            </a:p>
            <a:p>
              <a:pPr lvl="1" eaLnBrk="0" hangingPunct="0"/>
              <a:endParaRPr lang="en-GB" sz="2000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endParaRPr>
            </a:p>
          </p:txBody>
        </p:sp>
      </p:grpSp>
      <p:sp>
        <p:nvSpPr>
          <p:cNvPr id="12" name="TextBox 308"/>
          <p:cNvSpPr txBox="1"/>
          <p:nvPr/>
        </p:nvSpPr>
        <p:spPr>
          <a:xfrm>
            <a:off x="500034" y="285728"/>
            <a:ext cx="792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Empresa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Brasileira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de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Pesquisa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Agropecuária</a:t>
            </a:r>
            <a:endParaRPr lang="en-GB" sz="36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5686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219195" y="1656572"/>
            <a:ext cx="7138887" cy="4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Laboratório de Química de Produtos Naturais</a:t>
            </a:r>
          </a:p>
        </p:txBody>
      </p:sp>
      <p:sp>
        <p:nvSpPr>
          <p:cNvPr id="16" name="CaixaDeTexto 1"/>
          <p:cNvSpPr txBox="1"/>
          <p:nvPr/>
        </p:nvSpPr>
        <p:spPr>
          <a:xfrm>
            <a:off x="142844" y="285728"/>
            <a:ext cx="885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atin typeface="Arial Narrow" pitchFamily="34" charset="0"/>
              </a:rPr>
              <a:t>Estruturas Multiuso</a:t>
            </a:r>
            <a:endParaRPr lang="pt-BR" sz="4000" dirty="0">
              <a:latin typeface="Arial Narrow" pitchFamily="34" charset="0"/>
            </a:endParaRPr>
          </a:p>
        </p:txBody>
      </p:sp>
      <p:sp>
        <p:nvSpPr>
          <p:cNvPr id="718850" name="AutoShape 2" descr="data:image/jpeg;base64,/9j/4AAQSkZJRgABAQAAAQABAAD/2wCEAAkGBxQHEhUUExMUFhMWGBoZGBgYFxYeHxkZHiAYHh8iIBshHSkgHRomIhgYITIhJSorLjAuGB8zODUsOSotLisBCgoKDQ0OGBAQFywcHBwtLCssLCw3KzcsLCwsNzc2LCw3LDA0NSsvMDc3LDc2Ny8yKywxLiwsLjcsMi8sLCwtLf/AABEIAOYA2wMBIgACEQEDEQH/xAAcAAEAAgMBAQEAAAAAAAAAAAAABgcEBQgCAwH/xABLEAACAQIDBQQECQoEAwkAAAABAgMAEQQFIQYHEjFBE1FhcSIyUpEUF0JUYnKBstIVFiMzNXN0gpLBQ2OhsVPC0QgkJzaDlKOz4f/EABoBAQEAAwEBAAAAAAAAAAAAAAABAgQFAwb/xAAmEQEAAgIBBAAGAwAAAAAAAAAAARECAwQFEiExE0GxwdHwcYGh/9oADAMBAAIRAxEAPwC8aUpQKUpQKUpQKUpQKUpQKUpQKUpQKUpQKUpQKUpQKUpQKUpQKUpQKUpQKUpQKUpQKUpQKUpQKUr44rFJg1LSOqKObMwUD7TpQfalQzMt6WV4A2+FCQ90Su4/qUcP+taQb68HK6omHxR4mCgkRAakC/6wm2vdQWdSo/tvtSmyGHE7xvIpkVOFSAbkMb66fJqHYffhgnPp4fFL48MRA90l/wDSgtGlQzLt6WV47T4UIz/mo6D+phw/61KY8yiliMyyo0IBYurBlsBcm400osRM+GVSqozDefO8n6CKJYgdBIGZiPGzADy1t3mpzsftIu0kRYLwSIbOl72PQg9VP9iOleOG/DOaiW7yOm8jRr+Jnj4+jfUpSvZolKUoFKUoFKUoFKUoFKUoFKUoFKUJtQK1Oe7S4XZ/g+EzpGXICqT6TXIFwo14RfVuQ61XW8De6uDLQZeVeQXDT6FFPcg5O30j6I+l0pTG4l8e7SSu0kj+szkkt5k/7dKlrS/t8e1ON2ZSH4NwJHLxK0pXiZXFiAL+iLjiOoPqnlVDZlmM2bNxzyySv3yMWt5X0A8BYVeGB/8AEbZ8pfixMS8Pj28Vip/nW1/CQ1Qo1oQVk5b+ui/ex/eWsasnLf10X72P7y1FXzv7/ZqfxEf3ZK59roLf3+zU/iI/uyVz7Vkgq8Nzsq51lOJwQYLIpkX+WUEq1u6/EP5ao+pfumjnlzSAYdynMykWIMIsXBB0Ib0VHcWU9KlX4XHKcZjKPcNhj8I+WuY5lKOPknr5d48RVo7qskky6OWaVShm4AqsLHhXi1I5i5c8+7xrxtlvQw+y+JOHaGSV1VWJQpZS1yFNyCDax8mFVptLvcxuaupw5GFjRuIKpDMxHtsRYr9EC3ffS2vr40YZd1263L6vnyNPwuztv3P76/10TSoBu63lRbU2hm4YsXb1fky25lCevUodRra4BIn9bTjFKUoFKUoFKUoFKUoFKUoFKUoPwm1UHvS3lHOy2FwjEYYaSSDnN3gHpF97y5znaTetBkePXDFS8S+jiJVuezc2sAB63D8q2uthcgiovvO3eLiEOYZcA8bjtJI47EEHXtI7cweZUeY6glVBSgN6ViqytxWf/k7GthmPoYlfR8JUBI8rrxjx4VFaTerkP5AzGUKLRzfpo+6zk8Q+xw2nQFai2DxT4GRJYzaSNldD3MpBH2XFXdvWwqbW5TBmEIuYgJPERvYSKfFSFJ/dmqii6yct/XRfvY/vLWNWTlv66L97H95air539/s1P4iP7slc+10Fv7/ZqfxEf3ZK59qyQVde5XLkyLA4nMp9Awax7oYrliPFmDC3XgWqdyzAPmk0cEf6yV1RfAsbXPgOZ8AauTfJjk2dy/DZbAbBwoI69jFbn4s3D52ahKnc2zF84nlnk9eVy58L8h5AWUeAFYlKVB6jcxkMpKspBBBIII1BBGoIOt66K3U7efnTEYZiBi4lu3TtU0HGB0NyAw7yCNDYUFkWTTZ/OsGHTikb3KvVmPRRfU+QFyQDd7vhNz2CsLS4yUeTSsOp9iFb8vHqxN7CSs2lanZbPo9pcLHiIuTjVeqONGU+INx46HrW2qoUpSgUpSgUpSgUpSgVEN521n5qYMshHwiX9HCO5jza3co18+Edal9czb2dovzgzCThN4sPeGPuup9NvtYEX7lWiwhzMWJJJJJuSTcknmSepPfU93Zbw22VYQzEtg2OvUwk82UdVvqy+ZGtw0BpWKrf3n7vFxCnMMvAeNxxyRx6gg69pHbmDzKjzHUGoAb1Pt2O8JtlXEM5LYNjy1JhY/KXvQ/KX7RrcNId527xcQpzDLwHjcdpJHHYgg69pHbmDzKjnzHUGioKuncVmy5jh8Rl81mADOqnrFJ6Mi+QY3P72qWBvW82Jz07N42DEX9BW4ZPGJtH9wPFbvUUJYef5S2RYmbDPe8LlbnqvNW/mUq3218Mt/XRfvY/vLVqb/si4HgxqD0XHZSEd4u0Z+0cYv8ARWqry39dF+9j+8tBfO/v9mp/ER/dkrn2ugt/f7NT+Ij+7JXPtJIWnuEyD4ZiZMW49CAcEZ/zXGpHiqaf+rUP3hZ/+cmPmmBvGD2cXd2aXAI8GPE/89Wpmx+LrZ9Yh6OJmHAbc+1luXN/oLxAH6C1RAFqEFZ+RZNNn86QYdOKRvcq9WY9FHU+QFyQCyLJps/nWDDpxSN7lHVmPRRfU+QFyQDd7vg9z+CsLS4yUeTSsOp9iFb8vHqxJIHbB7nsFYWlxko8mlYdT7EK35ePViSaPzrNps8meedy8j8z0A6Ko6KOg/vc0zrNps8meedy8j8z0A6Ko6KOg/vc1g0FkbktqPyRi/gsjWhxJst+SzfJ/rA4PPgroOuNUYxkFSQwIII5gjUEeIOtdV7C7QDafBQ4jTjI4ZAOki6N9l9R4EUhJb+lKVUKUpQKUpQKUpQfLFI0qMqtwsVIVrX4SRobXF7HW165x2j3VY/I7sifCYh8uK5b+aM+lf6vFVsb6sY2CytyjMjGWEBlYgj0w2hGo9Wqx2b3vY7KbLPw4qMe36LjykA1/mUnxqLCviOEkHQg2IOhB7iOhr8q+0z/ACTeIAuIRY5zoO1tHJfuWVTZvq8XmKju0e5OWC7YKYSr/wAOWytbwcDhY+YXzotqmqfbsd4bbKMIZyzYNjqNSYSebKOq9WUeJGtw0OzbKZ8lfs8RDJE/QOtr/VPJh4qTWFQW/vO3eLiFOYZcA8bjjkjjsQQde0jtzB5lRz5jqDUHOp9ux3hvsq4hnJbBsdeZMJPylHVPaX7RrcNId5+7xcQpzDLwHRx2kkceoIOvaR25g8yo8x1BI3OyLDb/ACF8K5vNEvY3PR0s0LH7Alz1s1Uhl6lJ4gQQwlQEHmCHAIPiDVjbg3xEeLkKRO2FkThlcW4VdfSQ3J1OrLYXPpgnSppmG6KDH42TFGeRFeQSiJFQWfQtdje4ZgW0A9Y0H5v7/ZqfxEf3ZKq/dNkH5fzGLiF4oP0z93okcA+1+E26hWq+9tNlo9rsOIJXdFDhwycN7gMBzBFvSNafZHY/8wcNijCTiZnu6+iFLBVPBH6xHMtrp650FBV2/DP/AMqY8QKbx4VeHzlaxf3DgXwIaoVkWTTZ/OsGHTikb3KvVmPRR1PkBckA/bL8oxW0OLMKozYqR2MgcFeFibuz3F0AJubjqALkgG6XfB7nsFYWlxko8mlYdT7EK35ePViSQO+E3PYKwtLjJR5NKw6n2IVvy8erE3o/Os2mzyZ553LyPzPQDoqjoo6D+9zTOs2mzyZ553LyPzPQDoqjoo6D+9zWCdKKUrfbO7HY3aS3weBih/xG9GP+o+t/Lc1ZmTbnMPlidrmOJDKurKrdnGPrSGzEeI4KFqbwWEkx7iOKN5JDyRFLH3DW3jV87mdmcds2s3wlVjil4WWPjBdXGhJC3UBlt8q/ojQa1h47eZlmyiGHLsOJSP8AhqI4795kIu58QGv31Ac23p5jmMiv2ojRHVxFEOFW4SDZm1ZgbWIJsb8qI6WpWNlmOTM4Y5ozdJUV1PgwBH+9ZNVClKUClKUClKUFc7+P2YP38f8AzVz1XR2++HtcplPsSQt/8ir/AM1c41JZQEXqQ7ObbY7Zuwgnbsx/hSenHbuCnVR9QrUepUF3ZTvdweeJ2OZYYIG0J4e1iPmtuJfcbd9e8y3U4DaNO2y3ECMHlwt2sRPda/Ep6WDWHdVHVlZZmM2Uv2kErxP7SMRfz6MPA3FUpvNpdgsds3cywFox/ixXdLd5sOJR4sAKnG4HMsXI8sI9PBKOIlj+rkPIIfpakryFr6E+li7Ob658EAuNiE6DnJHZHt3lfUY+XBV15ZBHGnHFEsYltIwCqpLMBqwHN7AAnXlRGRh8OmFXhRVRdTZQALk3Og7ySftr6UpVQpSlBhYvD9gJZYYoziWSwJsvGVB4FZwL8NyfK5rlTOcbic9xTtPxvimYqUCksCpI4FQXIC6jhHj4muuKhm2m0uF2B/TfBeKbEltY1ReNlC+vIdeRHQnwosKp2b3RY7NrNNw4WM+36TkeEYOn8xB8Km67N5Hu/AbFOss41HbfpHJ6FYVFh4Nw6d9V9tJvUx+d3VXGGiPyYbhreMh9L+nhqDk8RJOpJuSeZPeT1PjUFubRb7JJLpgYBGvISTWLfZGDwj7SfKqyznOsRnjceJmkmbmOM6L9VR6K/wAoFYFKKUpSoOgtxGc/D8A0DH0sNIVGuvZv6a/Zcuo8EqyapTcBlOIjkmxNgMK6dnre7urAgqOqr6YJ72sL2NrKxO22Bw0nZtiF4gbEhXKg+LBSv+ulJyjH3NM8NOzZMxhjOX8RaQ0rxDKs6hlIZWFwQQQR3g9RXusnl6KUpQKUpQa3aPJ02gw0uGkJVJV4SVtcaggi+lwQKrn4jcL87xPuh/BVsVyzvJ2ZGzeYSxhAInPaxaC3A5Og+q3Etu4CirO+I3C/O8T7ofwU+I3C/O8T7ofwVRPZL7I9wp2S+yPcKhS9viNwvzvE+6H8FPiNwvzvE+6H8FUT2S+yPcKdkvsj3ChS903HYUEXxWIIvyIisfD1OVWvyrj/ACfJZ83fhwsDSyD2EuFPQs3qqPFiK68wzM6KWXhYqCy3Bsbai4008KpL6UpSiFKUoFRjb3ZOHa2GOOaVogknGrLw3vwsLekCLa3+ypPVNf8AaHzFWGFw3M3aZh3ADgX38T/00H3+JfBfP5vfB+GnxL4L5/N74Pw1R/ZL7I9wp2S+yPcKi0vD4l8F8/m98H4afEvgvn83vg/DVH9kvsj3CnZL7I9woUvD4l8F8/m98H4a/PiYwXz+b3wfhqkOyX2R7hTsl9ke4UKdS5/g/wAg5S8WHuFihVFI58AsGa468PESftqlQLVcG6nMZc4yyL4REw4V7NWYC00YFlax1II0JOhIJGhrxiN2WElfiVpkW9+BWW3kCVLAfbWryNOWcxOLudJ6jp42GWGzxc3f2eN0crvhZA1+BZSEv0uqkgeFzfzJqc1jZdgI8sjWKJQqKLAD/rzJPMk86ya2NeM44xE/JyuXujduy2YxUTJSlKza5SlKBVf75tlzn2D7WNbz4a7qANWj+WvnYBgO9LdasClBxoDevwnh51dmZ7lRjcbI6TrFhHPEEVSXUn1lF/RC31B1sDa2lzkDEZDu89UDEYpeotNID9b9XEfAcPlUZWrbZzd5j9obFIDHGf8AEmui28BbjbzC28asTCbtMs2UQS5liVkPc57NCe4ICXc+FzfuqM7R748ZmV1wyrhk7xZ5CPrEcK/Ytx31XmLxL41zJK7ySHm7sWY/zEk0FwZtvhw+Vp2OWYVeFdFZ17OMeKxLZiPPgrP3Sbw59oJ5cNizxyMDJEyoAFUWDIQBovIgnqSCb2vTeRZNNn86wYdOKRvcq9WY9FF9T5AXJAN3u+D3P4KwtLjJR5NK46n2IVvy6X6sSSRZlKpbY7fOVPBmK3BJImiX1QdbNGNSByBW5ta4OpNr5RtBhc6F8PiIpR3K6kjzXmD4EVUbKlfjMFFybCtdmGdR4TDzYhT2yQqzMIirE8IuQNbXHdegzMbiVwUbyNfhRSx4QWNgLmyjUnTkK5R2rz99p8VLiX04zZF9iMaIvnbU95LHrVjZNvpkfGE4iNVwT2UKou0XP0y1rve/pC3IDhFweL3vP3eLiVOYZeA6OO0kjjsQwOvaR2535lRz5jqDFU/SgN6VFKUrNyfKps7lWHDxtJK3yR0HeTyVR3nSgwqt/dvuoM/DicwSy80w55nuMo6D/L/q6rUq3e7sItmuGafhmxfMH5ER+gDzb6Z17gut7Cq0lvxVCiw0Ar9pSqhSlKBSlKBSlKBSlKD4Y7BpmEbxSqHjdSrKeRU6EVznvE3dS7JMZIg0mDJ0fmYu5ZPDoH5HkbG1+k68yIJQVYAqRYgi4IPMEdRQcbVsMiyabP50gw6cUje5V6sx6KL6nyAuSAba213Nidu1y4qnEfSgckKLnmjWJUDnwm47raCto74Pc/grC0uMlHk0rjqfYhW/Lx6sSTFsd8HuewVhaXGSjyaVx1PsQrfl0v1Ym9H51m02eTPPO5eR+Z6AdFUdFHQf3uaZ1m02eTPPO5eR+Z6AdFUdFHQf3uawaKV+MgbmAa/aVAccfPW3K+tWxuCzsQyzYF7cEq9rGDy41AVx/MvCbf5Zqp63exS4g4/DHCoXnWQMFGl1Hr3PIKVLAk9/faqS87Y5IdnMbPh7HhR7p4xt6SeehAJ71NSbdjvDbZVhBOS2DY+ZhJOrKOqX1ZR4ka3DWrt5u4i2xljlaV4nRChKqp4he63v3Et/VVSbb7scTsqhmDLPhx6zqpVk8WS59H6QJ8QKIk+8/d2uIU4/LwHRxxyRx2IYHXtI7c78yo58x1Bp7i0v0q4NxmOx6HsxC75e1zxt6IibvjJ9cE81W9ib6ahrGwuwWAwuKfFLh1MrHi11VG6sqeqrE63te/K16Cl9id12K2j4ZJg2Hwx14mX03H0EPIfSbTqA1Xxs3s5h9mYuyw0YQfKPNnPezHUn/bpattSqhSlKBSlKBSlKBSlKBSlKBSlKBSlKBWn2i2Ywu0i8OJhSSwsrcnX6rizDyBsetbilBSe0O5B0u2CxAYdI59D9kiix8io86gGbbE5hlF+1wc1vaRe0XzunFYedq6rpUpbcZu3AbHQjmDoR9lft67ExWCjxekkaOPpKp/3FauXZDATG7YHCE95gi/DSi3JxNqurcNhY8JhMXjSAzhilxzCRorkDuuW1+qtWXh9l8FhfUweFX6sEQ/2WtmIFClQoCkWIAAFj4UpYmL8uf80zmfNpDJLIxJNwAx4U7go5AD39+tWHuwzp81SXDzntFRQVL+kSjXBVr+sPPvIrT5ruzxEUh+DtG8RPo8TFWUdx0N7d4591TPYfZX8242LsGmktxkXsAL2UX1I1Jvpe9aOjXtjZc/2+m6jyuHnxO3CYmfHbEfL8JKqhRYCwHIV+0pW++XKUpQKUpQKUpQKUpQKUpQKUpQKUpQKUpQKUpQKUpQKUpQKUpQKUpQKUpQKUpQKUpQKUpQKUpQKUpQKUpQaTbfGPl2X4uWJuGSOGRkYW0YKSDrpUR3J7QYnaCHEtiZmlZJFVSQosCt/kgVJt437Lx38PL901We4raDC5RHikxGIihZnR17V1QMOG2hYgEgjl4iirvqmt0e2ONz3MJIcTiGkjEMjBSkQsweIA3VAeTH31Y8m2uXRgk4/B2AvpiIifsAa5PgKprcM3Hmkh78NKffJDQettt4eZZbj8VFFiykUcpVF7LDmw06tGSefU1PN1G8D85kMGJYfC0F76Dtk9oAWAcfKA8COZArx4VxG07I6hkbFsGUgEEFDcEdRWNvA2Ql2CxST4dnEBfigkBuYnGvAxPM2va/rLcG9jUE13z7ZY3ZrERJhZ+zVoSxHZxNduIi/pKTW33o7Q4nJ8sw80ExjleSIMwVDcNG5IsykcwDoOlVFvF2rG14w8pXhlSBklUA24+Im6n2SNfDlVlb5v2PhP3kP/ANUlBIti9o5HyQY3EMZZEjxEjmygsI3lsNAANEA5VVuW7Y57tTK/wWR2IHEyRRwBUB5C7jwNrsSbHuqb7K/+VZf4XHfexFRncLnOHyp8Ys88URkWAp2jqobh7bisSQCRxrp40GHnOdbR5BH2uIkmjjBA4yuDYAnlfhU2vy10q2N2W077WYFZpAokVmjcryYrbUDpcEad969Z/t7l+URcb4iKXUARxPHI516KG5DmT/8AlZuyG0UG08Bmw6usYcpZ1CniABOgJ01FVEU3ybaS7MRwx4aQJPKxYtwo3DGvPRgRcsVHLkGqE5XvEzPJsZhhmExMDiN3Vo4V/RSjRrqgI4b3IvzRhUc232hj2gzR55OJ8MkixhVtdoYzqFubemeNr/TrJ3l7YYbbIwvFBJFJGGRuPs7Mh1A9Ek3Bvb6xqK6XrnzbXb7McrzHExxYpljjlsqcEZFgFNj6NyPtq0N0u0P5wZdHxG8sP6GTvJUDhP2qVN++9VLmWWJnW0cuHkvwSzurW5j9ESCPEEA/ZQXpshtDHtRhY8RHpxCzr1Rx6ynyPI9QQetfLbbaRNlcJJO1iw9GNT8uQ34R5cyfBSaprYXN5d3OZyYTFG0LuEkPyQf8OUfRIIB8Dr6lqbeZpJvEzSPCYY3ijYxxnmt/8SU96gAgd4XT1qFPvu123zDNszw0M+KeSJzJxKUiANo5GHJARqAefSs7e7tbjsmzHscNiXjj7GNuFQnrMXB5qe4VothsEuW7RpCl+CKfExrc3NlSdRc9+le9+Z4c1v1EEX3pKDYdjtT34j+rB/8AWvWxu3eY5dmUeEx7u4eRYnSRUDRs1uEgqB1K94INx318PjUzn5un/tMR+OsLZLLsdtbm8WKmikHDKkssjRsiKI7WUXHXhVQBc63PU0HRVKUqoUpSgUpSg+OMwqY6N45FDRupVlPIqwsR9oNVdNuNwzMSuKxCrfQERmw7r8OtWvSgqX4i8P8APMR/TF+GpbsNsBh9jS7Rs8krjhMj8NwvPhUAAAXAJ6mw7hUtpQQNd2ka5l+UPhEnH2pl7PhXhuRa1+dS/OcqizuF4J0DxyCxH+xB6MDYg9CBWbSgqJtxMDX/AO+T2+pHU12u2NTafCRYVpXjWJkYMoUk8KsvI6fKvUopQaXZbZ1NnsGmEDGVEDglwPSDszEEDS3pkVBMZuOwsrkx4meNDySyNw+AJFyPO58TVq0oKj+IqD55P/RH/wBKnmW7Kx5RgGwWGd4wUde10L8T34n6Di106DTuqQUoIJsbuvwuzJkLEYkuFA7WNCEAvyFjzuLn6IqQZjsng8dFJH8GgXtEZOJYowy8QIuCBoRe4NbulBC9gtgBsW8rJiZJFlUBkZFAupPCbjqLsPt8K+ce7eJMz/KPbycfaGTs7Lw3KlbX58jU4pQQ/bvd9Btk0bu7xSRgrxoFJZOfCbjkDcjuue+vOwm7uDY15JEkeWR1ChnCjgXmQth1Nr/VFTKlBBct3axYDMjmAnlLmWWTsyE4byBwRe17DjPurxtluyj2qxQxLYiSNgiJwqqkeiWPXX5VT2lApSlApSlApSlApSlApSlApSlApSlApSlApSlApSlApSlApSlApSlApSlApSlApSlApSlB/9k="/>
          <p:cNvSpPr>
            <a:spLocks noChangeAspect="1" noChangeArrowheads="1"/>
          </p:cNvSpPr>
          <p:nvPr/>
        </p:nvSpPr>
        <p:spPr bwMode="auto">
          <a:xfrm>
            <a:off x="155575" y="-2560638"/>
            <a:ext cx="5076825" cy="533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18852" name="AutoShape 4" descr="data:image/jpeg;base64,/9j/4AAQSkZJRgABAQAAAQABAAD/2wCEAAkGBxQHEhUUExMUFhMWGBoZGBgYFxYeHxkZHiAYHh8iIBshHSkgHRomIhgYITIhJSorLjAuGB8zODUsOSotLisBCgoKDQ0OGBAQFywcHBwtLCssLCw3KzcsLCwsNzc2LCw3LDA0NSsvMDc3LDc2Ny8yKywxLiwsLjcsMi8sLCwtLf/AABEIAOYA2wMBIgACEQEDEQH/xAAcAAEAAgMBAQEAAAAAAAAAAAAABgcEBQgCAwH/xABLEAACAQIDBQQECQoEAwkAAAABAgMAEQQFIQYHEjFBE1FhcSIyUpEUF0JUYnKBstIVFiMzNXN0gpLBQ2OhsVPC0QgkJzaDlKOz4f/EABoBAQEAAwEBAAAAAAAAAAAAAAABAgQFAwb/xAAmEQEAAgIBBAAGAwAAAAAAAAAAARECAwQFEiExE0GxwdHwcYGh/9oADAMBAAIRAxEAPwC8aUpQKUpQKUpQKUpQKUpQKUpQKUpQKUpQKUpQKUpQKUpQKUpQKUpQKUpQKUpQKUpQKUpQKUpQKUr44rFJg1LSOqKObMwUD7TpQfalQzMt6WV4A2+FCQ90Su4/qUcP+taQb68HK6omHxR4mCgkRAakC/6wm2vdQWdSo/tvtSmyGHE7xvIpkVOFSAbkMb66fJqHYffhgnPp4fFL48MRA90l/wDSgtGlQzLt6WV47T4UIz/mo6D+phw/61KY8yiliMyyo0IBYurBlsBcm400osRM+GVSqozDefO8n6CKJYgdBIGZiPGzADy1t3mpzsftIu0kRYLwSIbOl72PQg9VP9iOleOG/DOaiW7yOm8jRr+Jnj4+jfUpSvZolKUoFKUoFKUoFKUoFKUoFKUoFKUJtQK1Oe7S4XZ/g+EzpGXICqT6TXIFwo14RfVuQ61XW8De6uDLQZeVeQXDT6FFPcg5O30j6I+l0pTG4l8e7SSu0kj+szkkt5k/7dKlrS/t8e1ON2ZSH4NwJHLxK0pXiZXFiAL+iLjiOoPqnlVDZlmM2bNxzyySv3yMWt5X0A8BYVeGB/8AEbZ8pfixMS8Pj28Vip/nW1/CQ1Qo1oQVk5b+ui/ex/eWsasnLf10X72P7y1FXzv7/ZqfxEf3ZK59roLf3+zU/iI/uyVz7Vkgq8Nzsq51lOJwQYLIpkX+WUEq1u6/EP5ao+pfumjnlzSAYdynMykWIMIsXBB0Ib0VHcWU9KlX4XHKcZjKPcNhj8I+WuY5lKOPknr5d48RVo7qskky6OWaVShm4AqsLHhXi1I5i5c8+7xrxtlvQw+y+JOHaGSV1VWJQpZS1yFNyCDax8mFVptLvcxuaupw5GFjRuIKpDMxHtsRYr9EC3ffS2vr40YZd1263L6vnyNPwuztv3P76/10TSoBu63lRbU2hm4YsXb1fky25lCevUodRra4BIn9bTjFKUoFKUoFKUoFKUoFKUoFKUoPwm1UHvS3lHOy2FwjEYYaSSDnN3gHpF97y5znaTetBkePXDFS8S+jiJVuezc2sAB63D8q2uthcgiovvO3eLiEOYZcA8bjtJI47EEHXtI7cweZUeY6glVBSgN6ViqytxWf/k7GthmPoYlfR8JUBI8rrxjx4VFaTerkP5AzGUKLRzfpo+6zk8Q+xw2nQFai2DxT4GRJYzaSNldD3MpBH2XFXdvWwqbW5TBmEIuYgJPERvYSKfFSFJ/dmqii6yct/XRfvY/vLWNWTlv66L97H95air539/s1P4iP7slc+10Fv7/ZqfxEf3ZK59qyQVde5XLkyLA4nMp9Awax7oYrliPFmDC3XgWqdyzAPmk0cEf6yV1RfAsbXPgOZ8AauTfJjk2dy/DZbAbBwoI69jFbn4s3D52ahKnc2zF84nlnk9eVy58L8h5AWUeAFYlKVB6jcxkMpKspBBBIII1BBGoIOt66K3U7efnTEYZiBi4lu3TtU0HGB0NyAw7yCNDYUFkWTTZ/OsGHTikb3KvVmPRRfU+QFyQDd7vhNz2CsLS4yUeTSsOp9iFb8vHqxN7CSs2lanZbPo9pcLHiIuTjVeqONGU+INx46HrW2qoUpSgUpSgUpSgUpSgVEN521n5qYMshHwiX9HCO5jza3co18+Edal9czb2dovzgzCThN4sPeGPuup9NvtYEX7lWiwhzMWJJJJJuSTcknmSepPfU93Zbw22VYQzEtg2OvUwk82UdVvqy+ZGtw0BpWKrf3n7vFxCnMMvAeNxxyRx6gg69pHbmDzKjzHUGoAb1Pt2O8JtlXEM5LYNjy1JhY/KXvQ/KX7RrcNId527xcQpzDLwHjcdpJHHYgg69pHbmDzKjnzHUGioKuncVmy5jh8Rl81mADOqnrFJ6Mi+QY3P72qWBvW82Jz07N42DEX9BW4ZPGJtH9wPFbvUUJYef5S2RYmbDPe8LlbnqvNW/mUq3218Mt/XRfvY/vLVqb/si4HgxqD0XHZSEd4u0Z+0cYv8ARWqry39dF+9j+8tBfO/v9mp/ER/dkrn2ugt/f7NT+Ij+7JXPtJIWnuEyD4ZiZMW49CAcEZ/zXGpHiqaf+rUP3hZ/+cmPmmBvGD2cXd2aXAI8GPE/89Wpmx+LrZ9Yh6OJmHAbc+1luXN/oLxAH6C1RAFqEFZ+RZNNn86QYdOKRvcq9WY9FHU+QFyQCyLJps/nWDDpxSN7lHVmPRRfU+QFyQDd7vg9z+CsLS4yUeTSsOp9iFb8vHqxJIHbB7nsFYWlxko8mlYdT7EK35ePViSaPzrNps8meedy8j8z0A6Ko6KOg/vc0zrNps8meedy8j8z0A6Ko6KOg/vc1g0FkbktqPyRi/gsjWhxJst+SzfJ/rA4PPgroOuNUYxkFSQwIII5gjUEeIOtdV7C7QDafBQ4jTjI4ZAOki6N9l9R4EUhJb+lKVUKUpQKUpQKUpQfLFI0qMqtwsVIVrX4SRobXF7HW165x2j3VY/I7sifCYh8uK5b+aM+lf6vFVsb6sY2CytyjMjGWEBlYgj0w2hGo9Wqx2b3vY7KbLPw4qMe36LjykA1/mUnxqLCviOEkHQg2IOhB7iOhr8q+0z/ACTeIAuIRY5zoO1tHJfuWVTZvq8XmKju0e5OWC7YKYSr/wAOWytbwcDhY+YXzotqmqfbsd4bbKMIZyzYNjqNSYSebKOq9WUeJGtw0OzbKZ8lfs8RDJE/QOtr/VPJh4qTWFQW/vO3eLiFOYZcA8bjjkjjsQQde0jtzB5lRz5jqDUHOp9ux3hvsq4hnJbBsdeZMJPylHVPaX7RrcNId5+7xcQpzDLwHRx2kkceoIOvaR25g8yo8x1BI3OyLDb/ACF8K5vNEvY3PR0s0LH7Alz1s1Uhl6lJ4gQQwlQEHmCHAIPiDVjbg3xEeLkKRO2FkThlcW4VdfSQ3J1OrLYXPpgnSppmG6KDH42TFGeRFeQSiJFQWfQtdje4ZgW0A9Y0H5v7/ZqfxEf3ZKq/dNkH5fzGLiF4oP0z93okcA+1+E26hWq+9tNlo9rsOIJXdFDhwycN7gMBzBFvSNafZHY/8wcNijCTiZnu6+iFLBVPBH6xHMtrp650FBV2/DP/AMqY8QKbx4VeHzlaxf3DgXwIaoVkWTTZ/OsGHTikb3KvVmPRR1PkBckA/bL8oxW0OLMKozYqR2MgcFeFibuz3F0AJubjqALkgG6XfB7nsFYWlxko8mlYdT7EK35ePViSQO+E3PYKwtLjJR5NKw6n2IVvy8erE3o/Os2mzyZ553LyPzPQDoqjoo6D+9zTOs2mzyZ553LyPzPQDoqjoo6D+9zWCdKKUrfbO7HY3aS3weBih/xG9GP+o+t/Lc1ZmTbnMPlidrmOJDKurKrdnGPrSGzEeI4KFqbwWEkx7iOKN5JDyRFLH3DW3jV87mdmcds2s3wlVjil4WWPjBdXGhJC3UBlt8q/ojQa1h47eZlmyiGHLsOJSP8AhqI4795kIu58QGv31Ac23p5jmMiv2ojRHVxFEOFW4SDZm1ZgbWIJsb8qI6WpWNlmOTM4Y5ozdJUV1PgwBH+9ZNVClKUClKUClKUFc7+P2YP38f8AzVz1XR2++HtcplPsSQt/8ir/AM1c41JZQEXqQ7ObbY7Zuwgnbsx/hSenHbuCnVR9QrUepUF3ZTvdweeJ2OZYYIG0J4e1iPmtuJfcbd9e8y3U4DaNO2y3ECMHlwt2sRPda/Ep6WDWHdVHVlZZmM2Uv2kErxP7SMRfz6MPA3FUpvNpdgsds3cywFox/ixXdLd5sOJR4sAKnG4HMsXI8sI9PBKOIlj+rkPIIfpakryFr6E+li7Ob658EAuNiE6DnJHZHt3lfUY+XBV15ZBHGnHFEsYltIwCqpLMBqwHN7AAnXlRGRh8OmFXhRVRdTZQALk3Og7ySftr6UpVQpSlBhYvD9gJZYYoziWSwJsvGVB4FZwL8NyfK5rlTOcbic9xTtPxvimYqUCksCpI4FQXIC6jhHj4muuKhm2m0uF2B/TfBeKbEltY1ReNlC+vIdeRHQnwosKp2b3RY7NrNNw4WM+36TkeEYOn8xB8Km67N5Hu/AbFOss41HbfpHJ6FYVFh4Nw6d9V9tJvUx+d3VXGGiPyYbhreMh9L+nhqDk8RJOpJuSeZPeT1PjUFubRb7JJLpgYBGvISTWLfZGDwj7SfKqyznOsRnjceJmkmbmOM6L9VR6K/wAoFYFKKUpSoOgtxGc/D8A0DH0sNIVGuvZv6a/Zcuo8EqyapTcBlOIjkmxNgMK6dnre7urAgqOqr6YJ72sL2NrKxO22Bw0nZtiF4gbEhXKg+LBSv+ulJyjH3NM8NOzZMxhjOX8RaQ0rxDKs6hlIZWFwQQQR3g9RXusnl6KUpQKUpQa3aPJ02gw0uGkJVJV4SVtcaggi+lwQKrn4jcL87xPuh/BVsVyzvJ2ZGzeYSxhAInPaxaC3A5Og+q3Etu4CirO+I3C/O8T7ofwU+I3C/O8T7ofwVRPZL7I9wp2S+yPcKhS9viNwvzvE+6H8FPiNwvzvE+6H8FUT2S+yPcKdkvsj3ChS903HYUEXxWIIvyIisfD1OVWvyrj/ACfJZ83fhwsDSyD2EuFPQs3qqPFiK68wzM6KWXhYqCy3Bsbai4008KpL6UpSiFKUoFRjb3ZOHa2GOOaVogknGrLw3vwsLekCLa3+ypPVNf8AaHzFWGFw3M3aZh3ADgX38T/00H3+JfBfP5vfB+GnxL4L5/N74Pw1R/ZL7I9wp2S+yPcKi0vD4l8F8/m98H4afEvgvn83vg/DVH9kvsj3CnZL7I9woUvD4l8F8/m98H4a/PiYwXz+b3wfhqkOyX2R7hTsl9ke4UKdS5/g/wAg5S8WHuFihVFI58AsGa468PESftqlQLVcG6nMZc4yyL4REw4V7NWYC00YFlax1II0JOhIJGhrxiN2WElfiVpkW9+BWW3kCVLAfbWryNOWcxOLudJ6jp42GWGzxc3f2eN0crvhZA1+BZSEv0uqkgeFzfzJqc1jZdgI8sjWKJQqKLAD/rzJPMk86ya2NeM44xE/JyuXujduy2YxUTJSlKza5SlKBVf75tlzn2D7WNbz4a7qANWj+WvnYBgO9LdasClBxoDevwnh51dmZ7lRjcbI6TrFhHPEEVSXUn1lF/RC31B1sDa2lzkDEZDu89UDEYpeotNID9b9XEfAcPlUZWrbZzd5j9obFIDHGf8AEmui28BbjbzC28asTCbtMs2UQS5liVkPc57NCe4ICXc+FzfuqM7R748ZmV1wyrhk7xZ5CPrEcK/Ytx31XmLxL41zJK7ySHm7sWY/zEk0FwZtvhw+Vp2OWYVeFdFZ17OMeKxLZiPPgrP3Sbw59oJ5cNizxyMDJEyoAFUWDIQBovIgnqSCb2vTeRZNNn86wYdOKRvcq9WY9FF9T5AXJAN3u+D3P4KwtLjJR5NK46n2IVvy6X6sSSRZlKpbY7fOVPBmK3BJImiX1QdbNGNSByBW5ta4OpNr5RtBhc6F8PiIpR3K6kjzXmD4EVUbKlfjMFFybCtdmGdR4TDzYhT2yQqzMIirE8IuQNbXHdegzMbiVwUbyNfhRSx4QWNgLmyjUnTkK5R2rz99p8VLiX04zZF9iMaIvnbU95LHrVjZNvpkfGE4iNVwT2UKou0XP0y1rve/pC3IDhFweL3vP3eLiVOYZeA6OO0kjjsQwOvaR2535lRz5jqDFU/SgN6VFKUrNyfKps7lWHDxtJK3yR0HeTyVR3nSgwqt/dvuoM/DicwSy80w55nuMo6D/L/q6rUq3e7sItmuGafhmxfMH5ER+gDzb6Z17gut7Cq0lvxVCiw0Ar9pSqhSlKBSlKBSlKBSlKD4Y7BpmEbxSqHjdSrKeRU6EVznvE3dS7JMZIg0mDJ0fmYu5ZPDoH5HkbG1+k68yIJQVYAqRYgi4IPMEdRQcbVsMiyabP50gw6cUje5V6sx6KL6nyAuSAba213Nidu1y4qnEfSgckKLnmjWJUDnwm47raCto74Pc/grC0uMlHk0rjqfYhW/Lx6sSTFsd8HuewVhaXGSjyaVx1PsQrfl0v1Ym9H51m02eTPPO5eR+Z6AdFUdFHQf3uaZ1m02eTPPO5eR+Z6AdFUdFHQf3uawaKV+MgbmAa/aVAccfPW3K+tWxuCzsQyzYF7cEq9rGDy41AVx/MvCbf5Zqp63exS4g4/DHCoXnWQMFGl1Hr3PIKVLAk9/faqS87Y5IdnMbPh7HhR7p4xt6SeehAJ71NSbdjvDbZVhBOS2DY+ZhJOrKOqX1ZR4ka3DWrt5u4i2xljlaV4nRChKqp4he63v3Et/VVSbb7scTsqhmDLPhx6zqpVk8WS59H6QJ8QKIk+8/d2uIU4/LwHRxxyRx2IYHXtI7c78yo58x1Bp7i0v0q4NxmOx6HsxC75e1zxt6IibvjJ9cE81W9ib6ahrGwuwWAwuKfFLh1MrHi11VG6sqeqrE63te/K16Cl9id12K2j4ZJg2Hwx14mX03H0EPIfSbTqA1Xxs3s5h9mYuyw0YQfKPNnPezHUn/bpattSqhSlKBSlKBSlKBSlKBSlKBSlKBSlKBWn2i2Ywu0i8OJhSSwsrcnX6rizDyBsetbilBSe0O5B0u2CxAYdI59D9kiix8io86gGbbE5hlF+1wc1vaRe0XzunFYedq6rpUpbcZu3AbHQjmDoR9lft67ExWCjxekkaOPpKp/3FauXZDATG7YHCE95gi/DSi3JxNqurcNhY8JhMXjSAzhilxzCRorkDuuW1+qtWXh9l8FhfUweFX6sEQ/2WtmIFClQoCkWIAAFj4UpYmL8uf80zmfNpDJLIxJNwAx4U7go5AD39+tWHuwzp81SXDzntFRQVL+kSjXBVr+sPPvIrT5ruzxEUh+DtG8RPo8TFWUdx0N7d4591TPYfZX8242LsGmktxkXsAL2UX1I1Jvpe9aOjXtjZc/2+m6jyuHnxO3CYmfHbEfL8JKqhRYCwHIV+0pW++XKUpQKUpQKUpQKUpQKUpQKUpQKUpQKUpQKUpQKUpQKUpQKUpQKUpQKUpQKUpQKUpQKUpQKUpQKUpQKUpQaTbfGPl2X4uWJuGSOGRkYW0YKSDrpUR3J7QYnaCHEtiZmlZJFVSQosCt/kgVJt437Lx38PL901We4raDC5RHikxGIihZnR17V1QMOG2hYgEgjl4iirvqmt0e2ONz3MJIcTiGkjEMjBSkQsweIA3VAeTH31Y8m2uXRgk4/B2AvpiIifsAa5PgKprcM3Hmkh78NKffJDQettt4eZZbj8VFFiykUcpVF7LDmw06tGSefU1PN1G8D85kMGJYfC0F76Dtk9oAWAcfKA8COZArx4VxG07I6hkbFsGUgEEFDcEdRWNvA2Ql2CxST4dnEBfigkBuYnGvAxPM2va/rLcG9jUE13z7ZY3ZrERJhZ+zVoSxHZxNduIi/pKTW33o7Q4nJ8sw80ExjleSIMwVDcNG5IsykcwDoOlVFvF2rG14w8pXhlSBklUA24+Im6n2SNfDlVlb5v2PhP3kP/ANUlBIti9o5HyQY3EMZZEjxEjmygsI3lsNAANEA5VVuW7Y57tTK/wWR2IHEyRRwBUB5C7jwNrsSbHuqb7K/+VZf4XHfexFRncLnOHyp8Ys88URkWAp2jqobh7bisSQCRxrp40GHnOdbR5BH2uIkmjjBA4yuDYAnlfhU2vy10q2N2W077WYFZpAokVmjcryYrbUDpcEad969Z/t7l+URcb4iKXUARxPHI516KG5DmT/8AlZuyG0UG08Bmw6usYcpZ1CniABOgJ01FVEU3ybaS7MRwx4aQJPKxYtwo3DGvPRgRcsVHLkGqE5XvEzPJsZhhmExMDiN3Vo4V/RSjRrqgI4b3IvzRhUc232hj2gzR55OJ8MkixhVtdoYzqFubemeNr/TrJ3l7YYbbIwvFBJFJGGRuPs7Mh1A9Ek3Bvb6xqK6XrnzbXb7McrzHExxYpljjlsqcEZFgFNj6NyPtq0N0u0P5wZdHxG8sP6GTvJUDhP2qVN++9VLmWWJnW0cuHkvwSzurW5j9ESCPEEA/ZQXpshtDHtRhY8RHpxCzr1Rx6ynyPI9QQetfLbbaRNlcJJO1iw9GNT8uQ34R5cyfBSaprYXN5d3OZyYTFG0LuEkPyQf8OUfRIIB8Dr6lqbeZpJvEzSPCYY3ijYxxnmt/8SU96gAgd4XT1qFPvu123zDNszw0M+KeSJzJxKUiANo5GHJARqAefSs7e7tbjsmzHscNiXjj7GNuFQnrMXB5qe4VothsEuW7RpCl+CKfExrc3NlSdRc9+le9+Z4c1v1EEX3pKDYdjtT34j+rB/8AWvWxu3eY5dmUeEx7u4eRYnSRUDRs1uEgqB1K94INx318PjUzn5un/tMR+OsLZLLsdtbm8WKmikHDKkssjRsiKI7WUXHXhVQBc63PU0HRVKUqoUpSgUpSg+OMwqY6N45FDRupVlPIqwsR9oNVdNuNwzMSuKxCrfQERmw7r8OtWvSgqX4i8P8APMR/TF+GpbsNsBh9jS7Rs8krjhMj8NwvPhUAAAXAJ6mw7hUtpQQNd2ka5l+UPhEnH2pl7PhXhuRa1+dS/OcqizuF4J0DxyCxH+xB6MDYg9CBWbSgqJtxMDX/AO+T2+pHU12u2NTafCRYVpXjWJkYMoUk8KsvI6fKvUopQaXZbZ1NnsGmEDGVEDglwPSDszEEDS3pkVBMZuOwsrkx4meNDySyNw+AJFyPO58TVq0oKj+IqD55P/RH/wBKnmW7Kx5RgGwWGd4wUde10L8T34n6Di106DTuqQUoIJsbuvwuzJkLEYkuFA7WNCEAvyFjzuLn6IqQZjsng8dFJH8GgXtEZOJYowy8QIuCBoRe4NbulBC9gtgBsW8rJiZJFlUBkZFAupPCbjqLsPt8K+ce7eJMz/KPbycfaGTs7Lw3KlbX58jU4pQQ/bvd9Btk0bu7xSRgrxoFJZOfCbjkDcjuue+vOwm7uDY15JEkeWR1ChnCjgXmQth1Nr/VFTKlBBct3axYDMjmAnlLmWWTsyE4byBwRe17DjPurxtluyj2qxQxLYiSNgiJwqqkeiWPXX5VT2lApSlApSlApSlApSlApSlApSlApSlApSlApSlApSlApSlApSlApSlApSlApSlApSlApSlB/9k="/>
          <p:cNvSpPr>
            <a:spLocks noChangeAspect="1" noChangeArrowheads="1"/>
          </p:cNvSpPr>
          <p:nvPr/>
        </p:nvSpPr>
        <p:spPr bwMode="auto">
          <a:xfrm>
            <a:off x="155575" y="-2560638"/>
            <a:ext cx="5076825" cy="533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2" name="Group 13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18" name="Rectangle 17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9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326082" name="AutoShape 2" descr="data:image/jpeg;base64,/9j/4AAQSkZJRgABAQAAAQABAAD/2wCEAAkGBxQTEhQUEhQVFRUXGBgWFxgXGBgYGBgYGBgYFxYYGBwYHCggHBolIhcYIjEhJSkrLi4uGB8zODMsNygtLisBCgoKDg0OGhAQGywfHyQrLCwsLCwsOCwrLCssOCw1LCwsLDIsLDgsOCwtLCwsLCwsLCwrLDcsLCwsLCwsLDcsLP/AABEIALcBEwMBIgACEQEDEQH/xAAbAAAABwEAAAAAAAAAAAAAAAAAAQIDBAUGB//EAEQQAAECAwUDCQUECQQDAQAAAAECEQADIQQSMUFRBWFxBhMiMoGRocHRFFOSsfAHQmLhFSMzUnKCorLxJDRD4lTS8hb/xAAaAQACAwEBAAAAAAAAAAAAAAAAAgEDBAUG/8QAKhEAAgIBBAIBBAICAwAAAAAAAAECEQMEEiExQVETBSIyYRRxobFSU4H/2gAMAwEAAhEDEQA/AI/tcz3kz41esF7XM95M+NXrDbQRj1WyPo885Md9rme8mfGr1gvbJnvJnxq9YauwcGyPpApMd9sme8mfGr1gja5nvJnxq9YbaARBsj6QbmL9sme8mfGr1ge2TPeTPjV6w20E0G2PpBbHfbJnvJnxq9YHtkz3kz41esNNAaDZH0g3Md9sme8mfGr1ge2TPeTPjV6wzBtBsj6RNsd9sme8mfGr1g/bJnvJnxq9YZhyWIjbH0TbF+1zPeTPjV6wPbJnvJnxq9YExKcnhoiBRj6C2O+2TPeTPjV6wDbJnvJnxq9YRLllRYB/LedBvMShYW6yhXAJ6RNCW40yc6gRVknhx8zpDwhOf42R/a5nvJnxq9YP2yZ7yZ8avWLvZ1glAi/JUoPUqW1MmSkAvxIEWDS0vdlSkgZ3Ae8reMUvqODwr/8ADStHk8ujKi1TPeTPiV6w9LVOP3pveuNGNqKP7NSj/AwT3hh3QlUyerGYpO5KiT3n0ih/U4+IFq0T8yJ/JqxrUFiaVs9CVGtMo0oTdAAJYb4yEu3KQBVSWzNd7kufGLCzbaUGdlA54+MZpalTdtUXxxbVRpUcTDo4mKux7UQvcdPzaLJKoi75GCWl8zCLUgKQUl6jUg94h9RpDN2BBI5rb7NPlqIJmNl0izd8M2uVPlgFS1sdFqPnHRbbL6ODxhtt24LTcAwVSOtgyb6W1GDLiUebKj2uZ7xfxK9YBtcz3i/jV6w3BERt2R9IyWxz2qZ7xfxK9YP2qZ7xfxK9YbAgmg2R9IVtjvtcz3i/jV6wUN3YOJ2R9EbmNtBNC4DQxA20G0LaA0ADbQLsLaCaABDQDC4DQAhtoELaA0BIhoBELuwpCCaAEnQRAyGmgwIlybGS2JcmiQ5oWzIGWRJi42XsRayyUAYEkkKI1vKYBI7QaHHAYs2vxY+E7f6NOPSZJ/oo5dmUTpxpjQUxzGUOJkgAG6Vb3ZJx0/lzeuAZjqVyrLIxacsYuWlg7zS8XzpjEG2W8zFPdSKMGAQkDQUftaOVm+o5ZdcG7HpIR75IMpJIZIJ3AXBgBiWJwxAGMGlKxQKQjUJSVK7Xr2mJIS/WrwoPXxhbJAYBtwpHOblJ22alS6GBIWRWYe70VCBYVZzL38QduAdgeyJA+qv84Nc0AOSBxLQUA2kTU4EEca/1DzhSLcR1w3h+XjAFqJ6qSd56I8a+EOJQpXWU25Ip2ku/hB/QCzbE4lQHGkMlZJdCC5+8eiDxBx7u2AdnJBvI6J3YHu8oNE9SSyx2ivyx7O7OJsAhLW4K1kfw0D6PU/KL/Zm1yhkrqnDeO+KwEGGiLu9PiOGo8dIdNx6IaNwi0BQdJcQpE2MlYbcUH8Ji+lzgaiNMGpFUuCZNrjGK2xswhUx63i6SKcBGsXOYRmdu7SyHfG/S7k+DPmprky60sWMJh6apy5zhto6yZzBMBoURAaJFYUCDaBAQJAg2hbQ7KRnplA2CRGIgmizXJSpIIoc2H19GI9msalUz+cIsiLXil4Id2A0TZthUA/fEcyzi0MpJlbi12MkQGhxok2bZ8xbMlhi5oG4nHsiJTjFW2TGLk6SIREOSLOpfVBPy7SaDtjQp2PLlC9OUBvVh/KkuTuLNwyq9p8rZMvoykhZDsVNdD43UJoO1+Ajn5fqMVxBX/o249E3+ToXJ2OrEi8AC7OBTEEkfTQVotEuUmpSxqxPNp7Svprw0GGOcZ8bRttrVeQVAVAU5SADQgEZbhGm2TyTlWRrRbP1081lyj1QclTHxIyB+bNyc2pyZfylwdDHgjDpEiw2c81z9pmCRZyxQhCbsycB/GL10/vGpGGRip23ynXNTzUkczJGCU0UrerN95gcpbaud01qJL7tDSuHCKBSc8u0//Uc6eXxE3Qx1ywJnqFXPFy2WGZMGi0KGClDtP0TCWcZ+Z9BBadvmKamKrZbSJcraUwfeJb94cNz+MSUbdI6ye70irUPr11gJGv8AjfDKbQjhFmhslt50DpXXqzMT2qx7BE6VISC+J1NT3mMjd3+OG+LGx7UUmiukPHs17YsWT2VSxPwaQGFBUQ5NtQoPeAG+hHGFi1P1UqVwFO8sIutFVMny1wUxIIrENKZhzSgdqj5AeMLTZAesVK4mncGEF2RQhVoCHq6Ri1Sl8HAr2tXOuLotCj1UHio3R5nwhaZSQGAAGgFO6AilMst276/zFsBvml5qCRogYdqn+Qiz2bPui6SSMiS9dPGIsEmhbu9OI+s4sg3F2Q1fBaWm2pCT0gIy1rV0jEraMs9bXHjke358YgR6LSqLgpRORqJPdtYgCEmJCZUNKTGtMzNDbQbQpoAEMIJgQtoEAD9lsk1SUqCUG8Tn1UgEl66iFTbMp6A3C4GQLY1OVD3RIl8pkpRzYlLlqOiCUsMn6If6qzwkbdkqQLswKUk1TUgEYC8RQtnRmjgR1b/5Wdl4IeEGuSQGQQlxnShxYdvj2Q9sd6jQk1zD4widaBMdSQgkBugtKi2Iclg294kbBs00uopKUmgJqTV6AZVd99Is+WNp2TtdVRNWrIhxEa02RIQom6hOZVQVf60g9vbQTIlm6tCZuRWAQ+eJH9N6MDOtK53TmrMzTTMdFI4bt8VT1u38CY4N3ZoJ+07NKcSkqnrH3j0UDfr9UMO2flNMukEISrFKkdjJKiDdH4w+jxm0gkagZULY5dUcaw+lQuJ6TNTrKd8SHZiKjdGHJqZZHcnZqx6eMVSLBdjmz0XlgS1lTkqN83GxJU4cnMZQ/ZthS0Ypvq1XUdgw4QxYLaUMGJTjdBSSHzQR/aaVpVo1uw1yQhVoWpKkpIShL1KtFDICmPlWn7pf0WpRj32P2SzpsqBNmAc6aypf7v41DI7vPChtdpVMUVKLlVTv3cN0O7Q2gqYsrXUmvZkG03xCnLrxHF8MNfnCS9IeK8sr9rh0YP0sWfJWfkYqku+fz/IRY7SPQrrv0ID6jjEBI1pux0084qa5LEwlJpr9eJgvrf8AlBgHPHsJ9BBlH5jvdz5QpIlqn/IHbmYLTtprgIMcfQYt9f4g0/QzNWruiACgm+fjCrtfPyH15QpKS31hAAUqYUl0nD6+hxjQbM2iJgY0VprvG6M+oaeGkElRTUFiMDDxltEnFSRtBBgxG9qQCxPSGQBJ7gICpyspauKmSPGvhGmzJRJgyHiEZi81ITuDrPlDgszh1TFHc93+1j4xdHBkl1FiPJBeR/nQOsQN5pTPuhHtaMje/hBPiA0Q0JS4F0AAuCasrB+6kOTr4d6cI0Q0GVunSKZaqCVrkeFoJoUEJOLkOxxZnrnVogzEMSHB3jODrBNHW0mllgTTlZz9RnWWuKBehEONAaNhnG2gwIW0ACJsQTdgRIRKS1VEHS6/nAhfkQ2xmOsnLRVeclpoPu3q97tC1csZCuvIUR/Ir5tGMIgmjyrR3k2bpO3rCpnSpDYdAhvgJiTLt9lV1LSUZjplN06pEwUz7zHPIEG0mzqMtV8hSbSmYWZ1XJii4ahyJYYNhFZbEkLIUQTTqgAcbooO0tjGBjU7GrJQMWfJwOkpsaZ74TJ0WY3yTgaggUDUFQKD+VL01xjUbGkiZZlJW37QkEKN79nLarN5RlpfezPgoUyySI03J2d+pa8eup+kdEDFmwEUS6NMVyQbds5SDXpjBwEqL6HAhu3DGGpVoVLLkhINKhVRkFO78XceEahKHbQipNxWKTTLzxiptuwlC8qS1esOmDXS6SOyEUhpRGvabwcAvjd01IIxFPItERds+vNvMRFlru0KiWOF8OMqXgC+7veGf0lKXeCphQp2q10gULOGD5h2PhF0aZVJuI9OmgipelOPZjnQwyscRi2AGQwFe+IVntBUqoAcUxTwwod0Tky20GRpddgDV6vFUlyPF8APhXd4Z8DBrQaeYp2DF+MAJxI34DzMLSdPUnDM/KFaGsSqX376new7YI0y7s4Ve36bzli+EETlniwqeJ+u2IonkAG6u7CDDb/rygE6jcw037vqsK/MbhxiQYhSX1B8oIp14CFlX5wFJGMSlyKzQ+0qIcMlwB0QBQYCnEw2XOJhUhPRTwHyhYTHsseOEYqkkeXyTm5NNjIESZczCErQMiSN4bzMFdiyk0InQc1NXEOKWSl8xQ8Mj5d0N3IclFjuwPAwk48X6HjLmvYw0ACHly2JH1xhN2LE7VoRquBtoATDt2A0SQNNBgQ5dgNALQi7AhxoEBNHHWgNBwRMeXO1YloNoMGFQAIaNJsdbSkvvY/zHNVHpkIz0XmzG5pOrnMDM5lz3CKsvRdhfJZoL1OOtVAah1MB2D89NyVtLSVuQ17NRJ+7oGx0EZdJzbtZwaszro/ZGn5KTXlqBUR0qi8SXIDYJbIxml0bIdl8k3hk5zdKst/rCOYGNMqgEUfDoloVfuhmvUNSpJNX3QLqTdcDuS+uReKi0g7S2WhRcqUlRFCCpjxBBeOZ2mz3Z0waLUO5TcDHWLl1ghJD0+/nQYExzPa4a0TxpOm6h+mdYsgV5F0K2cnpFxkdU6aRZJThi+JYV7SrhFbs89MA79U/dOYieU40x/CTrmYmQsRcs5UPaVZ5gQeju283QO7zg2IIckHeQPlB41cU0HnCj2JRgG7GDDx8oCcG8BXx/wAQt6HEDeQB4Y4YQSFfQ7M/RoAsDnBgPGEq7np2/WkLfDJ/rPHxgk19cO6mHrAAniKaN9dwg+crnT17oHifrSkA0Ad/rIbolEM0VhIUhDEE3Uu2rBx2Q+lMYG08oebmFPMoN2gIJSrDMtEqRy0GfPJzqoTRp98VjvY/qNRScTiT0f3Npm0KYK7GZRy0RTpIP8UtYfiUEDwidZ+VclVOi/4Zof4VJHzjRH6hifdoplpMnjkuQINoiStsyTmtPFLj+gqiTLtkpWExHAqCT3KY+EXx1OKXUkUvBkj2h1QoDpQ+Xp2QhosUWEsHLPRmcg5duX80OnZqQCVKISA5NAABi+MItRjj9tjvBOVOipaDCYdN01S901D4tvgNGlStFDTQ1dg7sONAuxNkUN3IEO3YEFhRxUxqtgcpJMmSmWuWpSg7kBJxJOsX6rMj9xHwiGVbPlHGXLy+6n0jzjTR2UZPlHbET5iVykKSLrdUDMl6Y4xV82dD3GLDaEwpmLSlNApQDUpeO6I3Pq/d+u6MjzyT6OnDQQkk93+CPcOh7jFxsotL3udBvyBMVvPK08YWm0Hd3/lCTzOS6LIaGMXe7/BcqfTe7b3qVnGNjyKmOibXAo+9kbzYBhhHNedObd/5QuXa1B2KhwJHyhN9os/jc9nZUrqaBY3rRjWlYbvgqZkg1oLhbCtGxjjybdMB68z4lesLG1ZuUyaD/Gr1hB1g/Z2FAAPWRj1RdByySqOTcqNopRa7Qllk86s4gDpG8MX1iP8ApaeKibNfW+r1im2isrmKWokqUxJNSaAeUXYEm6Zm1WNwjdmi2HbAsggXakM50xoGeukX6NSPBR1+mjJ8mqNn0t+g0jUXnwB1xUf8xOThlMOh2WQ4IoBoANMj5xTWnlBKlrVLWJt5JYsE/wDuN2UWwl5lvhUcowHKIf6mb/EMm+6MsoMcVJ8hkk4rg1SOUln/ABDH7noYdTyjs2cwg/wL8k+cYO9CSqLvhiVfLI6GjbNnIcTZY3EsfECHTb5JNJ0o7r6Pk+PbHNgqA8L8CJ+VnU5YfC6dGIPcBCCQOPjxjGciH9qQzByp+F0mndGzGjHsDRXOGwshPcZXbKf1y+z+0RAUiJ23J6UzlAliwOeg9IhSpqVqCUl1EsBmTpGmPRine5jRlxY2K3JQkApUWfTMk+cKRs1b9NEwDVIf6/xDG1JKJa2BVdIBHOC6o60OUTRG4ZtFrmKUVXiMgxIYZANFtyY2yZU5KpoXOA6qCtk3slKKkqw0zLcDSpIJYEEnQvEyxySJiX6Ncwe6kK+ORou2b6fyvmqL82gsQUpUSQGq6rt0qL5mmFAQ8TLLtWfbElEwoEtwVhAIcZJJJJZ/lGSRoWByjR8lZyU86FFKep1iA7BWu8jwjNLNN+TasUF4INo5bc3OmS1IHQWpAooHoqIFQSNMonS+WMlnWhSRqCCP6gmMHyllgWucU+8KgccS/bWIFsEwhPOXmrdcMN7RvhqMsUqkc+eHG27R1uRyhsy8JoHEKHiAR4xPs9oQvqLQrclSVHuBcRxKzLuF2B4xKsM6YZyHLXlJDEOmpbqmhG7jGiOuyLtJlT0sPB3H2CZ7tXdAjmEnbgAAPOv+BaUJxySEsIOG/ny9Efwl7NN3+EF34boIH6eAPKKWWGI2ylPPTHJe+fGsQLqNT3ERcbYkAzlnCuu4RqJf2eBVn50TFEmTKmJFAL6y6ku3VCSkv+KOU4uUnR6CM4wxx3eUc+dGp7njT7C2ALRZkXJa1KVa0y1LSOkmWJbqqTdSHW9aOBwi3k/Z+jmgqZNVzjK6CSmrJmqDEhsJRJB36RXy+SFsQOjOEtJJF0TVgFSQ56gZ6PWpAJGFHjja7Qk80ZcJmim8g7OUIS1ovIBN5ASDOK1zCJfSTWYgIFW6odhiBZOQ1lQpZVzs3m7yC5F1S+Y5yiQjAOKFbunAgvFVM5ETbqecnsQtlKVMmtVSJSEIeUempSyHDjpAFmYxU8hf9UlK5yEy7yQpQKlqAVMkyxLvBAHOHn5YcC70txAupX+Jl3Sr8zQWnkVZ7ygRNClILJuIF0IXJlpugD9rMdwX+8Xclzzva9lTJnzZQJUELUgGlbpIqxZ6V3xq7FyMCJ6kTQbSbiFhEtRQp1z0SlOpn6CVFTsHplSJ5+z6WlJBmluioK5pRVdKjLAA54JKTQu2VGBIhMmNy6RZizKD+6RzsLG/w9Yq7eHmdgjrFu+z+Wm8ErW6ZZLpldG8lIqtSpmJJcpSDQjJyOU7SV0xT7o84XHBxlyNqMkcmK17LPk4AHLHrCgfTUYRrOc1B71D/EZDk6XKhh0knM40ywwjU3g9fEqGf5wZezNj6Huc4bqmMDyk/wBzN3lJxfFKTjG3KWzHxE66xi+Uw/1S3rRJ/oSInD2GXoqUmFKMGg1PCAoDWNJnE3oU8C7Dokkkbywfs9YALbkWtrVL4q/sXGi2hbFpWQCPnGZ5KpItKCxYLY0NDdVQnWLvbBaYfrMwk1bVjwbV0U3KNTzUnVCD4GIuy1f6iSfxpiXtayrWpBSm8LiXII36nhDVl2fMExCilglSSXOQIJwiYtJCyN8Yx3LodOV/Cr5iNObenfFDyis5nqQUFroIL7204Q7lGuyqKaZntiFp8o/jHyMdFnsUmjli3GMTZNjqQtK7wN1QLMcjGpVb8rvj+UI5KhmnaEJ/FEPaaFEJwOLU3CHQoj6r9UhftFxcteJQsG6qqSQ5AIcU6IpGHydGHYi37CTKShSbRZp95YTclLSpSQRevKAyoQdHGtM7yj6E9k0F1JYUGJf5RsrfyqXMSpHM2ZCSGJTJZYLBylV4s5D4esUFssqZqryw5ZsSA1dOMaMcooo1MZcWQbXLAtiU0uko6LUqNInKpbrOhzc6NMc1VAJ3Qc2QkrvkOoNXhhEqyykqmy1KAKgpAc4gXot+RGfaFO2YsKIAcZHBxkSHod1eJgQ+OUqT9xXfAiNrJtGrBgieMZlUx3eraEeohLDPXMv4X4f+QvQvwP2J2vKefMoMRUn8KYvJXLe2MlCJUggskJKZhdky0AdcYhA7zGcKOkcccgrQb4u+Su0pVmnGZNWqWCm6ldxaylV9Ciya1KUrS+V6MUckvkdOrO38cHgTaukP2jlZbucUhSZIW5QRcwW8wH7xDvOmDRu+JO0LftNCz0ZN5TAmTLRMH6tRlmUSm8GSpJBSrAvqXj8puVEq0LklLlEpZURcIUnqBQSVTCDeuFVAjEO5cwsctiozgsTbkyZNUOauSlIkzETkpSm5TnAqcVkl3VVyYt3dpyKHj4UlD+wlzdqLliapaiDMTd/UIC1LC0zErpJqBMTKDuzgJZnEKtFi2rLUlZmKHNouJWkykpEslJAcgAqJCRePSJSwJYQ/O+0QlSiLIXUSS84sC6DLKQJeCRLS9akmoivm8uJ/3JEpLhiVKWXT0ylJZSaJM2ZQ0IUARQRLlGvzYRhP/rRNsewbZMl2e1ItahNUEIlkquG68083eev7MFmN6+XFCYFo5K2oKU1qUZYN29fnF2WEAJRLSo4lgkYMcBFFZuVtrlyxKlqlhACUtdeiXY441B4gQi0crbasMZ7C9fAQiWllEuS4S+uJhd2P2yfjy30iz5T7AXZwlSp6lm8ELBmLWAu4lZqQKKZLAh2SKli2F24AJiWY9HJ9TrF9atpTZ1bROmTauyipgWuuBgC1HEUG3GvJalD84WDTycE54tYKl3fge2DVSuKNdTpGqK8t2pHzjIbCFV4/d1OZjUKW2vxKA7jFmTswwfBJSqjVPApPc+I4xk+Us1pqk3ASUpN4sDgaUGEaYqw7siIynKb9sN6E5NmYMfYZOivmWgKushIu0GraEpYniaxI/SCgu+AkKwoGwproAIhJTg3yhwyFaGL7KBYtSheAYBWIYMewiFG0KJSVGoNKAUpQNhhEdSC9YMSuMAFhsS0q9oQ6iXWl8neka60MVKcVct4+kYvZsgpmy1EEDnEV/mB8o1NvtQCiMYXIrih4OmCca6w3eh3Z1mVOdlCmRxbcIsv0QEpKllSgmpCQKDE+FcIxyyxjwWbW+SnCoSZo17otUyLOSB0jgwJIxDuTl9aw8FSh/wAaFAFg6VOA7Y4UMVvUJdJiNpeSmlgqoKw+mSpyLqu75mLecq9S7dZTskAUHA/W7CHTb0jEh9SFGtBS6CPGI/kSfghTjZQIWYutgWFE6ZdmBwElQwxcDTeYpJSUM15mo5ONCcvlGi5If7ggF+gryIh2y/HNNjG1tmy0z7t0pSUpPRahaorwd98QVWUBxc3g3jWvhF/ymJE9kgqUUAJSEuSa5BJMR7LyXts1ZIkqQkgMZhCQMz0esO6K/ufRRkb3OiPfkJSCqUgHElXSwpT6ziPabcg9JASGcskAAs9GbVu6NZYvs1BrPnKJxuoSBXPpKf5CNBY+SFmlMRLvEYGYb/z8ob45eQqT4OSG0S/cjslSyOykCO0zJykm6JCyBmnmgOx1gwUWVL2Gz9nFxMAcP4/9hBpVUsoka138RDapmhHfw/FBlT41wxH/AFhi0aXNuKN0Dub0hqbPJobvd6kxImXaigPYPkoawAKtdo9aU8Un5wjgrs1w1TjFKiNze8+HpBdPs4+hiWmQfup7QBTuIiQuyrT1kqAoQSFs5w4RG1EvVyfgr02ZRxI7fzh+RsxSywUl2ehGQdsd0P8AOMakjtUKPvEXHJn/AHEskgdbEoL9BVKjfAQs8mVMnYiiWJrxf+193fExHJheaVkbkndqAPGN6pKST01UwZVN1AKQ3OCTgkqLO7KVpqRCtj75MyCOShbq1Z2UUg9vSfwjJcudkKlTpSQmhlAsCFMb6wahq0HhHXpQGBIBbFkDVqB9N0Y7l/IF6SpyWQtiakkKcByA+OGQBMPilTsz6iT2cmD2bZFylKC0FLpzG+L0TtOxyR84Jc4KS0wq6QvJNVAFmOAbF3DUYVMQkzfqub6xepbjHGROM31y8CIrtqpKlAhRHRFBXXWFGa303iIg7TIUUEqZJBrQ4HQQ8VTGlIbVTGYfCCNuQMCpXaYI2KUkBlEkkOMPARNsdklEOySXatT3RaVlEZhJBGQbxJ84dROmamnCNqvZKCBLly8WN1Kr7ksejdcng9Lu5om2T7OrRM/41SxqtQT4EFXhCQyRkrDkwUla7ySSSAQWfQxZT7deUSxDx0jZ/wBk6aGbPB1uAnuPR+RjR2D7OrFLxQqYfxFv7GLcSYZzhVE0zj+y7eUP0VqBINMKPjl/gRfbONomu1ltCgoVupKgd5NBpHYbHseRKrLky0nUJD95DxOjNPFjk7oNtnFv/wA7br94WWZcxAVzQODAdZ4dl7DtxxsswOXpd3AYKOHpHZCIMiFeJB8aOOzOTFrNEyJ2GdBpmRwgS+QtuUpbS0y3qCuYHBJf7l4gVMdhaI0+3y0Yq7BUxKxEbEjnNj+y2YX5+elO6Wkk6UK2/tMa3YPI2RZSFC8tYDXlqy4JAHhC7VyploUyr6QQ95nHB8u6HpW1pM6gmIO4mviXEWLFY1pdFhNtkuXmkHRIHlESZtOaUkypV45XlXQe00ELk2aWKgDvf5xIJ4Q6gFlSrbFqzsg7JiT8oI7btP8A4Z+P/rFq50HGCI3J+uyJ2ogq/wBPT/8Aw1/EP/WDiy/lHfAg2oDmMvYSHA6RoHrQ4fiPyiQjYssEuKZPRsHrdx7RE9VqAGDk5V3tmfWK6ZtpIN1RuqFOqpPRod3iI5UszTrk1ynGPgljZUpgQnBtVeZ8RDqLEhL/AKtAAII6KaHe4fu0gpe0EsGWFPi7HuoavkTlDi7ZLDG8qlWSGSDv6XlERyOSugWWFCly2qPPTEgOCKxVcoU/6cl36Sf3WwPAmDNvQ8wMb6lhnYDqJbtx7BjSEbTmqXIKVAAUYkCjHCoNN5MMpNSEeePRm0FtUj+Yeoi25On9fLz6RFSk4gjMPFQU3WIqSK0LDcSkxY7BmvPldL/kTiUqxUkEdJi3rGgmLN1NmEEsAP5qdyB9awOY+8BUsXCVHvvloUq2MVUG7pY1FWQKfnClrLFg1NMe1Zis08jJOL0ABcghz2JD9kYb7TEOuyKDgnnQCQWJTzWaq/ejcc5Q1JLEsCVeCQB4xneVNgE1EqiRcWpryai+A7C9TqDHWGxyUXbKs/EGYKW6bpUl0vUgOM2FXD1o4hzZQvApIHS6pORwCqVI7wXwi2OzEFRCjQVqBQnIHdUHWK6dYpUolpqnY0LHMPQbjFzmmuDBKk+GMbXkhAF04nyd/mOwwdkPOSxKITeINS1HwOuST/LEuRswTgkgqWST0UJOff8AKLzYfI61rW/sypSf3pignA4lJN7+mC24/tEXZiLJZlkuEmmFKP5xJlbGmlV5QCQS5JOu4R16y/Z+S3OzWzaWmvYS39sXNl5IWWXjL5xveEL8Gbwht8mMlI5xyMl2gWqWqRKKgnrKLhIvFiScHAyD1jsYUWY4wUuUEhkXUjAAAU3cO6HEj6ziFGuixKgB4NoF8DFu3/ERZ+1Jac3OgrDKINksogKLRQzduKP7NIBw6Rhvmp0zrqID507gA8MkRZdWjaCE4qroKxAmbWUroy0EnU1+UFJsKEivTPcPCHQpgwASNBDqJFjBkzVnprYaA18PWDl2OWnK8d/p6vDna0IUrVz3RNEEgTOzcMPCGJspB6yEHiAfnCVTTlWEGYd/d+cTQDiJKBRKEj+EMO4QsKGVOFIYC90KJfSAgeEyBfhlMzeIJXZEgPXoKGLsCADHFd4VCW0ujvq9YZmTQfCgoO4QIEcgz72xiRMepbgHcUBxOOMVe0eUJlm6JRLaqA+TwIEW4oqT5G8lR+llKmX+qSQWx/C/iPGJ4tKgoJIGDkJoBU0rjX57oOBDZIJMdEG0zWxw8HYMaF8BE/Y04mZLLXukl6uBUVF4P45QIEO1SNcDpaujldyyDngkecMKQ5cMaYACocjFWHdAgRnfZriHdSpga8ST6CG9obAnT0JTLQlLF3JAyOlfnAgQ+OKbKdR+LQ3Y/s8as6fjkhOGtVekWcjkNYhVUkTDmZhKvCg8IECNSikZFFF/ZbIiWAiUhKEgUCUhI7AIcH+fSBAgoYVdYVygrjVwAx9RAgQyRDIdo2pLTqTwiutO2lmiQBAgRNUQR5UqZNzpm5YDuidI2OMVG9uFB417mgQIRumTRITKCKJAT2V73eCKjAgRfHoVjZmcIQt4OBEkARMod2OsI5wmBAgAQ2vnAKtIKBAAbkwaAN0CBAABQwDAgRIBQIECAD//2Q=="/>
          <p:cNvSpPr>
            <a:spLocks noChangeAspect="1" noChangeArrowheads="1"/>
          </p:cNvSpPr>
          <p:nvPr/>
        </p:nvSpPr>
        <p:spPr bwMode="auto">
          <a:xfrm>
            <a:off x="155575" y="-1668463"/>
            <a:ext cx="5238750" cy="34861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326084" name="Picture 4" descr="http://www.ceinfo.cnpat.embrapa.br/arquivos/noticias_13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3214686"/>
            <a:ext cx="5657850" cy="2857500"/>
          </a:xfrm>
          <a:prstGeom prst="rect">
            <a:avLst/>
          </a:prstGeom>
          <a:noFill/>
        </p:spPr>
      </p:pic>
      <p:sp>
        <p:nvSpPr>
          <p:cNvPr id="1326086" name="AutoShape 6" descr="Resultado de imagem para embrapa laboratório multiusuári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26088" name="AutoShape 8" descr="Resultado de imagem para embrapa laboratório multiusuári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26090" name="AutoShape 10" descr="data:image/jpeg;base64,/9j/4AAQSkZJRgABAQAAAQABAAD/2wCEAAkGBxQTEhQUEhQVFRUXGBgWFxgXGBgYGBgYGBgYFxYYGBwYHCggHBolIhcYIjEhJSkrLi4uGB8zODMsNygtLisBCgoKDg0OGhAQGywfHyQrLCwsLCwsOCwrLCssOCw1LCwsLDIsLDgsOCwtLCwsLCwsLCwrLDcsLCwsLCwsLDcsLP/AABEIALcBEwMBIgACEQEDEQH/xAAbAAAABwEAAAAAAAAAAAAAAAAAAQIDBAUGB//EAEQQAAECAwUDCQUECQQDAQAAAAECEQADIQQSMUFRBWFxBhMiMoGRocHRFFOSsfAHQmLhFSMzUnKCorLxJDRD4lTS8hb/xAAaAQACAwEBAAAAAAAAAAAAAAAAAgEDBAUG/8QAKhEAAgIBBAIBBAICAwAAAAAAAAECEQMEEiExQVETBSIyYRRxobFSU4H/2gAMAwEAAhEDEQA/AI/tcz3kz41esF7XM95M+NXrDbQRj1WyPo885Md9rme8mfGr1gvbJnvJnxq9YauwcGyPpApMd9sme8mfGr1gja5nvJnxq9YbaARBsj6QbmL9sme8mfGr1ge2TPeTPjV6w20E0G2PpBbHfbJnvJnxq9YHtkz3kz41esNNAaDZH0g3Md9sme8mfGr1ge2TPeTPjV6wzBtBsj6RNsd9sme8mfGr1g/bJnvJnxq9YZhyWIjbH0TbF+1zPeTPjV6wPbJnvJnxq9YExKcnhoiBRj6C2O+2TPeTPjV6wDbJnvJnxq9YRLllRYB/LedBvMShYW6yhXAJ6RNCW40yc6gRVknhx8zpDwhOf42R/a5nvJnxq9YP2yZ7yZ8avWLvZ1glAi/JUoPUqW1MmSkAvxIEWDS0vdlSkgZ3Ae8reMUvqODwr/8ADStHk8ujKi1TPeTPiV6w9LVOP3pveuNGNqKP7NSj/AwT3hh3QlUyerGYpO5KiT3n0ih/U4+IFq0T8yJ/JqxrUFiaVs9CVGtMo0oTdAAJYb4yEu3KQBVSWzNd7kufGLCzbaUGdlA54+MZpalTdtUXxxbVRpUcTDo4mKux7UQvcdPzaLJKoi75GCWl8zCLUgKQUl6jUg94h9RpDN2BBI5rb7NPlqIJmNl0izd8M2uVPlgFS1sdFqPnHRbbL6ODxhtt24LTcAwVSOtgyb6W1GDLiUebKj2uZ7xfxK9YBtcz3i/jV6w3BERt2R9IyWxz2qZ7xfxK9YP2qZ7xfxK9YbAgmg2R9IVtjvtcz3i/jV6wUN3YOJ2R9EbmNtBNC4DQxA20G0LaA0ADbQLsLaCaABDQDC4DQAhtoELaA0BIhoBELuwpCCaAEnQRAyGmgwIlybGS2JcmiQ5oWzIGWRJi42XsRayyUAYEkkKI1vKYBI7QaHHAYs2vxY+E7f6NOPSZJ/oo5dmUTpxpjQUxzGUOJkgAG6Vb3ZJx0/lzeuAZjqVyrLIxacsYuWlg7zS8XzpjEG2W8zFPdSKMGAQkDQUftaOVm+o5ZdcG7HpIR75IMpJIZIJ3AXBgBiWJwxAGMGlKxQKQjUJSVK7Xr2mJIS/WrwoPXxhbJAYBtwpHOblJ22alS6GBIWRWYe70VCBYVZzL38QduAdgeyJA+qv84Nc0AOSBxLQUA2kTU4EEca/1DzhSLcR1w3h+XjAFqJ6qSd56I8a+EOJQpXWU25Ip2ku/hB/QCzbE4lQHGkMlZJdCC5+8eiDxBx7u2AdnJBvI6J3YHu8oNE9SSyx2ivyx7O7OJsAhLW4K1kfw0D6PU/KL/Zm1yhkrqnDeO+KwEGGiLu9PiOGo8dIdNx6IaNwi0BQdJcQpE2MlYbcUH8Ji+lzgaiNMGpFUuCZNrjGK2xswhUx63i6SKcBGsXOYRmdu7SyHfG/S7k+DPmprky60sWMJh6apy5zhto6yZzBMBoURAaJFYUCDaBAQJAg2hbQ7KRnplA2CRGIgmizXJSpIIoc2H19GI9msalUz+cIsiLXil4Id2A0TZthUA/fEcyzi0MpJlbi12MkQGhxok2bZ8xbMlhi5oG4nHsiJTjFW2TGLk6SIREOSLOpfVBPy7SaDtjQp2PLlC9OUBvVh/KkuTuLNwyq9p8rZMvoykhZDsVNdD43UJoO1+Ajn5fqMVxBX/o249E3+ToXJ2OrEi8AC7OBTEEkfTQVotEuUmpSxqxPNp7Svprw0GGOcZ8bRttrVeQVAVAU5SADQgEZbhGm2TyTlWRrRbP1081lyj1QclTHxIyB+bNyc2pyZfylwdDHgjDpEiw2c81z9pmCRZyxQhCbsycB/GL10/vGpGGRip23ynXNTzUkczJGCU0UrerN95gcpbaud01qJL7tDSuHCKBSc8u0//Uc6eXxE3Qx1ywJnqFXPFy2WGZMGi0KGClDtP0TCWcZ+Z9BBadvmKamKrZbSJcraUwfeJb94cNz+MSUbdI6ye70irUPr11gJGv8AjfDKbQjhFmhslt50DpXXqzMT2qx7BE6VISC+J1NT3mMjd3+OG+LGx7UUmiukPHs17YsWT2VSxPwaQGFBUQ5NtQoPeAG+hHGFi1P1UqVwFO8sIutFVMny1wUxIIrENKZhzSgdqj5AeMLTZAesVK4mncGEF2RQhVoCHq6Ri1Sl8HAr2tXOuLotCj1UHio3R5nwhaZSQGAAGgFO6AilMst276/zFsBvml5qCRogYdqn+Qiz2bPui6SSMiS9dPGIsEmhbu9OI+s4sg3F2Q1fBaWm2pCT0gIy1rV0jEraMs9bXHjke358YgR6LSqLgpRORqJPdtYgCEmJCZUNKTGtMzNDbQbQpoAEMIJgQtoEAD9lsk1SUqCUG8Tn1UgEl66iFTbMp6A3C4GQLY1OVD3RIl8pkpRzYlLlqOiCUsMn6If6qzwkbdkqQLswKUk1TUgEYC8RQtnRmjgR1b/5Wdl4IeEGuSQGQQlxnShxYdvj2Q9sd6jQk1zD4widaBMdSQgkBugtKi2Iclg294kbBs00uopKUmgJqTV6AZVd99Is+WNp2TtdVRNWrIhxEa02RIQom6hOZVQVf60g9vbQTIlm6tCZuRWAQ+eJH9N6MDOtK53TmrMzTTMdFI4bt8VT1u38CY4N3ZoJ+07NKcSkqnrH3j0UDfr9UMO2flNMukEISrFKkdjJKiDdH4w+jxm0gkagZULY5dUcaw+lQuJ6TNTrKd8SHZiKjdGHJqZZHcnZqx6eMVSLBdjmz0XlgS1lTkqN83GxJU4cnMZQ/ZthS0Ypvq1XUdgw4QxYLaUMGJTjdBSSHzQR/aaVpVo1uw1yQhVoWpKkpIShL1KtFDICmPlWn7pf0WpRj32P2SzpsqBNmAc6aypf7v41DI7vPChtdpVMUVKLlVTv3cN0O7Q2gqYsrXUmvZkG03xCnLrxHF8MNfnCS9IeK8sr9rh0YP0sWfJWfkYqku+fz/IRY7SPQrrv0ID6jjEBI1pux0084qa5LEwlJpr9eJgvrf8AlBgHPHsJ9BBlH5jvdz5QpIlqn/IHbmYLTtprgIMcfQYt9f4g0/QzNWruiACgm+fjCrtfPyH15QpKS31hAAUqYUl0nD6+hxjQbM2iJgY0VprvG6M+oaeGkElRTUFiMDDxltEnFSRtBBgxG9qQCxPSGQBJ7gICpyspauKmSPGvhGmzJRJgyHiEZi81ITuDrPlDgszh1TFHc93+1j4xdHBkl1FiPJBeR/nQOsQN5pTPuhHtaMje/hBPiA0Q0JS4F0AAuCasrB+6kOTr4d6cI0Q0GVunSKZaqCVrkeFoJoUEJOLkOxxZnrnVogzEMSHB3jODrBNHW0mllgTTlZz9RnWWuKBehEONAaNhnG2gwIW0ACJsQTdgRIRKS1VEHS6/nAhfkQ2xmOsnLRVeclpoPu3q97tC1csZCuvIUR/Ir5tGMIgmjyrR3k2bpO3rCpnSpDYdAhvgJiTLt9lV1LSUZjplN06pEwUz7zHPIEG0mzqMtV8hSbSmYWZ1XJii4ahyJYYNhFZbEkLIUQTTqgAcbooO0tjGBjU7GrJQMWfJwOkpsaZ74TJ0WY3yTgaggUDUFQKD+VL01xjUbGkiZZlJW37QkEKN79nLarN5RlpfezPgoUyySI03J2d+pa8eup+kdEDFmwEUS6NMVyQbds5SDXpjBwEqL6HAhu3DGGpVoVLLkhINKhVRkFO78XceEahKHbQipNxWKTTLzxiptuwlC8qS1esOmDXS6SOyEUhpRGvabwcAvjd01IIxFPItERds+vNvMRFlru0KiWOF8OMqXgC+7veGf0lKXeCphQp2q10gULOGD5h2PhF0aZVJuI9OmgipelOPZjnQwyscRi2AGQwFe+IVntBUqoAcUxTwwod0Tky20GRpddgDV6vFUlyPF8APhXd4Z8DBrQaeYp2DF+MAJxI34DzMLSdPUnDM/KFaGsSqX376new7YI0y7s4Ve36bzli+EETlniwqeJ+u2IonkAG6u7CDDb/rygE6jcw037vqsK/MbhxiQYhSX1B8oIp14CFlX5wFJGMSlyKzQ+0qIcMlwB0QBQYCnEw2XOJhUhPRTwHyhYTHsseOEYqkkeXyTm5NNjIESZczCErQMiSN4bzMFdiyk0InQc1NXEOKWSl8xQ8Mj5d0N3IclFjuwPAwk48X6HjLmvYw0ACHly2JH1xhN2LE7VoRquBtoATDt2A0SQNNBgQ5dgNALQi7AhxoEBNHHWgNBwRMeXO1YloNoMGFQAIaNJsdbSkvvY/zHNVHpkIz0XmzG5pOrnMDM5lz3CKsvRdhfJZoL1OOtVAah1MB2D89NyVtLSVuQ17NRJ+7oGx0EZdJzbtZwaszro/ZGn5KTXlqBUR0qi8SXIDYJbIxml0bIdl8k3hk5zdKst/rCOYGNMqgEUfDoloVfuhmvUNSpJNX3QLqTdcDuS+uReKi0g7S2WhRcqUlRFCCpjxBBeOZ2mz3Z0waLUO5TcDHWLl1ghJD0+/nQYExzPa4a0TxpOm6h+mdYsgV5F0K2cnpFxkdU6aRZJThi+JYV7SrhFbs89MA79U/dOYieU40x/CTrmYmQsRcs5UPaVZ5gQeju283QO7zg2IIckHeQPlB41cU0HnCj2JRgG7GDDx8oCcG8BXx/wAQt6HEDeQB4Y4YQSFfQ7M/RoAsDnBgPGEq7np2/WkLfDJ/rPHxgk19cO6mHrAAniKaN9dwg+crnT17oHifrSkA0Ad/rIbolEM0VhIUhDEE3Uu2rBx2Q+lMYG08oebmFPMoN2gIJSrDMtEqRy0GfPJzqoTRp98VjvY/qNRScTiT0f3Npm0KYK7GZRy0RTpIP8UtYfiUEDwidZ+VclVOi/4Zof4VJHzjRH6hifdoplpMnjkuQINoiStsyTmtPFLj+gqiTLtkpWExHAqCT3KY+EXx1OKXUkUvBkj2h1QoDpQ+Xp2QhosUWEsHLPRmcg5duX80OnZqQCVKISA5NAABi+MItRjj9tjvBOVOipaDCYdN01S901D4tvgNGlStFDTQ1dg7sONAuxNkUN3IEO3YEFhRxUxqtgcpJMmSmWuWpSg7kBJxJOsX6rMj9xHwiGVbPlHGXLy+6n0jzjTR2UZPlHbET5iVykKSLrdUDMl6Y4xV82dD3GLDaEwpmLSlNApQDUpeO6I3Pq/d+u6MjzyT6OnDQQkk93+CPcOh7jFxsotL3udBvyBMVvPK08YWm0Hd3/lCTzOS6LIaGMXe7/BcqfTe7b3qVnGNjyKmOibXAo+9kbzYBhhHNedObd/5QuXa1B2KhwJHyhN9os/jc9nZUrqaBY3rRjWlYbvgqZkg1oLhbCtGxjjybdMB68z4lesLG1ZuUyaD/Gr1hB1g/Z2FAAPWRj1RdByySqOTcqNopRa7Qllk86s4gDpG8MX1iP8ApaeKibNfW+r1im2isrmKWokqUxJNSaAeUXYEm6Zm1WNwjdmi2HbAsggXakM50xoGeukX6NSPBR1+mjJ8mqNn0t+g0jUXnwB1xUf8xOThlMOh2WQ4IoBoANMj5xTWnlBKlrVLWJt5JYsE/wDuN2UWwl5lvhUcowHKIf6mb/EMm+6MsoMcVJ8hkk4rg1SOUln/ABDH7noYdTyjs2cwg/wL8k+cYO9CSqLvhiVfLI6GjbNnIcTZY3EsfECHTb5JNJ0o7r6Pk+PbHNgqA8L8CJ+VnU5YfC6dGIPcBCCQOPjxjGciH9qQzByp+F0mndGzGjHsDRXOGwshPcZXbKf1y+z+0RAUiJ23J6UzlAliwOeg9IhSpqVqCUl1EsBmTpGmPRine5jRlxY2K3JQkApUWfTMk+cKRs1b9NEwDVIf6/xDG1JKJa2BVdIBHOC6o60OUTRG4ZtFrmKUVXiMgxIYZANFtyY2yZU5KpoXOA6qCtk3slKKkqw0zLcDSpIJYEEnQvEyxySJiX6Ncwe6kK+ORou2b6fyvmqL82gsQUpUSQGq6rt0qL5mmFAQ8TLLtWfbElEwoEtwVhAIcZJJJJZ/lGSRoWByjR8lZyU86FFKep1iA7BWu8jwjNLNN+TasUF4INo5bc3OmS1IHQWpAooHoqIFQSNMonS+WMlnWhSRqCCP6gmMHyllgWucU+8KgccS/bWIFsEwhPOXmrdcMN7RvhqMsUqkc+eHG27R1uRyhsy8JoHEKHiAR4xPs9oQvqLQrclSVHuBcRxKzLuF2B4xKsM6YZyHLXlJDEOmpbqmhG7jGiOuyLtJlT0sPB3H2CZ7tXdAjmEnbgAAPOv+BaUJxySEsIOG/ny9Efwl7NN3+EF34boIH6eAPKKWWGI2ylPPTHJe+fGsQLqNT3ERcbYkAzlnCuu4RqJf2eBVn50TFEmTKmJFAL6y6ku3VCSkv+KOU4uUnR6CM4wxx3eUc+dGp7njT7C2ALRZkXJa1KVa0y1LSOkmWJbqqTdSHW9aOBwi3k/Z+jmgqZNVzjK6CSmrJmqDEhsJRJB36RXy+SFsQOjOEtJJF0TVgFSQ56gZ6PWpAJGFHjja7Qk80ZcJmim8g7OUIS1ovIBN5ASDOK1zCJfSTWYgIFW6odhiBZOQ1lQpZVzs3m7yC5F1S+Y5yiQjAOKFbunAgvFVM5ETbqecnsQtlKVMmtVSJSEIeUempSyHDjpAFmYxU8hf9UlK5yEy7yQpQKlqAVMkyxLvBAHOHn5YcC70txAupX+Jl3Sr8zQWnkVZ7ygRNClILJuIF0IXJlpugD9rMdwX+8Xclzzva9lTJnzZQJUELUgGlbpIqxZ6V3xq7FyMCJ6kTQbSbiFhEtRQp1z0SlOpn6CVFTsHplSJ5+z6WlJBmluioK5pRVdKjLAA54JKTQu2VGBIhMmNy6RZizKD+6RzsLG/w9Yq7eHmdgjrFu+z+Wm8ErW6ZZLpldG8lIqtSpmJJcpSDQjJyOU7SV0xT7o84XHBxlyNqMkcmK17LPk4AHLHrCgfTUYRrOc1B71D/EZDk6XKhh0knM40ywwjU3g9fEqGf5wZezNj6Huc4bqmMDyk/wBzN3lJxfFKTjG3KWzHxE66xi+Uw/1S3rRJ/oSInD2GXoqUmFKMGg1PCAoDWNJnE3oU8C7Dokkkbywfs9YALbkWtrVL4q/sXGi2hbFpWQCPnGZ5KpItKCxYLY0NDdVQnWLvbBaYfrMwk1bVjwbV0U3KNTzUnVCD4GIuy1f6iSfxpiXtayrWpBSm8LiXII36nhDVl2fMExCilglSSXOQIJwiYtJCyN8Yx3LodOV/Cr5iNObenfFDyis5nqQUFroIL7204Q7lGuyqKaZntiFp8o/jHyMdFnsUmjli3GMTZNjqQtK7wN1QLMcjGpVb8rvj+UI5KhmnaEJ/FEPaaFEJwOLU3CHQoj6r9UhftFxcteJQsG6qqSQ5AIcU6IpGHydGHYi37CTKShSbRZp95YTclLSpSQRevKAyoQdHGtM7yj6E9k0F1JYUGJf5RsrfyqXMSpHM2ZCSGJTJZYLBylV4s5D4esUFssqZqryw5ZsSA1dOMaMcooo1MZcWQbXLAtiU0uko6LUqNInKpbrOhzc6NMc1VAJ3Qc2QkrvkOoNXhhEqyykqmy1KAKgpAc4gXot+RGfaFO2YsKIAcZHBxkSHod1eJgQ+OUqT9xXfAiNrJtGrBgieMZlUx3eraEeohLDPXMv4X4f+QvQvwP2J2vKefMoMRUn8KYvJXLe2MlCJUggskJKZhdky0AdcYhA7zGcKOkcccgrQb4u+Su0pVmnGZNWqWCm6ldxaylV9Ciya1KUrS+V6MUckvkdOrO38cHgTaukP2jlZbucUhSZIW5QRcwW8wH7xDvOmDRu+JO0LftNCz0ZN5TAmTLRMH6tRlmUSm8GSpJBSrAvqXj8puVEq0LklLlEpZURcIUnqBQSVTCDeuFVAjEO5cwsctiozgsTbkyZNUOauSlIkzETkpSm5TnAqcVkl3VVyYt3dpyKHj4UlD+wlzdqLliapaiDMTd/UIC1LC0zErpJqBMTKDuzgJZnEKtFi2rLUlZmKHNouJWkykpEslJAcgAqJCRePSJSwJYQ/O+0QlSiLIXUSS84sC6DLKQJeCRLS9akmoivm8uJ/3JEpLhiVKWXT0ylJZSaJM2ZQ0IUARQRLlGvzYRhP/rRNsewbZMl2e1ItahNUEIlkquG68083eev7MFmN6+XFCYFo5K2oKU1qUZYN29fnF2WEAJRLSo4lgkYMcBFFZuVtrlyxKlqlhACUtdeiXY441B4gQi0crbasMZ7C9fAQiWllEuS4S+uJhd2P2yfjy30iz5T7AXZwlSp6lm8ELBmLWAu4lZqQKKZLAh2SKli2F24AJiWY9HJ9TrF9atpTZ1bROmTauyipgWuuBgC1HEUG3GvJalD84WDTycE54tYKl3fge2DVSuKNdTpGqK8t2pHzjIbCFV4/d1OZjUKW2vxKA7jFmTswwfBJSqjVPApPc+I4xk+Us1pqk3ASUpN4sDgaUGEaYqw7siIynKb9sN6E5NmYMfYZOivmWgKushIu0GraEpYniaxI/SCgu+AkKwoGwproAIhJTg3yhwyFaGL7KBYtSheAYBWIYMewiFG0KJSVGoNKAUpQNhhEdSC9YMSuMAFhsS0q9oQ6iXWl8neka60MVKcVct4+kYvZsgpmy1EEDnEV/mB8o1NvtQCiMYXIrih4OmCca6w3eh3Z1mVOdlCmRxbcIsv0QEpKllSgmpCQKDE+FcIxyyxjwWbW+SnCoSZo17otUyLOSB0jgwJIxDuTl9aw8FSh/wAaFAFg6VOA7Y4UMVvUJdJiNpeSmlgqoKw+mSpyLqu75mLecq9S7dZTskAUHA/W7CHTb0jEh9SFGtBS6CPGI/kSfghTjZQIWYutgWFE6ZdmBwElQwxcDTeYpJSUM15mo5ONCcvlGi5If7ggF+gryIh2y/HNNjG1tmy0z7t0pSUpPRahaorwd98QVWUBxc3g3jWvhF/ymJE9kgqUUAJSEuSa5BJMR7LyXts1ZIkqQkgMZhCQMz0esO6K/ufRRkb3OiPfkJSCqUgHElXSwpT6ziPabcg9JASGcskAAs9GbVu6NZYvs1BrPnKJxuoSBXPpKf5CNBY+SFmlMRLvEYGYb/z8ob45eQqT4OSG0S/cjslSyOykCO0zJykm6JCyBmnmgOx1gwUWVL2Gz9nFxMAcP4/9hBpVUsoka138RDapmhHfw/FBlT41wxH/AFhi0aXNuKN0Dub0hqbPJobvd6kxImXaigPYPkoawAKtdo9aU8Un5wjgrs1w1TjFKiNze8+HpBdPs4+hiWmQfup7QBTuIiQuyrT1kqAoQSFs5w4RG1EvVyfgr02ZRxI7fzh+RsxSywUl2ehGQdsd0P8AOMakjtUKPvEXHJn/AHEskgdbEoL9BVKjfAQs8mVMnYiiWJrxf+193fExHJheaVkbkndqAPGN6pKST01UwZVN1AKQ3OCTgkqLO7KVpqRCtj75MyCOShbq1Z2UUg9vSfwjJcudkKlTpSQmhlAsCFMb6wahq0HhHXpQGBIBbFkDVqB9N0Y7l/IF6SpyWQtiakkKcByA+OGQBMPilTsz6iT2cmD2bZFylKC0FLpzG+L0TtOxyR84Jc4KS0wq6QvJNVAFmOAbF3DUYVMQkzfqub6xepbjHGROM31y8CIrtqpKlAhRHRFBXXWFGa303iIg7TIUUEqZJBrQ4HQQ8VTGlIbVTGYfCCNuQMCpXaYI2KUkBlEkkOMPARNsdklEOySXatT3RaVlEZhJBGQbxJ84dROmamnCNqvZKCBLly8WN1Kr7ksejdcng9Lu5om2T7OrRM/41SxqtQT4EFXhCQyRkrDkwUla7ySSSAQWfQxZT7deUSxDx0jZ/wBk6aGbPB1uAnuPR+RjR2D7OrFLxQqYfxFv7GLcSYZzhVE0zj+y7eUP0VqBINMKPjl/gRfbONomu1ltCgoVupKgd5NBpHYbHseRKrLky0nUJD95DxOjNPFjk7oNtnFv/wA7br94WWZcxAVzQODAdZ4dl7DtxxsswOXpd3AYKOHpHZCIMiFeJB8aOOzOTFrNEyJ2GdBpmRwgS+QtuUpbS0y3qCuYHBJf7l4gVMdhaI0+3y0Yq7BUxKxEbEjnNj+y2YX5+elO6Wkk6UK2/tMa3YPI2RZSFC8tYDXlqy4JAHhC7VyploUyr6QQ95nHB8u6HpW1pM6gmIO4mviXEWLFY1pdFhNtkuXmkHRIHlESZtOaUkypV45XlXQe00ELk2aWKgDvf5xIJ4Q6gFlSrbFqzsg7JiT8oI7btP8A4Z+P/rFq50HGCI3J+uyJ2ogq/wBPT/8Aw1/EP/WDiy/lHfAg2oDmMvYSHA6RoHrQ4fiPyiQjYssEuKZPRsHrdx7RE9VqAGDk5V3tmfWK6ZtpIN1RuqFOqpPRod3iI5UszTrk1ynGPgljZUpgQnBtVeZ8RDqLEhL/AKtAAII6KaHe4fu0gpe0EsGWFPi7HuoavkTlDi7ZLDG8qlWSGSDv6XlERyOSugWWFCly2qPPTEgOCKxVcoU/6cl36Sf3WwPAmDNvQ8wMb6lhnYDqJbtx7BjSEbTmqXIKVAAUYkCjHCoNN5MMpNSEeePRm0FtUj+Yeoi25On9fLz6RFSk4gjMPFQU3WIqSK0LDcSkxY7BmvPldL/kTiUqxUkEdJi3rGgmLN1NmEEsAP5qdyB9awOY+8BUsXCVHvvloUq2MVUG7pY1FWQKfnClrLFg1NMe1Zis08jJOL0ABcghz2JD9kYb7TEOuyKDgnnQCQWJTzWaq/ejcc5Q1JLEsCVeCQB4xneVNgE1EqiRcWpryai+A7C9TqDHWGxyUXbKs/EGYKW6bpUl0vUgOM2FXD1o4hzZQvApIHS6pORwCqVI7wXwi2OzEFRCjQVqBQnIHdUHWK6dYpUolpqnY0LHMPQbjFzmmuDBKk+GMbXkhAF04nyd/mOwwdkPOSxKITeINS1HwOuST/LEuRswTgkgqWST0UJOff8AKLzYfI61rW/sypSf3pignA4lJN7+mC24/tEXZiLJZlkuEmmFKP5xJlbGmlV5QCQS5JOu4R16y/Z+S3OzWzaWmvYS39sXNl5IWWXjL5xveEL8Gbwht8mMlI5xyMl2gWqWqRKKgnrKLhIvFiScHAyD1jsYUWY4wUuUEhkXUjAAAU3cO6HEj6ziFGuixKgB4NoF8DFu3/ERZ+1Jac3OgrDKINksogKLRQzduKP7NIBw6Rhvmp0zrqID507gA8MkRZdWjaCE4qroKxAmbWUroy0EnU1+UFJsKEivTPcPCHQpgwASNBDqJFjBkzVnprYaA18PWDl2OWnK8d/p6vDna0IUrVz3RNEEgTOzcMPCGJspB6yEHiAfnCVTTlWEGYd/d+cTQDiJKBRKEj+EMO4QsKGVOFIYC90KJfSAgeEyBfhlMzeIJXZEgPXoKGLsCADHFd4VCW0ujvq9YZmTQfCgoO4QIEcgz72xiRMepbgHcUBxOOMVe0eUJlm6JRLaqA+TwIEW4oqT5G8lR+llKmX+qSQWx/C/iPGJ4tKgoJIGDkJoBU0rjX57oOBDZIJMdEG0zWxw8HYMaF8BE/Y04mZLLXukl6uBUVF4P45QIEO1SNcDpaujldyyDngkecMKQ5cMaYACocjFWHdAgRnfZriHdSpga8ST6CG9obAnT0JTLQlLF3JAyOlfnAgQ+OKbKdR+LQ3Y/s8as6fjkhOGtVekWcjkNYhVUkTDmZhKvCg8IECNSikZFFF/ZbIiWAiUhKEgUCUhI7AIcH+fSBAgoYVdYVygrjVwAx9RAgQyRDIdo2pLTqTwiutO2lmiQBAgRNUQR5UqZNzpm5YDuidI2OMVG9uFB417mgQIRumTRITKCKJAT2V73eCKjAgRfHoVjZmcIQt4OBEkARMod2OsI5wmBAgAQ2vnAKtIKBAAbkwaAN0CBAABQwDAgRIBQIECAD//2Q=="/>
          <p:cNvSpPr>
            <a:spLocks noChangeAspect="1" noChangeArrowheads="1"/>
          </p:cNvSpPr>
          <p:nvPr/>
        </p:nvSpPr>
        <p:spPr bwMode="auto">
          <a:xfrm>
            <a:off x="155575" y="-1668463"/>
            <a:ext cx="5238750" cy="34861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26092" name="AutoShape 12" descr="data:image/jpeg;base64,/9j/4AAQSkZJRgABAQAAAQABAAD/2wCEAAkGBxQTEhQUEhQVFRUXGBgWFxgXGBgYGBgYGBgYFxYYGBwYHCggHBolIhcYIjEhJSkrLi4uGB8zODMsNygtLisBCgoKDg0OGhAQGywfHyQrLCwsLCwsOCwrLCssOCw1LCwsLDIsLDgsOCwtLCwsLCwsLCwrLDcsLCwsLCwsLDcsLP/AABEIALcBEwMBIgACEQEDEQH/xAAbAAAABwEAAAAAAAAAAAAAAAAAAQIDBAUGB//EAEQQAAECAwUDCQUECQQDAQAAAAECEQADIQQSMUFRBWFxBhMiMoGRocHRFFOSsfAHQmLhFSMzUnKCorLxJDRD4lTS8hb/xAAaAQACAwEBAAAAAAAAAAAAAAAAAgEDBAUG/8QAKhEAAgIBBAIBBAICAwAAAAAAAAECEQMEEiExQVETBSIyYRRxobFSU4H/2gAMAwEAAhEDEQA/AI/tcz3kz41esF7XM95M+NXrDbQRj1WyPo885Md9rme8mfGr1gvbJnvJnxq9YauwcGyPpApMd9sme8mfGr1gja5nvJnxq9YbaARBsj6QbmL9sme8mfGr1ge2TPeTPjV6w20E0G2PpBbHfbJnvJnxq9YHtkz3kz41esNNAaDZH0g3Md9sme8mfGr1ge2TPeTPjV6wzBtBsj6RNsd9sme8mfGr1g/bJnvJnxq9YZhyWIjbH0TbF+1zPeTPjV6wPbJnvJnxq9YExKcnhoiBRj6C2O+2TPeTPjV6wDbJnvJnxq9YRLllRYB/LedBvMShYW6yhXAJ6RNCW40yc6gRVknhx8zpDwhOf42R/a5nvJnxq9YP2yZ7yZ8avWLvZ1glAi/JUoPUqW1MmSkAvxIEWDS0vdlSkgZ3Ae8reMUvqODwr/8ADStHk8ujKi1TPeTPiV6w9LVOP3pveuNGNqKP7NSj/AwT3hh3QlUyerGYpO5KiT3n0ih/U4+IFq0T8yJ/JqxrUFiaVs9CVGtMo0oTdAAJYb4yEu3KQBVSWzNd7kufGLCzbaUGdlA54+MZpalTdtUXxxbVRpUcTDo4mKux7UQvcdPzaLJKoi75GCWl8zCLUgKQUl6jUg94h9RpDN2BBI5rb7NPlqIJmNl0izd8M2uVPlgFS1sdFqPnHRbbL6ODxhtt24LTcAwVSOtgyb6W1GDLiUebKj2uZ7xfxK9YBtcz3i/jV6w3BERt2R9IyWxz2qZ7xfxK9YP2qZ7xfxK9YbAgmg2R9IVtjvtcz3i/jV6wUN3YOJ2R9EbmNtBNC4DQxA20G0LaA0ADbQLsLaCaABDQDC4DQAhtoELaA0BIhoBELuwpCCaAEnQRAyGmgwIlybGS2JcmiQ5oWzIGWRJi42XsRayyUAYEkkKI1vKYBI7QaHHAYs2vxY+E7f6NOPSZJ/oo5dmUTpxpjQUxzGUOJkgAG6Vb3ZJx0/lzeuAZjqVyrLIxacsYuWlg7zS8XzpjEG2W8zFPdSKMGAQkDQUftaOVm+o5ZdcG7HpIR75IMpJIZIJ3AXBgBiWJwxAGMGlKxQKQjUJSVK7Xr2mJIS/WrwoPXxhbJAYBtwpHOblJ22alS6GBIWRWYe70VCBYVZzL38QduAdgeyJA+qv84Nc0AOSBxLQUA2kTU4EEca/1DzhSLcR1w3h+XjAFqJ6qSd56I8a+EOJQpXWU25Ip2ku/hB/QCzbE4lQHGkMlZJdCC5+8eiDxBx7u2AdnJBvI6J3YHu8oNE9SSyx2ivyx7O7OJsAhLW4K1kfw0D6PU/KL/Zm1yhkrqnDeO+KwEGGiLu9PiOGo8dIdNx6IaNwi0BQdJcQpE2MlYbcUH8Ji+lzgaiNMGpFUuCZNrjGK2xswhUx63i6SKcBGsXOYRmdu7SyHfG/S7k+DPmprky60sWMJh6apy5zhto6yZzBMBoURAaJFYUCDaBAQJAg2hbQ7KRnplA2CRGIgmizXJSpIIoc2H19GI9msalUz+cIsiLXil4Id2A0TZthUA/fEcyzi0MpJlbi12MkQGhxok2bZ8xbMlhi5oG4nHsiJTjFW2TGLk6SIREOSLOpfVBPy7SaDtjQp2PLlC9OUBvVh/KkuTuLNwyq9p8rZMvoykhZDsVNdD43UJoO1+Ajn5fqMVxBX/o249E3+ToXJ2OrEi8AC7OBTEEkfTQVotEuUmpSxqxPNp7Svprw0GGOcZ8bRttrVeQVAVAU5SADQgEZbhGm2TyTlWRrRbP1081lyj1QclTHxIyB+bNyc2pyZfylwdDHgjDpEiw2c81z9pmCRZyxQhCbsycB/GL10/vGpGGRip23ynXNTzUkczJGCU0UrerN95gcpbaud01qJL7tDSuHCKBSc8u0//Uc6eXxE3Qx1ywJnqFXPFy2WGZMGi0KGClDtP0TCWcZ+Z9BBadvmKamKrZbSJcraUwfeJb94cNz+MSUbdI6ye70irUPr11gJGv8AjfDKbQjhFmhslt50DpXXqzMT2qx7BE6VISC+J1NT3mMjd3+OG+LGx7UUmiukPHs17YsWT2VSxPwaQGFBUQ5NtQoPeAG+hHGFi1P1UqVwFO8sIutFVMny1wUxIIrENKZhzSgdqj5AeMLTZAesVK4mncGEF2RQhVoCHq6Ri1Sl8HAr2tXOuLotCj1UHio3R5nwhaZSQGAAGgFO6AilMst276/zFsBvml5qCRogYdqn+Qiz2bPui6SSMiS9dPGIsEmhbu9OI+s4sg3F2Q1fBaWm2pCT0gIy1rV0jEraMs9bXHjke358YgR6LSqLgpRORqJPdtYgCEmJCZUNKTGtMzNDbQbQpoAEMIJgQtoEAD9lsk1SUqCUG8Tn1UgEl66iFTbMp6A3C4GQLY1OVD3RIl8pkpRzYlLlqOiCUsMn6If6qzwkbdkqQLswKUk1TUgEYC8RQtnRmjgR1b/5Wdl4IeEGuSQGQQlxnShxYdvj2Q9sd6jQk1zD4widaBMdSQgkBugtKi2Iclg294kbBs00uopKUmgJqTV6AZVd99Is+WNp2TtdVRNWrIhxEa02RIQom6hOZVQVf60g9vbQTIlm6tCZuRWAQ+eJH9N6MDOtK53TmrMzTTMdFI4bt8VT1u38CY4N3ZoJ+07NKcSkqnrH3j0UDfr9UMO2flNMukEISrFKkdjJKiDdH4w+jxm0gkagZULY5dUcaw+lQuJ6TNTrKd8SHZiKjdGHJqZZHcnZqx6eMVSLBdjmz0XlgS1lTkqN83GxJU4cnMZQ/ZthS0Ypvq1XUdgw4QxYLaUMGJTjdBSSHzQR/aaVpVo1uw1yQhVoWpKkpIShL1KtFDICmPlWn7pf0WpRj32P2SzpsqBNmAc6aypf7v41DI7vPChtdpVMUVKLlVTv3cN0O7Q2gqYsrXUmvZkG03xCnLrxHF8MNfnCS9IeK8sr9rh0YP0sWfJWfkYqku+fz/IRY7SPQrrv0ID6jjEBI1pux0084qa5LEwlJpr9eJgvrf8AlBgHPHsJ9BBlH5jvdz5QpIlqn/IHbmYLTtprgIMcfQYt9f4g0/QzNWruiACgm+fjCrtfPyH15QpKS31hAAUqYUl0nD6+hxjQbM2iJgY0VprvG6M+oaeGkElRTUFiMDDxltEnFSRtBBgxG9qQCxPSGQBJ7gICpyspauKmSPGvhGmzJRJgyHiEZi81ITuDrPlDgszh1TFHc93+1j4xdHBkl1FiPJBeR/nQOsQN5pTPuhHtaMje/hBPiA0Q0JS4F0AAuCasrB+6kOTr4d6cI0Q0GVunSKZaqCVrkeFoJoUEJOLkOxxZnrnVogzEMSHB3jODrBNHW0mllgTTlZz9RnWWuKBehEONAaNhnG2gwIW0ACJsQTdgRIRKS1VEHS6/nAhfkQ2xmOsnLRVeclpoPu3q97tC1csZCuvIUR/Ir5tGMIgmjyrR3k2bpO3rCpnSpDYdAhvgJiTLt9lV1LSUZjplN06pEwUz7zHPIEG0mzqMtV8hSbSmYWZ1XJii4ahyJYYNhFZbEkLIUQTTqgAcbooO0tjGBjU7GrJQMWfJwOkpsaZ74TJ0WY3yTgaggUDUFQKD+VL01xjUbGkiZZlJW37QkEKN79nLarN5RlpfezPgoUyySI03J2d+pa8eup+kdEDFmwEUS6NMVyQbds5SDXpjBwEqL6HAhu3DGGpVoVLLkhINKhVRkFO78XceEahKHbQipNxWKTTLzxiptuwlC8qS1esOmDXS6SOyEUhpRGvabwcAvjd01IIxFPItERds+vNvMRFlru0KiWOF8OMqXgC+7veGf0lKXeCphQp2q10gULOGD5h2PhF0aZVJuI9OmgipelOPZjnQwyscRi2AGQwFe+IVntBUqoAcUxTwwod0Tky20GRpddgDV6vFUlyPF8APhXd4Z8DBrQaeYp2DF+MAJxI34DzMLSdPUnDM/KFaGsSqX376new7YI0y7s4Ve36bzli+EETlniwqeJ+u2IonkAG6u7CDDb/rygE6jcw037vqsK/MbhxiQYhSX1B8oIp14CFlX5wFJGMSlyKzQ+0qIcMlwB0QBQYCnEw2XOJhUhPRTwHyhYTHsseOEYqkkeXyTm5NNjIESZczCErQMiSN4bzMFdiyk0InQc1NXEOKWSl8xQ8Mj5d0N3IclFjuwPAwk48X6HjLmvYw0ACHly2JH1xhN2LE7VoRquBtoATDt2A0SQNNBgQ5dgNALQi7AhxoEBNHHWgNBwRMeXO1YloNoMGFQAIaNJsdbSkvvY/zHNVHpkIz0XmzG5pOrnMDM5lz3CKsvRdhfJZoL1OOtVAah1MB2D89NyVtLSVuQ17NRJ+7oGx0EZdJzbtZwaszro/ZGn5KTXlqBUR0qi8SXIDYJbIxml0bIdl8k3hk5zdKst/rCOYGNMqgEUfDoloVfuhmvUNSpJNX3QLqTdcDuS+uReKi0g7S2WhRcqUlRFCCpjxBBeOZ2mz3Z0waLUO5TcDHWLl1ghJD0+/nQYExzPa4a0TxpOm6h+mdYsgV5F0K2cnpFxkdU6aRZJThi+JYV7SrhFbs89MA79U/dOYieU40x/CTrmYmQsRcs5UPaVZ5gQeju283QO7zg2IIckHeQPlB41cU0HnCj2JRgG7GDDx8oCcG8BXx/wAQt6HEDeQB4Y4YQSFfQ7M/RoAsDnBgPGEq7np2/WkLfDJ/rPHxgk19cO6mHrAAniKaN9dwg+crnT17oHifrSkA0Ad/rIbolEM0VhIUhDEE3Uu2rBx2Q+lMYG08oebmFPMoN2gIJSrDMtEqRy0GfPJzqoTRp98VjvY/qNRScTiT0f3Npm0KYK7GZRy0RTpIP8UtYfiUEDwidZ+VclVOi/4Zof4VJHzjRH6hifdoplpMnjkuQINoiStsyTmtPFLj+gqiTLtkpWExHAqCT3KY+EXx1OKXUkUvBkj2h1QoDpQ+Xp2QhosUWEsHLPRmcg5duX80OnZqQCVKISA5NAABi+MItRjj9tjvBOVOipaDCYdN01S901D4tvgNGlStFDTQ1dg7sONAuxNkUN3IEO3YEFhRxUxqtgcpJMmSmWuWpSg7kBJxJOsX6rMj9xHwiGVbPlHGXLy+6n0jzjTR2UZPlHbET5iVykKSLrdUDMl6Y4xV82dD3GLDaEwpmLSlNApQDUpeO6I3Pq/d+u6MjzyT6OnDQQkk93+CPcOh7jFxsotL3udBvyBMVvPK08YWm0Hd3/lCTzOS6LIaGMXe7/BcqfTe7b3qVnGNjyKmOibXAo+9kbzYBhhHNedObd/5QuXa1B2KhwJHyhN9os/jc9nZUrqaBY3rRjWlYbvgqZkg1oLhbCtGxjjybdMB68z4lesLG1ZuUyaD/Gr1hB1g/Z2FAAPWRj1RdByySqOTcqNopRa7Qllk86s4gDpG8MX1iP8ApaeKibNfW+r1im2isrmKWokqUxJNSaAeUXYEm6Zm1WNwjdmi2HbAsggXakM50xoGeukX6NSPBR1+mjJ8mqNn0t+g0jUXnwB1xUf8xOThlMOh2WQ4IoBoANMj5xTWnlBKlrVLWJt5JYsE/wDuN2UWwl5lvhUcowHKIf6mb/EMm+6MsoMcVJ8hkk4rg1SOUln/ABDH7noYdTyjs2cwg/wL8k+cYO9CSqLvhiVfLI6GjbNnIcTZY3EsfECHTb5JNJ0o7r6Pk+PbHNgqA8L8CJ+VnU5YfC6dGIPcBCCQOPjxjGciH9qQzByp+F0mndGzGjHsDRXOGwshPcZXbKf1y+z+0RAUiJ23J6UzlAliwOeg9IhSpqVqCUl1EsBmTpGmPRine5jRlxY2K3JQkApUWfTMk+cKRs1b9NEwDVIf6/xDG1JKJa2BVdIBHOC6o60OUTRG4ZtFrmKUVXiMgxIYZANFtyY2yZU5KpoXOA6qCtk3slKKkqw0zLcDSpIJYEEnQvEyxySJiX6Ncwe6kK+ORou2b6fyvmqL82gsQUpUSQGq6rt0qL5mmFAQ8TLLtWfbElEwoEtwVhAIcZJJJJZ/lGSRoWByjR8lZyU86FFKep1iA7BWu8jwjNLNN+TasUF4INo5bc3OmS1IHQWpAooHoqIFQSNMonS+WMlnWhSRqCCP6gmMHyllgWucU+8KgccS/bWIFsEwhPOXmrdcMN7RvhqMsUqkc+eHG27R1uRyhsy8JoHEKHiAR4xPs9oQvqLQrclSVHuBcRxKzLuF2B4xKsM6YZyHLXlJDEOmpbqmhG7jGiOuyLtJlT0sPB3H2CZ7tXdAjmEnbgAAPOv+BaUJxySEsIOG/ny9Efwl7NN3+EF34boIH6eAPKKWWGI2ylPPTHJe+fGsQLqNT3ERcbYkAzlnCuu4RqJf2eBVn50TFEmTKmJFAL6y6ku3VCSkv+KOU4uUnR6CM4wxx3eUc+dGp7njT7C2ALRZkXJa1KVa0y1LSOkmWJbqqTdSHW9aOBwi3k/Z+jmgqZNVzjK6CSmrJmqDEhsJRJB36RXy+SFsQOjOEtJJF0TVgFSQ56gZ6PWpAJGFHjja7Qk80ZcJmim8g7OUIS1ovIBN5ASDOK1zCJfSTWYgIFW6odhiBZOQ1lQpZVzs3m7yC5F1S+Y5yiQjAOKFbunAgvFVM5ETbqecnsQtlKVMmtVSJSEIeUempSyHDjpAFmYxU8hf9UlK5yEy7yQpQKlqAVMkyxLvBAHOHn5YcC70txAupX+Jl3Sr8zQWnkVZ7ygRNClILJuIF0IXJlpugD9rMdwX+8Xclzzva9lTJnzZQJUELUgGlbpIqxZ6V3xq7FyMCJ6kTQbSbiFhEtRQp1z0SlOpn6CVFTsHplSJ5+z6WlJBmluioK5pRVdKjLAA54JKTQu2VGBIhMmNy6RZizKD+6RzsLG/w9Yq7eHmdgjrFu+z+Wm8ErW6ZZLpldG8lIqtSpmJJcpSDQjJyOU7SV0xT7o84XHBxlyNqMkcmK17LPk4AHLHrCgfTUYRrOc1B71D/EZDk6XKhh0knM40ywwjU3g9fEqGf5wZezNj6Huc4bqmMDyk/wBzN3lJxfFKTjG3KWzHxE66xi+Uw/1S3rRJ/oSInD2GXoqUmFKMGg1PCAoDWNJnE3oU8C7Dokkkbywfs9YALbkWtrVL4q/sXGi2hbFpWQCPnGZ5KpItKCxYLY0NDdVQnWLvbBaYfrMwk1bVjwbV0U3KNTzUnVCD4GIuy1f6iSfxpiXtayrWpBSm8LiXII36nhDVl2fMExCilglSSXOQIJwiYtJCyN8Yx3LodOV/Cr5iNObenfFDyis5nqQUFroIL7204Q7lGuyqKaZntiFp8o/jHyMdFnsUmjli3GMTZNjqQtK7wN1QLMcjGpVb8rvj+UI5KhmnaEJ/FEPaaFEJwOLU3CHQoj6r9UhftFxcteJQsG6qqSQ5AIcU6IpGHydGHYi37CTKShSbRZp95YTclLSpSQRevKAyoQdHGtM7yj6E9k0F1JYUGJf5RsrfyqXMSpHM2ZCSGJTJZYLBylV4s5D4esUFssqZqryw5ZsSA1dOMaMcooo1MZcWQbXLAtiU0uko6LUqNInKpbrOhzc6NMc1VAJ3Qc2QkrvkOoNXhhEqyykqmy1KAKgpAc4gXot+RGfaFO2YsKIAcZHBxkSHod1eJgQ+OUqT9xXfAiNrJtGrBgieMZlUx3eraEeohLDPXMv4X4f+QvQvwP2J2vKefMoMRUn8KYvJXLe2MlCJUggskJKZhdky0AdcYhA7zGcKOkcccgrQb4u+Su0pVmnGZNWqWCm6ldxaylV9Ciya1KUrS+V6MUckvkdOrO38cHgTaukP2jlZbucUhSZIW5QRcwW8wH7xDvOmDRu+JO0LftNCz0ZN5TAmTLRMH6tRlmUSm8GSpJBSrAvqXj8puVEq0LklLlEpZURcIUnqBQSVTCDeuFVAjEO5cwsctiozgsTbkyZNUOauSlIkzETkpSm5TnAqcVkl3VVyYt3dpyKHj4UlD+wlzdqLliapaiDMTd/UIC1LC0zErpJqBMTKDuzgJZnEKtFi2rLUlZmKHNouJWkykpEslJAcgAqJCRePSJSwJYQ/O+0QlSiLIXUSS84sC6DLKQJeCRLS9akmoivm8uJ/3JEpLhiVKWXT0ylJZSaJM2ZQ0IUARQRLlGvzYRhP/rRNsewbZMl2e1ItahNUEIlkquG68083eev7MFmN6+XFCYFo5K2oKU1qUZYN29fnF2WEAJRLSo4lgkYMcBFFZuVtrlyxKlqlhACUtdeiXY441B4gQi0crbasMZ7C9fAQiWllEuS4S+uJhd2P2yfjy30iz5T7AXZwlSp6lm8ELBmLWAu4lZqQKKZLAh2SKli2F24AJiWY9HJ9TrF9atpTZ1bROmTauyipgWuuBgC1HEUG3GvJalD84WDTycE54tYKl3fge2DVSuKNdTpGqK8t2pHzjIbCFV4/d1OZjUKW2vxKA7jFmTswwfBJSqjVPApPc+I4xk+Us1pqk3ASUpN4sDgaUGEaYqw7siIynKb9sN6E5NmYMfYZOivmWgKushIu0GraEpYniaxI/SCgu+AkKwoGwproAIhJTg3yhwyFaGL7KBYtSheAYBWIYMewiFG0KJSVGoNKAUpQNhhEdSC9YMSuMAFhsS0q9oQ6iXWl8neka60MVKcVct4+kYvZsgpmy1EEDnEV/mB8o1NvtQCiMYXIrih4OmCca6w3eh3Z1mVOdlCmRxbcIsv0QEpKllSgmpCQKDE+FcIxyyxjwWbW+SnCoSZo17otUyLOSB0jgwJIxDuTl9aw8FSh/wAaFAFg6VOA7Y4UMVvUJdJiNpeSmlgqoKw+mSpyLqu75mLecq9S7dZTskAUHA/W7CHTb0jEh9SFGtBS6CPGI/kSfghTjZQIWYutgWFE6ZdmBwElQwxcDTeYpJSUM15mo5ONCcvlGi5If7ggF+gryIh2y/HNNjG1tmy0z7t0pSUpPRahaorwd98QVWUBxc3g3jWvhF/ymJE9kgqUUAJSEuSa5BJMR7LyXts1ZIkqQkgMZhCQMz0esO6K/ufRRkb3OiPfkJSCqUgHElXSwpT6ziPabcg9JASGcskAAs9GbVu6NZYvs1BrPnKJxuoSBXPpKf5CNBY+SFmlMRLvEYGYb/z8ob45eQqT4OSG0S/cjslSyOykCO0zJykm6JCyBmnmgOx1gwUWVL2Gz9nFxMAcP4/9hBpVUsoka138RDapmhHfw/FBlT41wxH/AFhi0aXNuKN0Dub0hqbPJobvd6kxImXaigPYPkoawAKtdo9aU8Un5wjgrs1w1TjFKiNze8+HpBdPs4+hiWmQfup7QBTuIiQuyrT1kqAoQSFs5w4RG1EvVyfgr02ZRxI7fzh+RsxSywUl2ehGQdsd0P8AOMakjtUKPvEXHJn/AHEskgdbEoL9BVKjfAQs8mVMnYiiWJrxf+193fExHJheaVkbkndqAPGN6pKST01UwZVN1AKQ3OCTgkqLO7KVpqRCtj75MyCOShbq1Z2UUg9vSfwjJcudkKlTpSQmhlAsCFMb6wahq0HhHXpQGBIBbFkDVqB9N0Y7l/IF6SpyWQtiakkKcByA+OGQBMPilTsz6iT2cmD2bZFylKC0FLpzG+L0TtOxyR84Jc4KS0wq6QvJNVAFmOAbF3DUYVMQkzfqub6xepbjHGROM31y8CIrtqpKlAhRHRFBXXWFGa303iIg7TIUUEqZJBrQ4HQQ8VTGlIbVTGYfCCNuQMCpXaYI2KUkBlEkkOMPARNsdklEOySXatT3RaVlEZhJBGQbxJ84dROmamnCNqvZKCBLly8WN1Kr7ksejdcng9Lu5om2T7OrRM/41SxqtQT4EFXhCQyRkrDkwUla7ySSSAQWfQxZT7deUSxDx0jZ/wBk6aGbPB1uAnuPR+RjR2D7OrFLxQqYfxFv7GLcSYZzhVE0zj+y7eUP0VqBINMKPjl/gRfbONomu1ltCgoVupKgd5NBpHYbHseRKrLky0nUJD95DxOjNPFjk7oNtnFv/wA7br94WWZcxAVzQODAdZ4dl7DtxxsswOXpd3AYKOHpHZCIMiFeJB8aOOzOTFrNEyJ2GdBpmRwgS+QtuUpbS0y3qCuYHBJf7l4gVMdhaI0+3y0Yq7BUxKxEbEjnNj+y2YX5+elO6Wkk6UK2/tMa3YPI2RZSFC8tYDXlqy4JAHhC7VyploUyr6QQ95nHB8u6HpW1pM6gmIO4mviXEWLFY1pdFhNtkuXmkHRIHlESZtOaUkypV45XlXQe00ELk2aWKgDvf5xIJ4Q6gFlSrbFqzsg7JiT8oI7btP8A4Z+P/rFq50HGCI3J+uyJ2ogq/wBPT/8Aw1/EP/WDiy/lHfAg2oDmMvYSHA6RoHrQ4fiPyiQjYssEuKZPRsHrdx7RE9VqAGDk5V3tmfWK6ZtpIN1RuqFOqpPRod3iI5UszTrk1ynGPgljZUpgQnBtVeZ8RDqLEhL/AKtAAII6KaHe4fu0gpe0EsGWFPi7HuoavkTlDi7ZLDG8qlWSGSDv6XlERyOSugWWFCly2qPPTEgOCKxVcoU/6cl36Sf3WwPAmDNvQ8wMb6lhnYDqJbtx7BjSEbTmqXIKVAAUYkCjHCoNN5MMpNSEeePRm0FtUj+Yeoi25On9fLz6RFSk4gjMPFQU3WIqSK0LDcSkxY7BmvPldL/kTiUqxUkEdJi3rGgmLN1NmEEsAP5qdyB9awOY+8BUsXCVHvvloUq2MVUG7pY1FWQKfnClrLFg1NMe1Zis08jJOL0ABcghz2JD9kYb7TEOuyKDgnnQCQWJTzWaq/ejcc5Q1JLEsCVeCQB4xneVNgE1EqiRcWpryai+A7C9TqDHWGxyUXbKs/EGYKW6bpUl0vUgOM2FXD1o4hzZQvApIHS6pORwCqVI7wXwi2OzEFRCjQVqBQnIHdUHWK6dYpUolpqnY0LHMPQbjFzmmuDBKk+GMbXkhAF04nyd/mOwwdkPOSxKITeINS1HwOuST/LEuRswTgkgqWST0UJOff8AKLzYfI61rW/sypSf3pignA4lJN7+mC24/tEXZiLJZlkuEmmFKP5xJlbGmlV5QCQS5JOu4R16y/Z+S3OzWzaWmvYS39sXNl5IWWXjL5xveEL8Gbwht8mMlI5xyMl2gWqWqRKKgnrKLhIvFiScHAyD1jsYUWY4wUuUEhkXUjAAAU3cO6HEj6ziFGuixKgB4NoF8DFu3/ERZ+1Jac3OgrDKINksogKLRQzduKP7NIBw6Rhvmp0zrqID507gA8MkRZdWjaCE4qroKxAmbWUroy0EnU1+UFJsKEivTPcPCHQpgwASNBDqJFjBkzVnprYaA18PWDl2OWnK8d/p6vDna0IUrVz3RNEEgTOzcMPCGJspB6yEHiAfnCVTTlWEGYd/d+cTQDiJKBRKEj+EMO4QsKGVOFIYC90KJfSAgeEyBfhlMzeIJXZEgPXoKGLsCADHFd4VCW0ujvq9YZmTQfCgoO4QIEcgz72xiRMepbgHcUBxOOMVe0eUJlm6JRLaqA+TwIEW4oqT5G8lR+llKmX+qSQWx/C/iPGJ4tKgoJIGDkJoBU0rjX57oOBDZIJMdEG0zWxw8HYMaF8BE/Y04mZLLXukl6uBUVF4P45QIEO1SNcDpaujldyyDngkecMKQ5cMaYACocjFWHdAgRnfZriHdSpga8ST6CG9obAnT0JTLQlLF3JAyOlfnAgQ+OKbKdR+LQ3Y/s8as6fjkhOGtVekWcjkNYhVUkTDmZhKvCg8IECNSikZFFF/ZbIiWAiUhKEgUCUhI7AIcH+fSBAgoYVdYVygrjVwAx9RAgQyRDIdo2pLTqTwiutO2lmiQBAgRNUQR5UqZNzpm5YDuidI2OMVG9uFB417mgQIRumTRITKCKJAT2V73eCKjAgRfHoVjZmcIQt4OBEkARMod2OsI5wmBAgAQ2vnAKtIKBAAbkwaAN0CBAABQwDAgRIBQIECAD//2Q=="/>
          <p:cNvSpPr>
            <a:spLocks noChangeAspect="1" noChangeArrowheads="1"/>
          </p:cNvSpPr>
          <p:nvPr/>
        </p:nvSpPr>
        <p:spPr bwMode="auto">
          <a:xfrm>
            <a:off x="155575" y="-1668463"/>
            <a:ext cx="5238750" cy="34861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326094" name="Picture 14" descr="https://fbcdn-photos-d-a.akamaihd.net/hphotos-ak-ash1/v/t1.0-0/s320x320/374508_512236468836963_1696804553_n.jpg?efg=eyJpIjoiYiJ9&amp;oh=ff8f59e96f518c58838cb22598502eae&amp;oe=55C0A339&amp;__gda__=1443332784_23c0123b9bdaa49be3dccef82cc6d34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2428868"/>
            <a:ext cx="3048000" cy="1857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37540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76319" y="1623670"/>
            <a:ext cx="4987280" cy="4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Embrapa Agrossilvipastoril</a:t>
            </a:r>
          </a:p>
        </p:txBody>
      </p:sp>
      <p:pic>
        <p:nvPicPr>
          <p:cNvPr id="714757" name="Picture 5" descr="http://www.olhardireto.com.br/imgsite/noticias/embrapasino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071678"/>
            <a:ext cx="5591175" cy="2667000"/>
          </a:xfrm>
          <a:prstGeom prst="rect">
            <a:avLst/>
          </a:prstGeom>
          <a:noFill/>
        </p:spPr>
      </p:pic>
      <p:pic>
        <p:nvPicPr>
          <p:cNvPr id="714761" name="Picture 9" descr="http://www.grupocultivar.com.br/sistema/uploads/noticias/gd_477_05-07_nova_sede_embra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929066"/>
            <a:ext cx="3500462" cy="2335227"/>
          </a:xfrm>
          <a:prstGeom prst="rect">
            <a:avLst/>
          </a:prstGeom>
          <a:noFill/>
        </p:spPr>
      </p:pic>
      <p:pic>
        <p:nvPicPr>
          <p:cNvPr id="714763" name="Picture 11" descr="http://www.florestasnaembrapa.com.br/media/images/max/d1d7ed6372b6fc4502091d1b146563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2071678"/>
            <a:ext cx="2893239" cy="1928826"/>
          </a:xfrm>
          <a:prstGeom prst="rect">
            <a:avLst/>
          </a:prstGeom>
          <a:noFill/>
        </p:spPr>
      </p:pic>
      <p:sp>
        <p:nvSpPr>
          <p:cNvPr id="8" name="CaixaDeTexto 1"/>
          <p:cNvSpPr txBox="1"/>
          <p:nvPr/>
        </p:nvSpPr>
        <p:spPr>
          <a:xfrm>
            <a:off x="142844" y="44624"/>
            <a:ext cx="88583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atin typeface="Arial Narrow" pitchFamily="34" charset="0"/>
              </a:rPr>
              <a:t>Novo Modelo de Unidade – “Hub”</a:t>
            </a:r>
          </a:p>
          <a:p>
            <a:pPr algn="ctr"/>
            <a:r>
              <a:rPr lang="pt-BR" sz="2400" dirty="0" smtClean="0">
                <a:latin typeface="Arial Narrow" pitchFamily="34" charset="0"/>
              </a:rPr>
              <a:t>Embrapa </a:t>
            </a:r>
            <a:r>
              <a:rPr lang="pt-BR" sz="2400" dirty="0" err="1" smtClean="0">
                <a:latin typeface="Arial Narrow" pitchFamily="34" charset="0"/>
              </a:rPr>
              <a:t>Agrossilvipastoril</a:t>
            </a:r>
            <a:r>
              <a:rPr lang="pt-BR" sz="2400" dirty="0" smtClean="0">
                <a:latin typeface="Arial Narrow" pitchFamily="34" charset="0"/>
              </a:rPr>
              <a:t> – Sinop - MT</a:t>
            </a:r>
            <a:endParaRPr lang="pt-BR" sz="2400" dirty="0">
              <a:latin typeface="Arial Narrow" pitchFamily="34" charset="0"/>
            </a:endParaRPr>
          </a:p>
        </p:txBody>
      </p:sp>
      <p:grpSp>
        <p:nvGrpSpPr>
          <p:cNvPr id="9" name="Group 20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10" name="Rectangle 21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1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5194281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16" descr="mapa1_uni_br_simpl.jpg"/>
          <p:cNvPicPr>
            <a:picLocks noChangeAspect="1"/>
          </p:cNvPicPr>
          <p:nvPr/>
        </p:nvPicPr>
        <p:blipFill>
          <a:blip r:embed="rId3" cstate="print"/>
          <a:srcRect t="2863" r="36252" b="7159"/>
          <a:stretch>
            <a:fillRect/>
          </a:stretch>
        </p:blipFill>
        <p:spPr bwMode="auto">
          <a:xfrm>
            <a:off x="71437" y="1654194"/>
            <a:ext cx="4500563" cy="4489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Estrela de 5 pontas 6"/>
          <p:cNvSpPr/>
          <p:nvPr/>
        </p:nvSpPr>
        <p:spPr>
          <a:xfrm>
            <a:off x="2879749" y="4077091"/>
            <a:ext cx="142875" cy="14287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14" name="Conector de seta reta 13"/>
          <p:cNvCxnSpPr/>
          <p:nvPr/>
        </p:nvCxnSpPr>
        <p:spPr>
          <a:xfrm rot="16200000" flipV="1">
            <a:off x="1821637" y="3964785"/>
            <a:ext cx="500066" cy="1428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 rot="16200000" flipV="1">
            <a:off x="2000232" y="3857628"/>
            <a:ext cx="857256" cy="5715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/>
          <p:cNvCxnSpPr/>
          <p:nvPr/>
        </p:nvCxnSpPr>
        <p:spPr>
          <a:xfrm rot="10800000">
            <a:off x="2285984" y="3643314"/>
            <a:ext cx="928694" cy="5715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 rot="10800000">
            <a:off x="2285984" y="3714752"/>
            <a:ext cx="357190" cy="2857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 rot="10800000">
            <a:off x="2285984" y="3571876"/>
            <a:ext cx="1428760" cy="714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/>
          <p:cNvCxnSpPr/>
          <p:nvPr/>
        </p:nvCxnSpPr>
        <p:spPr>
          <a:xfrm rot="10800000" flipV="1">
            <a:off x="2214546" y="2928934"/>
            <a:ext cx="1071570" cy="5000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/>
          <p:cNvCxnSpPr/>
          <p:nvPr/>
        </p:nvCxnSpPr>
        <p:spPr>
          <a:xfrm rot="5400000">
            <a:off x="2071670" y="2714620"/>
            <a:ext cx="714380" cy="7143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/>
          <p:cNvCxnSpPr/>
          <p:nvPr/>
        </p:nvCxnSpPr>
        <p:spPr>
          <a:xfrm rot="5400000">
            <a:off x="1643042" y="2643182"/>
            <a:ext cx="1071570" cy="5000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/>
          <p:cNvCxnSpPr/>
          <p:nvPr/>
        </p:nvCxnSpPr>
        <p:spPr>
          <a:xfrm rot="16200000" flipH="1">
            <a:off x="1500166" y="3000372"/>
            <a:ext cx="571504" cy="1428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de seta reta 31"/>
          <p:cNvCxnSpPr/>
          <p:nvPr/>
        </p:nvCxnSpPr>
        <p:spPr>
          <a:xfrm>
            <a:off x="1500166" y="3286124"/>
            <a:ext cx="357190" cy="2857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308"/>
          <p:cNvSpPr txBox="1"/>
          <p:nvPr/>
        </p:nvSpPr>
        <p:spPr>
          <a:xfrm>
            <a:off x="4643438" y="2022827"/>
            <a:ext cx="43576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Arial Narrow"/>
              </a:rPr>
              <a:t>Unidades Especializadas</a:t>
            </a:r>
          </a:p>
          <a:p>
            <a:pPr algn="ctr"/>
            <a:r>
              <a:rPr lang="pt-BR" sz="2000" dirty="0" smtClean="0">
                <a:latin typeface="Arial Narrow"/>
              </a:rPr>
              <a:t>Soja, algodão, milho, florestas, pastagens, bovinos, geotecnologias, etc. </a:t>
            </a:r>
          </a:p>
          <a:p>
            <a:pPr algn="ctr"/>
            <a:endParaRPr lang="pt-BR" sz="2800" dirty="0" smtClean="0">
              <a:latin typeface="Arial Narrow"/>
            </a:endParaRPr>
          </a:p>
          <a:p>
            <a:pPr algn="ctr"/>
            <a:r>
              <a:rPr lang="pt-BR" sz="2800" dirty="0" smtClean="0">
                <a:latin typeface="Arial Narrow"/>
              </a:rPr>
              <a:t>+  </a:t>
            </a:r>
          </a:p>
          <a:p>
            <a:pPr algn="ctr"/>
            <a:endParaRPr lang="pt-BR" sz="2800" dirty="0" smtClean="0">
              <a:latin typeface="Arial Narrow"/>
            </a:endParaRPr>
          </a:p>
          <a:p>
            <a:pPr algn="ctr"/>
            <a:r>
              <a:rPr lang="pt-BR" sz="2800" dirty="0" smtClean="0">
                <a:latin typeface="Arial Narrow"/>
              </a:rPr>
              <a:t>Unidade Integradora - “Hub” </a:t>
            </a:r>
            <a:r>
              <a:rPr lang="pt-BR" sz="2000" dirty="0" smtClean="0">
                <a:latin typeface="Arial Narrow"/>
              </a:rPr>
              <a:t>Modelagem de sistemas integrados de produção</a:t>
            </a:r>
            <a:endParaRPr lang="pt-BR" sz="2800" dirty="0" smtClean="0">
              <a:latin typeface="Arial Narrow"/>
            </a:endParaRPr>
          </a:p>
        </p:txBody>
      </p:sp>
      <p:grpSp>
        <p:nvGrpSpPr>
          <p:cNvPr id="27" name="Group 20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29" name="Rectangle 21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1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3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4" name="CaixaDeTexto 1"/>
          <p:cNvSpPr txBox="1"/>
          <p:nvPr/>
        </p:nvSpPr>
        <p:spPr>
          <a:xfrm>
            <a:off x="142844" y="44624"/>
            <a:ext cx="88583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atin typeface="Arial Narrow" pitchFamily="34" charset="0"/>
              </a:rPr>
              <a:t>Novo Modelo de Unidade – “Hub”</a:t>
            </a:r>
          </a:p>
          <a:p>
            <a:pPr algn="ctr"/>
            <a:r>
              <a:rPr lang="pt-BR" sz="2400" dirty="0" smtClean="0">
                <a:latin typeface="Arial Narrow" pitchFamily="34" charset="0"/>
              </a:rPr>
              <a:t>Embrapa </a:t>
            </a:r>
            <a:r>
              <a:rPr lang="pt-BR" sz="2400" dirty="0" err="1" smtClean="0">
                <a:latin typeface="Arial Narrow" pitchFamily="34" charset="0"/>
              </a:rPr>
              <a:t>Agrossilvipastoril</a:t>
            </a:r>
            <a:r>
              <a:rPr lang="pt-BR" sz="2400" dirty="0" smtClean="0">
                <a:latin typeface="Arial Narrow" pitchFamily="34" charset="0"/>
              </a:rPr>
              <a:t> – Sinop - MT</a:t>
            </a:r>
            <a:endParaRPr lang="pt-BR" sz="24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773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"/>
          <p:cNvSpPr txBox="1"/>
          <p:nvPr/>
        </p:nvSpPr>
        <p:spPr>
          <a:xfrm>
            <a:off x="142844" y="44624"/>
            <a:ext cx="88583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atin typeface="Arial Narrow" pitchFamily="34" charset="0"/>
              </a:rPr>
              <a:t>Novo Modelo de Unidade – “Hub”</a:t>
            </a:r>
          </a:p>
          <a:p>
            <a:pPr algn="ctr"/>
            <a:r>
              <a:rPr lang="pt-BR" sz="2400" dirty="0" smtClean="0">
                <a:latin typeface="Arial Narrow" pitchFamily="34" charset="0"/>
              </a:rPr>
              <a:t>Embrapa </a:t>
            </a:r>
            <a:r>
              <a:rPr lang="pt-BR" sz="2400" dirty="0" err="1" smtClean="0">
                <a:latin typeface="Arial Narrow" pitchFamily="34" charset="0"/>
              </a:rPr>
              <a:t>Agrossilvipastoril</a:t>
            </a:r>
            <a:r>
              <a:rPr lang="pt-BR" sz="2400" dirty="0" smtClean="0">
                <a:latin typeface="Arial Narrow" pitchFamily="34" charset="0"/>
              </a:rPr>
              <a:t> – Sinop - MT</a:t>
            </a:r>
            <a:endParaRPr lang="pt-BR" sz="2400" dirty="0">
              <a:latin typeface="Arial Narrow" pitchFamily="34" charset="0"/>
            </a:endParaRPr>
          </a:p>
        </p:txBody>
      </p:sp>
      <p:pic>
        <p:nvPicPr>
          <p:cNvPr id="19" name="Picture 3" descr="image1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60" y="6357958"/>
            <a:ext cx="4310051" cy="48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122"/>
            <a:ext cx="3024187" cy="19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590" y="1772122"/>
            <a:ext cx="3024187" cy="19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3"/>
          <p:cNvSpPr txBox="1">
            <a:spLocks noChangeArrowheads="1"/>
          </p:cNvSpPr>
          <p:nvPr/>
        </p:nvSpPr>
        <p:spPr bwMode="auto">
          <a:xfrm>
            <a:off x="2052365" y="1484784"/>
            <a:ext cx="1512887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</a:pPr>
            <a:r>
              <a:rPr lang="pt-BR" sz="1400" b="1">
                <a:solidFill>
                  <a:schemeClr val="tx1"/>
                </a:solidFill>
                <a:latin typeface="Arial" charset="0"/>
              </a:rPr>
              <a:t>Janeiro de 2010</a:t>
            </a:r>
          </a:p>
        </p:txBody>
      </p:sp>
      <p:sp>
        <p:nvSpPr>
          <p:cNvPr id="11" name="CaixaDeTexto 3"/>
          <p:cNvSpPr txBox="1">
            <a:spLocks noChangeArrowheads="1"/>
          </p:cNvSpPr>
          <p:nvPr/>
        </p:nvSpPr>
        <p:spPr bwMode="auto">
          <a:xfrm>
            <a:off x="5652815" y="1484784"/>
            <a:ext cx="187166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</a:pPr>
            <a:r>
              <a:rPr lang="pt-BR" sz="1400" b="1">
                <a:solidFill>
                  <a:schemeClr val="tx1"/>
                </a:solidFill>
                <a:latin typeface="Arial" charset="0"/>
              </a:rPr>
              <a:t>Janeiro de 2011</a:t>
            </a:r>
          </a:p>
        </p:txBody>
      </p:sp>
      <p:sp>
        <p:nvSpPr>
          <p:cNvPr id="12" name="CaixaDeTexto 3"/>
          <p:cNvSpPr txBox="1">
            <a:spLocks noChangeArrowheads="1"/>
          </p:cNvSpPr>
          <p:nvPr/>
        </p:nvSpPr>
        <p:spPr bwMode="auto">
          <a:xfrm>
            <a:off x="1909490" y="5948834"/>
            <a:ext cx="1871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</a:pPr>
            <a:r>
              <a:rPr lang="pt-BR" sz="1400" b="1">
                <a:solidFill>
                  <a:schemeClr val="tx1"/>
                </a:solidFill>
                <a:latin typeface="Arial" charset="0"/>
              </a:rPr>
              <a:t>Fevereiro de 2012</a:t>
            </a:r>
          </a:p>
        </p:txBody>
      </p:sp>
      <p:pic>
        <p:nvPicPr>
          <p:cNvPr id="13" name="Imagem 23" descr="atual_sde_aerea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861272"/>
            <a:ext cx="3024187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15" descr="F:\fotos aereas\IMG_129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115" y="3861272"/>
            <a:ext cx="3024187" cy="203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aixaDeTexto 3"/>
          <p:cNvSpPr txBox="1">
            <a:spLocks noChangeArrowheads="1"/>
          </p:cNvSpPr>
          <p:nvPr/>
        </p:nvSpPr>
        <p:spPr bwMode="auto">
          <a:xfrm>
            <a:off x="5725840" y="5948834"/>
            <a:ext cx="1871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008047"/>
              </a:buClr>
            </a:pPr>
            <a:r>
              <a:rPr lang="pt-BR" sz="1400" b="1">
                <a:solidFill>
                  <a:schemeClr val="tx1"/>
                </a:solidFill>
                <a:latin typeface="Arial" charset="0"/>
              </a:rPr>
              <a:t>Outubro de 2012</a:t>
            </a:r>
          </a:p>
        </p:txBody>
      </p:sp>
    </p:spTree>
    <p:extLst>
      <p:ext uri="{BB962C8B-B14F-4D97-AF65-F5344CB8AC3E}">
        <p14:creationId xmlns:p14="http://schemas.microsoft.com/office/powerpoint/2010/main" val="18667704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"/>
          <p:cNvSpPr txBox="1"/>
          <p:nvPr/>
        </p:nvSpPr>
        <p:spPr>
          <a:xfrm>
            <a:off x="142844" y="44624"/>
            <a:ext cx="88583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atin typeface="Arial Narrow" pitchFamily="34" charset="0"/>
              </a:rPr>
              <a:t>Novo Modelo de Unidade – “Hub”</a:t>
            </a:r>
          </a:p>
          <a:p>
            <a:pPr algn="ctr"/>
            <a:r>
              <a:rPr lang="pt-BR" sz="2400" dirty="0" smtClean="0">
                <a:latin typeface="Arial Narrow" pitchFamily="34" charset="0"/>
              </a:rPr>
              <a:t>Embrapa </a:t>
            </a:r>
            <a:r>
              <a:rPr lang="pt-BR" sz="2400" dirty="0" err="1" smtClean="0">
                <a:latin typeface="Arial Narrow" pitchFamily="34" charset="0"/>
              </a:rPr>
              <a:t>Agrossilvipastoril</a:t>
            </a:r>
            <a:r>
              <a:rPr lang="pt-BR" sz="2400" dirty="0" smtClean="0">
                <a:latin typeface="Arial Narrow" pitchFamily="34" charset="0"/>
              </a:rPr>
              <a:t> – Sinop - MT</a:t>
            </a:r>
            <a:endParaRPr lang="pt-BR" sz="2400" dirty="0">
              <a:latin typeface="Arial Narrow" pitchFamily="34" charset="0"/>
            </a:endParaRPr>
          </a:p>
        </p:txBody>
      </p:sp>
      <p:pic>
        <p:nvPicPr>
          <p:cNvPr id="19" name="Picture 3" descr="image1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60" y="6357958"/>
            <a:ext cx="4310051" cy="48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5" name="Picture 2" descr="F:\fotos aereas\IMG_13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534637"/>
            <a:ext cx="7200800" cy="480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187624" y="1628800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 smtClean="0">
                <a:latin typeface="Arial Narrow" pitchFamily="34" charset="0"/>
              </a:rPr>
              <a:t>Modelos de “Intensificação Sustentável”</a:t>
            </a:r>
            <a:endParaRPr lang="pt-BR" sz="28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8142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"/>
          <p:cNvSpPr txBox="1"/>
          <p:nvPr/>
        </p:nvSpPr>
        <p:spPr>
          <a:xfrm>
            <a:off x="142844" y="44624"/>
            <a:ext cx="88583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atin typeface="Arial Narrow" pitchFamily="34" charset="0"/>
              </a:rPr>
              <a:t>Novo Modelo de Unidade – “Hub”</a:t>
            </a:r>
          </a:p>
          <a:p>
            <a:pPr algn="ctr"/>
            <a:r>
              <a:rPr lang="pt-BR" sz="2400" dirty="0" smtClean="0">
                <a:latin typeface="Arial Narrow" pitchFamily="34" charset="0"/>
              </a:rPr>
              <a:t>Embrapa </a:t>
            </a:r>
            <a:r>
              <a:rPr lang="pt-BR" sz="2400" dirty="0" err="1" smtClean="0">
                <a:latin typeface="Arial Narrow" pitchFamily="34" charset="0"/>
              </a:rPr>
              <a:t>Agrossilvipastoril</a:t>
            </a:r>
            <a:r>
              <a:rPr lang="pt-BR" sz="2400" dirty="0" smtClean="0">
                <a:latin typeface="Arial Narrow" pitchFamily="34" charset="0"/>
              </a:rPr>
              <a:t> – Sinop - MT</a:t>
            </a:r>
            <a:endParaRPr lang="pt-BR" sz="2400" dirty="0">
              <a:latin typeface="Arial Narrow" pitchFamily="34" charset="0"/>
            </a:endParaRPr>
          </a:p>
        </p:txBody>
      </p:sp>
      <p:pic>
        <p:nvPicPr>
          <p:cNvPr id="19" name="Picture 3" descr="image1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60" y="6357958"/>
            <a:ext cx="4310051" cy="48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32300"/>
            <a:ext cx="7992888" cy="4755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187624" y="1484784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 smtClean="0">
                <a:latin typeface="Arial Narrow" pitchFamily="34" charset="0"/>
              </a:rPr>
              <a:t>Um novo modelo de experimentação</a:t>
            </a:r>
            <a:endParaRPr lang="pt-BR" sz="28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4226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"/>
          <p:cNvSpPr txBox="1"/>
          <p:nvPr/>
        </p:nvSpPr>
        <p:spPr>
          <a:xfrm>
            <a:off x="142844" y="44624"/>
            <a:ext cx="88583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atin typeface="Arial Narrow" pitchFamily="34" charset="0"/>
              </a:rPr>
              <a:t>Novo Modelo de Unidade – “Hub”</a:t>
            </a:r>
          </a:p>
          <a:p>
            <a:pPr algn="ctr"/>
            <a:r>
              <a:rPr lang="pt-BR" sz="2400" dirty="0" smtClean="0">
                <a:latin typeface="Arial Narrow" pitchFamily="34" charset="0"/>
              </a:rPr>
              <a:t>Embrapa </a:t>
            </a:r>
            <a:r>
              <a:rPr lang="pt-BR" sz="2400" dirty="0" err="1" smtClean="0">
                <a:latin typeface="Arial Narrow" pitchFamily="34" charset="0"/>
              </a:rPr>
              <a:t>Agrossilvipastoril</a:t>
            </a:r>
            <a:r>
              <a:rPr lang="pt-BR" sz="2400" dirty="0" smtClean="0">
                <a:latin typeface="Arial Narrow" pitchFamily="34" charset="0"/>
              </a:rPr>
              <a:t> – Sinop - MT</a:t>
            </a:r>
            <a:endParaRPr lang="pt-BR" sz="2400" dirty="0">
              <a:latin typeface="Arial Narrow" pitchFamily="34" charset="0"/>
            </a:endParaRPr>
          </a:p>
        </p:txBody>
      </p:sp>
      <p:pic>
        <p:nvPicPr>
          <p:cNvPr id="19" name="Picture 3" descr="image1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60" y="6357958"/>
            <a:ext cx="4310051" cy="48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61" y="2397012"/>
            <a:ext cx="2275125" cy="368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663" y="2397012"/>
            <a:ext cx="2232496" cy="368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3"/>
          <p:cNvSpPr txBox="1">
            <a:spLocks noChangeArrowheads="1"/>
          </p:cNvSpPr>
          <p:nvPr/>
        </p:nvSpPr>
        <p:spPr bwMode="auto">
          <a:xfrm>
            <a:off x="2564559" y="5621592"/>
            <a:ext cx="6270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pt-BR" dirty="0">
                <a:latin typeface="+mn-lt"/>
              </a:rPr>
              <a:t>NIR</a:t>
            </a:r>
          </a:p>
        </p:txBody>
      </p:sp>
      <p:sp>
        <p:nvSpPr>
          <p:cNvPr id="7" name="CaixaDeTexto 4"/>
          <p:cNvSpPr txBox="1">
            <a:spLocks noChangeArrowheads="1"/>
          </p:cNvSpPr>
          <p:nvPr/>
        </p:nvSpPr>
        <p:spPr bwMode="auto">
          <a:xfrm>
            <a:off x="7911093" y="5621591"/>
            <a:ext cx="8206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pt-BR" dirty="0">
                <a:latin typeface="+mn-lt"/>
              </a:rPr>
              <a:t>NDVI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68896"/>
            <a:ext cx="2792407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142844" y="2148816"/>
            <a:ext cx="3048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/>
              <a:t>Uso de </a:t>
            </a:r>
            <a:r>
              <a:rPr lang="pt-BR" sz="1600" dirty="0" err="1" smtClean="0"/>
              <a:t>Drones</a:t>
            </a:r>
            <a:r>
              <a:rPr lang="pt-BR" sz="1600" dirty="0" smtClean="0"/>
              <a:t> e Sensoriamento Remoto</a:t>
            </a:r>
            <a:endParaRPr lang="pt-BR" sz="1600" dirty="0"/>
          </a:p>
        </p:txBody>
      </p:sp>
      <p:sp>
        <p:nvSpPr>
          <p:cNvPr id="10" name="Retângulo 9"/>
          <p:cNvSpPr/>
          <p:nvPr/>
        </p:nvSpPr>
        <p:spPr>
          <a:xfrm>
            <a:off x="1187624" y="1428736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 smtClean="0">
                <a:latin typeface="Arial Narrow" pitchFamily="34" charset="0"/>
              </a:rPr>
              <a:t>Automação e Instrumentação Avançada</a:t>
            </a:r>
            <a:endParaRPr lang="pt-BR" sz="28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4226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"/>
          <p:cNvSpPr txBox="1"/>
          <p:nvPr/>
        </p:nvSpPr>
        <p:spPr>
          <a:xfrm>
            <a:off x="142844" y="44624"/>
            <a:ext cx="88583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atin typeface="Arial Narrow" pitchFamily="34" charset="0"/>
              </a:rPr>
              <a:t>Novo Modelo de Unidade – “Hub”</a:t>
            </a:r>
          </a:p>
          <a:p>
            <a:pPr algn="ctr"/>
            <a:r>
              <a:rPr lang="pt-BR" sz="2400" dirty="0" smtClean="0">
                <a:latin typeface="Arial Narrow" pitchFamily="34" charset="0"/>
              </a:rPr>
              <a:t>Embrapa </a:t>
            </a:r>
            <a:r>
              <a:rPr lang="pt-BR" sz="2400" dirty="0" err="1" smtClean="0">
                <a:latin typeface="Arial Narrow" pitchFamily="34" charset="0"/>
              </a:rPr>
              <a:t>Agrossilvipastoril</a:t>
            </a:r>
            <a:r>
              <a:rPr lang="pt-BR" sz="2400" dirty="0" smtClean="0">
                <a:latin typeface="Arial Narrow" pitchFamily="34" charset="0"/>
              </a:rPr>
              <a:t> – Sinop - MT</a:t>
            </a:r>
            <a:endParaRPr lang="pt-BR" sz="2400" dirty="0">
              <a:latin typeface="Arial Narrow" pitchFamily="34" charset="0"/>
            </a:endParaRPr>
          </a:p>
        </p:txBody>
      </p:sp>
      <p:pic>
        <p:nvPicPr>
          <p:cNvPr id="19" name="Picture 3" descr="image1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60" y="6357958"/>
            <a:ext cx="4310051" cy="48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1187624" y="1628800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 smtClean="0">
                <a:latin typeface="Arial Narrow" pitchFamily="34" charset="0"/>
              </a:rPr>
              <a:t>Automação e Instrumentação Avançada</a:t>
            </a:r>
            <a:endParaRPr lang="pt-BR" sz="2800" dirty="0">
              <a:latin typeface="Arial Narrow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04" y="2152020"/>
            <a:ext cx="5468961" cy="4214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46150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>
          <a:xfrm>
            <a:off x="2928926" y="6366583"/>
            <a:ext cx="3500462" cy="428628"/>
            <a:chOff x="2928926" y="6286520"/>
            <a:chExt cx="3500462" cy="428628"/>
          </a:xfrm>
        </p:grpSpPr>
        <p:sp>
          <p:nvSpPr>
            <p:cNvPr id="22" name="Rectangle 21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3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4" name="TextBox 308"/>
          <p:cNvSpPr txBox="1"/>
          <p:nvPr/>
        </p:nvSpPr>
        <p:spPr>
          <a:xfrm>
            <a:off x="500034" y="285728"/>
            <a:ext cx="792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Alianças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para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Inovação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Agropecuária</a:t>
            </a:r>
            <a:endParaRPr lang="en-GB" sz="36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</a:endParaRPr>
          </a:p>
        </p:txBody>
      </p:sp>
      <p:sp>
        <p:nvSpPr>
          <p:cNvPr id="15" name="TextBox 308"/>
          <p:cNvSpPr txBox="1"/>
          <p:nvPr/>
        </p:nvSpPr>
        <p:spPr>
          <a:xfrm>
            <a:off x="142876" y="1517108"/>
            <a:ext cx="8786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en-GB" sz="28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Organizações</a:t>
            </a:r>
            <a:r>
              <a:rPr lang="en-GB" sz="28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28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Parceiras</a:t>
            </a:r>
            <a:r>
              <a:rPr lang="en-GB" sz="28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da Embrapa</a:t>
            </a:r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4419" y="2284218"/>
            <a:ext cx="7058043" cy="3953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965334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6676" name="Picture 4" descr="http://midlandsbiz.whosonthemove.com/wp-content/uploads/sites/4/schaeffler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429132"/>
            <a:ext cx="3047992" cy="2030890"/>
          </a:xfrm>
          <a:prstGeom prst="rect">
            <a:avLst/>
          </a:prstGeom>
          <a:noFill/>
        </p:spPr>
      </p:pic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928662" y="1500174"/>
            <a:ext cx="73437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Rede de Fomento </a:t>
            </a:r>
            <a:r>
              <a:rPr lang="pt-B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iLPF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Arial" pitchFamily="34" charset="0"/>
            </a:endParaRPr>
          </a:p>
        </p:txBody>
      </p:sp>
      <p:pic>
        <p:nvPicPr>
          <p:cNvPr id="30" name="Picture 2" descr="http://www.igea.org.br/site/secoes/agenda/images/IMG4b5707f60709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158" y="3714752"/>
            <a:ext cx="1675321" cy="115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 descr="http://4.bp.blogspot.com/-7QJjxL0wAs0/T5FrZYNk4dI/AAAAAAAAAgA/0Ln9Ku6F8qA/s1600/cocama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98" y="4143380"/>
            <a:ext cx="1474018" cy="590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 descr="http://www.clubedorh.com.br/wp-content/uploads/2010/07/Syngenta-cor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406" y="4252427"/>
            <a:ext cx="1762026" cy="52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44" y="2000240"/>
            <a:ext cx="1692531" cy="1349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20" y="4214818"/>
            <a:ext cx="1729539" cy="56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308"/>
          <p:cNvSpPr txBox="1"/>
          <p:nvPr/>
        </p:nvSpPr>
        <p:spPr>
          <a:xfrm>
            <a:off x="571472" y="282339"/>
            <a:ext cx="792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Plataformas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e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Alianças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com o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Setor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Produtivo</a:t>
            </a:r>
            <a:endParaRPr lang="en-GB" sz="36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</a:endParaRPr>
          </a:p>
        </p:txBody>
      </p:sp>
      <p:grpSp>
        <p:nvGrpSpPr>
          <p:cNvPr id="2" name="Group 20"/>
          <p:cNvGrpSpPr/>
          <p:nvPr/>
        </p:nvGrpSpPr>
        <p:grpSpPr>
          <a:xfrm>
            <a:off x="2928926" y="6366583"/>
            <a:ext cx="3500462" cy="428628"/>
            <a:chOff x="2928926" y="6286520"/>
            <a:chExt cx="3500462" cy="428628"/>
          </a:xfrm>
        </p:grpSpPr>
        <p:sp>
          <p:nvSpPr>
            <p:cNvPr id="15" name="Rectangle 21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6" name="Picture 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716674" name="AutoShape 2" descr="data:image/png;base64,iVBORw0KGgoAAAANSUhEUgAAAesAAAA2CAMAAADQ+kHWAAAAq1BMVEX///8IlUwAkkfx+fVVsoAAkkUAjz6p2sEAk0nZ8OUAkEHA3MpvuY3r9/EEmFB7vpeu2MA9oWVvwJVesYC13cj4/Po1qW7Q6t0fo2EcmVSYzq+GxKA4pWjj9OxmsYJ4uI+h07d3w5tNr3m/49CUxaVIp29drXvJ4NEAjDXc6+GOyqqhzLCk2L1atYSAx6FjvI7F3s4rnVzI6di65M+P0K9QqHIAhSOMwp8ppmZxcnpEAAAM+klEQVR4nO2dYXuiuhKABQzGVKhtRQVKl+LptnVbrW57t///l12BTEjIJKL17J57j/Nhny2ZJENeEpPJBHo9kCjYXr9Op9NinQRedcGrJeoZJAqyyWo9LWW9WgRcEbKBkodIhzSpGkzLoNvrmZUViboUj1XWVTuyFo+15kkKVnVwCSaj0Ccu3QlhrMizXm/22i+leMRzZBfpJ+NZKCE+my7fdrmivKiyXQe12qT+U5H7DmmNJIhWLeuhZtXMqKzKSjSxufhWjsqwaN1Nu0hsBhWZ3p6LjgXnHOTMbMnrZXIxw56nuqI7RqgjxCUfk97PmLg7ebrAMgzTgjIpR5mJhf08ilK/zMWu+O3k1Z+KWNMetGb4pmvVQjZb/UaeDMqtagrI4BmLb+eoDIvmpJO6/42X/4gZ9PSst2hOO5Xsp5z1IjbqE8Lcz7tE6zV1PTFxVCFhMtlULH2EtZduiOvo4oZXw7QqigKznOlaXdIk1m3bQCjG2jcot6ppWF+aim/nqPv1nO7X3QkRrDGDfIT1IOxUMBOsN1ZLKKG3A72WaOTr2SiZ15XrrKNJyEz1uPS2Sjqz/sOsS5P9V60xU7x9eFEa6yBFHo12tjPrP896p1y0xvFJLDK5zH/ylV9unXW2xkbvtpxZH866U8kHsXbYSIE9fAB2rjt9H3vbl2tHpt1i/TxVUNPdRGA3GXDb9Tasy6kPlfR32leWNIQ1U7SEsZa5GZWLVARyS6yZZoQiFHJw1kRR1+ZFPImoc7NWBnxuJtlntoOpczPc8OYqSeX1VwKdi1yJplveNpWqrD0idYPd7//m4+5udXn3fUPV0UCwHr4MBoPkCprgfvfXYBJJae8bNK2RbXk5UYcAOp2UuvpMMyiLfOlz88l60JIpbbGOquLfoeDwvZ1jRBTWZb2Dez7e0ritPVgTlXVWGjS45vdIN5XSC7IgGlYpYtjQLL9xVdbBuLxauNDeOSimlx8bAYnSiQTvE9rlQVqtzgqhrbAO+hJqEo7ybd3c3jYfhfJgSJX+6XFDHV+qGaq6pca0RgYt1rFFtxfBuMySdhJ/ChrWtWQxlKsNKz+YzLqWMbCea3Xzh1Kw5uYDkiub3TsRo6Zm+V9MZV3LNb9Tcic9Pt42ofDMsPtGf8bgLhdyGcEcyMmso1QaZPzRs/x4erP1kzSiKKyDL7OG5xfqpzZlz8y6wFkPRUfV3DP/K6zVMW4MKGjcJNyD8kgdV55hqiCzXjTzB3e+0EbbcSgehROznvH5owujszsyK59Z96R5r99MaqCl3XbhY9BtWAe3YphmN4ibbzf0i353WtYJX8nNM34LyHy9kTNrqVnZi7gGq7owb5UNP80S62aNxDCP7k4ymNS7J2Ud3dW2sJVojNDyZNhYk9p/fwBrn+eQbsjCelmrs7+BdV1wR9YZNDlrvGdAT2PdS5w2a7EQJ5/6rkMtwyd+UydlDTrsTSwbyC/zZo6F9Xpey7pltpl1HtY5Xrv1a1BPlasnYJ3wgpfdWHsjaAOdNfnVLnwWM7KTZu/jBdwCNDbsfe0kZX8D6zFf9/Sz3jP85twia1S4TzPrXiT924iFNZbDwhqv4ASs8YIPYj2Fld9t2zER/fpWymgGFxqnS9ozSlBvvwh/SX3xa6yDV75o/av5v0PQ/bf6Pi2scbGxRsTGGpVTsEbFyLpp8jdxrS8A9mc9q8w24rGwNEi0LCpRnHNfZM3XBPWy8AdwvDQO4mfWu2YFrwxtElIx3yIbZA9MkkQo3tvUvKAW+doXWfPfaPejLHTBZw00PLPusOaS1w+zxjdPyed7YJ7xiE0CZlnu4PJF1p98cV0Fk3h8Tu74C5P+mXVvBtuULG8uepLr26GMFPkMv90MRnv62c0MSYJmAaCFSW33shZz+3pGsQT/+aupuob1cm+YF69CsJ51idxqWHcM9Dqc9VJtKJM+zjp6BB+pqyyOc3VPz2Xhw698qxvdLM5XWto+EazdYtSWG+6KNrNeMaUTgQ+NxqaWFazpg1LVpbHTDsXm8Y1q3RJVB9ZOrGrfmYaaw1mrlt+Y9BF/eDAbX4J/kzpKo2YPrQ1c6hJn8/HenpZvYXXt75nDISJYOy5pixhWjKyv+A4PTBNgJKJjQ4ZmT5rKNTFkD5RLw1o10C9QdcHaUe/lKTeUfzhrqhZs0gfWzuY7yMOt2IWibYOkWAWZN5uvlCHpQux94jFrNmlYW8TEesE7vtjgf4dph8knbog/0JeVQoaGoBDSR9XHBnX5x1GRw1mrsp+1o+9eU2S2nRMddqnKnFTqwhd8Ekfnv5l1ymdmU3jyMm6J+2AYk/+VrHXbN5fICJzgsMsHYyl+BoC1OzVPcUzyFdbBBx/Cm5mp8IkbBvEz67IqQ08wBoZSMoLeJFj3fy/rBThSmoc056aYfOJn1qXEN7i/xEs3Dt652Q0fsv8Q6+gX3ySU9tczPs2khi2YM+tKXP8Tv+FhPtowhtTEeM8+zRhO/LaIEQVnnfG7J6MLIT9g+WfwiTes1eriDqyZkuNpzzycqvfyZPKAHM5atfw/Jn3BmnLDmRwG7BLDmsmbXaTFDne7e5OawQWsWb8yNyPp24Uqb/nG6kt5RLCJx4Nco4O4YC0/IGVdRssF6zhXzcPbSvhS4tbdmPbeDmc9UhvKpA+s3YdxrZgs13NfdFlSGDtm5HnLwmFqCLBb+zAW0BxfWXMd7iNd6THkjRh84l/xkXby//4TfaTi8GsUTJr4odgWl7eT7er7RopUdvyf5dWGidEPbZTjWUcOPml0LHnO/vDoRoyGuONPlm1y2/Snel9rCLFkX/GRHsx6az/Hgc+d/vWse5lgbd75bYSftyzFfaj0hZP5C3sfB7Ne20/g4D7xM2tRjrbXiUqUCl9bHWMi9q9Zp/aQ5WjWAUzc2n50ARtbQ55Z49dXdcTaFCnnAwysjwnMmsM41uqHeS1J0+WOZp3zO3c/7lSBzTGC+cTPrPHr93Uo6hMyFkJoA93UszGIN6MbW4MEN7s13k780JOuHckazmiS9vQYos7oFWLLmbWBNY8CR9wMImQlrv3OCfxtiy0U7SAHMh/LengFofvtR1HM2TCfuIX18lstrenpH2EdjZe1SG1vZn3BLR93ihm2scbG5QjiQWCRJmKGwzddm0s2h7AESedY1hNI0oHCbjw20bSdBfDRfek/w/q1PpggH7mxnAXglnc7C2BjTa8QJwKw5mN4bwnrMNd4FiDqi0M4ksqRrIEZnevVQUwk/dR9VSc944PJyVhrXE91xsfGGvuBgDFcvL8gg/O7xjM+0RId549knfG4V6zvzsCNx3TXzpm1nbWrB33DcZqmz0sHuvpYo0RLSKcb2ZN8JOsJVIf8JgfiPL3uEz+z3tOvSfs9KpE4hyci28TBkdJLPtbaOHsVyURxrh3JmoNB59pwfnKXrLn3z6z3sHbYWlUXvhRpV3bYRBhTVjyqfrlxKLq9GysAjmMdwC4qGle23RgnbmfW+1jvxmV53BV7jQ6RuC2k3VHi3P1YZFWiN5z8VchJKrfjWIvfEDyIAcaYNrdj3qHxf8BaHd3Q6xJrx92ICOpoFIt5mHJ+NZFfbkbc+OF76cb6fhvLLzJkzcTMG+5kK/ZNkvLPTE6biLhzKa1MEWe5nVmZINkcVYorB/iU6ZGUNIPHgKyGqmR6vw7K6z/F/vXPSs+8YVAlJ4L1cI96fY/Dd4jXvsoaY8SbCRKhmH1C62qW8+dXsK4bAfYL3P62/Ft04mvleqazLt+b9LnOJ5PBOhSdlIbq6JAru4zUrTzVaoCDHC+UV2fPG/3y2HrzPixT2iR01RRXnp89x0pqlcwf0oVepCL8uvLOKz0H9k4q3sJzott8a4mYf/Sp0SK4ltTt6pr0ZG3pnVftRqC06ZZNbFJpIA8bU1iXrUCYL7/Ojjp5627HsetYRXmBWq5vSnZ4l92k/WI3GiqstdepNazttkE19nfZYe+aA9b6zbt21vutqVif4l12BGFdXm6xNlVE77Vp7uPcGivip/JAcNx7Cyda8J7CGnl54G9jjRycOBHrTpYfw9pVWdM5HjXsY1Gjw1ff2LWJmyo5zqz3W/ObWT/1VrEeNEzCa/wOfj6gIcaUODetieyZ9X5rfhvr+lXpT7vMo9aJAEL6xsi0KL8J268Qd0l8k7cVj3tX/MRpvQidKHOzsP2adEKB9UneFW+dm2na9rnZXoMIqedmJ3hXvC9Yr+W7Ypw1/2RDGavgLdK5z9xqckeJ7/YntqDK4C2d1t+AqCbCxKefy0c94AX7zsP+70NsX7UEye2d6al9bmrHb0AU9m9AFGbW2JcXri2L8i4GVY/xKb4BUbxDtcpdFauatfIplih4TvrTKXU20+vx876Y/8h7Hq/607kTTqfFapKh72Q47tsuSIpcuLnIE33bxXzTaGnWRupozEm+7RLh1daX/wshaV/QYkyd4gAAAABJRU5ErkJggg=="/>
          <p:cNvSpPr>
            <a:spLocks noChangeAspect="1" noChangeArrowheads="1"/>
          </p:cNvSpPr>
          <p:nvPr/>
        </p:nvSpPr>
        <p:spPr bwMode="auto">
          <a:xfrm>
            <a:off x="155575" y="-304800"/>
            <a:ext cx="5848350" cy="64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716678" name="Picture 6" descr="http://cdn.autopartsway.ca/images/BrandLogos/PAR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71868" y="5357826"/>
            <a:ext cx="2262170" cy="678651"/>
          </a:xfrm>
          <a:prstGeom prst="rect">
            <a:avLst/>
          </a:prstGeom>
          <a:noFill/>
        </p:spPr>
      </p:pic>
      <p:pic>
        <p:nvPicPr>
          <p:cNvPr id="2716680" name="Picture 8" descr="http://www.phytos.com.mx/Imagenes/dow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29388" y="5072074"/>
            <a:ext cx="1928794" cy="6828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00225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agricultura.gov.br/pls/portal/docs/1/13006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Oval 7"/>
          <p:cNvSpPr/>
          <p:nvPr/>
        </p:nvSpPr>
        <p:spPr>
          <a:xfrm>
            <a:off x="5143504" y="5072074"/>
            <a:ext cx="1571636" cy="7143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Picture 3" descr="image1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6398952"/>
            <a:ext cx="3452795" cy="387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69319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 l="690" t="14781" b="391"/>
          <a:stretch>
            <a:fillRect/>
          </a:stretch>
        </p:blipFill>
        <p:spPr bwMode="auto">
          <a:xfrm>
            <a:off x="931913" y="1571612"/>
            <a:ext cx="7283425" cy="466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8"/>
          <p:cNvSpPr>
            <a:spLocks noChangeArrowheads="1"/>
          </p:cNvSpPr>
          <p:nvPr/>
        </p:nvSpPr>
        <p:spPr bwMode="auto">
          <a:xfrm>
            <a:off x="142844" y="285728"/>
            <a:ext cx="885831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FFCC"/>
            </a:outerShdw>
          </a:effectLst>
        </p:spPr>
        <p:txBody>
          <a:bodyPr/>
          <a:lstStyle/>
          <a:p>
            <a:pPr algn="ctr" eaLnBrk="0" hangingPunct="0">
              <a:defRPr/>
            </a:pPr>
            <a: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Promoção dos Sistemas Integrados – iLP e iLPF</a:t>
            </a:r>
            <a:endParaRPr lang="pt-BR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grpSp>
        <p:nvGrpSpPr>
          <p:cNvPr id="3" name="Group 20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7" name="Rectangle 6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8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7432479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22" name="Rectangle 21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3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793F5-71B5-40CD-94DE-CDAA54C4B253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114892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700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122718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iLPF BSB\ILPF ANO 2\27-05-10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64050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>
            <a:lum bright="-8000"/>
          </a:blip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53290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22" name="Rectangle 21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3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793F5-71B5-40CD-94DE-CDAA54C4B253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grpSp>
        <p:nvGrpSpPr>
          <p:cNvPr id="5" name="Grupo 1"/>
          <p:cNvGrpSpPr>
            <a:grpSpLocks/>
          </p:cNvGrpSpPr>
          <p:nvPr/>
        </p:nvGrpSpPr>
        <p:grpSpPr bwMode="auto">
          <a:xfrm>
            <a:off x="769405" y="1916832"/>
            <a:ext cx="4738699" cy="4330179"/>
            <a:chOff x="726441" y="-26074"/>
            <a:chExt cx="7056784" cy="6734189"/>
          </a:xfrm>
        </p:grpSpPr>
        <p:pic>
          <p:nvPicPr>
            <p:cNvPr id="17" name="Imagem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3" t="15758" r="3204" b="16768"/>
            <a:stretch>
              <a:fillRect/>
            </a:stretch>
          </p:blipFill>
          <p:spPr bwMode="auto">
            <a:xfrm>
              <a:off x="726441" y="-26074"/>
              <a:ext cx="7056784" cy="6734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CaixaDeTexto 4"/>
            <p:cNvSpPr txBox="1">
              <a:spLocks noChangeArrowheads="1"/>
            </p:cNvSpPr>
            <p:nvPr/>
          </p:nvSpPr>
          <p:spPr bwMode="auto">
            <a:xfrm>
              <a:off x="6588224" y="5301208"/>
              <a:ext cx="864095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49263"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rgbClr val="000000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defTabSz="449263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800">
                  <a:solidFill>
                    <a:srgbClr val="000000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defTabSz="449263"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rgbClr val="000000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defTabSz="449263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defTabSz="449263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pt-BR" altLang="pt-BR" sz="1200">
                  <a:latin typeface="Calibri" pitchFamily="34" charset="0"/>
                  <a:cs typeface="Lucida Sans Unicode" pitchFamily="34" charset="0"/>
                </a:rPr>
                <a:t>URTs</a:t>
              </a:r>
            </a:p>
          </p:txBody>
        </p:sp>
      </p:grpSp>
      <p:pic>
        <p:nvPicPr>
          <p:cNvPr id="19" name="Imagem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1160462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308"/>
          <p:cNvSpPr txBox="1"/>
          <p:nvPr/>
        </p:nvSpPr>
        <p:spPr>
          <a:xfrm>
            <a:off x="1199441" y="1537628"/>
            <a:ext cx="792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4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Arial"/>
              </a:rPr>
              <a:t>Unidades de Referência Tecnológica em </a:t>
            </a:r>
            <a:r>
              <a:rPr lang="pt-BR" sz="24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Arial"/>
              </a:rPr>
              <a:t>iLPF</a:t>
            </a:r>
            <a:endParaRPr lang="pt-BR" sz="24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  <a:cs typeface="Arial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796136" y="2276872"/>
            <a:ext cx="32403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Unidade de Referência Tecnológica é um </a:t>
            </a:r>
            <a:r>
              <a:rPr lang="pt-BR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modelo físico de sistemas de </a:t>
            </a:r>
            <a:r>
              <a:rPr lang="pt-BR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produção integrada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implantado em área pública ou privada, visando à validação, demonstração e transferência de tecnologias geradas, adaptadas e/ou recomendadas pelo s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istema de inovação agropecuária. </a:t>
            </a:r>
            <a:endParaRPr lang="pt-BR" dirty="0"/>
          </a:p>
        </p:txBody>
      </p:sp>
      <p:sp>
        <p:nvSpPr>
          <p:cNvPr id="14" name="Rectangle 38"/>
          <p:cNvSpPr>
            <a:spLocks noChangeArrowheads="1"/>
          </p:cNvSpPr>
          <p:nvPr/>
        </p:nvSpPr>
        <p:spPr bwMode="auto">
          <a:xfrm>
            <a:off x="142844" y="285728"/>
            <a:ext cx="885831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FFCC"/>
            </a:outerShdw>
          </a:effectLst>
        </p:spPr>
        <p:txBody>
          <a:bodyPr/>
          <a:lstStyle/>
          <a:p>
            <a:pPr algn="ctr" eaLnBrk="0" hangingPunct="0">
              <a:defRPr/>
            </a:pPr>
            <a: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Promoção dos Sistemas Integrados – iLP e iLPF</a:t>
            </a:r>
            <a:endParaRPr lang="pt-BR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9331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01825" name="Object 1"/>
          <p:cNvGraphicFramePr>
            <a:graphicFrameLocks noChangeAspect="1"/>
          </p:cNvGraphicFramePr>
          <p:nvPr/>
        </p:nvGraphicFramePr>
        <p:xfrm>
          <a:off x="285720" y="4017986"/>
          <a:ext cx="2311400" cy="276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3498" name="Imagem de bitmap" r:id="rId4" imgW="6628571" imgH="4428571" progId="PBrush">
                  <p:embed/>
                </p:oleObj>
              </mc:Choice>
              <mc:Fallback>
                <p:oleObj name="Imagem de bitmap" r:id="rId4" imgW="6628571" imgH="4428571" progId="PBrush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53847"/>
                      <a:stretch>
                        <a:fillRect/>
                      </a:stretch>
                    </p:blipFill>
                    <p:spPr bwMode="auto">
                      <a:xfrm>
                        <a:off x="285720" y="4017986"/>
                        <a:ext cx="2311400" cy="276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0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22" name="Rectangle 21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3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040386" name="Picture 2" descr="https://s3-sa-east-1.amazonaws.com/arquivos.gvces.com.br/observatorio_abc/ckeditor_assets/pictures/50/content_content_distribuicao_espacial_mapa_02_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" y="1534042"/>
            <a:ext cx="4127126" cy="279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436096" y="1732161"/>
            <a:ext cx="371477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Integrar instituições </a:t>
            </a:r>
            <a:r>
              <a:rPr lang="pt-BR" sz="1600" b="1" dirty="0"/>
              <a:t>com alta capilaridade nos </a:t>
            </a:r>
            <a:r>
              <a:rPr lang="pt-BR" sz="1600" b="1" dirty="0" smtClean="0"/>
              <a:t>territórios para levar inovação ao campo:</a:t>
            </a:r>
          </a:p>
          <a:p>
            <a:endParaRPr lang="pt-BR" sz="1400" dirty="0"/>
          </a:p>
          <a:p>
            <a:pPr algn="ctr"/>
            <a:r>
              <a:rPr lang="pt-BR" sz="1400" b="1" dirty="0" smtClean="0"/>
              <a:t>Milhares de bases em todo o país</a:t>
            </a:r>
            <a:endParaRPr lang="pt-BR" sz="1400" b="1" dirty="0"/>
          </a:p>
          <a:p>
            <a:endParaRPr lang="pt-BR" sz="1400" dirty="0" smtClean="0"/>
          </a:p>
          <a:p>
            <a:endParaRPr lang="pt-BR" sz="1400" dirty="0"/>
          </a:p>
          <a:p>
            <a:pPr algn="ctr"/>
            <a:r>
              <a:rPr lang="pt-BR" sz="1400" dirty="0" smtClean="0"/>
              <a:t>Embrapa, OEPAS, Universidades, CNA, OCB, ASBRAER, Banco do Brasil, Fundações, Associações (</a:t>
            </a:r>
            <a:r>
              <a:rPr lang="pt-BR" sz="1200" dirty="0" smtClean="0"/>
              <a:t>Abrapa, Aprosoja, Abramilho, etc</a:t>
            </a:r>
            <a:r>
              <a:rPr lang="pt-BR" sz="1400" dirty="0" smtClean="0"/>
              <a:t>), Fundações, Produtores...</a:t>
            </a:r>
          </a:p>
          <a:p>
            <a:pPr algn="ctr"/>
            <a:endParaRPr lang="pt-BR" sz="1400" dirty="0"/>
          </a:p>
          <a:p>
            <a:pPr algn="ctr"/>
            <a:endParaRPr lang="pt-BR" sz="1400" dirty="0" smtClean="0"/>
          </a:p>
          <a:p>
            <a:pPr algn="ctr"/>
            <a:r>
              <a:rPr lang="pt-BR" sz="2000" dirty="0" smtClean="0"/>
              <a:t>Ao invés de criar novas estruturas, integrar e fazer bom uso das estruturas e competências existentes!</a:t>
            </a:r>
            <a:endParaRPr lang="pt-BR" sz="20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86050" y="3643314"/>
            <a:ext cx="2550079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01827" name="Picture 3" descr="http://www.asbraer.org.br/pics/logo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23928" y="1700808"/>
            <a:ext cx="866773" cy="866774"/>
          </a:xfrm>
          <a:prstGeom prst="rect">
            <a:avLst/>
          </a:prstGeom>
          <a:noFill/>
        </p:spPr>
      </p:pic>
      <p:pic>
        <p:nvPicPr>
          <p:cNvPr id="1101829" name="Picture 5" descr="http://www.ocbgo.org.br/arquivos/logo-ocb-1222169_g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42944" y="2781307"/>
            <a:ext cx="1428740" cy="862007"/>
          </a:xfrm>
          <a:prstGeom prst="rect">
            <a:avLst/>
          </a:prstGeom>
          <a:noFill/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793F5-71B5-40CD-94DE-CDAA54C4B253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16" name="TextBox 308"/>
          <p:cNvSpPr txBox="1"/>
          <p:nvPr/>
        </p:nvSpPr>
        <p:spPr>
          <a:xfrm>
            <a:off x="500034" y="142852"/>
            <a:ext cx="79296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Arial"/>
              </a:rPr>
              <a:t>Núcleos Territoriais de Inovação e </a:t>
            </a:r>
            <a:endParaRPr lang="pt-BR" sz="3200" dirty="0" smtClean="0">
              <a:latin typeface="Arial Narrow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Arial"/>
              </a:rPr>
              <a:t>Referência Tecnológica - NUTIR</a:t>
            </a:r>
            <a:endParaRPr lang="pt-BR" sz="32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  <a:cs typeface="Arial"/>
            </a:endParaRPr>
          </a:p>
        </p:txBody>
      </p:sp>
      <p:pic>
        <p:nvPicPr>
          <p:cNvPr id="1101831" name="Picture 7" descr="http://www.capal.com.br/Uploads/FotosGaleria/eee9693a-a3c0-4703-9582-8f14f977526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72000" y="5607242"/>
            <a:ext cx="936104" cy="7020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23113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323528" y="2182064"/>
            <a:ext cx="8426577" cy="1325563"/>
          </a:xfrm>
        </p:spPr>
        <p:txBody>
          <a:bodyPr>
            <a:normAutofit fontScale="90000"/>
          </a:bodyPr>
          <a:lstStyle/>
          <a:p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Programa Nacional de Controle do Bicudo 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do </a:t>
            </a: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Algodoeiro</a:t>
            </a:r>
            <a:b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/>
            </a:r>
            <a:b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pt-BR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É chegada a hora de organizarmos no Brasil uma grande plataforma público-privada para erradicação </a:t>
            </a:r>
            <a:r>
              <a:rPr lang="pt-BR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do Bicudo?</a:t>
            </a:r>
            <a:br>
              <a:rPr lang="pt-BR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pt-BR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/>
            </a:r>
            <a:br>
              <a:rPr lang="pt-BR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endParaRPr lang="pt-B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grpSp>
        <p:nvGrpSpPr>
          <p:cNvPr id="2" name="Group 20"/>
          <p:cNvGrpSpPr/>
          <p:nvPr/>
        </p:nvGrpSpPr>
        <p:grpSpPr>
          <a:xfrm>
            <a:off x="2928926" y="6383674"/>
            <a:ext cx="3500462" cy="428628"/>
            <a:chOff x="2928926" y="6286520"/>
            <a:chExt cx="3500462" cy="428628"/>
          </a:xfrm>
        </p:grpSpPr>
        <p:sp>
          <p:nvSpPr>
            <p:cNvPr id="9" name="Rectangle 21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" name="Grupo 10"/>
          <p:cNvGrpSpPr/>
          <p:nvPr/>
        </p:nvGrpSpPr>
        <p:grpSpPr>
          <a:xfrm>
            <a:off x="755576" y="3421085"/>
            <a:ext cx="7739249" cy="2865435"/>
            <a:chOff x="675288" y="3861048"/>
            <a:chExt cx="7739249" cy="2865435"/>
          </a:xfrm>
        </p:grpSpPr>
        <p:pic>
          <p:nvPicPr>
            <p:cNvPr id="14" name="Picture 2" descr="http://www.embrapa.br/imprensa/noticias/2011/junho/4a-semana/embrapa-lanca-duas-novas-cultivares-de-algodao/imag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288" y="3861048"/>
              <a:ext cx="3936594" cy="2865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861048"/>
              <a:ext cx="3842537" cy="2865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Box 308"/>
          <p:cNvSpPr txBox="1"/>
          <p:nvPr/>
        </p:nvSpPr>
        <p:spPr>
          <a:xfrm>
            <a:off x="71406" y="142852"/>
            <a:ext cx="89297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Arial"/>
              </a:rPr>
              <a:t>Núcleos Territoriais de Inovação e Referência Tecnológica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32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Arial"/>
              </a:rPr>
              <a:t>NUTIR - Bicudo</a:t>
            </a:r>
            <a:endParaRPr lang="pt-BR" sz="32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39853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76318" y="1571612"/>
            <a:ext cx="8353333" cy="4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pt-BR" sz="2000" b="1" dirty="0" smtClean="0">
                <a:latin typeface="Arial Narrow" pitchFamily="34" charset="0"/>
              </a:rPr>
              <a:t>UMIP-GenClima (ativos de base biológica para adaptação à mudança de clima) </a:t>
            </a:r>
          </a:p>
        </p:txBody>
      </p:sp>
      <p:sp>
        <p:nvSpPr>
          <p:cNvPr id="16" name="CaixaDeTexto 1"/>
          <p:cNvSpPr txBox="1"/>
          <p:nvPr/>
        </p:nvSpPr>
        <p:spPr>
          <a:xfrm>
            <a:off x="142844" y="285728"/>
            <a:ext cx="885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atin typeface="Arial Narrow" pitchFamily="34" charset="0"/>
              </a:rPr>
              <a:t>Embrapa – Unidades Mistas de Pesquisa</a:t>
            </a:r>
            <a:endParaRPr lang="pt-BR" sz="4000" dirty="0">
              <a:latin typeface="Arial Narrow" pitchFamily="34" charset="0"/>
            </a:endParaRPr>
          </a:p>
        </p:txBody>
      </p:sp>
      <p:grpSp>
        <p:nvGrpSpPr>
          <p:cNvPr id="2" name="Group 22"/>
          <p:cNvGrpSpPr/>
          <p:nvPr/>
        </p:nvGrpSpPr>
        <p:grpSpPr>
          <a:xfrm>
            <a:off x="1142976" y="2071678"/>
            <a:ext cx="6661171" cy="4154499"/>
            <a:chOff x="827088" y="908050"/>
            <a:chExt cx="7477125" cy="5032375"/>
          </a:xfrm>
        </p:grpSpPr>
        <p:grpSp>
          <p:nvGrpSpPr>
            <p:cNvPr id="3" name="Grupo 19"/>
            <p:cNvGrpSpPr>
              <a:grpSpLocks/>
            </p:cNvGrpSpPr>
            <p:nvPr/>
          </p:nvGrpSpPr>
          <p:grpSpPr bwMode="auto">
            <a:xfrm>
              <a:off x="1893888" y="1398588"/>
              <a:ext cx="5329237" cy="4392612"/>
              <a:chOff x="4427984" y="-747464"/>
              <a:chExt cx="5328592" cy="4392488"/>
            </a:xfrm>
          </p:grpSpPr>
          <p:pic>
            <p:nvPicPr>
              <p:cNvPr id="13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3422" t="31297" r="21947" b="8656"/>
              <a:stretch>
                <a:fillRect/>
              </a:stretch>
            </p:blipFill>
            <p:spPr bwMode="auto">
              <a:xfrm>
                <a:off x="4427984" y="-747464"/>
                <a:ext cx="5328592" cy="4392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Retângulo 18"/>
              <p:cNvSpPr/>
              <p:nvPr/>
            </p:nvSpPr>
            <p:spPr>
              <a:xfrm>
                <a:off x="8370857" y="1052710"/>
                <a:ext cx="1223814" cy="720705"/>
              </a:xfrm>
              <a:prstGeom prst="rect">
                <a:avLst/>
              </a:prstGeom>
              <a:noFill/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400"/>
              </a:p>
            </p:txBody>
          </p:sp>
        </p:grpSp>
        <p:grpSp>
          <p:nvGrpSpPr>
            <p:cNvPr id="4" name="Grupo 14"/>
            <p:cNvGrpSpPr>
              <a:grpSpLocks/>
            </p:cNvGrpSpPr>
            <p:nvPr/>
          </p:nvGrpSpPr>
          <p:grpSpPr bwMode="auto">
            <a:xfrm>
              <a:off x="827088" y="908050"/>
              <a:ext cx="7477125" cy="5032375"/>
              <a:chOff x="4067944" y="476672"/>
              <a:chExt cx="7748305" cy="5298019"/>
            </a:xfrm>
          </p:grpSpPr>
          <p:pic>
            <p:nvPicPr>
              <p:cNvPr id="18" name="Picture 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t="9469" r="708"/>
              <a:stretch>
                <a:fillRect/>
              </a:stretch>
            </p:blipFill>
            <p:spPr bwMode="auto">
              <a:xfrm>
                <a:off x="4067944" y="476672"/>
                <a:ext cx="7748305" cy="5298019"/>
              </a:xfrm>
              <a:prstGeom prst="rect">
                <a:avLst/>
              </a:prstGeom>
              <a:noFill/>
              <a:ln w="38100">
                <a:solidFill>
                  <a:schemeClr val="accent3">
                    <a:lumMod val="50000"/>
                  </a:schemeClr>
                </a:solidFill>
                <a:miter lim="800000"/>
                <a:headEnd/>
                <a:tailEnd/>
              </a:ln>
            </p:spPr>
          </p:pic>
          <p:sp>
            <p:nvSpPr>
              <p:cNvPr id="19" name="Texto explicativo retangular 10"/>
              <p:cNvSpPr/>
              <p:nvPr/>
            </p:nvSpPr>
            <p:spPr>
              <a:xfrm>
                <a:off x="6014068" y="2174712"/>
                <a:ext cx="1034753" cy="270750"/>
              </a:xfrm>
              <a:prstGeom prst="wedgeRectCallout">
                <a:avLst>
                  <a:gd name="adj1" fmla="val -21249"/>
                  <a:gd name="adj2" fmla="val 100921"/>
                </a:avLst>
              </a:prstGeom>
              <a:solidFill>
                <a:srgbClr val="008000"/>
              </a:solidFill>
              <a:ln w="38100"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pt-BR" sz="1100" b="1" dirty="0">
                    <a:latin typeface="Arial"/>
                    <a:cs typeface="Arial"/>
                  </a:rPr>
                  <a:t>CNPTIA</a:t>
                </a:r>
              </a:p>
            </p:txBody>
          </p:sp>
          <p:sp>
            <p:nvSpPr>
              <p:cNvPr id="20" name="Texto explicativo retangular 11"/>
              <p:cNvSpPr/>
              <p:nvPr/>
            </p:nvSpPr>
            <p:spPr>
              <a:xfrm>
                <a:off x="8419168" y="2540727"/>
                <a:ext cx="1171294" cy="287463"/>
              </a:xfrm>
              <a:prstGeom prst="wedgeRectCallout">
                <a:avLst>
                  <a:gd name="adj1" fmla="val -20399"/>
                  <a:gd name="adj2" fmla="val 90374"/>
                </a:avLst>
              </a:prstGeom>
              <a:solidFill>
                <a:srgbClr val="008000"/>
              </a:solidFill>
              <a:ln w="38100"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pt-BR" sz="1100" b="1" dirty="0">
                    <a:latin typeface="Arial"/>
                    <a:cs typeface="Arial"/>
                  </a:rPr>
                  <a:t>GenClima</a:t>
                </a:r>
              </a:p>
            </p:txBody>
          </p:sp>
          <p:sp>
            <p:nvSpPr>
              <p:cNvPr id="21" name="Texto explicativo retangular 12"/>
              <p:cNvSpPr/>
              <p:nvPr/>
            </p:nvSpPr>
            <p:spPr>
              <a:xfrm>
                <a:off x="10709113" y="3500053"/>
                <a:ext cx="972240" cy="297491"/>
              </a:xfrm>
              <a:prstGeom prst="wedgeRectCallout">
                <a:avLst>
                  <a:gd name="adj1" fmla="val 20846"/>
                  <a:gd name="adj2" fmla="val 90248"/>
                </a:avLst>
              </a:prstGeom>
              <a:solidFill>
                <a:srgbClr val="008000"/>
              </a:solidFill>
              <a:ln w="38100"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pt-BR" sz="1100" b="1" dirty="0" err="1">
                    <a:latin typeface="Arial"/>
                    <a:cs typeface="Arial"/>
                  </a:rPr>
                  <a:t>LaCTAD</a:t>
                </a:r>
              </a:p>
            </p:txBody>
          </p:sp>
          <p:sp>
            <p:nvSpPr>
              <p:cNvPr id="22" name="Texto explicativo retangular 13"/>
              <p:cNvSpPr/>
              <p:nvPr/>
            </p:nvSpPr>
            <p:spPr>
              <a:xfrm>
                <a:off x="9712197" y="4419268"/>
                <a:ext cx="922888" cy="290806"/>
              </a:xfrm>
              <a:prstGeom prst="wedgeRectCallout">
                <a:avLst>
                  <a:gd name="adj1" fmla="val 21380"/>
                  <a:gd name="adj2" fmla="val 90587"/>
                </a:avLst>
              </a:prstGeom>
              <a:solidFill>
                <a:srgbClr val="008000"/>
              </a:solidFill>
              <a:ln w="38100"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pt-BR" sz="1100" b="1" dirty="0" err="1">
                    <a:latin typeface="Arial"/>
                    <a:cs typeface="Arial"/>
                  </a:rPr>
                  <a:t>CBMEG</a:t>
                </a:r>
              </a:p>
            </p:txBody>
          </p:sp>
        </p:grpSp>
      </p:grpSp>
      <p:pic>
        <p:nvPicPr>
          <p:cNvPr id="24" name="Picture 3" descr="image19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60" y="6357958"/>
            <a:ext cx="4310051" cy="48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8850" name="AutoShape 2" descr="data:image/jpeg;base64,/9j/4AAQSkZJRgABAQAAAQABAAD/2wCEAAkGBxQHEhUUExMUFhMWGBoZGBgYFxYeHxkZHiAYHh8iIBshHSkgHRomIhgYITIhJSorLjAuGB8zODUsOSotLisBCgoKDQ0OGBAQFywcHBwtLCssLCw3KzcsLCwsNzc2LCw3LDA0NSsvMDc3LDc2Ny8yKywxLiwsLjcsMi8sLCwtLf/AABEIAOYA2wMBIgACEQEDEQH/xAAcAAEAAgMBAQEAAAAAAAAAAAAABgcEBQgCAwH/xABLEAACAQIDBQQECQoEAwkAAAABAgMAEQQFIQYHEjFBE1FhcSIyUpEUF0JUYnKBstIVFiMzNXN0gpLBQ2OhsVPC0QgkJzaDlKOz4f/EABoBAQEAAwEBAAAAAAAAAAAAAAABAgQFAwb/xAAmEQEAAgIBBAAGAwAAAAAAAAAAARECAwQFEiExE0GxwdHwcYGh/9oADAMBAAIRAxEAPwC8aUpQKUpQKUpQKUpQKUpQKUpQKUpQKUpQKUpQKUpQKUpQKUpQKUpQKUpQKUpQKUpQKUpQKUpQKUr44rFJg1LSOqKObMwUD7TpQfalQzMt6WV4A2+FCQ90Su4/qUcP+taQb68HK6omHxR4mCgkRAakC/6wm2vdQWdSo/tvtSmyGHE7xvIpkVOFSAbkMb66fJqHYffhgnPp4fFL48MRA90l/wDSgtGlQzLt6WV47T4UIz/mo6D+phw/61KY8yiliMyyo0IBYurBlsBcm400osRM+GVSqozDefO8n6CKJYgdBIGZiPGzADy1t3mpzsftIu0kRYLwSIbOl72PQg9VP9iOleOG/DOaiW7yOm8jRr+Jnj4+jfUpSvZolKUoFKUoFKUoFKUoFKUoFKUoFKUJtQK1Oe7S4XZ/g+EzpGXICqT6TXIFwo14RfVuQ61XW8De6uDLQZeVeQXDT6FFPcg5O30j6I+l0pTG4l8e7SSu0kj+szkkt5k/7dKlrS/t8e1ON2ZSH4NwJHLxK0pXiZXFiAL+iLjiOoPqnlVDZlmM2bNxzyySv3yMWt5X0A8BYVeGB/8AEbZ8pfixMS8Pj28Vip/nW1/CQ1Qo1oQVk5b+ui/ex/eWsasnLf10X72P7y1FXzv7/ZqfxEf3ZK59roLf3+zU/iI/uyVz7Vkgq8Nzsq51lOJwQYLIpkX+WUEq1u6/EP5ao+pfumjnlzSAYdynMykWIMIsXBB0Ib0VHcWU9KlX4XHKcZjKPcNhj8I+WuY5lKOPknr5d48RVo7qskky6OWaVShm4AqsLHhXi1I5i5c8+7xrxtlvQw+y+JOHaGSV1VWJQpZS1yFNyCDax8mFVptLvcxuaupw5GFjRuIKpDMxHtsRYr9EC3ffS2vr40YZd1263L6vnyNPwuztv3P76/10TSoBu63lRbU2hm4YsXb1fky25lCevUodRra4BIn9bTjFKUoFKUoFKUoFKUoFKUoFKUoPwm1UHvS3lHOy2FwjEYYaSSDnN3gHpF97y5znaTetBkePXDFS8S+jiJVuezc2sAB63D8q2uthcgiovvO3eLiEOYZcA8bjtJI47EEHXtI7cweZUeY6glVBSgN6ViqytxWf/k7GthmPoYlfR8JUBI8rrxjx4VFaTerkP5AzGUKLRzfpo+6zk8Q+xw2nQFai2DxT4GRJYzaSNldD3MpBH2XFXdvWwqbW5TBmEIuYgJPERvYSKfFSFJ/dmqii6yct/XRfvY/vLWNWTlv66L97H95air539/s1P4iP7slc+10Fv7/ZqfxEf3ZK59qyQVde5XLkyLA4nMp9Awax7oYrliPFmDC3XgWqdyzAPmk0cEf6yV1RfAsbXPgOZ8AauTfJjk2dy/DZbAbBwoI69jFbn4s3D52ahKnc2zF84nlnk9eVy58L8h5AWUeAFYlKVB6jcxkMpKspBBBIII1BBGoIOt66K3U7efnTEYZiBi4lu3TtU0HGB0NyAw7yCNDYUFkWTTZ/OsGHTikb3KvVmPRRfU+QFyQDd7vhNz2CsLS4yUeTSsOp9iFb8vHqxN7CSs2lanZbPo9pcLHiIuTjVeqONGU+INx46HrW2qoUpSgUpSgUpSgUpSgVEN521n5qYMshHwiX9HCO5jza3co18+Edal9czb2dovzgzCThN4sPeGPuup9NvtYEX7lWiwhzMWJJJJJuSTcknmSepPfU93Zbw22VYQzEtg2OvUwk82UdVvqy+ZGtw0BpWKrf3n7vFxCnMMvAeNxxyRx6gg69pHbmDzKjzHUGoAb1Pt2O8JtlXEM5LYNjy1JhY/KXvQ/KX7RrcNId527xcQpzDLwHjcdpJHHYgg69pHbmDzKjnzHUGioKuncVmy5jh8Rl81mADOqnrFJ6Mi+QY3P72qWBvW82Jz07N42DEX9BW4ZPGJtH9wPFbvUUJYef5S2RYmbDPe8LlbnqvNW/mUq3218Mt/XRfvY/vLVqb/si4HgxqD0XHZSEd4u0Z+0cYv8ARWqry39dF+9j+8tBfO/v9mp/ER/dkrn2ugt/f7NT+Ij+7JXPtJIWnuEyD4ZiZMW49CAcEZ/zXGpHiqaf+rUP3hZ/+cmPmmBvGD2cXd2aXAI8GPE/89Wpmx+LrZ9Yh6OJmHAbc+1luXN/oLxAH6C1RAFqEFZ+RZNNn86QYdOKRvcq9WY9FHU+QFyQCyLJps/nWDDpxSN7lHVmPRRfU+QFyQDd7vg9z+CsLS4yUeTSsOp9iFb8vHqxJIHbB7nsFYWlxko8mlYdT7EK35ePViSaPzrNps8meedy8j8z0A6Ko6KOg/vc0zrNps8meedy8j8z0A6Ko6KOg/vc1g0FkbktqPyRi/gsjWhxJst+SzfJ/rA4PPgroOuNUYxkFSQwIII5gjUEeIOtdV7C7QDafBQ4jTjI4ZAOki6N9l9R4EUhJb+lKVUKUpQKUpQKUpQfLFI0qMqtwsVIVrX4SRobXF7HW165x2j3VY/I7sifCYh8uK5b+aM+lf6vFVsb6sY2CytyjMjGWEBlYgj0w2hGo9Wqx2b3vY7KbLPw4qMe36LjykA1/mUnxqLCviOEkHQg2IOhB7iOhr8q+0z/ACTeIAuIRY5zoO1tHJfuWVTZvq8XmKju0e5OWC7YKYSr/wAOWytbwcDhY+YXzotqmqfbsd4bbKMIZyzYNjqNSYSebKOq9WUeJGtw0OzbKZ8lfs8RDJE/QOtr/VPJh4qTWFQW/vO3eLiFOYZcA8bjjkjjsQQde0jtzB5lRz5jqDUHOp9ux3hvsq4hnJbBsdeZMJPylHVPaX7RrcNId5+7xcQpzDLwHRx2kkceoIOvaR25g8yo8x1BI3OyLDb/ACF8K5vNEvY3PR0s0LH7Alz1s1Uhl6lJ4gQQwlQEHmCHAIPiDVjbg3xEeLkKRO2FkThlcW4VdfSQ3J1OrLYXPpgnSppmG6KDH42TFGeRFeQSiJFQWfQtdje4ZgW0A9Y0H5v7/ZqfxEf3ZKq/dNkH5fzGLiF4oP0z93okcA+1+E26hWq+9tNlo9rsOIJXdFDhwycN7gMBzBFvSNafZHY/8wcNijCTiZnu6+iFLBVPBH6xHMtrp650FBV2/DP/AMqY8QKbx4VeHzlaxf3DgXwIaoVkWTTZ/OsGHTikb3KvVmPRR1PkBckA/bL8oxW0OLMKozYqR2MgcFeFibuz3F0AJubjqALkgG6XfB7nsFYWlxko8mlYdT7EK35ePViSQO+E3PYKwtLjJR5NKw6n2IVvy8erE3o/Os2mzyZ553LyPzPQDoqjoo6D+9zTOs2mzyZ553LyPzPQDoqjoo6D+9zWCdKKUrfbO7HY3aS3weBih/xG9GP+o+t/Lc1ZmTbnMPlidrmOJDKurKrdnGPrSGzEeI4KFqbwWEkx7iOKN5JDyRFLH3DW3jV87mdmcds2s3wlVjil4WWPjBdXGhJC3UBlt8q/ojQa1h47eZlmyiGHLsOJSP8AhqI4795kIu58QGv31Ac23p5jmMiv2ojRHVxFEOFW4SDZm1ZgbWIJsb8qI6WpWNlmOTM4Y5ozdJUV1PgwBH+9ZNVClKUClKUClKUFc7+P2YP38f8AzVz1XR2++HtcplPsSQt/8ir/AM1c41JZQEXqQ7ObbY7Zuwgnbsx/hSenHbuCnVR9QrUepUF3ZTvdweeJ2OZYYIG0J4e1iPmtuJfcbd9e8y3U4DaNO2y3ECMHlwt2sRPda/Ep6WDWHdVHVlZZmM2Uv2kErxP7SMRfz6MPA3FUpvNpdgsds3cywFox/ixXdLd5sOJR4sAKnG4HMsXI8sI9PBKOIlj+rkPIIfpakryFr6E+li7Ob658EAuNiE6DnJHZHt3lfUY+XBV15ZBHGnHFEsYltIwCqpLMBqwHN7AAnXlRGRh8OmFXhRVRdTZQALk3Og7ySftr6UpVQpSlBhYvD9gJZYYoziWSwJsvGVB4FZwL8NyfK5rlTOcbic9xTtPxvimYqUCksCpI4FQXIC6jhHj4muuKhm2m0uF2B/TfBeKbEltY1ReNlC+vIdeRHQnwosKp2b3RY7NrNNw4WM+36TkeEYOn8xB8Km67N5Hu/AbFOss41HbfpHJ6FYVFh4Nw6d9V9tJvUx+d3VXGGiPyYbhreMh9L+nhqDk8RJOpJuSeZPeT1PjUFubRb7JJLpgYBGvISTWLfZGDwj7SfKqyznOsRnjceJmkmbmOM6L9VR6K/wAoFYFKKUpSoOgtxGc/D8A0DH0sNIVGuvZv6a/Zcuo8EqyapTcBlOIjkmxNgMK6dnre7urAgqOqr6YJ72sL2NrKxO22Bw0nZtiF4gbEhXKg+LBSv+ulJyjH3NM8NOzZMxhjOX8RaQ0rxDKs6hlIZWFwQQQR3g9RXusnl6KUpQKUpQa3aPJ02gw0uGkJVJV4SVtcaggi+lwQKrn4jcL87xPuh/BVsVyzvJ2ZGzeYSxhAInPaxaC3A5Og+q3Etu4CirO+I3C/O8T7ofwU+I3C/O8T7ofwVRPZL7I9wp2S+yPcKhS9viNwvzvE+6H8FPiNwvzvE+6H8FUT2S+yPcKdkvsj3ChS903HYUEXxWIIvyIisfD1OVWvyrj/ACfJZ83fhwsDSyD2EuFPQs3qqPFiK68wzM6KWXhYqCy3Bsbai4008KpL6UpSiFKUoFRjb3ZOHa2GOOaVogknGrLw3vwsLekCLa3+ypPVNf8AaHzFWGFw3M3aZh3ADgX38T/00H3+JfBfP5vfB+GnxL4L5/N74Pw1R/ZL7I9wp2S+yPcKi0vD4l8F8/m98H4afEvgvn83vg/DVH9kvsj3CnZL7I9woUvD4l8F8/m98H4a/PiYwXz+b3wfhqkOyX2R7hTsl9ke4UKdS5/g/wAg5S8WHuFihVFI58AsGa468PESftqlQLVcG6nMZc4yyL4REw4V7NWYC00YFlax1II0JOhIJGhrxiN2WElfiVpkW9+BWW3kCVLAfbWryNOWcxOLudJ6jp42GWGzxc3f2eN0crvhZA1+BZSEv0uqkgeFzfzJqc1jZdgI8sjWKJQqKLAD/rzJPMk86ya2NeM44xE/JyuXujduy2YxUTJSlKza5SlKBVf75tlzn2D7WNbz4a7qANWj+WvnYBgO9LdasClBxoDevwnh51dmZ7lRjcbI6TrFhHPEEVSXUn1lF/RC31B1sDa2lzkDEZDu89UDEYpeotNID9b9XEfAcPlUZWrbZzd5j9obFIDHGf8AEmui28BbjbzC28asTCbtMs2UQS5liVkPc57NCe4ICXc+FzfuqM7R748ZmV1wyrhk7xZ5CPrEcK/Ytx31XmLxL41zJK7ySHm7sWY/zEk0FwZtvhw+Vp2OWYVeFdFZ17OMeKxLZiPPgrP3Sbw59oJ5cNizxyMDJEyoAFUWDIQBovIgnqSCb2vTeRZNNn86wYdOKRvcq9WY9FF9T5AXJAN3u+D3P4KwtLjJR5NK46n2IVvy6X6sSSRZlKpbY7fOVPBmK3BJImiX1QdbNGNSByBW5ta4OpNr5RtBhc6F8PiIpR3K6kjzXmD4EVUbKlfjMFFybCtdmGdR4TDzYhT2yQqzMIirE8IuQNbXHdegzMbiVwUbyNfhRSx4QWNgLmyjUnTkK5R2rz99p8VLiX04zZF9iMaIvnbU95LHrVjZNvpkfGE4iNVwT2UKou0XP0y1rve/pC3IDhFweL3vP3eLiVOYZeA6OO0kjjsQwOvaR2535lRz5jqDFU/SgN6VFKUrNyfKps7lWHDxtJK3yR0HeTyVR3nSgwqt/dvuoM/DicwSy80w55nuMo6D/L/q6rUq3e7sItmuGafhmxfMH5ER+gDzb6Z17gut7Cq0lvxVCiw0Ar9pSqhSlKBSlKBSlKBSlKD4Y7BpmEbxSqHjdSrKeRU6EVznvE3dS7JMZIg0mDJ0fmYu5ZPDoH5HkbG1+k68yIJQVYAqRYgi4IPMEdRQcbVsMiyabP50gw6cUje5V6sx6KL6nyAuSAba213Nidu1y4qnEfSgckKLnmjWJUDnwm47raCto74Pc/grC0uMlHk0rjqfYhW/Lx6sSTFsd8HuewVhaXGSjyaVx1PsQrfl0v1Ym9H51m02eTPPO5eR+Z6AdFUdFHQf3uaZ1m02eTPPO5eR+Z6AdFUdFHQf3uawaKV+MgbmAa/aVAccfPW3K+tWxuCzsQyzYF7cEq9rGDy41AVx/MvCbf5Zqp63exS4g4/DHCoXnWQMFGl1Hr3PIKVLAk9/faqS87Y5IdnMbPh7HhR7p4xt6SeehAJ71NSbdjvDbZVhBOS2DY+ZhJOrKOqX1ZR4ka3DWrt5u4i2xljlaV4nRChKqp4he63v3Et/VVSbb7scTsqhmDLPhx6zqpVk8WS59H6QJ8QKIk+8/d2uIU4/LwHRxxyRx2IYHXtI7c78yo58x1Bp7i0v0q4NxmOx6HsxC75e1zxt6IibvjJ9cE81W9ib6ahrGwuwWAwuKfFLh1MrHi11VG6sqeqrE63te/K16Cl9id12K2j4ZJg2Hwx14mX03H0EPIfSbTqA1Xxs3s5h9mYuyw0YQfKPNnPezHUn/bpattSqhSlKBSlKBSlKBSlKBSlKBSlKBSlKBWn2i2Ywu0i8OJhSSwsrcnX6rizDyBsetbilBSe0O5B0u2CxAYdI59D9kiix8io86gGbbE5hlF+1wc1vaRe0XzunFYedq6rpUpbcZu3AbHQjmDoR9lft67ExWCjxekkaOPpKp/3FauXZDATG7YHCE95gi/DSi3JxNqurcNhY8JhMXjSAzhilxzCRorkDuuW1+qtWXh9l8FhfUweFX6sEQ/2WtmIFClQoCkWIAAFj4UpYmL8uf80zmfNpDJLIxJNwAx4U7go5AD39+tWHuwzp81SXDzntFRQVL+kSjXBVr+sPPvIrT5ruzxEUh+DtG8RPo8TFWUdx0N7d4591TPYfZX8242LsGmktxkXsAL2UX1I1Jvpe9aOjXtjZc/2+m6jyuHnxO3CYmfHbEfL8JKqhRYCwHIV+0pW++XKUpQKUpQKUpQKUpQKUpQKUpQKUpQKUpQKUpQKUpQKUpQKUpQKUpQKUpQKUpQKUpQKUpQKUpQKUpQKUpQaTbfGPl2X4uWJuGSOGRkYW0YKSDrpUR3J7QYnaCHEtiZmlZJFVSQosCt/kgVJt437Lx38PL901We4raDC5RHikxGIihZnR17V1QMOG2hYgEgjl4iirvqmt0e2ONz3MJIcTiGkjEMjBSkQsweIA3VAeTH31Y8m2uXRgk4/B2AvpiIifsAa5PgKprcM3Hmkh78NKffJDQettt4eZZbj8VFFiykUcpVF7LDmw06tGSefU1PN1G8D85kMGJYfC0F76Dtk9oAWAcfKA8COZArx4VxG07I6hkbFsGUgEEFDcEdRWNvA2Ql2CxST4dnEBfigkBuYnGvAxPM2va/rLcG9jUE13z7ZY3ZrERJhZ+zVoSxHZxNduIi/pKTW33o7Q4nJ8sw80ExjleSIMwVDcNG5IsykcwDoOlVFvF2rG14w8pXhlSBklUA24+Im6n2SNfDlVlb5v2PhP3kP/ANUlBIti9o5HyQY3EMZZEjxEjmygsI3lsNAANEA5VVuW7Y57tTK/wWR2IHEyRRwBUB5C7jwNrsSbHuqb7K/+VZf4XHfexFRncLnOHyp8Ys88URkWAp2jqobh7bisSQCRxrp40GHnOdbR5BH2uIkmjjBA4yuDYAnlfhU2vy10q2N2W077WYFZpAokVmjcryYrbUDpcEad969Z/t7l+URcb4iKXUARxPHI516KG5DmT/8AlZuyG0UG08Bmw6usYcpZ1CniABOgJ01FVEU3ybaS7MRwx4aQJPKxYtwo3DGvPRgRcsVHLkGqE5XvEzPJsZhhmExMDiN3Vo4V/RSjRrqgI4b3IvzRhUc232hj2gzR55OJ8MkixhVtdoYzqFubemeNr/TrJ3l7YYbbIwvFBJFJGGRuPs7Mh1A9Ek3Bvb6xqK6XrnzbXb7McrzHExxYpljjlsqcEZFgFNj6NyPtq0N0u0P5wZdHxG8sP6GTvJUDhP2qVN++9VLmWWJnW0cuHkvwSzurW5j9ESCPEEA/ZQXpshtDHtRhY8RHpxCzr1Rx6ynyPI9QQetfLbbaRNlcJJO1iw9GNT8uQ34R5cyfBSaprYXN5d3OZyYTFG0LuEkPyQf8OUfRIIB8Dr6lqbeZpJvEzSPCYY3ijYxxnmt/8SU96gAgd4XT1qFPvu123zDNszw0M+KeSJzJxKUiANo5GHJARqAefSs7e7tbjsmzHscNiXjj7GNuFQnrMXB5qe4VothsEuW7RpCl+CKfExrc3NlSdRc9+le9+Z4c1v1EEX3pKDYdjtT34j+rB/8AWvWxu3eY5dmUeEx7u4eRYnSRUDRs1uEgqB1K94INx318PjUzn5un/tMR+OsLZLLsdtbm8WKmikHDKkssjRsiKI7WUXHXhVQBc63PU0HRVKUqoUpSgUpSg+OMwqY6N45FDRupVlPIqwsR9oNVdNuNwzMSuKxCrfQERmw7r8OtWvSgqX4i8P8APMR/TF+GpbsNsBh9jS7Rs8krjhMj8NwvPhUAAAXAJ6mw7hUtpQQNd2ka5l+UPhEnH2pl7PhXhuRa1+dS/OcqizuF4J0DxyCxH+xB6MDYg9CBWbSgqJtxMDX/AO+T2+pHU12u2NTafCRYVpXjWJkYMoUk8KsvI6fKvUopQaXZbZ1NnsGmEDGVEDglwPSDszEEDS3pkVBMZuOwsrkx4meNDySyNw+AJFyPO58TVq0oKj+IqD55P/RH/wBKnmW7Kx5RgGwWGd4wUde10L8T34n6Di106DTuqQUoIJsbuvwuzJkLEYkuFA7WNCEAvyFjzuLn6IqQZjsng8dFJH8GgXtEZOJYowy8QIuCBoRe4NbulBC9gtgBsW8rJiZJFlUBkZFAupPCbjqLsPt8K+ce7eJMz/KPbycfaGTs7Lw3KlbX58jU4pQQ/bvd9Btk0bu7xSRgrxoFJZOfCbjkDcjuue+vOwm7uDY15JEkeWR1ChnCjgXmQth1Nr/VFTKlBBct3axYDMjmAnlLmWWTsyE4byBwRe17DjPurxtluyj2qxQxLYiSNgiJwqqkeiWPXX5VT2lApSlApSlApSlApSlApSlApSlApSlApSlApSlApSlApSlApSlApSlApSlApSlApSlApSlB/9k="/>
          <p:cNvSpPr>
            <a:spLocks noChangeAspect="1" noChangeArrowheads="1"/>
          </p:cNvSpPr>
          <p:nvPr/>
        </p:nvSpPr>
        <p:spPr bwMode="auto">
          <a:xfrm>
            <a:off x="155575" y="-2560638"/>
            <a:ext cx="5076825" cy="533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18852" name="AutoShape 4" descr="data:image/jpeg;base64,/9j/4AAQSkZJRgABAQAAAQABAAD/2wCEAAkGBxQHEhUUExMUFhMWGBoZGBgYFxYeHxkZHiAYHh8iIBshHSkgHRomIhgYITIhJSorLjAuGB8zODUsOSotLisBCgoKDQ0OGBAQFywcHBwtLCssLCw3KzcsLCwsNzc2LCw3LDA0NSsvMDc3LDc2Ny8yKywxLiwsLjcsMi8sLCwtLf/AABEIAOYA2wMBIgACEQEDEQH/xAAcAAEAAgMBAQEAAAAAAAAAAAAABgcEBQgCAwH/xABLEAACAQIDBQQECQoEAwkAAAABAgMAEQQFIQYHEjFBE1FhcSIyUpEUF0JUYnKBstIVFiMzNXN0gpLBQ2OhsVPC0QgkJzaDlKOz4f/EABoBAQEAAwEBAAAAAAAAAAAAAAABAgQFAwb/xAAmEQEAAgIBBAAGAwAAAAAAAAAAARECAwQFEiExE0GxwdHwcYGh/9oADAMBAAIRAxEAPwC8aUpQKUpQKUpQKUpQKUpQKUpQKUpQKUpQKUpQKUpQKUpQKUpQKUpQKUpQKUpQKUpQKUpQKUpQKUr44rFJg1LSOqKObMwUD7TpQfalQzMt6WV4A2+FCQ90Su4/qUcP+taQb68HK6omHxR4mCgkRAakC/6wm2vdQWdSo/tvtSmyGHE7xvIpkVOFSAbkMb66fJqHYffhgnPp4fFL48MRA90l/wDSgtGlQzLt6WV47T4UIz/mo6D+phw/61KY8yiliMyyo0IBYurBlsBcm400osRM+GVSqozDefO8n6CKJYgdBIGZiPGzADy1t3mpzsftIu0kRYLwSIbOl72PQg9VP9iOleOG/DOaiW7yOm8jRr+Jnj4+jfUpSvZolKUoFKUoFKUoFKUoFKUoFKUoFKUJtQK1Oe7S4XZ/g+EzpGXICqT6TXIFwo14RfVuQ61XW8De6uDLQZeVeQXDT6FFPcg5O30j6I+l0pTG4l8e7SSu0kj+szkkt5k/7dKlrS/t8e1ON2ZSH4NwJHLxK0pXiZXFiAL+iLjiOoPqnlVDZlmM2bNxzyySv3yMWt5X0A8BYVeGB/8AEbZ8pfixMS8Pj28Vip/nW1/CQ1Qo1oQVk5b+ui/ex/eWsasnLf10X72P7y1FXzv7/ZqfxEf3ZK59roLf3+zU/iI/uyVz7Vkgq8Nzsq51lOJwQYLIpkX+WUEq1u6/EP5ao+pfumjnlzSAYdynMykWIMIsXBB0Ib0VHcWU9KlX4XHKcZjKPcNhj8I+WuY5lKOPknr5d48RVo7qskky6OWaVShm4AqsLHhXi1I5i5c8+7xrxtlvQw+y+JOHaGSV1VWJQpZS1yFNyCDax8mFVptLvcxuaupw5GFjRuIKpDMxHtsRYr9EC3ffS2vr40YZd1263L6vnyNPwuztv3P76/10TSoBu63lRbU2hm4YsXb1fky25lCevUodRra4BIn9bTjFKUoFKUoFKUoFKUoFKUoFKUoPwm1UHvS3lHOy2FwjEYYaSSDnN3gHpF97y5znaTetBkePXDFS8S+jiJVuezc2sAB63D8q2uthcgiovvO3eLiEOYZcA8bjtJI47EEHXtI7cweZUeY6glVBSgN6ViqytxWf/k7GthmPoYlfR8JUBI8rrxjx4VFaTerkP5AzGUKLRzfpo+6zk8Q+xw2nQFai2DxT4GRJYzaSNldD3MpBH2XFXdvWwqbW5TBmEIuYgJPERvYSKfFSFJ/dmqii6yct/XRfvY/vLWNWTlv66L97H95air539/s1P4iP7slc+10Fv7/ZqfxEf3ZK59qyQVde5XLkyLA4nMp9Awax7oYrliPFmDC3XgWqdyzAPmk0cEf6yV1RfAsbXPgOZ8AauTfJjk2dy/DZbAbBwoI69jFbn4s3D52ahKnc2zF84nlnk9eVy58L8h5AWUeAFYlKVB6jcxkMpKspBBBIII1BBGoIOt66K3U7efnTEYZiBi4lu3TtU0HGB0NyAw7yCNDYUFkWTTZ/OsGHTikb3KvVmPRRfU+QFyQDd7vhNz2CsLS4yUeTSsOp9iFb8vHqxN7CSs2lanZbPo9pcLHiIuTjVeqONGU+INx46HrW2qoUpSgUpSgUpSgUpSgVEN521n5qYMshHwiX9HCO5jza3co18+Edal9czb2dovzgzCThN4sPeGPuup9NvtYEX7lWiwhzMWJJJJJuSTcknmSepPfU93Zbw22VYQzEtg2OvUwk82UdVvqy+ZGtw0BpWKrf3n7vFxCnMMvAeNxxyRx6gg69pHbmDzKjzHUGoAb1Pt2O8JtlXEM5LYNjy1JhY/KXvQ/KX7RrcNId527xcQpzDLwHjcdpJHHYgg69pHbmDzKjnzHUGioKuncVmy5jh8Rl81mADOqnrFJ6Mi+QY3P72qWBvW82Jz07N42DEX9BW4ZPGJtH9wPFbvUUJYef5S2RYmbDPe8LlbnqvNW/mUq3218Mt/XRfvY/vLVqb/si4HgxqD0XHZSEd4u0Z+0cYv8ARWqry39dF+9j+8tBfO/v9mp/ER/dkrn2ugt/f7NT+Ij+7JXPtJIWnuEyD4ZiZMW49CAcEZ/zXGpHiqaf+rUP3hZ/+cmPmmBvGD2cXd2aXAI8GPE/89Wpmx+LrZ9Yh6OJmHAbc+1luXN/oLxAH6C1RAFqEFZ+RZNNn86QYdOKRvcq9WY9FHU+QFyQCyLJps/nWDDpxSN7lHVmPRRfU+QFyQDd7vg9z+CsLS4yUeTSsOp9iFb8vHqxJIHbB7nsFYWlxko8mlYdT7EK35ePViSaPzrNps8meedy8j8z0A6Ko6KOg/vc0zrNps8meedy8j8z0A6Ko6KOg/vc1g0FkbktqPyRi/gsjWhxJst+SzfJ/rA4PPgroOuNUYxkFSQwIII5gjUEeIOtdV7C7QDafBQ4jTjI4ZAOki6N9l9R4EUhJb+lKVUKUpQKUpQKUpQfLFI0qMqtwsVIVrX4SRobXF7HW165x2j3VY/I7sifCYh8uK5b+aM+lf6vFVsb6sY2CytyjMjGWEBlYgj0w2hGo9Wqx2b3vY7KbLPw4qMe36LjykA1/mUnxqLCviOEkHQg2IOhB7iOhr8q+0z/ACTeIAuIRY5zoO1tHJfuWVTZvq8XmKju0e5OWC7YKYSr/wAOWytbwcDhY+YXzotqmqfbsd4bbKMIZyzYNjqNSYSebKOq9WUeJGtw0OzbKZ8lfs8RDJE/QOtr/VPJh4qTWFQW/vO3eLiFOYZcA8bjjkjjsQQde0jtzB5lRz5jqDUHOp9ux3hvsq4hnJbBsdeZMJPylHVPaX7RrcNId5+7xcQpzDLwHRx2kkceoIOvaR25g8yo8x1BI3OyLDb/ACF8K5vNEvY3PR0s0LH7Alz1s1Uhl6lJ4gQQwlQEHmCHAIPiDVjbg3xEeLkKRO2FkThlcW4VdfSQ3J1OrLYXPpgnSppmG6KDH42TFGeRFeQSiJFQWfQtdje4ZgW0A9Y0H5v7/ZqfxEf3ZKq/dNkH5fzGLiF4oP0z93okcA+1+E26hWq+9tNlo9rsOIJXdFDhwycN7gMBzBFvSNafZHY/8wcNijCTiZnu6+iFLBVPBH6xHMtrp650FBV2/DP/AMqY8QKbx4VeHzlaxf3DgXwIaoVkWTTZ/OsGHTikb3KvVmPRR1PkBckA/bL8oxW0OLMKozYqR2MgcFeFibuz3F0AJubjqALkgG6XfB7nsFYWlxko8mlYdT7EK35ePViSQO+E3PYKwtLjJR5NKw6n2IVvy8erE3o/Os2mzyZ553LyPzPQDoqjoo6D+9zTOs2mzyZ553LyPzPQDoqjoo6D+9zWCdKKUrfbO7HY3aS3weBih/xG9GP+o+t/Lc1ZmTbnMPlidrmOJDKurKrdnGPrSGzEeI4KFqbwWEkx7iOKN5JDyRFLH3DW3jV87mdmcds2s3wlVjil4WWPjBdXGhJC3UBlt8q/ojQa1h47eZlmyiGHLsOJSP8AhqI4795kIu58QGv31Ac23p5jmMiv2ojRHVxFEOFW4SDZm1ZgbWIJsb8qI6WpWNlmOTM4Y5ozdJUV1PgwBH+9ZNVClKUClKUClKUFc7+P2YP38f8AzVz1XR2++HtcplPsSQt/8ir/AM1c41JZQEXqQ7ObbY7Zuwgnbsx/hSenHbuCnVR9QrUepUF3ZTvdweeJ2OZYYIG0J4e1iPmtuJfcbd9e8y3U4DaNO2y3ECMHlwt2sRPda/Ep6WDWHdVHVlZZmM2Uv2kErxP7SMRfz6MPA3FUpvNpdgsds3cywFox/ixXdLd5sOJR4sAKnG4HMsXI8sI9PBKOIlj+rkPIIfpakryFr6E+li7Ob658EAuNiE6DnJHZHt3lfUY+XBV15ZBHGnHFEsYltIwCqpLMBqwHN7AAnXlRGRh8OmFXhRVRdTZQALk3Og7ySftr6UpVQpSlBhYvD9gJZYYoziWSwJsvGVB4FZwL8NyfK5rlTOcbic9xTtPxvimYqUCksCpI4FQXIC6jhHj4muuKhm2m0uF2B/TfBeKbEltY1ReNlC+vIdeRHQnwosKp2b3RY7NrNNw4WM+36TkeEYOn8xB8Km67N5Hu/AbFOss41HbfpHJ6FYVFh4Nw6d9V9tJvUx+d3VXGGiPyYbhreMh9L+nhqDk8RJOpJuSeZPeT1PjUFubRb7JJLpgYBGvISTWLfZGDwj7SfKqyznOsRnjceJmkmbmOM6L9VR6K/wAoFYFKKUpSoOgtxGc/D8A0DH0sNIVGuvZv6a/Zcuo8EqyapTcBlOIjkmxNgMK6dnre7urAgqOqr6YJ72sL2NrKxO22Bw0nZtiF4gbEhXKg+LBSv+ulJyjH3NM8NOzZMxhjOX8RaQ0rxDKs6hlIZWFwQQQR3g9RXusnl6KUpQKUpQa3aPJ02gw0uGkJVJV4SVtcaggi+lwQKrn4jcL87xPuh/BVsVyzvJ2ZGzeYSxhAInPaxaC3A5Og+q3Etu4CirO+I3C/O8T7ofwU+I3C/O8T7ofwVRPZL7I9wp2S+yPcKhS9viNwvzvE+6H8FPiNwvzvE+6H8FUT2S+yPcKdkvsj3ChS903HYUEXxWIIvyIisfD1OVWvyrj/ACfJZ83fhwsDSyD2EuFPQs3qqPFiK68wzM6KWXhYqCy3Bsbai4008KpL6UpSiFKUoFRjb3ZOHa2GOOaVogknGrLw3vwsLekCLa3+ypPVNf8AaHzFWGFw3M3aZh3ADgX38T/00H3+JfBfP5vfB+GnxL4L5/N74Pw1R/ZL7I9wp2S+yPcKi0vD4l8F8/m98H4afEvgvn83vg/DVH9kvsj3CnZL7I9woUvD4l8F8/m98H4a/PiYwXz+b3wfhqkOyX2R7hTsl9ke4UKdS5/g/wAg5S8WHuFihVFI58AsGa468PESftqlQLVcG6nMZc4yyL4REw4V7NWYC00YFlax1II0JOhIJGhrxiN2WElfiVpkW9+BWW3kCVLAfbWryNOWcxOLudJ6jp42GWGzxc3f2eN0crvhZA1+BZSEv0uqkgeFzfzJqc1jZdgI8sjWKJQqKLAD/rzJPMk86ya2NeM44xE/JyuXujduy2YxUTJSlKza5SlKBVf75tlzn2D7WNbz4a7qANWj+WvnYBgO9LdasClBxoDevwnh51dmZ7lRjcbI6TrFhHPEEVSXUn1lF/RC31B1sDa2lzkDEZDu89UDEYpeotNID9b9XEfAcPlUZWrbZzd5j9obFIDHGf8AEmui28BbjbzC28asTCbtMs2UQS5liVkPc57NCe4ICXc+FzfuqM7R748ZmV1wyrhk7xZ5CPrEcK/Ytx31XmLxL41zJK7ySHm7sWY/zEk0FwZtvhw+Vp2OWYVeFdFZ17OMeKxLZiPPgrP3Sbw59oJ5cNizxyMDJEyoAFUWDIQBovIgnqSCb2vTeRZNNn86wYdOKRvcq9WY9FF9T5AXJAN3u+D3P4KwtLjJR5NK46n2IVvy6X6sSSRZlKpbY7fOVPBmK3BJImiX1QdbNGNSByBW5ta4OpNr5RtBhc6F8PiIpR3K6kjzXmD4EVUbKlfjMFFybCtdmGdR4TDzYhT2yQqzMIirE8IuQNbXHdegzMbiVwUbyNfhRSx4QWNgLmyjUnTkK5R2rz99p8VLiX04zZF9iMaIvnbU95LHrVjZNvpkfGE4iNVwT2UKou0XP0y1rve/pC3IDhFweL3vP3eLiVOYZeA6OO0kjjsQwOvaR2535lRz5jqDFU/SgN6VFKUrNyfKps7lWHDxtJK3yR0HeTyVR3nSgwqt/dvuoM/DicwSy80w55nuMo6D/L/q6rUq3e7sItmuGafhmxfMH5ER+gDzb6Z17gut7Cq0lvxVCiw0Ar9pSqhSlKBSlKBSlKBSlKD4Y7BpmEbxSqHjdSrKeRU6EVznvE3dS7JMZIg0mDJ0fmYu5ZPDoH5HkbG1+k68yIJQVYAqRYgi4IPMEdRQcbVsMiyabP50gw6cUje5V6sx6KL6nyAuSAba213Nidu1y4qnEfSgckKLnmjWJUDnwm47raCto74Pc/grC0uMlHk0rjqfYhW/Lx6sSTFsd8HuewVhaXGSjyaVx1PsQrfl0v1Ym9H51m02eTPPO5eR+Z6AdFUdFHQf3uaZ1m02eTPPO5eR+Z6AdFUdFHQf3uawaKV+MgbmAa/aVAccfPW3K+tWxuCzsQyzYF7cEq9rGDy41AVx/MvCbf5Zqp63exS4g4/DHCoXnWQMFGl1Hr3PIKVLAk9/faqS87Y5IdnMbPh7HhR7p4xt6SeehAJ71NSbdjvDbZVhBOS2DY+ZhJOrKOqX1ZR4ka3DWrt5u4i2xljlaV4nRChKqp4he63v3Et/VVSbb7scTsqhmDLPhx6zqpVk8WS59H6QJ8QKIk+8/d2uIU4/LwHRxxyRx2IYHXtI7c78yo58x1Bp7i0v0q4NxmOx6HsxC75e1zxt6IibvjJ9cE81W9ib6ahrGwuwWAwuKfFLh1MrHi11VG6sqeqrE63te/K16Cl9id12K2j4ZJg2Hwx14mX03H0EPIfSbTqA1Xxs3s5h9mYuyw0YQfKPNnPezHUn/bpattSqhSlKBSlKBSlKBSlKBSlKBSlKBSlKBWn2i2Ywu0i8OJhSSwsrcnX6rizDyBsetbilBSe0O5B0u2CxAYdI59D9kiix8io86gGbbE5hlF+1wc1vaRe0XzunFYedq6rpUpbcZu3AbHQjmDoR9lft67ExWCjxekkaOPpKp/3FauXZDATG7YHCE95gi/DSi3JxNqurcNhY8JhMXjSAzhilxzCRorkDuuW1+qtWXh9l8FhfUweFX6sEQ/2WtmIFClQoCkWIAAFj4UpYmL8uf80zmfNpDJLIxJNwAx4U7go5AD39+tWHuwzp81SXDzntFRQVL+kSjXBVr+sPPvIrT5ruzxEUh+DtG8RPo8TFWUdx0N7d4591TPYfZX8242LsGmktxkXsAL2UX1I1Jvpe9aOjXtjZc/2+m6jyuHnxO3CYmfHbEfL8JKqhRYCwHIV+0pW++XKUpQKUpQKUpQKUpQKUpQKUpQKUpQKUpQKUpQKUpQKUpQKUpQKUpQKUpQKUpQKUpQKUpQKUpQKUpQKUpQaTbfGPl2X4uWJuGSOGRkYW0YKSDrpUR3J7QYnaCHEtiZmlZJFVSQosCt/kgVJt437Lx38PL901We4raDC5RHikxGIihZnR17V1QMOG2hYgEgjl4iirvqmt0e2ONz3MJIcTiGkjEMjBSkQsweIA3VAeTH31Y8m2uXRgk4/B2AvpiIifsAa5PgKprcM3Hmkh78NKffJDQettt4eZZbj8VFFiykUcpVF7LDmw06tGSefU1PN1G8D85kMGJYfC0F76Dtk9oAWAcfKA8COZArx4VxG07I6hkbFsGUgEEFDcEdRWNvA2Ql2CxST4dnEBfigkBuYnGvAxPM2va/rLcG9jUE13z7ZY3ZrERJhZ+zVoSxHZxNduIi/pKTW33o7Q4nJ8sw80ExjleSIMwVDcNG5IsykcwDoOlVFvF2rG14w8pXhlSBklUA24+Im6n2SNfDlVlb5v2PhP3kP/ANUlBIti9o5HyQY3EMZZEjxEjmygsI3lsNAANEA5VVuW7Y57tTK/wWR2IHEyRRwBUB5C7jwNrsSbHuqb7K/+VZf4XHfexFRncLnOHyp8Ys88URkWAp2jqobh7bisSQCRxrp40GHnOdbR5BH2uIkmjjBA4yuDYAnlfhU2vy10q2N2W077WYFZpAokVmjcryYrbUDpcEad969Z/t7l+URcb4iKXUARxPHI516KG5DmT/8AlZuyG0UG08Bmw6usYcpZ1CniABOgJ01FVEU3ybaS7MRwx4aQJPKxYtwo3DGvPRgRcsVHLkGqE5XvEzPJsZhhmExMDiN3Vo4V/RSjRrqgI4b3IvzRhUc232hj2gzR55OJ8MkixhVtdoYzqFubemeNr/TrJ3l7YYbbIwvFBJFJGGRuPs7Mh1A9Ek3Bvb6xqK6XrnzbXb7McrzHExxYpljjlsqcEZFgFNj6NyPtq0N0u0P5wZdHxG8sP6GTvJUDhP2qVN++9VLmWWJnW0cuHkvwSzurW5j9ESCPEEA/ZQXpshtDHtRhY8RHpxCzr1Rx6ynyPI9QQetfLbbaRNlcJJO1iw9GNT8uQ34R5cyfBSaprYXN5d3OZyYTFG0LuEkPyQf8OUfRIIB8Dr6lqbeZpJvEzSPCYY3ijYxxnmt/8SU96gAgd4XT1qFPvu123zDNszw0M+KeSJzJxKUiANo5GHJARqAefSs7e7tbjsmzHscNiXjj7GNuFQnrMXB5qe4VothsEuW7RpCl+CKfExrc3NlSdRc9+le9+Z4c1v1EEX3pKDYdjtT34j+rB/8AWvWxu3eY5dmUeEx7u4eRYnSRUDRs1uEgqB1K94INx318PjUzn5un/tMR+OsLZLLsdtbm8WKmikHDKkssjRsiKI7WUXHXhVQBc63PU0HRVKUqoUpSgUpSg+OMwqY6N45FDRupVlPIqwsR9oNVdNuNwzMSuKxCrfQERmw7r8OtWvSgqX4i8P8APMR/TF+GpbsNsBh9jS7Rs8krjhMj8NwvPhUAAAXAJ6mw7hUtpQQNd2ka5l+UPhEnH2pl7PhXhuRa1+dS/OcqizuF4J0DxyCxH+xB6MDYg9CBWbSgqJtxMDX/AO+T2+pHU12u2NTafCRYVpXjWJkYMoUk8KsvI6fKvUopQaXZbZ1NnsGmEDGVEDglwPSDszEEDS3pkVBMZuOwsrkx4meNDySyNw+AJFyPO58TVq0oKj+IqD55P/RH/wBKnmW7Kx5RgGwWGd4wUde10L8T34n6Di106DTuqQUoIJsbuvwuzJkLEYkuFA7WNCEAvyFjzuLn6IqQZjsng8dFJH8GgXtEZOJYowy8QIuCBoRe4NbulBC9gtgBsW8rJiZJFlUBkZFAupPCbjqLsPt8K+ce7eJMz/KPbycfaGTs7Lw3KlbX58jU4pQQ/bvd9Btk0bu7xSRgrxoFJZOfCbjkDcjuue+vOwm7uDY15JEkeWR1ChnCjgXmQth1Nr/VFTKlBBct3axYDMjmAnlLmWWTsyE4byBwRe17DjPurxtluyj2qxQxLYiSNgiJwqqkeiWPXX5VT2lApSlApSlApSlApSlApSlApSlApSlApSlApSlApSlApSlApSlApSlApSlApSlApSlApSlB/9k="/>
          <p:cNvSpPr>
            <a:spLocks noChangeAspect="1" noChangeArrowheads="1"/>
          </p:cNvSpPr>
          <p:nvPr/>
        </p:nvSpPr>
        <p:spPr bwMode="auto">
          <a:xfrm>
            <a:off x="155575" y="-2560638"/>
            <a:ext cx="5076825" cy="533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18854" name="Picture 6" descr="http://motrizej.com.br/wp/wp-content/uploads/2013/08/12-07-06-logo-unicam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0892" y="1928802"/>
            <a:ext cx="883917" cy="928694"/>
          </a:xfrm>
          <a:prstGeom prst="rect">
            <a:avLst/>
          </a:prstGeom>
          <a:noFill/>
        </p:spPr>
      </p:pic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03644" y="2117715"/>
            <a:ext cx="1306923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667704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8"/>
          <p:cNvSpPr>
            <a:spLocks noChangeArrowheads="1"/>
          </p:cNvSpPr>
          <p:nvPr/>
        </p:nvSpPr>
        <p:spPr bwMode="auto">
          <a:xfrm>
            <a:off x="71438" y="785794"/>
            <a:ext cx="9001156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FFCC"/>
            </a:outerShdw>
          </a:effectLst>
        </p:spPr>
        <p:txBody>
          <a:bodyPr/>
          <a:lstStyle/>
          <a:p>
            <a:pPr algn="ctr" eaLnBrk="0" hangingPunct="0">
              <a:defRPr/>
            </a:pPr>
            <a:r>
              <a:rPr lang="pt-BR" sz="2400" dirty="0" smtClean="0">
                <a:latin typeface="Arial Narrow" pitchFamily="34" charset="0"/>
              </a:rPr>
              <a:t>Unidade Mista de pesquisa Embrapa-Unicamp</a:t>
            </a:r>
            <a:endParaRPr lang="pt-BR" sz="2000" dirty="0" smtClean="0">
              <a:latin typeface="Arial Narrow" pitchFamily="34" charset="0"/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3" cstate="print"/>
          <a:srcRect l="13080" t="3049" r="1111"/>
          <a:stretch>
            <a:fillRect/>
          </a:stretch>
        </p:blipFill>
        <p:spPr bwMode="auto">
          <a:xfrm>
            <a:off x="234950" y="1473221"/>
            <a:ext cx="87106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5"/>
          <p:cNvSpPr txBox="1">
            <a:spLocks noChangeArrowheads="1"/>
          </p:cNvSpPr>
          <p:nvPr/>
        </p:nvSpPr>
        <p:spPr bwMode="auto">
          <a:xfrm>
            <a:off x="1000100" y="5857892"/>
            <a:ext cx="43005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dirty="0"/>
              <a:t>http://www.inova.unicamp.br/parquecientifico/</a:t>
            </a: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4929198"/>
            <a:ext cx="1529613" cy="501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48" y="4572008"/>
            <a:ext cx="891223" cy="1038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0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12" name="Rectangle 11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3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793F5-71B5-40CD-94DE-CDAA54C4B253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15" name="TextBox 308"/>
          <p:cNvSpPr txBox="1"/>
          <p:nvPr/>
        </p:nvSpPr>
        <p:spPr>
          <a:xfrm>
            <a:off x="107504" y="71414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Inovações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Biotecnológicas</a:t>
            </a:r>
            <a:endParaRPr lang="en-GB" sz="36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6065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8"/>
          <p:cNvSpPr>
            <a:spLocks noChangeArrowheads="1"/>
          </p:cNvSpPr>
          <p:nvPr/>
        </p:nvSpPr>
        <p:spPr bwMode="auto">
          <a:xfrm>
            <a:off x="0" y="285728"/>
            <a:ext cx="914400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FFCC"/>
            </a:outerShdw>
          </a:effectLst>
        </p:spPr>
        <p:txBody>
          <a:bodyPr/>
          <a:lstStyle/>
          <a:p>
            <a:pPr algn="ctr" eaLnBrk="0" hangingPunct="0">
              <a:defRPr/>
            </a:pPr>
            <a:r>
              <a:rPr lang="pt-BR" sz="3200" dirty="0" smtClean="0">
                <a:latin typeface="Arial Narrow" pitchFamily="34" charset="0"/>
              </a:rPr>
              <a:t>Descoberta de Genes e Desenvolvimento de OGMs</a:t>
            </a:r>
            <a:endParaRPr lang="pt-BR" sz="2800" dirty="0" smtClean="0">
              <a:latin typeface="Arial Narrow" pitchFamily="34" charset="0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284163" y="1379529"/>
            <a:ext cx="8574087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 eaLnBrk="0" hangingPunct="0"/>
            <a:r>
              <a:rPr lang="en-US" sz="2800" i="1" dirty="0">
                <a:latin typeface="Arial Narrow" pitchFamily="34" charset="0"/>
              </a:rPr>
              <a:t>Pipeline</a:t>
            </a:r>
            <a:r>
              <a:rPr lang="en-US" sz="2800" dirty="0">
                <a:latin typeface="Arial Narrow" pitchFamily="34" charset="0"/>
              </a:rPr>
              <a:t> de P&amp;D </a:t>
            </a:r>
            <a:r>
              <a:rPr lang="en-US" sz="2800" dirty="0" err="1">
                <a:latin typeface="Arial Narrow" pitchFamily="34" charset="0"/>
              </a:rPr>
              <a:t>da</a:t>
            </a:r>
            <a:r>
              <a:rPr lang="en-US" sz="2800" dirty="0">
                <a:latin typeface="Arial Narrow" pitchFamily="34" charset="0"/>
              </a:rPr>
              <a:t> </a:t>
            </a:r>
            <a:r>
              <a:rPr lang="en-US" sz="2800" dirty="0" err="1">
                <a:latin typeface="Arial Narrow" pitchFamily="34" charset="0"/>
              </a:rPr>
              <a:t>Umip</a:t>
            </a:r>
            <a:r>
              <a:rPr lang="en-US" sz="2800" dirty="0">
                <a:latin typeface="Arial Narrow" pitchFamily="34" charset="0"/>
              </a:rPr>
              <a:t> </a:t>
            </a:r>
            <a:r>
              <a:rPr lang="en-US" sz="2800" dirty="0" err="1">
                <a:latin typeface="Arial Narrow" pitchFamily="34" charset="0"/>
              </a:rPr>
              <a:t>GenClima</a:t>
            </a:r>
            <a:endParaRPr lang="en-US" sz="2800" dirty="0">
              <a:latin typeface="Arial Narrow" pitchFamily="34" charset="0"/>
            </a:endParaRPr>
          </a:p>
        </p:txBody>
      </p:sp>
      <p:pic>
        <p:nvPicPr>
          <p:cNvPr id="8" name="Picture 27" descr="quadr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714620"/>
            <a:ext cx="8629650" cy="35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857356" y="2214554"/>
            <a:ext cx="58560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 Narrow" pitchFamily="34" charset="0"/>
              </a:rPr>
              <a:t>À </a:t>
            </a:r>
            <a:r>
              <a:rPr lang="en-US" b="1" dirty="0" err="1" smtClean="0">
                <a:latin typeface="Arial Narrow" pitchFamily="34" charset="0"/>
              </a:rPr>
              <a:t>semelhança</a:t>
            </a:r>
            <a:r>
              <a:rPr lang="en-US" b="1" dirty="0" smtClean="0">
                <a:latin typeface="Arial Narrow" pitchFamily="34" charset="0"/>
              </a:rPr>
              <a:t> das </a:t>
            </a:r>
            <a:r>
              <a:rPr lang="en-US" b="1" dirty="0" err="1">
                <a:latin typeface="Arial Narrow" pitchFamily="34" charset="0"/>
              </a:rPr>
              <a:t>grandes</a:t>
            </a:r>
            <a:r>
              <a:rPr lang="en-US" b="1" dirty="0">
                <a:latin typeface="Arial Narrow" pitchFamily="34" charset="0"/>
              </a:rPr>
              <a:t> </a:t>
            </a:r>
            <a:r>
              <a:rPr lang="en-US" b="1" dirty="0" err="1">
                <a:latin typeface="Arial Narrow" pitchFamily="34" charset="0"/>
              </a:rPr>
              <a:t>empresas</a:t>
            </a:r>
            <a:r>
              <a:rPr lang="en-US" b="1" dirty="0">
                <a:latin typeface="Arial Narrow" pitchFamily="34" charset="0"/>
              </a:rPr>
              <a:t> de </a:t>
            </a:r>
            <a:r>
              <a:rPr lang="en-US" b="1" dirty="0" err="1">
                <a:latin typeface="Arial Narrow" pitchFamily="34" charset="0"/>
              </a:rPr>
              <a:t>biotecnologia</a:t>
            </a:r>
            <a:r>
              <a:rPr lang="en-US" b="1" dirty="0">
                <a:latin typeface="Arial Narrow" pitchFamily="34" charset="0"/>
              </a:rPr>
              <a:t> </a:t>
            </a:r>
            <a:r>
              <a:rPr lang="en-US" b="1" dirty="0" err="1">
                <a:latin typeface="Arial Narrow" pitchFamily="34" charset="0"/>
              </a:rPr>
              <a:t>agrícola</a:t>
            </a:r>
            <a:endParaRPr lang="pt-BR" b="1" dirty="0">
              <a:latin typeface="Arial Narrow" pitchFamily="34" charset="0"/>
            </a:endParaRPr>
          </a:p>
          <a:p>
            <a:endParaRPr lang="en-US" dirty="0">
              <a:latin typeface="Arial Narrow" pitchFamily="34" charset="0"/>
            </a:endParaRPr>
          </a:p>
        </p:txBody>
      </p:sp>
      <p:grpSp>
        <p:nvGrpSpPr>
          <p:cNvPr id="3" name="Group 20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11" name="Rectangle 10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793F5-71B5-40CD-94DE-CDAA54C4B253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065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1714488"/>
            <a:ext cx="417929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CaixaDeTexto 2"/>
          <p:cNvSpPr txBox="1"/>
          <p:nvPr/>
        </p:nvSpPr>
        <p:spPr>
          <a:xfrm>
            <a:off x="3500430" y="1500174"/>
            <a:ext cx="56436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</a:pPr>
            <a:r>
              <a:rPr lang="pt-BR" sz="28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/>
                <a:cs typeface="Arial"/>
              </a:rPr>
              <a:t>Maior organização de pesquisa e inovação agropecuária da América Latina</a:t>
            </a:r>
            <a:endParaRPr lang="pt-BR" sz="280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286248" y="2599604"/>
            <a:ext cx="4372007" cy="38370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0000" tIns="46800" rIns="90000" bIns="46800">
            <a:spAutoFit/>
          </a:bodyPr>
          <a:lstStyle/>
          <a:p>
            <a:pPr algn="just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6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Tahoma" pitchFamily="32" charset="0"/>
              </a:rPr>
              <a:t>Fundada</a:t>
            </a: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Tahoma" pitchFamily="32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Tahoma" pitchFamily="32" charset="0"/>
              </a:rPr>
              <a:t>em</a:t>
            </a: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Tahoma" pitchFamily="32" charset="0"/>
              </a:rPr>
              <a:t> 1973</a:t>
            </a:r>
          </a:p>
          <a:p>
            <a:pPr algn="just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6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Tahoma" pitchFamily="32" charset="0"/>
              </a:rPr>
              <a:t>Empregados</a:t>
            </a:r>
            <a:r>
              <a:rPr lang="en-GB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Tahoma" pitchFamily="32" charset="0"/>
              </a:rPr>
              <a:t>: 9.805</a:t>
            </a:r>
          </a:p>
          <a:p>
            <a:pPr algn="just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6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Tahoma" pitchFamily="32" charset="0"/>
              </a:rPr>
              <a:t>Pesquisadores</a:t>
            </a: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Tahoma" pitchFamily="32" charset="0"/>
              </a:rPr>
              <a:t>: </a:t>
            </a:r>
            <a:r>
              <a:rPr lang="en-GB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Tahoma" pitchFamily="32" charset="0"/>
              </a:rPr>
              <a:t>2.480</a:t>
            </a:r>
          </a:p>
          <a:p>
            <a:pPr algn="just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6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Tahoma" pitchFamily="32" charset="0"/>
              </a:rPr>
              <a:t>Analistas</a:t>
            </a:r>
            <a:r>
              <a:rPr lang="en-GB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Tahoma" pitchFamily="32" charset="0"/>
              </a:rPr>
              <a:t>:  2.566</a:t>
            </a:r>
          </a:p>
          <a:p>
            <a:pPr algn="just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6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Tahoma" pitchFamily="32" charset="0"/>
              </a:rPr>
              <a:t>Orçamento</a:t>
            </a:r>
            <a:r>
              <a:rPr lang="en-GB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Tahoma" pitchFamily="32" charset="0"/>
              </a:rPr>
              <a:t> 2014:  R$  2,78 </a:t>
            </a:r>
            <a:r>
              <a:rPr lang="en-GB" sz="16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Tahoma" pitchFamily="32" charset="0"/>
              </a:rPr>
              <a:t>bilhões</a:t>
            </a:r>
            <a:endParaRPr lang="en-GB" sz="160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  <a:cs typeface="Tahoma" pitchFamily="32" charset="0"/>
            </a:endParaRPr>
          </a:p>
          <a:p>
            <a:pPr algn="just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160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  <a:cs typeface="Tahoma" pitchFamily="32" charset="0"/>
            </a:endParaRPr>
          </a:p>
          <a:p>
            <a:pPr algn="just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6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Tahoma" pitchFamily="32" charset="0"/>
              </a:rPr>
              <a:t>Rede</a:t>
            </a:r>
            <a:r>
              <a:rPr lang="en-GB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Tahoma" pitchFamily="32" charset="0"/>
              </a:rPr>
              <a:t> de 46 </a:t>
            </a:r>
            <a:r>
              <a:rPr lang="en-GB" sz="16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Tahoma" pitchFamily="32" charset="0"/>
              </a:rPr>
              <a:t>Unidades</a:t>
            </a:r>
            <a:r>
              <a:rPr lang="en-GB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Tahoma" pitchFamily="32" charset="0"/>
              </a:rPr>
              <a:t> – </a:t>
            </a:r>
            <a:r>
              <a:rPr lang="en-GB" sz="16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Tahoma" pitchFamily="32" charset="0"/>
              </a:rPr>
              <a:t>presente</a:t>
            </a:r>
            <a:r>
              <a:rPr lang="en-GB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Tahoma" pitchFamily="32" charset="0"/>
              </a:rPr>
              <a:t> </a:t>
            </a:r>
            <a:r>
              <a:rPr lang="en-GB" sz="16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Tahoma" pitchFamily="32" charset="0"/>
              </a:rPr>
              <a:t>em</a:t>
            </a:r>
            <a:r>
              <a:rPr lang="en-GB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Tahoma" pitchFamily="32" charset="0"/>
              </a:rPr>
              <a:t> </a:t>
            </a:r>
            <a:r>
              <a:rPr lang="en-GB" sz="16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Tahoma" pitchFamily="32" charset="0"/>
              </a:rPr>
              <a:t>todo</a:t>
            </a:r>
            <a:r>
              <a:rPr lang="en-GB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Tahoma" pitchFamily="32" charset="0"/>
              </a:rPr>
              <a:t> o </a:t>
            </a:r>
            <a:r>
              <a:rPr lang="en-GB" sz="16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Tahoma" pitchFamily="32" charset="0"/>
              </a:rPr>
              <a:t>Brasil</a:t>
            </a:r>
            <a:endParaRPr lang="en-GB" sz="16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  <a:cs typeface="Tahoma" pitchFamily="32" charset="0"/>
            </a:endParaRPr>
          </a:p>
          <a:p>
            <a:pPr algn="just" eaLnBrk="0" hangingPunct="0">
              <a:lnSpc>
                <a:spcPct val="70000"/>
              </a:lnSpc>
              <a:spcBef>
                <a:spcPts val="600"/>
              </a:spcBef>
              <a:buSzPct val="8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ahoma" pitchFamily="32" charset="0"/>
              </a:rPr>
              <a:t>		</a:t>
            </a:r>
            <a:r>
              <a:rPr lang="en-GB" sz="1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ahoma" pitchFamily="32" charset="0"/>
              </a:rPr>
              <a:t>Centros</a:t>
            </a:r>
            <a:r>
              <a:rPr lang="en-GB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ahoma" pitchFamily="32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ahoma" pitchFamily="32" charset="0"/>
              </a:rPr>
              <a:t>Nacionais</a:t>
            </a:r>
            <a:r>
              <a:rPr lang="en-GB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ahoma" pitchFamily="32" charset="0"/>
              </a:rPr>
              <a:t> </a:t>
            </a:r>
            <a:r>
              <a:rPr lang="en-GB" sz="1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ahoma" pitchFamily="32" charset="0"/>
              </a:rPr>
              <a:t>Temáticos</a:t>
            </a:r>
            <a:r>
              <a:rPr lang="en-GB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ahoma" pitchFamily="32" charset="0"/>
              </a:rPr>
              <a:t> (10)</a:t>
            </a:r>
            <a:endParaRPr lang="en-GB" sz="1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Tahoma" pitchFamily="32" charset="0"/>
            </a:endParaRPr>
          </a:p>
          <a:p>
            <a:pPr algn="just" eaLnBrk="0" hangingPunct="0">
              <a:lnSpc>
                <a:spcPct val="90000"/>
              </a:lnSpc>
              <a:spcBef>
                <a:spcPts val="600"/>
              </a:spcBef>
              <a:buSzPct val="8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ahoma" pitchFamily="32" charset="0"/>
              </a:rPr>
              <a:t>  	</a:t>
            </a:r>
            <a:r>
              <a:rPr lang="en-GB" sz="1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ahoma" pitchFamily="32" charset="0"/>
              </a:rPr>
              <a:t>Centros</a:t>
            </a:r>
            <a:r>
              <a:rPr lang="en-GB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ahoma" pitchFamily="32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ahoma" pitchFamily="32" charset="0"/>
              </a:rPr>
              <a:t>Nacionais</a:t>
            </a:r>
            <a:r>
              <a:rPr lang="en-GB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ahoma" pitchFamily="32" charset="0"/>
              </a:rPr>
              <a:t> de </a:t>
            </a:r>
            <a:r>
              <a:rPr lang="en-GB" sz="1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ahoma" pitchFamily="32" charset="0"/>
              </a:rPr>
              <a:t>Produtos</a:t>
            </a:r>
            <a:r>
              <a:rPr lang="en-GB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ahoma" pitchFamily="32" charset="0"/>
              </a:rPr>
              <a:t> (14)</a:t>
            </a:r>
            <a:endParaRPr lang="en-GB" sz="14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Tahoma" pitchFamily="32" charset="0"/>
            </a:endParaRPr>
          </a:p>
          <a:p>
            <a:pPr algn="just" eaLnBrk="0" hangingPunct="0">
              <a:lnSpc>
                <a:spcPct val="80000"/>
              </a:lnSpc>
              <a:spcBef>
                <a:spcPts val="600"/>
              </a:spcBef>
              <a:buSzPct val="8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ahoma" pitchFamily="32" charset="0"/>
              </a:rPr>
              <a:t>  	</a:t>
            </a:r>
            <a:r>
              <a:rPr lang="en-GB" sz="1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ahoma" pitchFamily="32" charset="0"/>
              </a:rPr>
              <a:t>Centros</a:t>
            </a:r>
            <a:r>
              <a:rPr lang="en-GB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ahoma" pitchFamily="32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ahoma" pitchFamily="32" charset="0"/>
              </a:rPr>
              <a:t>Ecorregionais</a:t>
            </a:r>
            <a:r>
              <a:rPr lang="en-GB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ahoma" pitchFamily="32" charset="0"/>
              </a:rPr>
              <a:t> e </a:t>
            </a:r>
            <a:r>
              <a:rPr lang="en-GB" sz="1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ahoma" pitchFamily="32" charset="0"/>
              </a:rPr>
              <a:t>Agroflorestais</a:t>
            </a:r>
            <a:r>
              <a:rPr lang="en-GB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ahoma" pitchFamily="32" charset="0"/>
              </a:rPr>
              <a:t> (17)</a:t>
            </a:r>
            <a:endParaRPr lang="en-GB" sz="1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Tahoma" pitchFamily="32" charset="0"/>
            </a:endParaRPr>
          </a:p>
          <a:p>
            <a:pPr algn="just" eaLnBrk="0" hangingPunct="0">
              <a:lnSpc>
                <a:spcPct val="80000"/>
              </a:lnSpc>
              <a:spcBef>
                <a:spcPts val="600"/>
              </a:spcBef>
              <a:buSzPct val="8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ahoma" pitchFamily="32" charset="0"/>
              </a:rPr>
              <a:t>  	</a:t>
            </a:r>
            <a:r>
              <a:rPr lang="en-GB" sz="1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ahoma" pitchFamily="32" charset="0"/>
              </a:rPr>
              <a:t>Serviços</a:t>
            </a:r>
            <a:r>
              <a:rPr lang="en-GB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ahoma" pitchFamily="32" charset="0"/>
              </a:rPr>
              <a:t> (5)</a:t>
            </a:r>
          </a:p>
          <a:p>
            <a:pPr algn="just" eaLnBrk="0" hangingPunct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tabLst>
                <a:tab pos="0" algn="l"/>
                <a:tab pos="447675" algn="l"/>
                <a:tab pos="897001" algn="l"/>
                <a:tab pos="1346200" algn="l"/>
                <a:tab pos="1795526" algn="l"/>
                <a:tab pos="2244725" algn="l"/>
                <a:tab pos="2694051" algn="l"/>
                <a:tab pos="3143250" algn="l"/>
                <a:tab pos="3592576" algn="l"/>
                <a:tab pos="4041775" algn="l"/>
                <a:tab pos="4491101" algn="l"/>
                <a:tab pos="4940300" algn="l"/>
                <a:tab pos="5389626" algn="l"/>
                <a:tab pos="5838825" algn="l"/>
                <a:tab pos="6288151" algn="l"/>
                <a:tab pos="6737350" algn="l"/>
                <a:tab pos="7186676" algn="l"/>
                <a:tab pos="7635875" algn="l"/>
                <a:tab pos="8085201" algn="l"/>
                <a:tab pos="8534400" algn="l"/>
                <a:tab pos="8983726" algn="l"/>
              </a:tabLst>
            </a:pPr>
            <a:endParaRPr lang="pt-BR" sz="1400" dirty="0" smtClean="0">
              <a:solidFill>
                <a:srgbClr val="000000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Narrow"/>
              <a:cs typeface="Tahoma"/>
            </a:endParaRPr>
          </a:p>
          <a:p>
            <a:pPr algn="just" eaLnBrk="0" hangingPunct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tabLst>
                <a:tab pos="0" algn="l"/>
                <a:tab pos="447675" algn="l"/>
                <a:tab pos="897001" algn="l"/>
                <a:tab pos="1346200" algn="l"/>
                <a:tab pos="1795526" algn="l"/>
                <a:tab pos="2244725" algn="l"/>
                <a:tab pos="2694051" algn="l"/>
                <a:tab pos="3143250" algn="l"/>
                <a:tab pos="3592576" algn="l"/>
                <a:tab pos="4041775" algn="l"/>
                <a:tab pos="4491101" algn="l"/>
                <a:tab pos="4940300" algn="l"/>
                <a:tab pos="5389626" algn="l"/>
                <a:tab pos="5838825" algn="l"/>
                <a:tab pos="6288151" algn="l"/>
                <a:tab pos="6737350" algn="l"/>
                <a:tab pos="7186676" algn="l"/>
                <a:tab pos="7635875" algn="l"/>
                <a:tab pos="8085201" algn="l"/>
                <a:tab pos="8534400" algn="l"/>
                <a:tab pos="8983726" algn="l"/>
              </a:tabLst>
            </a:pPr>
            <a:r>
              <a:rPr lang="pt-BR" sz="1400" dirty="0" smtClean="0">
                <a:solidFill>
                  <a:srgbClr val="0000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/>
                <a:cs typeface="Tahoma"/>
              </a:rPr>
              <a:t>Plataforma de cooperação científica – Labex (US, Europa, Ásia)</a:t>
            </a:r>
            <a:endParaRPr lang="pt-BR" sz="1400" dirty="0" smtClean="0"/>
          </a:p>
          <a:p>
            <a:pPr algn="just" eaLnBrk="0" hangingPunct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tabLst>
                <a:tab pos="0" algn="l"/>
                <a:tab pos="447675" algn="l"/>
                <a:tab pos="897001" algn="l"/>
                <a:tab pos="1346200" algn="l"/>
                <a:tab pos="1795526" algn="l"/>
                <a:tab pos="2244725" algn="l"/>
                <a:tab pos="2694051" algn="l"/>
                <a:tab pos="3143250" algn="l"/>
                <a:tab pos="3592576" algn="l"/>
                <a:tab pos="4041775" algn="l"/>
                <a:tab pos="4491101" algn="l"/>
                <a:tab pos="4940300" algn="l"/>
                <a:tab pos="5389626" algn="l"/>
                <a:tab pos="5838825" algn="l"/>
                <a:tab pos="6288151" algn="l"/>
                <a:tab pos="6737350" algn="l"/>
                <a:tab pos="7186676" algn="l"/>
                <a:tab pos="7635875" algn="l"/>
                <a:tab pos="8085201" algn="l"/>
                <a:tab pos="8534400" algn="l"/>
                <a:tab pos="8983726" algn="l"/>
              </a:tabLst>
            </a:pPr>
            <a:r>
              <a:rPr lang="pt-BR" sz="1400" dirty="0" smtClean="0">
                <a:solidFill>
                  <a:srgbClr val="0000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/>
                <a:cs typeface="Tahoma"/>
              </a:rPr>
              <a:t>Plataforma de cooperação técnica – África e América Latina</a:t>
            </a:r>
            <a:endParaRPr lang="en-GB" sz="1400" dirty="0" smtClean="0">
              <a:solidFill>
                <a:srgbClr val="000000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Narrow"/>
              <a:cs typeface="Tahoma"/>
            </a:endParaRPr>
          </a:p>
          <a:p>
            <a:pPr algn="just" eaLnBrk="0" hangingPunct="0">
              <a:lnSpc>
                <a:spcPct val="80000"/>
              </a:lnSpc>
              <a:spcBef>
                <a:spcPts val="600"/>
              </a:spcBef>
              <a:buSzPct val="8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16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  <a:cs typeface="Tahoma" pitchFamily="32" charset="0"/>
            </a:endParaRPr>
          </a:p>
        </p:txBody>
      </p:sp>
      <p:sp>
        <p:nvSpPr>
          <p:cNvPr id="7" name="TextBox 308"/>
          <p:cNvSpPr txBox="1"/>
          <p:nvPr/>
        </p:nvSpPr>
        <p:spPr>
          <a:xfrm>
            <a:off x="500034" y="285728"/>
            <a:ext cx="792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Empresa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Brasileira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de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Pesquisa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Agropecuária</a:t>
            </a:r>
            <a:endParaRPr lang="en-GB" sz="36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</a:endParaRPr>
          </a:p>
        </p:txBody>
      </p:sp>
      <p:grpSp>
        <p:nvGrpSpPr>
          <p:cNvPr id="2" name="Group 20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22" name="Rectangle 21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3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793F5-71B5-40CD-94DE-CDAA54C4B25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972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/>
          <p:cNvSpPr txBox="1">
            <a:spLocks/>
          </p:cNvSpPr>
          <p:nvPr/>
        </p:nvSpPr>
        <p:spPr bwMode="auto">
          <a:xfrm>
            <a:off x="212755" y="1285860"/>
            <a:ext cx="8574087" cy="96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 eaLnBrk="0" hangingPunct="0"/>
            <a:r>
              <a:rPr lang="en-US" sz="2000" i="1" dirty="0">
                <a:latin typeface="Arial Narrow" pitchFamily="34" charset="0"/>
              </a:rPr>
              <a:t>Pipeline</a:t>
            </a:r>
            <a:r>
              <a:rPr lang="en-US" sz="2000" dirty="0">
                <a:latin typeface="Arial Narrow" pitchFamily="34" charset="0"/>
              </a:rPr>
              <a:t> da UMIP </a:t>
            </a:r>
            <a:r>
              <a:rPr lang="en-US" sz="2000" dirty="0" err="1">
                <a:latin typeface="Arial Narrow" pitchFamily="34" charset="0"/>
              </a:rPr>
              <a:t>GenClima</a:t>
            </a:r>
            <a:r>
              <a:rPr lang="en-US" sz="2000" dirty="0">
                <a:latin typeface="Arial Narrow" pitchFamily="34" charset="0"/>
              </a:rPr>
              <a:t> para </a:t>
            </a:r>
            <a:r>
              <a:rPr lang="en-US" sz="2000" dirty="0" err="1">
                <a:latin typeface="Arial Narrow" pitchFamily="34" charset="0"/>
              </a:rPr>
              <a:t>descoberta</a:t>
            </a:r>
            <a:r>
              <a:rPr lang="en-US" sz="2000" dirty="0">
                <a:latin typeface="Arial Narrow" pitchFamily="34" charset="0"/>
              </a:rPr>
              <a:t> de genes e </a:t>
            </a:r>
            <a:r>
              <a:rPr lang="en-US" sz="2000" dirty="0" err="1">
                <a:latin typeface="Arial Narrow" pitchFamily="34" charset="0"/>
              </a:rPr>
              <a:t>prova</a:t>
            </a:r>
            <a:r>
              <a:rPr lang="en-US" sz="2000" dirty="0">
                <a:latin typeface="Arial Narrow" pitchFamily="34" charset="0"/>
              </a:rPr>
              <a:t> de </a:t>
            </a:r>
            <a:r>
              <a:rPr lang="en-US" sz="2000" dirty="0" err="1" smtClean="0">
                <a:latin typeface="Arial Narrow" pitchFamily="34" charset="0"/>
              </a:rPr>
              <a:t>conceito</a:t>
            </a:r>
            <a:r>
              <a:rPr lang="en-US" sz="2000" dirty="0" smtClean="0">
                <a:latin typeface="Arial Narrow" pitchFamily="34" charset="0"/>
              </a:rPr>
              <a:t> (OGM)</a:t>
            </a:r>
            <a:endParaRPr lang="pt-BR" sz="2000" dirty="0">
              <a:latin typeface="Arial Narrow" pitchFamily="34" charset="0"/>
            </a:endParaRPr>
          </a:p>
        </p:txBody>
      </p:sp>
      <p:grpSp>
        <p:nvGrpSpPr>
          <p:cNvPr id="3" name="Grupo 25"/>
          <p:cNvGrpSpPr>
            <a:grpSpLocks/>
          </p:cNvGrpSpPr>
          <p:nvPr/>
        </p:nvGrpSpPr>
        <p:grpSpPr bwMode="auto">
          <a:xfrm>
            <a:off x="1214414" y="2143116"/>
            <a:ext cx="6953200" cy="4174571"/>
            <a:chOff x="376375" y="836712"/>
            <a:chExt cx="8320893" cy="5151026"/>
          </a:xfrm>
        </p:grpSpPr>
        <p:cxnSp>
          <p:nvCxnSpPr>
            <p:cNvPr id="12" name="Forma 26"/>
            <p:cNvCxnSpPr/>
            <p:nvPr/>
          </p:nvCxnSpPr>
          <p:spPr>
            <a:xfrm flipV="1">
              <a:off x="1655666" y="2912850"/>
              <a:ext cx="4185911" cy="395228"/>
            </a:xfrm>
            <a:prstGeom prst="bentConnector2">
              <a:avLst/>
            </a:prstGeom>
            <a:ln w="254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Forma 27"/>
            <p:cNvCxnSpPr/>
            <p:nvPr/>
          </p:nvCxnSpPr>
          <p:spPr>
            <a:xfrm flipV="1">
              <a:off x="1904884" y="2923960"/>
              <a:ext cx="5832021" cy="1852334"/>
            </a:xfrm>
            <a:prstGeom prst="bentConnector2">
              <a:avLst/>
            </a:prstGeom>
            <a:ln w="254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Forma 28"/>
            <p:cNvCxnSpPr/>
            <p:nvPr/>
          </p:nvCxnSpPr>
          <p:spPr>
            <a:xfrm flipV="1">
              <a:off x="1631855" y="2879517"/>
              <a:ext cx="827024" cy="1765035"/>
            </a:xfrm>
            <a:prstGeom prst="bentConnector2">
              <a:avLst/>
            </a:prstGeom>
            <a:ln w="254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de seta reta 29"/>
            <p:cNvCxnSpPr/>
            <p:nvPr/>
          </p:nvCxnSpPr>
          <p:spPr>
            <a:xfrm flipV="1">
              <a:off x="1028652" y="2820679"/>
              <a:ext cx="30160" cy="2952306"/>
            </a:xfrm>
            <a:prstGeom prst="straightConnector1">
              <a:avLst/>
            </a:prstGeom>
            <a:ln w="88900" cap="flat">
              <a:solidFill>
                <a:schemeClr val="tx1"/>
              </a:solidFill>
              <a:round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Forma 30"/>
            <p:cNvCxnSpPr/>
            <p:nvPr/>
          </p:nvCxnSpPr>
          <p:spPr>
            <a:xfrm flipV="1">
              <a:off x="1655666" y="2889040"/>
              <a:ext cx="684159" cy="288882"/>
            </a:xfrm>
            <a:prstGeom prst="bentConnector2">
              <a:avLst/>
            </a:prstGeom>
            <a:ln w="254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AutoShape 12"/>
            <p:cNvSpPr>
              <a:spLocks noChangeArrowheads="1"/>
            </p:cNvSpPr>
            <p:nvPr/>
          </p:nvSpPr>
          <p:spPr bwMode="auto">
            <a:xfrm>
              <a:off x="2057272" y="1954144"/>
              <a:ext cx="1657221" cy="863470"/>
            </a:xfrm>
            <a:prstGeom prst="chevron">
              <a:avLst>
                <a:gd name="adj" fmla="val 33881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wrap="none" anchor="ctr"/>
            <a:lstStyle/>
            <a:p>
              <a:pPr>
                <a:defRPr/>
              </a:pPr>
              <a:endParaRPr lang="en-US" sz="1200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AutoShape 13"/>
            <p:cNvSpPr>
              <a:spLocks noChangeArrowheads="1"/>
            </p:cNvSpPr>
            <p:nvPr/>
          </p:nvSpPr>
          <p:spPr bwMode="auto">
            <a:xfrm>
              <a:off x="3554168" y="1954144"/>
              <a:ext cx="1822308" cy="863470"/>
            </a:xfrm>
            <a:prstGeom prst="chevron">
              <a:avLst>
                <a:gd name="adj" fmla="val 34113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wrap="none" anchor="ctr"/>
            <a:lstStyle/>
            <a:p>
              <a:pPr>
                <a:defRPr/>
              </a:pPr>
              <a:endParaRPr lang="en-US" sz="1200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AutoShape 14"/>
            <p:cNvSpPr>
              <a:spLocks noChangeArrowheads="1"/>
            </p:cNvSpPr>
            <p:nvPr/>
          </p:nvSpPr>
          <p:spPr bwMode="auto">
            <a:xfrm>
              <a:off x="5216151" y="1954144"/>
              <a:ext cx="1820721" cy="863470"/>
            </a:xfrm>
            <a:prstGeom prst="chevron">
              <a:avLst>
                <a:gd name="adj" fmla="val 34080"/>
              </a:avLst>
            </a:prstGeom>
            <a:solidFill>
              <a:srgbClr val="92D050"/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txBody>
            <a:bodyPr wrap="none" anchor="ctr"/>
            <a:lstStyle/>
            <a:p>
              <a:pPr>
                <a:defRPr/>
              </a:pPr>
              <a:endParaRPr lang="en-US" sz="1200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AutoShape 15"/>
            <p:cNvSpPr>
              <a:spLocks noChangeArrowheads="1"/>
            </p:cNvSpPr>
            <p:nvPr/>
          </p:nvSpPr>
          <p:spPr bwMode="auto">
            <a:xfrm>
              <a:off x="6876547" y="1963667"/>
              <a:ext cx="1820721" cy="865057"/>
            </a:xfrm>
            <a:prstGeom prst="chevron">
              <a:avLst>
                <a:gd name="adj" fmla="val 34080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wrap="none" anchor="ctr"/>
            <a:lstStyle/>
            <a:p>
              <a:pPr>
                <a:defRPr/>
              </a:pPr>
              <a:endParaRPr lang="en-US" sz="12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3744356" y="1978562"/>
              <a:ext cx="1475716" cy="797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1">
              <a:spAutoFit/>
            </a:bodyPr>
            <a:lstStyle/>
            <a:p>
              <a:pPr algn="ctr"/>
              <a:r>
                <a:rPr lang="pt-BR" sz="1200" b="1" dirty="0">
                  <a:latin typeface="Calibri" pitchFamily="34" charset="0"/>
                </a:rPr>
                <a:t>Transformação de espécie modelo</a:t>
              </a:r>
            </a:p>
          </p:txBody>
        </p: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5375206" y="1978562"/>
              <a:ext cx="1512168" cy="797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1">
              <a:spAutoFit/>
            </a:bodyPr>
            <a:lstStyle/>
            <a:p>
              <a:pPr algn="ctr"/>
              <a:r>
                <a:rPr lang="pt-BR" sz="1200" b="1">
                  <a:solidFill>
                    <a:srgbClr val="FFFFFF"/>
                  </a:solidFill>
                  <a:latin typeface="Calibri" pitchFamily="34" charset="0"/>
                </a:rPr>
                <a:t>Avaliação fenotípica - fenômica </a:t>
              </a:r>
            </a:p>
          </p:txBody>
        </p:sp>
        <p:sp>
          <p:nvSpPr>
            <p:cNvPr id="23" name="Text Box 23"/>
            <p:cNvSpPr txBox="1">
              <a:spLocks noChangeArrowheads="1"/>
            </p:cNvSpPr>
            <p:nvPr/>
          </p:nvSpPr>
          <p:spPr bwMode="auto">
            <a:xfrm>
              <a:off x="2360806" y="2092493"/>
              <a:ext cx="1150938" cy="5696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1">
              <a:spAutoFit/>
            </a:bodyPr>
            <a:lstStyle/>
            <a:p>
              <a:pPr algn="ctr"/>
              <a:r>
                <a:rPr lang="pt-BR" sz="1200" b="1">
                  <a:latin typeface="Calibri" pitchFamily="34" charset="0"/>
                </a:rPr>
                <a:t>Identificação de genes </a:t>
              </a:r>
            </a:p>
          </p:txBody>
        </p:sp>
        <p:sp>
          <p:nvSpPr>
            <p:cNvPr id="24" name="AutoShape 24"/>
            <p:cNvSpPr>
              <a:spLocks noChangeArrowheads="1"/>
            </p:cNvSpPr>
            <p:nvPr/>
          </p:nvSpPr>
          <p:spPr bwMode="auto">
            <a:xfrm>
              <a:off x="395289" y="1973191"/>
              <a:ext cx="1822308" cy="863470"/>
            </a:xfrm>
            <a:prstGeom prst="chevron">
              <a:avLst>
                <a:gd name="adj" fmla="val 3388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wrap="none" anchor="ctr"/>
            <a:lstStyle/>
            <a:p>
              <a:pPr>
                <a:defRPr/>
              </a:pPr>
              <a:endParaRPr lang="en-US" sz="1200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Text Box 18"/>
            <p:cNvSpPr txBox="1">
              <a:spLocks noChangeArrowheads="1"/>
            </p:cNvSpPr>
            <p:nvPr/>
          </p:nvSpPr>
          <p:spPr bwMode="auto">
            <a:xfrm>
              <a:off x="453102" y="2007138"/>
              <a:ext cx="1738442" cy="797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1">
              <a:spAutoFit/>
            </a:bodyPr>
            <a:lstStyle/>
            <a:p>
              <a:r>
                <a:rPr lang="pt-BR" sz="1200" b="1">
                  <a:latin typeface="Calibri" pitchFamily="34" charset="0"/>
                </a:rPr>
                <a:t>Valoração e prospecção de tecnologias</a:t>
              </a:r>
            </a:p>
          </p:txBody>
        </p:sp>
        <p:cxnSp>
          <p:nvCxnSpPr>
            <p:cNvPr id="26" name="Forma 40"/>
            <p:cNvCxnSpPr/>
            <p:nvPr/>
          </p:nvCxnSpPr>
          <p:spPr>
            <a:xfrm flipV="1">
              <a:off x="1619156" y="2898564"/>
              <a:ext cx="2881089" cy="1404727"/>
            </a:xfrm>
            <a:prstGeom prst="bentConnector2">
              <a:avLst/>
            </a:prstGeom>
            <a:ln w="254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CaixaDeTexto 41"/>
            <p:cNvSpPr txBox="1">
              <a:spLocks noChangeArrowheads="1"/>
            </p:cNvSpPr>
            <p:nvPr/>
          </p:nvSpPr>
          <p:spPr bwMode="auto">
            <a:xfrm>
              <a:off x="376375" y="4209478"/>
              <a:ext cx="1351184" cy="341791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200" b="1">
                  <a:latin typeface="Calibri" pitchFamily="34" charset="0"/>
                </a:rPr>
                <a:t>Transformação</a:t>
              </a:r>
            </a:p>
          </p:txBody>
        </p:sp>
        <p:cxnSp>
          <p:nvCxnSpPr>
            <p:cNvPr id="28" name="Forma 42"/>
            <p:cNvCxnSpPr/>
            <p:nvPr/>
          </p:nvCxnSpPr>
          <p:spPr>
            <a:xfrm flipV="1">
              <a:off x="1385812" y="2904913"/>
              <a:ext cx="4319251" cy="1799954"/>
            </a:xfrm>
            <a:prstGeom prst="bentConnector2">
              <a:avLst/>
            </a:prstGeom>
            <a:ln w="254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aixaDeTexto 43"/>
            <p:cNvSpPr txBox="1">
              <a:spLocks noChangeArrowheads="1"/>
            </p:cNvSpPr>
            <p:nvPr/>
          </p:nvSpPr>
          <p:spPr bwMode="auto">
            <a:xfrm>
              <a:off x="376375" y="4574547"/>
              <a:ext cx="1615680" cy="341791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200" b="1">
                  <a:latin typeface="Calibri" pitchFamily="34" charset="0"/>
                </a:rPr>
                <a:t>Análise Fenotípica</a:t>
              </a:r>
            </a:p>
          </p:txBody>
        </p:sp>
        <p:grpSp>
          <p:nvGrpSpPr>
            <p:cNvPr id="4" name="Grupo 93"/>
            <p:cNvGrpSpPr>
              <a:grpSpLocks/>
            </p:cNvGrpSpPr>
            <p:nvPr/>
          </p:nvGrpSpPr>
          <p:grpSpPr bwMode="auto">
            <a:xfrm>
              <a:off x="376375" y="4928506"/>
              <a:ext cx="8173825" cy="1059232"/>
              <a:chOff x="376375" y="4228171"/>
              <a:chExt cx="8173825" cy="1059232"/>
            </a:xfrm>
          </p:grpSpPr>
          <p:sp>
            <p:nvSpPr>
              <p:cNvPr id="43" name="CaixaDeTexto 57"/>
              <p:cNvSpPr txBox="1">
                <a:spLocks noChangeArrowheads="1"/>
              </p:cNvSpPr>
              <p:nvPr/>
            </p:nvSpPr>
            <p:spPr bwMode="auto">
              <a:xfrm>
                <a:off x="376375" y="4945613"/>
                <a:ext cx="8170650" cy="341790"/>
              </a:xfrm>
              <a:prstGeom prst="rect">
                <a:avLst/>
              </a:prstGeom>
              <a:solidFill>
                <a:srgbClr val="92D05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pt-BR" sz="1200" b="1" dirty="0">
                    <a:latin typeface="Calibri" pitchFamily="34" charset="0"/>
                  </a:rPr>
                  <a:t>Regulamentação</a:t>
                </a:r>
              </a:p>
            </p:txBody>
          </p:sp>
          <p:sp>
            <p:nvSpPr>
              <p:cNvPr id="44" name="CaixaDeTexto 58"/>
              <p:cNvSpPr txBox="1"/>
              <p:nvPr/>
            </p:nvSpPr>
            <p:spPr>
              <a:xfrm>
                <a:off x="376375" y="4585306"/>
                <a:ext cx="8170650" cy="34179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pt-BR" sz="1200" b="1" dirty="0">
                    <a:latin typeface="+mj-lt"/>
                    <a:ea typeface="ＭＳ Ｐゴシック" pitchFamily="34" charset="-128"/>
                  </a:rPr>
                  <a:t>Propriedade Intelectual</a:t>
                </a:r>
              </a:p>
            </p:txBody>
          </p:sp>
          <p:sp>
            <p:nvSpPr>
              <p:cNvPr id="45" name="CaixaDeTexto 59"/>
              <p:cNvSpPr txBox="1">
                <a:spLocks noChangeArrowheads="1"/>
              </p:cNvSpPr>
              <p:nvPr/>
            </p:nvSpPr>
            <p:spPr bwMode="auto">
              <a:xfrm>
                <a:off x="376375" y="4228171"/>
                <a:ext cx="8173825" cy="341791"/>
              </a:xfrm>
              <a:prstGeom prst="rect">
                <a:avLst/>
              </a:prstGeom>
              <a:solidFill>
                <a:srgbClr val="92D05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pt-BR" sz="1200" b="1">
                    <a:latin typeface="Calibri" pitchFamily="34" charset="0"/>
                  </a:rPr>
                  <a:t>Tecnologia de Informação</a:t>
                </a:r>
              </a:p>
            </p:txBody>
          </p:sp>
        </p:grpSp>
        <p:cxnSp>
          <p:nvCxnSpPr>
            <p:cNvPr id="31" name="Forma 45"/>
            <p:cNvCxnSpPr/>
            <p:nvPr/>
          </p:nvCxnSpPr>
          <p:spPr>
            <a:xfrm flipV="1">
              <a:off x="1692175" y="2904913"/>
              <a:ext cx="3887486" cy="323801"/>
            </a:xfrm>
            <a:prstGeom prst="bentConnector2">
              <a:avLst/>
            </a:prstGeom>
            <a:ln w="254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Forma 46"/>
            <p:cNvCxnSpPr/>
            <p:nvPr/>
          </p:nvCxnSpPr>
          <p:spPr>
            <a:xfrm flipV="1">
              <a:off x="1666777" y="2925548"/>
              <a:ext cx="5724080" cy="455543"/>
            </a:xfrm>
            <a:prstGeom prst="bentConnector2">
              <a:avLst/>
            </a:prstGeom>
            <a:ln w="254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CaixaDeTexto 47"/>
            <p:cNvSpPr txBox="1">
              <a:spLocks noChangeArrowheads="1"/>
            </p:cNvSpPr>
            <p:nvPr/>
          </p:nvSpPr>
          <p:spPr bwMode="auto">
            <a:xfrm>
              <a:off x="376375" y="3128553"/>
              <a:ext cx="1348190" cy="341791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200" b="1" dirty="0">
                  <a:latin typeface="Calibri" pitchFamily="34" charset="0"/>
                </a:rPr>
                <a:t>Bioinformática</a:t>
              </a:r>
            </a:p>
          </p:txBody>
        </p:sp>
        <p:sp>
          <p:nvSpPr>
            <p:cNvPr id="34" name="CaixaDeTexto 48"/>
            <p:cNvSpPr txBox="1"/>
            <p:nvPr/>
          </p:nvSpPr>
          <p:spPr>
            <a:xfrm>
              <a:off x="376375" y="3849170"/>
              <a:ext cx="8208323" cy="34179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200" b="1" dirty="0">
                  <a:latin typeface="+mj-lt"/>
                  <a:ea typeface="ＭＳ Ｐゴシック" pitchFamily="34" charset="-128"/>
                </a:rPr>
                <a:t>Tecnologia de Expressão Gênica</a:t>
              </a:r>
            </a:p>
          </p:txBody>
        </p:sp>
        <p:sp>
          <p:nvSpPr>
            <p:cNvPr id="35" name="CaixaDeTexto 49"/>
            <p:cNvSpPr txBox="1"/>
            <p:nvPr/>
          </p:nvSpPr>
          <p:spPr>
            <a:xfrm>
              <a:off x="376375" y="3485688"/>
              <a:ext cx="1659724" cy="34179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1200" b="1" dirty="0">
                  <a:latin typeface="+mj-lt"/>
                  <a:ea typeface="ＭＳ Ｐゴシック" pitchFamily="34" charset="-128"/>
                </a:rPr>
                <a:t>Biologia Molecular</a:t>
              </a:r>
            </a:p>
          </p:txBody>
        </p:sp>
        <p:sp>
          <p:nvSpPr>
            <p:cNvPr id="36" name="CaixaDeTexto 50"/>
            <p:cNvSpPr txBox="1"/>
            <p:nvPr/>
          </p:nvSpPr>
          <p:spPr>
            <a:xfrm>
              <a:off x="414338" y="1198608"/>
              <a:ext cx="3941455" cy="34179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1200" b="1" dirty="0">
                  <a:solidFill>
                    <a:schemeClr val="bg1"/>
                  </a:solidFill>
                  <a:latin typeface="+mj-lt"/>
                  <a:ea typeface="ＭＳ Ｐゴシック" pitchFamily="34" charset="-128"/>
                </a:rPr>
                <a:t>Descoberta inicial</a:t>
              </a:r>
            </a:p>
          </p:txBody>
        </p:sp>
        <p:sp>
          <p:nvSpPr>
            <p:cNvPr id="37" name="CaixaDeTexto 51"/>
            <p:cNvSpPr txBox="1"/>
            <p:nvPr/>
          </p:nvSpPr>
          <p:spPr>
            <a:xfrm>
              <a:off x="4393890" y="1198608"/>
              <a:ext cx="4282742" cy="34179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bg1"/>
                  </a:solidFill>
                  <a:latin typeface="Calibri" pitchFamily="34" charset="0"/>
                </a:rPr>
                <a:t>Otimização de construções gênicas </a:t>
              </a:r>
            </a:p>
          </p:txBody>
        </p:sp>
        <p:sp>
          <p:nvSpPr>
            <p:cNvPr id="38" name="CaixaDeTexto 52"/>
            <p:cNvSpPr txBox="1"/>
            <p:nvPr/>
          </p:nvSpPr>
          <p:spPr>
            <a:xfrm>
              <a:off x="3563692" y="1554154"/>
              <a:ext cx="3312854" cy="34179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>
              <a:spAutoFit/>
            </a:bodyPr>
            <a:lstStyle/>
            <a:p>
              <a:pPr algn="ctr"/>
              <a:r>
                <a:rPr lang="pt-BR" sz="1200" b="1">
                  <a:solidFill>
                    <a:schemeClr val="bg1"/>
                  </a:solidFill>
                  <a:latin typeface="Calibri" pitchFamily="34" charset="0"/>
                </a:rPr>
                <a:t>Descoberta avançada</a:t>
              </a:r>
            </a:p>
          </p:txBody>
        </p:sp>
        <p:sp>
          <p:nvSpPr>
            <p:cNvPr id="39" name="CaixaDeTexto 53"/>
            <p:cNvSpPr txBox="1"/>
            <p:nvPr/>
          </p:nvSpPr>
          <p:spPr>
            <a:xfrm>
              <a:off x="6947979" y="1557329"/>
              <a:ext cx="1728652" cy="34179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>
              <a:spAutoFit/>
            </a:bodyPr>
            <a:lstStyle/>
            <a:p>
              <a:pPr algn="ctr"/>
              <a:r>
                <a:rPr lang="pt-BR" sz="1200" b="1">
                  <a:solidFill>
                    <a:schemeClr val="bg1"/>
                  </a:solidFill>
                  <a:latin typeface="Calibri" pitchFamily="34" charset="0"/>
                </a:rPr>
                <a:t>Produção e seleção</a:t>
              </a:r>
            </a:p>
          </p:txBody>
        </p:sp>
        <p:sp>
          <p:nvSpPr>
            <p:cNvPr id="40" name="Text Box 21"/>
            <p:cNvSpPr txBox="1">
              <a:spLocks noChangeArrowheads="1"/>
            </p:cNvSpPr>
            <p:nvPr/>
          </p:nvSpPr>
          <p:spPr bwMode="auto">
            <a:xfrm>
              <a:off x="7020272" y="1977216"/>
              <a:ext cx="1512168" cy="797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1">
              <a:spAutoFit/>
            </a:bodyPr>
            <a:lstStyle/>
            <a:p>
              <a:pPr algn="ctr"/>
              <a:r>
                <a:rPr lang="pt-BR" sz="1200" b="1">
                  <a:solidFill>
                    <a:srgbClr val="FFFFFF"/>
                  </a:solidFill>
                  <a:latin typeface="Calibri" pitchFamily="34" charset="0"/>
                </a:rPr>
                <a:t>Avaliação fenotípica - campo</a:t>
              </a:r>
            </a:p>
          </p:txBody>
        </p:sp>
        <p:sp>
          <p:nvSpPr>
            <p:cNvPr id="41" name="CaixaDeTexto 55"/>
            <p:cNvSpPr txBox="1"/>
            <p:nvPr/>
          </p:nvSpPr>
          <p:spPr>
            <a:xfrm>
              <a:off x="420686" y="836712"/>
              <a:ext cx="5605026" cy="341791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1200" b="1" dirty="0">
                  <a:solidFill>
                    <a:schemeClr val="bg1"/>
                  </a:solidFill>
                  <a:latin typeface="+mj-lt"/>
                  <a:ea typeface="ＭＳ Ｐゴシック" pitchFamily="34" charset="-128"/>
                </a:rPr>
                <a:t>Descoberta de genes</a:t>
              </a:r>
            </a:p>
          </p:txBody>
        </p:sp>
        <p:sp>
          <p:nvSpPr>
            <p:cNvPr id="42" name="CaixaDeTexto 56"/>
            <p:cNvSpPr txBox="1"/>
            <p:nvPr/>
          </p:nvSpPr>
          <p:spPr>
            <a:xfrm>
              <a:off x="6079683" y="838299"/>
              <a:ext cx="2584249" cy="341791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1200" b="1" dirty="0">
                  <a:solidFill>
                    <a:schemeClr val="bg1"/>
                  </a:solidFill>
                  <a:latin typeface="Calibri" pitchFamily="34" charset="0"/>
                  <a:ea typeface="ＭＳ Ｐゴシック" pitchFamily="34" charset="-128"/>
                </a:rPr>
                <a:t>Prova de conceito</a:t>
              </a:r>
            </a:p>
          </p:txBody>
        </p:sp>
      </p:grpSp>
      <p:grpSp>
        <p:nvGrpSpPr>
          <p:cNvPr id="5" name="Group 20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47" name="Rectangle 46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8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9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793F5-71B5-40CD-94DE-CDAA54C4B253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46" name="Rectangle 38"/>
          <p:cNvSpPr>
            <a:spLocks noChangeArrowheads="1"/>
          </p:cNvSpPr>
          <p:nvPr/>
        </p:nvSpPr>
        <p:spPr bwMode="auto">
          <a:xfrm>
            <a:off x="0" y="285728"/>
            <a:ext cx="914400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FFCC"/>
            </a:outerShdw>
          </a:effectLst>
        </p:spPr>
        <p:txBody>
          <a:bodyPr/>
          <a:lstStyle/>
          <a:p>
            <a:pPr algn="ctr" eaLnBrk="0" hangingPunct="0">
              <a:defRPr/>
            </a:pPr>
            <a:r>
              <a:rPr lang="pt-BR" sz="3200" dirty="0" smtClean="0">
                <a:latin typeface="Arial Narrow" pitchFamily="34" charset="0"/>
              </a:rPr>
              <a:t>Descoberta de Genes e Desenvolvimento de OGMs</a:t>
            </a:r>
            <a:endParaRPr lang="pt-BR" sz="2800" dirty="0" smtClean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6065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ela 2"/>
          <p:cNvGraphicFramePr>
            <a:graphicFrameLocks noGrp="1"/>
          </p:cNvGraphicFramePr>
          <p:nvPr/>
        </p:nvGraphicFramePr>
        <p:xfrm>
          <a:off x="142844" y="2061193"/>
          <a:ext cx="6499084" cy="4796807"/>
        </p:xfrm>
        <a:graphic>
          <a:graphicData uri="http://schemas.openxmlformats.org/drawingml/2006/table">
            <a:tbl>
              <a:tblPr/>
              <a:tblGrid>
                <a:gridCol w="1818613"/>
                <a:gridCol w="766217"/>
                <a:gridCol w="369261"/>
                <a:gridCol w="249252"/>
                <a:gridCol w="369261"/>
                <a:gridCol w="657747"/>
                <a:gridCol w="26720"/>
                <a:gridCol w="153021"/>
                <a:gridCol w="290094"/>
                <a:gridCol w="174126"/>
                <a:gridCol w="295427"/>
                <a:gridCol w="342874"/>
                <a:gridCol w="100241"/>
                <a:gridCol w="443115"/>
                <a:gridCol w="443115"/>
              </a:tblGrid>
              <a:tr h="271789"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Laboratório, escritório ou função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Localização física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pt-BR" sz="7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pt-BR" sz="7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7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1789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Auditório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sala 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ala</a:t>
                      </a:r>
                      <a:r>
                        <a:rPr lang="pt-BR" sz="700" b="0" i="0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lateral</a:t>
                      </a:r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ala lateral</a:t>
                      </a:r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t-BR" sz="7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Área Total</a:t>
                      </a:r>
                      <a:endParaRPr lang="pt-BR" sz="7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7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923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Administração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sala 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cobertura 1</a:t>
                      </a:r>
                    </a:p>
                  </a:txBody>
                  <a:tcPr marL="0" marR="0" marT="0" marB="0" vert="vert27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vert="vert27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cobertura 2</a:t>
                      </a:r>
                    </a:p>
                  </a:txBody>
                  <a:tcPr marL="0" marR="0" marT="0" marB="0" vert="vert27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4° pavimento</a:t>
                      </a: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it-IT" sz="105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Salas:</a:t>
                      </a:r>
                      <a:r>
                        <a:rPr lang="it-IT" sz="700" b="0" i="0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12 </a:t>
                      </a:r>
                      <a:r>
                        <a:rPr lang="it-IT" sz="7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x </a:t>
                      </a:r>
                      <a:r>
                        <a:rPr lang="it-IT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170 m</a:t>
                      </a:r>
                      <a:r>
                        <a:rPr lang="it-IT" sz="700" b="0" i="0" u="none" strike="noStrike" baseline="30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it-IT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7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923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Almoxarifado Central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sala 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A4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it-IT" sz="105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Coberturas</a:t>
                      </a:r>
                      <a:r>
                        <a:rPr lang="it-IT" sz="7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: </a:t>
                      </a:r>
                      <a:r>
                        <a:rPr lang="it-IT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 x 365 m</a:t>
                      </a:r>
                      <a:r>
                        <a:rPr lang="it-IT" sz="700" b="0" i="0" u="none" strike="noStrike" baseline="30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it-IT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7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923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Coleções </a:t>
                      </a:r>
                      <a:r>
                        <a:rPr lang="pt-BR" sz="7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(Biofreezers</a:t>
                      </a:r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sala 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13" gridSpan="9"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13"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13"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13"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13"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13"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13"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13"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13"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84923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Preparação de Materiais e Utensílios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sala 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9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84923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Preparação de Meios de Cultura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sala 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9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84923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Laboratório de Biologia Molecular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salas 5 e 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7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sala 10</a:t>
                      </a:r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sala 12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3° pavimento</a:t>
                      </a: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9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84923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Laboratório de Transformação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sala 7 e 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A3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9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84923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Laboratório de Fenômica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salas 9 e 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7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sala 9</a:t>
                      </a:r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sala 11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9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84923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Lab.</a:t>
                      </a:r>
                      <a:r>
                        <a:rPr lang="pt-BR" sz="700" b="0" i="0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pt-BR" sz="7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de </a:t>
                      </a:r>
                      <a:r>
                        <a:rPr lang="pt-BR" sz="700" b="0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Tecnol</a:t>
                      </a:r>
                      <a:r>
                        <a:rPr lang="pt-BR" sz="7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r>
                        <a:rPr lang="pt-BR" sz="700" b="0" i="0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de Expressão Gênica</a:t>
                      </a:r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sala 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9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84923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Laboratório de Bioinformática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sala 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9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84923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Escritórios - Regulamentação e PI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sala 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sala 6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vert="vert27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sala 8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2° pavimento</a:t>
                      </a: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9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84923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Escritórios - Pesquisa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sala 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A2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9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84923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Casa de Vegetação e Apoio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cobertura 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sala 5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sala 7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9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84923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Casa de Vegetação e Apoio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cobertura 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9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84923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Recepção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área A1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9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84923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Sala pequena (almoxarifado)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área A2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sala 2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vert="vert27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sala 4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1° pavimento</a:t>
                      </a: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923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Sala grande (preparação)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área A2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A1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923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Sala pequena (almoxarifado)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área A3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sala 1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sala 3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923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Sala grande (preparação)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área A3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923">
                <a:tc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Área de Convívio (cantina/refeição)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área A4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923">
                <a:tc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923">
                <a:tc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923">
                <a:tc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t-BR" sz="7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7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6" name="Imagem 6" descr="3D View 5.jpg"/>
          <p:cNvPicPr preferRelativeResize="0"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3919" y="1879620"/>
            <a:ext cx="3368675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m 7" descr="3D View 7.jpg"/>
          <p:cNvPicPr preferRelativeResize="0"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2332" y="4141807"/>
            <a:ext cx="3370262" cy="214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42844" y="1528692"/>
            <a:ext cx="87137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000" dirty="0">
                <a:cs typeface="Arial" pitchFamily="34" charset="0"/>
              </a:rPr>
              <a:t>Estrutura física da UMIP GenClima</a:t>
            </a:r>
          </a:p>
        </p:txBody>
      </p:sp>
      <p:grpSp>
        <p:nvGrpSpPr>
          <p:cNvPr id="3" name="Group 20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11" name="Rectangle 10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793F5-71B5-40CD-94DE-CDAA54C4B253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19" name="Rectangle 38"/>
          <p:cNvSpPr>
            <a:spLocks noChangeArrowheads="1"/>
          </p:cNvSpPr>
          <p:nvPr/>
        </p:nvSpPr>
        <p:spPr bwMode="auto">
          <a:xfrm>
            <a:off x="0" y="285728"/>
            <a:ext cx="914400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FFCC"/>
            </a:outerShdw>
          </a:effectLst>
        </p:spPr>
        <p:txBody>
          <a:bodyPr/>
          <a:lstStyle/>
          <a:p>
            <a:pPr algn="ctr" eaLnBrk="0" hangingPunct="0">
              <a:defRPr/>
            </a:pPr>
            <a:r>
              <a:rPr lang="pt-BR" sz="3200" dirty="0" smtClean="0">
                <a:latin typeface="Arial Narrow" pitchFamily="34" charset="0"/>
              </a:rPr>
              <a:t>Descoberta de Genes e Desenvolvimento de OGMs</a:t>
            </a:r>
            <a:endParaRPr lang="pt-BR" sz="2800" dirty="0" smtClean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6065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1542509"/>
            <a:ext cx="3401809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308"/>
          <p:cNvSpPr txBox="1"/>
          <p:nvPr/>
        </p:nvSpPr>
        <p:spPr>
          <a:xfrm>
            <a:off x="214282" y="285728"/>
            <a:ext cx="86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en-GB" sz="4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Pilares</a:t>
            </a:r>
            <a:r>
              <a:rPr lang="en-GB" sz="4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4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da</a:t>
            </a:r>
            <a:r>
              <a:rPr lang="en-GB" sz="4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4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Organização</a:t>
            </a:r>
            <a:r>
              <a:rPr lang="en-GB" sz="4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- </a:t>
            </a:r>
            <a:r>
              <a:rPr lang="en-GB" sz="4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Processos</a:t>
            </a:r>
            <a:endParaRPr lang="en-GB" sz="40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785786" y="2071678"/>
            <a:ext cx="2071702" cy="1094724"/>
            <a:chOff x="1142976" y="2357430"/>
            <a:chExt cx="2071702" cy="1094724"/>
          </a:xfrm>
        </p:grpSpPr>
        <p:pic>
          <p:nvPicPr>
            <p:cNvPr id="16" name="Picture 2" descr="E:\Dropbox\z   Figuras e Imagens\1 tnQdlBwlKVsBxlNHxsuF-g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57356" y="2357430"/>
              <a:ext cx="651856" cy="651856"/>
            </a:xfrm>
            <a:prstGeom prst="rect">
              <a:avLst/>
            </a:prstGeom>
            <a:noFill/>
          </p:spPr>
        </p:pic>
        <p:sp>
          <p:nvSpPr>
            <p:cNvPr id="19" name="CaixaDeTexto 3"/>
            <p:cNvSpPr txBox="1"/>
            <p:nvPr/>
          </p:nvSpPr>
          <p:spPr>
            <a:xfrm>
              <a:off x="1142976" y="2928934"/>
              <a:ext cx="2071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dirty="0" smtClean="0"/>
                <a:t> Pessoas</a:t>
              </a:r>
            </a:p>
          </p:txBody>
        </p:sp>
      </p:grpSp>
      <p:grpSp>
        <p:nvGrpSpPr>
          <p:cNvPr id="5" name="Group 13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22" name="Rectangle 21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3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0" name="Rectangle 19"/>
          <p:cNvSpPr/>
          <p:nvPr/>
        </p:nvSpPr>
        <p:spPr>
          <a:xfrm>
            <a:off x="428596" y="3169507"/>
            <a:ext cx="15600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Especialidades</a:t>
            </a:r>
          </a:p>
          <a:p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Capacitação</a:t>
            </a:r>
          </a:p>
          <a:p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Renovação</a:t>
            </a:r>
            <a:endParaRPr lang="pt-B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928794" y="5286388"/>
            <a:ext cx="38576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Atualização das Unidades de Pesquisa</a:t>
            </a:r>
          </a:p>
          <a:p>
            <a:r>
              <a:rPr lang="pt-B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Instrumentação e Automação</a:t>
            </a:r>
          </a:p>
          <a:p>
            <a:r>
              <a:rPr lang="pt-B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Estruturas Multiuso</a:t>
            </a:r>
          </a:p>
          <a:p>
            <a:r>
              <a:rPr lang="pt-B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Novos Arranjos – Unidades Mistas</a:t>
            </a:r>
            <a:endParaRPr lang="pt-B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43570" y="3143248"/>
            <a:ext cx="350043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Inteligência Estratégica - Agropensa</a:t>
            </a:r>
          </a:p>
          <a:p>
            <a:r>
              <a:rPr lang="pt-B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Planos e Agendas Estratégicas</a:t>
            </a:r>
          </a:p>
          <a:p>
            <a:r>
              <a:rPr lang="pt-B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Gestão de PD&amp;I</a:t>
            </a:r>
          </a:p>
          <a:p>
            <a:r>
              <a:rPr lang="pt-B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Orçamento e Finanças</a:t>
            </a:r>
          </a:p>
          <a:p>
            <a:r>
              <a:rPr lang="pt-B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Gestão de Riscos</a:t>
            </a:r>
          </a:p>
          <a:p>
            <a:r>
              <a:rPr lang="pt-B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Gestão de TT e Negócios</a:t>
            </a:r>
          </a:p>
          <a:p>
            <a:r>
              <a:rPr lang="pt-B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Gestão da Comunicação</a:t>
            </a:r>
          </a:p>
          <a:p>
            <a:r>
              <a:rPr lang="pt-B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Gestão da Informação</a:t>
            </a:r>
          </a:p>
          <a:p>
            <a:r>
              <a:rPr lang="pt-B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Gestão de TI</a:t>
            </a:r>
          </a:p>
          <a:p>
            <a:r>
              <a:rPr lang="pt-B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</a:t>
            </a:r>
          </a:p>
          <a:p>
            <a:endParaRPr lang="pt-BR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793F5-71B5-40CD-94DE-CDAA54C4B253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5429256" y="2071678"/>
            <a:ext cx="2071702" cy="1094724"/>
            <a:chOff x="5929322" y="2071678"/>
            <a:chExt cx="2071702" cy="1094724"/>
          </a:xfrm>
        </p:grpSpPr>
        <p:sp>
          <p:nvSpPr>
            <p:cNvPr id="31" name="CaixaDeTexto 3"/>
            <p:cNvSpPr txBox="1"/>
            <p:nvPr/>
          </p:nvSpPr>
          <p:spPr>
            <a:xfrm>
              <a:off x="5929322" y="2643182"/>
              <a:ext cx="2071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dirty="0" smtClean="0"/>
                <a:t>Processos </a:t>
              </a:r>
            </a:p>
          </p:txBody>
        </p:sp>
        <p:pic>
          <p:nvPicPr>
            <p:cNvPr id="32" name="Picture 4" descr="E:\Dropbox\z   Figuras e Imagens\1 5BayAGytAZtuAcI0j488nQ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572264" y="2071678"/>
              <a:ext cx="651856" cy="651856"/>
            </a:xfrm>
            <a:prstGeom prst="rect">
              <a:avLst/>
            </a:prstGeom>
            <a:noFill/>
          </p:spPr>
        </p:pic>
      </p:grpSp>
      <p:grpSp>
        <p:nvGrpSpPr>
          <p:cNvPr id="33" name="Group 32"/>
          <p:cNvGrpSpPr/>
          <p:nvPr/>
        </p:nvGrpSpPr>
        <p:grpSpPr>
          <a:xfrm>
            <a:off x="3071802" y="4277342"/>
            <a:ext cx="2071702" cy="1103638"/>
            <a:chOff x="3571868" y="4277342"/>
            <a:chExt cx="2071702" cy="1103638"/>
          </a:xfrm>
        </p:grpSpPr>
        <p:pic>
          <p:nvPicPr>
            <p:cNvPr id="34" name="Picture 3" descr="E:\Dropbox\z   Figuras e Imagens\1 FHsw2f8k6IiZ3Li86OkXLw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286248" y="4277342"/>
              <a:ext cx="651856" cy="651856"/>
            </a:xfrm>
            <a:prstGeom prst="rect">
              <a:avLst/>
            </a:prstGeom>
            <a:noFill/>
          </p:spPr>
        </p:pic>
        <p:sp>
          <p:nvSpPr>
            <p:cNvPr id="35" name="CaixaDeTexto 3"/>
            <p:cNvSpPr txBox="1"/>
            <p:nvPr/>
          </p:nvSpPr>
          <p:spPr>
            <a:xfrm>
              <a:off x="3571868" y="4857760"/>
              <a:ext cx="2071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dirty="0" smtClean="0"/>
                <a:t> Estruturas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90773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1542509"/>
            <a:ext cx="3401809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308"/>
          <p:cNvSpPr txBox="1"/>
          <p:nvPr/>
        </p:nvSpPr>
        <p:spPr>
          <a:xfrm>
            <a:off x="214282" y="285728"/>
            <a:ext cx="86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en-GB" sz="4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Pilares</a:t>
            </a:r>
            <a:r>
              <a:rPr lang="en-GB" sz="4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4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da</a:t>
            </a:r>
            <a:r>
              <a:rPr lang="en-GB" sz="4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4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Organização</a:t>
            </a:r>
            <a:r>
              <a:rPr lang="en-GB" sz="4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- </a:t>
            </a:r>
            <a:r>
              <a:rPr lang="en-GB" sz="4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Processos</a:t>
            </a:r>
            <a:endParaRPr lang="en-GB" sz="40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785786" y="2071678"/>
            <a:ext cx="2071702" cy="1094724"/>
            <a:chOff x="1142976" y="2357430"/>
            <a:chExt cx="2071702" cy="1094724"/>
          </a:xfrm>
        </p:grpSpPr>
        <p:pic>
          <p:nvPicPr>
            <p:cNvPr id="16" name="Picture 2" descr="E:\Dropbox\z   Figuras e Imagens\1 tnQdlBwlKVsBxlNHxsuF-g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57356" y="2357430"/>
              <a:ext cx="651856" cy="651856"/>
            </a:xfrm>
            <a:prstGeom prst="rect">
              <a:avLst/>
            </a:prstGeom>
            <a:noFill/>
          </p:spPr>
        </p:pic>
        <p:sp>
          <p:nvSpPr>
            <p:cNvPr id="19" name="CaixaDeTexto 3"/>
            <p:cNvSpPr txBox="1"/>
            <p:nvPr/>
          </p:nvSpPr>
          <p:spPr>
            <a:xfrm>
              <a:off x="1142976" y="2928934"/>
              <a:ext cx="2071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dirty="0" smtClean="0"/>
                <a:t> Pessoas</a:t>
              </a:r>
            </a:p>
          </p:txBody>
        </p:sp>
      </p:grpSp>
      <p:grpSp>
        <p:nvGrpSpPr>
          <p:cNvPr id="3" name="Group 13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22" name="Rectangle 21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3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0" name="Rectangle 19"/>
          <p:cNvSpPr/>
          <p:nvPr/>
        </p:nvSpPr>
        <p:spPr>
          <a:xfrm>
            <a:off x="428596" y="3169507"/>
            <a:ext cx="15600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Especialidades</a:t>
            </a:r>
          </a:p>
          <a:p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Capacitação</a:t>
            </a:r>
          </a:p>
          <a:p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Renovação</a:t>
            </a:r>
            <a:endParaRPr lang="pt-B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928794" y="5286388"/>
            <a:ext cx="38576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Atualização das Unidades de Pesquisa</a:t>
            </a:r>
          </a:p>
          <a:p>
            <a:r>
              <a:rPr lang="pt-B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Instrumentação e Automação</a:t>
            </a:r>
          </a:p>
          <a:p>
            <a:r>
              <a:rPr lang="pt-B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Estruturas Multiuso</a:t>
            </a:r>
          </a:p>
          <a:p>
            <a:r>
              <a:rPr lang="pt-B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Novos Arranjos – Unidades Mistas</a:t>
            </a:r>
            <a:endParaRPr lang="pt-B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43570" y="3143248"/>
            <a:ext cx="350043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Inteligência Estratégica - Agropensa</a:t>
            </a:r>
          </a:p>
          <a:p>
            <a:r>
              <a:rPr lang="pt-B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Planos e Agendas Estratégicas</a:t>
            </a:r>
          </a:p>
          <a:p>
            <a:endParaRPr lang="pt-BR" sz="105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Gestão de PD&amp;I</a:t>
            </a:r>
          </a:p>
          <a:p>
            <a:r>
              <a:rPr lang="pt-B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Orçamento e Finanças</a:t>
            </a:r>
          </a:p>
          <a:p>
            <a:r>
              <a:rPr lang="pt-B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Gestão de Riscos</a:t>
            </a:r>
          </a:p>
          <a:p>
            <a:r>
              <a:rPr lang="pt-B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Gestão de TT e Negócios</a:t>
            </a:r>
          </a:p>
          <a:p>
            <a:r>
              <a:rPr lang="pt-B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Gestão da Comunicação</a:t>
            </a:r>
          </a:p>
          <a:p>
            <a:r>
              <a:rPr lang="pt-B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Gestão da Informação</a:t>
            </a:r>
          </a:p>
          <a:p>
            <a:r>
              <a:rPr lang="pt-B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Gestão de TI</a:t>
            </a:r>
          </a:p>
          <a:p>
            <a:r>
              <a:rPr lang="pt-B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</a:t>
            </a:r>
          </a:p>
          <a:p>
            <a:endParaRPr lang="pt-BR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793F5-71B5-40CD-94DE-CDAA54C4B253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grpSp>
        <p:nvGrpSpPr>
          <p:cNvPr id="4" name="Group 29"/>
          <p:cNvGrpSpPr/>
          <p:nvPr/>
        </p:nvGrpSpPr>
        <p:grpSpPr>
          <a:xfrm>
            <a:off x="5429256" y="2071678"/>
            <a:ext cx="2071702" cy="1094724"/>
            <a:chOff x="5929322" y="2071678"/>
            <a:chExt cx="2071702" cy="1094724"/>
          </a:xfrm>
        </p:grpSpPr>
        <p:sp>
          <p:nvSpPr>
            <p:cNvPr id="31" name="CaixaDeTexto 3"/>
            <p:cNvSpPr txBox="1"/>
            <p:nvPr/>
          </p:nvSpPr>
          <p:spPr>
            <a:xfrm>
              <a:off x="5929322" y="2643182"/>
              <a:ext cx="2071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dirty="0" smtClean="0"/>
                <a:t>Processos </a:t>
              </a:r>
            </a:p>
          </p:txBody>
        </p:sp>
        <p:pic>
          <p:nvPicPr>
            <p:cNvPr id="32" name="Picture 4" descr="E:\Dropbox\z   Figuras e Imagens\1 5BayAGytAZtuAcI0j488nQ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572264" y="2071678"/>
              <a:ext cx="651856" cy="651856"/>
            </a:xfrm>
            <a:prstGeom prst="rect">
              <a:avLst/>
            </a:prstGeom>
            <a:noFill/>
          </p:spPr>
        </p:pic>
      </p:grpSp>
      <p:grpSp>
        <p:nvGrpSpPr>
          <p:cNvPr id="5" name="Group 32"/>
          <p:cNvGrpSpPr/>
          <p:nvPr/>
        </p:nvGrpSpPr>
        <p:grpSpPr>
          <a:xfrm>
            <a:off x="3071802" y="4277342"/>
            <a:ext cx="2071702" cy="1103638"/>
            <a:chOff x="3571868" y="4277342"/>
            <a:chExt cx="2071702" cy="1103638"/>
          </a:xfrm>
        </p:grpSpPr>
        <p:pic>
          <p:nvPicPr>
            <p:cNvPr id="34" name="Picture 3" descr="E:\Dropbox\z   Figuras e Imagens\1 FHsw2f8k6IiZ3Li86OkXLw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286248" y="4277342"/>
              <a:ext cx="651856" cy="651856"/>
            </a:xfrm>
            <a:prstGeom prst="rect">
              <a:avLst/>
            </a:prstGeom>
            <a:noFill/>
          </p:spPr>
        </p:pic>
        <p:sp>
          <p:nvSpPr>
            <p:cNvPr id="35" name="CaixaDeTexto 3"/>
            <p:cNvSpPr txBox="1"/>
            <p:nvPr/>
          </p:nvSpPr>
          <p:spPr>
            <a:xfrm>
              <a:off x="3571868" y="4857760"/>
              <a:ext cx="2071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dirty="0" smtClean="0"/>
                <a:t> Estruturas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5643570" y="3143248"/>
            <a:ext cx="3429024" cy="57150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90773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87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6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tângulo 3"/>
          <p:cNvSpPr/>
          <p:nvPr/>
        </p:nvSpPr>
        <p:spPr>
          <a:xfrm>
            <a:off x="0" y="2571744"/>
            <a:ext cx="9144000" cy="4286256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alpha val="4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  <a:gs pos="49000">
                <a:schemeClr val="accent1">
                  <a:tint val="23500"/>
                  <a:satMod val="16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0" y="5072074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Processo de Planejamento na Embrapa</a:t>
            </a:r>
            <a:endParaRPr lang="pt-BR" sz="2800" b="1" dirty="0" smtClean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Escolhas - Resultados - Impactos</a:t>
            </a:r>
            <a:endParaRPr lang="pt-BR" sz="2000" b="1" dirty="0" smtClean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" name="Group 13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11" name="Rectangle 10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793F5-71B5-40CD-94DE-CDAA54C4B253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877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/>
          <p:cNvSpPr/>
          <p:nvPr/>
        </p:nvSpPr>
        <p:spPr>
          <a:xfrm>
            <a:off x="4890812" y="1556792"/>
            <a:ext cx="4073676" cy="27363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3" name="TextBox 308"/>
          <p:cNvSpPr txBox="1"/>
          <p:nvPr/>
        </p:nvSpPr>
        <p:spPr>
          <a:xfrm>
            <a:off x="500034" y="285728"/>
            <a:ext cx="792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O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Processo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de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Planejamento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na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Embrapa</a:t>
            </a:r>
            <a:endParaRPr lang="en-GB" sz="36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</a:endParaRPr>
          </a:p>
        </p:txBody>
      </p:sp>
      <p:sp>
        <p:nvSpPr>
          <p:cNvPr id="57" name="TextBox 308"/>
          <p:cNvSpPr txBox="1"/>
          <p:nvPr/>
        </p:nvSpPr>
        <p:spPr>
          <a:xfrm>
            <a:off x="112634" y="1660738"/>
            <a:ext cx="5179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Arial Narrow"/>
              </a:rPr>
              <a:t>Embrapa:  Modelo Geral de Funcionamento</a:t>
            </a:r>
            <a:endParaRPr lang="pt-BR" sz="2000" dirty="0"/>
          </a:p>
        </p:txBody>
      </p:sp>
      <p:sp>
        <p:nvSpPr>
          <p:cNvPr id="2" name="Retângulo 1"/>
          <p:cNvSpPr/>
          <p:nvPr/>
        </p:nvSpPr>
        <p:spPr>
          <a:xfrm>
            <a:off x="1074388" y="2996952"/>
            <a:ext cx="5544616" cy="3096344"/>
          </a:xfrm>
          <a:prstGeom prst="rect">
            <a:avLst/>
          </a:prstGeom>
          <a:solidFill>
            <a:srgbClr val="D8EE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8" name="Retângulo 57"/>
          <p:cNvSpPr/>
          <p:nvPr/>
        </p:nvSpPr>
        <p:spPr>
          <a:xfrm>
            <a:off x="4674788" y="2564904"/>
            <a:ext cx="2304256" cy="803413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Inteligência Estratégica</a:t>
            </a:r>
          </a:p>
          <a:p>
            <a:pPr algn="ctr"/>
            <a:r>
              <a:rPr lang="pt-BR" sz="1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Agropensa</a:t>
            </a:r>
            <a:r>
              <a:rPr lang="pt-BR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/Observatório</a:t>
            </a:r>
            <a:endParaRPr lang="pt-BR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929454" y="2285992"/>
            <a:ext cx="23454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/>
              <a:t>Sociedade</a:t>
            </a:r>
          </a:p>
          <a:p>
            <a:pPr algn="ctr"/>
            <a:endParaRPr lang="pt-BR" sz="1600" dirty="0" smtClean="0"/>
          </a:p>
          <a:p>
            <a:pPr algn="ctr"/>
            <a:r>
              <a:rPr lang="pt-BR" sz="1600" dirty="0" smtClean="0"/>
              <a:t>Mercado de </a:t>
            </a:r>
          </a:p>
          <a:p>
            <a:pPr algn="ctr"/>
            <a:r>
              <a:rPr lang="pt-BR" sz="1600" dirty="0" smtClean="0"/>
              <a:t>Inovações</a:t>
            </a:r>
            <a:endParaRPr lang="pt-BR" sz="1600" dirty="0"/>
          </a:p>
        </p:txBody>
      </p:sp>
      <p:sp>
        <p:nvSpPr>
          <p:cNvPr id="59" name="Seta para baixo 58"/>
          <p:cNvSpPr/>
          <p:nvPr/>
        </p:nvSpPr>
        <p:spPr bwMode="auto">
          <a:xfrm rot="2563823">
            <a:off x="6600809" y="2268205"/>
            <a:ext cx="793595" cy="529819"/>
          </a:xfrm>
          <a:prstGeom prst="downArrow">
            <a:avLst>
              <a:gd name="adj1" fmla="val 67403"/>
              <a:gd name="adj2" fmla="val 50000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marL="457200" indent="-457200">
              <a:defRPr/>
            </a:pPr>
            <a:endParaRPr lang="pt-BR" sz="1200"/>
          </a:p>
        </p:txBody>
      </p:sp>
      <p:sp>
        <p:nvSpPr>
          <p:cNvPr id="60" name="Seta para baixo 59"/>
          <p:cNvSpPr/>
          <p:nvPr/>
        </p:nvSpPr>
        <p:spPr bwMode="auto">
          <a:xfrm rot="2563823">
            <a:off x="6765354" y="2079777"/>
            <a:ext cx="651553" cy="529819"/>
          </a:xfrm>
          <a:prstGeom prst="downArrow">
            <a:avLst>
              <a:gd name="adj1" fmla="val 67403"/>
              <a:gd name="adj2" fmla="val 50000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marL="457200" indent="-457200">
              <a:defRPr/>
            </a:pPr>
            <a:endParaRPr lang="pt-BR" sz="1200"/>
          </a:p>
        </p:txBody>
      </p:sp>
      <p:sp>
        <p:nvSpPr>
          <p:cNvPr id="61" name="Seta para baixo 60"/>
          <p:cNvSpPr/>
          <p:nvPr/>
        </p:nvSpPr>
        <p:spPr bwMode="auto">
          <a:xfrm rot="2563823">
            <a:off x="7022225" y="1965394"/>
            <a:ext cx="375014" cy="475270"/>
          </a:xfrm>
          <a:prstGeom prst="downArrow">
            <a:avLst>
              <a:gd name="adj1" fmla="val 67403"/>
              <a:gd name="adj2" fmla="val 50000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marL="457200" indent="-457200">
              <a:defRPr/>
            </a:pPr>
            <a:endParaRPr lang="pt-BR" sz="1200"/>
          </a:p>
        </p:txBody>
      </p:sp>
      <p:sp>
        <p:nvSpPr>
          <p:cNvPr id="62" name="CaixaDeTexto 61"/>
          <p:cNvSpPr txBox="1"/>
          <p:nvPr/>
        </p:nvSpPr>
        <p:spPr>
          <a:xfrm>
            <a:off x="7143674" y="1757224"/>
            <a:ext cx="1172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Futuro</a:t>
            </a:r>
          </a:p>
        </p:txBody>
      </p:sp>
      <p:sp>
        <p:nvSpPr>
          <p:cNvPr id="5" name="Elipse 4"/>
          <p:cNvSpPr/>
          <p:nvPr/>
        </p:nvSpPr>
        <p:spPr>
          <a:xfrm>
            <a:off x="3041628" y="2653240"/>
            <a:ext cx="1800200" cy="94110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Visão</a:t>
            </a:r>
          </a:p>
          <a:p>
            <a:pPr algn="ctr"/>
            <a:r>
              <a:rPr lang="pt-BR" sz="11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Plano Diretor - PDE</a:t>
            </a:r>
          </a:p>
          <a:p>
            <a:pPr algn="ctr"/>
            <a:r>
              <a:rPr lang="pt-BR" sz="11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Agendas Unidades </a:t>
            </a:r>
            <a:endParaRPr lang="pt-BR" sz="11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1080395" y="2996952"/>
            <a:ext cx="1514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Embrapa</a:t>
            </a:r>
            <a:endParaRPr lang="pt-BR" sz="2000" dirty="0"/>
          </a:p>
        </p:txBody>
      </p:sp>
      <p:sp>
        <p:nvSpPr>
          <p:cNvPr id="24" name="Curved Right Arrow 23"/>
          <p:cNvSpPr/>
          <p:nvPr/>
        </p:nvSpPr>
        <p:spPr>
          <a:xfrm>
            <a:off x="2214546" y="3000372"/>
            <a:ext cx="785818" cy="185738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2" name="Left-Right Arrow 31"/>
          <p:cNvSpPr/>
          <p:nvPr/>
        </p:nvSpPr>
        <p:spPr>
          <a:xfrm>
            <a:off x="3083971" y="4449768"/>
            <a:ext cx="928694" cy="35719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Left-Right Arrow 32"/>
          <p:cNvSpPr/>
          <p:nvPr/>
        </p:nvSpPr>
        <p:spPr>
          <a:xfrm>
            <a:off x="4084103" y="4449768"/>
            <a:ext cx="928694" cy="35719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Left-Right Arrow 33"/>
          <p:cNvSpPr/>
          <p:nvPr/>
        </p:nvSpPr>
        <p:spPr>
          <a:xfrm>
            <a:off x="5084235" y="4449768"/>
            <a:ext cx="928694" cy="35719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Rectangle 34"/>
          <p:cNvSpPr/>
          <p:nvPr/>
        </p:nvSpPr>
        <p:spPr>
          <a:xfrm>
            <a:off x="6605129" y="3571876"/>
            <a:ext cx="12089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dirty="0" smtClean="0"/>
              <a:t>Resultados</a:t>
            </a:r>
          </a:p>
          <a:p>
            <a:pPr algn="ctr"/>
            <a:r>
              <a:rPr lang="pt-BR" sz="1600" dirty="0" smtClean="0"/>
              <a:t>Impactos</a:t>
            </a:r>
          </a:p>
        </p:txBody>
      </p:sp>
      <p:sp>
        <p:nvSpPr>
          <p:cNvPr id="36" name="Left-Up Arrow 35"/>
          <p:cNvSpPr/>
          <p:nvPr/>
        </p:nvSpPr>
        <p:spPr>
          <a:xfrm>
            <a:off x="6072198" y="4130148"/>
            <a:ext cx="1285884" cy="642942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ctangle 28"/>
          <p:cNvSpPr/>
          <p:nvPr/>
        </p:nvSpPr>
        <p:spPr>
          <a:xfrm>
            <a:off x="3491880" y="5013176"/>
            <a:ext cx="25003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/>
              <a:t>Processo de Produção</a:t>
            </a:r>
          </a:p>
        </p:txBody>
      </p:sp>
      <p:sp>
        <p:nvSpPr>
          <p:cNvPr id="38" name="CaixaDeTexto 27"/>
          <p:cNvSpPr txBox="1"/>
          <p:nvPr/>
        </p:nvSpPr>
        <p:spPr>
          <a:xfrm>
            <a:off x="1120629" y="5795207"/>
            <a:ext cx="53801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 smtClean="0">
                <a:latin typeface="Arial Narrow" pitchFamily="34" charset="0"/>
              </a:rPr>
              <a:t>Unidades de Pesquisa, Parceiros Nacionais e Internacionais...</a:t>
            </a:r>
            <a:endParaRPr lang="pt-BR" sz="1100" b="1" dirty="0">
              <a:latin typeface="Arial Narrow" pitchFamily="34" charset="0"/>
            </a:endParaRPr>
          </a:p>
        </p:txBody>
      </p:sp>
      <p:grpSp>
        <p:nvGrpSpPr>
          <p:cNvPr id="25" name="Group 13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26" name="Rectangle 25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8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9657331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/>
          <p:cNvSpPr/>
          <p:nvPr/>
        </p:nvSpPr>
        <p:spPr>
          <a:xfrm>
            <a:off x="4890812" y="1556792"/>
            <a:ext cx="4073676" cy="27363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7" name="TextBox 308"/>
          <p:cNvSpPr txBox="1"/>
          <p:nvPr/>
        </p:nvSpPr>
        <p:spPr>
          <a:xfrm>
            <a:off x="112634" y="1660738"/>
            <a:ext cx="5179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Arial Narrow"/>
              </a:rPr>
              <a:t>Embrapa:  Modelo Geral de Funcionamento</a:t>
            </a:r>
            <a:endParaRPr lang="pt-BR" sz="2000" dirty="0"/>
          </a:p>
        </p:txBody>
      </p:sp>
      <p:sp>
        <p:nvSpPr>
          <p:cNvPr id="2" name="Retângulo 1"/>
          <p:cNvSpPr/>
          <p:nvPr/>
        </p:nvSpPr>
        <p:spPr>
          <a:xfrm>
            <a:off x="1074388" y="2996952"/>
            <a:ext cx="5544616" cy="3096344"/>
          </a:xfrm>
          <a:prstGeom prst="rect">
            <a:avLst/>
          </a:prstGeom>
          <a:solidFill>
            <a:srgbClr val="D8EE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8" name="Retângulo 57"/>
          <p:cNvSpPr/>
          <p:nvPr/>
        </p:nvSpPr>
        <p:spPr>
          <a:xfrm>
            <a:off x="4674788" y="2564904"/>
            <a:ext cx="2304256" cy="8034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Inteligência Estratégica</a:t>
            </a:r>
          </a:p>
          <a:p>
            <a:pPr algn="ctr"/>
            <a:r>
              <a:rPr lang="pt-BR" sz="1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Agropensa</a:t>
            </a:r>
            <a:r>
              <a:rPr lang="pt-BR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/Observatório</a:t>
            </a:r>
            <a:endParaRPr lang="pt-BR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929454" y="2285992"/>
            <a:ext cx="23454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/>
              <a:t>Sociedade</a:t>
            </a:r>
          </a:p>
          <a:p>
            <a:pPr algn="ctr"/>
            <a:endParaRPr lang="pt-BR" sz="1600" dirty="0" smtClean="0"/>
          </a:p>
          <a:p>
            <a:pPr algn="ctr"/>
            <a:r>
              <a:rPr lang="pt-BR" sz="1600" dirty="0" smtClean="0"/>
              <a:t>Mercado de </a:t>
            </a:r>
          </a:p>
          <a:p>
            <a:pPr algn="ctr"/>
            <a:r>
              <a:rPr lang="pt-BR" sz="1600" dirty="0" smtClean="0"/>
              <a:t>Inovações</a:t>
            </a:r>
            <a:endParaRPr lang="pt-BR" sz="1600" dirty="0"/>
          </a:p>
        </p:txBody>
      </p:sp>
      <p:sp>
        <p:nvSpPr>
          <p:cNvPr id="59" name="Seta para baixo 58"/>
          <p:cNvSpPr/>
          <p:nvPr/>
        </p:nvSpPr>
        <p:spPr bwMode="auto">
          <a:xfrm rot="2563823">
            <a:off x="6600809" y="2268205"/>
            <a:ext cx="793595" cy="529819"/>
          </a:xfrm>
          <a:prstGeom prst="downArrow">
            <a:avLst>
              <a:gd name="adj1" fmla="val 67403"/>
              <a:gd name="adj2" fmla="val 50000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marL="457200" indent="-457200">
              <a:defRPr/>
            </a:pPr>
            <a:endParaRPr lang="pt-BR" sz="1200"/>
          </a:p>
        </p:txBody>
      </p:sp>
      <p:sp>
        <p:nvSpPr>
          <p:cNvPr id="60" name="Seta para baixo 59"/>
          <p:cNvSpPr/>
          <p:nvPr/>
        </p:nvSpPr>
        <p:spPr bwMode="auto">
          <a:xfrm rot="2563823">
            <a:off x="6765354" y="2079777"/>
            <a:ext cx="651553" cy="529819"/>
          </a:xfrm>
          <a:prstGeom prst="downArrow">
            <a:avLst>
              <a:gd name="adj1" fmla="val 67403"/>
              <a:gd name="adj2" fmla="val 50000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marL="457200" indent="-457200">
              <a:defRPr/>
            </a:pPr>
            <a:endParaRPr lang="pt-BR" sz="1200"/>
          </a:p>
        </p:txBody>
      </p:sp>
      <p:sp>
        <p:nvSpPr>
          <p:cNvPr id="61" name="Seta para baixo 60"/>
          <p:cNvSpPr/>
          <p:nvPr/>
        </p:nvSpPr>
        <p:spPr bwMode="auto">
          <a:xfrm rot="2563823">
            <a:off x="7022225" y="1965394"/>
            <a:ext cx="375014" cy="475270"/>
          </a:xfrm>
          <a:prstGeom prst="downArrow">
            <a:avLst>
              <a:gd name="adj1" fmla="val 67403"/>
              <a:gd name="adj2" fmla="val 50000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marL="457200" indent="-457200">
              <a:defRPr/>
            </a:pPr>
            <a:endParaRPr lang="pt-BR" sz="1200"/>
          </a:p>
        </p:txBody>
      </p:sp>
      <p:sp>
        <p:nvSpPr>
          <p:cNvPr id="62" name="CaixaDeTexto 61"/>
          <p:cNvSpPr txBox="1"/>
          <p:nvPr/>
        </p:nvSpPr>
        <p:spPr>
          <a:xfrm>
            <a:off x="7143674" y="1757224"/>
            <a:ext cx="1172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Futuro</a:t>
            </a:r>
          </a:p>
        </p:txBody>
      </p:sp>
      <p:sp>
        <p:nvSpPr>
          <p:cNvPr id="5" name="Elipse 4"/>
          <p:cNvSpPr/>
          <p:nvPr/>
        </p:nvSpPr>
        <p:spPr>
          <a:xfrm>
            <a:off x="3041628" y="2653240"/>
            <a:ext cx="1800200" cy="9411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Visão</a:t>
            </a:r>
          </a:p>
          <a:p>
            <a:pPr algn="ctr"/>
            <a:r>
              <a:rPr lang="pt-BR" sz="1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Plano Diretor - PDE</a:t>
            </a:r>
          </a:p>
          <a:p>
            <a:pPr algn="ctr"/>
            <a:r>
              <a:rPr lang="pt-BR" sz="1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Agendas Unidades </a:t>
            </a:r>
            <a:endParaRPr lang="pt-BR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1080395" y="2996952"/>
            <a:ext cx="1514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Embrapa</a:t>
            </a:r>
            <a:endParaRPr lang="pt-BR" sz="2000" dirty="0"/>
          </a:p>
        </p:txBody>
      </p:sp>
      <p:sp>
        <p:nvSpPr>
          <p:cNvPr id="24" name="Curved Right Arrow 23"/>
          <p:cNvSpPr/>
          <p:nvPr/>
        </p:nvSpPr>
        <p:spPr>
          <a:xfrm>
            <a:off x="2214546" y="3000372"/>
            <a:ext cx="785818" cy="185738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2" name="Left-Right Arrow 31"/>
          <p:cNvSpPr/>
          <p:nvPr/>
        </p:nvSpPr>
        <p:spPr>
          <a:xfrm>
            <a:off x="3083971" y="4449768"/>
            <a:ext cx="928694" cy="35719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Left-Right Arrow 32"/>
          <p:cNvSpPr/>
          <p:nvPr/>
        </p:nvSpPr>
        <p:spPr>
          <a:xfrm>
            <a:off x="4084103" y="4449768"/>
            <a:ext cx="928694" cy="35719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Left-Right Arrow 33"/>
          <p:cNvSpPr/>
          <p:nvPr/>
        </p:nvSpPr>
        <p:spPr>
          <a:xfrm>
            <a:off x="5084235" y="4449768"/>
            <a:ext cx="928694" cy="35719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Rectangle 34"/>
          <p:cNvSpPr/>
          <p:nvPr/>
        </p:nvSpPr>
        <p:spPr>
          <a:xfrm>
            <a:off x="6605129" y="3571876"/>
            <a:ext cx="12089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dirty="0" smtClean="0"/>
              <a:t>Resultados</a:t>
            </a:r>
          </a:p>
          <a:p>
            <a:pPr algn="ctr"/>
            <a:r>
              <a:rPr lang="pt-BR" sz="1600" dirty="0" smtClean="0"/>
              <a:t>Impactos</a:t>
            </a:r>
          </a:p>
        </p:txBody>
      </p:sp>
      <p:sp>
        <p:nvSpPr>
          <p:cNvPr id="36" name="Left-Up Arrow 35"/>
          <p:cNvSpPr/>
          <p:nvPr/>
        </p:nvSpPr>
        <p:spPr>
          <a:xfrm>
            <a:off x="6072198" y="4130148"/>
            <a:ext cx="1285884" cy="642942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ctangle 28"/>
          <p:cNvSpPr/>
          <p:nvPr/>
        </p:nvSpPr>
        <p:spPr>
          <a:xfrm>
            <a:off x="3491880" y="5013176"/>
            <a:ext cx="25003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/>
              <a:t>Processo de Produção</a:t>
            </a:r>
          </a:p>
        </p:txBody>
      </p:sp>
      <p:sp>
        <p:nvSpPr>
          <p:cNvPr id="26" name="TextBox 308"/>
          <p:cNvSpPr txBox="1"/>
          <p:nvPr/>
        </p:nvSpPr>
        <p:spPr>
          <a:xfrm>
            <a:off x="500034" y="285728"/>
            <a:ext cx="792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O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Processo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de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Planejamento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na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Embrapa</a:t>
            </a:r>
            <a:endParaRPr lang="en-GB" sz="36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</a:endParaRPr>
          </a:p>
        </p:txBody>
      </p:sp>
      <p:grpSp>
        <p:nvGrpSpPr>
          <p:cNvPr id="28" name="Group 13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30" name="Rectangle 29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1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7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9" name="CaixaDeTexto 27"/>
          <p:cNvSpPr txBox="1"/>
          <p:nvPr/>
        </p:nvSpPr>
        <p:spPr>
          <a:xfrm>
            <a:off x="1120629" y="5795207"/>
            <a:ext cx="53801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 smtClean="0">
                <a:latin typeface="Arial Narrow" pitchFamily="34" charset="0"/>
              </a:rPr>
              <a:t>Unidades de Pesquisa, Parceiros Nacionais e Internacionais...</a:t>
            </a:r>
            <a:endParaRPr lang="pt-BR" sz="11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4109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"/>
          <p:cNvSpPr>
            <a:spLocks noChangeArrowheads="1"/>
          </p:cNvSpPr>
          <p:nvPr/>
        </p:nvSpPr>
        <p:spPr bwMode="auto">
          <a:xfrm>
            <a:off x="142844" y="260648"/>
            <a:ext cx="885831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FFCC"/>
            </a:outerShdw>
          </a:effectLst>
        </p:spPr>
        <p:txBody>
          <a:bodyPr/>
          <a:lstStyle/>
          <a:p>
            <a:pPr algn="ctr" eaLnBrk="0" hangingPunct="0">
              <a:defRPr/>
            </a:pPr>
            <a: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Sistema de Inteligência da Embrapa</a:t>
            </a:r>
            <a:endParaRPr lang="pt-BR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8" name="Imagem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7" t="18939" r="3307" b="20234"/>
          <a:stretch/>
        </p:blipFill>
        <p:spPr bwMode="auto">
          <a:xfrm>
            <a:off x="928663" y="2143116"/>
            <a:ext cx="7572427" cy="40005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643050"/>
            <a:ext cx="2143140" cy="637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3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10" name="Rectangle 9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0619821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0034" y="1785926"/>
            <a:ext cx="400049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Visão de Futuro: </a:t>
            </a:r>
          </a:p>
          <a:p>
            <a:pPr algn="ctr"/>
            <a:endParaRPr lang="pt-BR" sz="1400" b="1" dirty="0" smtClean="0"/>
          </a:p>
          <a:p>
            <a:pPr algn="ctr"/>
            <a:r>
              <a:rPr lang="pt-BR" dirty="0" smtClean="0"/>
              <a:t>- Contextos -</a:t>
            </a:r>
          </a:p>
          <a:p>
            <a:pPr algn="ctr"/>
            <a:r>
              <a:rPr lang="pt-BR" sz="1600" dirty="0" smtClean="0"/>
              <a:t>Forças Motrizes</a:t>
            </a:r>
          </a:p>
          <a:p>
            <a:pPr algn="ctr"/>
            <a:r>
              <a:rPr lang="pt-BR" sz="1600" dirty="0"/>
              <a:t>D</a:t>
            </a:r>
            <a:r>
              <a:rPr lang="pt-BR" sz="1600" dirty="0" smtClean="0"/>
              <a:t>esdobramentos Tecnológicos</a:t>
            </a:r>
          </a:p>
          <a:p>
            <a:pPr algn="ctr"/>
            <a:endParaRPr lang="pt-BR" dirty="0" smtClean="0"/>
          </a:p>
          <a:p>
            <a:pPr algn="ctr"/>
            <a:endParaRPr lang="pt-BR" dirty="0" smtClean="0"/>
          </a:p>
          <a:p>
            <a:pPr algn="ctr"/>
            <a:r>
              <a:rPr lang="pt-BR" dirty="0" smtClean="0"/>
              <a:t>- Foco de Ação da Embrapa -</a:t>
            </a:r>
          </a:p>
          <a:p>
            <a:pPr algn="ctr"/>
            <a:r>
              <a:rPr lang="pt-BR" sz="1600" dirty="0" smtClean="0"/>
              <a:t>Escolhas e Caminhos para o Futuro</a:t>
            </a:r>
          </a:p>
          <a:p>
            <a:pPr algn="ctr"/>
            <a:endParaRPr lang="pt-BR" dirty="0" smtClean="0"/>
          </a:p>
          <a:p>
            <a:pPr algn="ctr"/>
            <a:r>
              <a:rPr lang="pt-BR" dirty="0" smtClean="0"/>
              <a:t>- Orientação para o Planejamento - </a:t>
            </a:r>
          </a:p>
          <a:p>
            <a:pPr algn="ctr"/>
            <a:r>
              <a:rPr lang="pt-BR" sz="1600" dirty="0" smtClean="0"/>
              <a:t>Plano Diretor da Embrapa</a:t>
            </a:r>
          </a:p>
          <a:p>
            <a:pPr algn="ctr"/>
            <a:r>
              <a:rPr lang="pt-BR" sz="1600" dirty="0" smtClean="0"/>
              <a:t>Agenda de Prioridades das Unidades</a:t>
            </a:r>
          </a:p>
          <a:p>
            <a:pPr algn="ctr"/>
            <a:endParaRPr lang="pt-BR" sz="2000" dirty="0"/>
          </a:p>
        </p:txBody>
      </p:sp>
      <p:pic>
        <p:nvPicPr>
          <p:cNvPr id="9574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1643050"/>
            <a:ext cx="3384492" cy="4639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8"/>
          <p:cNvSpPr>
            <a:spLocks noChangeArrowheads="1"/>
          </p:cNvSpPr>
          <p:nvPr/>
        </p:nvSpPr>
        <p:spPr bwMode="auto">
          <a:xfrm>
            <a:off x="142844" y="260648"/>
            <a:ext cx="885831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FFCC"/>
            </a:outerShdw>
          </a:effectLst>
        </p:spPr>
        <p:txBody>
          <a:bodyPr/>
          <a:lstStyle/>
          <a:p>
            <a:pPr algn="ctr" eaLnBrk="0" hangingPunct="0">
              <a:defRPr/>
            </a:pPr>
            <a: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Sistema de Inteligência da Embrapa</a:t>
            </a:r>
            <a:endParaRPr lang="pt-BR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grpSp>
        <p:nvGrpSpPr>
          <p:cNvPr id="7" name="Group 13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8" name="Rectangle 7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4157958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029480" y="2424902"/>
            <a:ext cx="5542916" cy="4004494"/>
            <a:chOff x="2029480" y="2214554"/>
            <a:chExt cx="5542916" cy="4004494"/>
          </a:xfrm>
        </p:grpSpPr>
        <p:pic>
          <p:nvPicPr>
            <p:cNvPr id="15" name="Imagem 11" descr="https://scontent-gru.xx.fbcdn.net/hphotos-xap1/v/t1.0-9/11073330_783572185097375_2976867506168172256_n.jpg?oh=5ddab9efc631f57dcab5fb3895c5f73c&amp;oe=5599BA8F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9480" y="2214554"/>
              <a:ext cx="5400040" cy="40044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Rectangle 15"/>
            <p:cNvSpPr/>
            <p:nvPr/>
          </p:nvSpPr>
          <p:spPr>
            <a:xfrm>
              <a:off x="6143636" y="5715016"/>
              <a:ext cx="1428760" cy="5000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813058" name="Picture 2" descr="http://www.jonasmusicservices.com/images/interior/video-side-pic-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571612"/>
            <a:ext cx="857432" cy="670015"/>
          </a:xfrm>
          <a:prstGeom prst="rect">
            <a:avLst/>
          </a:prstGeom>
          <a:noFill/>
        </p:spPr>
      </p:pic>
      <p:sp>
        <p:nvSpPr>
          <p:cNvPr id="12" name="Rectangle 38"/>
          <p:cNvSpPr>
            <a:spLocks noChangeArrowheads="1"/>
          </p:cNvSpPr>
          <p:nvPr/>
        </p:nvSpPr>
        <p:spPr bwMode="auto">
          <a:xfrm>
            <a:off x="142844" y="260648"/>
            <a:ext cx="885831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FFCC"/>
            </a:outerShdw>
          </a:effectLst>
        </p:spPr>
        <p:txBody>
          <a:bodyPr/>
          <a:lstStyle/>
          <a:p>
            <a:pPr algn="ctr" eaLnBrk="0" hangingPunct="0">
              <a:defRPr/>
            </a:pPr>
            <a: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Sistema de Inteligência da Embrapa</a:t>
            </a:r>
            <a:endParaRPr lang="pt-BR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14612" y="1500174"/>
            <a:ext cx="3000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</a:t>
            </a:r>
            <a:endParaRPr lang="pt-B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oup 13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9" name="Rectangle 8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1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5758612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1542509"/>
            <a:ext cx="3401809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308"/>
          <p:cNvSpPr txBox="1"/>
          <p:nvPr/>
        </p:nvSpPr>
        <p:spPr>
          <a:xfrm>
            <a:off x="214282" y="285728"/>
            <a:ext cx="86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en-GB" sz="4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Pilares</a:t>
            </a:r>
            <a:r>
              <a:rPr lang="en-GB" sz="4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4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da</a:t>
            </a:r>
            <a:r>
              <a:rPr lang="en-GB" sz="4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4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Organização</a:t>
            </a:r>
            <a:endParaRPr lang="en-GB" sz="40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1285852" y="2071678"/>
            <a:ext cx="2071702" cy="1094724"/>
            <a:chOff x="1142976" y="2357430"/>
            <a:chExt cx="2071702" cy="1094724"/>
          </a:xfrm>
        </p:grpSpPr>
        <p:pic>
          <p:nvPicPr>
            <p:cNvPr id="16" name="Picture 2" descr="E:\Dropbox\z   Figuras e Imagens\1 tnQdlBwlKVsBxlNHxsuF-g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57356" y="2357430"/>
              <a:ext cx="651856" cy="651856"/>
            </a:xfrm>
            <a:prstGeom prst="rect">
              <a:avLst/>
            </a:prstGeom>
            <a:noFill/>
          </p:spPr>
        </p:pic>
        <p:sp>
          <p:nvSpPr>
            <p:cNvPr id="19" name="CaixaDeTexto 3"/>
            <p:cNvSpPr txBox="1"/>
            <p:nvPr/>
          </p:nvSpPr>
          <p:spPr>
            <a:xfrm>
              <a:off x="1142976" y="2928934"/>
              <a:ext cx="2071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dirty="0" smtClean="0"/>
                <a:t> Pessoas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929322" y="2071678"/>
            <a:ext cx="2071702" cy="1094724"/>
            <a:chOff x="5929322" y="2071678"/>
            <a:chExt cx="2071702" cy="1094724"/>
          </a:xfrm>
        </p:grpSpPr>
        <p:sp>
          <p:nvSpPr>
            <p:cNvPr id="24" name="CaixaDeTexto 3"/>
            <p:cNvSpPr txBox="1"/>
            <p:nvPr/>
          </p:nvSpPr>
          <p:spPr>
            <a:xfrm>
              <a:off x="5929322" y="2643182"/>
              <a:ext cx="2071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dirty="0" smtClean="0"/>
                <a:t>Processos </a:t>
              </a:r>
            </a:p>
          </p:txBody>
        </p:sp>
        <p:pic>
          <p:nvPicPr>
            <p:cNvPr id="18" name="Picture 4" descr="E:\Dropbox\z   Figuras e Imagens\1 5BayAGytAZtuAcI0j488nQ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72264" y="2071678"/>
              <a:ext cx="651856" cy="651856"/>
            </a:xfrm>
            <a:prstGeom prst="rect">
              <a:avLst/>
            </a:prstGeom>
            <a:noFill/>
          </p:spPr>
        </p:pic>
      </p:grpSp>
      <p:grpSp>
        <p:nvGrpSpPr>
          <p:cNvPr id="27" name="Group 26"/>
          <p:cNvGrpSpPr/>
          <p:nvPr/>
        </p:nvGrpSpPr>
        <p:grpSpPr>
          <a:xfrm>
            <a:off x="3571868" y="4277342"/>
            <a:ext cx="2071702" cy="1103638"/>
            <a:chOff x="3571868" y="4277342"/>
            <a:chExt cx="2071702" cy="1103638"/>
          </a:xfrm>
        </p:grpSpPr>
        <p:pic>
          <p:nvPicPr>
            <p:cNvPr id="17" name="Picture 3" descr="E:\Dropbox\z   Figuras e Imagens\1 FHsw2f8k6IiZ3Li86OkXLw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286248" y="4277342"/>
              <a:ext cx="651856" cy="651856"/>
            </a:xfrm>
            <a:prstGeom prst="rect">
              <a:avLst/>
            </a:prstGeom>
            <a:noFill/>
          </p:spPr>
        </p:pic>
        <p:sp>
          <p:nvSpPr>
            <p:cNvPr id="25" name="CaixaDeTexto 3"/>
            <p:cNvSpPr txBox="1"/>
            <p:nvPr/>
          </p:nvSpPr>
          <p:spPr>
            <a:xfrm>
              <a:off x="3571868" y="4857760"/>
              <a:ext cx="2071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dirty="0" smtClean="0"/>
                <a:t> Estruturas</a:t>
              </a:r>
            </a:p>
          </p:txBody>
        </p:sp>
      </p:grpSp>
      <p:grpSp>
        <p:nvGrpSpPr>
          <p:cNvPr id="5" name="Group 13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22" name="Rectangle 21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3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793F5-71B5-40CD-94DE-CDAA54C4B25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773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74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8756"/>
            <a:ext cx="2623465" cy="3596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4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390" y="2568756"/>
            <a:ext cx="3033130" cy="35965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2" descr="E:\Dropbox\z   Figuras e Imagens\1 tnQdlBwlKVsBxlNHxsuF-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1772816"/>
            <a:ext cx="651856" cy="651856"/>
          </a:xfrm>
          <a:prstGeom prst="rect">
            <a:avLst/>
          </a:prstGeom>
          <a:noFill/>
        </p:spPr>
      </p:pic>
      <p:pic>
        <p:nvPicPr>
          <p:cNvPr id="13" name="Picture 3" descr="E:\Dropbox\z   Figuras e Imagens\1 FHsw2f8k6IiZ3Li86OkXLw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46284" y="1772816"/>
            <a:ext cx="651856" cy="651856"/>
          </a:xfrm>
          <a:prstGeom prst="rect">
            <a:avLst/>
          </a:prstGeom>
          <a:noFill/>
        </p:spPr>
      </p:pic>
      <p:pic>
        <p:nvPicPr>
          <p:cNvPr id="14" name="Picture 4" descr="E:\Dropbox\z   Figuras e Imagens\1 5BayAGytAZtuAcI0j488nQ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46680" y="1772816"/>
            <a:ext cx="651856" cy="651856"/>
          </a:xfrm>
          <a:prstGeom prst="rect">
            <a:avLst/>
          </a:prstGeom>
          <a:noFill/>
        </p:spPr>
      </p:pic>
      <p:sp>
        <p:nvSpPr>
          <p:cNvPr id="15" name="TextBox 308"/>
          <p:cNvSpPr txBox="1"/>
          <p:nvPr/>
        </p:nvSpPr>
        <p:spPr>
          <a:xfrm>
            <a:off x="500034" y="285728"/>
            <a:ext cx="792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O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Processo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de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Planejamento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na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Embrapa</a:t>
            </a:r>
            <a:endParaRPr lang="en-GB" sz="36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</a:endParaRPr>
          </a:p>
        </p:txBody>
      </p:sp>
      <p:grpSp>
        <p:nvGrpSpPr>
          <p:cNvPr id="16" name="Group 13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17" name="Rectangle 16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8" name="Picture 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3043330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06475" y="2524154"/>
            <a:ext cx="2608533" cy="369092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953730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correio.embrapa.br/service/home/~/PDE-Mapa_Estrate%CC%81gico_2_Diretrizes.jpg?auth=co&amp;loc=en_US&amp;id=71517&amp;part=2"/>
          <p:cNvSpPr>
            <a:spLocks noChangeAspect="1" noChangeArrowheads="1"/>
          </p:cNvSpPr>
          <p:nvPr/>
        </p:nvSpPr>
        <p:spPr bwMode="auto">
          <a:xfrm>
            <a:off x="155575" y="-4205288"/>
            <a:ext cx="12392025" cy="876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https://correio.embrapa.br/service/home/~/PDE-Mapa_Estrate%CC%81gico_2_Diretrizes.jpg?auth=co&amp;loc=en_US&amp;id=71517&amp;part=2"/>
          <p:cNvSpPr>
            <a:spLocks noChangeAspect="1" noChangeArrowheads="1"/>
          </p:cNvSpPr>
          <p:nvPr/>
        </p:nvSpPr>
        <p:spPr bwMode="auto">
          <a:xfrm>
            <a:off x="307975" y="-4052888"/>
            <a:ext cx="12392025" cy="876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2" name="image68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9144000" cy="628652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" name="Group 13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15" name="Rectangle 14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6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6390008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/>
          <p:nvPr/>
        </p:nvSpPr>
        <p:spPr>
          <a:xfrm>
            <a:off x="323528" y="2708920"/>
            <a:ext cx="750099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pt-BR" sz="2400" b="1" u="sng" dirty="0" smtClean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</a:rPr>
              <a:t>Agricultura</a:t>
            </a:r>
            <a:r>
              <a:rPr lang="pt-BR" sz="2400" b="1" dirty="0" smtClean="0">
                <a:latin typeface="Arial Narrow" pitchFamily="34" charset="0"/>
              </a:rPr>
              <a:t>...  </a:t>
            </a:r>
            <a:r>
              <a:rPr lang="pt-BR" sz="2400" dirty="0" smtClean="0">
                <a:latin typeface="Arial Narrow" pitchFamily="34" charset="0"/>
              </a:rPr>
              <a:t>Alimento – Fibras – Energia...</a:t>
            </a:r>
          </a:p>
          <a:p>
            <a:pPr eaLnBrk="0" hangingPunct="0">
              <a:lnSpc>
                <a:spcPct val="150000"/>
              </a:lnSpc>
            </a:pPr>
            <a:r>
              <a:rPr lang="pt-BR" sz="2400" b="1" u="sng" dirty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</a:rPr>
              <a:t>Agricultura</a:t>
            </a:r>
            <a:r>
              <a:rPr lang="pt-BR" sz="2400" b="1" dirty="0" smtClean="0">
                <a:latin typeface="Arial Narrow" pitchFamily="34" charset="0"/>
              </a:rPr>
              <a:t>...  </a:t>
            </a:r>
            <a:r>
              <a:rPr lang="pt-BR" sz="2400" dirty="0">
                <a:latin typeface="Arial Narrow" pitchFamily="34" charset="0"/>
              </a:rPr>
              <a:t>Alimentação – Nutrição – </a:t>
            </a:r>
            <a:r>
              <a:rPr lang="pt-BR" sz="2400" dirty="0" smtClean="0">
                <a:latin typeface="Arial Narrow" pitchFamily="34" charset="0"/>
              </a:rPr>
              <a:t>Saúde...</a:t>
            </a:r>
          </a:p>
          <a:p>
            <a:pPr eaLnBrk="0" hangingPunct="0">
              <a:lnSpc>
                <a:spcPct val="150000"/>
              </a:lnSpc>
            </a:pPr>
            <a:r>
              <a:rPr lang="en-US" sz="2400" b="1" u="sng" dirty="0" err="1" smtClean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</a:rPr>
              <a:t>Agricultura</a:t>
            </a:r>
            <a:r>
              <a:rPr lang="en-US" sz="2400" b="1" dirty="0" smtClean="0">
                <a:latin typeface="Arial Narrow" pitchFamily="34" charset="0"/>
              </a:rPr>
              <a:t>… </a:t>
            </a:r>
            <a:r>
              <a:rPr lang="en-US" sz="2400" dirty="0" err="1" smtClean="0">
                <a:latin typeface="Arial Narrow" pitchFamily="34" charset="0"/>
              </a:rPr>
              <a:t>Serviços</a:t>
            </a:r>
            <a:r>
              <a:rPr lang="en-US" sz="2400" dirty="0" smtClean="0">
                <a:latin typeface="Arial Narrow" pitchFamily="34" charset="0"/>
              </a:rPr>
              <a:t> </a:t>
            </a:r>
            <a:r>
              <a:rPr lang="en-US" sz="2400" dirty="0" err="1" smtClean="0">
                <a:latin typeface="Arial Narrow" pitchFamily="34" charset="0"/>
              </a:rPr>
              <a:t>Ambientais</a:t>
            </a:r>
            <a:r>
              <a:rPr lang="en-US" sz="2400" dirty="0" smtClean="0">
                <a:latin typeface="Arial Narrow" pitchFamily="34" charset="0"/>
              </a:rPr>
              <a:t> – </a:t>
            </a:r>
            <a:r>
              <a:rPr lang="en-US" sz="2400" dirty="0" err="1" smtClean="0">
                <a:latin typeface="Arial Narrow" pitchFamily="34" charset="0"/>
              </a:rPr>
              <a:t>Serviços</a:t>
            </a:r>
            <a:r>
              <a:rPr lang="en-US" sz="2400" dirty="0" smtClean="0">
                <a:latin typeface="Arial Narrow" pitchFamily="34" charset="0"/>
              </a:rPr>
              <a:t> </a:t>
            </a:r>
            <a:r>
              <a:rPr lang="en-US" sz="2400" dirty="0" err="1" smtClean="0">
                <a:latin typeface="Arial Narrow" pitchFamily="34" charset="0"/>
              </a:rPr>
              <a:t>Ecossistêmicos</a:t>
            </a:r>
            <a:r>
              <a:rPr lang="en-US" sz="2400" dirty="0" smtClean="0">
                <a:latin typeface="Arial Narrow" pitchFamily="34" charset="0"/>
              </a:rPr>
              <a:t>…</a:t>
            </a:r>
          </a:p>
          <a:p>
            <a:pPr eaLnBrk="0" hangingPunct="0">
              <a:lnSpc>
                <a:spcPct val="150000"/>
              </a:lnSpc>
            </a:pPr>
            <a:r>
              <a:rPr lang="pt-BR" sz="2400" b="1" u="sng" dirty="0" smtClean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</a:rPr>
              <a:t>Agricultura</a:t>
            </a:r>
            <a:r>
              <a:rPr lang="pt-BR" sz="2400" b="1" dirty="0" smtClean="0">
                <a:latin typeface="Arial Narrow" pitchFamily="34" charset="0"/>
              </a:rPr>
              <a:t>...  </a:t>
            </a:r>
            <a:r>
              <a:rPr lang="pt-BR" sz="2400" dirty="0" smtClean="0">
                <a:latin typeface="Arial Narrow" pitchFamily="34" charset="0"/>
              </a:rPr>
              <a:t>Biomassa – </a:t>
            </a:r>
            <a:r>
              <a:rPr lang="pt-BR" sz="2400" dirty="0" err="1" smtClean="0">
                <a:latin typeface="Arial Narrow" pitchFamily="34" charset="0"/>
              </a:rPr>
              <a:t>Biomateriais</a:t>
            </a:r>
            <a:r>
              <a:rPr lang="pt-BR" sz="2400" dirty="0" smtClean="0">
                <a:latin typeface="Arial Narrow" pitchFamily="34" charset="0"/>
              </a:rPr>
              <a:t> – Química Verde...</a:t>
            </a:r>
          </a:p>
          <a:p>
            <a:pPr eaLnBrk="0" hangingPunct="0">
              <a:lnSpc>
                <a:spcPct val="150000"/>
              </a:lnSpc>
            </a:pPr>
            <a:r>
              <a:rPr lang="pt-BR" sz="2400" b="1" u="sng" dirty="0" smtClean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</a:rPr>
              <a:t>Agricultura</a:t>
            </a:r>
            <a:r>
              <a:rPr lang="pt-BR" sz="2400" b="1" dirty="0" smtClean="0">
                <a:latin typeface="Arial Narrow" pitchFamily="34" charset="0"/>
              </a:rPr>
              <a:t> ... </a:t>
            </a:r>
            <a:r>
              <a:rPr lang="pt-BR" sz="2400" dirty="0" smtClean="0">
                <a:latin typeface="Arial Narrow" pitchFamily="34" charset="0"/>
              </a:rPr>
              <a:t>Inclusão e qualidade de vida no meio rural ...</a:t>
            </a:r>
          </a:p>
          <a:p>
            <a:pPr eaLnBrk="0" hangingPunct="0">
              <a:lnSpc>
                <a:spcPct val="150000"/>
              </a:lnSpc>
            </a:pPr>
            <a:r>
              <a:rPr lang="pt-BR" sz="2400" b="1" u="sng" dirty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</a:rPr>
              <a:t>Agricultura</a:t>
            </a:r>
            <a:r>
              <a:rPr lang="pt-BR" sz="2400" b="1" dirty="0">
                <a:latin typeface="Arial Narrow" pitchFamily="34" charset="0"/>
              </a:rPr>
              <a:t>...  </a:t>
            </a:r>
            <a:r>
              <a:rPr lang="pt-BR" sz="2400" dirty="0" smtClean="0">
                <a:latin typeface="Arial Narrow" pitchFamily="34" charset="0"/>
              </a:rPr>
              <a:t>Cultura – Tradição – Gastronomia - Turismo... </a:t>
            </a:r>
            <a:endParaRPr lang="pt-BR" sz="2400" dirty="0">
              <a:latin typeface="Arial Narrow" pitchFamily="34" charset="0"/>
            </a:endParaRPr>
          </a:p>
          <a:p>
            <a:pPr eaLnBrk="0" hangingPunct="0">
              <a:lnSpc>
                <a:spcPct val="150000"/>
              </a:lnSpc>
            </a:pPr>
            <a:endParaRPr lang="en-US" sz="2400" dirty="0" smtClean="0">
              <a:latin typeface="Arial Narrow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331640" y="1589891"/>
            <a:ext cx="6072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 Narrow" pitchFamily="34" charset="0"/>
              </a:rPr>
              <a:t>O Agro será, cada vez mais, pressionado na direção da multifuncionalidade</a:t>
            </a:r>
            <a:endParaRPr lang="pt-BR" sz="2400" b="1" dirty="0">
              <a:latin typeface="Arial Narrow" pitchFamily="34" charset="0"/>
            </a:endParaRPr>
          </a:p>
        </p:txBody>
      </p:sp>
      <p:sp>
        <p:nvSpPr>
          <p:cNvPr id="11" name="TextBox 308"/>
          <p:cNvSpPr txBox="1"/>
          <p:nvPr/>
        </p:nvSpPr>
        <p:spPr>
          <a:xfrm>
            <a:off x="214282" y="285728"/>
            <a:ext cx="8572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latin typeface="Arial Narrow" pitchFamily="34" charset="0"/>
              </a:rPr>
              <a:t>Agenda Estratégica da Embrapa</a:t>
            </a:r>
            <a:endParaRPr lang="pt-BR" sz="3600" dirty="0">
              <a:latin typeface="Arial Narrow" pitchFamily="34" charset="0"/>
            </a:endParaRP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2807" y="5214950"/>
            <a:ext cx="836845" cy="123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31041" y="2500306"/>
            <a:ext cx="1470049" cy="1058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23549" y="3857628"/>
            <a:ext cx="877607" cy="1073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" name="Group 9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13" name="Rectangle 12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4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3001518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6710" y="3357562"/>
            <a:ext cx="12001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911941"/>
            <a:ext cx="1080413" cy="1017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39516" y="1571612"/>
            <a:ext cx="8480956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dirty="0" smtClean="0">
                <a:latin typeface="Arial Narrow" pitchFamily="34" charset="0"/>
              </a:rPr>
              <a:t>Ampliar a Agricultura de Baixo Carbono – Ênfase  Adaptação</a:t>
            </a:r>
          </a:p>
          <a:p>
            <a:pPr algn="ctr">
              <a:lnSpc>
                <a:spcPct val="150000"/>
              </a:lnSpc>
            </a:pPr>
            <a:r>
              <a:rPr lang="pt-BR" dirty="0" smtClean="0">
                <a:latin typeface="Arial Narrow" pitchFamily="34" charset="0"/>
              </a:rPr>
              <a:t>Atenção às Estruturas e Processos de Defesa Agropecuária</a:t>
            </a:r>
          </a:p>
          <a:p>
            <a:pPr algn="ctr">
              <a:lnSpc>
                <a:spcPct val="150000"/>
              </a:lnSpc>
            </a:pPr>
            <a:r>
              <a:rPr lang="pt-BR" dirty="0" smtClean="0">
                <a:latin typeface="Arial Narrow" pitchFamily="34" charset="0"/>
              </a:rPr>
              <a:t>Ênfase em Processos Limpos – MIP, Reciclagem</a:t>
            </a:r>
          </a:p>
          <a:p>
            <a:pPr algn="ctr">
              <a:lnSpc>
                <a:spcPct val="150000"/>
              </a:lnSpc>
            </a:pPr>
            <a:r>
              <a:rPr lang="pt-BR" dirty="0" smtClean="0">
                <a:latin typeface="Arial Narrow" pitchFamily="34" charset="0"/>
              </a:rPr>
              <a:t>Automação – Pequenos, Médios e Grandes Produtores</a:t>
            </a:r>
          </a:p>
          <a:p>
            <a:pPr algn="ctr">
              <a:lnSpc>
                <a:spcPct val="150000"/>
              </a:lnSpc>
            </a:pPr>
            <a:r>
              <a:rPr lang="pt-BR" dirty="0" smtClean="0">
                <a:latin typeface="Arial Narrow" pitchFamily="34" charset="0"/>
              </a:rPr>
              <a:t>Redução de Dependências – Biotecnologia, Fertilizantes</a:t>
            </a:r>
          </a:p>
          <a:p>
            <a:pPr algn="ctr">
              <a:lnSpc>
                <a:spcPct val="150000"/>
              </a:lnSpc>
            </a:pPr>
            <a:r>
              <a:rPr lang="pt-BR" dirty="0" smtClean="0">
                <a:latin typeface="Arial Narrow" pitchFamily="34" charset="0"/>
              </a:rPr>
              <a:t>Gestão dos Recursos Hídricos – Eficiência no Uso da Água</a:t>
            </a:r>
          </a:p>
          <a:p>
            <a:pPr algn="ctr">
              <a:lnSpc>
                <a:spcPct val="150000"/>
              </a:lnSpc>
            </a:pPr>
            <a:r>
              <a:rPr lang="pt-BR" dirty="0" smtClean="0">
                <a:latin typeface="Arial Narrow" pitchFamily="34" charset="0"/>
              </a:rPr>
              <a:t>Ênfase </a:t>
            </a:r>
            <a:r>
              <a:rPr lang="pt-BR" dirty="0">
                <a:latin typeface="Arial Narrow" pitchFamily="34" charset="0"/>
              </a:rPr>
              <a:t>em Inovações Gerenciais para Sistemas Produtivos Complexos </a:t>
            </a:r>
            <a:endParaRPr lang="pt-BR" dirty="0" smtClean="0">
              <a:latin typeface="Arial Narrow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dirty="0" smtClean="0">
                <a:latin typeface="Arial Narrow" pitchFamily="34" charset="0"/>
              </a:rPr>
              <a:t>Ampliar Mecanismos de Inclusão Produtiva dos Pequenos Produtores</a:t>
            </a:r>
          </a:p>
          <a:p>
            <a:pPr algn="ctr">
              <a:lnSpc>
                <a:spcPct val="150000"/>
              </a:lnSpc>
            </a:pPr>
            <a:r>
              <a:rPr lang="pt-BR" dirty="0" smtClean="0">
                <a:latin typeface="Arial Narrow" pitchFamily="34" charset="0"/>
              </a:rPr>
              <a:t>Inteligência Territorial Estratégica – infraestrutura, logística e mobilização </a:t>
            </a:r>
            <a:r>
              <a:rPr lang="pt-BR" dirty="0">
                <a:latin typeface="Arial Narrow" pitchFamily="34" charset="0"/>
              </a:rPr>
              <a:t>das </a:t>
            </a:r>
            <a:r>
              <a:rPr lang="pt-BR" dirty="0" smtClean="0">
                <a:latin typeface="Arial Narrow" pitchFamily="34" charset="0"/>
              </a:rPr>
              <a:t>safras</a:t>
            </a:r>
          </a:p>
          <a:p>
            <a:pPr algn="ctr">
              <a:lnSpc>
                <a:spcPct val="150000"/>
              </a:lnSpc>
            </a:pPr>
            <a:r>
              <a:rPr lang="pt-BR" dirty="0">
                <a:latin typeface="Arial Narrow" pitchFamily="34" charset="0"/>
              </a:rPr>
              <a:t>Inteligência para o Comércio e Relação com os </a:t>
            </a:r>
            <a:r>
              <a:rPr lang="pt-BR" dirty="0" smtClean="0">
                <a:latin typeface="Arial Narrow" pitchFamily="34" charset="0"/>
              </a:rPr>
              <a:t>Mercados</a:t>
            </a:r>
          </a:p>
          <a:p>
            <a:pPr algn="ctr">
              <a:lnSpc>
                <a:spcPct val="150000"/>
              </a:lnSpc>
            </a:pPr>
            <a:r>
              <a:rPr lang="pt-BR" dirty="0">
                <a:latin typeface="Arial Narrow" pitchFamily="34" charset="0"/>
              </a:rPr>
              <a:t>Atenção à Nascente </a:t>
            </a:r>
            <a:r>
              <a:rPr lang="pt-BR" dirty="0" err="1">
                <a:latin typeface="Arial Narrow" pitchFamily="34" charset="0"/>
              </a:rPr>
              <a:t>Bioeoconomia</a:t>
            </a:r>
            <a:r>
              <a:rPr lang="pt-BR" dirty="0">
                <a:latin typeface="Arial Narrow" pitchFamily="34" charset="0"/>
              </a:rPr>
              <a:t> – da Bioenergia à Química </a:t>
            </a:r>
            <a:r>
              <a:rPr lang="pt-BR" dirty="0" smtClean="0">
                <a:latin typeface="Arial Narrow" pitchFamily="34" charset="0"/>
              </a:rPr>
              <a:t>Verde</a:t>
            </a:r>
            <a:endParaRPr lang="pt-BR" dirty="0">
              <a:latin typeface="Arial Narrow" pitchFamily="34" charset="0"/>
            </a:endParaRP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48" y="1714488"/>
            <a:ext cx="10953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3143248"/>
            <a:ext cx="11811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86776" y="5072074"/>
            <a:ext cx="3048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34" y="1785926"/>
            <a:ext cx="428628" cy="961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308"/>
          <p:cNvSpPr txBox="1"/>
          <p:nvPr/>
        </p:nvSpPr>
        <p:spPr>
          <a:xfrm>
            <a:off x="214282" y="285728"/>
            <a:ext cx="8572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latin typeface="Arial Narrow" pitchFamily="34" charset="0"/>
              </a:rPr>
              <a:t>Agenda Estratégica da Embrapa</a:t>
            </a:r>
            <a:endParaRPr lang="pt-BR" sz="3600" dirty="0">
              <a:latin typeface="Arial Narrow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15" name="Rectangle 14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6" name="Picture 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818471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1542509"/>
            <a:ext cx="3401809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308"/>
          <p:cNvSpPr txBox="1"/>
          <p:nvPr/>
        </p:nvSpPr>
        <p:spPr>
          <a:xfrm>
            <a:off x="214282" y="285728"/>
            <a:ext cx="86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en-GB" sz="4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Pilares</a:t>
            </a:r>
            <a:r>
              <a:rPr lang="en-GB" sz="4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4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da</a:t>
            </a:r>
            <a:r>
              <a:rPr lang="en-GB" sz="4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4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Organização</a:t>
            </a:r>
            <a:r>
              <a:rPr lang="en-GB" sz="4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- </a:t>
            </a:r>
            <a:r>
              <a:rPr lang="en-GB" sz="4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Processos</a:t>
            </a:r>
            <a:endParaRPr lang="en-GB" sz="40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785786" y="2071678"/>
            <a:ext cx="2071702" cy="1094724"/>
            <a:chOff x="1142976" y="2357430"/>
            <a:chExt cx="2071702" cy="1094724"/>
          </a:xfrm>
        </p:grpSpPr>
        <p:pic>
          <p:nvPicPr>
            <p:cNvPr id="16" name="Picture 2" descr="E:\Dropbox\z   Figuras e Imagens\1 tnQdlBwlKVsBxlNHxsuF-g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57356" y="2357430"/>
              <a:ext cx="651856" cy="651856"/>
            </a:xfrm>
            <a:prstGeom prst="rect">
              <a:avLst/>
            </a:prstGeom>
            <a:noFill/>
          </p:spPr>
        </p:pic>
        <p:sp>
          <p:nvSpPr>
            <p:cNvPr id="19" name="CaixaDeTexto 3"/>
            <p:cNvSpPr txBox="1"/>
            <p:nvPr/>
          </p:nvSpPr>
          <p:spPr>
            <a:xfrm>
              <a:off x="1142976" y="2928934"/>
              <a:ext cx="2071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dirty="0" smtClean="0"/>
                <a:t> Pessoas</a:t>
              </a:r>
            </a:p>
          </p:txBody>
        </p:sp>
      </p:grpSp>
      <p:grpSp>
        <p:nvGrpSpPr>
          <p:cNvPr id="3" name="Group 13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22" name="Rectangle 21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3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0" name="Rectangle 19"/>
          <p:cNvSpPr/>
          <p:nvPr/>
        </p:nvSpPr>
        <p:spPr>
          <a:xfrm>
            <a:off x="428596" y="3169507"/>
            <a:ext cx="15600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Especialidades</a:t>
            </a:r>
          </a:p>
          <a:p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Capacitação</a:t>
            </a:r>
          </a:p>
          <a:p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Renovação</a:t>
            </a:r>
            <a:endParaRPr lang="pt-B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928794" y="5286388"/>
            <a:ext cx="38576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Atualização das Unidades de Pesquisa</a:t>
            </a:r>
          </a:p>
          <a:p>
            <a:r>
              <a:rPr lang="pt-B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Instrumentação e Automação</a:t>
            </a:r>
          </a:p>
          <a:p>
            <a:r>
              <a:rPr lang="pt-B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Estruturas Multiuso</a:t>
            </a:r>
          </a:p>
          <a:p>
            <a:r>
              <a:rPr lang="pt-B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Novos Arranjos – Unidades Mistas</a:t>
            </a:r>
            <a:endParaRPr lang="pt-B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43570" y="3143248"/>
            <a:ext cx="3500430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Inteligência Estratégica - Agropensa</a:t>
            </a:r>
          </a:p>
          <a:p>
            <a:r>
              <a:rPr lang="pt-B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Planos e Agendas Estratégicas</a:t>
            </a:r>
          </a:p>
          <a:p>
            <a:endParaRPr lang="pt-BR" sz="105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Gestão de PD&amp;I</a:t>
            </a:r>
          </a:p>
          <a:p>
            <a:endParaRPr lang="pt-BR" sz="1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Orçamento e Finanças</a:t>
            </a:r>
          </a:p>
          <a:p>
            <a:r>
              <a:rPr lang="pt-B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Gestão de Riscos</a:t>
            </a:r>
          </a:p>
          <a:p>
            <a:r>
              <a:rPr lang="pt-B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Gestão de TT e Negócios</a:t>
            </a:r>
          </a:p>
          <a:p>
            <a:r>
              <a:rPr lang="pt-B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Gestão da Comunicação</a:t>
            </a:r>
          </a:p>
          <a:p>
            <a:r>
              <a:rPr lang="pt-B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Gestão da Informação</a:t>
            </a:r>
          </a:p>
          <a:p>
            <a:r>
              <a:rPr lang="pt-B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Gestão de TI</a:t>
            </a:r>
          </a:p>
          <a:p>
            <a:r>
              <a:rPr lang="pt-B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</a:t>
            </a:r>
          </a:p>
          <a:p>
            <a:endParaRPr lang="pt-BR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793F5-71B5-40CD-94DE-CDAA54C4B253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grpSp>
        <p:nvGrpSpPr>
          <p:cNvPr id="4" name="Group 29"/>
          <p:cNvGrpSpPr/>
          <p:nvPr/>
        </p:nvGrpSpPr>
        <p:grpSpPr>
          <a:xfrm>
            <a:off x="5429256" y="2071678"/>
            <a:ext cx="2071702" cy="1094724"/>
            <a:chOff x="5929322" y="2071678"/>
            <a:chExt cx="2071702" cy="1094724"/>
          </a:xfrm>
        </p:grpSpPr>
        <p:sp>
          <p:nvSpPr>
            <p:cNvPr id="31" name="CaixaDeTexto 3"/>
            <p:cNvSpPr txBox="1"/>
            <p:nvPr/>
          </p:nvSpPr>
          <p:spPr>
            <a:xfrm>
              <a:off x="5929322" y="2643182"/>
              <a:ext cx="2071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dirty="0" smtClean="0"/>
                <a:t>Processos </a:t>
              </a:r>
            </a:p>
          </p:txBody>
        </p:sp>
        <p:pic>
          <p:nvPicPr>
            <p:cNvPr id="32" name="Picture 4" descr="E:\Dropbox\z   Figuras e Imagens\1 5BayAGytAZtuAcI0j488nQ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572264" y="2071678"/>
              <a:ext cx="651856" cy="651856"/>
            </a:xfrm>
            <a:prstGeom prst="rect">
              <a:avLst/>
            </a:prstGeom>
            <a:noFill/>
          </p:spPr>
        </p:pic>
      </p:grpSp>
      <p:grpSp>
        <p:nvGrpSpPr>
          <p:cNvPr id="5" name="Group 32"/>
          <p:cNvGrpSpPr/>
          <p:nvPr/>
        </p:nvGrpSpPr>
        <p:grpSpPr>
          <a:xfrm>
            <a:off x="3071802" y="4277342"/>
            <a:ext cx="2071702" cy="1103638"/>
            <a:chOff x="3571868" y="4277342"/>
            <a:chExt cx="2071702" cy="1103638"/>
          </a:xfrm>
        </p:grpSpPr>
        <p:pic>
          <p:nvPicPr>
            <p:cNvPr id="34" name="Picture 3" descr="E:\Dropbox\z   Figuras e Imagens\1 FHsw2f8k6IiZ3Li86OkXLw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286248" y="4277342"/>
              <a:ext cx="651856" cy="651856"/>
            </a:xfrm>
            <a:prstGeom prst="rect">
              <a:avLst/>
            </a:prstGeom>
            <a:noFill/>
          </p:spPr>
        </p:pic>
        <p:sp>
          <p:nvSpPr>
            <p:cNvPr id="35" name="CaixaDeTexto 3"/>
            <p:cNvSpPr txBox="1"/>
            <p:nvPr/>
          </p:nvSpPr>
          <p:spPr>
            <a:xfrm>
              <a:off x="3571868" y="4857760"/>
              <a:ext cx="2071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dirty="0" smtClean="0"/>
                <a:t> Estruturas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5672641" y="3714752"/>
            <a:ext cx="2786114" cy="57150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90773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Gráfico 2"/>
          <p:cNvGraphicFramePr/>
          <p:nvPr/>
        </p:nvGraphicFramePr>
        <p:xfrm>
          <a:off x="0" y="2000240"/>
          <a:ext cx="6553200" cy="4562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TextBox 308"/>
          <p:cNvSpPr txBox="1"/>
          <p:nvPr/>
        </p:nvSpPr>
        <p:spPr>
          <a:xfrm>
            <a:off x="214282" y="285728"/>
            <a:ext cx="8643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Embrapa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–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Programação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de PD&amp;I</a:t>
            </a:r>
            <a:endParaRPr lang="en-GB" sz="36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10" name="Rectangle 9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1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9" name="Rectangle 8"/>
          <p:cNvSpPr/>
          <p:nvPr/>
        </p:nvSpPr>
        <p:spPr>
          <a:xfrm>
            <a:off x="214282" y="1571612"/>
            <a:ext cx="87868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/>
              <a:t>Projetos em Execução na Embrapa – 2010 a 2014</a:t>
            </a:r>
          </a:p>
        </p:txBody>
      </p:sp>
      <p:pic>
        <p:nvPicPr>
          <p:cNvPr id="131482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2193918"/>
            <a:ext cx="430497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126163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308"/>
          <p:cNvSpPr txBox="1"/>
          <p:nvPr/>
        </p:nvSpPr>
        <p:spPr>
          <a:xfrm>
            <a:off x="214282" y="285728"/>
            <a:ext cx="8643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Embrapa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–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Portfólios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de PD&amp;I</a:t>
            </a:r>
            <a:endParaRPr lang="en-GB" sz="36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10" name="Rectangle 9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1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4" name="Grupo 9"/>
          <p:cNvGrpSpPr>
            <a:grpSpLocks/>
          </p:cNvGrpSpPr>
          <p:nvPr/>
        </p:nvGrpSpPr>
        <p:grpSpPr bwMode="auto">
          <a:xfrm>
            <a:off x="943001" y="1643050"/>
            <a:ext cx="7343775" cy="71438"/>
            <a:chOff x="251520" y="476672"/>
            <a:chExt cx="5688632" cy="72008"/>
          </a:xfrm>
        </p:grpSpPr>
        <p:cxnSp>
          <p:nvCxnSpPr>
            <p:cNvPr id="15" name="Conector reto 7"/>
            <p:cNvCxnSpPr/>
            <p:nvPr/>
          </p:nvCxnSpPr>
          <p:spPr>
            <a:xfrm>
              <a:off x="251520" y="548680"/>
              <a:ext cx="5688632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8"/>
            <p:cNvCxnSpPr/>
            <p:nvPr/>
          </p:nvCxnSpPr>
          <p:spPr>
            <a:xfrm>
              <a:off x="251520" y="476672"/>
              <a:ext cx="5688632" cy="0"/>
            </a:xfrm>
            <a:prstGeom prst="line">
              <a:avLst/>
            </a:prstGeom>
            <a:ln w="57150">
              <a:solidFill>
                <a:srgbClr val="00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CaixaDeTexto 11"/>
          <p:cNvSpPr txBox="1">
            <a:spLocks noChangeArrowheads="1"/>
          </p:cNvSpPr>
          <p:nvPr/>
        </p:nvSpPr>
        <p:spPr bwMode="auto">
          <a:xfrm>
            <a:off x="35496" y="1806078"/>
            <a:ext cx="4321175" cy="4382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defTabSz="449263" eaLnBrk="0" hangingPunct="0">
              <a:lnSpc>
                <a:spcPct val="120000"/>
              </a:lnSpc>
              <a:buFont typeface="Wingdings" pitchFamily="2" charset="2"/>
              <a:buChar char="ü"/>
            </a:pPr>
            <a:r>
              <a:rPr lang="pt-BR" altLang="pt-BR" sz="1800" dirty="0" smtClean="0">
                <a:solidFill>
                  <a:srgbClr val="002060"/>
                </a:solidFill>
                <a:latin typeface="Arial" pitchFamily="34" charset="0"/>
              </a:rPr>
              <a:t>Agricultura Irrigada</a:t>
            </a:r>
          </a:p>
          <a:p>
            <a:pPr defTabSz="449263" eaLnBrk="0" hangingPunct="0">
              <a:lnSpc>
                <a:spcPct val="120000"/>
              </a:lnSpc>
              <a:buFont typeface="Wingdings" pitchFamily="2" charset="2"/>
              <a:buChar char="ü"/>
            </a:pPr>
            <a:r>
              <a:rPr lang="pt-BR" altLang="pt-BR" sz="1800" dirty="0" smtClean="0">
                <a:solidFill>
                  <a:srgbClr val="002060"/>
                </a:solidFill>
                <a:latin typeface="Arial" pitchFamily="34" charset="0"/>
              </a:rPr>
              <a:t>Alimentos - Nutrição e Saúde</a:t>
            </a:r>
          </a:p>
          <a:p>
            <a:pPr defTabSz="449263" eaLnBrk="0" hangingPunct="0">
              <a:lnSpc>
                <a:spcPct val="120000"/>
              </a:lnSpc>
              <a:buFont typeface="Wingdings" pitchFamily="2" charset="2"/>
              <a:buChar char="ü"/>
            </a:pPr>
            <a:r>
              <a:rPr lang="pt-BR" altLang="pt-BR" sz="1800" dirty="0" smtClean="0">
                <a:solidFill>
                  <a:srgbClr val="002060"/>
                </a:solidFill>
                <a:latin typeface="Arial" pitchFamily="34" charset="0"/>
              </a:rPr>
              <a:t>Alimentos Seguros</a:t>
            </a:r>
          </a:p>
          <a:p>
            <a:pPr defTabSz="449263" eaLnBrk="0" hangingPunct="0">
              <a:lnSpc>
                <a:spcPct val="120000"/>
              </a:lnSpc>
              <a:buFont typeface="Wingdings" pitchFamily="2" charset="2"/>
              <a:buChar char="ü"/>
            </a:pPr>
            <a:r>
              <a:rPr lang="pt-BR" altLang="pt-BR" sz="1800" dirty="0" smtClean="0">
                <a:solidFill>
                  <a:srgbClr val="002060"/>
                </a:solidFill>
                <a:latin typeface="Arial" pitchFamily="34" charset="0"/>
              </a:rPr>
              <a:t>Automação</a:t>
            </a:r>
          </a:p>
          <a:p>
            <a:pPr defTabSz="449263" eaLnBrk="0" hangingPunct="0">
              <a:lnSpc>
                <a:spcPct val="120000"/>
              </a:lnSpc>
              <a:buFont typeface="Wingdings" pitchFamily="2" charset="2"/>
              <a:buChar char="ü"/>
            </a:pPr>
            <a:r>
              <a:rPr lang="pt-BR" altLang="pt-BR" sz="1800" dirty="0" smtClean="0">
                <a:solidFill>
                  <a:srgbClr val="002060"/>
                </a:solidFill>
                <a:latin typeface="Arial" pitchFamily="34" charset="0"/>
              </a:rPr>
              <a:t>Geotecnologias</a:t>
            </a:r>
          </a:p>
          <a:p>
            <a:pPr defTabSz="449263" eaLnBrk="0" hangingPunct="0">
              <a:lnSpc>
                <a:spcPct val="120000"/>
              </a:lnSpc>
              <a:buFont typeface="Wingdings" pitchFamily="2" charset="2"/>
              <a:buChar char="ü"/>
            </a:pPr>
            <a:r>
              <a:rPr lang="pt-BR" altLang="pt-BR" sz="1800" dirty="0" smtClean="0">
                <a:solidFill>
                  <a:srgbClr val="002060"/>
                </a:solidFill>
                <a:latin typeface="Arial" pitchFamily="34" charset="0"/>
              </a:rPr>
              <a:t>Mudanças climáticas e agricultura tropical</a:t>
            </a:r>
          </a:p>
          <a:p>
            <a:pPr defTabSz="449263" eaLnBrk="0" hangingPunct="0">
              <a:lnSpc>
                <a:spcPct val="120000"/>
              </a:lnSpc>
              <a:buFont typeface="Wingdings" pitchFamily="2" charset="2"/>
              <a:buChar char="ü"/>
            </a:pPr>
            <a:r>
              <a:rPr lang="pt-BR" altLang="pt-BR" sz="1800" dirty="0" smtClean="0">
                <a:solidFill>
                  <a:srgbClr val="002060"/>
                </a:solidFill>
                <a:latin typeface="Arial" pitchFamily="34" charset="0"/>
              </a:rPr>
              <a:t>Palma de Óleo</a:t>
            </a:r>
          </a:p>
          <a:p>
            <a:pPr defTabSz="449263" eaLnBrk="0" hangingPunct="0">
              <a:lnSpc>
                <a:spcPct val="120000"/>
              </a:lnSpc>
              <a:buFont typeface="Wingdings" pitchFamily="2" charset="2"/>
              <a:buChar char="ü"/>
            </a:pPr>
            <a:r>
              <a:rPr lang="pt-BR" altLang="pt-BR" sz="1800" dirty="0" smtClean="0">
                <a:solidFill>
                  <a:srgbClr val="002060"/>
                </a:solidFill>
                <a:latin typeface="Arial" pitchFamily="34" charset="0"/>
              </a:rPr>
              <a:t>Setor Sucroalcooleiro Energético</a:t>
            </a:r>
          </a:p>
          <a:p>
            <a:pPr defTabSz="449263" eaLnBrk="0" hangingPunct="0">
              <a:lnSpc>
                <a:spcPct val="120000"/>
              </a:lnSpc>
              <a:buFont typeface="Wingdings" pitchFamily="2" charset="2"/>
              <a:buChar char="ü"/>
            </a:pPr>
            <a:r>
              <a:rPr lang="pt-BR" altLang="pt-BR" sz="1800" dirty="0" smtClean="0">
                <a:solidFill>
                  <a:srgbClr val="002060"/>
                </a:solidFill>
                <a:latin typeface="Arial" pitchFamily="34" charset="0"/>
              </a:rPr>
              <a:t>Pastagens</a:t>
            </a:r>
          </a:p>
          <a:p>
            <a:pPr defTabSz="449263" eaLnBrk="0" hangingPunct="0">
              <a:lnSpc>
                <a:spcPct val="120000"/>
              </a:lnSpc>
              <a:buFont typeface="Wingdings" pitchFamily="2" charset="2"/>
              <a:buChar char="ü"/>
            </a:pPr>
            <a:r>
              <a:rPr lang="pt-BR" altLang="pt-BR" sz="1800" dirty="0" smtClean="0">
                <a:solidFill>
                  <a:srgbClr val="002060"/>
                </a:solidFill>
                <a:latin typeface="Arial" pitchFamily="34" charset="0"/>
              </a:rPr>
              <a:t>Convivência com a Seca</a:t>
            </a:r>
          </a:p>
          <a:p>
            <a:pPr defTabSz="449263" eaLnBrk="0" hangingPunct="0">
              <a:lnSpc>
                <a:spcPct val="120000"/>
              </a:lnSpc>
              <a:buFont typeface="Wingdings" pitchFamily="2" charset="2"/>
              <a:buChar char="ü"/>
            </a:pPr>
            <a:r>
              <a:rPr lang="pt-BR" altLang="pt-BR" sz="1800" dirty="0" smtClean="0">
                <a:solidFill>
                  <a:srgbClr val="002060"/>
                </a:solidFill>
                <a:latin typeface="Arial" pitchFamily="34" charset="0"/>
              </a:rPr>
              <a:t>Gestão Estratégica de Rec. Genéticos para </a:t>
            </a:r>
            <a:r>
              <a:rPr lang="pt-BR" altLang="pt-BR" sz="1800" dirty="0" err="1" smtClean="0">
                <a:solidFill>
                  <a:srgbClr val="002060"/>
                </a:solidFill>
                <a:latin typeface="Arial" pitchFamily="34" charset="0"/>
              </a:rPr>
              <a:t>Alim</a:t>
            </a:r>
            <a:r>
              <a:rPr lang="pt-BR" altLang="pt-BR" sz="1800" dirty="0" smtClean="0">
                <a:solidFill>
                  <a:srgbClr val="002060"/>
                </a:solidFill>
                <a:latin typeface="Arial" pitchFamily="34" charset="0"/>
              </a:rPr>
              <a:t>. e Agric.</a:t>
            </a:r>
          </a:p>
        </p:txBody>
      </p:sp>
      <p:sp>
        <p:nvSpPr>
          <p:cNvPr id="18" name="CaixaDeTexto 12"/>
          <p:cNvSpPr txBox="1">
            <a:spLocks noChangeArrowheads="1"/>
          </p:cNvSpPr>
          <p:nvPr/>
        </p:nvSpPr>
        <p:spPr bwMode="auto">
          <a:xfrm>
            <a:off x="4355653" y="1785441"/>
            <a:ext cx="4968875" cy="471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defTabSz="449263" eaLnBrk="0" hangingPunct="0">
              <a:lnSpc>
                <a:spcPct val="120000"/>
              </a:lnSpc>
              <a:buFont typeface="Wingdings" pitchFamily="2" charset="2"/>
              <a:buChar char="ü"/>
            </a:pPr>
            <a:r>
              <a:rPr lang="pt-BR" altLang="pt-BR" sz="1800" dirty="0" smtClean="0">
                <a:solidFill>
                  <a:srgbClr val="002060"/>
                </a:solidFill>
                <a:latin typeface="Arial" pitchFamily="34" charset="0"/>
              </a:rPr>
              <a:t>Sanidade Animal</a:t>
            </a:r>
          </a:p>
          <a:p>
            <a:pPr defTabSz="449263" eaLnBrk="0" hangingPunct="0">
              <a:lnSpc>
                <a:spcPct val="120000"/>
              </a:lnSpc>
              <a:buFont typeface="Wingdings" pitchFamily="2" charset="2"/>
              <a:buChar char="ü"/>
            </a:pPr>
            <a:r>
              <a:rPr lang="pt-BR" altLang="pt-BR" sz="1800" dirty="0" smtClean="0">
                <a:solidFill>
                  <a:srgbClr val="002060"/>
                </a:solidFill>
                <a:latin typeface="Arial" pitchFamily="34" charset="0"/>
              </a:rPr>
              <a:t>Aquicultura</a:t>
            </a:r>
          </a:p>
          <a:p>
            <a:pPr defTabSz="449263" eaLnBrk="0" hangingPunct="0">
              <a:lnSpc>
                <a:spcPct val="120000"/>
              </a:lnSpc>
              <a:buFont typeface="Wingdings" pitchFamily="2" charset="2"/>
              <a:buChar char="ü"/>
            </a:pPr>
            <a:r>
              <a:rPr lang="pt-BR" altLang="pt-BR" sz="1800" dirty="0" smtClean="0">
                <a:solidFill>
                  <a:srgbClr val="002060"/>
                </a:solidFill>
                <a:latin typeface="Arial" pitchFamily="34" charset="0"/>
              </a:rPr>
              <a:t>Controle Biológico</a:t>
            </a:r>
          </a:p>
          <a:p>
            <a:pPr defTabSz="449263" eaLnBrk="0" hangingPunct="0">
              <a:lnSpc>
                <a:spcPct val="120000"/>
              </a:lnSpc>
              <a:buFont typeface="Wingdings" pitchFamily="2" charset="2"/>
              <a:buChar char="ü"/>
            </a:pPr>
            <a:r>
              <a:rPr lang="pt-BR" altLang="pt-BR" sz="1800" dirty="0" smtClean="0">
                <a:solidFill>
                  <a:srgbClr val="002060"/>
                </a:solidFill>
                <a:latin typeface="Arial" pitchFamily="34" charset="0"/>
              </a:rPr>
              <a:t>Fixação Biológica de Nitrogênio</a:t>
            </a:r>
          </a:p>
          <a:p>
            <a:pPr defTabSz="449263" eaLnBrk="0" hangingPunct="0">
              <a:lnSpc>
                <a:spcPct val="120000"/>
              </a:lnSpc>
              <a:buFont typeface="Wingdings" pitchFamily="2" charset="2"/>
              <a:buChar char="ü"/>
            </a:pPr>
            <a:r>
              <a:rPr lang="pt-BR" altLang="pt-BR" sz="1800" dirty="0" err="1" smtClean="0">
                <a:solidFill>
                  <a:srgbClr val="002060"/>
                </a:solidFill>
                <a:latin typeface="Arial" pitchFamily="34" charset="0"/>
              </a:rPr>
              <a:t>iLPF</a:t>
            </a:r>
            <a:endParaRPr lang="pt-BR" altLang="pt-BR" sz="1800" dirty="0" smtClean="0">
              <a:solidFill>
                <a:srgbClr val="002060"/>
              </a:solidFill>
              <a:latin typeface="Arial" pitchFamily="34" charset="0"/>
            </a:endParaRPr>
          </a:p>
          <a:p>
            <a:pPr defTabSz="449263" eaLnBrk="0" hangingPunct="0">
              <a:lnSpc>
                <a:spcPct val="120000"/>
              </a:lnSpc>
              <a:buFont typeface="Wingdings" pitchFamily="2" charset="2"/>
              <a:buChar char="ü"/>
            </a:pPr>
            <a:r>
              <a:rPr lang="pt-BR" altLang="pt-BR" sz="1800" dirty="0" smtClean="0">
                <a:solidFill>
                  <a:srgbClr val="002060"/>
                </a:solidFill>
                <a:latin typeface="Arial" pitchFamily="34" charset="0"/>
              </a:rPr>
              <a:t>Sist. Produção de Base Ecológica</a:t>
            </a:r>
          </a:p>
          <a:p>
            <a:pPr defTabSz="449263" eaLnBrk="0" hangingPunct="0">
              <a:lnSpc>
                <a:spcPct val="120000"/>
              </a:lnSpc>
              <a:buFont typeface="Wingdings" pitchFamily="2" charset="2"/>
              <a:buChar char="ü"/>
            </a:pPr>
            <a:r>
              <a:rPr lang="pt-BR" altLang="pt-BR" sz="1800" dirty="0" smtClean="0">
                <a:solidFill>
                  <a:srgbClr val="002060"/>
                </a:solidFill>
                <a:latin typeface="Arial" pitchFamily="34" charset="0"/>
              </a:rPr>
              <a:t>Química e Tec. Biomassa</a:t>
            </a:r>
          </a:p>
          <a:p>
            <a:pPr defTabSz="449263" eaLnBrk="0" hangingPunct="0">
              <a:lnSpc>
                <a:spcPct val="120000"/>
              </a:lnSpc>
              <a:buFont typeface="Wingdings" pitchFamily="2" charset="2"/>
              <a:buChar char="ü"/>
            </a:pPr>
            <a:r>
              <a:rPr lang="pt-BR" altLang="pt-BR" sz="1800" dirty="0" smtClean="0">
                <a:solidFill>
                  <a:srgbClr val="002060"/>
                </a:solidFill>
                <a:latin typeface="Arial" pitchFamily="34" charset="0"/>
              </a:rPr>
              <a:t>Recursos Florestais Nativos</a:t>
            </a:r>
          </a:p>
          <a:p>
            <a:pPr defTabSz="449263" eaLnBrk="0" hangingPunct="0">
              <a:lnSpc>
                <a:spcPct val="120000"/>
              </a:lnSpc>
              <a:buFont typeface="Wingdings" pitchFamily="2" charset="2"/>
              <a:buChar char="ü"/>
            </a:pPr>
            <a:r>
              <a:rPr lang="pt-BR" altLang="pt-BR" sz="1800" dirty="0" err="1" smtClean="0">
                <a:solidFill>
                  <a:srgbClr val="002060"/>
                </a:solidFill>
                <a:latin typeface="Arial" pitchFamily="34" charset="0"/>
              </a:rPr>
              <a:t>Supr</a:t>
            </a:r>
            <a:r>
              <a:rPr lang="pt-BR" altLang="pt-BR" sz="1800" dirty="0" smtClean="0">
                <a:solidFill>
                  <a:srgbClr val="002060"/>
                </a:solidFill>
                <a:latin typeface="Arial" pitchFamily="34" charset="0"/>
              </a:rPr>
              <a:t>. Nutrientes para a Agricultura</a:t>
            </a:r>
          </a:p>
          <a:p>
            <a:pPr defTabSz="449263" eaLnBrk="0" hangingPunct="0">
              <a:lnSpc>
                <a:spcPct val="120000"/>
              </a:lnSpc>
              <a:buFont typeface="Wingdings" pitchFamily="2" charset="2"/>
              <a:buChar char="ü"/>
            </a:pPr>
            <a:r>
              <a:rPr lang="pt-BR" altLang="pt-BR" sz="1800" dirty="0">
                <a:solidFill>
                  <a:srgbClr val="002060"/>
                </a:solidFill>
                <a:latin typeface="Arial" pitchFamily="34" charset="0"/>
              </a:rPr>
              <a:t>Engenharia Genética no Agronegócio</a:t>
            </a:r>
          </a:p>
          <a:p>
            <a:pPr defTabSz="449263" eaLnBrk="0" hangingPunct="0">
              <a:lnSpc>
                <a:spcPct val="120000"/>
              </a:lnSpc>
              <a:buFont typeface="Wingdings" pitchFamily="2" charset="2"/>
              <a:buChar char="ü"/>
            </a:pPr>
            <a:r>
              <a:rPr lang="pt-BR" altLang="pt-BR" sz="1800" dirty="0">
                <a:solidFill>
                  <a:srgbClr val="002060"/>
                </a:solidFill>
                <a:latin typeface="Arial" pitchFamily="34" charset="0"/>
              </a:rPr>
              <a:t>Sanidade Vegetal</a:t>
            </a:r>
          </a:p>
          <a:p>
            <a:pPr defTabSz="449263" eaLnBrk="0" hangingPunct="0">
              <a:lnSpc>
                <a:spcPct val="120000"/>
              </a:lnSpc>
              <a:buFont typeface="Wingdings" pitchFamily="2" charset="2"/>
              <a:buChar char="ü"/>
            </a:pPr>
            <a:r>
              <a:rPr lang="pt-BR" altLang="pt-BR" sz="1800" dirty="0">
                <a:solidFill>
                  <a:srgbClr val="002060"/>
                </a:solidFill>
                <a:latin typeface="Arial" pitchFamily="34" charset="0"/>
              </a:rPr>
              <a:t>Impacto ambiental de pesticidas</a:t>
            </a:r>
          </a:p>
          <a:p>
            <a:pPr defTabSz="449263" eaLnBrk="0" hangingPunct="0">
              <a:lnSpc>
                <a:spcPct val="120000"/>
              </a:lnSpc>
              <a:buFont typeface="Wingdings" pitchFamily="2" charset="2"/>
              <a:buChar char="ü"/>
            </a:pPr>
            <a:endParaRPr lang="pt-BR" altLang="pt-BR" sz="1800" dirty="0" smtClean="0">
              <a:solidFill>
                <a:srgbClr val="002060"/>
              </a:solidFill>
              <a:latin typeface="Arial" pitchFamily="34" charset="0"/>
            </a:endParaRPr>
          </a:p>
          <a:p>
            <a:pPr defTabSz="449263" eaLnBrk="0" hangingPunct="0">
              <a:lnSpc>
                <a:spcPct val="120000"/>
              </a:lnSpc>
              <a:buFont typeface="Wingdings" pitchFamily="2" charset="2"/>
              <a:buChar char="ü"/>
            </a:pPr>
            <a:endParaRPr lang="pt-BR" altLang="pt-BR" sz="1800" dirty="0" smtClean="0">
              <a:solidFill>
                <a:srgbClr val="00206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6163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2871016" y="6384751"/>
            <a:ext cx="3500437" cy="428625"/>
            <a:chOff x="2928926" y="6286520"/>
            <a:chExt cx="3500462" cy="428628"/>
          </a:xfrm>
        </p:grpSpPr>
        <p:sp>
          <p:nvSpPr>
            <p:cNvPr id="22" name="Rectangle 21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pic>
          <p:nvPicPr>
            <p:cNvPr id="4105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6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4680992" y="5492254"/>
            <a:ext cx="2133600" cy="365125"/>
          </a:xfrm>
        </p:spPr>
        <p:txBody>
          <a:bodyPr/>
          <a:lstStyle/>
          <a:p>
            <a:pPr>
              <a:defRPr/>
            </a:pPr>
            <a:fld id="{C0F6A7F9-C0C1-4CEC-ADC7-EF6E7A0E9DB0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sp>
        <p:nvSpPr>
          <p:cNvPr id="11" name="Shape 33"/>
          <p:cNvSpPr/>
          <p:nvPr/>
        </p:nvSpPr>
        <p:spPr>
          <a:xfrm>
            <a:off x="500034" y="188640"/>
            <a:ext cx="7929618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square" lIns="0" tIns="0" rIns="0" bIns="0">
            <a:spAutoFit/>
          </a:bodyPr>
          <a:lstStyle>
            <a:lvl1pPr defTabSz="914400">
              <a:defRPr sz="3600">
                <a:solidFill>
                  <a:srgbClr val="008047"/>
                </a:solidFill>
                <a:uFill>
                  <a:solidFill>
                    <a:srgbClr val="008047"/>
                  </a:solidFill>
                </a:u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algn="ctr">
              <a:defRPr sz="1800">
                <a:solidFill>
                  <a:srgbClr val="000000"/>
                </a:solidFill>
                <a:uFillTx/>
              </a:defRPr>
            </a:pPr>
            <a:endParaRPr sz="2800" dirty="0"/>
          </a:p>
        </p:txBody>
      </p:sp>
      <p:graphicFrame>
        <p:nvGraphicFramePr>
          <p:cNvPr id="61" name="Diagrama 60"/>
          <p:cNvGraphicFramePr/>
          <p:nvPr>
            <p:extLst>
              <p:ext uri="{D42A27DB-BD31-4B8C-83A1-F6EECF244321}">
                <p14:modId xmlns:p14="http://schemas.microsoft.com/office/powerpoint/2010/main" val="1237557774"/>
              </p:ext>
            </p:extLst>
          </p:nvPr>
        </p:nvGraphicFramePr>
        <p:xfrm>
          <a:off x="1357290" y="1500174"/>
          <a:ext cx="7705975" cy="4747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107504" y="2006734"/>
            <a:ext cx="13800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/>
              <a:t>5 Portfólios</a:t>
            </a:r>
          </a:p>
          <a:p>
            <a:r>
              <a:rPr lang="pt-BR" sz="2000" dirty="0" smtClean="0"/>
              <a:t>17 Arranjos</a:t>
            </a:r>
            <a:endParaRPr lang="pt-BR" sz="2000" dirty="0"/>
          </a:p>
        </p:txBody>
      </p:sp>
      <p:sp>
        <p:nvSpPr>
          <p:cNvPr id="12" name="TextBox 308"/>
          <p:cNvSpPr txBox="1"/>
          <p:nvPr/>
        </p:nvSpPr>
        <p:spPr>
          <a:xfrm>
            <a:off x="285720" y="285728"/>
            <a:ext cx="8643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800">
                <a:solidFill>
                  <a:srgbClr val="000000"/>
                </a:solidFill>
                <a:uFillTx/>
              </a:defRPr>
            </a:pPr>
            <a:r>
              <a:rPr lang="pt-BR" sz="3600" dirty="0" smtClean="0"/>
              <a:t>PD&amp;I em Segurança Zoofitossanitária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41539996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10" name="Rectangle 9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1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7" name="TextBox 308"/>
          <p:cNvSpPr txBox="1"/>
          <p:nvPr/>
        </p:nvSpPr>
        <p:spPr>
          <a:xfrm>
            <a:off x="214282" y="71414"/>
            <a:ext cx="8643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Portfólio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Mudanças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Climáticas</a:t>
            </a:r>
            <a:endParaRPr lang="en-GB" sz="3600" dirty="0" smtClean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</a:endParaRPr>
          </a:p>
          <a:p>
            <a:pPr algn="ctr" eaLnBrk="0" fontAlgn="base" hangingPunct="0"/>
            <a:r>
              <a:rPr lang="en-GB" sz="24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38 </a:t>
            </a:r>
            <a:r>
              <a:rPr lang="en-GB" sz="24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Projetos</a:t>
            </a:r>
            <a:r>
              <a:rPr lang="en-GB" sz="24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24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em</a:t>
            </a:r>
            <a:r>
              <a:rPr lang="en-GB" sz="24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24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Execução</a:t>
            </a:r>
            <a:endParaRPr lang="en-GB" sz="24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</a:endParaRPr>
          </a:p>
        </p:txBody>
      </p:sp>
      <p:pic>
        <p:nvPicPr>
          <p:cNvPr id="132403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1571612"/>
            <a:ext cx="7786742" cy="469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126163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57752" y="1857364"/>
            <a:ext cx="1178550" cy="1095120"/>
          </a:xfrm>
          <a:prstGeom prst="rect">
            <a:avLst/>
          </a:prstGeom>
          <a:ln>
            <a:noFill/>
          </a:ln>
        </p:spPr>
      </p:pic>
      <p:pic>
        <p:nvPicPr>
          <p:cNvPr id="8" name="Picture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43702" y="1928802"/>
            <a:ext cx="2195640" cy="943920"/>
          </a:xfrm>
          <a:prstGeom prst="rect">
            <a:avLst/>
          </a:prstGeom>
          <a:ln>
            <a:noFill/>
          </a:ln>
        </p:spPr>
      </p:pic>
      <p:pic>
        <p:nvPicPr>
          <p:cNvPr id="13" name="Picture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71736" y="1643050"/>
            <a:ext cx="1861650" cy="1687680"/>
          </a:xfrm>
          <a:prstGeom prst="rect">
            <a:avLst/>
          </a:prstGeom>
          <a:ln>
            <a:noFill/>
          </a:ln>
        </p:spPr>
      </p:pic>
      <p:pic>
        <p:nvPicPr>
          <p:cNvPr id="14" name="Picture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1472" y="1643050"/>
            <a:ext cx="1607040" cy="1428480"/>
          </a:xfrm>
          <a:prstGeom prst="rect">
            <a:avLst/>
          </a:prstGeom>
          <a:ln>
            <a:noFill/>
          </a:ln>
        </p:spPr>
      </p:pic>
      <p:pic>
        <p:nvPicPr>
          <p:cNvPr id="15" name="Imagem 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00034" y="3286124"/>
            <a:ext cx="2857520" cy="2643206"/>
          </a:xfrm>
          <a:prstGeom prst="rect">
            <a:avLst/>
          </a:prstGeom>
          <a:ln>
            <a:noFill/>
          </a:ln>
        </p:spPr>
      </p:pic>
      <p:pic>
        <p:nvPicPr>
          <p:cNvPr id="16" name="Imagem 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571868" y="3631145"/>
            <a:ext cx="2286016" cy="2286016"/>
          </a:xfrm>
          <a:prstGeom prst="rect">
            <a:avLst/>
          </a:prstGeom>
          <a:ln>
            <a:noFill/>
          </a:ln>
        </p:spPr>
      </p:pic>
      <p:pic>
        <p:nvPicPr>
          <p:cNvPr id="17" name="Picture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143636" y="3631145"/>
            <a:ext cx="2786082" cy="2286016"/>
          </a:xfrm>
          <a:prstGeom prst="rect">
            <a:avLst/>
          </a:prstGeom>
          <a:ln>
            <a:noFill/>
          </a:ln>
        </p:spPr>
      </p:pic>
      <p:sp>
        <p:nvSpPr>
          <p:cNvPr id="12" name="TextBox 308"/>
          <p:cNvSpPr txBox="1"/>
          <p:nvPr/>
        </p:nvSpPr>
        <p:spPr>
          <a:xfrm>
            <a:off x="214282" y="71414"/>
            <a:ext cx="8643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Portfólio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Mudanças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Climáticas</a:t>
            </a:r>
            <a:endParaRPr lang="en-GB" sz="3600" dirty="0" smtClean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</a:endParaRPr>
          </a:p>
          <a:p>
            <a:pPr algn="ctr" eaLnBrk="0" fontAlgn="base" hangingPunct="0"/>
            <a:r>
              <a:rPr lang="en-GB" sz="24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Projetos</a:t>
            </a:r>
            <a:r>
              <a:rPr lang="en-GB" sz="24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24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Avaliam</a:t>
            </a:r>
            <a:r>
              <a:rPr lang="en-GB" sz="24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24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Emissão</a:t>
            </a:r>
            <a:r>
              <a:rPr lang="en-GB" sz="24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de Gases </a:t>
            </a:r>
            <a:r>
              <a:rPr lang="en-GB" sz="24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na</a:t>
            </a:r>
            <a:r>
              <a:rPr lang="en-GB" sz="24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24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Agropecuária</a:t>
            </a:r>
            <a:endParaRPr lang="en-GB" sz="24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</a:endParaRPr>
          </a:p>
        </p:txBody>
      </p:sp>
      <p:grpSp>
        <p:nvGrpSpPr>
          <p:cNvPr id="18" name="Group 8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19" name="Rectangle 18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0" name="Picture 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0863363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1542509"/>
            <a:ext cx="3401809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308"/>
          <p:cNvSpPr txBox="1"/>
          <p:nvPr/>
        </p:nvSpPr>
        <p:spPr>
          <a:xfrm>
            <a:off x="214282" y="285728"/>
            <a:ext cx="86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en-GB" sz="4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Pilares</a:t>
            </a:r>
            <a:r>
              <a:rPr lang="en-GB" sz="4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4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da</a:t>
            </a:r>
            <a:r>
              <a:rPr lang="en-GB" sz="4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4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Organização</a:t>
            </a:r>
            <a:r>
              <a:rPr lang="en-GB" sz="4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- </a:t>
            </a:r>
            <a:r>
              <a:rPr lang="en-GB" sz="4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Pessoas</a:t>
            </a:r>
            <a:endParaRPr lang="en-GB" sz="40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785786" y="2071678"/>
            <a:ext cx="2071702" cy="1094724"/>
            <a:chOff x="1142976" y="2357430"/>
            <a:chExt cx="2071702" cy="1094724"/>
          </a:xfrm>
        </p:grpSpPr>
        <p:pic>
          <p:nvPicPr>
            <p:cNvPr id="16" name="Picture 2" descr="E:\Dropbox\z   Figuras e Imagens\1 tnQdlBwlKVsBxlNHxsuF-g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57356" y="2357430"/>
              <a:ext cx="651856" cy="651856"/>
            </a:xfrm>
            <a:prstGeom prst="rect">
              <a:avLst/>
            </a:prstGeom>
            <a:noFill/>
          </p:spPr>
        </p:pic>
        <p:sp>
          <p:nvSpPr>
            <p:cNvPr id="19" name="CaixaDeTexto 3"/>
            <p:cNvSpPr txBox="1"/>
            <p:nvPr/>
          </p:nvSpPr>
          <p:spPr>
            <a:xfrm>
              <a:off x="1142976" y="2928934"/>
              <a:ext cx="2071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dirty="0" smtClean="0"/>
                <a:t> Pessoas</a:t>
              </a:r>
            </a:p>
          </p:txBody>
        </p:sp>
      </p:grpSp>
      <p:grpSp>
        <p:nvGrpSpPr>
          <p:cNvPr id="5" name="Group 13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22" name="Rectangle 21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3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0" name="Rectangle 19"/>
          <p:cNvSpPr/>
          <p:nvPr/>
        </p:nvSpPr>
        <p:spPr>
          <a:xfrm>
            <a:off x="428596" y="3169507"/>
            <a:ext cx="15600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Especialidades</a:t>
            </a:r>
          </a:p>
          <a:p>
            <a:r>
              <a:rPr lang="pt-B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Capacitação</a:t>
            </a:r>
          </a:p>
          <a:p>
            <a:r>
              <a:rPr lang="pt-B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Renovação</a:t>
            </a:r>
            <a:endParaRPr lang="pt-BR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793F5-71B5-40CD-94DE-CDAA54C4B25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5429256" y="2071678"/>
            <a:ext cx="2071702" cy="1094724"/>
            <a:chOff x="5929322" y="2071678"/>
            <a:chExt cx="2071702" cy="1094724"/>
          </a:xfrm>
        </p:grpSpPr>
        <p:sp>
          <p:nvSpPr>
            <p:cNvPr id="29" name="CaixaDeTexto 3"/>
            <p:cNvSpPr txBox="1"/>
            <p:nvPr/>
          </p:nvSpPr>
          <p:spPr>
            <a:xfrm>
              <a:off x="5929322" y="2643182"/>
              <a:ext cx="2071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dirty="0" smtClean="0"/>
                <a:t>Processos </a:t>
              </a:r>
            </a:p>
          </p:txBody>
        </p:sp>
        <p:pic>
          <p:nvPicPr>
            <p:cNvPr id="30" name="Picture 4" descr="E:\Dropbox\z   Figuras e Imagens\1 5BayAGytAZtuAcI0j488nQ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572264" y="2071678"/>
              <a:ext cx="651856" cy="651856"/>
            </a:xfrm>
            <a:prstGeom prst="rect">
              <a:avLst/>
            </a:prstGeom>
            <a:noFill/>
          </p:spPr>
        </p:pic>
      </p:grpSp>
      <p:grpSp>
        <p:nvGrpSpPr>
          <p:cNvPr id="31" name="Group 30"/>
          <p:cNvGrpSpPr/>
          <p:nvPr/>
        </p:nvGrpSpPr>
        <p:grpSpPr>
          <a:xfrm>
            <a:off x="3071802" y="4277342"/>
            <a:ext cx="2071702" cy="1103638"/>
            <a:chOff x="3571868" y="4277342"/>
            <a:chExt cx="2071702" cy="1103638"/>
          </a:xfrm>
        </p:grpSpPr>
        <p:pic>
          <p:nvPicPr>
            <p:cNvPr id="32" name="Picture 3" descr="E:\Dropbox\z   Figuras e Imagens\1 FHsw2f8k6IiZ3Li86OkXLw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286248" y="4277342"/>
              <a:ext cx="651856" cy="651856"/>
            </a:xfrm>
            <a:prstGeom prst="rect">
              <a:avLst/>
            </a:prstGeom>
            <a:noFill/>
          </p:spPr>
        </p:pic>
        <p:sp>
          <p:nvSpPr>
            <p:cNvPr id="33" name="CaixaDeTexto 3"/>
            <p:cNvSpPr txBox="1"/>
            <p:nvPr/>
          </p:nvSpPr>
          <p:spPr>
            <a:xfrm>
              <a:off x="3571868" y="4857760"/>
              <a:ext cx="2071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dirty="0" smtClean="0"/>
                <a:t> Estruturas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90773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308"/>
          <p:cNvSpPr txBox="1"/>
          <p:nvPr/>
        </p:nvSpPr>
        <p:spPr>
          <a:xfrm>
            <a:off x="214282" y="285728"/>
            <a:ext cx="8643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Embrapa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–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Investimentos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por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Macrotema</a:t>
            </a:r>
            <a:endParaRPr lang="en-GB" sz="36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10" name="Rectangle 9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1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304435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06" y="2143116"/>
            <a:ext cx="8990433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71406" y="1571612"/>
            <a:ext cx="89297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/>
              <a:t>Montante de recursos alocados, por macrotema – Média dos anos de vigência dos projetos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6126163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/>
          <p:cNvSpPr/>
          <p:nvPr/>
        </p:nvSpPr>
        <p:spPr>
          <a:xfrm>
            <a:off x="4890812" y="1556792"/>
            <a:ext cx="4073676" cy="27363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7" name="TextBox 308"/>
          <p:cNvSpPr txBox="1"/>
          <p:nvPr/>
        </p:nvSpPr>
        <p:spPr>
          <a:xfrm>
            <a:off x="112634" y="1660738"/>
            <a:ext cx="5179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Arial Narrow"/>
              </a:rPr>
              <a:t>Embrapa:  Modelo Geral de Funcionamento</a:t>
            </a:r>
            <a:endParaRPr lang="pt-BR" sz="2000" dirty="0"/>
          </a:p>
        </p:txBody>
      </p:sp>
      <p:sp>
        <p:nvSpPr>
          <p:cNvPr id="2" name="Retângulo 1"/>
          <p:cNvSpPr/>
          <p:nvPr/>
        </p:nvSpPr>
        <p:spPr>
          <a:xfrm>
            <a:off x="1074388" y="2996952"/>
            <a:ext cx="5544616" cy="3096344"/>
          </a:xfrm>
          <a:prstGeom prst="rect">
            <a:avLst/>
          </a:prstGeom>
          <a:solidFill>
            <a:srgbClr val="D8EE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8" name="Retângulo 57"/>
          <p:cNvSpPr/>
          <p:nvPr/>
        </p:nvSpPr>
        <p:spPr>
          <a:xfrm>
            <a:off x="4674788" y="2564904"/>
            <a:ext cx="2304256" cy="803413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Inteligência Estratégica</a:t>
            </a:r>
          </a:p>
          <a:p>
            <a:pPr algn="ctr"/>
            <a:r>
              <a:rPr lang="pt-BR" sz="1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Agropensa</a:t>
            </a:r>
            <a:r>
              <a:rPr lang="pt-BR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/Observatório</a:t>
            </a:r>
            <a:endParaRPr lang="pt-BR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929454" y="2285992"/>
            <a:ext cx="23454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/>
              <a:t>Sociedade</a:t>
            </a:r>
          </a:p>
          <a:p>
            <a:pPr algn="ctr"/>
            <a:endParaRPr lang="pt-BR" sz="1600" dirty="0" smtClean="0"/>
          </a:p>
          <a:p>
            <a:pPr algn="ctr"/>
            <a:r>
              <a:rPr lang="pt-BR" sz="1600" dirty="0" smtClean="0"/>
              <a:t>Mercado de </a:t>
            </a:r>
          </a:p>
          <a:p>
            <a:pPr algn="ctr"/>
            <a:r>
              <a:rPr lang="pt-BR" sz="1600" dirty="0" smtClean="0"/>
              <a:t>Inovações</a:t>
            </a:r>
            <a:endParaRPr lang="pt-BR" sz="1600" dirty="0"/>
          </a:p>
        </p:txBody>
      </p:sp>
      <p:sp>
        <p:nvSpPr>
          <p:cNvPr id="59" name="Seta para baixo 58"/>
          <p:cNvSpPr/>
          <p:nvPr/>
        </p:nvSpPr>
        <p:spPr bwMode="auto">
          <a:xfrm rot="2563823">
            <a:off x="6600809" y="2268205"/>
            <a:ext cx="793595" cy="529819"/>
          </a:xfrm>
          <a:prstGeom prst="downArrow">
            <a:avLst>
              <a:gd name="adj1" fmla="val 67403"/>
              <a:gd name="adj2" fmla="val 50000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marL="457200" indent="-457200">
              <a:defRPr/>
            </a:pPr>
            <a:endParaRPr lang="pt-BR" sz="1200"/>
          </a:p>
        </p:txBody>
      </p:sp>
      <p:sp>
        <p:nvSpPr>
          <p:cNvPr id="60" name="Seta para baixo 59"/>
          <p:cNvSpPr/>
          <p:nvPr/>
        </p:nvSpPr>
        <p:spPr bwMode="auto">
          <a:xfrm rot="2563823">
            <a:off x="6765354" y="2079777"/>
            <a:ext cx="651553" cy="529819"/>
          </a:xfrm>
          <a:prstGeom prst="downArrow">
            <a:avLst>
              <a:gd name="adj1" fmla="val 67403"/>
              <a:gd name="adj2" fmla="val 50000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marL="457200" indent="-457200">
              <a:defRPr/>
            </a:pPr>
            <a:endParaRPr lang="pt-BR" sz="1200"/>
          </a:p>
        </p:txBody>
      </p:sp>
      <p:sp>
        <p:nvSpPr>
          <p:cNvPr id="61" name="Seta para baixo 60"/>
          <p:cNvSpPr/>
          <p:nvPr/>
        </p:nvSpPr>
        <p:spPr bwMode="auto">
          <a:xfrm rot="2563823">
            <a:off x="7022225" y="1965394"/>
            <a:ext cx="375014" cy="475270"/>
          </a:xfrm>
          <a:prstGeom prst="downArrow">
            <a:avLst>
              <a:gd name="adj1" fmla="val 67403"/>
              <a:gd name="adj2" fmla="val 50000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marL="457200" indent="-457200">
              <a:defRPr/>
            </a:pPr>
            <a:endParaRPr lang="pt-BR" sz="1200"/>
          </a:p>
        </p:txBody>
      </p:sp>
      <p:sp>
        <p:nvSpPr>
          <p:cNvPr id="62" name="CaixaDeTexto 61"/>
          <p:cNvSpPr txBox="1"/>
          <p:nvPr/>
        </p:nvSpPr>
        <p:spPr>
          <a:xfrm>
            <a:off x="7143674" y="1757224"/>
            <a:ext cx="1172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Futuro</a:t>
            </a:r>
          </a:p>
        </p:txBody>
      </p:sp>
      <p:sp>
        <p:nvSpPr>
          <p:cNvPr id="5" name="Elipse 4"/>
          <p:cNvSpPr/>
          <p:nvPr/>
        </p:nvSpPr>
        <p:spPr>
          <a:xfrm>
            <a:off x="2915816" y="2653240"/>
            <a:ext cx="1997968" cy="94110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Visão 2014-2034</a:t>
            </a:r>
          </a:p>
          <a:p>
            <a:pPr algn="ctr"/>
            <a:r>
              <a:rPr lang="pt-BR" sz="1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Plano Diretor - PDE</a:t>
            </a:r>
          </a:p>
          <a:p>
            <a:pPr algn="ctr"/>
            <a:r>
              <a:rPr lang="pt-BR" sz="1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Agendas Unidades </a:t>
            </a:r>
            <a:endParaRPr lang="pt-BR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1080395" y="2996952"/>
            <a:ext cx="1514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Embrapa</a:t>
            </a:r>
            <a:endParaRPr lang="pt-BR" sz="2000" dirty="0"/>
          </a:p>
        </p:txBody>
      </p:sp>
      <p:sp>
        <p:nvSpPr>
          <p:cNvPr id="24" name="Curved Right Arrow 23"/>
          <p:cNvSpPr/>
          <p:nvPr/>
        </p:nvSpPr>
        <p:spPr>
          <a:xfrm>
            <a:off x="2214546" y="3000372"/>
            <a:ext cx="785818" cy="185738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2" name="Left-Right Arrow 31"/>
          <p:cNvSpPr/>
          <p:nvPr/>
        </p:nvSpPr>
        <p:spPr>
          <a:xfrm>
            <a:off x="3083971" y="4449768"/>
            <a:ext cx="928694" cy="35719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Left-Right Arrow 32"/>
          <p:cNvSpPr/>
          <p:nvPr/>
        </p:nvSpPr>
        <p:spPr>
          <a:xfrm>
            <a:off x="4084103" y="4449768"/>
            <a:ext cx="928694" cy="35719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Left-Right Arrow 33"/>
          <p:cNvSpPr/>
          <p:nvPr/>
        </p:nvSpPr>
        <p:spPr>
          <a:xfrm>
            <a:off x="5084235" y="4449768"/>
            <a:ext cx="928694" cy="35719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Rectangle 34"/>
          <p:cNvSpPr/>
          <p:nvPr/>
        </p:nvSpPr>
        <p:spPr>
          <a:xfrm>
            <a:off x="6605129" y="3571876"/>
            <a:ext cx="12089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dirty="0" smtClean="0"/>
              <a:t>Resultados</a:t>
            </a:r>
          </a:p>
          <a:p>
            <a:pPr algn="ctr"/>
            <a:r>
              <a:rPr lang="pt-BR" sz="1600" dirty="0" smtClean="0"/>
              <a:t>Impactos</a:t>
            </a:r>
          </a:p>
        </p:txBody>
      </p:sp>
      <p:sp>
        <p:nvSpPr>
          <p:cNvPr id="36" name="Left-Up Arrow 35"/>
          <p:cNvSpPr/>
          <p:nvPr/>
        </p:nvSpPr>
        <p:spPr>
          <a:xfrm>
            <a:off x="6072198" y="4130148"/>
            <a:ext cx="1285884" cy="642942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ctangle 28"/>
          <p:cNvSpPr/>
          <p:nvPr/>
        </p:nvSpPr>
        <p:spPr>
          <a:xfrm>
            <a:off x="3491880" y="5013176"/>
            <a:ext cx="25003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/>
              <a:t>Processo de Produção</a:t>
            </a:r>
          </a:p>
        </p:txBody>
      </p:sp>
      <p:sp>
        <p:nvSpPr>
          <p:cNvPr id="38" name="CaixaDeTexto 27"/>
          <p:cNvSpPr txBox="1"/>
          <p:nvPr/>
        </p:nvSpPr>
        <p:spPr>
          <a:xfrm>
            <a:off x="1120629" y="5795207"/>
            <a:ext cx="53801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 smtClean="0">
                <a:latin typeface="Arial Narrow" pitchFamily="34" charset="0"/>
              </a:rPr>
              <a:t>UDs, UCs, Parceiros Nacionais e Internacionais, Clientes, Usuários, Beneficiários...</a:t>
            </a:r>
            <a:endParaRPr lang="pt-BR" sz="1050" b="1" dirty="0">
              <a:latin typeface="Arial Narrow" pitchFamily="34" charset="0"/>
            </a:endParaRPr>
          </a:p>
        </p:txBody>
      </p:sp>
      <p:sp>
        <p:nvSpPr>
          <p:cNvPr id="26" name="Rectangle 28"/>
          <p:cNvSpPr/>
          <p:nvPr/>
        </p:nvSpPr>
        <p:spPr>
          <a:xfrm>
            <a:off x="2915816" y="3882534"/>
            <a:ext cx="34168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Integro – Gestão de Desempenho</a:t>
            </a:r>
          </a:p>
        </p:txBody>
      </p:sp>
      <p:sp>
        <p:nvSpPr>
          <p:cNvPr id="28" name="TextBox 308"/>
          <p:cNvSpPr txBox="1"/>
          <p:nvPr/>
        </p:nvSpPr>
        <p:spPr>
          <a:xfrm>
            <a:off x="500034" y="285728"/>
            <a:ext cx="792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O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Processo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de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Planejamento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na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Embrapa</a:t>
            </a:r>
            <a:endParaRPr lang="en-GB" sz="36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31" name="Rectangle 30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7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9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9826217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308"/>
          <p:cNvSpPr txBox="1"/>
          <p:nvPr/>
        </p:nvSpPr>
        <p:spPr>
          <a:xfrm>
            <a:off x="214282" y="285728"/>
            <a:ext cx="878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Gestão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de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Desempenho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na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Embrapa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–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Integro</a:t>
            </a:r>
            <a:endParaRPr lang="en-GB" sz="36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</a:endParaRPr>
          </a:p>
        </p:txBody>
      </p:sp>
      <p:pic>
        <p:nvPicPr>
          <p:cNvPr id="7" name="Imagem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561661"/>
            <a:ext cx="8722818" cy="472485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9" name="Rectangle 8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2357430"/>
            <a:ext cx="2608533" cy="369092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446469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88894" y="1771688"/>
            <a:ext cx="88296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B1E0AC"/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pt-BR" sz="2800" b="1">
              <a:latin typeface="Arial Narrow" pitchFamily="34" charset="0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6368765" y="3822415"/>
            <a:ext cx="2355106" cy="2505289"/>
          </a:xfrm>
          <a:prstGeom prst="rect">
            <a:avLst/>
          </a:prstGeom>
          <a:solidFill>
            <a:schemeClr val="bg2"/>
          </a:solidFill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>
            <a:prstShdw prst="shdw18" dist="17961" dir="13500000">
              <a:schemeClr val="bg2">
                <a:gamma/>
                <a:shade val="60000"/>
                <a:invGamma/>
              </a:schemeClr>
            </a:prstShdw>
          </a:effectLst>
        </p:spPr>
        <p:txBody>
          <a:bodyPr wrap="none" lIns="91427" tIns="45714" rIns="91427" bIns="45714">
            <a:spAutoFit/>
          </a:bodyPr>
          <a:lstStyle/>
          <a:p>
            <a:pPr algn="l" eaLnBrk="0" hangingPunct="0">
              <a:lnSpc>
                <a:spcPct val="140000"/>
              </a:lnSpc>
              <a:buClr>
                <a:srgbClr val="FFFF00"/>
              </a:buClr>
            </a:pPr>
            <a:r>
              <a:rPr lang="pt-BR" sz="1400" dirty="0">
                <a:latin typeface="Arial Narrow" pitchFamily="34" charset="0"/>
              </a:rPr>
              <a:t>  </a:t>
            </a:r>
            <a:r>
              <a:rPr lang="pt-BR" sz="1400" dirty="0" err="1">
                <a:latin typeface="Arial Narrow" pitchFamily="34" charset="0"/>
              </a:rPr>
              <a:t>Germoplasma</a:t>
            </a:r>
            <a:endParaRPr lang="pt-BR" sz="1400" dirty="0">
              <a:latin typeface="Arial Narrow" pitchFamily="34" charset="0"/>
            </a:endParaRPr>
          </a:p>
          <a:p>
            <a:pPr algn="l" eaLnBrk="0" hangingPunct="0">
              <a:lnSpc>
                <a:spcPct val="140000"/>
              </a:lnSpc>
              <a:buClr>
                <a:srgbClr val="FFFF00"/>
              </a:buClr>
            </a:pPr>
            <a:r>
              <a:rPr lang="pt-BR" sz="1400" dirty="0">
                <a:latin typeface="Arial Narrow" pitchFamily="34" charset="0"/>
              </a:rPr>
              <a:t>  Redes de Informação</a:t>
            </a:r>
          </a:p>
          <a:p>
            <a:pPr algn="l" eaLnBrk="0" hangingPunct="0">
              <a:lnSpc>
                <a:spcPct val="140000"/>
              </a:lnSpc>
              <a:buClr>
                <a:srgbClr val="FFFF00"/>
              </a:buClr>
            </a:pPr>
            <a:r>
              <a:rPr lang="pt-BR" sz="1400" dirty="0">
                <a:latin typeface="Arial Narrow" pitchFamily="34" charset="0"/>
              </a:rPr>
              <a:t>  </a:t>
            </a:r>
            <a:r>
              <a:rPr lang="pt-BR" sz="1400" dirty="0" smtClean="0">
                <a:latin typeface="Arial Narrow" pitchFamily="34" charset="0"/>
              </a:rPr>
              <a:t>Zoneamento de Risco Climático</a:t>
            </a:r>
            <a:endParaRPr lang="pt-BR" sz="1400" dirty="0">
              <a:latin typeface="Arial Narrow" pitchFamily="34" charset="0"/>
            </a:endParaRPr>
          </a:p>
          <a:p>
            <a:pPr algn="l" eaLnBrk="0" hangingPunct="0">
              <a:lnSpc>
                <a:spcPct val="140000"/>
              </a:lnSpc>
              <a:buClr>
                <a:srgbClr val="FFFF00"/>
              </a:buClr>
            </a:pPr>
            <a:r>
              <a:rPr lang="pt-BR" sz="1400" dirty="0">
                <a:latin typeface="Arial Narrow" pitchFamily="34" charset="0"/>
              </a:rPr>
              <a:t>  </a:t>
            </a:r>
            <a:r>
              <a:rPr lang="pt-BR" sz="1400" dirty="0" smtClean="0">
                <a:latin typeface="Arial Narrow" pitchFamily="34" charset="0"/>
              </a:rPr>
              <a:t>Gestão Territorial</a:t>
            </a:r>
            <a:endParaRPr lang="pt-BR" sz="1400" dirty="0">
              <a:latin typeface="Arial Narrow" pitchFamily="34" charset="0"/>
            </a:endParaRPr>
          </a:p>
          <a:p>
            <a:pPr algn="l" eaLnBrk="0" hangingPunct="0">
              <a:lnSpc>
                <a:spcPct val="140000"/>
              </a:lnSpc>
              <a:buClr>
                <a:srgbClr val="FFFF00"/>
              </a:buClr>
            </a:pPr>
            <a:r>
              <a:rPr lang="pt-BR" sz="1400" dirty="0">
                <a:latin typeface="Arial Narrow" pitchFamily="34" charset="0"/>
              </a:rPr>
              <a:t>  </a:t>
            </a:r>
            <a:r>
              <a:rPr lang="pt-BR" sz="1400" dirty="0" smtClean="0">
                <a:latin typeface="Arial Narrow" pitchFamily="34" charset="0"/>
              </a:rPr>
              <a:t>Introdução e Quarentena</a:t>
            </a:r>
            <a:endParaRPr lang="pt-BR" sz="1400" dirty="0">
              <a:latin typeface="Arial Narrow" pitchFamily="34" charset="0"/>
            </a:endParaRPr>
          </a:p>
          <a:p>
            <a:pPr algn="l" eaLnBrk="0" hangingPunct="0">
              <a:lnSpc>
                <a:spcPct val="140000"/>
              </a:lnSpc>
              <a:buClr>
                <a:srgbClr val="FFFF00"/>
              </a:buClr>
            </a:pPr>
            <a:r>
              <a:rPr lang="pt-BR" sz="1400" dirty="0">
                <a:latin typeface="Arial Narrow" pitchFamily="34" charset="0"/>
              </a:rPr>
              <a:t>  </a:t>
            </a:r>
            <a:r>
              <a:rPr lang="pt-BR" sz="1400" dirty="0" smtClean="0">
                <a:latin typeface="Arial Narrow" pitchFamily="34" charset="0"/>
              </a:rPr>
              <a:t>Treinamento e Capacitação</a:t>
            </a:r>
            <a:endParaRPr lang="pt-BR" sz="1400" dirty="0">
              <a:latin typeface="Arial Narrow" pitchFamily="34" charset="0"/>
            </a:endParaRPr>
          </a:p>
          <a:p>
            <a:pPr algn="l" eaLnBrk="0" hangingPunct="0">
              <a:lnSpc>
                <a:spcPct val="140000"/>
              </a:lnSpc>
              <a:buClr>
                <a:srgbClr val="FFFF00"/>
              </a:buClr>
            </a:pPr>
            <a:r>
              <a:rPr lang="pt-BR" sz="1400" dirty="0">
                <a:latin typeface="Arial Narrow" pitchFamily="34" charset="0"/>
              </a:rPr>
              <a:t>   </a:t>
            </a:r>
            <a:r>
              <a:rPr lang="pt-BR" sz="1400" dirty="0" smtClean="0">
                <a:latin typeface="Arial Narrow" pitchFamily="34" charset="0"/>
              </a:rPr>
              <a:t>Incubação de Empresas</a:t>
            </a:r>
          </a:p>
          <a:p>
            <a:pPr eaLnBrk="0" hangingPunct="0">
              <a:lnSpc>
                <a:spcPct val="140000"/>
              </a:lnSpc>
              <a:buClr>
                <a:srgbClr val="FFFF00"/>
              </a:buClr>
            </a:pPr>
            <a:r>
              <a:rPr lang="pt-PT" sz="1400" dirty="0" smtClean="0">
                <a:latin typeface="Arial Narrow" pitchFamily="34" charset="0"/>
              </a:rPr>
              <a:t>   Etc...</a:t>
            </a:r>
            <a:endParaRPr lang="pt-BR" sz="1400" dirty="0">
              <a:latin typeface="Arial Narrow" pitchFamily="34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42844" y="1920913"/>
            <a:ext cx="2357454" cy="3194709"/>
          </a:xfrm>
          <a:prstGeom prst="rect">
            <a:avLst/>
          </a:prstGeom>
          <a:solidFill>
            <a:schemeClr val="bg2"/>
          </a:solidFill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>
            <a:prstShdw prst="shdw18" dist="17961" dir="13500000">
              <a:schemeClr val="bg2">
                <a:gamma/>
                <a:shade val="60000"/>
                <a:invGamma/>
              </a:schemeClr>
            </a:prstShdw>
          </a:effectLst>
        </p:spPr>
        <p:txBody>
          <a:bodyPr wrap="square" lIns="91427" tIns="45714" rIns="91427" bIns="45714">
            <a:spAutoFit/>
          </a:bodyPr>
          <a:lstStyle/>
          <a:p>
            <a:pPr algn="l" eaLnBrk="0" hangingPunct="0">
              <a:lnSpc>
                <a:spcPct val="120000"/>
              </a:lnSpc>
              <a:buClr>
                <a:srgbClr val="FFFF00"/>
              </a:buClr>
            </a:pPr>
            <a:r>
              <a:rPr lang="pt-PT" sz="1400" dirty="0">
                <a:latin typeface="Arial Narrow" pitchFamily="34" charset="0"/>
              </a:rPr>
              <a:t>  Linhagens</a:t>
            </a:r>
          </a:p>
          <a:p>
            <a:pPr algn="l" eaLnBrk="0" hangingPunct="0">
              <a:lnSpc>
                <a:spcPct val="120000"/>
              </a:lnSpc>
              <a:buClr>
                <a:srgbClr val="FFFF00"/>
              </a:buClr>
            </a:pPr>
            <a:r>
              <a:rPr lang="pt-PT" sz="1400" dirty="0">
                <a:latin typeface="Arial Narrow" pitchFamily="34" charset="0"/>
              </a:rPr>
              <a:t>  Variedades</a:t>
            </a:r>
          </a:p>
          <a:p>
            <a:pPr algn="l" eaLnBrk="0" hangingPunct="0">
              <a:lnSpc>
                <a:spcPct val="120000"/>
              </a:lnSpc>
              <a:buClr>
                <a:srgbClr val="FFFF00"/>
              </a:buClr>
            </a:pPr>
            <a:r>
              <a:rPr lang="pt-PT" sz="1400" dirty="0">
                <a:latin typeface="Arial Narrow" pitchFamily="34" charset="0"/>
              </a:rPr>
              <a:t>  Híbridos</a:t>
            </a:r>
          </a:p>
          <a:p>
            <a:pPr algn="l" eaLnBrk="0" hangingPunct="0">
              <a:lnSpc>
                <a:spcPct val="120000"/>
              </a:lnSpc>
              <a:buClr>
                <a:srgbClr val="FFFF00"/>
              </a:buClr>
            </a:pPr>
            <a:r>
              <a:rPr lang="pt-PT" sz="1400" dirty="0">
                <a:latin typeface="Arial Narrow" pitchFamily="34" charset="0"/>
              </a:rPr>
              <a:t>  Germoplasma</a:t>
            </a:r>
          </a:p>
          <a:p>
            <a:pPr algn="l" eaLnBrk="0" hangingPunct="0">
              <a:lnSpc>
                <a:spcPct val="120000"/>
              </a:lnSpc>
              <a:buClr>
                <a:srgbClr val="FFFF00"/>
              </a:buClr>
            </a:pPr>
            <a:r>
              <a:rPr lang="pt-PT" sz="1400" dirty="0">
                <a:latin typeface="Arial Narrow" pitchFamily="34" charset="0"/>
              </a:rPr>
              <a:t>  Bioinseticidas</a:t>
            </a:r>
          </a:p>
          <a:p>
            <a:pPr algn="l" eaLnBrk="0" hangingPunct="0">
              <a:lnSpc>
                <a:spcPct val="120000"/>
              </a:lnSpc>
              <a:buClr>
                <a:srgbClr val="FFFF00"/>
              </a:buClr>
            </a:pPr>
            <a:r>
              <a:rPr lang="pt-PT" sz="1400" dirty="0">
                <a:latin typeface="Arial Narrow" pitchFamily="34" charset="0"/>
              </a:rPr>
              <a:t>  Genes/promotores</a:t>
            </a:r>
          </a:p>
          <a:p>
            <a:pPr algn="l" eaLnBrk="0" hangingPunct="0">
              <a:lnSpc>
                <a:spcPct val="120000"/>
              </a:lnSpc>
              <a:buClr>
                <a:srgbClr val="FFFF00"/>
              </a:buClr>
            </a:pPr>
            <a:r>
              <a:rPr lang="pt-PT" sz="1400" dirty="0">
                <a:latin typeface="Arial Narrow" pitchFamily="34" charset="0"/>
              </a:rPr>
              <a:t>  OGMs</a:t>
            </a:r>
          </a:p>
          <a:p>
            <a:pPr algn="l" eaLnBrk="0" hangingPunct="0">
              <a:lnSpc>
                <a:spcPct val="120000"/>
              </a:lnSpc>
              <a:buClr>
                <a:srgbClr val="FFFF00"/>
              </a:buClr>
            </a:pPr>
            <a:r>
              <a:rPr lang="pt-PT" sz="1400" dirty="0">
                <a:latin typeface="Arial Narrow" pitchFamily="34" charset="0"/>
              </a:rPr>
              <a:t>  Biofábricas</a:t>
            </a:r>
          </a:p>
          <a:p>
            <a:pPr algn="l" eaLnBrk="0" hangingPunct="0">
              <a:lnSpc>
                <a:spcPct val="120000"/>
              </a:lnSpc>
              <a:buClr>
                <a:srgbClr val="FFFF00"/>
              </a:buClr>
            </a:pPr>
            <a:r>
              <a:rPr lang="pt-PT" sz="1400" dirty="0">
                <a:latin typeface="Arial Narrow" pitchFamily="34" charset="0"/>
              </a:rPr>
              <a:t>  Equipamentos</a:t>
            </a:r>
          </a:p>
          <a:p>
            <a:pPr algn="l" eaLnBrk="0" hangingPunct="0">
              <a:lnSpc>
                <a:spcPct val="120000"/>
              </a:lnSpc>
              <a:buClr>
                <a:srgbClr val="FFFF00"/>
              </a:buClr>
            </a:pPr>
            <a:r>
              <a:rPr lang="pt-PT" sz="1400" dirty="0">
                <a:latin typeface="Arial Narrow" pitchFamily="34" charset="0"/>
              </a:rPr>
              <a:t>  Kits de diagnose</a:t>
            </a:r>
          </a:p>
          <a:p>
            <a:pPr algn="l" eaLnBrk="0" hangingPunct="0">
              <a:lnSpc>
                <a:spcPct val="120000"/>
              </a:lnSpc>
              <a:buClr>
                <a:srgbClr val="FFFF00"/>
              </a:buClr>
            </a:pPr>
            <a:r>
              <a:rPr lang="pt-PT" sz="1400" dirty="0">
                <a:latin typeface="Arial Narrow" pitchFamily="34" charset="0"/>
              </a:rPr>
              <a:t>  </a:t>
            </a:r>
            <a:r>
              <a:rPr lang="pt-PT" sz="1400" dirty="0" smtClean="0">
                <a:latin typeface="Arial Narrow" pitchFamily="34" charset="0"/>
              </a:rPr>
              <a:t>Vacinas</a:t>
            </a:r>
          </a:p>
          <a:p>
            <a:pPr algn="l" eaLnBrk="0" hangingPunct="0">
              <a:lnSpc>
                <a:spcPct val="120000"/>
              </a:lnSpc>
              <a:buClr>
                <a:srgbClr val="FFFF00"/>
              </a:buClr>
            </a:pPr>
            <a:r>
              <a:rPr lang="pt-PT" sz="1400" dirty="0" smtClean="0">
                <a:latin typeface="Arial Narrow" pitchFamily="34" charset="0"/>
              </a:rPr>
              <a:t>  Etc...</a:t>
            </a:r>
            <a:endParaRPr lang="pt-BR" sz="1400" dirty="0">
              <a:latin typeface="Arial Narrow" pitchFamily="34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643042" y="3357562"/>
            <a:ext cx="2566702" cy="2893088"/>
          </a:xfrm>
          <a:prstGeom prst="rect">
            <a:avLst/>
          </a:prstGeom>
          <a:solidFill>
            <a:schemeClr val="bg2"/>
          </a:solidFill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>
            <a:prstShdw prst="shdw18" dist="17961" dir="13500000">
              <a:schemeClr val="bg2">
                <a:gamma/>
                <a:shade val="60000"/>
                <a:invGamma/>
              </a:schemeClr>
            </a:prstShdw>
          </a:effectLst>
        </p:spPr>
        <p:txBody>
          <a:bodyPr wrap="none" lIns="91427" tIns="45714" rIns="91427" bIns="45714">
            <a:spAutoFit/>
          </a:bodyPr>
          <a:lstStyle/>
          <a:p>
            <a:pPr algn="l" eaLnBrk="0" hangingPunct="0">
              <a:lnSpc>
                <a:spcPct val="130000"/>
              </a:lnSpc>
              <a:buClr>
                <a:srgbClr val="FFFF00"/>
              </a:buClr>
            </a:pPr>
            <a:r>
              <a:rPr lang="pt-BR" sz="1400" dirty="0">
                <a:latin typeface="Arial Narrow" pitchFamily="34" charset="0"/>
              </a:rPr>
              <a:t>  Sistemas de manejo</a:t>
            </a:r>
          </a:p>
          <a:p>
            <a:pPr algn="l" eaLnBrk="0" hangingPunct="0">
              <a:lnSpc>
                <a:spcPct val="130000"/>
              </a:lnSpc>
              <a:buClr>
                <a:srgbClr val="FFFF00"/>
              </a:buClr>
            </a:pPr>
            <a:r>
              <a:rPr lang="pt-BR" sz="1400" dirty="0">
                <a:latin typeface="Arial Narrow" pitchFamily="34" charset="0"/>
              </a:rPr>
              <a:t>  Adaptação a </a:t>
            </a:r>
            <a:r>
              <a:rPr lang="pt-BR" sz="1400" dirty="0" smtClean="0">
                <a:latin typeface="Arial Narrow" pitchFamily="34" charset="0"/>
              </a:rPr>
              <a:t>estresses</a:t>
            </a:r>
            <a:endParaRPr lang="pt-BR" sz="1400" dirty="0">
              <a:latin typeface="Arial Narrow" pitchFamily="34" charset="0"/>
            </a:endParaRPr>
          </a:p>
          <a:p>
            <a:pPr algn="l" eaLnBrk="0" hangingPunct="0">
              <a:lnSpc>
                <a:spcPct val="130000"/>
              </a:lnSpc>
              <a:buClr>
                <a:srgbClr val="FFFF00"/>
              </a:buClr>
            </a:pPr>
            <a:r>
              <a:rPr lang="pt-BR" sz="1400" dirty="0">
                <a:latin typeface="Arial Narrow" pitchFamily="34" charset="0"/>
              </a:rPr>
              <a:t>  Processamento e qualidade</a:t>
            </a:r>
          </a:p>
          <a:p>
            <a:pPr algn="l" eaLnBrk="0" hangingPunct="0">
              <a:lnSpc>
                <a:spcPct val="130000"/>
              </a:lnSpc>
              <a:buClr>
                <a:srgbClr val="FFFF00"/>
              </a:buClr>
            </a:pPr>
            <a:r>
              <a:rPr lang="pt-BR" sz="1400" dirty="0">
                <a:latin typeface="Arial Narrow" pitchFamily="34" charset="0"/>
              </a:rPr>
              <a:t>  Transformação de plantas</a:t>
            </a:r>
          </a:p>
          <a:p>
            <a:pPr algn="l" eaLnBrk="0" hangingPunct="0">
              <a:lnSpc>
                <a:spcPct val="130000"/>
              </a:lnSpc>
              <a:buClr>
                <a:srgbClr val="FFFF00"/>
              </a:buClr>
            </a:pPr>
            <a:r>
              <a:rPr lang="pt-BR" sz="1400" dirty="0">
                <a:latin typeface="Arial Narrow" pitchFamily="34" charset="0"/>
              </a:rPr>
              <a:t>  Prospecção gênica</a:t>
            </a:r>
          </a:p>
          <a:p>
            <a:pPr algn="l" eaLnBrk="0" hangingPunct="0">
              <a:lnSpc>
                <a:spcPct val="130000"/>
              </a:lnSpc>
              <a:buClr>
                <a:srgbClr val="FFFF00"/>
              </a:buClr>
            </a:pPr>
            <a:r>
              <a:rPr lang="pt-BR" sz="1400" dirty="0">
                <a:latin typeface="Arial Narrow" pitchFamily="34" charset="0"/>
              </a:rPr>
              <a:t>  Manejo integrado</a:t>
            </a:r>
          </a:p>
          <a:p>
            <a:pPr algn="l" eaLnBrk="0" hangingPunct="0">
              <a:lnSpc>
                <a:spcPct val="130000"/>
              </a:lnSpc>
              <a:buClr>
                <a:srgbClr val="FFFF00"/>
              </a:buClr>
            </a:pPr>
            <a:r>
              <a:rPr lang="pt-BR" sz="1400" dirty="0">
                <a:latin typeface="Arial Narrow" pitchFamily="34" charset="0"/>
              </a:rPr>
              <a:t>  </a:t>
            </a:r>
            <a:r>
              <a:rPr lang="pt-BR" sz="1400" dirty="0" err="1">
                <a:latin typeface="Arial Narrow" pitchFamily="34" charset="0"/>
              </a:rPr>
              <a:t>Fingerprinting</a:t>
            </a:r>
            <a:r>
              <a:rPr lang="pt-BR" sz="1400" dirty="0">
                <a:latin typeface="Arial Narrow" pitchFamily="34" charset="0"/>
              </a:rPr>
              <a:t> e qualidade genética</a:t>
            </a:r>
          </a:p>
          <a:p>
            <a:pPr algn="l" eaLnBrk="0" hangingPunct="0">
              <a:lnSpc>
                <a:spcPct val="130000"/>
              </a:lnSpc>
              <a:buClr>
                <a:srgbClr val="FFFF00"/>
              </a:buClr>
            </a:pPr>
            <a:r>
              <a:rPr lang="pt-BR" sz="1400" dirty="0">
                <a:latin typeface="Arial Narrow" pitchFamily="34" charset="0"/>
              </a:rPr>
              <a:t>  Zoneamento agroclimático</a:t>
            </a:r>
          </a:p>
          <a:p>
            <a:pPr algn="l" eaLnBrk="0" hangingPunct="0">
              <a:lnSpc>
                <a:spcPct val="130000"/>
              </a:lnSpc>
              <a:buClr>
                <a:srgbClr val="FFFF00"/>
              </a:buClr>
            </a:pPr>
            <a:r>
              <a:rPr lang="pt-BR" sz="1400" dirty="0">
                <a:latin typeface="Arial Narrow" pitchFamily="34" charset="0"/>
              </a:rPr>
              <a:t>  Diagnose de </a:t>
            </a:r>
            <a:r>
              <a:rPr lang="pt-BR" sz="1400" dirty="0" smtClean="0">
                <a:latin typeface="Arial Narrow" pitchFamily="34" charset="0"/>
              </a:rPr>
              <a:t>doenças</a:t>
            </a:r>
          </a:p>
          <a:p>
            <a:pPr eaLnBrk="0" hangingPunct="0">
              <a:lnSpc>
                <a:spcPct val="130000"/>
              </a:lnSpc>
              <a:buClr>
                <a:srgbClr val="FFFF00"/>
              </a:buClr>
            </a:pPr>
            <a:r>
              <a:rPr lang="pt-PT" sz="1400" dirty="0" smtClean="0">
                <a:latin typeface="Arial Narrow" pitchFamily="34" charset="0"/>
              </a:rPr>
              <a:t>  Etc...</a:t>
            </a:r>
            <a:endParaRPr lang="pt-BR" sz="1400" dirty="0">
              <a:latin typeface="Arial Narrow" pitchFamily="34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3714744" y="2082644"/>
            <a:ext cx="2733414" cy="2936176"/>
          </a:xfrm>
          <a:prstGeom prst="rect">
            <a:avLst/>
          </a:prstGeom>
          <a:solidFill>
            <a:schemeClr val="bg2"/>
          </a:solidFill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>
            <a:prstShdw prst="shdw18" dist="17961" dir="13500000">
              <a:schemeClr val="bg2">
                <a:gamma/>
                <a:shade val="60000"/>
                <a:invGamma/>
              </a:schemeClr>
            </a:prstShdw>
          </a:effectLst>
        </p:spPr>
        <p:txBody>
          <a:bodyPr wrap="none" lIns="91427" tIns="45714" rIns="91427" bIns="45714">
            <a:spAutoFit/>
          </a:bodyPr>
          <a:lstStyle/>
          <a:p>
            <a:pPr algn="l" eaLnBrk="0" hangingPunct="0">
              <a:lnSpc>
                <a:spcPct val="120000"/>
              </a:lnSpc>
              <a:buClr>
                <a:srgbClr val="FFFF00"/>
              </a:buClr>
            </a:pPr>
            <a:r>
              <a:rPr lang="pt-BR" sz="1400" dirty="0">
                <a:latin typeface="Arial Narrow" pitchFamily="34" charset="0"/>
              </a:rPr>
              <a:t>  Rede de avaliação de cultivares</a:t>
            </a:r>
          </a:p>
          <a:p>
            <a:pPr algn="l" eaLnBrk="0" hangingPunct="0">
              <a:lnSpc>
                <a:spcPct val="120000"/>
              </a:lnSpc>
              <a:buClr>
                <a:srgbClr val="FFFF00"/>
              </a:buClr>
            </a:pPr>
            <a:r>
              <a:rPr lang="pt-BR" sz="1400" dirty="0">
                <a:latin typeface="Arial Narrow" pitchFamily="34" charset="0"/>
              </a:rPr>
              <a:t>  Rastreamento &amp; Certificação</a:t>
            </a:r>
          </a:p>
          <a:p>
            <a:pPr algn="l" eaLnBrk="0" hangingPunct="0">
              <a:lnSpc>
                <a:spcPct val="120000"/>
              </a:lnSpc>
              <a:buClr>
                <a:srgbClr val="FFFF00"/>
              </a:buClr>
            </a:pPr>
            <a:r>
              <a:rPr lang="pt-BR" sz="1400" dirty="0">
                <a:latin typeface="Arial Narrow" pitchFamily="34" charset="0"/>
              </a:rPr>
              <a:t>  Análise de pureza genética</a:t>
            </a:r>
          </a:p>
          <a:p>
            <a:pPr algn="l" eaLnBrk="0" hangingPunct="0">
              <a:lnSpc>
                <a:spcPct val="120000"/>
              </a:lnSpc>
              <a:buClr>
                <a:srgbClr val="FFFF00"/>
              </a:buClr>
            </a:pPr>
            <a:r>
              <a:rPr lang="pt-BR" sz="1400" dirty="0">
                <a:latin typeface="Arial Narrow" pitchFamily="34" charset="0"/>
              </a:rPr>
              <a:t>  Defesa </a:t>
            </a:r>
            <a:r>
              <a:rPr lang="pt-BR" sz="1400" dirty="0" smtClean="0">
                <a:latin typeface="Arial Narrow" pitchFamily="34" charset="0"/>
              </a:rPr>
              <a:t>agropecuária</a:t>
            </a:r>
            <a:endParaRPr lang="pt-BR" sz="1400" dirty="0">
              <a:latin typeface="Arial Narrow" pitchFamily="34" charset="0"/>
            </a:endParaRPr>
          </a:p>
          <a:p>
            <a:pPr algn="l" eaLnBrk="0" hangingPunct="0">
              <a:lnSpc>
                <a:spcPct val="120000"/>
              </a:lnSpc>
              <a:buClr>
                <a:srgbClr val="FFFF00"/>
              </a:buClr>
            </a:pPr>
            <a:r>
              <a:rPr lang="pt-BR" sz="1400" dirty="0">
                <a:latin typeface="Arial Narrow" pitchFamily="34" charset="0"/>
              </a:rPr>
              <a:t>  Prospecção gênica</a:t>
            </a:r>
          </a:p>
          <a:p>
            <a:pPr algn="l" eaLnBrk="0" hangingPunct="0">
              <a:lnSpc>
                <a:spcPct val="120000"/>
              </a:lnSpc>
              <a:buClr>
                <a:srgbClr val="FFFF00"/>
              </a:buClr>
            </a:pPr>
            <a:r>
              <a:rPr lang="pt-BR" sz="1400" dirty="0">
                <a:latin typeface="Arial Narrow" pitchFamily="34" charset="0"/>
              </a:rPr>
              <a:t>  Automação de sistemas</a:t>
            </a:r>
          </a:p>
          <a:p>
            <a:pPr algn="l" eaLnBrk="0" hangingPunct="0">
              <a:lnSpc>
                <a:spcPct val="120000"/>
              </a:lnSpc>
              <a:buClr>
                <a:srgbClr val="FFFF00"/>
              </a:buClr>
            </a:pPr>
            <a:r>
              <a:rPr lang="pt-BR" sz="1400" dirty="0">
                <a:latin typeface="Arial Narrow" pitchFamily="34" charset="0"/>
              </a:rPr>
              <a:t>  Monitoramento – manejo integrado</a:t>
            </a:r>
          </a:p>
          <a:p>
            <a:pPr algn="l" eaLnBrk="0" hangingPunct="0">
              <a:lnSpc>
                <a:spcPct val="120000"/>
              </a:lnSpc>
              <a:buClr>
                <a:srgbClr val="FFFF00"/>
              </a:buClr>
            </a:pPr>
            <a:r>
              <a:rPr lang="pt-BR" sz="1400" dirty="0">
                <a:latin typeface="Arial Narrow" pitchFamily="34" charset="0"/>
              </a:rPr>
              <a:t>  Monitoramento – qualidade ambiental</a:t>
            </a:r>
          </a:p>
          <a:p>
            <a:pPr algn="l" eaLnBrk="0" hangingPunct="0">
              <a:lnSpc>
                <a:spcPct val="120000"/>
              </a:lnSpc>
              <a:buClr>
                <a:srgbClr val="FFFF00"/>
              </a:buClr>
            </a:pPr>
            <a:r>
              <a:rPr lang="pt-BR" sz="1400" dirty="0">
                <a:latin typeface="Arial Narrow" pitchFamily="34" charset="0"/>
              </a:rPr>
              <a:t>  Monitoramento – </a:t>
            </a:r>
            <a:r>
              <a:rPr lang="pt-BR" sz="1400" dirty="0" smtClean="0">
                <a:latin typeface="Arial Narrow" pitchFamily="34" charset="0"/>
              </a:rPr>
              <a:t>risco climático</a:t>
            </a:r>
            <a:endParaRPr lang="pt-BR" sz="1400" dirty="0">
              <a:latin typeface="Arial Narrow" pitchFamily="34" charset="0"/>
            </a:endParaRPr>
          </a:p>
          <a:p>
            <a:pPr algn="l" eaLnBrk="0" hangingPunct="0">
              <a:lnSpc>
                <a:spcPct val="120000"/>
              </a:lnSpc>
              <a:buClr>
                <a:srgbClr val="FFFF00"/>
              </a:buClr>
            </a:pPr>
            <a:r>
              <a:rPr lang="pt-BR" sz="1400" dirty="0">
                <a:latin typeface="Arial Narrow" pitchFamily="34" charset="0"/>
              </a:rPr>
              <a:t>  </a:t>
            </a:r>
            <a:r>
              <a:rPr lang="pt-BR" sz="1400" dirty="0" err="1">
                <a:latin typeface="Arial Narrow" pitchFamily="34" charset="0"/>
              </a:rPr>
              <a:t>OGMs</a:t>
            </a:r>
            <a:r>
              <a:rPr lang="pt-BR" sz="1400" dirty="0">
                <a:latin typeface="Arial Narrow" pitchFamily="34" charset="0"/>
              </a:rPr>
              <a:t> &amp; </a:t>
            </a:r>
            <a:r>
              <a:rPr lang="pt-BR" sz="1400" dirty="0" err="1" smtClean="0">
                <a:latin typeface="Arial Narrow" pitchFamily="34" charset="0"/>
              </a:rPr>
              <a:t>Biossegurança</a:t>
            </a:r>
            <a:endParaRPr lang="pt-BR" sz="1400" dirty="0" smtClean="0">
              <a:latin typeface="Arial Narrow" pitchFamily="34" charset="0"/>
            </a:endParaRPr>
          </a:p>
          <a:p>
            <a:pPr eaLnBrk="0" hangingPunct="0">
              <a:lnSpc>
                <a:spcPct val="120000"/>
              </a:lnSpc>
              <a:buClr>
                <a:srgbClr val="FFFF00"/>
              </a:buClr>
            </a:pPr>
            <a:r>
              <a:rPr lang="pt-PT" sz="1400" dirty="0" smtClean="0">
                <a:latin typeface="Arial Narrow" pitchFamily="34" charset="0"/>
              </a:rPr>
              <a:t>  Etc...</a:t>
            </a:r>
            <a:endParaRPr lang="pt-BR" sz="1400" dirty="0">
              <a:latin typeface="Arial Narrow" pitchFamily="34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 rot="19298530">
            <a:off x="1681184" y="2254241"/>
            <a:ext cx="1495304" cy="457200"/>
          </a:xfrm>
          <a:prstGeom prst="rect">
            <a:avLst/>
          </a:prstGeom>
          <a:solidFill>
            <a:schemeClr val="hlink"/>
          </a:solidFill>
          <a:ln w="12700">
            <a:noFill/>
            <a:miter lim="800000"/>
            <a:headEnd/>
            <a:tailEnd/>
          </a:ln>
          <a:effectLst>
            <a:prstShdw prst="shdw17" dist="17961" dir="2700000">
              <a:schemeClr val="hlink">
                <a:gamma/>
                <a:shade val="60000"/>
                <a:invGamma/>
              </a:schemeClr>
            </a:prstShdw>
          </a:effectLst>
        </p:spPr>
        <p:txBody>
          <a:bodyPr wrap="square" lIns="91427" tIns="45714" rIns="91427" bIns="45714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sz="2400" b="1">
                <a:solidFill>
                  <a:schemeClr val="bg1"/>
                </a:solidFill>
                <a:latin typeface="Arial Narrow" pitchFamily="34" charset="0"/>
              </a:rPr>
              <a:t>Produtos</a:t>
            </a: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 rot="19298530">
            <a:off x="3830623" y="5222453"/>
            <a:ext cx="1564609" cy="457200"/>
          </a:xfrm>
          <a:prstGeom prst="rect">
            <a:avLst/>
          </a:prstGeom>
          <a:solidFill>
            <a:schemeClr val="hlink"/>
          </a:solidFill>
          <a:ln w="12700">
            <a:noFill/>
            <a:miter lim="800000"/>
            <a:headEnd/>
            <a:tailEnd/>
          </a:ln>
          <a:effectLst>
            <a:prstShdw prst="shdw17" dist="17961" dir="2700000">
              <a:schemeClr val="hlink">
                <a:gamma/>
                <a:shade val="60000"/>
                <a:invGamma/>
              </a:schemeClr>
            </a:prstShdw>
          </a:effectLst>
        </p:spPr>
        <p:txBody>
          <a:bodyPr wrap="square" lIns="91427" tIns="45714" rIns="91427" bIns="45714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sz="2400" b="1" dirty="0">
                <a:solidFill>
                  <a:schemeClr val="bg1"/>
                </a:solidFill>
                <a:latin typeface="Arial Narrow" pitchFamily="34" charset="0"/>
              </a:rPr>
              <a:t>Processos</a:t>
            </a: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 rot="19298530">
            <a:off x="5487826" y="2630839"/>
            <a:ext cx="1747409" cy="458788"/>
          </a:xfrm>
          <a:prstGeom prst="rect">
            <a:avLst/>
          </a:prstGeom>
          <a:solidFill>
            <a:schemeClr val="hlink"/>
          </a:solidFill>
          <a:ln w="12700">
            <a:noFill/>
            <a:miter lim="800000"/>
            <a:headEnd/>
            <a:tailEnd/>
          </a:ln>
          <a:effectLst>
            <a:prstShdw prst="shdw17" dist="17961" dir="2700000">
              <a:schemeClr val="hlink">
                <a:gamma/>
                <a:shade val="60000"/>
                <a:invGamma/>
              </a:schemeClr>
            </a:prstShdw>
          </a:effectLst>
        </p:spPr>
        <p:txBody>
          <a:bodyPr wrap="square" lIns="91427" tIns="45714" rIns="91427" bIns="45714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sz="2400" b="1" dirty="0">
                <a:solidFill>
                  <a:schemeClr val="bg1"/>
                </a:solidFill>
                <a:latin typeface="Arial Narrow" pitchFamily="34" charset="0"/>
              </a:rPr>
              <a:t>Informações</a:t>
            </a: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 rot="19298530">
            <a:off x="7907568" y="3665760"/>
            <a:ext cx="1273932" cy="458788"/>
          </a:xfrm>
          <a:prstGeom prst="rect">
            <a:avLst/>
          </a:prstGeom>
          <a:solidFill>
            <a:schemeClr val="hlink"/>
          </a:solidFill>
          <a:ln w="12700">
            <a:noFill/>
            <a:miter lim="800000"/>
            <a:headEnd/>
            <a:tailEnd/>
          </a:ln>
          <a:effectLst>
            <a:prstShdw prst="shdw17" dist="17961" dir="2700000">
              <a:schemeClr val="hlink">
                <a:gamma/>
                <a:shade val="60000"/>
                <a:invGamma/>
              </a:schemeClr>
            </a:prstShdw>
          </a:effectLst>
        </p:spPr>
        <p:txBody>
          <a:bodyPr wrap="square" lIns="91427" tIns="45714" rIns="91427" bIns="45714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sz="2400" b="1" dirty="0">
                <a:solidFill>
                  <a:schemeClr val="bg1"/>
                </a:solidFill>
                <a:latin typeface="Arial Narrow" pitchFamily="34" charset="0"/>
              </a:rPr>
              <a:t>Serviços</a:t>
            </a:r>
          </a:p>
        </p:txBody>
      </p:sp>
      <p:sp>
        <p:nvSpPr>
          <p:cNvPr id="14" name="TextBox 308"/>
          <p:cNvSpPr txBox="1"/>
          <p:nvPr/>
        </p:nvSpPr>
        <p:spPr>
          <a:xfrm>
            <a:off x="215422" y="343895"/>
            <a:ext cx="8677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atin typeface="Arial Narrow"/>
              </a:rPr>
              <a:t>Produção Tecnológica da Embrapa</a:t>
            </a:r>
            <a:endParaRPr lang="pt-BR" sz="4000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793F5-71B5-40CD-94DE-CDAA54C4B253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grpSp>
        <p:nvGrpSpPr>
          <p:cNvPr id="27" name="Group 13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28" name="Rectangle 27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0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1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1120"/>
          <p:cNvSpPr>
            <a:spLocks noChangeArrowheads="1"/>
          </p:cNvSpPr>
          <p:nvPr/>
        </p:nvSpPr>
        <p:spPr bwMode="auto">
          <a:xfrm>
            <a:off x="71406" y="1571612"/>
            <a:ext cx="8858312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DDDDDD"/>
            </a:outerShdw>
          </a:effectLst>
        </p:spPr>
        <p:txBody>
          <a:bodyPr/>
          <a:lstStyle/>
          <a:p>
            <a:pPr algn="ctr" eaLnBrk="0" hangingPunct="0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A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pesquisa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pública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funciona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como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uma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“</a:t>
            </a:r>
            <a:r>
              <a:rPr lang="en-US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locomotiva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limpa-trilhos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”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660715" y="3581439"/>
            <a:ext cx="1587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pt-BR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660715" y="3581439"/>
            <a:ext cx="1587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pt-BR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895540" y="2654339"/>
            <a:ext cx="3241675" cy="2527300"/>
            <a:chOff x="2083" y="1591"/>
            <a:chExt cx="2042" cy="1592"/>
          </a:xfrm>
        </p:grpSpPr>
        <p:sp>
          <p:nvSpPr>
            <p:cNvPr id="14" name="Oval 5"/>
            <p:cNvSpPr>
              <a:spLocks noChangeArrowheads="1"/>
            </p:cNvSpPr>
            <p:nvPr/>
          </p:nvSpPr>
          <p:spPr bwMode="auto">
            <a:xfrm>
              <a:off x="2754" y="1763"/>
              <a:ext cx="832" cy="808"/>
            </a:xfrm>
            <a:prstGeom prst="ellipse">
              <a:avLst/>
            </a:prstGeom>
            <a:solidFill>
              <a:srgbClr val="00279F"/>
            </a:solidFill>
            <a:ln w="9525">
              <a:solidFill>
                <a:srgbClr val="063DE8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pt-BR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06" y="2382"/>
              <a:ext cx="556" cy="801"/>
              <a:chOff x="2806" y="2382"/>
              <a:chExt cx="556" cy="801"/>
            </a:xfrm>
          </p:grpSpPr>
          <p:sp>
            <p:nvSpPr>
              <p:cNvPr id="85" name="Freeform 7"/>
              <p:cNvSpPr>
                <a:spLocks/>
              </p:cNvSpPr>
              <p:nvPr/>
            </p:nvSpPr>
            <p:spPr bwMode="auto">
              <a:xfrm>
                <a:off x="2806" y="2382"/>
                <a:ext cx="556" cy="801"/>
              </a:xfrm>
              <a:custGeom>
                <a:avLst/>
                <a:gdLst>
                  <a:gd name="T0" fmla="*/ 453 w 556"/>
                  <a:gd name="T1" fmla="*/ 0 h 801"/>
                  <a:gd name="T2" fmla="*/ 109 w 556"/>
                  <a:gd name="T3" fmla="*/ 0 h 801"/>
                  <a:gd name="T4" fmla="*/ 109 w 556"/>
                  <a:gd name="T5" fmla="*/ 418 h 801"/>
                  <a:gd name="T6" fmla="*/ 0 w 556"/>
                  <a:gd name="T7" fmla="*/ 418 h 801"/>
                  <a:gd name="T8" fmla="*/ 275 w 556"/>
                  <a:gd name="T9" fmla="*/ 801 h 801"/>
                  <a:gd name="T10" fmla="*/ 556 w 556"/>
                  <a:gd name="T11" fmla="*/ 418 h 801"/>
                  <a:gd name="T12" fmla="*/ 453 w 556"/>
                  <a:gd name="T13" fmla="*/ 418 h 801"/>
                  <a:gd name="T14" fmla="*/ 453 w 556"/>
                  <a:gd name="T15" fmla="*/ 0 h 8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6" h="801">
                    <a:moveTo>
                      <a:pt x="453" y="0"/>
                    </a:moveTo>
                    <a:lnTo>
                      <a:pt x="109" y="0"/>
                    </a:lnTo>
                    <a:lnTo>
                      <a:pt x="109" y="418"/>
                    </a:lnTo>
                    <a:lnTo>
                      <a:pt x="0" y="418"/>
                    </a:lnTo>
                    <a:lnTo>
                      <a:pt x="275" y="801"/>
                    </a:lnTo>
                    <a:lnTo>
                      <a:pt x="556" y="418"/>
                    </a:lnTo>
                    <a:lnTo>
                      <a:pt x="453" y="418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rgbClr val="6ED8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pt-BR"/>
              </a:p>
            </p:txBody>
          </p:sp>
          <p:sp>
            <p:nvSpPr>
              <p:cNvPr id="86" name="Freeform 8"/>
              <p:cNvSpPr>
                <a:spLocks/>
              </p:cNvSpPr>
              <p:nvPr/>
            </p:nvSpPr>
            <p:spPr bwMode="auto">
              <a:xfrm>
                <a:off x="2806" y="2382"/>
                <a:ext cx="556" cy="801"/>
              </a:xfrm>
              <a:custGeom>
                <a:avLst/>
                <a:gdLst>
                  <a:gd name="T0" fmla="*/ 453 w 556"/>
                  <a:gd name="T1" fmla="*/ 0 h 801"/>
                  <a:gd name="T2" fmla="*/ 109 w 556"/>
                  <a:gd name="T3" fmla="*/ 0 h 801"/>
                  <a:gd name="T4" fmla="*/ 109 w 556"/>
                  <a:gd name="T5" fmla="*/ 418 h 801"/>
                  <a:gd name="T6" fmla="*/ 0 w 556"/>
                  <a:gd name="T7" fmla="*/ 418 h 801"/>
                  <a:gd name="T8" fmla="*/ 275 w 556"/>
                  <a:gd name="T9" fmla="*/ 801 h 801"/>
                  <a:gd name="T10" fmla="*/ 556 w 556"/>
                  <a:gd name="T11" fmla="*/ 418 h 801"/>
                  <a:gd name="T12" fmla="*/ 453 w 556"/>
                  <a:gd name="T13" fmla="*/ 418 h 801"/>
                  <a:gd name="T14" fmla="*/ 453 w 556"/>
                  <a:gd name="T15" fmla="*/ 0 h 8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6" h="801">
                    <a:moveTo>
                      <a:pt x="453" y="0"/>
                    </a:moveTo>
                    <a:lnTo>
                      <a:pt x="109" y="0"/>
                    </a:lnTo>
                    <a:lnTo>
                      <a:pt x="109" y="418"/>
                    </a:lnTo>
                    <a:lnTo>
                      <a:pt x="0" y="418"/>
                    </a:lnTo>
                    <a:lnTo>
                      <a:pt x="275" y="801"/>
                    </a:lnTo>
                    <a:lnTo>
                      <a:pt x="556" y="418"/>
                    </a:lnTo>
                    <a:lnTo>
                      <a:pt x="453" y="418"/>
                    </a:lnTo>
                    <a:lnTo>
                      <a:pt x="453" y="0"/>
                    </a:lnTo>
                  </a:path>
                </a:pathLst>
              </a:custGeom>
              <a:noFill/>
              <a:ln w="9525">
                <a:solidFill>
                  <a:srgbClr val="20772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081" y="2800"/>
              <a:ext cx="373" cy="383"/>
              <a:chOff x="3081" y="2800"/>
              <a:chExt cx="373" cy="383"/>
            </a:xfrm>
          </p:grpSpPr>
          <p:sp>
            <p:nvSpPr>
              <p:cNvPr id="83" name="Freeform 10"/>
              <p:cNvSpPr>
                <a:spLocks/>
              </p:cNvSpPr>
              <p:nvPr/>
            </p:nvSpPr>
            <p:spPr bwMode="auto">
              <a:xfrm>
                <a:off x="3081" y="2800"/>
                <a:ext cx="373" cy="383"/>
              </a:xfrm>
              <a:custGeom>
                <a:avLst/>
                <a:gdLst>
                  <a:gd name="T0" fmla="*/ 275 w 373"/>
                  <a:gd name="T1" fmla="*/ 0 h 383"/>
                  <a:gd name="T2" fmla="*/ 373 w 373"/>
                  <a:gd name="T3" fmla="*/ 0 h 383"/>
                  <a:gd name="T4" fmla="*/ 97 w 373"/>
                  <a:gd name="T5" fmla="*/ 383 h 383"/>
                  <a:gd name="T6" fmla="*/ 0 w 373"/>
                  <a:gd name="T7" fmla="*/ 383 h 383"/>
                  <a:gd name="T8" fmla="*/ 275 w 373"/>
                  <a:gd name="T9" fmla="*/ 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3" h="383">
                    <a:moveTo>
                      <a:pt x="275" y="0"/>
                    </a:moveTo>
                    <a:lnTo>
                      <a:pt x="373" y="0"/>
                    </a:lnTo>
                    <a:lnTo>
                      <a:pt x="97" y="383"/>
                    </a:lnTo>
                    <a:lnTo>
                      <a:pt x="0" y="383"/>
                    </a:lnTo>
                    <a:lnTo>
                      <a:pt x="275" y="0"/>
                    </a:lnTo>
                    <a:close/>
                  </a:path>
                </a:pathLst>
              </a:custGeom>
              <a:solidFill>
                <a:srgbClr val="2077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pt-BR"/>
              </a:p>
            </p:txBody>
          </p:sp>
          <p:sp>
            <p:nvSpPr>
              <p:cNvPr id="84" name="Freeform 11"/>
              <p:cNvSpPr>
                <a:spLocks/>
              </p:cNvSpPr>
              <p:nvPr/>
            </p:nvSpPr>
            <p:spPr bwMode="auto">
              <a:xfrm>
                <a:off x="3081" y="2800"/>
                <a:ext cx="373" cy="383"/>
              </a:xfrm>
              <a:custGeom>
                <a:avLst/>
                <a:gdLst>
                  <a:gd name="T0" fmla="*/ 275 w 373"/>
                  <a:gd name="T1" fmla="*/ 0 h 383"/>
                  <a:gd name="T2" fmla="*/ 373 w 373"/>
                  <a:gd name="T3" fmla="*/ 0 h 383"/>
                  <a:gd name="T4" fmla="*/ 97 w 373"/>
                  <a:gd name="T5" fmla="*/ 383 h 383"/>
                  <a:gd name="T6" fmla="*/ 0 w 373"/>
                  <a:gd name="T7" fmla="*/ 383 h 383"/>
                  <a:gd name="T8" fmla="*/ 275 w 373"/>
                  <a:gd name="T9" fmla="*/ 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3" h="383">
                    <a:moveTo>
                      <a:pt x="275" y="0"/>
                    </a:moveTo>
                    <a:lnTo>
                      <a:pt x="373" y="0"/>
                    </a:lnTo>
                    <a:lnTo>
                      <a:pt x="97" y="383"/>
                    </a:lnTo>
                    <a:lnTo>
                      <a:pt x="0" y="383"/>
                    </a:lnTo>
                    <a:lnTo>
                      <a:pt x="275" y="0"/>
                    </a:lnTo>
                  </a:path>
                </a:pathLst>
              </a:custGeom>
              <a:noFill/>
              <a:ln w="9525">
                <a:solidFill>
                  <a:srgbClr val="20772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pt-BR"/>
              </a:p>
            </p:txBody>
          </p:sp>
        </p:grpSp>
        <p:sp>
          <p:nvSpPr>
            <p:cNvPr id="19" name="Rectangle 12"/>
            <p:cNvSpPr>
              <a:spLocks noChangeArrowheads="1"/>
            </p:cNvSpPr>
            <p:nvPr/>
          </p:nvSpPr>
          <p:spPr bwMode="auto">
            <a:xfrm>
              <a:off x="3264" y="2502"/>
              <a:ext cx="86" cy="298"/>
            </a:xfrm>
            <a:prstGeom prst="rect">
              <a:avLst/>
            </a:prstGeom>
            <a:solidFill>
              <a:srgbClr val="207722"/>
            </a:solidFill>
            <a:ln w="9525">
              <a:solidFill>
                <a:srgbClr val="207722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pt-BR"/>
            </a:p>
          </p:txBody>
        </p:sp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3259" y="2353"/>
              <a:ext cx="264" cy="177"/>
              <a:chOff x="3259" y="2353"/>
              <a:chExt cx="264" cy="177"/>
            </a:xfrm>
          </p:grpSpPr>
          <p:sp>
            <p:nvSpPr>
              <p:cNvPr id="81" name="Freeform 14"/>
              <p:cNvSpPr>
                <a:spLocks/>
              </p:cNvSpPr>
              <p:nvPr/>
            </p:nvSpPr>
            <p:spPr bwMode="auto">
              <a:xfrm>
                <a:off x="3259" y="2353"/>
                <a:ext cx="264" cy="177"/>
              </a:xfrm>
              <a:custGeom>
                <a:avLst/>
                <a:gdLst>
                  <a:gd name="T0" fmla="*/ 264 w 264"/>
                  <a:gd name="T1" fmla="*/ 0 h 177"/>
                  <a:gd name="T2" fmla="*/ 246 w 264"/>
                  <a:gd name="T3" fmla="*/ 34 h 177"/>
                  <a:gd name="T4" fmla="*/ 212 w 264"/>
                  <a:gd name="T5" fmla="*/ 80 h 177"/>
                  <a:gd name="T6" fmla="*/ 189 w 264"/>
                  <a:gd name="T7" fmla="*/ 103 h 177"/>
                  <a:gd name="T8" fmla="*/ 166 w 264"/>
                  <a:gd name="T9" fmla="*/ 132 h 177"/>
                  <a:gd name="T10" fmla="*/ 137 w 264"/>
                  <a:gd name="T11" fmla="*/ 155 h 177"/>
                  <a:gd name="T12" fmla="*/ 109 w 264"/>
                  <a:gd name="T13" fmla="*/ 166 h 177"/>
                  <a:gd name="T14" fmla="*/ 86 w 264"/>
                  <a:gd name="T15" fmla="*/ 177 h 177"/>
                  <a:gd name="T16" fmla="*/ 0 w 264"/>
                  <a:gd name="T17" fmla="*/ 177 h 177"/>
                  <a:gd name="T18" fmla="*/ 0 w 264"/>
                  <a:gd name="T19" fmla="*/ 155 h 177"/>
                  <a:gd name="T20" fmla="*/ 0 w 264"/>
                  <a:gd name="T21" fmla="*/ 0 h 177"/>
                  <a:gd name="T22" fmla="*/ 264 w 264"/>
                  <a:gd name="T23" fmla="*/ 0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4" h="177">
                    <a:moveTo>
                      <a:pt x="264" y="0"/>
                    </a:moveTo>
                    <a:lnTo>
                      <a:pt x="246" y="34"/>
                    </a:lnTo>
                    <a:lnTo>
                      <a:pt x="212" y="80"/>
                    </a:lnTo>
                    <a:lnTo>
                      <a:pt x="189" y="103"/>
                    </a:lnTo>
                    <a:lnTo>
                      <a:pt x="166" y="132"/>
                    </a:lnTo>
                    <a:lnTo>
                      <a:pt x="137" y="155"/>
                    </a:lnTo>
                    <a:lnTo>
                      <a:pt x="109" y="166"/>
                    </a:lnTo>
                    <a:lnTo>
                      <a:pt x="86" y="177"/>
                    </a:lnTo>
                    <a:lnTo>
                      <a:pt x="0" y="177"/>
                    </a:lnTo>
                    <a:lnTo>
                      <a:pt x="0" y="155"/>
                    </a:lnTo>
                    <a:lnTo>
                      <a:pt x="0" y="0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0027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pt-BR"/>
              </a:p>
            </p:txBody>
          </p:sp>
          <p:sp>
            <p:nvSpPr>
              <p:cNvPr id="82" name="Freeform 15"/>
              <p:cNvSpPr>
                <a:spLocks/>
              </p:cNvSpPr>
              <p:nvPr/>
            </p:nvSpPr>
            <p:spPr bwMode="auto">
              <a:xfrm>
                <a:off x="3259" y="2353"/>
                <a:ext cx="264" cy="177"/>
              </a:xfrm>
              <a:custGeom>
                <a:avLst/>
                <a:gdLst>
                  <a:gd name="T0" fmla="*/ 264 w 264"/>
                  <a:gd name="T1" fmla="*/ 0 h 177"/>
                  <a:gd name="T2" fmla="*/ 246 w 264"/>
                  <a:gd name="T3" fmla="*/ 34 h 177"/>
                  <a:gd name="T4" fmla="*/ 212 w 264"/>
                  <a:gd name="T5" fmla="*/ 80 h 177"/>
                  <a:gd name="T6" fmla="*/ 189 w 264"/>
                  <a:gd name="T7" fmla="*/ 103 h 177"/>
                  <a:gd name="T8" fmla="*/ 166 w 264"/>
                  <a:gd name="T9" fmla="*/ 132 h 177"/>
                  <a:gd name="T10" fmla="*/ 137 w 264"/>
                  <a:gd name="T11" fmla="*/ 155 h 177"/>
                  <a:gd name="T12" fmla="*/ 109 w 264"/>
                  <a:gd name="T13" fmla="*/ 166 h 177"/>
                  <a:gd name="T14" fmla="*/ 86 w 264"/>
                  <a:gd name="T15" fmla="*/ 177 h 177"/>
                  <a:gd name="T16" fmla="*/ 0 w 264"/>
                  <a:gd name="T17" fmla="*/ 177 h 177"/>
                  <a:gd name="T18" fmla="*/ 0 w 264"/>
                  <a:gd name="T19" fmla="*/ 155 h 177"/>
                  <a:gd name="T20" fmla="*/ 0 w 264"/>
                  <a:gd name="T21" fmla="*/ 0 h 177"/>
                  <a:gd name="T22" fmla="*/ 264 w 264"/>
                  <a:gd name="T23" fmla="*/ 0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4" h="177">
                    <a:moveTo>
                      <a:pt x="264" y="0"/>
                    </a:moveTo>
                    <a:lnTo>
                      <a:pt x="246" y="34"/>
                    </a:lnTo>
                    <a:lnTo>
                      <a:pt x="212" y="80"/>
                    </a:lnTo>
                    <a:lnTo>
                      <a:pt x="189" y="103"/>
                    </a:lnTo>
                    <a:lnTo>
                      <a:pt x="166" y="132"/>
                    </a:lnTo>
                    <a:lnTo>
                      <a:pt x="137" y="155"/>
                    </a:lnTo>
                    <a:lnTo>
                      <a:pt x="109" y="166"/>
                    </a:lnTo>
                    <a:lnTo>
                      <a:pt x="86" y="177"/>
                    </a:lnTo>
                    <a:lnTo>
                      <a:pt x="0" y="177"/>
                    </a:lnTo>
                    <a:lnTo>
                      <a:pt x="0" y="155"/>
                    </a:lnTo>
                    <a:lnTo>
                      <a:pt x="0" y="0"/>
                    </a:lnTo>
                    <a:lnTo>
                      <a:pt x="264" y="0"/>
                    </a:lnTo>
                  </a:path>
                </a:pathLst>
              </a:custGeom>
              <a:noFill/>
              <a:ln w="9525">
                <a:solidFill>
                  <a:srgbClr val="063DE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6" name="Group 16"/>
            <p:cNvGrpSpPr>
              <a:grpSpLocks/>
            </p:cNvGrpSpPr>
            <p:nvPr/>
          </p:nvGrpSpPr>
          <p:grpSpPr bwMode="auto">
            <a:xfrm>
              <a:off x="3253" y="1654"/>
              <a:ext cx="797" cy="590"/>
              <a:chOff x="3253" y="1654"/>
              <a:chExt cx="797" cy="590"/>
            </a:xfrm>
          </p:grpSpPr>
          <p:sp>
            <p:nvSpPr>
              <p:cNvPr id="79" name="Freeform 17"/>
              <p:cNvSpPr>
                <a:spLocks/>
              </p:cNvSpPr>
              <p:nvPr/>
            </p:nvSpPr>
            <p:spPr bwMode="auto">
              <a:xfrm>
                <a:off x="3253" y="1654"/>
                <a:ext cx="797" cy="590"/>
              </a:xfrm>
              <a:custGeom>
                <a:avLst/>
                <a:gdLst>
                  <a:gd name="T0" fmla="*/ 0 w 797"/>
                  <a:gd name="T1" fmla="*/ 281 h 590"/>
                  <a:gd name="T2" fmla="*/ 149 w 797"/>
                  <a:gd name="T3" fmla="*/ 590 h 590"/>
                  <a:gd name="T4" fmla="*/ 528 w 797"/>
                  <a:gd name="T5" fmla="*/ 407 h 590"/>
                  <a:gd name="T6" fmla="*/ 574 w 797"/>
                  <a:gd name="T7" fmla="*/ 504 h 590"/>
                  <a:gd name="T8" fmla="*/ 797 w 797"/>
                  <a:gd name="T9" fmla="*/ 97 h 590"/>
                  <a:gd name="T10" fmla="*/ 333 w 797"/>
                  <a:gd name="T11" fmla="*/ 0 h 590"/>
                  <a:gd name="T12" fmla="*/ 379 w 797"/>
                  <a:gd name="T13" fmla="*/ 97 h 590"/>
                  <a:gd name="T14" fmla="*/ 0 w 797"/>
                  <a:gd name="T15" fmla="*/ 281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7" h="590">
                    <a:moveTo>
                      <a:pt x="0" y="281"/>
                    </a:moveTo>
                    <a:lnTo>
                      <a:pt x="149" y="590"/>
                    </a:lnTo>
                    <a:lnTo>
                      <a:pt x="528" y="407"/>
                    </a:lnTo>
                    <a:lnTo>
                      <a:pt x="574" y="504"/>
                    </a:lnTo>
                    <a:lnTo>
                      <a:pt x="797" y="97"/>
                    </a:lnTo>
                    <a:lnTo>
                      <a:pt x="333" y="0"/>
                    </a:lnTo>
                    <a:lnTo>
                      <a:pt x="379" y="97"/>
                    </a:lnTo>
                    <a:lnTo>
                      <a:pt x="0" y="281"/>
                    </a:lnTo>
                    <a:close/>
                  </a:path>
                </a:pathLst>
              </a:custGeom>
              <a:solidFill>
                <a:srgbClr val="6ED8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pt-BR"/>
              </a:p>
            </p:txBody>
          </p:sp>
          <p:sp>
            <p:nvSpPr>
              <p:cNvPr id="80" name="Freeform 18"/>
              <p:cNvSpPr>
                <a:spLocks/>
              </p:cNvSpPr>
              <p:nvPr/>
            </p:nvSpPr>
            <p:spPr bwMode="auto">
              <a:xfrm>
                <a:off x="3253" y="1654"/>
                <a:ext cx="797" cy="590"/>
              </a:xfrm>
              <a:custGeom>
                <a:avLst/>
                <a:gdLst>
                  <a:gd name="T0" fmla="*/ 0 w 797"/>
                  <a:gd name="T1" fmla="*/ 281 h 590"/>
                  <a:gd name="T2" fmla="*/ 149 w 797"/>
                  <a:gd name="T3" fmla="*/ 590 h 590"/>
                  <a:gd name="T4" fmla="*/ 528 w 797"/>
                  <a:gd name="T5" fmla="*/ 407 h 590"/>
                  <a:gd name="T6" fmla="*/ 574 w 797"/>
                  <a:gd name="T7" fmla="*/ 504 h 590"/>
                  <a:gd name="T8" fmla="*/ 797 w 797"/>
                  <a:gd name="T9" fmla="*/ 97 h 590"/>
                  <a:gd name="T10" fmla="*/ 333 w 797"/>
                  <a:gd name="T11" fmla="*/ 0 h 590"/>
                  <a:gd name="T12" fmla="*/ 379 w 797"/>
                  <a:gd name="T13" fmla="*/ 97 h 590"/>
                  <a:gd name="T14" fmla="*/ 0 w 797"/>
                  <a:gd name="T15" fmla="*/ 281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7" h="590">
                    <a:moveTo>
                      <a:pt x="0" y="281"/>
                    </a:moveTo>
                    <a:lnTo>
                      <a:pt x="149" y="590"/>
                    </a:lnTo>
                    <a:lnTo>
                      <a:pt x="528" y="407"/>
                    </a:lnTo>
                    <a:lnTo>
                      <a:pt x="574" y="504"/>
                    </a:lnTo>
                    <a:lnTo>
                      <a:pt x="797" y="97"/>
                    </a:lnTo>
                    <a:lnTo>
                      <a:pt x="333" y="0"/>
                    </a:lnTo>
                    <a:lnTo>
                      <a:pt x="379" y="97"/>
                    </a:lnTo>
                    <a:lnTo>
                      <a:pt x="0" y="281"/>
                    </a:lnTo>
                  </a:path>
                </a:pathLst>
              </a:custGeom>
              <a:noFill/>
              <a:ln w="9525">
                <a:solidFill>
                  <a:srgbClr val="20772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7" name="Group 19"/>
            <p:cNvGrpSpPr>
              <a:grpSpLocks/>
            </p:cNvGrpSpPr>
            <p:nvPr/>
          </p:nvGrpSpPr>
          <p:grpSpPr bwMode="auto">
            <a:xfrm>
              <a:off x="3586" y="1620"/>
              <a:ext cx="539" cy="131"/>
              <a:chOff x="3586" y="1620"/>
              <a:chExt cx="539" cy="131"/>
            </a:xfrm>
          </p:grpSpPr>
          <p:sp>
            <p:nvSpPr>
              <p:cNvPr id="77" name="Freeform 20"/>
              <p:cNvSpPr>
                <a:spLocks/>
              </p:cNvSpPr>
              <p:nvPr/>
            </p:nvSpPr>
            <p:spPr bwMode="auto">
              <a:xfrm>
                <a:off x="3586" y="1620"/>
                <a:ext cx="539" cy="131"/>
              </a:xfrm>
              <a:custGeom>
                <a:avLst/>
                <a:gdLst>
                  <a:gd name="T0" fmla="*/ 0 w 539"/>
                  <a:gd name="T1" fmla="*/ 40 h 131"/>
                  <a:gd name="T2" fmla="*/ 86 w 539"/>
                  <a:gd name="T3" fmla="*/ 0 h 131"/>
                  <a:gd name="T4" fmla="*/ 539 w 539"/>
                  <a:gd name="T5" fmla="*/ 91 h 131"/>
                  <a:gd name="T6" fmla="*/ 459 w 539"/>
                  <a:gd name="T7" fmla="*/ 131 h 131"/>
                  <a:gd name="T8" fmla="*/ 0 w 539"/>
                  <a:gd name="T9" fmla="*/ 4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9" h="131">
                    <a:moveTo>
                      <a:pt x="0" y="40"/>
                    </a:moveTo>
                    <a:lnTo>
                      <a:pt x="86" y="0"/>
                    </a:lnTo>
                    <a:lnTo>
                      <a:pt x="539" y="91"/>
                    </a:lnTo>
                    <a:lnTo>
                      <a:pt x="459" y="131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2077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pt-BR"/>
              </a:p>
            </p:txBody>
          </p:sp>
          <p:sp>
            <p:nvSpPr>
              <p:cNvPr id="78" name="Freeform 21"/>
              <p:cNvSpPr>
                <a:spLocks/>
              </p:cNvSpPr>
              <p:nvPr/>
            </p:nvSpPr>
            <p:spPr bwMode="auto">
              <a:xfrm>
                <a:off x="3586" y="1620"/>
                <a:ext cx="539" cy="131"/>
              </a:xfrm>
              <a:custGeom>
                <a:avLst/>
                <a:gdLst>
                  <a:gd name="T0" fmla="*/ 0 w 539"/>
                  <a:gd name="T1" fmla="*/ 40 h 131"/>
                  <a:gd name="T2" fmla="*/ 86 w 539"/>
                  <a:gd name="T3" fmla="*/ 0 h 131"/>
                  <a:gd name="T4" fmla="*/ 539 w 539"/>
                  <a:gd name="T5" fmla="*/ 91 h 131"/>
                  <a:gd name="T6" fmla="*/ 459 w 539"/>
                  <a:gd name="T7" fmla="*/ 131 h 131"/>
                  <a:gd name="T8" fmla="*/ 0 w 539"/>
                  <a:gd name="T9" fmla="*/ 4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9" h="131">
                    <a:moveTo>
                      <a:pt x="0" y="40"/>
                    </a:moveTo>
                    <a:lnTo>
                      <a:pt x="86" y="0"/>
                    </a:lnTo>
                    <a:lnTo>
                      <a:pt x="539" y="91"/>
                    </a:lnTo>
                    <a:lnTo>
                      <a:pt x="459" y="131"/>
                    </a:lnTo>
                    <a:lnTo>
                      <a:pt x="0" y="40"/>
                    </a:lnTo>
                  </a:path>
                </a:pathLst>
              </a:custGeom>
              <a:noFill/>
              <a:ln w="9525">
                <a:solidFill>
                  <a:srgbClr val="20772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8" name="Group 22"/>
            <p:cNvGrpSpPr>
              <a:grpSpLocks/>
            </p:cNvGrpSpPr>
            <p:nvPr/>
          </p:nvGrpSpPr>
          <p:grpSpPr bwMode="auto">
            <a:xfrm>
              <a:off x="3827" y="1711"/>
              <a:ext cx="298" cy="453"/>
              <a:chOff x="3827" y="1711"/>
              <a:chExt cx="298" cy="453"/>
            </a:xfrm>
          </p:grpSpPr>
          <p:sp>
            <p:nvSpPr>
              <p:cNvPr id="75" name="Freeform 23"/>
              <p:cNvSpPr>
                <a:spLocks/>
              </p:cNvSpPr>
              <p:nvPr/>
            </p:nvSpPr>
            <p:spPr bwMode="auto">
              <a:xfrm>
                <a:off x="3827" y="1711"/>
                <a:ext cx="298" cy="453"/>
              </a:xfrm>
              <a:custGeom>
                <a:avLst/>
                <a:gdLst>
                  <a:gd name="T0" fmla="*/ 206 w 298"/>
                  <a:gd name="T1" fmla="*/ 40 h 453"/>
                  <a:gd name="T2" fmla="*/ 298 w 298"/>
                  <a:gd name="T3" fmla="*/ 0 h 453"/>
                  <a:gd name="T4" fmla="*/ 80 w 298"/>
                  <a:gd name="T5" fmla="*/ 413 h 453"/>
                  <a:gd name="T6" fmla="*/ 0 w 298"/>
                  <a:gd name="T7" fmla="*/ 453 h 453"/>
                  <a:gd name="T8" fmla="*/ 206 w 298"/>
                  <a:gd name="T9" fmla="*/ 40 h 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8" h="453">
                    <a:moveTo>
                      <a:pt x="206" y="40"/>
                    </a:moveTo>
                    <a:lnTo>
                      <a:pt x="298" y="0"/>
                    </a:lnTo>
                    <a:lnTo>
                      <a:pt x="80" y="413"/>
                    </a:lnTo>
                    <a:lnTo>
                      <a:pt x="0" y="453"/>
                    </a:lnTo>
                    <a:lnTo>
                      <a:pt x="206" y="40"/>
                    </a:lnTo>
                    <a:close/>
                  </a:path>
                </a:pathLst>
              </a:custGeom>
              <a:solidFill>
                <a:srgbClr val="2077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pt-BR"/>
              </a:p>
            </p:txBody>
          </p:sp>
          <p:sp>
            <p:nvSpPr>
              <p:cNvPr id="76" name="Freeform 24"/>
              <p:cNvSpPr>
                <a:spLocks/>
              </p:cNvSpPr>
              <p:nvPr/>
            </p:nvSpPr>
            <p:spPr bwMode="auto">
              <a:xfrm>
                <a:off x="3827" y="1711"/>
                <a:ext cx="298" cy="453"/>
              </a:xfrm>
              <a:custGeom>
                <a:avLst/>
                <a:gdLst>
                  <a:gd name="T0" fmla="*/ 206 w 298"/>
                  <a:gd name="T1" fmla="*/ 40 h 453"/>
                  <a:gd name="T2" fmla="*/ 298 w 298"/>
                  <a:gd name="T3" fmla="*/ 0 h 453"/>
                  <a:gd name="T4" fmla="*/ 80 w 298"/>
                  <a:gd name="T5" fmla="*/ 413 h 453"/>
                  <a:gd name="T6" fmla="*/ 0 w 298"/>
                  <a:gd name="T7" fmla="*/ 453 h 453"/>
                  <a:gd name="T8" fmla="*/ 206 w 298"/>
                  <a:gd name="T9" fmla="*/ 40 h 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8" h="453">
                    <a:moveTo>
                      <a:pt x="206" y="40"/>
                    </a:moveTo>
                    <a:lnTo>
                      <a:pt x="298" y="0"/>
                    </a:lnTo>
                    <a:lnTo>
                      <a:pt x="80" y="413"/>
                    </a:lnTo>
                    <a:lnTo>
                      <a:pt x="0" y="453"/>
                    </a:lnTo>
                    <a:lnTo>
                      <a:pt x="206" y="40"/>
                    </a:lnTo>
                  </a:path>
                </a:pathLst>
              </a:custGeom>
              <a:noFill/>
              <a:ln w="9525">
                <a:solidFill>
                  <a:srgbClr val="20772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9" name="Group 25"/>
            <p:cNvGrpSpPr>
              <a:grpSpLocks/>
            </p:cNvGrpSpPr>
            <p:nvPr/>
          </p:nvGrpSpPr>
          <p:grpSpPr bwMode="auto">
            <a:xfrm>
              <a:off x="3373" y="1728"/>
              <a:ext cx="259" cy="144"/>
              <a:chOff x="3373" y="1728"/>
              <a:chExt cx="259" cy="144"/>
            </a:xfrm>
          </p:grpSpPr>
          <p:sp>
            <p:nvSpPr>
              <p:cNvPr id="73" name="Freeform 26"/>
              <p:cNvSpPr>
                <a:spLocks/>
              </p:cNvSpPr>
              <p:nvPr/>
            </p:nvSpPr>
            <p:spPr bwMode="auto">
              <a:xfrm>
                <a:off x="3373" y="1728"/>
                <a:ext cx="259" cy="144"/>
              </a:xfrm>
              <a:custGeom>
                <a:avLst/>
                <a:gdLst>
                  <a:gd name="T0" fmla="*/ 0 w 259"/>
                  <a:gd name="T1" fmla="*/ 144 h 144"/>
                  <a:gd name="T2" fmla="*/ 52 w 259"/>
                  <a:gd name="T3" fmla="*/ 104 h 144"/>
                  <a:gd name="T4" fmla="*/ 247 w 259"/>
                  <a:gd name="T5" fmla="*/ 0 h 144"/>
                  <a:gd name="T6" fmla="*/ 259 w 259"/>
                  <a:gd name="T7" fmla="*/ 23 h 144"/>
                  <a:gd name="T8" fmla="*/ 0 w 259"/>
                  <a:gd name="T9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9" h="144">
                    <a:moveTo>
                      <a:pt x="0" y="144"/>
                    </a:moveTo>
                    <a:lnTo>
                      <a:pt x="52" y="104"/>
                    </a:lnTo>
                    <a:lnTo>
                      <a:pt x="247" y="0"/>
                    </a:lnTo>
                    <a:lnTo>
                      <a:pt x="259" y="23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2077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pt-BR"/>
              </a:p>
            </p:txBody>
          </p:sp>
          <p:sp>
            <p:nvSpPr>
              <p:cNvPr id="74" name="Freeform 27"/>
              <p:cNvSpPr>
                <a:spLocks/>
              </p:cNvSpPr>
              <p:nvPr/>
            </p:nvSpPr>
            <p:spPr bwMode="auto">
              <a:xfrm>
                <a:off x="3373" y="1728"/>
                <a:ext cx="259" cy="144"/>
              </a:xfrm>
              <a:custGeom>
                <a:avLst/>
                <a:gdLst>
                  <a:gd name="T0" fmla="*/ 0 w 259"/>
                  <a:gd name="T1" fmla="*/ 144 h 144"/>
                  <a:gd name="T2" fmla="*/ 52 w 259"/>
                  <a:gd name="T3" fmla="*/ 104 h 144"/>
                  <a:gd name="T4" fmla="*/ 247 w 259"/>
                  <a:gd name="T5" fmla="*/ 0 h 144"/>
                  <a:gd name="T6" fmla="*/ 259 w 259"/>
                  <a:gd name="T7" fmla="*/ 23 h 144"/>
                  <a:gd name="T8" fmla="*/ 0 w 259"/>
                  <a:gd name="T9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9" h="144">
                    <a:moveTo>
                      <a:pt x="0" y="144"/>
                    </a:moveTo>
                    <a:lnTo>
                      <a:pt x="52" y="104"/>
                    </a:lnTo>
                    <a:lnTo>
                      <a:pt x="247" y="0"/>
                    </a:lnTo>
                    <a:lnTo>
                      <a:pt x="259" y="23"/>
                    </a:lnTo>
                    <a:lnTo>
                      <a:pt x="0" y="144"/>
                    </a:lnTo>
                  </a:path>
                </a:pathLst>
              </a:custGeom>
              <a:noFill/>
              <a:ln w="9525">
                <a:solidFill>
                  <a:srgbClr val="20772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10" name="Group 28"/>
            <p:cNvGrpSpPr>
              <a:grpSpLocks/>
            </p:cNvGrpSpPr>
            <p:nvPr/>
          </p:nvGrpSpPr>
          <p:grpSpPr bwMode="auto">
            <a:xfrm>
              <a:off x="2083" y="1591"/>
              <a:ext cx="791" cy="584"/>
              <a:chOff x="2083" y="1591"/>
              <a:chExt cx="791" cy="584"/>
            </a:xfrm>
          </p:grpSpPr>
          <p:sp>
            <p:nvSpPr>
              <p:cNvPr id="71" name="Freeform 29"/>
              <p:cNvSpPr>
                <a:spLocks/>
              </p:cNvSpPr>
              <p:nvPr/>
            </p:nvSpPr>
            <p:spPr bwMode="auto">
              <a:xfrm>
                <a:off x="2083" y="1591"/>
                <a:ext cx="791" cy="584"/>
              </a:xfrm>
              <a:custGeom>
                <a:avLst/>
                <a:gdLst>
                  <a:gd name="T0" fmla="*/ 642 w 791"/>
                  <a:gd name="T1" fmla="*/ 584 h 584"/>
                  <a:gd name="T2" fmla="*/ 791 w 791"/>
                  <a:gd name="T3" fmla="*/ 275 h 584"/>
                  <a:gd name="T4" fmla="*/ 407 w 791"/>
                  <a:gd name="T5" fmla="*/ 97 h 584"/>
                  <a:gd name="T6" fmla="*/ 453 w 791"/>
                  <a:gd name="T7" fmla="*/ 0 h 584"/>
                  <a:gd name="T8" fmla="*/ 0 w 791"/>
                  <a:gd name="T9" fmla="*/ 86 h 584"/>
                  <a:gd name="T10" fmla="*/ 218 w 791"/>
                  <a:gd name="T11" fmla="*/ 504 h 584"/>
                  <a:gd name="T12" fmla="*/ 264 w 791"/>
                  <a:gd name="T13" fmla="*/ 412 h 584"/>
                  <a:gd name="T14" fmla="*/ 642 w 791"/>
                  <a:gd name="T15" fmla="*/ 584 h 5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1" h="584">
                    <a:moveTo>
                      <a:pt x="642" y="584"/>
                    </a:moveTo>
                    <a:lnTo>
                      <a:pt x="791" y="275"/>
                    </a:lnTo>
                    <a:lnTo>
                      <a:pt x="407" y="97"/>
                    </a:lnTo>
                    <a:lnTo>
                      <a:pt x="453" y="0"/>
                    </a:lnTo>
                    <a:lnTo>
                      <a:pt x="0" y="86"/>
                    </a:lnTo>
                    <a:lnTo>
                      <a:pt x="218" y="504"/>
                    </a:lnTo>
                    <a:lnTo>
                      <a:pt x="264" y="412"/>
                    </a:lnTo>
                    <a:lnTo>
                      <a:pt x="642" y="584"/>
                    </a:lnTo>
                    <a:close/>
                  </a:path>
                </a:pathLst>
              </a:custGeom>
              <a:solidFill>
                <a:srgbClr val="6ED8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pt-BR"/>
              </a:p>
            </p:txBody>
          </p:sp>
          <p:sp>
            <p:nvSpPr>
              <p:cNvPr id="72" name="Freeform 30"/>
              <p:cNvSpPr>
                <a:spLocks/>
              </p:cNvSpPr>
              <p:nvPr/>
            </p:nvSpPr>
            <p:spPr bwMode="auto">
              <a:xfrm>
                <a:off x="2083" y="1591"/>
                <a:ext cx="791" cy="584"/>
              </a:xfrm>
              <a:custGeom>
                <a:avLst/>
                <a:gdLst>
                  <a:gd name="T0" fmla="*/ 642 w 791"/>
                  <a:gd name="T1" fmla="*/ 584 h 584"/>
                  <a:gd name="T2" fmla="*/ 791 w 791"/>
                  <a:gd name="T3" fmla="*/ 275 h 584"/>
                  <a:gd name="T4" fmla="*/ 407 w 791"/>
                  <a:gd name="T5" fmla="*/ 97 h 584"/>
                  <a:gd name="T6" fmla="*/ 453 w 791"/>
                  <a:gd name="T7" fmla="*/ 0 h 584"/>
                  <a:gd name="T8" fmla="*/ 0 w 791"/>
                  <a:gd name="T9" fmla="*/ 86 h 584"/>
                  <a:gd name="T10" fmla="*/ 218 w 791"/>
                  <a:gd name="T11" fmla="*/ 504 h 584"/>
                  <a:gd name="T12" fmla="*/ 264 w 791"/>
                  <a:gd name="T13" fmla="*/ 412 h 584"/>
                  <a:gd name="T14" fmla="*/ 642 w 791"/>
                  <a:gd name="T15" fmla="*/ 584 h 5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1" h="584">
                    <a:moveTo>
                      <a:pt x="642" y="584"/>
                    </a:moveTo>
                    <a:lnTo>
                      <a:pt x="791" y="275"/>
                    </a:lnTo>
                    <a:lnTo>
                      <a:pt x="407" y="97"/>
                    </a:lnTo>
                    <a:lnTo>
                      <a:pt x="453" y="0"/>
                    </a:lnTo>
                    <a:lnTo>
                      <a:pt x="0" y="86"/>
                    </a:lnTo>
                    <a:lnTo>
                      <a:pt x="218" y="504"/>
                    </a:lnTo>
                    <a:lnTo>
                      <a:pt x="264" y="412"/>
                    </a:lnTo>
                    <a:lnTo>
                      <a:pt x="642" y="584"/>
                    </a:lnTo>
                  </a:path>
                </a:pathLst>
              </a:custGeom>
              <a:noFill/>
              <a:ln w="9525">
                <a:solidFill>
                  <a:srgbClr val="20772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pt-BR"/>
              </a:p>
            </p:txBody>
          </p:sp>
        </p:grpSp>
        <p:sp>
          <p:nvSpPr>
            <p:cNvPr id="26" name="Freeform 31"/>
            <p:cNvSpPr>
              <a:spLocks/>
            </p:cNvSpPr>
            <p:nvPr/>
          </p:nvSpPr>
          <p:spPr bwMode="auto">
            <a:xfrm>
              <a:off x="2496" y="1602"/>
              <a:ext cx="114" cy="115"/>
            </a:xfrm>
            <a:custGeom>
              <a:avLst/>
              <a:gdLst>
                <a:gd name="T0" fmla="*/ 7 w 20"/>
                <a:gd name="T1" fmla="*/ 0 h 20"/>
                <a:gd name="T2" fmla="*/ 0 w 20"/>
                <a:gd name="T3" fmla="*/ 14 h 20"/>
                <a:gd name="T4" fmla="*/ 13 w 20"/>
                <a:gd name="T5" fmla="*/ 20 h 20"/>
                <a:gd name="T6" fmla="*/ 20 w 20"/>
                <a:gd name="T7" fmla="*/ 6 h 20"/>
                <a:gd name="T8" fmla="*/ 7 w 20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7" y="0"/>
                  </a:moveTo>
                  <a:lnTo>
                    <a:pt x="0" y="14"/>
                  </a:lnTo>
                  <a:lnTo>
                    <a:pt x="13" y="20"/>
                  </a:lnTo>
                  <a:lnTo>
                    <a:pt x="20" y="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207722"/>
            </a:solidFill>
            <a:ln w="9525">
              <a:solidFill>
                <a:srgbClr val="20772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pt-BR"/>
            </a:p>
          </p:txBody>
        </p:sp>
        <p:sp>
          <p:nvSpPr>
            <p:cNvPr id="27" name="Freeform 32"/>
            <p:cNvSpPr>
              <a:spLocks/>
            </p:cNvSpPr>
            <p:nvPr/>
          </p:nvSpPr>
          <p:spPr bwMode="auto">
            <a:xfrm>
              <a:off x="2306" y="2009"/>
              <a:ext cx="109" cy="115"/>
            </a:xfrm>
            <a:custGeom>
              <a:avLst/>
              <a:gdLst>
                <a:gd name="T0" fmla="*/ 7 w 19"/>
                <a:gd name="T1" fmla="*/ 0 h 20"/>
                <a:gd name="T2" fmla="*/ 0 w 19"/>
                <a:gd name="T3" fmla="*/ 15 h 20"/>
                <a:gd name="T4" fmla="*/ 12 w 19"/>
                <a:gd name="T5" fmla="*/ 20 h 20"/>
                <a:gd name="T6" fmla="*/ 19 w 19"/>
                <a:gd name="T7" fmla="*/ 6 h 20"/>
                <a:gd name="T8" fmla="*/ 7 w 19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0">
                  <a:moveTo>
                    <a:pt x="7" y="0"/>
                  </a:moveTo>
                  <a:lnTo>
                    <a:pt x="0" y="15"/>
                  </a:lnTo>
                  <a:lnTo>
                    <a:pt x="12" y="20"/>
                  </a:lnTo>
                  <a:lnTo>
                    <a:pt x="19" y="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207722"/>
            </a:solidFill>
            <a:ln w="9525">
              <a:solidFill>
                <a:srgbClr val="20772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pt-BR"/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662" y="1763"/>
              <a:ext cx="832" cy="808"/>
            </a:xfrm>
            <a:prstGeom prst="ellipse">
              <a:avLst/>
            </a:prstGeom>
            <a:solidFill>
              <a:srgbClr val="063DE8"/>
            </a:solidFill>
            <a:ln w="9525">
              <a:solidFill>
                <a:srgbClr val="063DE8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pt-BR"/>
            </a:p>
          </p:txBody>
        </p:sp>
        <p:sp>
          <p:nvSpPr>
            <p:cNvPr id="29" name="Rectangle 34"/>
            <p:cNvSpPr>
              <a:spLocks noChangeArrowheads="1"/>
            </p:cNvSpPr>
            <p:nvPr/>
          </p:nvSpPr>
          <p:spPr bwMode="auto">
            <a:xfrm>
              <a:off x="2710" y="2090"/>
              <a:ext cx="839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defTabSz="762000"/>
              <a:r>
                <a:rPr lang="pt-BR" sz="2300" b="1">
                  <a:solidFill>
                    <a:srgbClr val="000000"/>
                  </a:solidFill>
                  <a:latin typeface="Arial Narrow" pitchFamily="34" charset="0"/>
                </a:rPr>
                <a:t>Prioridades</a:t>
              </a:r>
              <a:endParaRPr lang="pt-BR" sz="1600"/>
            </a:p>
          </p:txBody>
        </p:sp>
        <p:sp>
          <p:nvSpPr>
            <p:cNvPr id="30" name="Rectangle 35"/>
            <p:cNvSpPr>
              <a:spLocks noChangeArrowheads="1"/>
            </p:cNvSpPr>
            <p:nvPr/>
          </p:nvSpPr>
          <p:spPr bwMode="auto">
            <a:xfrm>
              <a:off x="2628" y="2072"/>
              <a:ext cx="93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10" y="2055"/>
              <a:ext cx="93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/>
            </a:p>
          </p:txBody>
        </p:sp>
        <p:sp>
          <p:nvSpPr>
            <p:cNvPr id="32" name="Rectangle 37"/>
            <p:cNvSpPr>
              <a:spLocks noChangeArrowheads="1"/>
            </p:cNvSpPr>
            <p:nvPr/>
          </p:nvSpPr>
          <p:spPr bwMode="auto">
            <a:xfrm>
              <a:off x="2693" y="2073"/>
              <a:ext cx="839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defTabSz="762000"/>
              <a:r>
                <a:rPr lang="pt-BR" sz="2300" b="1">
                  <a:solidFill>
                    <a:srgbClr val="FFFFFF"/>
                  </a:solidFill>
                  <a:latin typeface="Arial Narrow" pitchFamily="34" charset="0"/>
                </a:rPr>
                <a:t>Prioridades</a:t>
              </a:r>
              <a:endParaRPr lang="pt-BR" sz="1600"/>
            </a:p>
          </p:txBody>
        </p:sp>
        <p:grpSp>
          <p:nvGrpSpPr>
            <p:cNvPr id="13" name="Group 38"/>
            <p:cNvGrpSpPr>
              <a:grpSpLocks/>
            </p:cNvGrpSpPr>
            <p:nvPr/>
          </p:nvGrpSpPr>
          <p:grpSpPr bwMode="auto">
            <a:xfrm>
              <a:off x="2565" y="2175"/>
              <a:ext cx="332" cy="275"/>
              <a:chOff x="2565" y="2175"/>
              <a:chExt cx="332" cy="275"/>
            </a:xfrm>
          </p:grpSpPr>
          <p:sp>
            <p:nvSpPr>
              <p:cNvPr id="69" name="Rectangle 39"/>
              <p:cNvSpPr>
                <a:spLocks noChangeArrowheads="1"/>
              </p:cNvSpPr>
              <p:nvPr/>
            </p:nvSpPr>
            <p:spPr bwMode="auto">
              <a:xfrm>
                <a:off x="2565" y="2175"/>
                <a:ext cx="1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pt-BR"/>
              </a:p>
            </p:txBody>
          </p:sp>
          <p:sp>
            <p:nvSpPr>
              <p:cNvPr id="70" name="Rectangle 40"/>
              <p:cNvSpPr>
                <a:spLocks noChangeArrowheads="1"/>
              </p:cNvSpPr>
              <p:nvPr/>
            </p:nvSpPr>
            <p:spPr bwMode="auto">
              <a:xfrm>
                <a:off x="2565" y="2175"/>
                <a:ext cx="332" cy="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pt-BR"/>
              </a:p>
            </p:txBody>
          </p:sp>
        </p:grpSp>
        <p:sp>
          <p:nvSpPr>
            <p:cNvPr id="34" name="Oval 41"/>
            <p:cNvSpPr>
              <a:spLocks noChangeArrowheads="1"/>
            </p:cNvSpPr>
            <p:nvPr/>
          </p:nvSpPr>
          <p:spPr bwMode="auto">
            <a:xfrm>
              <a:off x="2754" y="1763"/>
              <a:ext cx="832" cy="808"/>
            </a:xfrm>
            <a:prstGeom prst="ellipse">
              <a:avLst/>
            </a:prstGeom>
            <a:solidFill>
              <a:srgbClr val="00279F"/>
            </a:solidFill>
            <a:ln w="9525">
              <a:solidFill>
                <a:srgbClr val="063DE8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pt-BR"/>
            </a:p>
          </p:txBody>
        </p:sp>
        <p:grpSp>
          <p:nvGrpSpPr>
            <p:cNvPr id="15" name="Group 42"/>
            <p:cNvGrpSpPr>
              <a:grpSpLocks/>
            </p:cNvGrpSpPr>
            <p:nvPr/>
          </p:nvGrpSpPr>
          <p:grpSpPr bwMode="auto">
            <a:xfrm>
              <a:off x="2806" y="2382"/>
              <a:ext cx="556" cy="801"/>
              <a:chOff x="2806" y="2382"/>
              <a:chExt cx="556" cy="801"/>
            </a:xfrm>
          </p:grpSpPr>
          <p:sp>
            <p:nvSpPr>
              <p:cNvPr id="67" name="Freeform 43"/>
              <p:cNvSpPr>
                <a:spLocks/>
              </p:cNvSpPr>
              <p:nvPr/>
            </p:nvSpPr>
            <p:spPr bwMode="auto">
              <a:xfrm>
                <a:off x="2806" y="2382"/>
                <a:ext cx="556" cy="801"/>
              </a:xfrm>
              <a:custGeom>
                <a:avLst/>
                <a:gdLst>
                  <a:gd name="T0" fmla="*/ 453 w 556"/>
                  <a:gd name="T1" fmla="*/ 0 h 801"/>
                  <a:gd name="T2" fmla="*/ 109 w 556"/>
                  <a:gd name="T3" fmla="*/ 0 h 801"/>
                  <a:gd name="T4" fmla="*/ 109 w 556"/>
                  <a:gd name="T5" fmla="*/ 418 h 801"/>
                  <a:gd name="T6" fmla="*/ 0 w 556"/>
                  <a:gd name="T7" fmla="*/ 418 h 801"/>
                  <a:gd name="T8" fmla="*/ 275 w 556"/>
                  <a:gd name="T9" fmla="*/ 801 h 801"/>
                  <a:gd name="T10" fmla="*/ 556 w 556"/>
                  <a:gd name="T11" fmla="*/ 418 h 801"/>
                  <a:gd name="T12" fmla="*/ 453 w 556"/>
                  <a:gd name="T13" fmla="*/ 418 h 801"/>
                  <a:gd name="T14" fmla="*/ 453 w 556"/>
                  <a:gd name="T15" fmla="*/ 0 h 8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6" h="801">
                    <a:moveTo>
                      <a:pt x="453" y="0"/>
                    </a:moveTo>
                    <a:lnTo>
                      <a:pt x="109" y="0"/>
                    </a:lnTo>
                    <a:lnTo>
                      <a:pt x="109" y="418"/>
                    </a:lnTo>
                    <a:lnTo>
                      <a:pt x="0" y="418"/>
                    </a:lnTo>
                    <a:lnTo>
                      <a:pt x="275" y="801"/>
                    </a:lnTo>
                    <a:lnTo>
                      <a:pt x="556" y="418"/>
                    </a:lnTo>
                    <a:lnTo>
                      <a:pt x="453" y="418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pt-BR"/>
              </a:p>
            </p:txBody>
          </p:sp>
          <p:sp>
            <p:nvSpPr>
              <p:cNvPr id="68" name="Freeform 44"/>
              <p:cNvSpPr>
                <a:spLocks/>
              </p:cNvSpPr>
              <p:nvPr/>
            </p:nvSpPr>
            <p:spPr bwMode="auto">
              <a:xfrm>
                <a:off x="2806" y="2382"/>
                <a:ext cx="556" cy="801"/>
              </a:xfrm>
              <a:custGeom>
                <a:avLst/>
                <a:gdLst>
                  <a:gd name="T0" fmla="*/ 453 w 556"/>
                  <a:gd name="T1" fmla="*/ 0 h 801"/>
                  <a:gd name="T2" fmla="*/ 109 w 556"/>
                  <a:gd name="T3" fmla="*/ 0 h 801"/>
                  <a:gd name="T4" fmla="*/ 109 w 556"/>
                  <a:gd name="T5" fmla="*/ 418 h 801"/>
                  <a:gd name="T6" fmla="*/ 0 w 556"/>
                  <a:gd name="T7" fmla="*/ 418 h 801"/>
                  <a:gd name="T8" fmla="*/ 275 w 556"/>
                  <a:gd name="T9" fmla="*/ 801 h 801"/>
                  <a:gd name="T10" fmla="*/ 556 w 556"/>
                  <a:gd name="T11" fmla="*/ 418 h 801"/>
                  <a:gd name="T12" fmla="*/ 453 w 556"/>
                  <a:gd name="T13" fmla="*/ 418 h 801"/>
                  <a:gd name="T14" fmla="*/ 453 w 556"/>
                  <a:gd name="T15" fmla="*/ 0 h 8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6" h="801">
                    <a:moveTo>
                      <a:pt x="453" y="0"/>
                    </a:moveTo>
                    <a:lnTo>
                      <a:pt x="109" y="0"/>
                    </a:lnTo>
                    <a:lnTo>
                      <a:pt x="109" y="418"/>
                    </a:lnTo>
                    <a:lnTo>
                      <a:pt x="0" y="418"/>
                    </a:lnTo>
                    <a:lnTo>
                      <a:pt x="275" y="801"/>
                    </a:lnTo>
                    <a:lnTo>
                      <a:pt x="556" y="418"/>
                    </a:lnTo>
                    <a:lnTo>
                      <a:pt x="453" y="418"/>
                    </a:lnTo>
                    <a:lnTo>
                      <a:pt x="453" y="0"/>
                    </a:lnTo>
                  </a:path>
                </a:pathLst>
              </a:custGeom>
              <a:noFill/>
              <a:ln w="9525">
                <a:solidFill>
                  <a:srgbClr val="20772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16" name="Group 45"/>
            <p:cNvGrpSpPr>
              <a:grpSpLocks/>
            </p:cNvGrpSpPr>
            <p:nvPr/>
          </p:nvGrpSpPr>
          <p:grpSpPr bwMode="auto">
            <a:xfrm>
              <a:off x="3081" y="2800"/>
              <a:ext cx="373" cy="383"/>
              <a:chOff x="3081" y="2800"/>
              <a:chExt cx="373" cy="383"/>
            </a:xfrm>
          </p:grpSpPr>
          <p:sp>
            <p:nvSpPr>
              <p:cNvPr id="65" name="Freeform 46"/>
              <p:cNvSpPr>
                <a:spLocks/>
              </p:cNvSpPr>
              <p:nvPr/>
            </p:nvSpPr>
            <p:spPr bwMode="auto">
              <a:xfrm>
                <a:off x="3081" y="2800"/>
                <a:ext cx="373" cy="383"/>
              </a:xfrm>
              <a:custGeom>
                <a:avLst/>
                <a:gdLst>
                  <a:gd name="T0" fmla="*/ 275 w 373"/>
                  <a:gd name="T1" fmla="*/ 0 h 383"/>
                  <a:gd name="T2" fmla="*/ 373 w 373"/>
                  <a:gd name="T3" fmla="*/ 0 h 383"/>
                  <a:gd name="T4" fmla="*/ 97 w 373"/>
                  <a:gd name="T5" fmla="*/ 383 h 383"/>
                  <a:gd name="T6" fmla="*/ 0 w 373"/>
                  <a:gd name="T7" fmla="*/ 383 h 383"/>
                  <a:gd name="T8" fmla="*/ 275 w 373"/>
                  <a:gd name="T9" fmla="*/ 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3" h="383">
                    <a:moveTo>
                      <a:pt x="275" y="0"/>
                    </a:moveTo>
                    <a:lnTo>
                      <a:pt x="373" y="0"/>
                    </a:lnTo>
                    <a:lnTo>
                      <a:pt x="97" y="383"/>
                    </a:lnTo>
                    <a:lnTo>
                      <a:pt x="0" y="383"/>
                    </a:lnTo>
                    <a:lnTo>
                      <a:pt x="275" y="0"/>
                    </a:lnTo>
                    <a:close/>
                  </a:path>
                </a:pathLst>
              </a:custGeom>
              <a:solidFill>
                <a:srgbClr val="2077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pt-BR"/>
              </a:p>
            </p:txBody>
          </p:sp>
          <p:sp>
            <p:nvSpPr>
              <p:cNvPr id="66" name="Freeform 47"/>
              <p:cNvSpPr>
                <a:spLocks/>
              </p:cNvSpPr>
              <p:nvPr/>
            </p:nvSpPr>
            <p:spPr bwMode="auto">
              <a:xfrm>
                <a:off x="3081" y="2800"/>
                <a:ext cx="373" cy="383"/>
              </a:xfrm>
              <a:custGeom>
                <a:avLst/>
                <a:gdLst>
                  <a:gd name="T0" fmla="*/ 275 w 373"/>
                  <a:gd name="T1" fmla="*/ 0 h 383"/>
                  <a:gd name="T2" fmla="*/ 373 w 373"/>
                  <a:gd name="T3" fmla="*/ 0 h 383"/>
                  <a:gd name="T4" fmla="*/ 97 w 373"/>
                  <a:gd name="T5" fmla="*/ 383 h 383"/>
                  <a:gd name="T6" fmla="*/ 0 w 373"/>
                  <a:gd name="T7" fmla="*/ 383 h 383"/>
                  <a:gd name="T8" fmla="*/ 275 w 373"/>
                  <a:gd name="T9" fmla="*/ 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3" h="383">
                    <a:moveTo>
                      <a:pt x="275" y="0"/>
                    </a:moveTo>
                    <a:lnTo>
                      <a:pt x="373" y="0"/>
                    </a:lnTo>
                    <a:lnTo>
                      <a:pt x="97" y="383"/>
                    </a:lnTo>
                    <a:lnTo>
                      <a:pt x="0" y="383"/>
                    </a:lnTo>
                    <a:lnTo>
                      <a:pt x="275" y="0"/>
                    </a:lnTo>
                  </a:path>
                </a:pathLst>
              </a:custGeom>
              <a:noFill/>
              <a:ln w="9525">
                <a:solidFill>
                  <a:srgbClr val="20772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pt-BR"/>
              </a:p>
            </p:txBody>
          </p:sp>
        </p:grpSp>
        <p:sp>
          <p:nvSpPr>
            <p:cNvPr id="37" name="Rectangle 48"/>
            <p:cNvSpPr>
              <a:spLocks noChangeArrowheads="1"/>
            </p:cNvSpPr>
            <p:nvPr/>
          </p:nvSpPr>
          <p:spPr bwMode="auto">
            <a:xfrm>
              <a:off x="3264" y="2502"/>
              <a:ext cx="86" cy="298"/>
            </a:xfrm>
            <a:prstGeom prst="rect">
              <a:avLst/>
            </a:prstGeom>
            <a:solidFill>
              <a:srgbClr val="207722"/>
            </a:solidFill>
            <a:ln w="9525">
              <a:solidFill>
                <a:srgbClr val="207722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pt-BR"/>
            </a:p>
          </p:txBody>
        </p:sp>
        <p:grpSp>
          <p:nvGrpSpPr>
            <p:cNvPr id="17" name="Group 49"/>
            <p:cNvGrpSpPr>
              <a:grpSpLocks/>
            </p:cNvGrpSpPr>
            <p:nvPr/>
          </p:nvGrpSpPr>
          <p:grpSpPr bwMode="auto">
            <a:xfrm>
              <a:off x="3259" y="2353"/>
              <a:ext cx="264" cy="177"/>
              <a:chOff x="3259" y="2353"/>
              <a:chExt cx="264" cy="177"/>
            </a:xfrm>
          </p:grpSpPr>
          <p:sp>
            <p:nvSpPr>
              <p:cNvPr id="63" name="Freeform 50"/>
              <p:cNvSpPr>
                <a:spLocks/>
              </p:cNvSpPr>
              <p:nvPr/>
            </p:nvSpPr>
            <p:spPr bwMode="auto">
              <a:xfrm>
                <a:off x="3259" y="2353"/>
                <a:ext cx="264" cy="177"/>
              </a:xfrm>
              <a:custGeom>
                <a:avLst/>
                <a:gdLst>
                  <a:gd name="T0" fmla="*/ 264 w 264"/>
                  <a:gd name="T1" fmla="*/ 0 h 177"/>
                  <a:gd name="T2" fmla="*/ 246 w 264"/>
                  <a:gd name="T3" fmla="*/ 34 h 177"/>
                  <a:gd name="T4" fmla="*/ 212 w 264"/>
                  <a:gd name="T5" fmla="*/ 80 h 177"/>
                  <a:gd name="T6" fmla="*/ 189 w 264"/>
                  <a:gd name="T7" fmla="*/ 103 h 177"/>
                  <a:gd name="T8" fmla="*/ 166 w 264"/>
                  <a:gd name="T9" fmla="*/ 132 h 177"/>
                  <a:gd name="T10" fmla="*/ 137 w 264"/>
                  <a:gd name="T11" fmla="*/ 155 h 177"/>
                  <a:gd name="T12" fmla="*/ 109 w 264"/>
                  <a:gd name="T13" fmla="*/ 166 h 177"/>
                  <a:gd name="T14" fmla="*/ 86 w 264"/>
                  <a:gd name="T15" fmla="*/ 177 h 177"/>
                  <a:gd name="T16" fmla="*/ 0 w 264"/>
                  <a:gd name="T17" fmla="*/ 177 h 177"/>
                  <a:gd name="T18" fmla="*/ 0 w 264"/>
                  <a:gd name="T19" fmla="*/ 155 h 177"/>
                  <a:gd name="T20" fmla="*/ 0 w 264"/>
                  <a:gd name="T21" fmla="*/ 0 h 177"/>
                  <a:gd name="T22" fmla="*/ 264 w 264"/>
                  <a:gd name="T23" fmla="*/ 0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4" h="177">
                    <a:moveTo>
                      <a:pt x="264" y="0"/>
                    </a:moveTo>
                    <a:lnTo>
                      <a:pt x="246" y="34"/>
                    </a:lnTo>
                    <a:lnTo>
                      <a:pt x="212" y="80"/>
                    </a:lnTo>
                    <a:lnTo>
                      <a:pt x="189" y="103"/>
                    </a:lnTo>
                    <a:lnTo>
                      <a:pt x="166" y="132"/>
                    </a:lnTo>
                    <a:lnTo>
                      <a:pt x="137" y="155"/>
                    </a:lnTo>
                    <a:lnTo>
                      <a:pt x="109" y="166"/>
                    </a:lnTo>
                    <a:lnTo>
                      <a:pt x="86" y="177"/>
                    </a:lnTo>
                    <a:lnTo>
                      <a:pt x="0" y="177"/>
                    </a:lnTo>
                    <a:lnTo>
                      <a:pt x="0" y="155"/>
                    </a:lnTo>
                    <a:lnTo>
                      <a:pt x="0" y="0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0027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pt-BR"/>
              </a:p>
            </p:txBody>
          </p:sp>
          <p:sp>
            <p:nvSpPr>
              <p:cNvPr id="64" name="Freeform 51"/>
              <p:cNvSpPr>
                <a:spLocks/>
              </p:cNvSpPr>
              <p:nvPr/>
            </p:nvSpPr>
            <p:spPr bwMode="auto">
              <a:xfrm>
                <a:off x="3259" y="2353"/>
                <a:ext cx="264" cy="177"/>
              </a:xfrm>
              <a:custGeom>
                <a:avLst/>
                <a:gdLst>
                  <a:gd name="T0" fmla="*/ 264 w 264"/>
                  <a:gd name="T1" fmla="*/ 0 h 177"/>
                  <a:gd name="T2" fmla="*/ 246 w 264"/>
                  <a:gd name="T3" fmla="*/ 34 h 177"/>
                  <a:gd name="T4" fmla="*/ 212 w 264"/>
                  <a:gd name="T5" fmla="*/ 80 h 177"/>
                  <a:gd name="T6" fmla="*/ 189 w 264"/>
                  <a:gd name="T7" fmla="*/ 103 h 177"/>
                  <a:gd name="T8" fmla="*/ 166 w 264"/>
                  <a:gd name="T9" fmla="*/ 132 h 177"/>
                  <a:gd name="T10" fmla="*/ 137 w 264"/>
                  <a:gd name="T11" fmla="*/ 155 h 177"/>
                  <a:gd name="T12" fmla="*/ 109 w 264"/>
                  <a:gd name="T13" fmla="*/ 166 h 177"/>
                  <a:gd name="T14" fmla="*/ 86 w 264"/>
                  <a:gd name="T15" fmla="*/ 177 h 177"/>
                  <a:gd name="T16" fmla="*/ 0 w 264"/>
                  <a:gd name="T17" fmla="*/ 177 h 177"/>
                  <a:gd name="T18" fmla="*/ 0 w 264"/>
                  <a:gd name="T19" fmla="*/ 155 h 177"/>
                  <a:gd name="T20" fmla="*/ 0 w 264"/>
                  <a:gd name="T21" fmla="*/ 0 h 177"/>
                  <a:gd name="T22" fmla="*/ 264 w 264"/>
                  <a:gd name="T23" fmla="*/ 0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4" h="177">
                    <a:moveTo>
                      <a:pt x="264" y="0"/>
                    </a:moveTo>
                    <a:lnTo>
                      <a:pt x="246" y="34"/>
                    </a:lnTo>
                    <a:lnTo>
                      <a:pt x="212" y="80"/>
                    </a:lnTo>
                    <a:lnTo>
                      <a:pt x="189" y="103"/>
                    </a:lnTo>
                    <a:lnTo>
                      <a:pt x="166" y="132"/>
                    </a:lnTo>
                    <a:lnTo>
                      <a:pt x="137" y="155"/>
                    </a:lnTo>
                    <a:lnTo>
                      <a:pt x="109" y="166"/>
                    </a:lnTo>
                    <a:lnTo>
                      <a:pt x="86" y="177"/>
                    </a:lnTo>
                    <a:lnTo>
                      <a:pt x="0" y="177"/>
                    </a:lnTo>
                    <a:lnTo>
                      <a:pt x="0" y="155"/>
                    </a:lnTo>
                    <a:lnTo>
                      <a:pt x="0" y="0"/>
                    </a:lnTo>
                    <a:lnTo>
                      <a:pt x="264" y="0"/>
                    </a:lnTo>
                  </a:path>
                </a:pathLst>
              </a:custGeom>
              <a:noFill/>
              <a:ln w="9525">
                <a:solidFill>
                  <a:srgbClr val="063DE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18" name="Group 52"/>
            <p:cNvGrpSpPr>
              <a:grpSpLocks/>
            </p:cNvGrpSpPr>
            <p:nvPr/>
          </p:nvGrpSpPr>
          <p:grpSpPr bwMode="auto">
            <a:xfrm>
              <a:off x="3253" y="1654"/>
              <a:ext cx="797" cy="590"/>
              <a:chOff x="3253" y="1654"/>
              <a:chExt cx="797" cy="590"/>
            </a:xfrm>
          </p:grpSpPr>
          <p:sp>
            <p:nvSpPr>
              <p:cNvPr id="61" name="Freeform 53"/>
              <p:cNvSpPr>
                <a:spLocks/>
              </p:cNvSpPr>
              <p:nvPr/>
            </p:nvSpPr>
            <p:spPr bwMode="auto">
              <a:xfrm>
                <a:off x="3253" y="1654"/>
                <a:ext cx="797" cy="590"/>
              </a:xfrm>
              <a:custGeom>
                <a:avLst/>
                <a:gdLst>
                  <a:gd name="T0" fmla="*/ 0 w 797"/>
                  <a:gd name="T1" fmla="*/ 281 h 590"/>
                  <a:gd name="T2" fmla="*/ 149 w 797"/>
                  <a:gd name="T3" fmla="*/ 590 h 590"/>
                  <a:gd name="T4" fmla="*/ 528 w 797"/>
                  <a:gd name="T5" fmla="*/ 407 h 590"/>
                  <a:gd name="T6" fmla="*/ 574 w 797"/>
                  <a:gd name="T7" fmla="*/ 504 h 590"/>
                  <a:gd name="T8" fmla="*/ 797 w 797"/>
                  <a:gd name="T9" fmla="*/ 97 h 590"/>
                  <a:gd name="T10" fmla="*/ 333 w 797"/>
                  <a:gd name="T11" fmla="*/ 0 h 590"/>
                  <a:gd name="T12" fmla="*/ 379 w 797"/>
                  <a:gd name="T13" fmla="*/ 97 h 590"/>
                  <a:gd name="T14" fmla="*/ 0 w 797"/>
                  <a:gd name="T15" fmla="*/ 281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7" h="590">
                    <a:moveTo>
                      <a:pt x="0" y="281"/>
                    </a:moveTo>
                    <a:lnTo>
                      <a:pt x="149" y="590"/>
                    </a:lnTo>
                    <a:lnTo>
                      <a:pt x="528" y="407"/>
                    </a:lnTo>
                    <a:lnTo>
                      <a:pt x="574" y="504"/>
                    </a:lnTo>
                    <a:lnTo>
                      <a:pt x="797" y="97"/>
                    </a:lnTo>
                    <a:lnTo>
                      <a:pt x="333" y="0"/>
                    </a:lnTo>
                    <a:lnTo>
                      <a:pt x="379" y="97"/>
                    </a:lnTo>
                    <a:lnTo>
                      <a:pt x="0" y="281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pt-BR"/>
              </a:p>
            </p:txBody>
          </p:sp>
          <p:sp>
            <p:nvSpPr>
              <p:cNvPr id="62" name="Freeform 54"/>
              <p:cNvSpPr>
                <a:spLocks/>
              </p:cNvSpPr>
              <p:nvPr/>
            </p:nvSpPr>
            <p:spPr bwMode="auto">
              <a:xfrm>
                <a:off x="3253" y="1654"/>
                <a:ext cx="797" cy="590"/>
              </a:xfrm>
              <a:custGeom>
                <a:avLst/>
                <a:gdLst>
                  <a:gd name="T0" fmla="*/ 0 w 797"/>
                  <a:gd name="T1" fmla="*/ 281 h 590"/>
                  <a:gd name="T2" fmla="*/ 149 w 797"/>
                  <a:gd name="T3" fmla="*/ 590 h 590"/>
                  <a:gd name="T4" fmla="*/ 528 w 797"/>
                  <a:gd name="T5" fmla="*/ 407 h 590"/>
                  <a:gd name="T6" fmla="*/ 574 w 797"/>
                  <a:gd name="T7" fmla="*/ 504 h 590"/>
                  <a:gd name="T8" fmla="*/ 797 w 797"/>
                  <a:gd name="T9" fmla="*/ 97 h 590"/>
                  <a:gd name="T10" fmla="*/ 333 w 797"/>
                  <a:gd name="T11" fmla="*/ 0 h 590"/>
                  <a:gd name="T12" fmla="*/ 379 w 797"/>
                  <a:gd name="T13" fmla="*/ 97 h 590"/>
                  <a:gd name="T14" fmla="*/ 0 w 797"/>
                  <a:gd name="T15" fmla="*/ 281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7" h="590">
                    <a:moveTo>
                      <a:pt x="0" y="281"/>
                    </a:moveTo>
                    <a:lnTo>
                      <a:pt x="149" y="590"/>
                    </a:lnTo>
                    <a:lnTo>
                      <a:pt x="528" y="407"/>
                    </a:lnTo>
                    <a:lnTo>
                      <a:pt x="574" y="504"/>
                    </a:lnTo>
                    <a:lnTo>
                      <a:pt x="797" y="97"/>
                    </a:lnTo>
                    <a:lnTo>
                      <a:pt x="333" y="0"/>
                    </a:lnTo>
                    <a:lnTo>
                      <a:pt x="379" y="97"/>
                    </a:lnTo>
                    <a:lnTo>
                      <a:pt x="0" y="281"/>
                    </a:lnTo>
                  </a:path>
                </a:pathLst>
              </a:custGeom>
              <a:noFill/>
              <a:ln w="9525">
                <a:solidFill>
                  <a:srgbClr val="20772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20" name="Group 55"/>
            <p:cNvGrpSpPr>
              <a:grpSpLocks/>
            </p:cNvGrpSpPr>
            <p:nvPr/>
          </p:nvGrpSpPr>
          <p:grpSpPr bwMode="auto">
            <a:xfrm>
              <a:off x="3586" y="1620"/>
              <a:ext cx="539" cy="131"/>
              <a:chOff x="3586" y="1620"/>
              <a:chExt cx="539" cy="131"/>
            </a:xfrm>
          </p:grpSpPr>
          <p:sp>
            <p:nvSpPr>
              <p:cNvPr id="59" name="Freeform 58"/>
              <p:cNvSpPr>
                <a:spLocks/>
              </p:cNvSpPr>
              <p:nvPr/>
            </p:nvSpPr>
            <p:spPr bwMode="auto">
              <a:xfrm>
                <a:off x="3586" y="1620"/>
                <a:ext cx="539" cy="131"/>
              </a:xfrm>
              <a:custGeom>
                <a:avLst/>
                <a:gdLst>
                  <a:gd name="T0" fmla="*/ 0 w 539"/>
                  <a:gd name="T1" fmla="*/ 40 h 131"/>
                  <a:gd name="T2" fmla="*/ 86 w 539"/>
                  <a:gd name="T3" fmla="*/ 0 h 131"/>
                  <a:gd name="T4" fmla="*/ 539 w 539"/>
                  <a:gd name="T5" fmla="*/ 91 h 131"/>
                  <a:gd name="T6" fmla="*/ 459 w 539"/>
                  <a:gd name="T7" fmla="*/ 131 h 131"/>
                  <a:gd name="T8" fmla="*/ 0 w 539"/>
                  <a:gd name="T9" fmla="*/ 4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9" h="131">
                    <a:moveTo>
                      <a:pt x="0" y="40"/>
                    </a:moveTo>
                    <a:lnTo>
                      <a:pt x="86" y="0"/>
                    </a:lnTo>
                    <a:lnTo>
                      <a:pt x="539" y="91"/>
                    </a:lnTo>
                    <a:lnTo>
                      <a:pt x="459" y="131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2077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pt-BR"/>
              </a:p>
            </p:txBody>
          </p:sp>
          <p:sp>
            <p:nvSpPr>
              <p:cNvPr id="60" name="Freeform 59"/>
              <p:cNvSpPr>
                <a:spLocks/>
              </p:cNvSpPr>
              <p:nvPr/>
            </p:nvSpPr>
            <p:spPr bwMode="auto">
              <a:xfrm>
                <a:off x="3586" y="1620"/>
                <a:ext cx="539" cy="131"/>
              </a:xfrm>
              <a:custGeom>
                <a:avLst/>
                <a:gdLst>
                  <a:gd name="T0" fmla="*/ 0 w 539"/>
                  <a:gd name="T1" fmla="*/ 40 h 131"/>
                  <a:gd name="T2" fmla="*/ 86 w 539"/>
                  <a:gd name="T3" fmla="*/ 0 h 131"/>
                  <a:gd name="T4" fmla="*/ 539 w 539"/>
                  <a:gd name="T5" fmla="*/ 91 h 131"/>
                  <a:gd name="T6" fmla="*/ 459 w 539"/>
                  <a:gd name="T7" fmla="*/ 131 h 131"/>
                  <a:gd name="T8" fmla="*/ 0 w 539"/>
                  <a:gd name="T9" fmla="*/ 4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9" h="131">
                    <a:moveTo>
                      <a:pt x="0" y="40"/>
                    </a:moveTo>
                    <a:lnTo>
                      <a:pt x="86" y="0"/>
                    </a:lnTo>
                    <a:lnTo>
                      <a:pt x="539" y="91"/>
                    </a:lnTo>
                    <a:lnTo>
                      <a:pt x="459" y="131"/>
                    </a:lnTo>
                    <a:lnTo>
                      <a:pt x="0" y="40"/>
                    </a:lnTo>
                  </a:path>
                </a:pathLst>
              </a:custGeom>
              <a:noFill/>
              <a:ln w="9525">
                <a:solidFill>
                  <a:srgbClr val="20772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21" name="Group 58"/>
            <p:cNvGrpSpPr>
              <a:grpSpLocks/>
            </p:cNvGrpSpPr>
            <p:nvPr/>
          </p:nvGrpSpPr>
          <p:grpSpPr bwMode="auto">
            <a:xfrm>
              <a:off x="3827" y="1711"/>
              <a:ext cx="298" cy="453"/>
              <a:chOff x="3827" y="1711"/>
              <a:chExt cx="298" cy="453"/>
            </a:xfrm>
          </p:grpSpPr>
          <p:sp>
            <p:nvSpPr>
              <p:cNvPr id="57" name="Freeform 59"/>
              <p:cNvSpPr>
                <a:spLocks/>
              </p:cNvSpPr>
              <p:nvPr/>
            </p:nvSpPr>
            <p:spPr bwMode="auto">
              <a:xfrm>
                <a:off x="3827" y="1711"/>
                <a:ext cx="298" cy="453"/>
              </a:xfrm>
              <a:custGeom>
                <a:avLst/>
                <a:gdLst>
                  <a:gd name="T0" fmla="*/ 206 w 298"/>
                  <a:gd name="T1" fmla="*/ 40 h 453"/>
                  <a:gd name="T2" fmla="*/ 298 w 298"/>
                  <a:gd name="T3" fmla="*/ 0 h 453"/>
                  <a:gd name="T4" fmla="*/ 80 w 298"/>
                  <a:gd name="T5" fmla="*/ 413 h 453"/>
                  <a:gd name="T6" fmla="*/ 0 w 298"/>
                  <a:gd name="T7" fmla="*/ 453 h 453"/>
                  <a:gd name="T8" fmla="*/ 206 w 298"/>
                  <a:gd name="T9" fmla="*/ 40 h 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8" h="453">
                    <a:moveTo>
                      <a:pt x="206" y="40"/>
                    </a:moveTo>
                    <a:lnTo>
                      <a:pt x="298" y="0"/>
                    </a:lnTo>
                    <a:lnTo>
                      <a:pt x="80" y="413"/>
                    </a:lnTo>
                    <a:lnTo>
                      <a:pt x="0" y="453"/>
                    </a:lnTo>
                    <a:lnTo>
                      <a:pt x="206" y="40"/>
                    </a:lnTo>
                    <a:close/>
                  </a:path>
                </a:pathLst>
              </a:custGeom>
              <a:solidFill>
                <a:srgbClr val="2077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pt-BR"/>
              </a:p>
            </p:txBody>
          </p:sp>
          <p:sp>
            <p:nvSpPr>
              <p:cNvPr id="58" name="Freeform 60"/>
              <p:cNvSpPr>
                <a:spLocks/>
              </p:cNvSpPr>
              <p:nvPr/>
            </p:nvSpPr>
            <p:spPr bwMode="auto">
              <a:xfrm>
                <a:off x="3827" y="1711"/>
                <a:ext cx="298" cy="453"/>
              </a:xfrm>
              <a:custGeom>
                <a:avLst/>
                <a:gdLst>
                  <a:gd name="T0" fmla="*/ 206 w 298"/>
                  <a:gd name="T1" fmla="*/ 40 h 453"/>
                  <a:gd name="T2" fmla="*/ 298 w 298"/>
                  <a:gd name="T3" fmla="*/ 0 h 453"/>
                  <a:gd name="T4" fmla="*/ 80 w 298"/>
                  <a:gd name="T5" fmla="*/ 413 h 453"/>
                  <a:gd name="T6" fmla="*/ 0 w 298"/>
                  <a:gd name="T7" fmla="*/ 453 h 453"/>
                  <a:gd name="T8" fmla="*/ 206 w 298"/>
                  <a:gd name="T9" fmla="*/ 40 h 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8" h="453">
                    <a:moveTo>
                      <a:pt x="206" y="40"/>
                    </a:moveTo>
                    <a:lnTo>
                      <a:pt x="298" y="0"/>
                    </a:lnTo>
                    <a:lnTo>
                      <a:pt x="80" y="413"/>
                    </a:lnTo>
                    <a:lnTo>
                      <a:pt x="0" y="453"/>
                    </a:lnTo>
                    <a:lnTo>
                      <a:pt x="206" y="40"/>
                    </a:lnTo>
                  </a:path>
                </a:pathLst>
              </a:custGeom>
              <a:noFill/>
              <a:ln w="9525">
                <a:solidFill>
                  <a:srgbClr val="20772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22" name="Group 61"/>
            <p:cNvGrpSpPr>
              <a:grpSpLocks/>
            </p:cNvGrpSpPr>
            <p:nvPr/>
          </p:nvGrpSpPr>
          <p:grpSpPr bwMode="auto">
            <a:xfrm>
              <a:off x="3373" y="1728"/>
              <a:ext cx="259" cy="144"/>
              <a:chOff x="3373" y="1728"/>
              <a:chExt cx="259" cy="144"/>
            </a:xfrm>
          </p:grpSpPr>
          <p:sp>
            <p:nvSpPr>
              <p:cNvPr id="55" name="Freeform 62"/>
              <p:cNvSpPr>
                <a:spLocks/>
              </p:cNvSpPr>
              <p:nvPr/>
            </p:nvSpPr>
            <p:spPr bwMode="auto">
              <a:xfrm>
                <a:off x="3373" y="1728"/>
                <a:ext cx="259" cy="144"/>
              </a:xfrm>
              <a:custGeom>
                <a:avLst/>
                <a:gdLst>
                  <a:gd name="T0" fmla="*/ 0 w 259"/>
                  <a:gd name="T1" fmla="*/ 144 h 144"/>
                  <a:gd name="T2" fmla="*/ 52 w 259"/>
                  <a:gd name="T3" fmla="*/ 104 h 144"/>
                  <a:gd name="T4" fmla="*/ 247 w 259"/>
                  <a:gd name="T5" fmla="*/ 0 h 144"/>
                  <a:gd name="T6" fmla="*/ 259 w 259"/>
                  <a:gd name="T7" fmla="*/ 23 h 144"/>
                  <a:gd name="T8" fmla="*/ 0 w 259"/>
                  <a:gd name="T9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9" h="144">
                    <a:moveTo>
                      <a:pt x="0" y="144"/>
                    </a:moveTo>
                    <a:lnTo>
                      <a:pt x="52" y="104"/>
                    </a:lnTo>
                    <a:lnTo>
                      <a:pt x="247" y="0"/>
                    </a:lnTo>
                    <a:lnTo>
                      <a:pt x="259" y="23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2077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pt-BR"/>
              </a:p>
            </p:txBody>
          </p:sp>
          <p:sp>
            <p:nvSpPr>
              <p:cNvPr id="56" name="Freeform 63"/>
              <p:cNvSpPr>
                <a:spLocks/>
              </p:cNvSpPr>
              <p:nvPr/>
            </p:nvSpPr>
            <p:spPr bwMode="auto">
              <a:xfrm>
                <a:off x="3373" y="1728"/>
                <a:ext cx="259" cy="144"/>
              </a:xfrm>
              <a:custGeom>
                <a:avLst/>
                <a:gdLst>
                  <a:gd name="T0" fmla="*/ 0 w 259"/>
                  <a:gd name="T1" fmla="*/ 144 h 144"/>
                  <a:gd name="T2" fmla="*/ 52 w 259"/>
                  <a:gd name="T3" fmla="*/ 104 h 144"/>
                  <a:gd name="T4" fmla="*/ 247 w 259"/>
                  <a:gd name="T5" fmla="*/ 0 h 144"/>
                  <a:gd name="T6" fmla="*/ 259 w 259"/>
                  <a:gd name="T7" fmla="*/ 23 h 144"/>
                  <a:gd name="T8" fmla="*/ 0 w 259"/>
                  <a:gd name="T9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9" h="144">
                    <a:moveTo>
                      <a:pt x="0" y="144"/>
                    </a:moveTo>
                    <a:lnTo>
                      <a:pt x="52" y="104"/>
                    </a:lnTo>
                    <a:lnTo>
                      <a:pt x="247" y="0"/>
                    </a:lnTo>
                    <a:lnTo>
                      <a:pt x="259" y="23"/>
                    </a:lnTo>
                    <a:lnTo>
                      <a:pt x="0" y="144"/>
                    </a:lnTo>
                  </a:path>
                </a:pathLst>
              </a:custGeom>
              <a:noFill/>
              <a:ln w="9525">
                <a:solidFill>
                  <a:srgbClr val="20772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23" name="Group 64"/>
            <p:cNvGrpSpPr>
              <a:grpSpLocks/>
            </p:cNvGrpSpPr>
            <p:nvPr/>
          </p:nvGrpSpPr>
          <p:grpSpPr bwMode="auto">
            <a:xfrm>
              <a:off x="2083" y="1591"/>
              <a:ext cx="791" cy="584"/>
              <a:chOff x="2083" y="1591"/>
              <a:chExt cx="791" cy="584"/>
            </a:xfrm>
          </p:grpSpPr>
          <p:sp>
            <p:nvSpPr>
              <p:cNvPr id="53" name="Freeform 65"/>
              <p:cNvSpPr>
                <a:spLocks/>
              </p:cNvSpPr>
              <p:nvPr/>
            </p:nvSpPr>
            <p:spPr bwMode="auto">
              <a:xfrm>
                <a:off x="2083" y="1591"/>
                <a:ext cx="791" cy="584"/>
              </a:xfrm>
              <a:custGeom>
                <a:avLst/>
                <a:gdLst>
                  <a:gd name="T0" fmla="*/ 642 w 791"/>
                  <a:gd name="T1" fmla="*/ 584 h 584"/>
                  <a:gd name="T2" fmla="*/ 791 w 791"/>
                  <a:gd name="T3" fmla="*/ 275 h 584"/>
                  <a:gd name="T4" fmla="*/ 407 w 791"/>
                  <a:gd name="T5" fmla="*/ 97 h 584"/>
                  <a:gd name="T6" fmla="*/ 453 w 791"/>
                  <a:gd name="T7" fmla="*/ 0 h 584"/>
                  <a:gd name="T8" fmla="*/ 0 w 791"/>
                  <a:gd name="T9" fmla="*/ 86 h 584"/>
                  <a:gd name="T10" fmla="*/ 218 w 791"/>
                  <a:gd name="T11" fmla="*/ 504 h 584"/>
                  <a:gd name="T12" fmla="*/ 264 w 791"/>
                  <a:gd name="T13" fmla="*/ 412 h 584"/>
                  <a:gd name="T14" fmla="*/ 642 w 791"/>
                  <a:gd name="T15" fmla="*/ 584 h 5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1" h="584">
                    <a:moveTo>
                      <a:pt x="642" y="584"/>
                    </a:moveTo>
                    <a:lnTo>
                      <a:pt x="791" y="275"/>
                    </a:lnTo>
                    <a:lnTo>
                      <a:pt x="407" y="97"/>
                    </a:lnTo>
                    <a:lnTo>
                      <a:pt x="453" y="0"/>
                    </a:lnTo>
                    <a:lnTo>
                      <a:pt x="0" y="86"/>
                    </a:lnTo>
                    <a:lnTo>
                      <a:pt x="218" y="504"/>
                    </a:lnTo>
                    <a:lnTo>
                      <a:pt x="264" y="412"/>
                    </a:lnTo>
                    <a:lnTo>
                      <a:pt x="642" y="584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pt-BR"/>
              </a:p>
            </p:txBody>
          </p:sp>
          <p:sp>
            <p:nvSpPr>
              <p:cNvPr id="54" name="Freeform 66"/>
              <p:cNvSpPr>
                <a:spLocks/>
              </p:cNvSpPr>
              <p:nvPr/>
            </p:nvSpPr>
            <p:spPr bwMode="auto">
              <a:xfrm>
                <a:off x="2083" y="1591"/>
                <a:ext cx="791" cy="584"/>
              </a:xfrm>
              <a:custGeom>
                <a:avLst/>
                <a:gdLst>
                  <a:gd name="T0" fmla="*/ 642 w 791"/>
                  <a:gd name="T1" fmla="*/ 584 h 584"/>
                  <a:gd name="T2" fmla="*/ 791 w 791"/>
                  <a:gd name="T3" fmla="*/ 275 h 584"/>
                  <a:gd name="T4" fmla="*/ 407 w 791"/>
                  <a:gd name="T5" fmla="*/ 97 h 584"/>
                  <a:gd name="T6" fmla="*/ 453 w 791"/>
                  <a:gd name="T7" fmla="*/ 0 h 584"/>
                  <a:gd name="T8" fmla="*/ 0 w 791"/>
                  <a:gd name="T9" fmla="*/ 86 h 584"/>
                  <a:gd name="T10" fmla="*/ 218 w 791"/>
                  <a:gd name="T11" fmla="*/ 504 h 584"/>
                  <a:gd name="T12" fmla="*/ 264 w 791"/>
                  <a:gd name="T13" fmla="*/ 412 h 584"/>
                  <a:gd name="T14" fmla="*/ 642 w 791"/>
                  <a:gd name="T15" fmla="*/ 584 h 5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1" h="584">
                    <a:moveTo>
                      <a:pt x="642" y="584"/>
                    </a:moveTo>
                    <a:lnTo>
                      <a:pt x="791" y="275"/>
                    </a:lnTo>
                    <a:lnTo>
                      <a:pt x="407" y="97"/>
                    </a:lnTo>
                    <a:lnTo>
                      <a:pt x="453" y="0"/>
                    </a:lnTo>
                    <a:lnTo>
                      <a:pt x="0" y="86"/>
                    </a:lnTo>
                    <a:lnTo>
                      <a:pt x="218" y="504"/>
                    </a:lnTo>
                    <a:lnTo>
                      <a:pt x="264" y="412"/>
                    </a:lnTo>
                    <a:lnTo>
                      <a:pt x="642" y="584"/>
                    </a:lnTo>
                  </a:path>
                </a:pathLst>
              </a:custGeom>
              <a:noFill/>
              <a:ln w="9525">
                <a:solidFill>
                  <a:srgbClr val="20772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pt-BR"/>
              </a:p>
            </p:txBody>
          </p:sp>
        </p:grpSp>
        <p:sp>
          <p:nvSpPr>
            <p:cNvPr id="44" name="Freeform 67"/>
            <p:cNvSpPr>
              <a:spLocks/>
            </p:cNvSpPr>
            <p:nvPr/>
          </p:nvSpPr>
          <p:spPr bwMode="auto">
            <a:xfrm>
              <a:off x="2496" y="1602"/>
              <a:ext cx="114" cy="115"/>
            </a:xfrm>
            <a:custGeom>
              <a:avLst/>
              <a:gdLst>
                <a:gd name="T0" fmla="*/ 7 w 20"/>
                <a:gd name="T1" fmla="*/ 0 h 20"/>
                <a:gd name="T2" fmla="*/ 0 w 20"/>
                <a:gd name="T3" fmla="*/ 14 h 20"/>
                <a:gd name="T4" fmla="*/ 13 w 20"/>
                <a:gd name="T5" fmla="*/ 20 h 20"/>
                <a:gd name="T6" fmla="*/ 20 w 20"/>
                <a:gd name="T7" fmla="*/ 6 h 20"/>
                <a:gd name="T8" fmla="*/ 7 w 20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7" y="0"/>
                  </a:moveTo>
                  <a:lnTo>
                    <a:pt x="0" y="14"/>
                  </a:lnTo>
                  <a:lnTo>
                    <a:pt x="13" y="20"/>
                  </a:lnTo>
                  <a:lnTo>
                    <a:pt x="20" y="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207722"/>
            </a:solidFill>
            <a:ln w="9525">
              <a:solidFill>
                <a:srgbClr val="20772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pt-BR"/>
            </a:p>
          </p:txBody>
        </p:sp>
        <p:sp>
          <p:nvSpPr>
            <p:cNvPr id="46" name="Freeform 68"/>
            <p:cNvSpPr>
              <a:spLocks/>
            </p:cNvSpPr>
            <p:nvPr/>
          </p:nvSpPr>
          <p:spPr bwMode="auto">
            <a:xfrm>
              <a:off x="2306" y="2009"/>
              <a:ext cx="109" cy="115"/>
            </a:xfrm>
            <a:custGeom>
              <a:avLst/>
              <a:gdLst>
                <a:gd name="T0" fmla="*/ 7 w 19"/>
                <a:gd name="T1" fmla="*/ 0 h 20"/>
                <a:gd name="T2" fmla="*/ 0 w 19"/>
                <a:gd name="T3" fmla="*/ 15 h 20"/>
                <a:gd name="T4" fmla="*/ 12 w 19"/>
                <a:gd name="T5" fmla="*/ 20 h 20"/>
                <a:gd name="T6" fmla="*/ 19 w 19"/>
                <a:gd name="T7" fmla="*/ 6 h 20"/>
                <a:gd name="T8" fmla="*/ 7 w 19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0">
                  <a:moveTo>
                    <a:pt x="7" y="0"/>
                  </a:moveTo>
                  <a:lnTo>
                    <a:pt x="0" y="15"/>
                  </a:lnTo>
                  <a:lnTo>
                    <a:pt x="12" y="20"/>
                  </a:lnTo>
                  <a:lnTo>
                    <a:pt x="19" y="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207722"/>
            </a:solidFill>
            <a:ln w="9525">
              <a:solidFill>
                <a:srgbClr val="20772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pt-BR"/>
            </a:p>
          </p:txBody>
        </p:sp>
        <p:sp>
          <p:nvSpPr>
            <p:cNvPr id="47" name="Oval 69"/>
            <p:cNvSpPr>
              <a:spLocks noChangeArrowheads="1"/>
            </p:cNvSpPr>
            <p:nvPr/>
          </p:nvSpPr>
          <p:spPr bwMode="auto">
            <a:xfrm>
              <a:off x="2662" y="1763"/>
              <a:ext cx="832" cy="808"/>
            </a:xfrm>
            <a:prstGeom prst="ellipse">
              <a:avLst/>
            </a:prstGeom>
            <a:solidFill>
              <a:srgbClr val="063DE8"/>
            </a:solidFill>
            <a:ln w="9525">
              <a:solidFill>
                <a:srgbClr val="063DE8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pt-BR"/>
            </a:p>
          </p:txBody>
        </p:sp>
        <p:sp>
          <p:nvSpPr>
            <p:cNvPr id="48" name="Rectangle 70"/>
            <p:cNvSpPr>
              <a:spLocks noChangeArrowheads="1"/>
            </p:cNvSpPr>
            <p:nvPr/>
          </p:nvSpPr>
          <p:spPr bwMode="auto">
            <a:xfrm>
              <a:off x="2628" y="2072"/>
              <a:ext cx="93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/>
            </a:p>
          </p:txBody>
        </p:sp>
        <p:sp>
          <p:nvSpPr>
            <p:cNvPr id="49" name="Rectangle 71"/>
            <p:cNvSpPr>
              <a:spLocks noChangeArrowheads="1"/>
            </p:cNvSpPr>
            <p:nvPr/>
          </p:nvSpPr>
          <p:spPr bwMode="auto">
            <a:xfrm>
              <a:off x="2610" y="2055"/>
              <a:ext cx="93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/>
            </a:p>
          </p:txBody>
        </p:sp>
        <p:sp>
          <p:nvSpPr>
            <p:cNvPr id="50" name="Rectangle 72"/>
            <p:cNvSpPr>
              <a:spLocks noChangeArrowheads="1"/>
            </p:cNvSpPr>
            <p:nvPr/>
          </p:nvSpPr>
          <p:spPr bwMode="auto">
            <a:xfrm>
              <a:off x="2778" y="1909"/>
              <a:ext cx="627" cy="54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defTabSz="762000"/>
              <a:r>
                <a:rPr lang="pt-BR" sz="1400" b="1" dirty="0" smtClean="0">
                  <a:solidFill>
                    <a:srgbClr val="FFFFFF"/>
                  </a:solidFill>
                  <a:latin typeface="Arial Narrow" pitchFamily="34" charset="0"/>
                </a:rPr>
                <a:t>Remoção dos</a:t>
              </a:r>
            </a:p>
            <a:p>
              <a:pPr algn="ctr" defTabSz="762000"/>
              <a:r>
                <a:rPr lang="pt-BR" sz="1400" b="1" dirty="0" smtClean="0">
                  <a:solidFill>
                    <a:srgbClr val="FFFFFF"/>
                  </a:solidFill>
                  <a:latin typeface="Arial Narrow" pitchFamily="34" charset="0"/>
                </a:rPr>
                <a:t>Gargalos</a:t>
              </a:r>
            </a:p>
            <a:p>
              <a:pPr algn="ctr" defTabSz="762000"/>
              <a:r>
                <a:rPr lang="pt-BR" sz="1400" b="1" dirty="0" smtClean="0">
                  <a:solidFill>
                    <a:srgbClr val="FFFFFF"/>
                  </a:solidFill>
                  <a:latin typeface="Arial Narrow" pitchFamily="34" charset="0"/>
                </a:rPr>
                <a:t>da Agricultura</a:t>
              </a:r>
            </a:p>
            <a:p>
              <a:pPr algn="ctr" defTabSz="762000"/>
              <a:r>
                <a:rPr lang="pt-BR" sz="1400" b="1" dirty="0" smtClean="0">
                  <a:solidFill>
                    <a:srgbClr val="FFFFFF"/>
                  </a:solidFill>
                  <a:latin typeface="Arial Narrow" pitchFamily="34" charset="0"/>
                </a:rPr>
                <a:t>Brasileira</a:t>
              </a:r>
              <a:endParaRPr lang="pt-BR" sz="1050" dirty="0"/>
            </a:p>
          </p:txBody>
        </p:sp>
        <p:sp>
          <p:nvSpPr>
            <p:cNvPr id="51" name="Rectangle 73"/>
            <p:cNvSpPr>
              <a:spLocks noChangeArrowheads="1"/>
            </p:cNvSpPr>
            <p:nvPr/>
          </p:nvSpPr>
          <p:spPr bwMode="auto">
            <a:xfrm>
              <a:off x="2565" y="2175"/>
              <a:ext cx="332" cy="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/>
            </a:p>
          </p:txBody>
        </p:sp>
        <p:sp>
          <p:nvSpPr>
            <p:cNvPr id="52" name="Rectangle 74"/>
            <p:cNvSpPr>
              <a:spLocks noChangeArrowheads="1"/>
            </p:cNvSpPr>
            <p:nvPr/>
          </p:nvSpPr>
          <p:spPr bwMode="auto">
            <a:xfrm>
              <a:off x="2565" y="2175"/>
              <a:ext cx="332" cy="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pt-BR"/>
            </a:p>
          </p:txBody>
        </p:sp>
      </p:grpSp>
      <p:sp>
        <p:nvSpPr>
          <p:cNvPr id="87" name="Rectangle 75"/>
          <p:cNvSpPr>
            <a:spLocks noChangeArrowheads="1"/>
          </p:cNvSpPr>
          <p:nvPr/>
        </p:nvSpPr>
        <p:spPr bwMode="auto">
          <a:xfrm>
            <a:off x="3000364" y="5303070"/>
            <a:ext cx="3071834" cy="1197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900" tIns="44450" rIns="88900" bIns="44450">
            <a:spAutoFit/>
          </a:bodyPr>
          <a:lstStyle/>
          <a:p>
            <a:pPr algn="ctr" defTabSz="900113" eaLnBrk="0" hangingPunct="0">
              <a:lnSpc>
                <a:spcPct val="90000"/>
              </a:lnSpc>
            </a:pP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Desenvolvimento de uma Plataforma de Práticas Sustentáveis</a:t>
            </a:r>
          </a:p>
          <a:p>
            <a:pPr algn="ctr" defTabSz="900113" eaLnBrk="0" hangingPunct="0">
              <a:lnSpc>
                <a:spcPct val="90000"/>
              </a:lnSpc>
            </a:pP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91" name="Rectangle 76"/>
          <p:cNvSpPr>
            <a:spLocks noChangeArrowheads="1"/>
          </p:cNvSpPr>
          <p:nvPr/>
        </p:nvSpPr>
        <p:spPr bwMode="auto">
          <a:xfrm>
            <a:off x="6072198" y="2588426"/>
            <a:ext cx="2714644" cy="1197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900" tIns="44450" rIns="88900" bIns="44450">
            <a:spAutoFit/>
          </a:bodyPr>
          <a:lstStyle/>
          <a:p>
            <a:pPr algn="ctr" defTabSz="900113" eaLnBrk="0" hangingPunct="0">
              <a:lnSpc>
                <a:spcPct val="90000"/>
              </a:lnSpc>
            </a:pP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Tropicalização de Cultivos e Adaptação de Criações</a:t>
            </a:r>
          </a:p>
          <a:p>
            <a:pPr algn="ctr" defTabSz="900113" eaLnBrk="0" hangingPunct="0">
              <a:lnSpc>
                <a:spcPct val="90000"/>
              </a:lnSpc>
            </a:pP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92" name="Rectangle 77"/>
          <p:cNvSpPr>
            <a:spLocks noChangeArrowheads="1"/>
          </p:cNvSpPr>
          <p:nvPr/>
        </p:nvSpPr>
        <p:spPr bwMode="auto">
          <a:xfrm>
            <a:off x="642910" y="2588426"/>
            <a:ext cx="2274046" cy="920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900" tIns="44450" rIns="88900" bIns="44450">
            <a:spAutoFit/>
          </a:bodyPr>
          <a:lstStyle/>
          <a:p>
            <a:pPr algn="ctr" defTabSz="900113" eaLnBrk="0" hangingPunct="0">
              <a:lnSpc>
                <a:spcPct val="90000"/>
              </a:lnSpc>
            </a:pP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Transformar Solos Pobres em Solos Férteis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88" name="TextBox 308"/>
          <p:cNvSpPr txBox="1"/>
          <p:nvPr/>
        </p:nvSpPr>
        <p:spPr>
          <a:xfrm>
            <a:off x="215422" y="343895"/>
            <a:ext cx="8677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atin typeface="Arial Narrow"/>
              </a:rPr>
              <a:t>Produção Tecnológica na Embrapa</a:t>
            </a:r>
            <a:endParaRPr lang="pt-BR" sz="4000" dirty="0"/>
          </a:p>
        </p:txBody>
      </p:sp>
      <p:grpSp>
        <p:nvGrpSpPr>
          <p:cNvPr id="24" name="Group 15"/>
          <p:cNvGrpSpPr/>
          <p:nvPr/>
        </p:nvGrpSpPr>
        <p:grpSpPr>
          <a:xfrm>
            <a:off x="0" y="6375050"/>
            <a:ext cx="9144000" cy="500042"/>
            <a:chOff x="0" y="6357958"/>
            <a:chExt cx="9144000" cy="500042"/>
          </a:xfrm>
        </p:grpSpPr>
        <p:pic>
          <p:nvPicPr>
            <p:cNvPr id="93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>
              <a:off x="4663763" y="2377763"/>
              <a:ext cx="500042" cy="8460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6537325"/>
              <a:ext cx="730250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5804263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08"/>
          <p:cNvSpPr txBox="1"/>
          <p:nvPr/>
        </p:nvSpPr>
        <p:spPr>
          <a:xfrm>
            <a:off x="0" y="28572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Impacto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da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Pesquisa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e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Inovação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Agropecuária</a:t>
            </a:r>
            <a:endParaRPr lang="en-GB" sz="36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</a:endParaRPr>
          </a:p>
        </p:txBody>
      </p:sp>
      <p:grpSp>
        <p:nvGrpSpPr>
          <p:cNvPr id="2" name="Group 20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22" name="Rectangle 21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3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1" name="TextBox 308"/>
          <p:cNvSpPr txBox="1"/>
          <p:nvPr/>
        </p:nvSpPr>
        <p:spPr>
          <a:xfrm>
            <a:off x="214282" y="1630908"/>
            <a:ext cx="8715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/>
              <a:t>Produtividade da agricultura medida pela produtividade total dos fatores – 1961-2011</a:t>
            </a:r>
            <a:endParaRPr lang="pt-BR" sz="16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857356" y="2110889"/>
            <a:ext cx="5214974" cy="3175499"/>
            <a:chOff x="1857356" y="2285992"/>
            <a:chExt cx="5214974" cy="3175499"/>
          </a:xfrm>
        </p:grpSpPr>
        <p:pic>
          <p:nvPicPr>
            <p:cNvPr id="1350659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57356" y="2285992"/>
              <a:ext cx="5214974" cy="3175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TextBox 308"/>
            <p:cNvSpPr txBox="1"/>
            <p:nvPr/>
          </p:nvSpPr>
          <p:spPr>
            <a:xfrm>
              <a:off x="2364825" y="2609314"/>
              <a:ext cx="17568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dirty="0" smtClean="0">
                  <a:latin typeface="Arial Narrow"/>
                </a:rPr>
                <a:t>Brasil</a:t>
              </a:r>
            </a:p>
            <a:p>
              <a:r>
                <a:rPr lang="pt-BR" sz="1200" dirty="0" smtClean="0">
                  <a:latin typeface="Arial Narrow"/>
                </a:rPr>
                <a:t>China</a:t>
              </a:r>
            </a:p>
            <a:p>
              <a:r>
                <a:rPr lang="pt-BR" sz="1200" dirty="0" smtClean="0">
                  <a:latin typeface="Arial Narrow"/>
                </a:rPr>
                <a:t>EUA</a:t>
              </a:r>
            </a:p>
            <a:p>
              <a:r>
                <a:rPr lang="pt-BR" sz="1200" dirty="0" smtClean="0">
                  <a:latin typeface="Arial Narrow"/>
                </a:rPr>
                <a:t>Mundo</a:t>
              </a:r>
            </a:p>
            <a:p>
              <a:r>
                <a:rPr lang="pt-BR" sz="1200" dirty="0" smtClean="0">
                  <a:latin typeface="Arial Narrow"/>
                </a:rPr>
                <a:t>Economias em Transição</a:t>
              </a:r>
            </a:p>
            <a:p>
              <a:r>
                <a:rPr lang="pt-BR" sz="1200" dirty="0" smtClean="0">
                  <a:latin typeface="Arial Narrow"/>
                </a:rPr>
                <a:t>Países Pobres</a:t>
              </a:r>
              <a:endParaRPr lang="pt-BR" sz="1200" dirty="0"/>
            </a:p>
          </p:txBody>
        </p:sp>
      </p:grpSp>
      <p:sp>
        <p:nvSpPr>
          <p:cNvPr id="14" name="TextBox 308"/>
          <p:cNvSpPr txBox="1"/>
          <p:nvPr/>
        </p:nvSpPr>
        <p:spPr>
          <a:xfrm>
            <a:off x="142844" y="5526961"/>
            <a:ext cx="8715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Produtividade total dos fatores (PTF) leva em conta terra, trabalho, capital e todos os recursos materiais empregados na produção e os compara com o resultado final.  Se a produção final cresce mais rápidamente que o total de recursos materiais empregados, nós temos uma melhoria em PTF.</a:t>
            </a:r>
          </a:p>
          <a:p>
            <a:r>
              <a:rPr lang="pt-BR" sz="1200" dirty="0" smtClean="0"/>
              <a:t>Fonte:  USDA – Economic Research Service. </a:t>
            </a:r>
            <a:endParaRPr lang="pt-BR" sz="1200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793F5-71B5-40CD-94DE-CDAA54C4B253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206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08"/>
          <p:cNvSpPr txBox="1"/>
          <p:nvPr/>
        </p:nvSpPr>
        <p:spPr>
          <a:xfrm>
            <a:off x="642910" y="1486903"/>
            <a:ext cx="7929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Arial Narrow"/>
              </a:rPr>
              <a:t>Fixação Biológica do Nitrogênio – Desde 1980</a:t>
            </a:r>
            <a:endParaRPr lang="pt-BR" sz="2800" dirty="0"/>
          </a:p>
        </p:txBody>
      </p:sp>
      <p:pic>
        <p:nvPicPr>
          <p:cNvPr id="5" name="Picture 2" descr="Fo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2227265"/>
            <a:ext cx="3177316" cy="2130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-32" y="4156090"/>
            <a:ext cx="1511300" cy="792163"/>
          </a:xfrm>
          <a:prstGeom prst="wedgeRoundRectCallout">
            <a:avLst>
              <a:gd name="adj1" fmla="val 128012"/>
              <a:gd name="adj2" fmla="val -71844"/>
              <a:gd name="adj3" fmla="val 16667"/>
            </a:avLst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algn="ctr">
              <a:defRPr/>
            </a:pPr>
            <a:r>
              <a:rPr lang="pt-BR" b="1"/>
              <a:t>Sem inoculante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214282" y="1928802"/>
            <a:ext cx="1511300" cy="792162"/>
          </a:xfrm>
          <a:prstGeom prst="wedgeRoundRectCallout">
            <a:avLst>
              <a:gd name="adj1" fmla="val 93454"/>
              <a:gd name="adj2" fmla="val 41382"/>
              <a:gd name="adj3" fmla="val 16667"/>
            </a:avLst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algn="ctr">
              <a:defRPr/>
            </a:pPr>
            <a:r>
              <a:rPr lang="pt-BR" b="1"/>
              <a:t>Com inoculante</a:t>
            </a:r>
          </a:p>
        </p:txBody>
      </p:sp>
      <p:pic>
        <p:nvPicPr>
          <p:cNvPr id="20" name="Imagem 7" descr="nodulo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7356" y="4500570"/>
            <a:ext cx="1785950" cy="1339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CaixaDeTexto 33"/>
          <p:cNvSpPr txBox="1"/>
          <p:nvPr/>
        </p:nvSpPr>
        <p:spPr>
          <a:xfrm>
            <a:off x="4357686" y="2285992"/>
            <a:ext cx="4643470" cy="2031325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Estimativa de Impacto financeiro</a:t>
            </a:r>
          </a:p>
          <a:p>
            <a:pPr algn="ctr"/>
            <a:endParaRPr lang="pt-BR" dirty="0" smtClean="0"/>
          </a:p>
          <a:p>
            <a:pPr algn="ctr"/>
            <a:r>
              <a:rPr lang="pt-BR" dirty="0" smtClean="0"/>
              <a:t>Economia acumulada de R$ 200 bilhões com fertilizantes, apenas na cultura da soja. </a:t>
            </a:r>
          </a:p>
          <a:p>
            <a:pPr algn="ctr"/>
            <a:endParaRPr lang="pt-BR" dirty="0" smtClean="0"/>
          </a:p>
          <a:p>
            <a:pPr algn="ctr"/>
            <a:r>
              <a:rPr lang="pt-BR" dirty="0" smtClean="0"/>
              <a:t>Para 2015, economia prevista de </a:t>
            </a:r>
          </a:p>
          <a:p>
            <a:pPr algn="ctr"/>
            <a:r>
              <a:rPr lang="pt-BR" dirty="0" smtClean="0"/>
              <a:t>R$ 12,4 bilhões.</a:t>
            </a:r>
            <a:endParaRPr lang="pt-BR" dirty="0"/>
          </a:p>
        </p:txBody>
      </p:sp>
      <p:grpSp>
        <p:nvGrpSpPr>
          <p:cNvPr id="2" name="Group 15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17" name="Rectangle 16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2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3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793F5-71B5-40CD-94DE-CDAA54C4B253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sp>
        <p:nvSpPr>
          <p:cNvPr id="16" name="TextBox 308"/>
          <p:cNvSpPr txBox="1"/>
          <p:nvPr/>
        </p:nvSpPr>
        <p:spPr>
          <a:xfrm>
            <a:off x="215422" y="343895"/>
            <a:ext cx="8677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atin typeface="Arial Narrow"/>
              </a:rPr>
              <a:t>Produção Tecnológica da Embrapa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20679679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53927" y="1506552"/>
            <a:ext cx="91440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4" tIns="9144" rIns="9144" bIns="9144"/>
          <a:lstStyle/>
          <a:p>
            <a:pPr marL="169863" indent="-169863" algn="ctr" defTabSz="1020763">
              <a:spcBef>
                <a:spcPct val="20000"/>
              </a:spcBef>
              <a:spcAft>
                <a:spcPct val="20000"/>
              </a:spcAft>
              <a:buClr>
                <a:schemeClr val="hlink"/>
              </a:buClr>
              <a:buFont typeface="Wingdings" pitchFamily="2" charset="2"/>
              <a:buChar char="§"/>
            </a:pPr>
            <a:endParaRPr lang="en-US" sz="2000" b="0" dirty="0">
              <a:solidFill>
                <a:srgbClr val="4D4D4D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03262" y="3400482"/>
            <a:ext cx="184731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703262" y="3400482"/>
            <a:ext cx="184731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703262" y="3410007"/>
            <a:ext cx="184731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703262" y="3410007"/>
            <a:ext cx="184731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703262" y="3410007"/>
            <a:ext cx="184731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703262" y="3410007"/>
            <a:ext cx="184731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703262" y="3410007"/>
            <a:ext cx="184731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703262" y="3410007"/>
            <a:ext cx="184731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703262" y="3410007"/>
            <a:ext cx="184731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703262" y="3410007"/>
            <a:ext cx="184731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703262" y="3448107"/>
            <a:ext cx="184731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703262" y="3448107"/>
            <a:ext cx="184731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703262" y="3448107"/>
            <a:ext cx="184731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3" name="Rectangle 23"/>
          <p:cNvSpPr>
            <a:spLocks noChangeArrowheads="1"/>
          </p:cNvSpPr>
          <p:nvPr/>
        </p:nvSpPr>
        <p:spPr bwMode="auto">
          <a:xfrm>
            <a:off x="703262" y="3448107"/>
            <a:ext cx="184731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58" name="ZoneTexte 2"/>
          <p:cNvSpPr txBox="1">
            <a:spLocks noChangeArrowheads="1"/>
          </p:cNvSpPr>
          <p:nvPr/>
        </p:nvSpPr>
        <p:spPr bwMode="auto">
          <a:xfrm>
            <a:off x="0" y="1671568"/>
            <a:ext cx="9143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pt-BR" sz="2000" dirty="0" smtClean="0">
                <a:latin typeface="Arial Narrow" pitchFamily="34" charset="0"/>
              </a:rPr>
              <a:t>Desenvolvimento do programa de melhoramento genético de bovinos de corte – Desde 1987</a:t>
            </a:r>
            <a:endParaRPr lang="fr-FR" sz="2000" u="sng" dirty="0" smtClean="0">
              <a:latin typeface="Arial Narrow" pitchFamily="34" charset="0"/>
            </a:endParaRPr>
          </a:p>
        </p:txBody>
      </p:sp>
      <p:pic>
        <p:nvPicPr>
          <p:cNvPr id="15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071810"/>
            <a:ext cx="2357454" cy="1768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0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3071810"/>
            <a:ext cx="2571768" cy="1713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6" descr="Piap_Meleta e boiada"/>
          <p:cNvPicPr>
            <a:picLocks noChangeAspect="1" noChangeArrowheads="1"/>
          </p:cNvPicPr>
          <p:nvPr/>
        </p:nvPicPr>
        <p:blipFill>
          <a:blip r:embed="rId5" cstate="print">
            <a:lum bright="6000" contrast="6000"/>
          </a:blip>
          <a:srcRect l="26985" t="35561" r="33553" b="28065"/>
          <a:stretch>
            <a:fillRect/>
          </a:stretch>
        </p:blipFill>
        <p:spPr bwMode="auto">
          <a:xfrm>
            <a:off x="3000364" y="3071810"/>
            <a:ext cx="2571768" cy="1683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9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31" name="Rectangle 30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2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4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5" name="ZoneTexte 2"/>
          <p:cNvSpPr txBox="1">
            <a:spLocks noChangeArrowheads="1"/>
          </p:cNvSpPr>
          <p:nvPr/>
        </p:nvSpPr>
        <p:spPr bwMode="auto">
          <a:xfrm>
            <a:off x="142844" y="5074050"/>
            <a:ext cx="88583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pt-BR" sz="2000" dirty="0" smtClean="0">
                <a:latin typeface="Arial Narrow" pitchFamily="34" charset="0"/>
              </a:rPr>
              <a:t>Desenvolvimento de Cultivares de forrageiras tropicais: Brachiaria e Panicum – Desde 1984</a:t>
            </a:r>
            <a:endParaRPr lang="fr-FR" sz="2000" u="sng" dirty="0" smtClean="0">
              <a:latin typeface="Arial Narrow" pitchFamily="34" charset="0"/>
            </a:endParaRPr>
          </a:p>
        </p:txBody>
      </p:sp>
      <p:sp>
        <p:nvSpPr>
          <p:cNvPr id="38" name="CaixaDeTexto 33"/>
          <p:cNvSpPr txBox="1"/>
          <p:nvPr/>
        </p:nvSpPr>
        <p:spPr>
          <a:xfrm>
            <a:off x="928662" y="5558869"/>
            <a:ext cx="7500990" cy="584775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Estimativa de Impacto financeiro</a:t>
            </a:r>
          </a:p>
          <a:p>
            <a:pPr algn="ctr"/>
            <a:r>
              <a:rPr lang="pt-BR" sz="1600" dirty="0" smtClean="0"/>
              <a:t>Mais de R$ 120 bilhões de incremento em produtividade e redução de custos</a:t>
            </a:r>
            <a:endParaRPr lang="pt-BR" sz="1600" dirty="0"/>
          </a:p>
        </p:txBody>
      </p:sp>
      <p:sp>
        <p:nvSpPr>
          <p:cNvPr id="39" name="CaixaDeTexto 33"/>
          <p:cNvSpPr txBox="1"/>
          <p:nvPr/>
        </p:nvSpPr>
        <p:spPr>
          <a:xfrm>
            <a:off x="714348" y="2129845"/>
            <a:ext cx="7500990" cy="584775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Estimativa de Impacto financeiro</a:t>
            </a:r>
          </a:p>
          <a:p>
            <a:pPr algn="ctr"/>
            <a:r>
              <a:rPr lang="pt-BR" sz="1600" dirty="0" smtClean="0"/>
              <a:t>Mais de R$ 150 bilhões em incremento de produtividade</a:t>
            </a:r>
            <a:endParaRPr lang="pt-BR" sz="1600" dirty="0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793F5-71B5-40CD-94DE-CDAA54C4B253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sp>
        <p:nvSpPr>
          <p:cNvPr id="36" name="TextBox 308"/>
          <p:cNvSpPr txBox="1"/>
          <p:nvPr/>
        </p:nvSpPr>
        <p:spPr>
          <a:xfrm>
            <a:off x="215422" y="343895"/>
            <a:ext cx="8677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atin typeface="Arial Narrow"/>
              </a:rPr>
              <a:t>Produção Tecnológica da Embrapa</a:t>
            </a:r>
            <a:endParaRPr lang="pt-BR" sz="40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ixaDeTexto 33"/>
          <p:cNvSpPr txBox="1"/>
          <p:nvPr/>
        </p:nvSpPr>
        <p:spPr>
          <a:xfrm>
            <a:off x="4357686" y="2300109"/>
            <a:ext cx="4572032" cy="2308324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Estimativa de Impacto financeiro</a:t>
            </a:r>
          </a:p>
          <a:p>
            <a:pPr algn="ctr"/>
            <a:endParaRPr lang="pt-BR" dirty="0" smtClean="0"/>
          </a:p>
          <a:p>
            <a:pPr algn="ctr"/>
            <a:r>
              <a:rPr lang="pt-BR" dirty="0" smtClean="0"/>
              <a:t>Economia acumulada de R$ 2,85 bilhões em aportes ao Proagro.</a:t>
            </a:r>
          </a:p>
          <a:p>
            <a:pPr algn="ctr"/>
            <a:endParaRPr lang="pt-BR" dirty="0" smtClean="0"/>
          </a:p>
          <a:p>
            <a:pPr algn="ctr"/>
            <a:r>
              <a:rPr lang="pt-BR" dirty="0" smtClean="0"/>
              <a:t>Estimativa de 17% da produção de grãos, que é o impacto evitado das perdas por eventos climáticos em todo o país</a:t>
            </a:r>
            <a:endParaRPr lang="pt-BR" dirty="0"/>
          </a:p>
        </p:txBody>
      </p:sp>
      <p:sp>
        <p:nvSpPr>
          <p:cNvPr id="13" name="Retângulo 3"/>
          <p:cNvSpPr/>
          <p:nvPr/>
        </p:nvSpPr>
        <p:spPr>
          <a:xfrm>
            <a:off x="142844" y="1500174"/>
            <a:ext cx="87868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2800" dirty="0" smtClean="0">
                <a:latin typeface="Arial Narrow" pitchFamily="34" charset="0"/>
                <a:cs typeface="Arial"/>
              </a:rPr>
              <a:t>Zoneamento de Riscos Climáticos no Brasil – Desde 1996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12" name="Rectangle 11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5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6" name="CaixaDeTexto 6"/>
          <p:cNvSpPr txBox="1"/>
          <p:nvPr/>
        </p:nvSpPr>
        <p:spPr>
          <a:xfrm>
            <a:off x="214282" y="2214554"/>
            <a:ext cx="2500330" cy="17543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1600" b="1" dirty="0" smtClean="0">
                <a:latin typeface="Arial"/>
                <a:cs typeface="Arial"/>
              </a:rPr>
              <a:t>Zoneamento de Risco Climático</a:t>
            </a:r>
            <a:endParaRPr lang="pt-BR" sz="1600" b="1" dirty="0" smtClean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1600" dirty="0" smtClean="0">
                <a:latin typeface="Arial"/>
                <a:cs typeface="Arial"/>
              </a:rPr>
              <a:t> </a:t>
            </a:r>
            <a:r>
              <a:rPr lang="pt-BR" sz="1200" dirty="0" smtClean="0">
                <a:latin typeface="Arial"/>
                <a:cs typeface="Arial"/>
              </a:rPr>
              <a:t>Regionalização dos sinistros climáticos para minimizar as perdas na produção agrícola, reduzindo os riscos oriundos do regime de chuva.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pt-BR" sz="1200" dirty="0"/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786190"/>
            <a:ext cx="2139014" cy="18573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1670" y="4357694"/>
            <a:ext cx="215104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793F5-71B5-40CD-94DE-CDAA54C4B253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sp>
        <p:nvSpPr>
          <p:cNvPr id="14" name="TextBox 308"/>
          <p:cNvSpPr txBox="1"/>
          <p:nvPr/>
        </p:nvSpPr>
        <p:spPr>
          <a:xfrm>
            <a:off x="215422" y="343895"/>
            <a:ext cx="8677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atin typeface="Arial Narrow"/>
              </a:rPr>
              <a:t>Produção Tecnológica da Embrapa</a:t>
            </a:r>
            <a:endParaRPr lang="pt-BR" sz="40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3116"/>
            <a:ext cx="2933396" cy="2862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2219316"/>
            <a:ext cx="2927066" cy="28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797" y="2225666"/>
            <a:ext cx="3052797" cy="2979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-32" y="1500174"/>
            <a:ext cx="91598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FFCC"/>
            </a:outerShdw>
          </a:effectLst>
        </p:spPr>
        <p:txBody>
          <a:bodyPr/>
          <a:lstStyle/>
          <a:p>
            <a:pPr eaLnBrk="0" hangingPunct="0"/>
            <a:r>
              <a:rPr lang="pt-BR" sz="2000" b="1" u="sng" dirty="0">
                <a:latin typeface="Arial Narrow" pitchFamily="34" charset="0"/>
              </a:rPr>
              <a:t>A SOJA TROPICAL</a:t>
            </a:r>
          </a:p>
          <a:p>
            <a:pPr eaLnBrk="0" hangingPunct="0"/>
            <a:r>
              <a:rPr lang="pt-BR" sz="1400" b="1" dirty="0">
                <a:latin typeface="Arial Narrow" pitchFamily="34" charset="0"/>
              </a:rPr>
              <a:t>EVOLUÇÃO TECNOLÓGICA &amp; EXPANSÃO DA CULTURA NO BRASIL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42844" y="5419748"/>
            <a:ext cx="762161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FFCC"/>
            </a:outerShdw>
          </a:effectLst>
        </p:spPr>
        <p:txBody>
          <a:bodyPr/>
          <a:lstStyle/>
          <a:p>
            <a:pPr algn="l" eaLnBrk="0" hangingPunct="0">
              <a:lnSpc>
                <a:spcPct val="110000"/>
              </a:lnSpc>
            </a:pPr>
            <a:r>
              <a:rPr lang="pt-BR" sz="1400" b="1" dirty="0">
                <a:latin typeface="Arial Narrow" pitchFamily="34" charset="0"/>
              </a:rPr>
              <a:t>CULTIVARES ADAPTADAS </a:t>
            </a:r>
          </a:p>
          <a:p>
            <a:pPr algn="l" eaLnBrk="0" hangingPunct="0">
              <a:lnSpc>
                <a:spcPct val="110000"/>
              </a:lnSpc>
            </a:pPr>
            <a:r>
              <a:rPr lang="pt-BR" sz="1400" b="1" dirty="0">
                <a:latin typeface="Arial Narrow" pitchFamily="34" charset="0"/>
              </a:rPr>
              <a:t>FIXAÇÃO BIOLÓGICA DO NITROGÊNIO</a:t>
            </a:r>
          </a:p>
          <a:p>
            <a:pPr algn="l" eaLnBrk="0" hangingPunct="0">
              <a:lnSpc>
                <a:spcPct val="110000"/>
              </a:lnSpc>
            </a:pPr>
            <a:r>
              <a:rPr lang="pt-BR" sz="1400" b="1" dirty="0">
                <a:latin typeface="Arial Narrow" pitchFamily="34" charset="0"/>
              </a:rPr>
              <a:t>PLANTIO DIRETO &amp; MECANIZAÇÃO</a:t>
            </a:r>
          </a:p>
          <a:p>
            <a:pPr algn="l" eaLnBrk="0" hangingPunct="0">
              <a:lnSpc>
                <a:spcPct val="110000"/>
              </a:lnSpc>
            </a:pPr>
            <a:r>
              <a:rPr lang="pt-BR" sz="1400" b="1" dirty="0">
                <a:latin typeface="Arial Narrow" pitchFamily="34" charset="0"/>
              </a:rPr>
              <a:t>MANEJO &amp; SANIDADE</a:t>
            </a:r>
            <a:endParaRPr lang="en-US" sz="1400" b="1" dirty="0">
              <a:latin typeface="Arial Narrow" pitchFamily="34" charset="0"/>
            </a:endParaRPr>
          </a:p>
        </p:txBody>
      </p:sp>
      <p:sp>
        <p:nvSpPr>
          <p:cNvPr id="13" name="TextBox 308"/>
          <p:cNvSpPr txBox="1"/>
          <p:nvPr/>
        </p:nvSpPr>
        <p:spPr>
          <a:xfrm>
            <a:off x="5143472" y="1538575"/>
            <a:ext cx="4000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Arial Narrow"/>
              </a:rPr>
              <a:t>“Tropicalização” de Cultivos</a:t>
            </a:r>
            <a:endParaRPr lang="pt-BR" sz="2400" dirty="0"/>
          </a:p>
        </p:txBody>
      </p:sp>
      <p:sp>
        <p:nvSpPr>
          <p:cNvPr id="11" name="CaixaDeTexto 33"/>
          <p:cNvSpPr txBox="1"/>
          <p:nvPr/>
        </p:nvSpPr>
        <p:spPr>
          <a:xfrm>
            <a:off x="3500430" y="5357826"/>
            <a:ext cx="5500726" cy="800219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Estimativa de Impacto financeiro</a:t>
            </a:r>
          </a:p>
          <a:p>
            <a:pPr algn="ctr"/>
            <a:r>
              <a:rPr lang="pt-BR" sz="1400" dirty="0" smtClean="0"/>
              <a:t>Impossível calcular em função da incorporação do germoplasma tropicalizado pelo setor privado, que não abre suas informações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19" name="Rectangle 18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0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793F5-71B5-40CD-94DE-CDAA54C4B253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sp>
        <p:nvSpPr>
          <p:cNvPr id="16" name="TextBox 308"/>
          <p:cNvSpPr txBox="1"/>
          <p:nvPr/>
        </p:nvSpPr>
        <p:spPr>
          <a:xfrm>
            <a:off x="215422" y="343895"/>
            <a:ext cx="8677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atin typeface="Arial Narrow"/>
              </a:rPr>
              <a:t>Produção Tecnológica da Embrapa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26169812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308"/>
          <p:cNvSpPr txBox="1"/>
          <p:nvPr/>
        </p:nvSpPr>
        <p:spPr>
          <a:xfrm>
            <a:off x="214282" y="285728"/>
            <a:ext cx="8643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Embrapa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–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Gestão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de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Pessoas</a:t>
            </a:r>
            <a:endParaRPr lang="en-GB" sz="36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10" name="Rectangle 9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1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" name="Group 21"/>
          <p:cNvGrpSpPr/>
          <p:nvPr/>
        </p:nvGrpSpPr>
        <p:grpSpPr>
          <a:xfrm>
            <a:off x="357158" y="5429264"/>
            <a:ext cx="1643074" cy="1357298"/>
            <a:chOff x="357158" y="2049894"/>
            <a:chExt cx="2786082" cy="2685731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7158" y="2049894"/>
              <a:ext cx="1659596" cy="2236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7158" y="4340760"/>
              <a:ext cx="2783602" cy="394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098293" y="2143116"/>
              <a:ext cx="1044947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4" name="Rectangle 23"/>
          <p:cNvSpPr/>
          <p:nvPr/>
        </p:nvSpPr>
        <p:spPr>
          <a:xfrm>
            <a:off x="928662" y="1643050"/>
            <a:ext cx="72866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/>
              <a:t>Quadro de Empregados – Distribuição por Cargos</a:t>
            </a:r>
            <a:endParaRPr lang="pt-BR" b="1" dirty="0"/>
          </a:p>
        </p:txBody>
      </p:sp>
      <p:pic>
        <p:nvPicPr>
          <p:cNvPr id="551939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5786" y="2214554"/>
            <a:ext cx="7715272" cy="316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793F5-71B5-40CD-94DE-CDAA54C4B25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163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308"/>
          <p:cNvSpPr txBox="1"/>
          <p:nvPr/>
        </p:nvSpPr>
        <p:spPr>
          <a:xfrm>
            <a:off x="142844" y="1571612"/>
            <a:ext cx="8501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Arial Narrow"/>
              </a:rPr>
              <a:t>- Terceiro maior Banco Genético do Mundo, em Capacidade -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19" name="Rectangle 18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0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646598" name="Picture 6" descr="https://www.embrapa.br/documents/1355163/2254080/2014+-+Inaugurado+Banco+Genetico.jpg/1691ecc6-eb10-4e86-91b1-a768ab40b4b4?t=141632534758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571744"/>
            <a:ext cx="2886069" cy="1791860"/>
          </a:xfrm>
          <a:prstGeom prst="rect">
            <a:avLst/>
          </a:prstGeom>
          <a:noFill/>
        </p:spPr>
      </p:pic>
      <p:pic>
        <p:nvPicPr>
          <p:cNvPr id="1646600" name="Picture 8" descr="http://www.gazetadopovo.com.br/amazon/s3/arca_das_sementes_021111.jpg?w=311&amp;h=6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24501" y="2528894"/>
            <a:ext cx="2962275" cy="1971676"/>
          </a:xfrm>
          <a:prstGeom prst="rect">
            <a:avLst/>
          </a:prstGeom>
          <a:noFill/>
        </p:spPr>
      </p:pic>
      <p:pic>
        <p:nvPicPr>
          <p:cNvPr id="1646602" name="Picture 10" descr="http://agenciabrasil.ebc.com.br/sites/_agenciabrasil2013/files/styles/interna_grande/public/fotos/912245-_agencia%20brasil_%20embrapa.jpg?itok=fNl4aHIQ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4286256"/>
            <a:ext cx="2500330" cy="1672635"/>
          </a:xfrm>
          <a:prstGeom prst="rect">
            <a:avLst/>
          </a:prstGeom>
          <a:noFill/>
        </p:spPr>
      </p:pic>
      <p:pic>
        <p:nvPicPr>
          <p:cNvPr id="1646604" name="Picture 12" descr="http://www.seednews.inf.br/img/63/central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0298" y="3857628"/>
            <a:ext cx="2381250" cy="1543051"/>
          </a:xfrm>
          <a:prstGeom prst="rect">
            <a:avLst/>
          </a:prstGeom>
          <a:noFill/>
        </p:spPr>
      </p:pic>
      <p:sp>
        <p:nvSpPr>
          <p:cNvPr id="22" name="CaixaDeTexto 33"/>
          <p:cNvSpPr txBox="1"/>
          <p:nvPr/>
        </p:nvSpPr>
        <p:spPr>
          <a:xfrm>
            <a:off x="5000628" y="4786322"/>
            <a:ext cx="4000528" cy="738664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Importação, através do Labex USA do segundo maior banco de germoplasma de soja do mundo, com mais de 20,000 amostras.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793F5-71B5-40CD-94DE-CDAA54C4B253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sp>
        <p:nvSpPr>
          <p:cNvPr id="16" name="TextBox 308"/>
          <p:cNvSpPr txBox="1"/>
          <p:nvPr/>
        </p:nvSpPr>
        <p:spPr>
          <a:xfrm>
            <a:off x="215422" y="343895"/>
            <a:ext cx="8677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atin typeface="Arial Narrow"/>
              </a:rPr>
              <a:t>Produção Tecnológica da Embrapa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26169812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1886" y="2214554"/>
            <a:ext cx="417929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308"/>
          <p:cNvSpPr txBox="1"/>
          <p:nvPr/>
        </p:nvSpPr>
        <p:spPr>
          <a:xfrm>
            <a:off x="214282" y="1558341"/>
            <a:ext cx="864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en-GB" sz="32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Recursos</a:t>
            </a:r>
            <a:r>
              <a:rPr lang="en-GB" sz="32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32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Genéticos</a:t>
            </a:r>
            <a:r>
              <a:rPr lang="en-GB" sz="32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e </a:t>
            </a:r>
            <a:r>
              <a:rPr lang="en-GB" sz="32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Melhoramento</a:t>
            </a:r>
            <a:endParaRPr lang="en-GB" sz="32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</a:endParaRPr>
          </a:p>
        </p:txBody>
      </p:sp>
      <p:sp>
        <p:nvSpPr>
          <p:cNvPr id="12" name="CaixaDeTexto 10"/>
          <p:cNvSpPr txBox="1"/>
          <p:nvPr/>
        </p:nvSpPr>
        <p:spPr>
          <a:xfrm>
            <a:off x="107504" y="3006642"/>
            <a:ext cx="4552725" cy="309315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500" dirty="0" smtClean="0">
                <a:latin typeface="Arial Narrow" pitchFamily="34" charset="0"/>
              </a:rPr>
              <a:t>abacaxi, abóboras, açaí, alface, alfafa, </a:t>
            </a:r>
            <a:r>
              <a:rPr lang="pt-BR" sz="1500" b="1" u="sng" dirty="0" smtClean="0">
                <a:solidFill>
                  <a:srgbClr val="FF0000"/>
                </a:solidFill>
                <a:latin typeface="Arial Narrow" pitchFamily="34" charset="0"/>
              </a:rPr>
              <a:t>algodão</a:t>
            </a:r>
            <a:r>
              <a:rPr lang="pt-BR" sz="1500" dirty="0" smtClean="0">
                <a:latin typeface="Arial Narrow" pitchFamily="34" charset="0"/>
              </a:rPr>
              <a:t>, amaranto, ameixa, amendoim, amendoim-forrageiro, amora-preta, araucária, </a:t>
            </a:r>
            <a:r>
              <a:rPr lang="pt-BR" sz="1500" b="1" u="sng" dirty="0" smtClean="0">
                <a:solidFill>
                  <a:srgbClr val="FF0000"/>
                </a:solidFill>
                <a:latin typeface="Arial Narrow" pitchFamily="34" charset="0"/>
              </a:rPr>
              <a:t>arroz</a:t>
            </a:r>
            <a:r>
              <a:rPr lang="pt-BR" sz="1500" dirty="0" smtClean="0">
                <a:latin typeface="Arial Narrow" pitchFamily="34" charset="0"/>
              </a:rPr>
              <a:t>, aveia, azevém, babaçu, bacuri, banana, batata, batata-doce, braquiária, brássicas, café, cajá, cajú, camu-camu, cana-de-açúcar, capim-elefante, cebola, cenoura, centeio, cevada, citros, coco, cupuaçú, dendê, erva-mate, eucalipto, feijão, feijão-caupi, gergelim, girassol, guandu, guaraná, maçã, mamão, mamona, mandioca, manga, maracujá, melancia, melão, milheto, </a:t>
            </a:r>
            <a:r>
              <a:rPr lang="pt-BR" sz="1500" b="1" u="sng" dirty="0" smtClean="0">
                <a:solidFill>
                  <a:srgbClr val="FF0000"/>
                </a:solidFill>
                <a:latin typeface="Arial Narrow" pitchFamily="34" charset="0"/>
              </a:rPr>
              <a:t>milho</a:t>
            </a:r>
            <a:r>
              <a:rPr lang="pt-BR" sz="1500" dirty="0" smtClean="0">
                <a:latin typeface="Arial Narrow" pitchFamily="34" charset="0"/>
              </a:rPr>
              <a:t>, mirtilo, morangas, morango, murici, nectarina, panicum, paspalum, pera, pêssego, pimenta-do-reino, pimenta-longa, pimentas, pimentões, pinus, pupunha, quinoa, seringueira, sisal, </a:t>
            </a:r>
            <a:r>
              <a:rPr lang="pt-BR" sz="1500" b="1" u="sng" dirty="0" smtClean="0">
                <a:solidFill>
                  <a:srgbClr val="FF0000"/>
                </a:solidFill>
                <a:latin typeface="Arial Narrow" pitchFamily="34" charset="0"/>
              </a:rPr>
              <a:t>soja</a:t>
            </a:r>
            <a:r>
              <a:rPr lang="pt-BR" sz="1500" dirty="0" smtClean="0">
                <a:latin typeface="Arial Narrow" pitchFamily="34" charset="0"/>
              </a:rPr>
              <a:t>, sorgo, estilosantes, tomate, trevo, </a:t>
            </a:r>
            <a:r>
              <a:rPr lang="pt-BR" sz="1500" b="1" u="sng" dirty="0" smtClean="0">
                <a:solidFill>
                  <a:srgbClr val="FF0000"/>
                </a:solidFill>
                <a:latin typeface="Arial Narrow" pitchFamily="34" charset="0"/>
              </a:rPr>
              <a:t>trigo</a:t>
            </a:r>
            <a:r>
              <a:rPr lang="pt-BR" sz="1500" dirty="0" smtClean="0">
                <a:latin typeface="Arial Narrow" pitchFamily="34" charset="0"/>
              </a:rPr>
              <a:t>, triticale e uva. </a:t>
            </a:r>
            <a:endParaRPr lang="pt-BR" sz="1500" dirty="0">
              <a:latin typeface="Arial Narrow" pitchFamily="34" charset="0"/>
            </a:endParaRPr>
          </a:p>
        </p:txBody>
      </p:sp>
      <p:sp>
        <p:nvSpPr>
          <p:cNvPr id="13" name="Rectangle 14"/>
          <p:cNvSpPr/>
          <p:nvPr/>
        </p:nvSpPr>
        <p:spPr>
          <a:xfrm>
            <a:off x="206472" y="2214554"/>
            <a:ext cx="4509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latin typeface="Arial Narrow" pitchFamily="34" charset="0"/>
              </a:rPr>
              <a:t>A Embrapa possui 80 programas de melhoramento genético, distribuídos nas seguintes espécies ou gêneros</a:t>
            </a:r>
            <a:endParaRPr lang="pt-BR" sz="1600" dirty="0"/>
          </a:p>
        </p:txBody>
      </p:sp>
      <p:grpSp>
        <p:nvGrpSpPr>
          <p:cNvPr id="2" name="Grupo 14"/>
          <p:cNvGrpSpPr/>
          <p:nvPr/>
        </p:nvGrpSpPr>
        <p:grpSpPr>
          <a:xfrm>
            <a:off x="4932040" y="4327378"/>
            <a:ext cx="1476258" cy="2005718"/>
            <a:chOff x="861994" y="1954203"/>
            <a:chExt cx="2924188" cy="4046565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62126" y="3651781"/>
              <a:ext cx="1071538" cy="803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61994" y="1954203"/>
              <a:ext cx="1071538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90754" y="4483636"/>
              <a:ext cx="1071537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1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62060" y="2819926"/>
              <a:ext cx="1071538" cy="803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77" descr="ricebi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9382" y="5214950"/>
              <a:ext cx="1066800" cy="785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10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23" name="Rectangle 22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4" name="Picture 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5" name="Picture 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793F5-71B5-40CD-94DE-CDAA54C4B253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sp>
        <p:nvSpPr>
          <p:cNvPr id="20" name="TextBox 308"/>
          <p:cNvSpPr txBox="1"/>
          <p:nvPr/>
        </p:nvSpPr>
        <p:spPr>
          <a:xfrm>
            <a:off x="215422" y="343895"/>
            <a:ext cx="8677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atin typeface="Arial Narrow"/>
              </a:rPr>
              <a:t>Produção Tecnológica da Embrapa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18115839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aixaDeTexto 8"/>
          <p:cNvSpPr txBox="1"/>
          <p:nvPr/>
        </p:nvSpPr>
        <p:spPr>
          <a:xfrm>
            <a:off x="214314" y="1571612"/>
            <a:ext cx="4714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latin typeface="Arial Narrow" pitchFamily="34" charset="0"/>
              </a:rPr>
              <a:t>Cultivares precoces para o Centro-Oeste chegam aos produtores na próxima safra</a:t>
            </a:r>
            <a:endParaRPr lang="pt-BR" sz="2400" b="1" dirty="0">
              <a:latin typeface="Arial Narrow" pitchFamily="34" charset="0"/>
            </a:endParaRPr>
          </a:p>
        </p:txBody>
      </p:sp>
      <p:pic>
        <p:nvPicPr>
          <p:cNvPr id="23" name="Imagem 5" descr="0028 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21942" y="2143116"/>
            <a:ext cx="4070884" cy="2713156"/>
          </a:xfrm>
          <a:prstGeom prst="rect">
            <a:avLst/>
          </a:prstGeom>
        </p:spPr>
      </p:pic>
      <p:pic>
        <p:nvPicPr>
          <p:cNvPr id="24" name="Picture 2" descr="http://snt.sede.embrapa.br/publico/usuarios/uploads/noticias/BRSGO%206959RR%20S%20Brasilia%20%285%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6994" y="3148052"/>
            <a:ext cx="3897305" cy="2924154"/>
          </a:xfrm>
          <a:prstGeom prst="rect">
            <a:avLst/>
          </a:prstGeom>
          <a:noFill/>
        </p:spPr>
      </p:pic>
      <p:sp>
        <p:nvSpPr>
          <p:cNvPr id="9" name="TextBox 308"/>
          <p:cNvSpPr txBox="1"/>
          <p:nvPr/>
        </p:nvSpPr>
        <p:spPr>
          <a:xfrm>
            <a:off x="215422" y="343895"/>
            <a:ext cx="8677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atin typeface="Arial Narrow"/>
              </a:rPr>
              <a:t>Produção Tecnológica da Embrapa</a:t>
            </a:r>
            <a:endParaRPr lang="pt-BR" sz="4000" dirty="0"/>
          </a:p>
        </p:txBody>
      </p:sp>
      <p:grpSp>
        <p:nvGrpSpPr>
          <p:cNvPr id="13" name="Group 10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14" name="Rectangle 13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5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308"/>
          <p:cNvSpPr txBox="1"/>
          <p:nvPr/>
        </p:nvSpPr>
        <p:spPr>
          <a:xfrm>
            <a:off x="214282" y="1467137"/>
            <a:ext cx="8643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en-GB" sz="24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Recursos</a:t>
            </a:r>
            <a:r>
              <a:rPr lang="en-GB" sz="24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24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Genéticos</a:t>
            </a:r>
            <a:r>
              <a:rPr lang="en-GB" sz="24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e </a:t>
            </a:r>
            <a:r>
              <a:rPr lang="en-GB" sz="24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Melhoramento</a:t>
            </a:r>
            <a:endParaRPr lang="en-GB" sz="24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</a:endParaRPr>
          </a:p>
        </p:txBody>
      </p:sp>
      <p:grpSp>
        <p:nvGrpSpPr>
          <p:cNvPr id="3" name="Group 10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23" name="Rectangle 22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4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5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793F5-71B5-40CD-94DE-CDAA54C4B253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sp>
        <p:nvSpPr>
          <p:cNvPr id="20" name="TextBox 308"/>
          <p:cNvSpPr txBox="1"/>
          <p:nvPr/>
        </p:nvSpPr>
        <p:spPr>
          <a:xfrm>
            <a:off x="215422" y="343895"/>
            <a:ext cx="8677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atin typeface="Arial Narrow"/>
              </a:rPr>
              <a:t>Produção Tecnológica da Embrapa</a:t>
            </a:r>
            <a:endParaRPr lang="pt-BR" sz="4000" dirty="0"/>
          </a:p>
        </p:txBody>
      </p:sp>
      <p:pic>
        <p:nvPicPr>
          <p:cNvPr id="22" name="Imagem 82" descr="https://fbcdn-sphotos-b-a.akamaihd.net/hphotos-ak-xpf1/t31.0-8/1483531_509544869166776_73966690_o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000240"/>
            <a:ext cx="2771458" cy="1912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Imagem 7" descr="https://scontent-gru.xx.fbcdn.net/hphotos-xfa1/v/t1.0-9/11069405_788412381280022_3743550055913158031_n.jpg?oh=a75c9b724f5605fc5acc37cf940eac1b&amp;oe=55B25D4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16" y="2071678"/>
            <a:ext cx="2500330" cy="17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Imagem 17" descr="https://fbcdn-sphotos-f-a.akamaihd.net/hphotos-ak-xfa1/v/t1.0-9/s526x296/11042975_777014135753180_8554970218343402531_n.jpg?oh=7defa245b710b0e30a61eebf43f94948&amp;oe=55B02EA1&amp;__gda__=1437369459_200bbf2221347a60a394a020237a431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4143380"/>
            <a:ext cx="2847439" cy="1616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Imagem 29" descr="https://fbcdn-sphotos-b-a.akamaihd.net/hphotos-ak-xpf1/v/t1.0-9/1506674_759325407522053_1485361487710716029_n.jpg?oh=70622dbb181d1ba5895bfaf2c15f43db&amp;oe=559BBF5F&amp;__gda__=1438330782_9ad927e25fefd5aed653bbde9b77f08b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54" y="4000505"/>
            <a:ext cx="2643206" cy="1857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Imagem 58" descr="https://fbcdn-sphotos-h-a.akamaihd.net/hphotos-ak-xap1/t31.0-8/10659130_712420228879238_6916269982691002109_o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98" y="4000504"/>
            <a:ext cx="2714644" cy="1857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Imagem 75" descr="https://fbcdn-sphotos-c-a.akamaihd.net/hphotos-ak-xfa1/t31.0-8/1912311_561959830591946_2022419480_o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22" y="2000240"/>
            <a:ext cx="2928958" cy="18573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15839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308"/>
          <p:cNvSpPr txBox="1"/>
          <p:nvPr/>
        </p:nvSpPr>
        <p:spPr>
          <a:xfrm>
            <a:off x="214282" y="1467137"/>
            <a:ext cx="8643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en-GB" sz="24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Recursos</a:t>
            </a:r>
            <a:r>
              <a:rPr lang="en-GB" sz="24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24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Genéticos</a:t>
            </a:r>
            <a:r>
              <a:rPr lang="en-GB" sz="24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e </a:t>
            </a:r>
            <a:r>
              <a:rPr lang="en-GB" sz="24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Melhoramento</a:t>
            </a:r>
            <a:endParaRPr lang="en-GB" sz="24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</a:endParaRPr>
          </a:p>
        </p:txBody>
      </p:sp>
      <p:grpSp>
        <p:nvGrpSpPr>
          <p:cNvPr id="2" name="Group 10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23" name="Rectangle 22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4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5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793F5-71B5-40CD-94DE-CDAA54C4B253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sp>
        <p:nvSpPr>
          <p:cNvPr id="20" name="TextBox 308"/>
          <p:cNvSpPr txBox="1"/>
          <p:nvPr/>
        </p:nvSpPr>
        <p:spPr>
          <a:xfrm>
            <a:off x="215422" y="343895"/>
            <a:ext cx="8677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atin typeface="Arial Narrow"/>
              </a:rPr>
              <a:t>Produção Tecnológica da Embrapa</a:t>
            </a:r>
            <a:endParaRPr lang="pt-BR" sz="4000" dirty="0"/>
          </a:p>
        </p:txBody>
      </p:sp>
      <p:pic>
        <p:nvPicPr>
          <p:cNvPr id="3188738" name="Picture 2" descr="https://scontent-lga1-1.xx.fbcdn.net/hphotos-xfp1/v/t1.0-9/11150200_804968726291054_3744186273568982601_n.jpg?oh=1f9aa1dd3cbfde0cda53b3f922b59545&amp;oe=55CBBEC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2071678"/>
            <a:ext cx="3690910" cy="2735887"/>
          </a:xfrm>
          <a:prstGeom prst="rect">
            <a:avLst/>
          </a:prstGeom>
          <a:noFill/>
        </p:spPr>
      </p:pic>
      <p:pic>
        <p:nvPicPr>
          <p:cNvPr id="3188742" name="Picture 6" descr="http://www.snt.embrapa.br/publico/usuarios/produtos/329-Fot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2000240"/>
            <a:ext cx="2328980" cy="1747448"/>
          </a:xfrm>
          <a:prstGeom prst="rect">
            <a:avLst/>
          </a:prstGeom>
          <a:noFill/>
        </p:spPr>
      </p:pic>
      <p:pic>
        <p:nvPicPr>
          <p:cNvPr id="3188744" name="Picture 8" descr="http://snt.sede.embrapa.br/publico/usuarios/produtos/330-Fot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4714884"/>
            <a:ext cx="2643206" cy="1985125"/>
          </a:xfrm>
          <a:prstGeom prst="rect">
            <a:avLst/>
          </a:prstGeom>
          <a:noFill/>
        </p:spPr>
      </p:pic>
      <p:pic>
        <p:nvPicPr>
          <p:cNvPr id="3188746" name="Picture 10" descr="http://www.cpact.embrapa.br/comunicacao/noticias/2014/imagens/20140526-01-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43701" y="3929066"/>
            <a:ext cx="2298273" cy="1714512"/>
          </a:xfrm>
          <a:prstGeom prst="rect">
            <a:avLst/>
          </a:prstGeom>
          <a:noFill/>
        </p:spPr>
      </p:pic>
      <p:grpSp>
        <p:nvGrpSpPr>
          <p:cNvPr id="33" name="Group 32"/>
          <p:cNvGrpSpPr/>
          <p:nvPr/>
        </p:nvGrpSpPr>
        <p:grpSpPr>
          <a:xfrm>
            <a:off x="4214810" y="1928802"/>
            <a:ext cx="2357454" cy="3195620"/>
            <a:chOff x="4214810" y="1928802"/>
            <a:chExt cx="2357454" cy="3195620"/>
          </a:xfrm>
        </p:grpSpPr>
        <p:pic>
          <p:nvPicPr>
            <p:cNvPr id="3188740" name="Picture 4" descr="https://www.embrapa.br/image/journal/article?img_id=2720671&amp;t=142928342778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286248" y="2000240"/>
              <a:ext cx="2206804" cy="3124182"/>
            </a:xfrm>
            <a:prstGeom prst="rect">
              <a:avLst/>
            </a:prstGeom>
            <a:noFill/>
          </p:spPr>
        </p:pic>
        <p:sp>
          <p:nvSpPr>
            <p:cNvPr id="28" name="Rectangle 27"/>
            <p:cNvSpPr/>
            <p:nvPr/>
          </p:nvSpPr>
          <p:spPr>
            <a:xfrm>
              <a:off x="4214810" y="1928802"/>
              <a:ext cx="2357454" cy="11430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8115839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026" descr="algodaocolor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72332" y="3929066"/>
            <a:ext cx="1828800" cy="2000250"/>
          </a:xfrm>
          <a:prstGeom prst="rect">
            <a:avLst/>
          </a:prstGeom>
          <a:noFill/>
        </p:spPr>
      </p:pic>
      <p:sp>
        <p:nvSpPr>
          <p:cNvPr id="35" name="Rectangle 1029"/>
          <p:cNvSpPr>
            <a:spLocks noChangeArrowheads="1"/>
          </p:cNvSpPr>
          <p:nvPr/>
        </p:nvSpPr>
        <p:spPr bwMode="auto">
          <a:xfrm>
            <a:off x="57184" y="1523992"/>
            <a:ext cx="4157626" cy="40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DFEDED"/>
            </a:outerShdw>
          </a:effectLst>
        </p:spPr>
        <p:txBody>
          <a:bodyPr/>
          <a:lstStyle/>
          <a:p>
            <a:pPr eaLnBrk="0" hangingPunct="0"/>
            <a:r>
              <a:rPr lang="en-US" sz="2000" b="1" dirty="0" err="1">
                <a:latin typeface="Arial Narrow" pitchFamily="34" charset="0"/>
              </a:rPr>
              <a:t>Algodão</a:t>
            </a:r>
            <a:r>
              <a:rPr lang="en-US" sz="2000" b="1" dirty="0">
                <a:latin typeface="Arial Narrow" pitchFamily="34" charset="0"/>
              </a:rPr>
              <a:t> </a:t>
            </a:r>
            <a:r>
              <a:rPr lang="en-US" sz="2000" b="1" dirty="0" err="1">
                <a:latin typeface="Arial Narrow" pitchFamily="34" charset="0"/>
              </a:rPr>
              <a:t>Naturalmente</a:t>
            </a:r>
            <a:r>
              <a:rPr lang="en-US" sz="2000" b="1" dirty="0">
                <a:latin typeface="Arial Narrow" pitchFamily="34" charset="0"/>
              </a:rPr>
              <a:t> </a:t>
            </a:r>
            <a:r>
              <a:rPr lang="en-US" sz="2000" b="1" dirty="0" err="1">
                <a:latin typeface="Arial Narrow" pitchFamily="34" charset="0"/>
              </a:rPr>
              <a:t>Colorido</a:t>
            </a:r>
            <a:endParaRPr lang="en-US" sz="1600" b="1" dirty="0">
              <a:latin typeface="Arial Narrow" pitchFamily="34" charset="0"/>
            </a:endParaRPr>
          </a:p>
        </p:txBody>
      </p:sp>
      <p:pic>
        <p:nvPicPr>
          <p:cNvPr id="36" name="Picture 1030" descr="http://www.paraiba.pb.gov.br/noticias/jsp/noticias/images/temp/Algodao colorid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5" y="1981200"/>
            <a:ext cx="2474913" cy="1474788"/>
          </a:xfrm>
          <a:prstGeom prst="rect">
            <a:avLst/>
          </a:prstGeom>
          <a:noFill/>
        </p:spPr>
      </p:pic>
      <p:pic>
        <p:nvPicPr>
          <p:cNvPr id="38" name="Picture 1032" descr="http://www.abit.org.br/upload/imagem/120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9718" y="1981200"/>
            <a:ext cx="3136900" cy="2085975"/>
          </a:xfrm>
          <a:prstGeom prst="rect">
            <a:avLst/>
          </a:prstGeom>
          <a:noFill/>
        </p:spPr>
      </p:pic>
      <p:pic>
        <p:nvPicPr>
          <p:cNvPr id="39" name="Picture 1033" descr="http://www.codata.pb.gov.br/apps/aparaibaemsuasmaos/fotos/flo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8" y="1643050"/>
            <a:ext cx="2086816" cy="2143140"/>
          </a:xfrm>
          <a:prstGeom prst="rect">
            <a:avLst/>
          </a:prstGeom>
          <a:noFill/>
        </p:spPr>
      </p:pic>
      <p:pic>
        <p:nvPicPr>
          <p:cNvPr id="40" name="Picture 1034" descr="algodaocolor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29256" y="4071942"/>
            <a:ext cx="1714500" cy="1874838"/>
          </a:xfrm>
          <a:prstGeom prst="rect">
            <a:avLst/>
          </a:prstGeom>
          <a:noFill/>
        </p:spPr>
      </p:pic>
      <p:sp>
        <p:nvSpPr>
          <p:cNvPr id="14" name="TextBox 308"/>
          <p:cNvSpPr txBox="1"/>
          <p:nvPr/>
        </p:nvSpPr>
        <p:spPr>
          <a:xfrm>
            <a:off x="215422" y="343895"/>
            <a:ext cx="8677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atin typeface="Arial Narrow"/>
              </a:rPr>
              <a:t>Produção Tecnológica na Embrapa</a:t>
            </a:r>
            <a:endParaRPr lang="pt-BR" sz="4000" dirty="0"/>
          </a:p>
        </p:txBody>
      </p:sp>
      <p:pic>
        <p:nvPicPr>
          <p:cNvPr id="15" name="Imagem 9" descr="https://fbcdn-sphotos-g-a.akamaihd.net/hphotos-ak-xfa1/v/t1.0-9/11082470_787853478002579_6243480212737993489_n.jpg?oh=801cde4388791c555a5195f1c7f8fe75&amp;oe=55A7DEC5&amp;__gda__=1437181683_89bda69888024f4f0a2a88ecac1d509e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3714752"/>
            <a:ext cx="3429024" cy="25717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20"/>
          <p:cNvGrpSpPr/>
          <p:nvPr/>
        </p:nvGrpSpPr>
        <p:grpSpPr>
          <a:xfrm>
            <a:off x="2928926" y="6383674"/>
            <a:ext cx="3500462" cy="428628"/>
            <a:chOff x="2928926" y="6286520"/>
            <a:chExt cx="3500462" cy="428628"/>
          </a:xfrm>
        </p:grpSpPr>
        <p:sp>
          <p:nvSpPr>
            <p:cNvPr id="17" name="Rectangle 21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0" name="Picture 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51520" y="1671568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Tropicalização</a:t>
            </a:r>
            <a:r>
              <a:rPr lang="en-US" sz="2000" dirty="0" smtClean="0"/>
              <a:t> do </a:t>
            </a:r>
            <a:r>
              <a:rPr lang="en-US" sz="2000" dirty="0" err="1" smtClean="0"/>
              <a:t>trigo</a:t>
            </a:r>
            <a:r>
              <a:rPr lang="en-US" sz="2000" dirty="0" smtClean="0"/>
              <a:t> – </a:t>
            </a:r>
            <a:r>
              <a:rPr lang="en-US" sz="2000" dirty="0" err="1" smtClean="0"/>
              <a:t>última</a:t>
            </a:r>
            <a:r>
              <a:rPr lang="en-US" sz="2000" dirty="0" smtClean="0"/>
              <a:t> </a:t>
            </a:r>
            <a:r>
              <a:rPr lang="en-US" sz="2000" dirty="0" err="1" smtClean="0"/>
              <a:t>fronteira</a:t>
            </a:r>
            <a:endParaRPr lang="en-US" sz="2000" dirty="0"/>
          </a:p>
        </p:txBody>
      </p:sp>
      <p:grpSp>
        <p:nvGrpSpPr>
          <p:cNvPr id="2" name="Group 34"/>
          <p:cNvGrpSpPr/>
          <p:nvPr/>
        </p:nvGrpSpPr>
        <p:grpSpPr>
          <a:xfrm>
            <a:off x="827584" y="2348880"/>
            <a:ext cx="7523956" cy="3531096"/>
            <a:chOff x="468313" y="1631950"/>
            <a:chExt cx="9323387" cy="4464050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8313" y="1631950"/>
              <a:ext cx="4543425" cy="4464050"/>
            </a:xfrm>
            <a:prstGeom prst="rect">
              <a:avLst/>
            </a:prstGeom>
            <a:noFill/>
            <a:ln w="19080">
              <a:solidFill>
                <a:srgbClr val="FFFFFF"/>
              </a:solidFill>
              <a:miter lim="800000"/>
              <a:headEnd/>
              <a:tailEnd/>
            </a:ln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48275" y="1631950"/>
              <a:ext cx="4543425" cy="4464050"/>
            </a:xfrm>
            <a:prstGeom prst="rect">
              <a:avLst/>
            </a:prstGeom>
            <a:noFill/>
            <a:ln w="19080">
              <a:solidFill>
                <a:srgbClr val="FFFFFF"/>
              </a:solidFill>
              <a:miter lim="800000"/>
              <a:headEnd/>
              <a:tailEnd/>
            </a:ln>
          </p:spPr>
        </p:pic>
        <p:sp>
          <p:nvSpPr>
            <p:cNvPr id="18" name="Line 4"/>
            <p:cNvSpPr>
              <a:spLocks noChangeShapeType="1"/>
            </p:cNvSpPr>
            <p:nvPr/>
          </p:nvSpPr>
          <p:spPr bwMode="auto">
            <a:xfrm>
              <a:off x="549275" y="2495550"/>
              <a:ext cx="4294188" cy="1588"/>
            </a:xfrm>
            <a:prstGeom prst="line">
              <a:avLst/>
            </a:prstGeom>
            <a:noFill/>
            <a:ln w="38160">
              <a:solidFill>
                <a:srgbClr val="FFFFFF"/>
              </a:solidFill>
              <a:prstDash val="sysDot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5"/>
            <p:cNvSpPr>
              <a:spLocks noChangeShapeType="1"/>
            </p:cNvSpPr>
            <p:nvPr/>
          </p:nvSpPr>
          <p:spPr bwMode="auto">
            <a:xfrm>
              <a:off x="5410200" y="2855913"/>
              <a:ext cx="4294188" cy="1587"/>
            </a:xfrm>
            <a:prstGeom prst="line">
              <a:avLst/>
            </a:prstGeom>
            <a:noFill/>
            <a:ln w="38160">
              <a:solidFill>
                <a:srgbClr val="FFFFFF"/>
              </a:solidFill>
              <a:prstDash val="sysDot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Rectangle 6"/>
            <p:cNvSpPr>
              <a:spLocks noChangeArrowheads="1"/>
            </p:cNvSpPr>
            <p:nvPr/>
          </p:nvSpPr>
          <p:spPr bwMode="auto">
            <a:xfrm>
              <a:off x="5816600" y="2087563"/>
              <a:ext cx="3482975" cy="5032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>
                <a:buClr>
                  <a:srgbClr val="FFFF00"/>
                </a:buClr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2400" b="1" dirty="0" err="1" smtClean="0">
                  <a:solidFill>
                    <a:srgbClr val="FFFF00"/>
                  </a:solidFill>
                </a:rPr>
                <a:t>Tolerante</a:t>
              </a:r>
              <a:r>
                <a:rPr lang="en-GB" sz="2400" b="1" dirty="0" smtClean="0">
                  <a:solidFill>
                    <a:srgbClr val="FFFF00"/>
                  </a:solidFill>
                </a:rPr>
                <a:t> à </a:t>
              </a:r>
              <a:r>
                <a:rPr lang="en-GB" sz="2400" b="1" dirty="0" err="1" smtClean="0">
                  <a:solidFill>
                    <a:srgbClr val="FFFF00"/>
                  </a:solidFill>
                </a:rPr>
                <a:t>seca</a:t>
              </a:r>
              <a:r>
                <a:rPr lang="en-GB" sz="2400" b="1" dirty="0" smtClean="0">
                  <a:solidFill>
                    <a:srgbClr val="FFFF00"/>
                  </a:solidFill>
                </a:rPr>
                <a:t> </a:t>
              </a:r>
              <a:r>
                <a:rPr lang="en-GB" sz="2400" b="1" dirty="0" err="1" smtClean="0">
                  <a:solidFill>
                    <a:srgbClr val="FFFF00"/>
                  </a:solidFill>
                </a:rPr>
                <a:t>trigo</a:t>
              </a:r>
              <a:endParaRPr lang="en-GB" sz="2400" b="1" dirty="0">
                <a:solidFill>
                  <a:srgbClr val="FFFF00"/>
                </a:solidFill>
              </a:endParaRPr>
            </a:p>
          </p:txBody>
        </p:sp>
        <p:sp>
          <p:nvSpPr>
            <p:cNvPr id="21" name="Rectangle 7"/>
            <p:cNvSpPr>
              <a:spLocks noChangeArrowheads="1"/>
            </p:cNvSpPr>
            <p:nvPr/>
          </p:nvSpPr>
          <p:spPr bwMode="auto">
            <a:xfrm>
              <a:off x="712788" y="1776413"/>
              <a:ext cx="3887787" cy="5032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algn="ctr">
                <a:buClr>
                  <a:srgbClr val="FFFF00"/>
                </a:buClr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2400" b="1" dirty="0" err="1" smtClean="0">
                  <a:solidFill>
                    <a:srgbClr val="FFFF00"/>
                  </a:solidFill>
                </a:rPr>
                <a:t>Sensível</a:t>
              </a:r>
              <a:r>
                <a:rPr lang="en-GB" sz="2400" b="1" dirty="0" smtClean="0">
                  <a:solidFill>
                    <a:srgbClr val="FFFF00"/>
                  </a:solidFill>
                </a:rPr>
                <a:t> à </a:t>
              </a:r>
              <a:r>
                <a:rPr lang="en-GB" sz="2400" b="1" dirty="0" err="1" smtClean="0">
                  <a:solidFill>
                    <a:srgbClr val="FFFF00"/>
                  </a:solidFill>
                </a:rPr>
                <a:t>seca</a:t>
              </a:r>
              <a:endParaRPr lang="en-GB" sz="2400" b="1" dirty="0" smtClean="0">
                <a:solidFill>
                  <a:srgbClr val="FFFF00"/>
                </a:solidFill>
              </a:endParaRPr>
            </a:p>
            <a:p>
              <a:pPr algn="ctr">
                <a:buClr>
                  <a:srgbClr val="FFFF00"/>
                </a:buClr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2400" b="1" dirty="0" err="1" smtClean="0">
                  <a:solidFill>
                    <a:srgbClr val="FFFF00"/>
                  </a:solidFill>
                </a:rPr>
                <a:t>Trigo</a:t>
              </a:r>
              <a:endParaRPr lang="en-GB" sz="24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786182" y="5857892"/>
            <a:ext cx="45370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dirty="0" err="1" smtClean="0"/>
              <a:t>Fonte</a:t>
            </a:r>
            <a:r>
              <a:rPr lang="en-US" sz="1200" dirty="0" smtClean="0"/>
              <a:t> : Martha Jr., 2010</a:t>
            </a:r>
            <a:endParaRPr lang="pt-BR" sz="1200" dirty="0"/>
          </a:p>
        </p:txBody>
      </p:sp>
      <p:sp>
        <p:nvSpPr>
          <p:cNvPr id="15" name="TextBox 308"/>
          <p:cNvSpPr txBox="1"/>
          <p:nvPr/>
        </p:nvSpPr>
        <p:spPr>
          <a:xfrm>
            <a:off x="215422" y="343895"/>
            <a:ext cx="8677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atin typeface="Arial Narrow"/>
              </a:rPr>
              <a:t>Produção Tecnológica na Embrapa</a:t>
            </a:r>
            <a:endParaRPr lang="pt-BR" sz="4000" dirty="0"/>
          </a:p>
        </p:txBody>
      </p:sp>
      <p:grpSp>
        <p:nvGrpSpPr>
          <p:cNvPr id="3" name="Group 8"/>
          <p:cNvGrpSpPr/>
          <p:nvPr/>
        </p:nvGrpSpPr>
        <p:grpSpPr>
          <a:xfrm>
            <a:off x="0" y="6358115"/>
            <a:ext cx="9144000" cy="500042"/>
            <a:chOff x="0" y="6357958"/>
            <a:chExt cx="9144000" cy="500042"/>
          </a:xfrm>
        </p:grpSpPr>
        <p:pic>
          <p:nvPicPr>
            <p:cNvPr id="24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6200000">
              <a:off x="4536277" y="2250277"/>
              <a:ext cx="500042" cy="8715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6537325"/>
              <a:ext cx="730250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8113703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998" name="Picture 6" descr="http://www.diadecampo.com.br/arquivos/image_bank/especiais/Perola_Maracuja_DENTRO_2013524113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1785926"/>
            <a:ext cx="2394997" cy="1990713"/>
          </a:xfrm>
          <a:prstGeom prst="rect">
            <a:avLst/>
          </a:prstGeom>
          <a:noFill/>
        </p:spPr>
      </p:pic>
      <p:sp>
        <p:nvSpPr>
          <p:cNvPr id="14" name="TextBox 308"/>
          <p:cNvSpPr txBox="1"/>
          <p:nvPr/>
        </p:nvSpPr>
        <p:spPr>
          <a:xfrm>
            <a:off x="215422" y="343895"/>
            <a:ext cx="8677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atin typeface="Arial Narrow"/>
              </a:rPr>
              <a:t>Produção Tecnológica na Embrapa</a:t>
            </a:r>
            <a:endParaRPr lang="pt-BR" sz="4000" dirty="0"/>
          </a:p>
        </p:txBody>
      </p:sp>
      <p:pic>
        <p:nvPicPr>
          <p:cNvPr id="724994" name="Picture 2" descr="http://www.cpac.embrapa.br/publico/usuarios/uploads/fotos_juliana/maracuja%281%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714488"/>
            <a:ext cx="4267200" cy="2771776"/>
          </a:xfrm>
          <a:prstGeom prst="rect">
            <a:avLst/>
          </a:prstGeom>
          <a:noFill/>
        </p:spPr>
      </p:pic>
      <p:pic>
        <p:nvPicPr>
          <p:cNvPr id="724996" name="Picture 4" descr="http://www.cpac.embrapa.br/publico/usuarios/uploads/lancamentoperola/figurafolderprogramaca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1714488"/>
            <a:ext cx="2159859" cy="4510079"/>
          </a:xfrm>
          <a:prstGeom prst="rect">
            <a:avLst/>
          </a:prstGeom>
          <a:noFill/>
        </p:spPr>
      </p:pic>
      <p:pic>
        <p:nvPicPr>
          <p:cNvPr id="725002" name="Picture 10" descr="http://blogs.ruralbr.com.br/bomdiacampo/wp-content/magz-uploads/image-46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16" y="4071942"/>
            <a:ext cx="2070742" cy="137454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42844" y="4643446"/>
            <a:ext cx="4071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Produto da Biodiversidade Brasileira</a:t>
            </a:r>
          </a:p>
          <a:p>
            <a:pPr algn="ctr"/>
            <a:endParaRPr lang="pt-BR" dirty="0" smtClean="0"/>
          </a:p>
          <a:p>
            <a:pPr algn="ctr"/>
            <a:r>
              <a:rPr lang="pt-BR" dirty="0" smtClean="0"/>
              <a:t>Maracujá silvestre domesticado e lançado comercialmente</a:t>
            </a:r>
            <a:endParaRPr lang="pt-BR" dirty="0"/>
          </a:p>
        </p:txBody>
      </p:sp>
      <p:grpSp>
        <p:nvGrpSpPr>
          <p:cNvPr id="2" name="Group 8"/>
          <p:cNvGrpSpPr/>
          <p:nvPr/>
        </p:nvGrpSpPr>
        <p:grpSpPr>
          <a:xfrm>
            <a:off x="0" y="6358115"/>
            <a:ext cx="9144000" cy="500042"/>
            <a:chOff x="0" y="6357958"/>
            <a:chExt cx="9144000" cy="500042"/>
          </a:xfrm>
        </p:grpSpPr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16200000">
              <a:off x="4536277" y="2250277"/>
              <a:ext cx="500042" cy="8715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6537325"/>
              <a:ext cx="730250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1256530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08"/>
          <p:cNvSpPr txBox="1"/>
          <p:nvPr/>
        </p:nvSpPr>
        <p:spPr>
          <a:xfrm>
            <a:off x="215422" y="343895"/>
            <a:ext cx="8677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atin typeface="Arial Narrow"/>
              </a:rPr>
              <a:t>Produção Tecnológica na Embrapa</a:t>
            </a:r>
            <a:endParaRPr lang="pt-BR" sz="40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196568" y="1628800"/>
            <a:ext cx="4819976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latin typeface="+mj-lt"/>
              </a:rPr>
              <a:t>Alimento-Nutrição-Saúde</a:t>
            </a:r>
          </a:p>
          <a:p>
            <a:endParaRPr lang="pt-BR" sz="1100" b="1" dirty="0" smtClean="0">
              <a:latin typeface="+mj-lt"/>
            </a:endParaRPr>
          </a:p>
          <a:p>
            <a:r>
              <a:rPr lang="pt-BR" sz="2400" b="1" dirty="0" smtClean="0">
                <a:latin typeface="+mj-lt"/>
              </a:rPr>
              <a:t>Tomate Zamir com alto teor do </a:t>
            </a:r>
          </a:p>
          <a:p>
            <a:r>
              <a:rPr lang="pt-BR" sz="2400" b="1" dirty="0" smtClean="0">
                <a:latin typeface="+mj-lt"/>
              </a:rPr>
              <a:t>antioxidante licopeno</a:t>
            </a:r>
            <a:endParaRPr lang="pt-BR" sz="2400" b="1" dirty="0">
              <a:latin typeface="+mj-lt"/>
            </a:endParaRPr>
          </a:p>
        </p:txBody>
      </p:sp>
      <p:pic>
        <p:nvPicPr>
          <p:cNvPr id="5" name="Imagem 4" descr="BRS Zamir 03 - camp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16544" y="1858933"/>
            <a:ext cx="3758828" cy="3874323"/>
          </a:xfrm>
          <a:prstGeom prst="rect">
            <a:avLst/>
          </a:prstGeom>
        </p:spPr>
      </p:pic>
      <p:pic>
        <p:nvPicPr>
          <p:cNvPr id="6" name="Imagem 5" descr="BRS Zamir 02(cr+®dito Leandro Lobo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380159"/>
            <a:ext cx="5606364" cy="2929161"/>
          </a:xfrm>
          <a:prstGeom prst="rect">
            <a:avLst/>
          </a:prstGeom>
        </p:spPr>
      </p:pic>
      <p:grpSp>
        <p:nvGrpSpPr>
          <p:cNvPr id="2" name="Group 8"/>
          <p:cNvGrpSpPr/>
          <p:nvPr/>
        </p:nvGrpSpPr>
        <p:grpSpPr>
          <a:xfrm>
            <a:off x="0" y="6358115"/>
            <a:ext cx="9144000" cy="500042"/>
            <a:chOff x="0" y="6357958"/>
            <a:chExt cx="9144000" cy="500042"/>
          </a:xfrm>
        </p:grpSpPr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6200000">
              <a:off x="4536277" y="2250277"/>
              <a:ext cx="500042" cy="8715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6537325"/>
              <a:ext cx="730250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2631191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08"/>
          <p:cNvSpPr txBox="1"/>
          <p:nvPr/>
        </p:nvSpPr>
        <p:spPr>
          <a:xfrm>
            <a:off x="215422" y="343895"/>
            <a:ext cx="8677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atin typeface="Arial Narrow"/>
              </a:rPr>
              <a:t>Produção Tecnológica na Embrapa</a:t>
            </a:r>
            <a:endParaRPr lang="pt-BR" sz="40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107504" y="1661899"/>
            <a:ext cx="619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latin typeface="+mj-lt"/>
              </a:rPr>
              <a:t>Integração alimento - nutrição – saúde</a:t>
            </a:r>
          </a:p>
          <a:p>
            <a:r>
              <a:rPr lang="pt-BR" sz="2400" b="1" dirty="0" smtClean="0">
                <a:latin typeface="+mj-lt"/>
              </a:rPr>
              <a:t>Alimentos biofortificados</a:t>
            </a:r>
            <a:endParaRPr lang="pt-BR" sz="2400" b="1" dirty="0">
              <a:latin typeface="+mj-lt"/>
            </a:endParaRPr>
          </a:p>
        </p:txBody>
      </p:sp>
      <p:pic>
        <p:nvPicPr>
          <p:cNvPr id="5" name="Imagem 4" descr="meninos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3357562"/>
            <a:ext cx="1956816" cy="2926080"/>
          </a:xfrm>
          <a:prstGeom prst="rect">
            <a:avLst/>
          </a:prstGeom>
        </p:spPr>
      </p:pic>
      <p:pic>
        <p:nvPicPr>
          <p:cNvPr id="6" name="Picture 2" descr="http://www.ctaa.embrapa.br/upload/noticia/not_5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872830"/>
            <a:ext cx="2520280" cy="1671786"/>
          </a:xfrm>
          <a:prstGeom prst="rect">
            <a:avLst/>
          </a:prstGeom>
          <a:noFill/>
        </p:spPr>
      </p:pic>
      <p:pic>
        <p:nvPicPr>
          <p:cNvPr id="7" name="Picture 8" descr="http://revistagloborural.globo.com/Revista/GloboRural/foto/0,,43446106,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590914"/>
            <a:ext cx="4833928" cy="3718406"/>
          </a:xfrm>
          <a:prstGeom prst="rect">
            <a:avLst/>
          </a:prstGeom>
          <a:noFill/>
        </p:spPr>
      </p:pic>
      <p:grpSp>
        <p:nvGrpSpPr>
          <p:cNvPr id="2" name="Group 8"/>
          <p:cNvGrpSpPr/>
          <p:nvPr/>
        </p:nvGrpSpPr>
        <p:grpSpPr>
          <a:xfrm>
            <a:off x="0" y="6358115"/>
            <a:ext cx="9144000" cy="500042"/>
            <a:chOff x="0" y="6357958"/>
            <a:chExt cx="9144000" cy="500042"/>
          </a:xfrm>
        </p:grpSpPr>
        <p:pic>
          <p:nvPicPr>
            <p:cNvPr id="11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6200000">
              <a:off x="4536277" y="2250277"/>
              <a:ext cx="500042" cy="8715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6537325"/>
              <a:ext cx="730250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2631191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308"/>
          <p:cNvSpPr txBox="1"/>
          <p:nvPr/>
        </p:nvSpPr>
        <p:spPr>
          <a:xfrm>
            <a:off x="214282" y="285728"/>
            <a:ext cx="8643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Embrapa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–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Gestão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de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Pessoas</a:t>
            </a:r>
            <a:endParaRPr lang="en-GB" sz="36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10" name="Rectangle 9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1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" name="Group 6"/>
          <p:cNvGrpSpPr/>
          <p:nvPr/>
        </p:nvGrpSpPr>
        <p:grpSpPr>
          <a:xfrm>
            <a:off x="357158" y="5429264"/>
            <a:ext cx="1643074" cy="1357298"/>
            <a:chOff x="357158" y="2049894"/>
            <a:chExt cx="2786082" cy="2685731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7158" y="2049894"/>
              <a:ext cx="1659596" cy="2236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7158" y="4340760"/>
              <a:ext cx="2783602" cy="394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098293" y="2143116"/>
              <a:ext cx="1044947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4" name="Rectangle 13"/>
          <p:cNvSpPr/>
          <p:nvPr/>
        </p:nvSpPr>
        <p:spPr>
          <a:xfrm>
            <a:off x="214282" y="1571612"/>
            <a:ext cx="87868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/>
              <a:t>Distribuição de Empregados por Escolaridade </a:t>
            </a:r>
            <a:endParaRPr lang="pt-BR" b="1" dirty="0"/>
          </a:p>
        </p:txBody>
      </p:sp>
      <p:pic>
        <p:nvPicPr>
          <p:cNvPr id="1238017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57280" y="2000240"/>
            <a:ext cx="7329496" cy="3436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793F5-71B5-40CD-94DE-CDAA54C4B25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163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14282" y="1643050"/>
            <a:ext cx="8678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90000"/>
              </a:lnSpc>
              <a:spcBef>
                <a:spcPts val="1440"/>
              </a:spcBef>
            </a:pPr>
            <a:r>
              <a:rPr lang="pt-BR" sz="2000" b="1" dirty="0" smtClean="0">
                <a:latin typeface="Arial Narrow" pitchFamily="34" charset="0"/>
              </a:rPr>
              <a:t>Inovações para os Agricultores Familiares, Povos Indígenas e  Comunidades Locais</a:t>
            </a:r>
          </a:p>
        </p:txBody>
      </p:sp>
      <p:pic>
        <p:nvPicPr>
          <p:cNvPr id="4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012" y="2294079"/>
            <a:ext cx="8605830" cy="1739900"/>
          </a:xfrm>
          <a:prstGeom prst="rect">
            <a:avLst/>
          </a:prstGeom>
          <a:noFill/>
        </p:spPr>
      </p:pic>
      <p:pic>
        <p:nvPicPr>
          <p:cNvPr id="42" name="Picture 8" descr="BRSVERD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9612" y="5174334"/>
            <a:ext cx="914400" cy="911225"/>
          </a:xfrm>
          <a:prstGeom prst="rect">
            <a:avLst/>
          </a:prstGeom>
          <a:noFill/>
        </p:spPr>
      </p:pic>
      <p:pic>
        <p:nvPicPr>
          <p:cNvPr id="43" name="Picture 9" descr="Root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5286388"/>
            <a:ext cx="1284288" cy="1044575"/>
          </a:xfrm>
          <a:prstGeom prst="rect">
            <a:avLst/>
          </a:prstGeom>
          <a:noFill/>
        </p:spPr>
      </p:pic>
      <p:pic>
        <p:nvPicPr>
          <p:cNvPr id="45" name="Picture 11" descr="k3245-1x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9612" y="4259934"/>
            <a:ext cx="985838" cy="711200"/>
          </a:xfrm>
          <a:prstGeom prst="rect">
            <a:avLst/>
          </a:prstGeom>
          <a:noFill/>
        </p:spPr>
      </p:pic>
      <p:pic>
        <p:nvPicPr>
          <p:cNvPr id="48" name="Picture 14" descr="alvarez_3_p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52612" y="5021934"/>
            <a:ext cx="928688" cy="1143000"/>
          </a:xfrm>
          <a:prstGeom prst="rect">
            <a:avLst/>
          </a:prstGeom>
          <a:noFill/>
        </p:spPr>
      </p:pic>
      <p:pic>
        <p:nvPicPr>
          <p:cNvPr id="49" name="Picture 2" descr="~AUT000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76683" y="2071678"/>
            <a:ext cx="4410159" cy="4282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4" descr="g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28794" y="3214686"/>
            <a:ext cx="2326838" cy="1571636"/>
          </a:xfrm>
          <a:prstGeom prst="rect">
            <a:avLst/>
          </a:prstGeom>
          <a:noFill/>
        </p:spPr>
      </p:pic>
      <p:pic>
        <p:nvPicPr>
          <p:cNvPr id="18" name="Picture 16" descr="figura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9058" y="3429000"/>
            <a:ext cx="1468037" cy="1957382"/>
          </a:xfrm>
          <a:prstGeom prst="rect">
            <a:avLst/>
          </a:prstGeom>
          <a:noFill/>
        </p:spPr>
      </p:pic>
      <p:grpSp>
        <p:nvGrpSpPr>
          <p:cNvPr id="2" name="Group 15"/>
          <p:cNvGrpSpPr/>
          <p:nvPr/>
        </p:nvGrpSpPr>
        <p:grpSpPr>
          <a:xfrm>
            <a:off x="0" y="6357958"/>
            <a:ext cx="9144000" cy="500042"/>
            <a:chOff x="0" y="6357958"/>
            <a:chExt cx="9144000" cy="500042"/>
          </a:xfrm>
        </p:grpSpPr>
        <p:pic>
          <p:nvPicPr>
            <p:cNvPr id="14" name="Picture 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 rot="16200000">
              <a:off x="4663763" y="2377763"/>
              <a:ext cx="500042" cy="8460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0" y="6537325"/>
              <a:ext cx="730250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TextBox 308"/>
          <p:cNvSpPr txBox="1"/>
          <p:nvPr/>
        </p:nvSpPr>
        <p:spPr>
          <a:xfrm>
            <a:off x="215422" y="343895"/>
            <a:ext cx="8677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atin typeface="Arial Narrow"/>
              </a:rPr>
              <a:t>Produção Tecnológica na Embrapa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1928234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3205489" y="1844824"/>
            <a:ext cx="5544616" cy="1325563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Programa Nacional de Melhoramento Genético Preventivo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5" t="23727" r="24159" b="17226"/>
          <a:stretch>
            <a:fillRect/>
          </a:stretch>
        </p:blipFill>
        <p:spPr bwMode="auto">
          <a:xfrm>
            <a:off x="179512" y="1772816"/>
            <a:ext cx="3104873" cy="421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Espaço Reservado para Conteúdo 2"/>
          <p:cNvSpPr txBox="1">
            <a:spLocks/>
          </p:cNvSpPr>
          <p:nvPr/>
        </p:nvSpPr>
        <p:spPr bwMode="auto">
          <a:xfrm>
            <a:off x="2915816" y="4106797"/>
            <a:ext cx="6123963" cy="1999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altLang="pt-BR" dirty="0" smtClean="0">
                <a:latin typeface="Arial Narrow" panose="020B0606020202030204" pitchFamily="34" charset="0"/>
              </a:rPr>
              <a:t>Desenvolver, antecipadamente, estoques genéticos de diferentes culturas resistentes a pragas quarentenárias, antes que entrem no país.</a:t>
            </a:r>
          </a:p>
          <a:p>
            <a:pPr algn="ctr"/>
            <a:endParaRPr lang="pt-BR" dirty="0">
              <a:latin typeface="Arial Narrow" panose="020B0606020202030204" pitchFamily="34" charset="0"/>
            </a:endParaRPr>
          </a:p>
        </p:txBody>
      </p:sp>
      <p:sp>
        <p:nvSpPr>
          <p:cNvPr id="7" name="TextBox 308"/>
          <p:cNvSpPr txBox="1"/>
          <p:nvPr/>
        </p:nvSpPr>
        <p:spPr>
          <a:xfrm>
            <a:off x="500034" y="285728"/>
            <a:ext cx="792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en-GB" sz="4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Melhoramento</a:t>
            </a:r>
            <a:r>
              <a:rPr lang="en-GB" sz="4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4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Preventivo</a:t>
            </a:r>
            <a:endParaRPr lang="en-GB" sz="40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</a:endParaRPr>
          </a:p>
        </p:txBody>
      </p:sp>
      <p:grpSp>
        <p:nvGrpSpPr>
          <p:cNvPr id="2" name="Group 20"/>
          <p:cNvGrpSpPr/>
          <p:nvPr/>
        </p:nvGrpSpPr>
        <p:grpSpPr>
          <a:xfrm>
            <a:off x="2928926" y="6383674"/>
            <a:ext cx="3500462" cy="428628"/>
            <a:chOff x="2928926" y="6286520"/>
            <a:chExt cx="3500462" cy="428628"/>
          </a:xfrm>
        </p:grpSpPr>
        <p:sp>
          <p:nvSpPr>
            <p:cNvPr id="9" name="Rectangle 21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4741230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3491880" y="1340768"/>
            <a:ext cx="5544616" cy="1325563"/>
          </a:xfrm>
        </p:spPr>
        <p:txBody>
          <a:bodyPr>
            <a:noAutofit/>
          </a:bodyPr>
          <a:lstStyle/>
          <a:p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Programa Nacional de Melhoramento Genético Preventivo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grpSp>
        <p:nvGrpSpPr>
          <p:cNvPr id="2" name="Group 20"/>
          <p:cNvGrpSpPr/>
          <p:nvPr/>
        </p:nvGrpSpPr>
        <p:grpSpPr>
          <a:xfrm>
            <a:off x="2928926" y="6383674"/>
            <a:ext cx="3500462" cy="428628"/>
            <a:chOff x="2928926" y="6286520"/>
            <a:chExt cx="3500462" cy="428628"/>
          </a:xfrm>
        </p:grpSpPr>
        <p:sp>
          <p:nvSpPr>
            <p:cNvPr id="9" name="Rectangle 21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" name="Grupo 1"/>
          <p:cNvGrpSpPr/>
          <p:nvPr/>
        </p:nvGrpSpPr>
        <p:grpSpPr>
          <a:xfrm>
            <a:off x="107504" y="1718738"/>
            <a:ext cx="3384376" cy="4590582"/>
            <a:chOff x="31775" y="1134198"/>
            <a:chExt cx="3748137" cy="5661248"/>
          </a:xfrm>
        </p:grpSpPr>
        <p:sp>
          <p:nvSpPr>
            <p:cNvPr id="15" name="Retângulo 14"/>
            <p:cNvSpPr/>
            <p:nvPr/>
          </p:nvSpPr>
          <p:spPr>
            <a:xfrm>
              <a:off x="2185864" y="3717032"/>
              <a:ext cx="93006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/>
              <a:r>
                <a:rPr lang="en-US" sz="1600" dirty="0" err="1" smtClean="0">
                  <a:solidFill>
                    <a:srgbClr val="000000"/>
                  </a:solidFill>
                </a:rPr>
                <a:t>Sintomas</a:t>
              </a:r>
              <a:r>
                <a:rPr lang="en-US" sz="1600" dirty="0" smtClean="0">
                  <a:solidFill>
                    <a:srgbClr val="000000"/>
                  </a:solidFill>
                </a:rPr>
                <a:t>:</a:t>
              </a:r>
            </a:p>
          </p:txBody>
        </p:sp>
        <p:sp>
          <p:nvSpPr>
            <p:cNvPr id="18" name="Retângulo 17"/>
            <p:cNvSpPr/>
            <p:nvPr/>
          </p:nvSpPr>
          <p:spPr>
            <a:xfrm>
              <a:off x="2483768" y="4221088"/>
              <a:ext cx="93006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/>
              <a:r>
                <a:rPr lang="en-US" sz="1600" dirty="0" err="1" smtClean="0">
                  <a:solidFill>
                    <a:srgbClr val="000000"/>
                  </a:solidFill>
                </a:rPr>
                <a:t>Sintomas</a:t>
              </a:r>
              <a:r>
                <a:rPr lang="en-US" sz="1600" dirty="0" smtClean="0">
                  <a:solidFill>
                    <a:srgbClr val="000000"/>
                  </a:solidFill>
                </a:rPr>
                <a:t>:</a:t>
              </a:r>
            </a:p>
          </p:txBody>
        </p:sp>
        <p:pic>
          <p:nvPicPr>
            <p:cNvPr id="19" name="Imagem 18" descr="samerica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775" y="1134198"/>
              <a:ext cx="3748137" cy="5661248"/>
            </a:xfrm>
            <a:prstGeom prst="rect">
              <a:avLst/>
            </a:prstGeom>
          </p:spPr>
        </p:pic>
        <p:sp>
          <p:nvSpPr>
            <p:cNvPr id="20" name="Elipse 19"/>
            <p:cNvSpPr/>
            <p:nvPr/>
          </p:nvSpPr>
          <p:spPr bwMode="auto">
            <a:xfrm>
              <a:off x="1431633" y="1412776"/>
              <a:ext cx="476071" cy="2016224"/>
            </a:xfrm>
            <a:prstGeom prst="ellips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eaVert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endParaRPr>
            </a:p>
          </p:txBody>
        </p:sp>
        <p:sp>
          <p:nvSpPr>
            <p:cNvPr id="21" name="Elipse 20"/>
            <p:cNvSpPr/>
            <p:nvPr/>
          </p:nvSpPr>
          <p:spPr bwMode="auto">
            <a:xfrm>
              <a:off x="1403648" y="1844824"/>
              <a:ext cx="288032" cy="216024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eaVert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endParaRPr>
            </a:p>
          </p:txBody>
        </p:sp>
        <p:sp>
          <p:nvSpPr>
            <p:cNvPr id="22" name="Elipse 21"/>
            <p:cNvSpPr/>
            <p:nvPr/>
          </p:nvSpPr>
          <p:spPr bwMode="auto">
            <a:xfrm>
              <a:off x="899592" y="2060848"/>
              <a:ext cx="288032" cy="216024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eaVert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endParaRPr>
            </a:p>
          </p:txBody>
        </p:sp>
        <p:sp>
          <p:nvSpPr>
            <p:cNvPr id="23" name="Elipse 22"/>
            <p:cNvSpPr/>
            <p:nvPr/>
          </p:nvSpPr>
          <p:spPr bwMode="auto">
            <a:xfrm>
              <a:off x="539552" y="2420888"/>
              <a:ext cx="288032" cy="216024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eaVert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endParaRPr>
            </a:p>
          </p:txBody>
        </p:sp>
        <p:sp>
          <p:nvSpPr>
            <p:cNvPr id="24" name="Elipse 23"/>
            <p:cNvSpPr/>
            <p:nvPr/>
          </p:nvSpPr>
          <p:spPr bwMode="auto">
            <a:xfrm>
              <a:off x="539552" y="1772816"/>
              <a:ext cx="288032" cy="216024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eaVert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endParaRPr>
            </a:p>
          </p:txBody>
        </p:sp>
      </p:grpSp>
      <p:sp>
        <p:nvSpPr>
          <p:cNvPr id="16" name="Espaço Reservado para Conteúdo 2"/>
          <p:cNvSpPr txBox="1">
            <a:spLocks/>
          </p:cNvSpPr>
          <p:nvPr/>
        </p:nvSpPr>
        <p:spPr bwMode="auto">
          <a:xfrm>
            <a:off x="3560605" y="2708920"/>
            <a:ext cx="5331875" cy="2863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Xanthomonas</a:t>
            </a:r>
            <a:r>
              <a:rPr lang="pt-B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pt-BR" sz="2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oryzae</a:t>
            </a:r>
            <a:r>
              <a:rPr lang="pt-B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pt-B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pv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pt-BR" sz="2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oryzae</a:t>
            </a:r>
            <a:endParaRPr lang="pt-BR" altLang="pt-BR" sz="2000" dirty="0" smtClean="0">
              <a:latin typeface="Arial Narrow" panose="020B0606020202030204" pitchFamily="34" charset="0"/>
            </a:endParaRPr>
          </a:p>
          <a:p>
            <a:pPr marL="0" lvl="0" indent="0" algn="ctr">
              <a:buNone/>
            </a:pPr>
            <a:r>
              <a:rPr lang="en-US" sz="2000" b="1" dirty="0">
                <a:solidFill>
                  <a:srgbClr val="000000"/>
                </a:solidFill>
              </a:rPr>
              <a:t>A </a:t>
            </a:r>
            <a:r>
              <a:rPr lang="en-US" sz="2000" b="1" dirty="0" err="1">
                <a:solidFill>
                  <a:srgbClr val="000000"/>
                </a:solidFill>
              </a:rPr>
              <a:t>doença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mais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importante</a:t>
            </a:r>
            <a:r>
              <a:rPr lang="en-US" sz="2000" b="1" dirty="0">
                <a:solidFill>
                  <a:srgbClr val="000000"/>
                </a:solidFill>
              </a:rPr>
              <a:t> do </a:t>
            </a:r>
            <a:r>
              <a:rPr lang="en-US" sz="2000" b="1" dirty="0" err="1">
                <a:solidFill>
                  <a:srgbClr val="000000"/>
                </a:solidFill>
              </a:rPr>
              <a:t>arroz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na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</a:rPr>
              <a:t>Ásia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endParaRPr lang="en-US" sz="2000" dirty="0">
              <a:solidFill>
                <a:srgbClr val="000000"/>
              </a:solidFill>
            </a:endParaRPr>
          </a:p>
          <a:p>
            <a:pPr marL="0" lvl="0" indent="0" algn="ctr">
              <a:buNone/>
            </a:pPr>
            <a:r>
              <a:rPr lang="en-US" sz="2000" dirty="0">
                <a:solidFill>
                  <a:srgbClr val="000000"/>
                </a:solidFill>
              </a:rPr>
              <a:t>(Mew, 1987 Ann. Rev. Plant Pathology)</a:t>
            </a:r>
          </a:p>
          <a:p>
            <a:pPr marL="0" indent="0" algn="ctr">
              <a:buNone/>
            </a:pPr>
            <a:endParaRPr lang="pt-BR" altLang="pt-BR" sz="2000" dirty="0"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pt-BR" altLang="pt-BR" sz="2000" dirty="0" smtClean="0">
                <a:latin typeface="Arial Narrow" panose="020B0606020202030204" pitchFamily="34" charset="0"/>
              </a:rPr>
              <a:t>A Embrapa desenvolve, de forma antecipatória, com parceiros no Panamá, linhagens resistentes, para o caso da doença entrar no país no futuro.</a:t>
            </a:r>
          </a:p>
          <a:p>
            <a:pPr marL="0" indent="0" algn="ctr">
              <a:buNone/>
            </a:pPr>
            <a:endParaRPr lang="pt-BR" sz="2000" dirty="0">
              <a:latin typeface="Arial Narrow" panose="020B0606020202030204" pitchFamily="34" charset="0"/>
            </a:endParaRPr>
          </a:p>
        </p:txBody>
      </p:sp>
      <p:sp>
        <p:nvSpPr>
          <p:cNvPr id="25" name="TextBox 308"/>
          <p:cNvSpPr txBox="1"/>
          <p:nvPr/>
        </p:nvSpPr>
        <p:spPr>
          <a:xfrm>
            <a:off x="500034" y="285728"/>
            <a:ext cx="792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en-GB" sz="4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Melhoramento</a:t>
            </a:r>
            <a:r>
              <a:rPr lang="en-GB" sz="4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4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Preventivo</a:t>
            </a:r>
            <a:endParaRPr lang="en-GB" sz="40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9322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>
          <a:xfrm>
            <a:off x="2928926" y="6286520"/>
            <a:ext cx="3500462" cy="428628"/>
            <a:chOff x="2928926" y="6286520"/>
            <a:chExt cx="3500462" cy="428628"/>
          </a:xfrm>
        </p:grpSpPr>
        <p:sp>
          <p:nvSpPr>
            <p:cNvPr id="22" name="Rectangle 21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3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0" name="TextBox 308"/>
          <p:cNvSpPr txBox="1"/>
          <p:nvPr/>
        </p:nvSpPr>
        <p:spPr>
          <a:xfrm>
            <a:off x="107504" y="188640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Inovações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Biotecnológicas</a:t>
            </a:r>
            <a:endParaRPr lang="en-GB" sz="36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</a:endParaRPr>
          </a:p>
        </p:txBody>
      </p:sp>
      <p:sp>
        <p:nvSpPr>
          <p:cNvPr id="11" name="TextBox 308"/>
          <p:cNvSpPr txBox="1"/>
          <p:nvPr/>
        </p:nvSpPr>
        <p:spPr>
          <a:xfrm>
            <a:off x="5715008" y="1643050"/>
            <a:ext cx="33575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en-GB" sz="2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Os </a:t>
            </a:r>
            <a:r>
              <a:rPr lang="en-GB" sz="2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principais</a:t>
            </a:r>
            <a:r>
              <a:rPr lang="en-GB" sz="2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2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operadores</a:t>
            </a:r>
            <a:r>
              <a:rPr lang="en-GB" sz="2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no </a:t>
            </a:r>
            <a:r>
              <a:rPr lang="en-GB" sz="2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mercado</a:t>
            </a:r>
            <a:r>
              <a:rPr lang="en-GB" sz="2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de </a:t>
            </a:r>
            <a:r>
              <a:rPr lang="en-GB" sz="2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sementes</a:t>
            </a:r>
            <a:r>
              <a:rPr lang="en-GB" sz="2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e </a:t>
            </a:r>
            <a:r>
              <a:rPr lang="en-GB" sz="2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biotecnologia</a:t>
            </a:r>
            <a:r>
              <a:rPr lang="en-GB" sz="2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no </a:t>
            </a:r>
            <a:r>
              <a:rPr lang="en-GB" sz="2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Brasil</a:t>
            </a:r>
            <a:r>
              <a:rPr lang="en-GB" sz="2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2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são</a:t>
            </a:r>
            <a:r>
              <a:rPr lang="en-GB" sz="2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2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empresas</a:t>
            </a:r>
            <a:r>
              <a:rPr lang="en-GB" sz="2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2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multinacionais</a:t>
            </a:r>
            <a:r>
              <a:rPr lang="en-GB" sz="2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2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que</a:t>
            </a:r>
            <a:r>
              <a:rPr lang="en-GB" sz="2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2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realizam</a:t>
            </a:r>
            <a:r>
              <a:rPr lang="en-GB" sz="2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a </a:t>
            </a:r>
            <a:r>
              <a:rPr lang="en-GB" sz="2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maior</a:t>
            </a:r>
            <a:r>
              <a:rPr lang="en-GB" sz="2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parte dos </a:t>
            </a:r>
            <a:r>
              <a:rPr lang="en-GB" sz="2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investimentos</a:t>
            </a:r>
            <a:r>
              <a:rPr lang="en-GB" sz="2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de P&amp;D </a:t>
            </a:r>
            <a:r>
              <a:rPr lang="en-GB" sz="2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nos</a:t>
            </a:r>
            <a:r>
              <a:rPr lang="en-GB" sz="2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2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seus</a:t>
            </a:r>
            <a:r>
              <a:rPr lang="en-GB" sz="2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2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países</a:t>
            </a:r>
            <a:r>
              <a:rPr lang="en-GB" sz="2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de </a:t>
            </a:r>
            <a:r>
              <a:rPr lang="en-GB" sz="2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origem</a:t>
            </a:r>
            <a:r>
              <a:rPr lang="en-GB" sz="2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.</a:t>
            </a:r>
          </a:p>
          <a:p>
            <a:pPr algn="ctr" eaLnBrk="0" fontAlgn="base" hangingPunct="0"/>
            <a:endParaRPr lang="en-GB" sz="2000" dirty="0" smtClean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</a:endParaRPr>
          </a:p>
          <a:p>
            <a:pPr algn="ctr" eaLnBrk="0" fontAlgn="base" hangingPunct="0"/>
            <a:r>
              <a:rPr lang="en-GB" sz="2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A </a:t>
            </a:r>
            <a:r>
              <a:rPr lang="en-GB" sz="2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Embrapa</a:t>
            </a:r>
            <a:r>
              <a:rPr lang="en-GB" sz="2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é </a:t>
            </a:r>
            <a:r>
              <a:rPr lang="en-GB" sz="2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uma</a:t>
            </a:r>
            <a:r>
              <a:rPr lang="en-GB" sz="2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das </a:t>
            </a:r>
            <a:r>
              <a:rPr lang="en-GB" sz="2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únicas</a:t>
            </a:r>
            <a:r>
              <a:rPr lang="en-GB" sz="2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2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empresas</a:t>
            </a:r>
            <a:r>
              <a:rPr lang="en-GB" sz="2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2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públicas</a:t>
            </a:r>
            <a:r>
              <a:rPr lang="en-GB" sz="2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no </a:t>
            </a:r>
            <a:r>
              <a:rPr lang="en-GB" sz="2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mundo</a:t>
            </a:r>
            <a:r>
              <a:rPr lang="en-GB" sz="2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a </a:t>
            </a:r>
            <a:r>
              <a:rPr lang="en-GB" sz="2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participar</a:t>
            </a:r>
            <a:r>
              <a:rPr lang="en-GB" sz="2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2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desse</a:t>
            </a:r>
            <a:r>
              <a:rPr lang="en-GB" sz="2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2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mercado</a:t>
            </a:r>
            <a:endParaRPr lang="en-GB" sz="20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</a:endParaRPr>
          </a:p>
        </p:txBody>
      </p:sp>
      <p:pic>
        <p:nvPicPr>
          <p:cNvPr id="12462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549188"/>
            <a:ext cx="5643602" cy="4665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0" y="6673334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600" dirty="0" smtClean="0"/>
              <a:t>http://reporterbrasil.org.br/2013/11/grupo-de-seis-empresas-controla-mercado-global-de-transgenicos-2/</a:t>
            </a:r>
            <a:endParaRPr lang="pt-BR" sz="600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793F5-71B5-40CD-94DE-CDAA54C4B253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1335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500306"/>
            <a:ext cx="3541715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30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2500306"/>
            <a:ext cx="275272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tângulo 14"/>
          <p:cNvSpPr/>
          <p:nvPr/>
        </p:nvSpPr>
        <p:spPr>
          <a:xfrm>
            <a:off x="1163687" y="1571612"/>
            <a:ext cx="66944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 smtClean="0">
                <a:latin typeface="Arial Narrow" pitchFamily="34" charset="0"/>
              </a:rPr>
              <a:t>Feijão transgênico resistente ao mosaico dourado</a:t>
            </a:r>
            <a:endParaRPr lang="pt-BR" sz="2800" dirty="0">
              <a:latin typeface="Arial Narrow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857224" y="5354437"/>
            <a:ext cx="7286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Uso da técnica de interferência de RNA para silenciar o único gene essencial na replicação viral, gene </a:t>
            </a:r>
            <a:r>
              <a:rPr lang="pt-BR" i="1" dirty="0" err="1" smtClean="0"/>
              <a:t>rep</a:t>
            </a:r>
            <a:r>
              <a:rPr lang="pt-BR" i="1" dirty="0" smtClean="0"/>
              <a:t>, para geração </a:t>
            </a:r>
            <a:r>
              <a:rPr lang="pt-BR" dirty="0" smtClean="0"/>
              <a:t>de imunidade ao vírus.</a:t>
            </a:r>
            <a:endParaRPr lang="pt-BR" dirty="0"/>
          </a:p>
        </p:txBody>
      </p:sp>
      <p:pic>
        <p:nvPicPr>
          <p:cNvPr id="3430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2214554"/>
            <a:ext cx="2000252" cy="2667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tângulo 16"/>
          <p:cNvSpPr/>
          <p:nvPr/>
        </p:nvSpPr>
        <p:spPr>
          <a:xfrm>
            <a:off x="6858016" y="4887408"/>
            <a:ext cx="2214578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600" dirty="0" smtClean="0"/>
              <a:t>http://www.iapar.br/modules/noticias/print.</a:t>
            </a:r>
            <a:r>
              <a:rPr lang="pt-BR" sz="600" dirty="0" err="1" smtClean="0"/>
              <a:t>php</a:t>
            </a:r>
            <a:r>
              <a:rPr lang="pt-BR" sz="600" dirty="0" smtClean="0"/>
              <a:t>?</a:t>
            </a:r>
            <a:r>
              <a:rPr lang="pt-BR" sz="600" dirty="0" err="1" smtClean="0"/>
              <a:t>storyid</a:t>
            </a:r>
            <a:r>
              <a:rPr lang="pt-BR" sz="600" dirty="0" smtClean="0"/>
              <a:t>=318</a:t>
            </a:r>
            <a:endParaRPr lang="pt-BR" sz="600" dirty="0"/>
          </a:p>
        </p:txBody>
      </p:sp>
      <p:grpSp>
        <p:nvGrpSpPr>
          <p:cNvPr id="2" name="Group 10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19" name="Rectangle 18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0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793F5-71B5-40CD-94DE-CDAA54C4B253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  <p:sp>
        <p:nvSpPr>
          <p:cNvPr id="18" name="TextBox 308"/>
          <p:cNvSpPr txBox="1"/>
          <p:nvPr/>
        </p:nvSpPr>
        <p:spPr>
          <a:xfrm>
            <a:off x="107504" y="188640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Inovações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Biotecnológicas</a:t>
            </a:r>
            <a:endParaRPr lang="en-GB" sz="36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2786050" y="1500174"/>
            <a:ext cx="529114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50838" indent="-350838" algn="ctr" defTabSz="935038" eaLnBrk="0" hangingPunct="0">
              <a:spcBef>
                <a:spcPct val="20000"/>
              </a:spcBef>
            </a:pPr>
            <a:r>
              <a:rPr lang="pt-BR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Inovação Aberta</a:t>
            </a:r>
            <a:endParaRPr lang="pt-BR" sz="2800" dirty="0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852936"/>
            <a:ext cx="8353425" cy="34194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628800"/>
            <a:ext cx="3698007" cy="110872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86710" y="2285992"/>
            <a:ext cx="918686" cy="440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2285992"/>
            <a:ext cx="1231183" cy="40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2"/>
          <p:cNvSpPr/>
          <p:nvPr/>
        </p:nvSpPr>
        <p:spPr>
          <a:xfrm>
            <a:off x="5508104" y="4437112"/>
            <a:ext cx="3168352" cy="1728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0"/>
          <p:cNvGrpSpPr/>
          <p:nvPr/>
        </p:nvGrpSpPr>
        <p:grpSpPr>
          <a:xfrm>
            <a:off x="2928926" y="6357958"/>
            <a:ext cx="3500462" cy="428628"/>
            <a:chOff x="2928926" y="6286520"/>
            <a:chExt cx="3500462" cy="428628"/>
          </a:xfrm>
        </p:grpSpPr>
        <p:sp>
          <p:nvSpPr>
            <p:cNvPr id="18" name="Rectangle 17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9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793F5-71B5-40CD-94DE-CDAA54C4B253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  <p:sp>
        <p:nvSpPr>
          <p:cNvPr id="16" name="TextBox 308"/>
          <p:cNvSpPr txBox="1"/>
          <p:nvPr/>
        </p:nvSpPr>
        <p:spPr>
          <a:xfrm>
            <a:off x="107504" y="188640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Inovações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Biotecnológicas</a:t>
            </a:r>
            <a:endParaRPr lang="en-GB" sz="36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0" y="6357958"/>
            <a:ext cx="9144000" cy="500042"/>
            <a:chOff x="0" y="6357958"/>
            <a:chExt cx="9144000" cy="500042"/>
          </a:xfrm>
        </p:grpSpPr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>
              <a:off x="4536277" y="2250277"/>
              <a:ext cx="500042" cy="8715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6537325"/>
              <a:ext cx="730250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214807" y="1743017"/>
            <a:ext cx="7071837" cy="4614941"/>
            <a:chOff x="4735" y="-1014"/>
            <a:chExt cx="6237" cy="4679"/>
          </a:xfrm>
        </p:grpSpPr>
        <p:grpSp>
          <p:nvGrpSpPr>
            <p:cNvPr id="4" name="Group 43"/>
            <p:cNvGrpSpPr>
              <a:grpSpLocks/>
            </p:cNvGrpSpPr>
            <p:nvPr/>
          </p:nvGrpSpPr>
          <p:grpSpPr bwMode="auto">
            <a:xfrm>
              <a:off x="4735" y="-1014"/>
              <a:ext cx="6237" cy="4679"/>
              <a:chOff x="-7490" y="834"/>
              <a:chExt cx="5077" cy="3385"/>
            </a:xfrm>
          </p:grpSpPr>
          <p:pic>
            <p:nvPicPr>
              <p:cNvPr id="9" name="Picture 5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-7490" y="834"/>
                <a:ext cx="5077" cy="33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Text Box 38"/>
              <p:cNvSpPr txBox="1">
                <a:spLocks noChangeArrowheads="1"/>
              </p:cNvSpPr>
              <p:nvPr/>
            </p:nvSpPr>
            <p:spPr bwMode="auto">
              <a:xfrm>
                <a:off x="-7182" y="886"/>
                <a:ext cx="1862" cy="429"/>
              </a:xfrm>
              <a:prstGeom prst="rect">
                <a:avLst/>
              </a:prstGeom>
              <a:solidFill>
                <a:srgbClr val="006600">
                  <a:alpha val="6117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pt-BR" altLang="pt-BR" sz="1600" b="1" dirty="0" smtClean="0">
                    <a:solidFill>
                      <a:schemeClr val="bg1"/>
                    </a:solidFill>
                  </a:rPr>
                  <a:t>Soja GM</a:t>
                </a:r>
              </a:p>
              <a:p>
                <a:pPr algn="ctr"/>
                <a:r>
                  <a:rPr lang="pt-BR" altLang="pt-BR" sz="1600" b="1" dirty="0" smtClean="0">
                    <a:solidFill>
                      <a:schemeClr val="bg1"/>
                    </a:solidFill>
                  </a:rPr>
                  <a:t>Areb</a:t>
                </a:r>
                <a:endParaRPr lang="pt-BR" altLang="pt-BR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Text Box 42"/>
              <p:cNvSpPr txBox="1">
                <a:spLocks noChangeArrowheads="1"/>
              </p:cNvSpPr>
              <p:nvPr/>
            </p:nvSpPr>
            <p:spPr bwMode="auto">
              <a:xfrm>
                <a:off x="-6514" y="3413"/>
                <a:ext cx="2676" cy="632"/>
              </a:xfrm>
              <a:prstGeom prst="rect">
                <a:avLst/>
              </a:prstGeom>
              <a:solidFill>
                <a:schemeClr val="tx1">
                  <a:alpha val="43921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buFont typeface="Wingdings" pitchFamily="2" charset="2"/>
                  <a:buChar char="Ø"/>
                </a:pPr>
                <a:r>
                  <a:rPr lang="pt-BR" altLang="pt-BR" sz="1600" dirty="0" smtClean="0">
                    <a:solidFill>
                      <a:schemeClr val="bg1"/>
                    </a:solidFill>
                  </a:rPr>
                  <a:t>  Avaliações Jan/</a:t>
                </a:r>
                <a:r>
                  <a:rPr lang="pt-BR" altLang="pt-BR" sz="1600" dirty="0" err="1" smtClean="0">
                    <a:solidFill>
                      <a:schemeClr val="bg1"/>
                    </a:solidFill>
                  </a:rPr>
                  <a:t>Fev</a:t>
                </a:r>
                <a:r>
                  <a:rPr lang="pt-BR" altLang="pt-BR" sz="1600" dirty="0" smtClean="0">
                    <a:solidFill>
                      <a:schemeClr val="bg1"/>
                    </a:solidFill>
                  </a:rPr>
                  <a:t> 2014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pt-BR" altLang="pt-BR" sz="1600" dirty="0" smtClean="0">
                    <a:solidFill>
                      <a:schemeClr val="bg1"/>
                    </a:solidFill>
                  </a:rPr>
                  <a:t> 40°C - </a:t>
                </a:r>
                <a:r>
                  <a:rPr lang="pt-BR" altLang="pt-BR" sz="1600" dirty="0">
                    <a:solidFill>
                      <a:schemeClr val="bg1"/>
                    </a:solidFill>
                  </a:rPr>
                  <a:t>49 </a:t>
                </a:r>
                <a:r>
                  <a:rPr lang="pt-BR" altLang="pt-BR" sz="1600" dirty="0" smtClean="0">
                    <a:solidFill>
                      <a:schemeClr val="bg1"/>
                    </a:solidFill>
                  </a:rPr>
                  <a:t>dias – precipitação 44 </a:t>
                </a:r>
                <a:r>
                  <a:rPr lang="pt-BR" altLang="pt-BR" sz="1600" dirty="0">
                    <a:solidFill>
                      <a:schemeClr val="bg1"/>
                    </a:solidFill>
                  </a:rPr>
                  <a:t>mm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pt-BR" altLang="pt-BR" sz="1600" dirty="0" smtClean="0">
                    <a:solidFill>
                      <a:schemeClr val="bg1"/>
                    </a:solidFill>
                  </a:rPr>
                  <a:t>  Precipitação típica - 300 </a:t>
                </a:r>
                <a:r>
                  <a:rPr lang="pt-BR" altLang="pt-BR" sz="1600" dirty="0">
                    <a:solidFill>
                      <a:schemeClr val="bg1"/>
                    </a:solidFill>
                  </a:rPr>
                  <a:t>mm</a:t>
                </a:r>
              </a:p>
            </p:txBody>
          </p:sp>
        </p:grpSp>
        <p:sp>
          <p:nvSpPr>
            <p:cNvPr id="8" name="Text Box 38"/>
            <p:cNvSpPr txBox="1">
              <a:spLocks noChangeArrowheads="1"/>
            </p:cNvSpPr>
            <p:nvPr/>
          </p:nvSpPr>
          <p:spPr bwMode="auto">
            <a:xfrm>
              <a:off x="8578" y="-942"/>
              <a:ext cx="1911" cy="593"/>
            </a:xfrm>
            <a:prstGeom prst="rect">
              <a:avLst/>
            </a:prstGeom>
            <a:solidFill>
              <a:srgbClr val="006600">
                <a:alpha val="6117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altLang="pt-BR" sz="1600" b="1" dirty="0" smtClean="0">
                  <a:solidFill>
                    <a:schemeClr val="bg1"/>
                  </a:solidFill>
                </a:rPr>
                <a:t>Soja</a:t>
              </a:r>
            </a:p>
            <a:p>
              <a:pPr algn="ctr"/>
              <a:r>
                <a:rPr lang="pt-BR" altLang="pt-BR" sz="1600" b="1" dirty="0" smtClean="0">
                  <a:solidFill>
                    <a:schemeClr val="bg1"/>
                  </a:solidFill>
                </a:rPr>
                <a:t>convencional</a:t>
              </a:r>
              <a:endParaRPr lang="pt-BR" altLang="pt-BR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41"/>
          <p:cNvGrpSpPr>
            <a:grpSpLocks/>
          </p:cNvGrpSpPr>
          <p:nvPr/>
        </p:nvGrpSpPr>
        <p:grpSpPr bwMode="auto">
          <a:xfrm>
            <a:off x="7429520" y="2071678"/>
            <a:ext cx="1301745" cy="1654168"/>
            <a:chOff x="-2155" y="-879"/>
            <a:chExt cx="1225" cy="1627"/>
          </a:xfrm>
        </p:grpSpPr>
        <p:sp>
          <p:nvSpPr>
            <p:cNvPr id="16" name="Rectangle 36"/>
            <p:cNvSpPr>
              <a:spLocks noChangeArrowheads="1"/>
            </p:cNvSpPr>
            <p:nvPr/>
          </p:nvSpPr>
          <p:spPr bwMode="auto">
            <a:xfrm>
              <a:off x="-2155" y="-879"/>
              <a:ext cx="1225" cy="162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prstShdw prst="shdw17" dist="17961" dir="2700000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pt-BR" smtClean="0"/>
            </a:p>
          </p:txBody>
        </p:sp>
        <p:pic>
          <p:nvPicPr>
            <p:cNvPr id="17" name="Picture 7" descr="http://t3.gstatic.com/images?q=tbn:ANd9GcTq-MLSfQ9odVP4IOt8AdoNKx_JP-UDWfWoNCT9wBrQfzhJ7WudIzwsfDqjtQ"/>
            <p:cNvPicPr>
              <a:picLocks noChangeAspect="1" noChangeArrowheads="1"/>
            </p:cNvPicPr>
            <p:nvPr/>
          </p:nvPicPr>
          <p:blipFill>
            <a:blip r:embed="rId6" cstate="print"/>
            <a:srcRect t="19926" b="18507"/>
            <a:stretch>
              <a:fillRect/>
            </a:stretch>
          </p:blipFill>
          <p:spPr bwMode="auto">
            <a:xfrm>
              <a:off x="-2061" y="199"/>
              <a:ext cx="1029" cy="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21" descr="JIRCAS LOGO"/>
            <p:cNvPicPr>
              <a:picLocks noChangeAspect="1" noChangeArrowheads="1"/>
            </p:cNvPicPr>
            <p:nvPr/>
          </p:nvPicPr>
          <p:blipFill>
            <a:blip r:embed="rId7" cstate="print">
              <a:lum contrast="12000"/>
            </a:blip>
            <a:srcRect/>
            <a:stretch>
              <a:fillRect/>
            </a:stretch>
          </p:blipFill>
          <p:spPr bwMode="auto">
            <a:xfrm>
              <a:off x="-1816" y="-740"/>
              <a:ext cx="550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9" name="Picture 2" descr="RIKEN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-1816" y="-345"/>
              <a:ext cx="551" cy="20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0" name="Picture 2" descr="The University of Tokyo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-2064" y="-101"/>
              <a:ext cx="1047" cy="20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21" name="TextBox 308"/>
          <p:cNvSpPr txBox="1"/>
          <p:nvPr/>
        </p:nvSpPr>
        <p:spPr>
          <a:xfrm>
            <a:off x="107504" y="188640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Inovações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Biotecnológicas</a:t>
            </a:r>
            <a:endParaRPr lang="en-GB" sz="36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0" y="6357958"/>
            <a:ext cx="9144000" cy="500042"/>
            <a:chOff x="0" y="6357958"/>
            <a:chExt cx="9144000" cy="500042"/>
          </a:xfrm>
        </p:grpSpPr>
        <p:pic>
          <p:nvPicPr>
            <p:cNvPr id="13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>
              <a:off x="4536277" y="2250277"/>
              <a:ext cx="500042" cy="8715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6537325"/>
              <a:ext cx="730250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10" descr="BSC 5-set2010 - Gleison Rezend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395537"/>
            <a:ext cx="9144000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Espaço Reservado para Conteúdo 1"/>
          <p:cNvSpPr txBox="1">
            <a:spLocks/>
          </p:cNvSpPr>
          <p:nvPr/>
        </p:nvSpPr>
        <p:spPr>
          <a:xfrm>
            <a:off x="428596" y="214290"/>
            <a:ext cx="8064896" cy="2780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288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 Narrow" pitchFamily="34" charset="0"/>
                <a:cs typeface="Arial" pitchFamily="34" charset="0"/>
              </a:rPr>
              <a:t>Seleção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  <a:cs typeface="Arial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 Narrow" pitchFamily="34" charset="0"/>
                <a:cs typeface="Arial" pitchFamily="34" charset="0"/>
              </a:rPr>
              <a:t>Genômica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  <a:cs typeface="Arial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 Narrow" pitchFamily="34" charset="0"/>
                <a:cs typeface="Arial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  <a:cs typeface="Arial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  <a:cs typeface="Arial" pitchFamily="34" charset="0"/>
              </a:rPr>
              <a:t>Eucalyptus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 Narrow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471086"/>
            <a:ext cx="1238232" cy="1311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2433630"/>
            <a:ext cx="1643074" cy="1091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357430"/>
            <a:ext cx="2672577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 descr="Klabin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752" y="3687110"/>
            <a:ext cx="1376362" cy="983116"/>
          </a:xfrm>
          <a:prstGeom prst="rect">
            <a:avLst/>
          </a:prstGeom>
          <a:noFill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7984" y="3975142"/>
            <a:ext cx="4176699" cy="684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81600" y="5405430"/>
            <a:ext cx="3746500" cy="774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/>
          <a:srcRect l="64648" t="22298" b="9008"/>
          <a:stretch/>
        </p:blipFill>
        <p:spPr>
          <a:xfrm>
            <a:off x="228600" y="5100630"/>
            <a:ext cx="2873375" cy="9683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352800" y="4948230"/>
            <a:ext cx="1256030" cy="1092200"/>
          </a:xfrm>
          <a:prstGeom prst="rect">
            <a:avLst/>
          </a:prstGeom>
        </p:spPr>
      </p:pic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43636" y="2714620"/>
            <a:ext cx="2233595" cy="73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Espaço Reservado para Conteúdo 1"/>
          <p:cNvSpPr txBox="1">
            <a:spLocks/>
          </p:cNvSpPr>
          <p:nvPr/>
        </p:nvSpPr>
        <p:spPr>
          <a:xfrm>
            <a:off x="428596" y="1571612"/>
            <a:ext cx="8064896" cy="2780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288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 Narrow" pitchFamily="34" charset="0"/>
                <a:cs typeface="Arial" pitchFamily="34" charset="0"/>
              </a:rPr>
              <a:t>Seleção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 Narrow" pitchFamily="34" charset="0"/>
                <a:cs typeface="Arial" pitchFamily="34" charset="0"/>
              </a:rPr>
              <a:t>Genômica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 Narrow" pitchFamily="34" charset="0"/>
                <a:cs typeface="Arial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  <a:cs typeface="Arial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  <a:cs typeface="Arial" pitchFamily="34" charset="0"/>
              </a:rPr>
              <a:t>Eucalyptus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9" name="Group 13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22" name="Rectangle 21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3" name="Picture 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793F5-71B5-40CD-94DE-CDAA54C4B253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  <p:sp>
        <p:nvSpPr>
          <p:cNvPr id="25" name="TextBox 308"/>
          <p:cNvSpPr txBox="1"/>
          <p:nvPr/>
        </p:nvSpPr>
        <p:spPr>
          <a:xfrm>
            <a:off x="107504" y="188640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Inovações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Biotecnológicas</a:t>
            </a:r>
            <a:endParaRPr lang="en-GB" sz="36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4957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2928926" y="6357958"/>
            <a:ext cx="3500462" cy="428628"/>
            <a:chOff x="2928926" y="6286520"/>
            <a:chExt cx="3500462" cy="428628"/>
          </a:xfrm>
        </p:grpSpPr>
        <p:sp>
          <p:nvSpPr>
            <p:cNvPr id="18" name="Rectangle 17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9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793F5-71B5-40CD-94DE-CDAA54C4B253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  <p:sp>
        <p:nvSpPr>
          <p:cNvPr id="16" name="TextBox 308"/>
          <p:cNvSpPr txBox="1"/>
          <p:nvPr/>
        </p:nvSpPr>
        <p:spPr>
          <a:xfrm>
            <a:off x="107504" y="188640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Inovações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Biotecnológicas</a:t>
            </a:r>
            <a:endParaRPr lang="en-GB" sz="36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</a:endParaRPr>
          </a:p>
        </p:txBody>
      </p:sp>
      <p:pic>
        <p:nvPicPr>
          <p:cNvPr id="17" name="Imagem 25" descr="https://scontent-gru.xx.fbcdn.net/hphotos-xfa1/v/t1.0-9/10996112_766541600133767_6292636526445708912_n.jpg?oh=1a228028973f8f4c5d49de86f13cf1f5&amp;oe=559FBE4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32" y="2428868"/>
            <a:ext cx="5214974" cy="364333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/>
          <p:cNvSpPr txBox="1"/>
          <p:nvPr/>
        </p:nvSpPr>
        <p:spPr>
          <a:xfrm>
            <a:off x="285720" y="1571612"/>
            <a:ext cx="8429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Sementes de soja geneticamente modificadas podem ser opção viável para a produção de proteína eficaz no combate à AIDS. Leia em: </a:t>
            </a:r>
            <a:r>
              <a:rPr lang="pt-BR" u="sng" dirty="0" smtClean="0">
                <a:hlinkClick r:id="rId6"/>
              </a:rPr>
              <a:t>http://j.mp/1DEjFtj</a:t>
            </a:r>
            <a:endParaRPr lang="pt-BR" dirty="0" smtClean="0"/>
          </a:p>
          <a:p>
            <a:endParaRPr lang="pt-BR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1542509"/>
            <a:ext cx="3401809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308"/>
          <p:cNvSpPr txBox="1"/>
          <p:nvPr/>
        </p:nvSpPr>
        <p:spPr>
          <a:xfrm>
            <a:off x="214282" y="285728"/>
            <a:ext cx="86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en-GB" sz="4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Pilares</a:t>
            </a:r>
            <a:r>
              <a:rPr lang="en-GB" sz="4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4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da</a:t>
            </a:r>
            <a:r>
              <a:rPr lang="en-GB" sz="4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4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Organização</a:t>
            </a:r>
            <a:r>
              <a:rPr lang="en-GB" sz="40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- </a:t>
            </a:r>
            <a:r>
              <a:rPr lang="en-GB" sz="4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Estruturas</a:t>
            </a:r>
            <a:endParaRPr lang="en-GB" sz="40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785786" y="2071678"/>
            <a:ext cx="2071702" cy="1094724"/>
            <a:chOff x="1142976" y="2357430"/>
            <a:chExt cx="2071702" cy="1094724"/>
          </a:xfrm>
        </p:grpSpPr>
        <p:pic>
          <p:nvPicPr>
            <p:cNvPr id="16" name="Picture 2" descr="E:\Dropbox\z   Figuras e Imagens\1 tnQdlBwlKVsBxlNHxsuF-g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57356" y="2357430"/>
              <a:ext cx="651856" cy="651856"/>
            </a:xfrm>
            <a:prstGeom prst="rect">
              <a:avLst/>
            </a:prstGeom>
            <a:noFill/>
          </p:spPr>
        </p:pic>
        <p:sp>
          <p:nvSpPr>
            <p:cNvPr id="19" name="CaixaDeTexto 3"/>
            <p:cNvSpPr txBox="1"/>
            <p:nvPr/>
          </p:nvSpPr>
          <p:spPr>
            <a:xfrm>
              <a:off x="1142976" y="2928934"/>
              <a:ext cx="2071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dirty="0" smtClean="0"/>
                <a:t> Pessoas</a:t>
              </a:r>
            </a:p>
          </p:txBody>
        </p:sp>
      </p:grpSp>
      <p:grpSp>
        <p:nvGrpSpPr>
          <p:cNvPr id="5" name="Group 13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22" name="Rectangle 21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3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0" name="Rectangle 19"/>
          <p:cNvSpPr/>
          <p:nvPr/>
        </p:nvSpPr>
        <p:spPr>
          <a:xfrm>
            <a:off x="428596" y="3169507"/>
            <a:ext cx="15600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Especialidades</a:t>
            </a:r>
          </a:p>
          <a:p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Capacitação</a:t>
            </a:r>
          </a:p>
          <a:p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Renovação</a:t>
            </a:r>
            <a:endParaRPr lang="pt-B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286116" y="5286388"/>
            <a:ext cx="38576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Atualização das Unidades de Pesquisa</a:t>
            </a:r>
          </a:p>
          <a:p>
            <a:r>
              <a:rPr lang="pt-BR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Instrumentação e Automação</a:t>
            </a:r>
          </a:p>
          <a:p>
            <a:r>
              <a:rPr lang="pt-BR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Estruturas Multiuso</a:t>
            </a:r>
          </a:p>
          <a:p>
            <a:r>
              <a:rPr lang="pt-BR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Novos Arranjos – Unidades Mistas</a:t>
            </a:r>
            <a:endParaRPr lang="pt-BR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793F5-71B5-40CD-94DE-CDAA54C4B25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5429256" y="2071678"/>
            <a:ext cx="2071702" cy="1094724"/>
            <a:chOff x="5929322" y="2071678"/>
            <a:chExt cx="2071702" cy="1094724"/>
          </a:xfrm>
        </p:grpSpPr>
        <p:sp>
          <p:nvSpPr>
            <p:cNvPr id="30" name="CaixaDeTexto 3"/>
            <p:cNvSpPr txBox="1"/>
            <p:nvPr/>
          </p:nvSpPr>
          <p:spPr>
            <a:xfrm>
              <a:off x="5929322" y="2643182"/>
              <a:ext cx="2071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dirty="0" smtClean="0"/>
                <a:t>Processos </a:t>
              </a:r>
            </a:p>
          </p:txBody>
        </p:sp>
        <p:pic>
          <p:nvPicPr>
            <p:cNvPr id="31" name="Picture 4" descr="E:\Dropbox\z   Figuras e Imagens\1 5BayAGytAZtuAcI0j488nQ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572264" y="2071678"/>
              <a:ext cx="651856" cy="651856"/>
            </a:xfrm>
            <a:prstGeom prst="rect">
              <a:avLst/>
            </a:prstGeom>
            <a:noFill/>
          </p:spPr>
        </p:pic>
      </p:grpSp>
      <p:grpSp>
        <p:nvGrpSpPr>
          <p:cNvPr id="32" name="Group 31"/>
          <p:cNvGrpSpPr/>
          <p:nvPr/>
        </p:nvGrpSpPr>
        <p:grpSpPr>
          <a:xfrm>
            <a:off x="3071802" y="4277342"/>
            <a:ext cx="2071702" cy="1103638"/>
            <a:chOff x="3571868" y="4277342"/>
            <a:chExt cx="2071702" cy="1103638"/>
          </a:xfrm>
        </p:grpSpPr>
        <p:pic>
          <p:nvPicPr>
            <p:cNvPr id="33" name="Picture 3" descr="E:\Dropbox\z   Figuras e Imagens\1 FHsw2f8k6IiZ3Li86OkXLw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286248" y="4277342"/>
              <a:ext cx="651856" cy="651856"/>
            </a:xfrm>
            <a:prstGeom prst="rect">
              <a:avLst/>
            </a:prstGeom>
            <a:noFill/>
          </p:spPr>
        </p:pic>
        <p:sp>
          <p:nvSpPr>
            <p:cNvPr id="34" name="CaixaDeTexto 3"/>
            <p:cNvSpPr txBox="1"/>
            <p:nvPr/>
          </p:nvSpPr>
          <p:spPr>
            <a:xfrm>
              <a:off x="3571868" y="4857760"/>
              <a:ext cx="2071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dirty="0" smtClean="0"/>
                <a:t> Estruturas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90773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2928926" y="6357958"/>
            <a:ext cx="3500462" cy="428628"/>
            <a:chOff x="2928926" y="6286520"/>
            <a:chExt cx="3500462" cy="428628"/>
          </a:xfrm>
        </p:grpSpPr>
        <p:sp>
          <p:nvSpPr>
            <p:cNvPr id="18" name="Rectangle 17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9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793F5-71B5-40CD-94DE-CDAA54C4B253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  <p:sp>
        <p:nvSpPr>
          <p:cNvPr id="16" name="TextBox 308"/>
          <p:cNvSpPr txBox="1"/>
          <p:nvPr/>
        </p:nvSpPr>
        <p:spPr>
          <a:xfrm>
            <a:off x="107504" y="188640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Inovações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Biotecnológicas</a:t>
            </a:r>
            <a:endParaRPr lang="en-GB" sz="36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5720" y="1571612"/>
            <a:ext cx="842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Em parceria com a UnB - Universidade de Brasília, Embrapa descobre proteína de café com efeito similar ao da morfina. Saiba mais: http://j.mp/1BRkWOy</a:t>
            </a:r>
            <a:endParaRPr lang="pt-BR" dirty="0"/>
          </a:p>
        </p:txBody>
      </p:sp>
      <p:pic>
        <p:nvPicPr>
          <p:cNvPr id="10" name="Imagem 38" descr="https://fbcdn-sphotos-a-a.akamaihd.net/hphotos-ak-xpa1/v/t1.0-9/10945010_750498451738082_422566296486160123_n.jpg?oh=ba0dc16c00b7f0410aebaab0e684f0f7&amp;oe=559E3CE9&amp;__gda__=1437467604_0cf84f85c029e29b7fe74d74b4815d9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56" y="2285992"/>
            <a:ext cx="5214974" cy="3929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2928926" y="6357958"/>
            <a:ext cx="3500462" cy="428628"/>
            <a:chOff x="2928926" y="6286520"/>
            <a:chExt cx="3500462" cy="428628"/>
          </a:xfrm>
        </p:grpSpPr>
        <p:sp>
          <p:nvSpPr>
            <p:cNvPr id="18" name="Rectangle 17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9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793F5-71B5-40CD-94DE-CDAA54C4B253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  <p:sp>
        <p:nvSpPr>
          <p:cNvPr id="16" name="TextBox 308"/>
          <p:cNvSpPr txBox="1"/>
          <p:nvPr/>
        </p:nvSpPr>
        <p:spPr>
          <a:xfrm>
            <a:off x="107504" y="188640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Novos</a:t>
            </a:r>
            <a:r>
              <a:rPr lang="en-GB" sz="36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 </a:t>
            </a:r>
            <a:r>
              <a:rPr lang="en-GB" sz="36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</a:rPr>
              <a:t>Materiais</a:t>
            </a:r>
            <a:endParaRPr lang="en-GB" sz="3600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</a:endParaRPr>
          </a:p>
        </p:txBody>
      </p:sp>
      <p:pic>
        <p:nvPicPr>
          <p:cNvPr id="11" name="Imagem 43" descr="https://scontent-gru.xx.fbcdn.net/hphotos-xap1/v/t1.0-9/p235x350/10915166_746713785449882_8060856341078117884_n.jpg?oh=c2c861e8f3ae74dbf3ca6a39a83a5819&amp;oe=55E47DA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70" y="1857364"/>
            <a:ext cx="5169055" cy="378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473198" y="1500174"/>
            <a:ext cx="660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50838" indent="-350838" algn="ctr" defTabSz="935038" eaLnBrk="0" hangingPunct="0">
              <a:spcBef>
                <a:spcPct val="20000"/>
              </a:spcBef>
            </a:pPr>
            <a:r>
              <a:rPr lang="pt-BR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Clonagem Animal</a:t>
            </a:r>
          </a:p>
        </p:txBody>
      </p:sp>
      <p:pic>
        <p:nvPicPr>
          <p:cNvPr id="16" name="EnucleaçãoAVISBG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2000240"/>
            <a:ext cx="4144963" cy="2949575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</p:spPr>
      </p:pic>
      <p:pic>
        <p:nvPicPr>
          <p:cNvPr id="17" name="Picture 11" descr="109582_c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992342"/>
            <a:ext cx="1779588" cy="1236663"/>
          </a:xfrm>
          <a:prstGeom prst="rect">
            <a:avLst/>
          </a:prstGeom>
          <a:noFill/>
        </p:spPr>
      </p:pic>
      <p:pic>
        <p:nvPicPr>
          <p:cNvPr id="18" name="Picture 12" descr="mar21vitoria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3363920"/>
            <a:ext cx="1681146" cy="1360106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</p:spPr>
      </p:pic>
      <p:pic>
        <p:nvPicPr>
          <p:cNvPr id="19" name="Picture 13" descr="DSC0369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8662" y="4935556"/>
            <a:ext cx="1487488" cy="120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4" descr="DSC0009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86050" y="5072074"/>
            <a:ext cx="1519238" cy="123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53306" y="4878378"/>
            <a:ext cx="1524000" cy="1101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16" descr="109582_c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50" y="5072074"/>
            <a:ext cx="1663700" cy="1155700"/>
          </a:xfrm>
          <a:prstGeom prst="rect">
            <a:avLst/>
          </a:prstGeom>
          <a:noFill/>
        </p:spPr>
      </p:pic>
      <p:pic>
        <p:nvPicPr>
          <p:cNvPr id="23" name="Picture 17" descr="img_fotog1_35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75531" y="3378208"/>
            <a:ext cx="1481138" cy="1193800"/>
          </a:xfrm>
          <a:prstGeom prst="rect">
            <a:avLst/>
          </a:prstGeom>
          <a:noFill/>
        </p:spPr>
      </p:pic>
      <p:pic>
        <p:nvPicPr>
          <p:cNvPr id="24" name="Picture 18" descr="The Junqueira breed clones &quot;Porã&quot; and &quot;Potira&quot;. Photo: Lindomar Cruz/ABr">
            <a:hlinkClick r:id="rId11" tooltip="The Junqueira breed clones &quot;Porã&quot; and &quot;Potira&quot;. Photo: Lindomar Cruz/ABr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15206" y="2065345"/>
            <a:ext cx="1600200" cy="1136650"/>
          </a:xfrm>
          <a:prstGeom prst="rect">
            <a:avLst/>
          </a:prstGeom>
          <a:noFill/>
        </p:spPr>
      </p:pic>
      <p:grpSp>
        <p:nvGrpSpPr>
          <p:cNvPr id="2" name="Group 10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29" name="Rectangle 28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0" name="Picture 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1" name="Picture 1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793F5-71B5-40CD-94DE-CDAA54C4B253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  <p:sp>
        <p:nvSpPr>
          <p:cNvPr id="25" name="TextBox 308"/>
          <p:cNvSpPr txBox="1"/>
          <p:nvPr/>
        </p:nvSpPr>
        <p:spPr>
          <a:xfrm>
            <a:off x="215422" y="343895"/>
            <a:ext cx="8677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atin typeface="Arial Narrow"/>
              </a:rPr>
              <a:t>Produção Tecnológica da Embrapa</a:t>
            </a:r>
            <a:endParaRPr lang="pt-BR" sz="40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357158" y="1500174"/>
            <a:ext cx="8501122" cy="64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3969" tIns="41985" rIns="83969" bIns="41985"/>
          <a:lstStyle/>
          <a:p>
            <a:pPr algn="ctr" defTabSz="979488"/>
            <a:r>
              <a:rPr lang="pt-BR" sz="2400" dirty="0" smtClean="0">
                <a:latin typeface="Arial Narrow" pitchFamily="34" charset="0"/>
                <a:cs typeface="Times New Roman" pitchFamily="18" charset="0"/>
              </a:rPr>
              <a:t>Reservas e “produção” de água nas propriedades rurais</a:t>
            </a:r>
            <a:endParaRPr lang="pt-BR" sz="2400" dirty="0"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34099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8402" y="2071678"/>
            <a:ext cx="23812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100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4429132"/>
            <a:ext cx="3214710" cy="188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93026" name="Picture 2" descr="http://4.bp.blogspot.com/-GmRtKdQr-tY/Uatlkr2qZmI/AAAAAAAAFmg/akCxn5gdw7Q/s1600/Barraginhas+Acima+do+Plantio+de+Milho+da+Sra+Zez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2000240"/>
            <a:ext cx="3138455" cy="2354802"/>
          </a:xfrm>
          <a:prstGeom prst="rect">
            <a:avLst/>
          </a:prstGeom>
          <a:noFill/>
        </p:spPr>
      </p:pic>
      <p:pic>
        <p:nvPicPr>
          <p:cNvPr id="1793028" name="Picture 4" descr="http://rts.ibict.br/tecnologias-priorizadas/barraginhas/barraginha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4500570"/>
            <a:ext cx="2286000" cy="1295401"/>
          </a:xfrm>
          <a:prstGeom prst="rect">
            <a:avLst/>
          </a:prstGeom>
          <a:noFill/>
        </p:spPr>
      </p:pic>
      <p:grpSp>
        <p:nvGrpSpPr>
          <p:cNvPr id="2" name="Group 10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17" name="Rectangle 16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8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793F5-71B5-40CD-94DE-CDAA54C4B253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  <p:sp>
        <p:nvSpPr>
          <p:cNvPr id="15" name="TextBox 308"/>
          <p:cNvSpPr txBox="1"/>
          <p:nvPr/>
        </p:nvSpPr>
        <p:spPr>
          <a:xfrm>
            <a:off x="215422" y="343895"/>
            <a:ext cx="8677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atin typeface="Arial Narrow"/>
              </a:rPr>
              <a:t>Produção Tecnológica da Embrapa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19391560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357158" y="1500174"/>
            <a:ext cx="8501122" cy="64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3969" tIns="41985" rIns="83969" bIns="41985"/>
          <a:lstStyle/>
          <a:p>
            <a:pPr algn="ctr" defTabSz="979488"/>
            <a:r>
              <a:rPr lang="pt-BR" sz="2400" dirty="0" smtClean="0">
                <a:latin typeface="Arial Narrow" pitchFamily="34" charset="0"/>
                <a:cs typeface="Times New Roman" pitchFamily="18" charset="0"/>
              </a:rPr>
              <a:t>Reservas e “produção” de água nas propriedades rurais</a:t>
            </a:r>
            <a:endParaRPr lang="pt-BR" sz="2400" dirty="0">
              <a:latin typeface="Arial Narrow" pitchFamily="34" charset="0"/>
              <a:cs typeface="Times New Roman" pitchFamily="18" charset="0"/>
            </a:endParaRPr>
          </a:p>
        </p:txBody>
      </p:sp>
      <p:grpSp>
        <p:nvGrpSpPr>
          <p:cNvPr id="2" name="Group 10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17" name="Rectangle 16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8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793F5-71B5-40CD-94DE-CDAA54C4B253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  <p:sp>
        <p:nvSpPr>
          <p:cNvPr id="20" name="TextBox 308"/>
          <p:cNvSpPr txBox="1"/>
          <p:nvPr/>
        </p:nvSpPr>
        <p:spPr>
          <a:xfrm>
            <a:off x="215422" y="262389"/>
            <a:ext cx="8677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latin typeface="Arial Narrow"/>
              </a:rPr>
              <a:t>Gestão de Recursos Hídricos em Áreas Rurais</a:t>
            </a:r>
            <a:endParaRPr lang="pt-BR" sz="2400" dirty="0"/>
          </a:p>
        </p:txBody>
      </p:sp>
      <p:pic>
        <p:nvPicPr>
          <p:cNvPr id="1675266" name="Picture 2" descr="http://www.fbb.org.br/data/files/8AE389DB2F1CCAD9012F1D1E4A5B11BE/Figura%202%20-%20Degradaca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60" y="2060848"/>
            <a:ext cx="3274392" cy="189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5268" name="Picture 4" descr="http://www.fbb.org.br/data/files/8AE389DB2F1CCAD9012F1D1C538207D4/fig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059377"/>
            <a:ext cx="3240360" cy="190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8338" name="Picture 2" descr="https://www2.ufmg.br/var/storage/proex/images/media/images/032/13771-1-por-BR/03_larg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31" y="4077072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8340" name="Picture 4" descr="http://2.bp.blogspot.com/-Z7AndCvF3Vw/UNOrJK4W06I/AAAAAAAAASE/U6LPEw9BhzU/s1600/Morro+da+Gar%C3%A7a+70+barraginhas+visita+07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77071"/>
            <a:ext cx="2830988" cy="212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8342" name="Picture 6" descr="http://4.bp.blogspot.com/-Wkme4hYBVd4/UdWsOkf2TvI/AAAAAAAAHOo/7mRZErBvvlQ/s1600/IMG_809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810579"/>
            <a:ext cx="2946423" cy="221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7552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0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17" name="Rectangle 16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8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793F5-71B5-40CD-94DE-CDAA54C4B253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  <p:pic>
        <p:nvPicPr>
          <p:cNvPr id="1673218" name="Picture 2" descr="http://2.bp.blogspot.com/-lsvZjLgeEq0/VBsP4hn9I_I/AAAAAAAAYAw/7l2FbbqX5zU/s1600/1537965_10151820808527124_1365172859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304800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481661" y="1700808"/>
            <a:ext cx="541081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Estão catalogadas </a:t>
            </a:r>
            <a:r>
              <a:rPr lang="pt-BR" dirty="0"/>
              <a:t>150.000 barraginhas que tiveram envolvimento </a:t>
            </a:r>
            <a:r>
              <a:rPr lang="pt-BR" dirty="0" smtClean="0"/>
              <a:t>direto da </a:t>
            </a:r>
            <a:r>
              <a:rPr lang="pt-BR" dirty="0"/>
              <a:t>Embrapa, </a:t>
            </a:r>
            <a:r>
              <a:rPr lang="pt-BR" dirty="0" smtClean="0"/>
              <a:t>com envolvimento de mais </a:t>
            </a:r>
            <a:r>
              <a:rPr lang="pt-BR" dirty="0"/>
              <a:t>de 600 técnicos </a:t>
            </a:r>
            <a:r>
              <a:rPr lang="pt-BR" dirty="0" smtClean="0"/>
              <a:t>(Emater) </a:t>
            </a:r>
            <a:r>
              <a:rPr lang="pt-BR" dirty="0"/>
              <a:t>treinados pela </a:t>
            </a:r>
            <a:r>
              <a:rPr lang="pt-BR" dirty="0" smtClean="0"/>
              <a:t>Empresa; </a:t>
            </a:r>
          </a:p>
          <a:p>
            <a:endParaRPr lang="pt-BR" dirty="0"/>
          </a:p>
          <a:p>
            <a:r>
              <a:rPr lang="pt-BR" dirty="0" smtClean="0"/>
              <a:t>Estes </a:t>
            </a:r>
            <a:r>
              <a:rPr lang="pt-BR" dirty="0"/>
              <a:t>técnicos, mais a indução </a:t>
            </a:r>
            <a:r>
              <a:rPr lang="pt-BR" dirty="0" smtClean="0"/>
              <a:t>via </a:t>
            </a:r>
            <a:r>
              <a:rPr lang="pt-BR" dirty="0"/>
              <a:t>programas de TV, REVISTAS, JORNAIS, ETC, </a:t>
            </a:r>
            <a:r>
              <a:rPr lang="pt-BR" dirty="0" smtClean="0"/>
              <a:t>deram origem a </a:t>
            </a:r>
            <a:r>
              <a:rPr lang="pt-BR" dirty="0"/>
              <a:t>outras mais de 300.000 </a:t>
            </a:r>
            <a:r>
              <a:rPr lang="pt-BR" dirty="0" err="1"/>
              <a:t>barraginhas</a:t>
            </a:r>
            <a:r>
              <a:rPr lang="pt-BR" dirty="0"/>
              <a:t> </a:t>
            </a:r>
            <a:r>
              <a:rPr lang="pt-BR" dirty="0" smtClean="0"/>
              <a:t>construídas pela </a:t>
            </a:r>
            <a:r>
              <a:rPr lang="pt-BR" dirty="0"/>
              <a:t>iniciativa privada... </a:t>
            </a:r>
            <a:endParaRPr lang="pt-BR" dirty="0" smtClean="0"/>
          </a:p>
          <a:p>
            <a:endParaRPr lang="pt-BR" dirty="0"/>
          </a:p>
          <a:p>
            <a:r>
              <a:rPr lang="pt-BR" dirty="0" smtClean="0"/>
              <a:t>Estima-se que tenhamos hoje cerca de 500 000 barraginhas no Brasil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10" name="TextBox 308"/>
          <p:cNvSpPr txBox="1"/>
          <p:nvPr/>
        </p:nvSpPr>
        <p:spPr>
          <a:xfrm>
            <a:off x="215422" y="262389"/>
            <a:ext cx="8677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latin typeface="Arial Narrow"/>
              </a:rPr>
              <a:t>Gestão de Recursos Hídricos em Áreas Rurais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8739394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8"/>
          <p:cNvSpPr>
            <a:spLocks noChangeArrowheads="1"/>
          </p:cNvSpPr>
          <p:nvPr/>
        </p:nvSpPr>
        <p:spPr bwMode="auto">
          <a:xfrm>
            <a:off x="142844" y="285728"/>
            <a:ext cx="885831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FFCC"/>
            </a:outerShdw>
          </a:effectLst>
        </p:spPr>
        <p:txBody>
          <a:bodyPr/>
          <a:lstStyle/>
          <a:p>
            <a:pPr algn="ctr" eaLnBrk="0" hangingPunct="0">
              <a:defRPr/>
            </a:pPr>
            <a: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Inteligência Territorial Para a Amazônia</a:t>
            </a:r>
            <a:endParaRPr lang="pt-BR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793F5-71B5-40CD-94DE-CDAA54C4B253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  <p:grpSp>
        <p:nvGrpSpPr>
          <p:cNvPr id="2" name="Group 8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24" name="Rectangle 23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6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30" name="Imagem 1" descr="C:\Users\Julio\Desktop\terraclass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8" y="1571612"/>
            <a:ext cx="1694672" cy="99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aixaDeTexto 2"/>
          <p:cNvSpPr txBox="1"/>
          <p:nvPr/>
        </p:nvSpPr>
        <p:spPr>
          <a:xfrm>
            <a:off x="5848349" y="2786058"/>
            <a:ext cx="315277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latin typeface="Arial" pitchFamily="34" charset="0"/>
                <a:cs typeface="Arial" pitchFamily="34" charset="0"/>
              </a:rPr>
              <a:t>O Projeto </a:t>
            </a:r>
            <a:r>
              <a:rPr lang="pt-BR" sz="2000" dirty="0" err="1">
                <a:latin typeface="Arial" pitchFamily="34" charset="0"/>
                <a:cs typeface="Arial" pitchFamily="34" charset="0"/>
              </a:rPr>
              <a:t>TerraClass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é resultado da integração 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de esforços entre o MAPA, o MCTI e o MMA, que em 2008 perceberam a imensa importância, e a viabilidade, de se executar 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o mapeamento 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do uso e cobertura da terra na Amazônia Legal;</a:t>
            </a:r>
          </a:p>
        </p:txBody>
      </p:sp>
      <p:pic>
        <p:nvPicPr>
          <p:cNvPr id="32" name="Picture 31" descr="Amazonia_Legal_201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" y="1857364"/>
            <a:ext cx="5758450" cy="406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0503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8"/>
          <p:cNvSpPr>
            <a:spLocks noChangeArrowheads="1"/>
          </p:cNvSpPr>
          <p:nvPr/>
        </p:nvSpPr>
        <p:spPr bwMode="auto">
          <a:xfrm>
            <a:off x="142844" y="285728"/>
            <a:ext cx="885831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FFCC"/>
            </a:outerShdw>
          </a:effectLst>
        </p:spPr>
        <p:txBody>
          <a:bodyPr/>
          <a:lstStyle/>
          <a:p>
            <a:pPr algn="ctr" eaLnBrk="0" hangingPunct="0">
              <a:defRPr/>
            </a:pPr>
            <a: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Inteligência Territorial Para a Amazônia</a:t>
            </a:r>
            <a:endParaRPr lang="pt-BR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793F5-71B5-40CD-94DE-CDAA54C4B253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  <p:grpSp>
        <p:nvGrpSpPr>
          <p:cNvPr id="2" name="Group 8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24" name="Rectangle 23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6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1" name="Picture 8"/>
          <p:cNvPicPr preferRelativeResize="0"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345" y="2358432"/>
            <a:ext cx="2736000" cy="18075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CaixaDeTexto 6"/>
          <p:cNvSpPr txBox="1">
            <a:spLocks noChangeArrowheads="1"/>
          </p:cNvSpPr>
          <p:nvPr/>
        </p:nvSpPr>
        <p:spPr bwMode="auto">
          <a:xfrm>
            <a:off x="143479" y="4239948"/>
            <a:ext cx="266466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Agricultura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Anual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Embrapa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Informática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Agropecuária</a:t>
            </a:r>
            <a:endParaRPr lang="pt-BR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 preferRelativeResize="0"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55321" y="2352995"/>
            <a:ext cx="2736000" cy="1818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CaixaDeTexto 7"/>
          <p:cNvSpPr txBox="1">
            <a:spLocks noChangeArrowheads="1"/>
          </p:cNvSpPr>
          <p:nvPr/>
        </p:nvSpPr>
        <p:spPr bwMode="auto">
          <a:xfrm>
            <a:off x="6142892" y="4239948"/>
            <a:ext cx="2752732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Vegetação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ecundária</a:t>
            </a: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INPE-Centro Regional da </a:t>
            </a:r>
            <a:r>
              <a:rPr lang="en-US" sz="1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Amazônia</a:t>
            </a:r>
            <a:endParaRPr lang="pt-BR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9"/>
          <p:cNvPicPr preferRelativeResize="0"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98096" y="2353700"/>
            <a:ext cx="2736000" cy="18169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CaixaDeTexto 7"/>
          <p:cNvSpPr txBox="1">
            <a:spLocks noChangeArrowheads="1"/>
          </p:cNvSpPr>
          <p:nvPr/>
        </p:nvSpPr>
        <p:spPr bwMode="auto">
          <a:xfrm>
            <a:off x="3288022" y="4239948"/>
            <a:ext cx="2564206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Pastagem</a:t>
            </a: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Embrapa</a:t>
            </a:r>
            <a:r>
              <a:rPr lang="en-US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 Amazonia Oriental</a:t>
            </a:r>
            <a:endParaRPr lang="pt-BR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tângulo 24"/>
          <p:cNvSpPr/>
          <p:nvPr/>
        </p:nvSpPr>
        <p:spPr>
          <a:xfrm>
            <a:off x="285720" y="5357826"/>
            <a:ext cx="846406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008047"/>
              </a:buClr>
              <a:defRPr/>
            </a:pPr>
            <a: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O projeto </a:t>
            </a:r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gera </a:t>
            </a:r>
            <a: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dados </a:t>
            </a:r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“</a:t>
            </a:r>
            <a: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espacialmente explícitos</a:t>
            </a:r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” </a:t>
            </a:r>
            <a: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que qualificam os desflorestamentos na região em </a:t>
            </a:r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12 </a:t>
            </a:r>
            <a:r>
              <a:rPr lang="pt-B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categorias </a:t>
            </a:r>
            <a: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distintas, com destaque para: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rgbClr val="008047"/>
              </a:buClr>
              <a:defRPr/>
            </a:pPr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charset="0"/>
              </a:rPr>
              <a:t>AGRICULTURA,  PASTAGENS e VEGETAÇÃO SECUNDÁRIA</a:t>
            </a: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charset="0"/>
            </a:endParaRPr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1646196"/>
            <a:ext cx="1428760" cy="46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18" descr="inpe_logo1.g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360" y="1521418"/>
            <a:ext cx="798757" cy="69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0503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8"/>
          <p:cNvSpPr>
            <a:spLocks noChangeArrowheads="1"/>
          </p:cNvSpPr>
          <p:nvPr/>
        </p:nvSpPr>
        <p:spPr bwMode="auto">
          <a:xfrm>
            <a:off x="142844" y="285728"/>
            <a:ext cx="885831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FFCC"/>
            </a:outerShdw>
          </a:effectLst>
        </p:spPr>
        <p:txBody>
          <a:bodyPr/>
          <a:lstStyle/>
          <a:p>
            <a:pPr algn="ctr" eaLnBrk="0" hangingPunct="0">
              <a:defRPr/>
            </a:pPr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Inteligência Territorial Estratégica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357686" y="4077072"/>
            <a:ext cx="4572032" cy="19389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2400" b="1" dirty="0" smtClean="0">
                <a:latin typeface="Arial Narrow" pitchFamily="34" charset="0"/>
                <a:cs typeface="Arial"/>
              </a:rPr>
              <a:t>Processo inédito de planejamento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pt-BR" sz="2400" dirty="0">
              <a:latin typeface="Arial Narrow" pitchFamily="34" charset="0"/>
              <a:cs typeface="Arial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2400" dirty="0" smtClean="0">
                <a:latin typeface="Arial Narrow" pitchFamily="34" charset="0"/>
                <a:cs typeface="Arial"/>
              </a:rPr>
              <a:t>Como acomodar no território, de forma planejada e sustentável, as atividades e funções de interesse da sociedade</a:t>
            </a:r>
            <a:endParaRPr lang="pt-BR" sz="2400" dirty="0">
              <a:latin typeface="Arial Narrow" pitchFamily="34" charset="0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214810" y="1571612"/>
            <a:ext cx="48577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MATOPIBA  </a:t>
            </a:r>
          </a:p>
          <a:p>
            <a:pPr algn="ctr"/>
            <a:endParaRPr lang="pt-BR" sz="2000" dirty="0" smtClean="0"/>
          </a:p>
          <a:p>
            <a:pPr algn="ctr"/>
            <a:r>
              <a:rPr lang="pt-BR" sz="2000" dirty="0" smtClean="0"/>
              <a:t>Quadro Natural</a:t>
            </a:r>
          </a:p>
          <a:p>
            <a:pPr algn="ctr"/>
            <a:r>
              <a:rPr lang="pt-BR" sz="2000" dirty="0" smtClean="0"/>
              <a:t>Quadro Agrícola</a:t>
            </a:r>
          </a:p>
          <a:p>
            <a:pPr algn="ctr"/>
            <a:r>
              <a:rPr lang="pt-BR" sz="2000" dirty="0" smtClean="0"/>
              <a:t>Quadro Agrário</a:t>
            </a:r>
          </a:p>
          <a:p>
            <a:pPr algn="ctr"/>
            <a:r>
              <a:rPr lang="pt-BR" sz="2000" dirty="0" smtClean="0"/>
              <a:t>Quadro Socioeconômico</a:t>
            </a:r>
          </a:p>
          <a:p>
            <a:pPr algn="ctr"/>
            <a:r>
              <a:rPr lang="pt-BR" sz="2000" dirty="0" smtClean="0"/>
              <a:t>Infraestrutura</a:t>
            </a:r>
          </a:p>
        </p:txBody>
      </p:sp>
      <p:grpSp>
        <p:nvGrpSpPr>
          <p:cNvPr id="2" name="Group 33"/>
          <p:cNvGrpSpPr/>
          <p:nvPr/>
        </p:nvGrpSpPr>
        <p:grpSpPr>
          <a:xfrm>
            <a:off x="142844" y="1657320"/>
            <a:ext cx="4143404" cy="4700638"/>
            <a:chOff x="142844" y="1657320"/>
            <a:chExt cx="4143404" cy="4700638"/>
          </a:xfrm>
        </p:grpSpPr>
        <p:pic>
          <p:nvPicPr>
            <p:cNvPr id="1033218" name="Picture 2" descr="http://www.geodesy.tu-darmstadt.de/media/institut_fuer_physikalische_geodaesie/studiumgeodsieundgeoinformation/bilder_5/karto_1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1538" y="1657320"/>
              <a:ext cx="2643206" cy="3621192"/>
            </a:xfrm>
            <a:prstGeom prst="rect">
              <a:avLst/>
            </a:prstGeom>
            <a:noFill/>
          </p:spPr>
        </p:pic>
        <p:pic>
          <p:nvPicPr>
            <p:cNvPr id="1033220" name="Picture 4" descr="http://www.planpartner.ch/uploads/pics/geoinformation-gis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2844" y="5297086"/>
              <a:ext cx="4143404" cy="1060872"/>
            </a:xfrm>
            <a:prstGeom prst="rect">
              <a:avLst/>
            </a:prstGeom>
            <a:noFill/>
          </p:spPr>
        </p:pic>
      </p:grpSp>
      <p:grpSp>
        <p:nvGrpSpPr>
          <p:cNvPr id="3" name="Group 20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11" name="Rectangle 10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2346065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2928926" y="6349491"/>
            <a:ext cx="3500462" cy="428628"/>
            <a:chOff x="2928926" y="6286520"/>
            <a:chExt cx="3500462" cy="428628"/>
          </a:xfrm>
        </p:grpSpPr>
        <p:sp>
          <p:nvSpPr>
            <p:cNvPr id="13" name="Rectangle 12"/>
            <p:cNvSpPr/>
            <p:nvPr/>
          </p:nvSpPr>
          <p:spPr>
            <a:xfrm>
              <a:off x="2928926" y="6286520"/>
              <a:ext cx="350046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4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45893" y="6325120"/>
              <a:ext cx="1071537" cy="35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6728" y="6300776"/>
              <a:ext cx="2252660" cy="400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793F5-71B5-40CD-94DE-CDAA54C4B253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  <p:sp>
        <p:nvSpPr>
          <p:cNvPr id="11" name="Rectangle 38"/>
          <p:cNvSpPr>
            <a:spLocks noChangeArrowheads="1"/>
          </p:cNvSpPr>
          <p:nvPr/>
        </p:nvSpPr>
        <p:spPr bwMode="auto">
          <a:xfrm>
            <a:off x="142844" y="285728"/>
            <a:ext cx="885831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FFCC"/>
            </a:outerShdw>
          </a:effectLst>
        </p:spPr>
        <p:txBody>
          <a:bodyPr/>
          <a:lstStyle/>
          <a:p>
            <a:pPr algn="ctr" eaLnBrk="0" hangingPunct="0">
              <a:defRPr/>
            </a:pPr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Inteligência Territorial Estratégica</a:t>
            </a:r>
          </a:p>
        </p:txBody>
      </p:sp>
      <p:sp>
        <p:nvSpPr>
          <p:cNvPr id="12" name="Espaço Reservado para Conteúdo 2"/>
          <p:cNvSpPr txBox="1">
            <a:spLocks/>
          </p:cNvSpPr>
          <p:nvPr/>
        </p:nvSpPr>
        <p:spPr bwMode="auto">
          <a:xfrm>
            <a:off x="3786182" y="1928802"/>
            <a:ext cx="5034216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buNone/>
            </a:pPr>
            <a:r>
              <a:rPr lang="pt-BR" dirty="0" smtClean="0"/>
              <a:t>Delimitação territorial proposta para o MATOPIBA</a:t>
            </a:r>
            <a:endParaRPr lang="pt-BR" altLang="pt-BR" u="sng" dirty="0" smtClean="0"/>
          </a:p>
          <a:p>
            <a:pPr algn="ctr" eaLnBrk="1" hangingPunct="1">
              <a:buFont typeface="Arial" pitchFamily="34" charset="0"/>
              <a:buNone/>
            </a:pPr>
            <a:endParaRPr lang="pt-BR" altLang="pt-BR" u="sng" dirty="0" smtClean="0"/>
          </a:p>
          <a:p>
            <a:pPr algn="ctr" eaLnBrk="1" hangingPunct="1">
              <a:buFont typeface="Arial" pitchFamily="34" charset="0"/>
              <a:buNone/>
            </a:pPr>
            <a:r>
              <a:rPr lang="pt-BR" altLang="pt-BR" u="sng" dirty="0" smtClean="0"/>
              <a:t>31 </a:t>
            </a:r>
            <a:r>
              <a:rPr lang="pt-BR" altLang="pt-BR" u="sng" dirty="0"/>
              <a:t>microrregiões </a:t>
            </a:r>
            <a:r>
              <a:rPr lang="pt-BR" altLang="pt-BR" dirty="0" smtClean="0"/>
              <a:t>compõem </a:t>
            </a:r>
            <a:r>
              <a:rPr lang="pt-BR" altLang="pt-BR" dirty="0"/>
              <a:t>a delimitação geográfica e operacional do MATOPIBA</a:t>
            </a:r>
            <a:r>
              <a:rPr lang="pt-BR" altLang="pt-BR" dirty="0" smtClean="0"/>
              <a:t>, </a:t>
            </a:r>
            <a:r>
              <a:rPr lang="pt-BR" altLang="pt-BR" dirty="0"/>
              <a:t>num total de </a:t>
            </a:r>
            <a:r>
              <a:rPr lang="pt-BR" altLang="pt-BR" u="sng" dirty="0"/>
              <a:t>aproximadamente 73 milhões de </a:t>
            </a:r>
            <a:r>
              <a:rPr lang="pt-BR" altLang="pt-BR" u="sng" dirty="0" smtClean="0"/>
              <a:t>hectares</a:t>
            </a:r>
            <a:endParaRPr lang="pt-BR" altLang="pt-BR" dirty="0"/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" t="7202" r="1546" b="1697"/>
          <a:stretch/>
        </p:blipFill>
        <p:spPr bwMode="auto">
          <a:xfrm>
            <a:off x="428596" y="1857364"/>
            <a:ext cx="3255615" cy="435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1191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8611</TotalTime>
  <Words>3816</Words>
  <Application>Microsoft Office PowerPoint</Application>
  <PresentationFormat>Apresentação na tela (4:3)</PresentationFormat>
  <Paragraphs>936</Paragraphs>
  <Slides>121</Slides>
  <Notes>116</Notes>
  <HiddenSlides>0</HiddenSlides>
  <MMClips>2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121</vt:i4>
      </vt:variant>
    </vt:vector>
  </HeadingPairs>
  <TitlesOfParts>
    <vt:vector size="124" baseType="lpstr">
      <vt:lpstr>Tema do Office</vt:lpstr>
      <vt:lpstr>Bitmap Image</vt:lpstr>
      <vt:lpstr>Imagem de bitmap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Programa Nacional de Controle do Bicudo do Algodoeiro  É chegada a hora de organizarmos no Brasil uma grande plataforma público-privada para erradicação do Bicudo?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Programa Nacional de Melhoramento Genético Preventivo</vt:lpstr>
      <vt:lpstr>Programa Nacional de Melhoramento Genético Preventivo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MAURICIO</dc:creator>
  <cp:lastModifiedBy>Mauricio Antonio Lopes</cp:lastModifiedBy>
  <cp:revision>516</cp:revision>
  <cp:lastPrinted>2013-10-31T14:35:56Z</cp:lastPrinted>
  <dcterms:created xsi:type="dcterms:W3CDTF">2011-05-01T21:32:41Z</dcterms:created>
  <dcterms:modified xsi:type="dcterms:W3CDTF">2015-05-21T10:26:56Z</dcterms:modified>
</cp:coreProperties>
</file>