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2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60933068"/>
      </p:ext>
    </p:extLst>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defTabSz="914400">
              <a:defRPr sz="1200"/>
            </a:pPr>
            <a:r>
              <a:t>5,6,7 de maio</a:t>
            </a:r>
          </a:p>
          <a:p>
            <a:pPr defTabSz="914400">
              <a:defRPr sz="1200"/>
            </a:pPr>
            <a:endParaRPr/>
          </a:p>
          <a:p>
            <a:pPr defTabSz="914400">
              <a:defRPr sz="1200"/>
            </a:pPr>
            <a:endParaRPr/>
          </a:p>
        </p:txBody>
      </p:sp>
    </p:spTree>
    <p:extLst>
      <p:ext uri="{BB962C8B-B14F-4D97-AF65-F5344CB8AC3E}">
        <p14:creationId xmlns:p14="http://schemas.microsoft.com/office/powerpoint/2010/main" val="102271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noProof="0" dirty="0"/>
          </a:p>
        </p:txBody>
      </p:sp>
    </p:spTree>
    <p:extLst>
      <p:ext uri="{BB962C8B-B14F-4D97-AF65-F5344CB8AC3E}">
        <p14:creationId xmlns:p14="http://schemas.microsoft.com/office/powerpoint/2010/main" val="206307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16" name="Shape 16"/>
          <p:cNvSpPr>
            <a:spLocks noGrp="1"/>
          </p:cNvSpPr>
          <p:nvPr>
            <p:ph type="title"/>
          </p:nvPr>
        </p:nvSpPr>
        <p:spPr>
          <a:xfrm>
            <a:off x="4419600" y="2244725"/>
            <a:ext cx="15544800" cy="4775201"/>
          </a:xfrm>
          <a:prstGeom prst="rect">
            <a:avLst/>
          </a:prstGeom>
        </p:spPr>
        <p:txBody>
          <a:bodyPr anchor="b"/>
          <a:lstStyle>
            <a:lvl1pPr algn="ctr">
              <a:defRPr sz="12000" b="0">
                <a:solidFill>
                  <a:srgbClr val="FF0000"/>
                </a:solidFill>
                <a:latin typeface="Calibri Light"/>
                <a:ea typeface="Calibri Light"/>
                <a:cs typeface="Calibri Light"/>
                <a:sym typeface="Calibri Light"/>
              </a:defRPr>
            </a:lvl1pPr>
          </a:lstStyle>
          <a:p>
            <a:r>
              <a:t>Title Text</a:t>
            </a:r>
          </a:p>
        </p:txBody>
      </p:sp>
      <p:sp>
        <p:nvSpPr>
          <p:cNvPr id="17" name="Shape 17"/>
          <p:cNvSpPr>
            <a:spLocks noGrp="1"/>
          </p:cNvSpPr>
          <p:nvPr>
            <p:ph type="body" sz="quarter" idx="1"/>
          </p:nvPr>
        </p:nvSpPr>
        <p:spPr>
          <a:xfrm>
            <a:off x="5334000" y="7204075"/>
            <a:ext cx="13716000" cy="3311525"/>
          </a:xfrm>
          <a:prstGeom prst="rect">
            <a:avLst/>
          </a:prstGeom>
        </p:spPr>
        <p:txBody>
          <a:bodyPr/>
          <a:lstStyle>
            <a:lvl1pPr marL="0" indent="0" algn="ctr">
              <a:buSzTx/>
              <a:buFontTx/>
              <a:buNone/>
              <a:defRPr sz="4800">
                <a:solidFill>
                  <a:srgbClr val="FF0000"/>
                </a:solidFill>
              </a:defRPr>
            </a:lvl1pPr>
            <a:lvl2pPr marL="0" indent="457200" algn="ctr">
              <a:buSzTx/>
              <a:buFontTx/>
              <a:buNone/>
              <a:defRPr sz="4800">
                <a:solidFill>
                  <a:srgbClr val="FF0000"/>
                </a:solidFill>
              </a:defRPr>
            </a:lvl2pPr>
            <a:lvl3pPr marL="0" indent="914400" algn="ctr">
              <a:buSzTx/>
              <a:buFontTx/>
              <a:buNone/>
              <a:defRPr sz="4800">
                <a:solidFill>
                  <a:srgbClr val="FF0000"/>
                </a:solidFill>
              </a:defRPr>
            </a:lvl3pPr>
            <a:lvl4pPr marL="0" indent="1371600" algn="ctr">
              <a:buSzTx/>
              <a:buFontTx/>
              <a:buNone/>
              <a:defRPr sz="4800">
                <a:solidFill>
                  <a:srgbClr val="FF0000"/>
                </a:solidFill>
              </a:defRPr>
            </a:lvl4pPr>
            <a:lvl5pPr marL="0" indent="1828800" algn="ctr">
              <a:buSzTx/>
              <a:buFontTx/>
              <a:buNone/>
              <a:defRPr sz="4800">
                <a:solidFill>
                  <a:srgbClr val="FF0000"/>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xfrm>
            <a:off x="11887200" y="12344400"/>
            <a:ext cx="4267200" cy="7366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ítulo e texto vertical">
    <p:spTree>
      <p:nvGrpSpPr>
        <p:cNvPr id="1" name=""/>
        <p:cNvGrpSpPr/>
        <p:nvPr/>
      </p:nvGrpSpPr>
      <p:grpSpPr>
        <a:xfrm>
          <a:off x="0" y="0"/>
          <a:ext cx="0" cy="0"/>
          <a:chOff x="0" y="0"/>
          <a:chExt cx="0" cy="0"/>
        </a:xfrm>
      </p:grpSpPr>
      <p:sp>
        <p:nvSpPr>
          <p:cNvPr id="101" name="Shape 101"/>
          <p:cNvSpPr>
            <a:spLocks noGrp="1"/>
          </p:cNvSpPr>
          <p:nvPr>
            <p:ph type="title"/>
          </p:nvPr>
        </p:nvSpPr>
        <p:spPr>
          <a:xfrm>
            <a:off x="4305300" y="730251"/>
            <a:ext cx="15773400" cy="2651127"/>
          </a:xfrm>
          <a:prstGeom prst="rect">
            <a:avLst/>
          </a:prstGeom>
        </p:spPr>
        <p:txBody>
          <a:bodyPr/>
          <a:lstStyle>
            <a:lvl1pPr>
              <a:defRPr sz="8800" b="0">
                <a:solidFill>
                  <a:srgbClr val="000000"/>
                </a:solidFill>
                <a:latin typeface="Calibri Light"/>
                <a:ea typeface="Calibri Light"/>
                <a:cs typeface="Calibri Light"/>
                <a:sym typeface="Calibri Light"/>
              </a:defRPr>
            </a:lvl1pPr>
          </a:lstStyle>
          <a:p>
            <a:r>
              <a:t>Title Text</a:t>
            </a:r>
          </a:p>
        </p:txBody>
      </p:sp>
      <p:sp>
        <p:nvSpPr>
          <p:cNvPr id="102" name="Shape 102"/>
          <p:cNvSpPr>
            <a:spLocks noGrp="1"/>
          </p:cNvSpPr>
          <p:nvPr>
            <p:ph type="body" idx="1"/>
          </p:nvPr>
        </p:nvSpPr>
        <p:spPr>
          <a:xfrm>
            <a:off x="4305300" y="3651250"/>
            <a:ext cx="157734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ítulo e texto verticais">
    <p:spTree>
      <p:nvGrpSpPr>
        <p:cNvPr id="1" name=""/>
        <p:cNvGrpSpPr/>
        <p:nvPr/>
      </p:nvGrpSpPr>
      <p:grpSpPr>
        <a:xfrm>
          <a:off x="0" y="0"/>
          <a:ext cx="0" cy="0"/>
          <a:chOff x="0" y="0"/>
          <a:chExt cx="0" cy="0"/>
        </a:xfrm>
      </p:grpSpPr>
      <p:sp>
        <p:nvSpPr>
          <p:cNvPr id="110" name="Shape 110"/>
          <p:cNvSpPr>
            <a:spLocks noGrp="1"/>
          </p:cNvSpPr>
          <p:nvPr>
            <p:ph type="title"/>
          </p:nvPr>
        </p:nvSpPr>
        <p:spPr>
          <a:xfrm>
            <a:off x="16135350" y="730250"/>
            <a:ext cx="3943350" cy="11623676"/>
          </a:xfrm>
          <a:prstGeom prst="rect">
            <a:avLst/>
          </a:prstGeom>
        </p:spPr>
        <p:txBody>
          <a:bodyPr/>
          <a:lstStyle>
            <a:lvl1pPr>
              <a:defRPr sz="8800" b="0">
                <a:solidFill>
                  <a:srgbClr val="000000"/>
                </a:solidFill>
                <a:latin typeface="Calibri Light"/>
                <a:ea typeface="Calibri Light"/>
                <a:cs typeface="Calibri Light"/>
                <a:sym typeface="Calibri Light"/>
              </a:defRPr>
            </a:lvl1pPr>
          </a:lstStyle>
          <a:p>
            <a:r>
              <a:t>Title Text</a:t>
            </a:r>
          </a:p>
        </p:txBody>
      </p:sp>
      <p:sp>
        <p:nvSpPr>
          <p:cNvPr id="111" name="Shape 111"/>
          <p:cNvSpPr>
            <a:spLocks noGrp="1"/>
          </p:cNvSpPr>
          <p:nvPr>
            <p:ph type="body" idx="1"/>
          </p:nvPr>
        </p:nvSpPr>
        <p:spPr>
          <a:xfrm>
            <a:off x="4305300" y="730250"/>
            <a:ext cx="11601450" cy="11623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ítulo e conteúdo">
    <p:spTree>
      <p:nvGrpSpPr>
        <p:cNvPr id="1" name=""/>
        <p:cNvGrpSpPr/>
        <p:nvPr/>
      </p:nvGrpSpPr>
      <p:grpSpPr>
        <a:xfrm>
          <a:off x="0" y="0"/>
          <a:ext cx="0" cy="0"/>
          <a:chOff x="0" y="0"/>
          <a:chExt cx="0" cy="0"/>
        </a:xfrm>
      </p:grpSpPr>
      <p:sp>
        <p:nvSpPr>
          <p:cNvPr id="119" name="Shape 119"/>
          <p:cNvSpPr>
            <a:spLocks noGrp="1"/>
          </p:cNvSpPr>
          <p:nvPr>
            <p:ph type="title"/>
          </p:nvPr>
        </p:nvSpPr>
        <p:spPr>
          <a:xfrm>
            <a:off x="4305300" y="1295552"/>
            <a:ext cx="15773400" cy="1102412"/>
          </a:xfrm>
          <a:prstGeom prst="rect">
            <a:avLst/>
          </a:prstGeom>
        </p:spPr>
        <p:txBody>
          <a:bodyPr/>
          <a:lstStyle>
            <a:lvl1pPr>
              <a:defRPr sz="7200" b="0">
                <a:solidFill>
                  <a:srgbClr val="000000"/>
                </a:solidFill>
                <a:latin typeface="Calibri Light"/>
                <a:ea typeface="Calibri Light"/>
                <a:cs typeface="Calibri Light"/>
                <a:sym typeface="Calibri Light"/>
              </a:defRPr>
            </a:lvl1pPr>
          </a:lstStyle>
          <a:p>
            <a:r>
              <a:t>Title Text</a:t>
            </a:r>
          </a:p>
        </p:txBody>
      </p:sp>
      <p:sp>
        <p:nvSpPr>
          <p:cNvPr id="120" name="Shape 120"/>
          <p:cNvSpPr>
            <a:spLocks noGrp="1"/>
          </p:cNvSpPr>
          <p:nvPr>
            <p:ph type="body" idx="1"/>
          </p:nvPr>
        </p:nvSpPr>
        <p:spPr>
          <a:xfrm>
            <a:off x="4305300" y="2667835"/>
            <a:ext cx="15773400"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hape 121"/>
          <p:cNvSpPr/>
          <p:nvPr/>
        </p:nvSpPr>
        <p:spPr>
          <a:xfrm>
            <a:off x="3048000" y="12056012"/>
            <a:ext cx="18288000" cy="1659989"/>
          </a:xfrm>
          <a:prstGeom prst="rect">
            <a:avLst/>
          </a:prstGeom>
          <a:solidFill>
            <a:srgbClr val="676767"/>
          </a:solidFill>
          <a:ln w="25400">
            <a:solidFill>
              <a:srgbClr val="42719B"/>
            </a:solidFill>
            <a:miter/>
          </a:ln>
        </p:spPr>
        <p:txBody>
          <a:bodyPr tIns="91439" bIns="91439" anchor="ctr"/>
          <a:lstStyle/>
          <a:p>
            <a:pPr algn="ctr">
              <a:defRPr sz="2600">
                <a:solidFill>
                  <a:srgbClr val="FFFFFF"/>
                </a:solidFill>
              </a:defRPr>
            </a:pPr>
            <a:endParaRPr/>
          </a:p>
        </p:txBody>
      </p:sp>
      <p:sp>
        <p:nvSpPr>
          <p:cNvPr id="122" name="Shape 122"/>
          <p:cNvSpPr/>
          <p:nvPr/>
        </p:nvSpPr>
        <p:spPr>
          <a:xfrm>
            <a:off x="3048000" y="-64599"/>
            <a:ext cx="18288000" cy="964930"/>
          </a:xfrm>
          <a:prstGeom prst="rect">
            <a:avLst/>
          </a:prstGeom>
          <a:solidFill>
            <a:srgbClr val="676767"/>
          </a:solidFill>
          <a:ln w="25400">
            <a:solidFill>
              <a:srgbClr val="42719B"/>
            </a:solidFill>
            <a:miter/>
          </a:ln>
        </p:spPr>
        <p:txBody>
          <a:bodyPr tIns="91439" bIns="91439" anchor="ctr"/>
          <a:lstStyle/>
          <a:p>
            <a:pPr algn="ctr">
              <a:defRPr sz="2600">
                <a:solidFill>
                  <a:srgbClr val="FFFFFF"/>
                </a:solidFill>
              </a:defRPr>
            </a:pPr>
            <a:endParaRPr/>
          </a:p>
        </p:txBody>
      </p:sp>
      <p:pic>
        <p:nvPicPr>
          <p:cNvPr id="123" name="image3.jpeg"/>
          <p:cNvPicPr>
            <a:picLocks noChangeAspect="1"/>
          </p:cNvPicPr>
          <p:nvPr/>
        </p:nvPicPr>
        <p:blipFill>
          <a:blip r:embed="rId2">
            <a:extLst/>
          </a:blip>
          <a:stretch>
            <a:fillRect/>
          </a:stretch>
        </p:blipFill>
        <p:spPr>
          <a:xfrm>
            <a:off x="17455977" y="12476747"/>
            <a:ext cx="3308523" cy="1040347"/>
          </a:xfrm>
          <a:prstGeom prst="rect">
            <a:avLst/>
          </a:prstGeom>
          <a:ln w="12700">
            <a:miter lim="400000"/>
          </a:ln>
        </p:spPr>
      </p:pic>
      <p:sp>
        <p:nvSpPr>
          <p:cNvPr id="124" name="Shape 12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ítulo e conteúdo">
    <p:spTree>
      <p:nvGrpSpPr>
        <p:cNvPr id="1" name=""/>
        <p:cNvGrpSpPr/>
        <p:nvPr/>
      </p:nvGrpSpPr>
      <p:grpSpPr>
        <a:xfrm>
          <a:off x="0" y="0"/>
          <a:ext cx="0" cy="0"/>
          <a:chOff x="0" y="0"/>
          <a:chExt cx="0" cy="0"/>
        </a:xfrm>
      </p:grpSpPr>
      <p:sp>
        <p:nvSpPr>
          <p:cNvPr id="25" name="Shape 25"/>
          <p:cNvSpPr>
            <a:spLocks noGrp="1"/>
          </p:cNvSpPr>
          <p:nvPr>
            <p:ph type="title"/>
          </p:nvPr>
        </p:nvSpPr>
        <p:spPr>
          <a:xfrm>
            <a:off x="4305300" y="1295552"/>
            <a:ext cx="15773400" cy="1102412"/>
          </a:xfrm>
          <a:prstGeom prst="rect">
            <a:avLst/>
          </a:prstGeom>
        </p:spPr>
        <p:txBody>
          <a:bodyPr/>
          <a:lstStyle>
            <a:lvl1pPr>
              <a:defRPr sz="5600">
                <a:solidFill>
                  <a:srgbClr val="FF0000"/>
                </a:solidFill>
              </a:defRPr>
            </a:lvl1pPr>
          </a:lstStyle>
          <a:p>
            <a:r>
              <a:t>Title Text</a:t>
            </a:r>
          </a:p>
        </p:txBody>
      </p:sp>
      <p:sp>
        <p:nvSpPr>
          <p:cNvPr id="26" name="Shape 26"/>
          <p:cNvSpPr>
            <a:spLocks noGrp="1"/>
          </p:cNvSpPr>
          <p:nvPr>
            <p:ph type="body" sz="half" idx="1"/>
          </p:nvPr>
        </p:nvSpPr>
        <p:spPr>
          <a:xfrm>
            <a:off x="4305300" y="3494311"/>
            <a:ext cx="15773400" cy="7876200"/>
          </a:xfrm>
          <a:prstGeom prst="rect">
            <a:avLst/>
          </a:prstGeom>
        </p:spPr>
        <p:txBody>
          <a:bodyPr/>
          <a:lstStyle>
            <a:lvl1pPr>
              <a:defRPr sz="4000">
                <a:solidFill>
                  <a:srgbClr val="404040"/>
                </a:solidFill>
              </a:defRPr>
            </a:lvl1pPr>
            <a:lvl2pPr marL="965200" indent="-508000">
              <a:defRPr sz="4000">
                <a:solidFill>
                  <a:srgbClr val="404040"/>
                </a:solidFill>
              </a:defRPr>
            </a:lvl2pPr>
            <a:lvl3pPr marL="1485900" indent="-571500">
              <a:defRPr sz="4000">
                <a:solidFill>
                  <a:srgbClr val="404040"/>
                </a:solidFill>
              </a:defRPr>
            </a:lvl3pPr>
            <a:lvl4pPr marL="2024742" indent="-653142">
              <a:defRPr sz="4000">
                <a:solidFill>
                  <a:srgbClr val="404040"/>
                </a:solidFill>
              </a:defRPr>
            </a:lvl4pPr>
            <a:lvl5pPr marL="2481942" indent="-653142">
              <a:defRPr sz="4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7" name="Shape 27"/>
          <p:cNvSpPr/>
          <p:nvPr/>
        </p:nvSpPr>
        <p:spPr>
          <a:xfrm>
            <a:off x="-30080" y="11864895"/>
            <a:ext cx="24444160" cy="1"/>
          </a:xfrm>
          <a:prstGeom prst="line">
            <a:avLst/>
          </a:prstGeom>
          <a:ln w="25400">
            <a:solidFill>
              <a:schemeClr val="accent3">
                <a:lumOff val="17647"/>
              </a:schemeClr>
            </a:solidFill>
            <a:miter/>
          </a:ln>
        </p:spPr>
        <p:txBody>
          <a:bodyPr tIns="91439" bIns="91439"/>
          <a:lstStyle/>
          <a:p>
            <a:endParaRPr/>
          </a:p>
        </p:txBody>
      </p:sp>
      <p:grpSp>
        <p:nvGrpSpPr>
          <p:cNvPr id="30" name="Group 30"/>
          <p:cNvGrpSpPr/>
          <p:nvPr/>
        </p:nvGrpSpPr>
        <p:grpSpPr>
          <a:xfrm>
            <a:off x="20463273" y="12262957"/>
            <a:ext cx="3082087" cy="1102413"/>
            <a:chOff x="0" y="0"/>
            <a:chExt cx="3082086" cy="1102411"/>
          </a:xfrm>
        </p:grpSpPr>
        <p:pic>
          <p:nvPicPr>
            <p:cNvPr id="28" name="image1.png"/>
            <p:cNvPicPr>
              <a:picLocks noChangeAspect="1"/>
            </p:cNvPicPr>
            <p:nvPr/>
          </p:nvPicPr>
          <p:blipFill>
            <a:blip r:embed="rId2">
              <a:extLst/>
            </a:blip>
            <a:stretch>
              <a:fillRect/>
            </a:stretch>
          </p:blipFill>
          <p:spPr>
            <a:xfrm>
              <a:off x="0" y="0"/>
              <a:ext cx="901973" cy="1102412"/>
            </a:xfrm>
            <a:prstGeom prst="rect">
              <a:avLst/>
            </a:prstGeom>
            <a:ln w="12700" cap="flat">
              <a:noFill/>
              <a:miter lim="400000"/>
            </a:ln>
            <a:effectLst/>
          </p:spPr>
        </p:pic>
        <p:pic>
          <p:nvPicPr>
            <p:cNvPr id="29" name="image2.png"/>
            <p:cNvPicPr>
              <a:picLocks noChangeAspect="1"/>
            </p:cNvPicPr>
            <p:nvPr/>
          </p:nvPicPr>
          <p:blipFill>
            <a:blip r:embed="rId3">
              <a:extLst/>
            </a:blip>
            <a:stretch>
              <a:fillRect/>
            </a:stretch>
          </p:blipFill>
          <p:spPr>
            <a:xfrm>
              <a:off x="1373195" y="435032"/>
              <a:ext cx="1708892" cy="505373"/>
            </a:xfrm>
            <a:prstGeom prst="rect">
              <a:avLst/>
            </a:prstGeom>
            <a:ln w="12700" cap="flat">
              <a:noFill/>
              <a:miter lim="400000"/>
            </a:ln>
            <a:effectLst/>
          </p:spPr>
        </p:pic>
      </p:grpSp>
      <p:sp>
        <p:nvSpPr>
          <p:cNvPr id="31" name="Shape 31"/>
          <p:cNvSpPr>
            <a:spLocks noGrp="1"/>
          </p:cNvSpPr>
          <p:nvPr>
            <p:ph type="sldNum" sz="quarter" idx="2"/>
          </p:nvPr>
        </p:nvSpPr>
        <p:spPr>
          <a:xfrm>
            <a:off x="11887200" y="12344400"/>
            <a:ext cx="4267200" cy="7366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parador">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abeçalho da Seção">
    <p:spTree>
      <p:nvGrpSpPr>
        <p:cNvPr id="1" name=""/>
        <p:cNvGrpSpPr/>
        <p:nvPr/>
      </p:nvGrpSpPr>
      <p:grpSpPr>
        <a:xfrm>
          <a:off x="0" y="0"/>
          <a:ext cx="0" cy="0"/>
          <a:chOff x="0" y="0"/>
          <a:chExt cx="0" cy="0"/>
        </a:xfrm>
      </p:grpSpPr>
      <p:sp>
        <p:nvSpPr>
          <p:cNvPr id="46" name="Shape 46"/>
          <p:cNvSpPr>
            <a:spLocks noGrp="1"/>
          </p:cNvSpPr>
          <p:nvPr>
            <p:ph type="title"/>
          </p:nvPr>
        </p:nvSpPr>
        <p:spPr>
          <a:xfrm>
            <a:off x="4295775" y="3419478"/>
            <a:ext cx="15773401" cy="5705474"/>
          </a:xfrm>
          <a:prstGeom prst="rect">
            <a:avLst/>
          </a:prstGeom>
        </p:spPr>
        <p:txBody>
          <a:bodyPr anchor="b"/>
          <a:lstStyle>
            <a:lvl1pPr>
              <a:defRPr sz="12000" b="0">
                <a:solidFill>
                  <a:srgbClr val="000000"/>
                </a:solidFill>
                <a:latin typeface="Calibri Light"/>
                <a:ea typeface="Calibri Light"/>
                <a:cs typeface="Calibri Light"/>
                <a:sym typeface="Calibri Light"/>
              </a:defRPr>
            </a:lvl1pPr>
          </a:lstStyle>
          <a:p>
            <a:r>
              <a:t>Title Text</a:t>
            </a:r>
          </a:p>
        </p:txBody>
      </p:sp>
      <p:sp>
        <p:nvSpPr>
          <p:cNvPr id="47" name="Shape 47"/>
          <p:cNvSpPr>
            <a:spLocks noGrp="1"/>
          </p:cNvSpPr>
          <p:nvPr>
            <p:ph type="body" sz="quarter" idx="1"/>
          </p:nvPr>
        </p:nvSpPr>
        <p:spPr>
          <a:xfrm>
            <a:off x="4295775" y="9178928"/>
            <a:ext cx="15773401" cy="3000375"/>
          </a:xfrm>
          <a:prstGeom prst="rect">
            <a:avLst/>
          </a:prstGeom>
        </p:spPr>
        <p:txBody>
          <a:bodyPr/>
          <a:lstStyle>
            <a:lvl1pPr marL="0" indent="0">
              <a:buSzTx/>
              <a:buFontTx/>
              <a:buNone/>
              <a:defRPr sz="4800"/>
            </a:lvl1pPr>
            <a:lvl2pPr marL="0" indent="457200">
              <a:buSzTx/>
              <a:buFontTx/>
              <a:buNone/>
              <a:defRPr sz="4800"/>
            </a:lvl2pPr>
            <a:lvl3pPr marL="0" indent="914400">
              <a:buSzTx/>
              <a:buFontTx/>
              <a:buNone/>
              <a:defRPr sz="4800"/>
            </a:lvl3pPr>
            <a:lvl4pPr marL="0" indent="1371600">
              <a:buSzTx/>
              <a:buFontTx/>
              <a:buNone/>
              <a:defRPr sz="4800"/>
            </a:lvl4pPr>
            <a:lvl5pPr marL="0" indent="1828800">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48" name="Shape 4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uas Partes de Conteúdo">
    <p:spTree>
      <p:nvGrpSpPr>
        <p:cNvPr id="1" name=""/>
        <p:cNvGrpSpPr/>
        <p:nvPr/>
      </p:nvGrpSpPr>
      <p:grpSpPr>
        <a:xfrm>
          <a:off x="0" y="0"/>
          <a:ext cx="0" cy="0"/>
          <a:chOff x="0" y="0"/>
          <a:chExt cx="0" cy="0"/>
        </a:xfrm>
      </p:grpSpPr>
      <p:sp>
        <p:nvSpPr>
          <p:cNvPr id="55" name="Shape 55"/>
          <p:cNvSpPr>
            <a:spLocks noGrp="1"/>
          </p:cNvSpPr>
          <p:nvPr>
            <p:ph type="title"/>
          </p:nvPr>
        </p:nvSpPr>
        <p:spPr>
          <a:xfrm>
            <a:off x="4305300" y="730251"/>
            <a:ext cx="15773400" cy="2651127"/>
          </a:xfrm>
          <a:prstGeom prst="rect">
            <a:avLst/>
          </a:prstGeom>
        </p:spPr>
        <p:txBody>
          <a:bodyPr/>
          <a:lstStyle>
            <a:lvl1pPr>
              <a:defRPr sz="8800" b="0">
                <a:solidFill>
                  <a:srgbClr val="000000"/>
                </a:solidFill>
                <a:latin typeface="Calibri Light"/>
                <a:ea typeface="Calibri Light"/>
                <a:cs typeface="Calibri Light"/>
                <a:sym typeface="Calibri Light"/>
              </a:defRPr>
            </a:lvl1pPr>
          </a:lstStyle>
          <a:p>
            <a:r>
              <a:t>Title Text</a:t>
            </a:r>
          </a:p>
        </p:txBody>
      </p:sp>
      <p:sp>
        <p:nvSpPr>
          <p:cNvPr id="56" name="Shape 56"/>
          <p:cNvSpPr>
            <a:spLocks noGrp="1"/>
          </p:cNvSpPr>
          <p:nvPr>
            <p:ph type="body" sz="half" idx="1"/>
          </p:nvPr>
        </p:nvSpPr>
        <p:spPr>
          <a:xfrm>
            <a:off x="4305300" y="3651250"/>
            <a:ext cx="77724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ação">
    <p:spTree>
      <p:nvGrpSpPr>
        <p:cNvPr id="1" name=""/>
        <p:cNvGrpSpPr/>
        <p:nvPr/>
      </p:nvGrpSpPr>
      <p:grpSpPr>
        <a:xfrm>
          <a:off x="0" y="0"/>
          <a:ext cx="0" cy="0"/>
          <a:chOff x="0" y="0"/>
          <a:chExt cx="0" cy="0"/>
        </a:xfrm>
      </p:grpSpPr>
      <p:sp>
        <p:nvSpPr>
          <p:cNvPr id="64" name="Shape 64"/>
          <p:cNvSpPr>
            <a:spLocks noGrp="1"/>
          </p:cNvSpPr>
          <p:nvPr>
            <p:ph type="title"/>
          </p:nvPr>
        </p:nvSpPr>
        <p:spPr>
          <a:xfrm>
            <a:off x="4307682" y="730251"/>
            <a:ext cx="15773401" cy="2651127"/>
          </a:xfrm>
          <a:prstGeom prst="rect">
            <a:avLst/>
          </a:prstGeom>
        </p:spPr>
        <p:txBody>
          <a:bodyPr/>
          <a:lstStyle>
            <a:lvl1pPr>
              <a:defRPr sz="8800" b="0">
                <a:solidFill>
                  <a:srgbClr val="000000"/>
                </a:solidFill>
                <a:latin typeface="Calibri Light"/>
                <a:ea typeface="Calibri Light"/>
                <a:cs typeface="Calibri Light"/>
                <a:sym typeface="Calibri Light"/>
              </a:defRPr>
            </a:lvl1pPr>
          </a:lstStyle>
          <a:p>
            <a:r>
              <a:t>Title Text</a:t>
            </a:r>
          </a:p>
        </p:txBody>
      </p:sp>
      <p:sp>
        <p:nvSpPr>
          <p:cNvPr id="65" name="Shape 65"/>
          <p:cNvSpPr>
            <a:spLocks noGrp="1"/>
          </p:cNvSpPr>
          <p:nvPr>
            <p:ph type="body" sz="quarter" idx="1"/>
          </p:nvPr>
        </p:nvSpPr>
        <p:spPr>
          <a:xfrm>
            <a:off x="4307683" y="3362326"/>
            <a:ext cx="7736681"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body" sz="quarter" idx="13"/>
          </p:nvPr>
        </p:nvSpPr>
        <p:spPr>
          <a:xfrm>
            <a:off x="12306300" y="3362326"/>
            <a:ext cx="7774783" cy="1647825"/>
          </a:xfrm>
          <a:prstGeom prst="rect">
            <a:avLst/>
          </a:prstGeom>
          <a:ln w="12700"/>
        </p:spPr>
        <p:txBody>
          <a:bodyPr anchor="b"/>
          <a:lstStyle/>
          <a:p>
            <a:pPr marL="0" indent="0">
              <a:buSzTx/>
              <a:buFontTx/>
              <a:buNone/>
              <a:defRPr sz="4800" b="1"/>
            </a:pPr>
            <a:endParaRPr/>
          </a:p>
        </p:txBody>
      </p:sp>
      <p:sp>
        <p:nvSpPr>
          <p:cNvPr id="67" name="Shape 6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Em branco">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údo com Legenda">
    <p:spTree>
      <p:nvGrpSpPr>
        <p:cNvPr id="1" name=""/>
        <p:cNvGrpSpPr/>
        <p:nvPr/>
      </p:nvGrpSpPr>
      <p:grpSpPr>
        <a:xfrm>
          <a:off x="0" y="0"/>
          <a:ext cx="0" cy="0"/>
          <a:chOff x="0" y="0"/>
          <a:chExt cx="0" cy="0"/>
        </a:xfrm>
      </p:grpSpPr>
      <p:sp>
        <p:nvSpPr>
          <p:cNvPr id="81" name="Shape 81"/>
          <p:cNvSpPr>
            <a:spLocks noGrp="1"/>
          </p:cNvSpPr>
          <p:nvPr>
            <p:ph type="title"/>
          </p:nvPr>
        </p:nvSpPr>
        <p:spPr>
          <a:xfrm>
            <a:off x="4307682" y="914400"/>
            <a:ext cx="5898356" cy="3200400"/>
          </a:xfrm>
          <a:prstGeom prst="rect">
            <a:avLst/>
          </a:prstGeom>
        </p:spPr>
        <p:txBody>
          <a:bodyPr anchor="b"/>
          <a:lstStyle>
            <a:lvl1pPr>
              <a:defRPr b="0">
                <a:solidFill>
                  <a:srgbClr val="000000"/>
                </a:solidFill>
                <a:latin typeface="Calibri Light"/>
                <a:ea typeface="Calibri Light"/>
                <a:cs typeface="Calibri Light"/>
                <a:sym typeface="Calibri Light"/>
              </a:defRPr>
            </a:lvl1pPr>
          </a:lstStyle>
          <a:p>
            <a:r>
              <a:t>Title Text</a:t>
            </a:r>
          </a:p>
        </p:txBody>
      </p:sp>
      <p:sp>
        <p:nvSpPr>
          <p:cNvPr id="82" name="Shape 82"/>
          <p:cNvSpPr>
            <a:spLocks noGrp="1"/>
          </p:cNvSpPr>
          <p:nvPr>
            <p:ph type="body" sz="half" idx="1"/>
          </p:nvPr>
        </p:nvSpPr>
        <p:spPr>
          <a:xfrm>
            <a:off x="10822782" y="1974851"/>
            <a:ext cx="9258301" cy="9747251"/>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body" sz="quarter" idx="13"/>
          </p:nvPr>
        </p:nvSpPr>
        <p:spPr>
          <a:xfrm>
            <a:off x="4307682" y="4114800"/>
            <a:ext cx="5898357" cy="7623176"/>
          </a:xfrm>
          <a:prstGeom prst="rect">
            <a:avLst/>
          </a:prstGeom>
          <a:ln w="12700"/>
        </p:spPr>
        <p:txBody>
          <a:bodyPr/>
          <a:lstStyle/>
          <a:p>
            <a:pPr marL="0" indent="0">
              <a:buSzTx/>
              <a:buFontTx/>
              <a:buNone/>
              <a:defRPr sz="3200"/>
            </a:pPr>
            <a:endParaRPr/>
          </a:p>
        </p:txBody>
      </p:sp>
      <p:sp>
        <p:nvSpPr>
          <p:cNvPr id="84" name="Shape 8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m com Legenda">
    <p:spTree>
      <p:nvGrpSpPr>
        <p:cNvPr id="1" name=""/>
        <p:cNvGrpSpPr/>
        <p:nvPr/>
      </p:nvGrpSpPr>
      <p:grpSpPr>
        <a:xfrm>
          <a:off x="0" y="0"/>
          <a:ext cx="0" cy="0"/>
          <a:chOff x="0" y="0"/>
          <a:chExt cx="0" cy="0"/>
        </a:xfrm>
      </p:grpSpPr>
      <p:sp>
        <p:nvSpPr>
          <p:cNvPr id="91" name="Shape 91"/>
          <p:cNvSpPr>
            <a:spLocks noGrp="1"/>
          </p:cNvSpPr>
          <p:nvPr>
            <p:ph type="title"/>
          </p:nvPr>
        </p:nvSpPr>
        <p:spPr>
          <a:xfrm>
            <a:off x="4307682" y="914400"/>
            <a:ext cx="5898356" cy="3200400"/>
          </a:xfrm>
          <a:prstGeom prst="rect">
            <a:avLst/>
          </a:prstGeom>
        </p:spPr>
        <p:txBody>
          <a:bodyPr anchor="b"/>
          <a:lstStyle>
            <a:lvl1pPr>
              <a:defRPr b="0">
                <a:solidFill>
                  <a:srgbClr val="000000"/>
                </a:solidFill>
                <a:latin typeface="Calibri Light"/>
                <a:ea typeface="Calibri Light"/>
                <a:cs typeface="Calibri Light"/>
                <a:sym typeface="Calibri Light"/>
              </a:defRPr>
            </a:lvl1pPr>
          </a:lstStyle>
          <a:p>
            <a:r>
              <a:t>Title Text</a:t>
            </a:r>
          </a:p>
        </p:txBody>
      </p:sp>
      <p:sp>
        <p:nvSpPr>
          <p:cNvPr id="92" name="Shape 92"/>
          <p:cNvSpPr>
            <a:spLocks noGrp="1"/>
          </p:cNvSpPr>
          <p:nvPr>
            <p:ph type="pic" sz="half" idx="13"/>
          </p:nvPr>
        </p:nvSpPr>
        <p:spPr>
          <a:xfrm>
            <a:off x="10822782" y="1974851"/>
            <a:ext cx="9258301" cy="9747251"/>
          </a:xfrm>
          <a:prstGeom prst="rect">
            <a:avLst/>
          </a:prstGeom>
          <a:ln w="12700"/>
        </p:spPr>
        <p:txBody>
          <a:bodyPr tIns="45719" bIns="45719">
            <a:noAutofit/>
          </a:bodyPr>
          <a:lstStyle/>
          <a:p>
            <a:endParaRPr/>
          </a:p>
        </p:txBody>
      </p:sp>
      <p:sp>
        <p:nvSpPr>
          <p:cNvPr id="93" name="Shape 93"/>
          <p:cNvSpPr>
            <a:spLocks noGrp="1"/>
          </p:cNvSpPr>
          <p:nvPr>
            <p:ph type="body" sz="quarter" idx="1"/>
          </p:nvPr>
        </p:nvSpPr>
        <p:spPr>
          <a:xfrm>
            <a:off x="4307682" y="4114800"/>
            <a:ext cx="589835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048000" y="5481885"/>
            <a:ext cx="17387248" cy="1992573"/>
          </a:xfrm>
          <a:prstGeom prst="rect">
            <a:avLst/>
          </a:prstGeom>
          <a:solidFill>
            <a:srgbClr val="C00000"/>
          </a:solidFill>
          <a:ln w="12700">
            <a:miter lim="400000"/>
          </a:ln>
        </p:spPr>
        <p:txBody>
          <a:bodyPr tIns="91439" bIns="91439" anchor="ctr"/>
          <a:lstStyle/>
          <a:p>
            <a:pPr algn="ctr">
              <a:defRPr sz="2600" b="1">
                <a:solidFill>
                  <a:srgbClr val="FFFFFF"/>
                </a:solidFill>
                <a:latin typeface="Eurostile"/>
                <a:ea typeface="Eurostile"/>
                <a:cs typeface="Eurostile"/>
                <a:sym typeface="Eurostile"/>
              </a:defRPr>
            </a:pPr>
            <a:endParaRPr/>
          </a:p>
        </p:txBody>
      </p:sp>
      <p:sp>
        <p:nvSpPr>
          <p:cNvPr id="3" name="Shape 3"/>
          <p:cNvSpPr>
            <a:spLocks noGrp="1"/>
          </p:cNvSpPr>
          <p:nvPr>
            <p:ph type="title"/>
          </p:nvPr>
        </p:nvSpPr>
        <p:spPr>
          <a:xfrm>
            <a:off x="3336838" y="5751717"/>
            <a:ext cx="15773401" cy="1452909"/>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t>Title Text</a:t>
            </a:r>
          </a:p>
        </p:txBody>
      </p:sp>
      <p:grpSp>
        <p:nvGrpSpPr>
          <p:cNvPr id="6" name="Group 6"/>
          <p:cNvGrpSpPr/>
          <p:nvPr/>
        </p:nvGrpSpPr>
        <p:grpSpPr>
          <a:xfrm>
            <a:off x="20463273" y="12262957"/>
            <a:ext cx="3082087" cy="1102413"/>
            <a:chOff x="0" y="0"/>
            <a:chExt cx="3082086" cy="1102411"/>
          </a:xfrm>
        </p:grpSpPr>
        <p:pic>
          <p:nvPicPr>
            <p:cNvPr id="4" name="image1.png"/>
            <p:cNvPicPr>
              <a:picLocks noChangeAspect="1"/>
            </p:cNvPicPr>
            <p:nvPr/>
          </p:nvPicPr>
          <p:blipFill>
            <a:blip r:embed="rId14">
              <a:extLst/>
            </a:blip>
            <a:stretch>
              <a:fillRect/>
            </a:stretch>
          </p:blipFill>
          <p:spPr>
            <a:xfrm>
              <a:off x="0" y="0"/>
              <a:ext cx="901973" cy="1102412"/>
            </a:xfrm>
            <a:prstGeom prst="rect">
              <a:avLst/>
            </a:prstGeom>
            <a:ln w="12700" cap="flat">
              <a:noFill/>
              <a:miter lim="400000"/>
            </a:ln>
            <a:effectLst/>
          </p:spPr>
        </p:pic>
        <p:pic>
          <p:nvPicPr>
            <p:cNvPr id="5" name="image2.png"/>
            <p:cNvPicPr>
              <a:picLocks noChangeAspect="1"/>
            </p:cNvPicPr>
            <p:nvPr/>
          </p:nvPicPr>
          <p:blipFill>
            <a:blip r:embed="rId15">
              <a:extLst/>
            </a:blip>
            <a:stretch>
              <a:fillRect/>
            </a:stretch>
          </p:blipFill>
          <p:spPr>
            <a:xfrm>
              <a:off x="1373195" y="435032"/>
              <a:ext cx="1708892" cy="505373"/>
            </a:xfrm>
            <a:prstGeom prst="rect">
              <a:avLst/>
            </a:prstGeom>
            <a:ln w="12700" cap="flat">
              <a:noFill/>
              <a:miter lim="400000"/>
            </a:ln>
            <a:effectLst/>
          </p:spPr>
        </p:pic>
      </p:grpSp>
      <p:sp>
        <p:nvSpPr>
          <p:cNvPr id="7" name="Shape 7"/>
          <p:cNvSpPr/>
          <p:nvPr/>
        </p:nvSpPr>
        <p:spPr>
          <a:xfrm>
            <a:off x="-30080" y="11864895"/>
            <a:ext cx="24444160" cy="1"/>
          </a:xfrm>
          <a:prstGeom prst="line">
            <a:avLst/>
          </a:prstGeom>
          <a:ln w="25400">
            <a:solidFill>
              <a:schemeClr val="accent3">
                <a:lumOff val="17647"/>
              </a:schemeClr>
            </a:solidFill>
            <a:miter/>
          </a:ln>
        </p:spPr>
        <p:txBody>
          <a:bodyPr tIns="91439" bIns="91439"/>
          <a:lstStyle/>
          <a:p>
            <a:endParaRPr/>
          </a:p>
        </p:txBody>
      </p:sp>
      <p:sp>
        <p:nvSpPr>
          <p:cNvPr id="8" name="Shape 8"/>
          <p:cNvSpPr>
            <a:spLocks noGrp="1"/>
          </p:cNvSpPr>
          <p:nvPr>
            <p:ph type="body" idx="1"/>
          </p:nvPr>
        </p:nvSpPr>
        <p:spPr>
          <a:xfrm>
            <a:off x="3962400" y="3200400"/>
            <a:ext cx="16459200" cy="9051925"/>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19563437" y="12808588"/>
            <a:ext cx="515264" cy="538481"/>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1pPr>
      <a:lvl2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2pPr>
      <a:lvl3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3pPr>
      <a:lvl4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4pPr>
      <a:lvl5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5pPr>
      <a:lvl6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6pPr>
      <a:lvl7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7pPr>
      <a:lvl8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8pPr>
      <a:lvl9pPr marL="0" marR="0" indent="0" algn="l" defTabSz="1828800" rtl="0" latinLnBrk="0">
        <a:lnSpc>
          <a:spcPct val="90000"/>
        </a:lnSpc>
        <a:spcBef>
          <a:spcPts val="0"/>
        </a:spcBef>
        <a:spcAft>
          <a:spcPts val="0"/>
        </a:spcAft>
        <a:buClrTx/>
        <a:buSzTx/>
        <a:buFontTx/>
        <a:buNone/>
        <a:tabLst/>
        <a:defRPr sz="6400" b="1" i="0" u="none" strike="noStrike" cap="none" spc="0" baseline="0">
          <a:ln>
            <a:noFill/>
          </a:ln>
          <a:solidFill>
            <a:srgbClr val="FFFFFF"/>
          </a:solidFill>
          <a:uFillTx/>
          <a:latin typeface="Eurostile"/>
          <a:ea typeface="Eurostile"/>
          <a:cs typeface="Eurostile"/>
          <a:sym typeface="Eurostile"/>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ber.pb.gov.br"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convivaeducacao.org.br" TargetMode="External"/><Relationship Id="rId7" Type="http://schemas.openxmlformats.org/officeDocument/2006/relationships/image" Target="../media/image12.png"/><Relationship Id="rId2" Type="http://schemas.openxmlformats.org/officeDocument/2006/relationships/hyperlink" Target="https://www.youtube.com/watch?v=R8fpdaUI1yU"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observatoriodopne.org.br" TargetMode="External"/><Relationship Id="rId7" Type="http://schemas.openxmlformats.org/officeDocument/2006/relationships/image" Target="../media/image16.png"/><Relationship Id="rId2" Type="http://schemas.openxmlformats.org/officeDocument/2006/relationships/hyperlink" Target="https://www.youtube.com/watch?v=LZSDHuxqfUg"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devolutivas.inep.gov.br/" TargetMode="External"/><Relationship Id="rId7" Type="http://schemas.openxmlformats.org/officeDocument/2006/relationships/image" Target="../media/image20.png"/><Relationship Id="rId2" Type="http://schemas.openxmlformats.org/officeDocument/2006/relationships/hyperlink" Target="http://www.youtube.com/watch?v=5LBXtoOfUWc"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2768600" y="6449059"/>
            <a:ext cx="20201642" cy="817881"/>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fontScale="92500" lnSpcReduction="20000"/>
          </a:bodyPr>
          <a:lstStyle>
            <a:lvl1pPr algn="ctr">
              <a:lnSpc>
                <a:spcPct val="120000"/>
              </a:lnSpc>
              <a:defRPr sz="4200" i="1">
                <a:solidFill>
                  <a:srgbClr val="FF2600"/>
                </a:solidFill>
                <a:latin typeface="Helvetica Light"/>
                <a:ea typeface="Helvetica Light"/>
                <a:cs typeface="Helvetica Light"/>
                <a:sym typeface="Helvetica Light"/>
              </a:defRPr>
            </a:lvl1pPr>
          </a:lstStyle>
          <a:p>
            <a:r>
              <a:t>Projeto de plataforma web de acompanhamento da execução orçamentária</a:t>
            </a:r>
          </a:p>
        </p:txBody>
      </p:sp>
      <p:sp>
        <p:nvSpPr>
          <p:cNvPr id="134" name="Shape 134"/>
          <p:cNvSpPr/>
          <p:nvPr/>
        </p:nvSpPr>
        <p:spPr>
          <a:xfrm>
            <a:off x="2770186" y="3516312"/>
            <a:ext cx="20198468" cy="1425576"/>
          </a:xfrm>
          <a:prstGeom prst="rect">
            <a:avLst/>
          </a:prstGeom>
          <a:ln w="254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defTabSz="821531">
              <a:defRPr sz="8400">
                <a:solidFill>
                  <a:srgbClr val="535353"/>
                </a:solidFill>
                <a:latin typeface="Helvetica Light"/>
                <a:ea typeface="Helvetica Light"/>
                <a:cs typeface="Helvetica Light"/>
                <a:sym typeface="Helvetica Light"/>
              </a:defRPr>
            </a:lvl1pPr>
          </a:lstStyle>
          <a:p>
            <a:r>
              <a:t>Transparência na execução orçamentária</a:t>
            </a:r>
          </a:p>
        </p:txBody>
      </p:sp>
      <p:sp>
        <p:nvSpPr>
          <p:cNvPr id="135" name="Shape 135"/>
          <p:cNvSpPr/>
          <p:nvPr/>
        </p:nvSpPr>
        <p:spPr>
          <a:xfrm>
            <a:off x="-1" y="9770070"/>
            <a:ext cx="24384001" cy="3933230"/>
          </a:xfrm>
          <a:prstGeom prst="rect">
            <a:avLst/>
          </a:prstGeom>
          <a:gradFill>
            <a:gsLst>
              <a:gs pos="0">
                <a:srgbClr val="FFFFFF"/>
              </a:gs>
              <a:gs pos="100000">
                <a:srgbClr val="F1F2F2"/>
              </a:gs>
            </a:gsLst>
            <a:lin ang="5400000"/>
          </a:gra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pic>
        <p:nvPicPr>
          <p:cNvPr id="136" name="mapa-eleitoral-apresentacao-logo.pdf"/>
          <p:cNvPicPr>
            <a:picLocks noChangeAspect="1"/>
          </p:cNvPicPr>
          <p:nvPr/>
        </p:nvPicPr>
        <p:blipFill>
          <a:blip r:embed="rId2">
            <a:extLst/>
          </a:blip>
          <a:stretch>
            <a:fillRect/>
          </a:stretch>
        </p:blipFill>
        <p:spPr>
          <a:xfrm>
            <a:off x="10731370" y="9356980"/>
            <a:ext cx="4276101" cy="172179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2298700" y="889000"/>
            <a:ext cx="19812000" cy="1917738"/>
          </a:xfrm>
          <a:prstGeom prst="rect">
            <a:avLst/>
          </a:prstGeom>
        </p:spPr>
        <p:txBody>
          <a:bodyPr>
            <a:noAutofit/>
          </a:bodyPr>
          <a:lstStyle>
            <a:lvl1pPr>
              <a:defRPr sz="6100" b="0">
                <a:latin typeface="Helvetica Light"/>
                <a:ea typeface="Helvetica Light"/>
                <a:cs typeface="Helvetica Light"/>
                <a:sym typeface="Helvetica Light"/>
              </a:defRPr>
            </a:lvl1pPr>
          </a:lstStyle>
          <a:p>
            <a:r>
              <a:t>Várias plataformas, acesso difícil, baixa comparabilidade</a:t>
            </a:r>
          </a:p>
        </p:txBody>
      </p:sp>
      <p:sp>
        <p:nvSpPr>
          <p:cNvPr id="195" name="Shape 195"/>
          <p:cNvSpPr>
            <a:spLocks noGrp="1"/>
          </p:cNvSpPr>
          <p:nvPr>
            <p:ph type="body" idx="1"/>
          </p:nvPr>
        </p:nvSpPr>
        <p:spPr>
          <a:xfrm>
            <a:off x="2285999" y="4151624"/>
            <a:ext cx="19812001" cy="7052892"/>
          </a:xfrm>
          <a:prstGeom prst="rect">
            <a:avLst/>
          </a:prstGeom>
        </p:spPr>
        <p:txBody>
          <a:bodyPr>
            <a:noAutofit/>
          </a:bodyPr>
          <a:lstStyle/>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Há plataformas com dados fragmentados: SIOP (MPGO), SIOPS (MS), SIOPE (MEC), Siga Brasil (Senado), FINBRA (STN), Portais da Transparência (CGU)</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Poucos dados em formato aberto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Dados abertos em diferentes formatos. Difícil uso. Sem comparações</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Discrepância nos dados nas diferentes plataformas</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Classificações herméticas e de difícil interpretação </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Muitos dos dados apenas no formato PDF</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Classificações (programas) não seguem padronização nas esferas.</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Há plataformas que se recusam a liberar os dados brutos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2298700" y="889000"/>
            <a:ext cx="19812000" cy="1923394"/>
          </a:xfrm>
          <a:prstGeom prst="rect">
            <a:avLst/>
          </a:prstGeom>
        </p:spPr>
        <p:txBody>
          <a:bodyPr>
            <a:noAutofit/>
          </a:bodyPr>
          <a:lstStyle>
            <a:lvl1pPr>
              <a:defRPr sz="6100" b="0">
                <a:latin typeface="Helvetica Light"/>
                <a:ea typeface="Helvetica Light"/>
                <a:cs typeface="Helvetica Light"/>
                <a:sym typeface="Helvetica Light"/>
              </a:defRPr>
            </a:lvl1pPr>
          </a:lstStyle>
          <a:p>
            <a:r>
              <a:t>Variáveis abordadas no desenvolvimento da plataforma de finanças públicas</a:t>
            </a:r>
          </a:p>
        </p:txBody>
      </p:sp>
      <p:sp>
        <p:nvSpPr>
          <p:cNvPr id="198" name="Shape 198"/>
          <p:cNvSpPr>
            <a:spLocks noGrp="1"/>
          </p:cNvSpPr>
          <p:nvPr>
            <p:ph type="body" idx="1"/>
          </p:nvPr>
        </p:nvSpPr>
        <p:spPr>
          <a:xfrm>
            <a:off x="2285999" y="4241171"/>
            <a:ext cx="19812001" cy="7463653"/>
          </a:xfrm>
          <a:prstGeom prst="rect">
            <a:avLst/>
          </a:prstGeom>
        </p:spPr>
        <p:txBody>
          <a:bodyPr>
            <a:noAutofit/>
          </a:bodyPr>
          <a:lstStyle/>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Levantamento dos marcos legais (CF, infraconstitucionais, decretos, portarias e manuais de contabilidade e orçamento)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Mapeamento das competências do entes constantes no pacto federativo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Compreensão sobre o ciclo da gestão orçamentária (PPA, LDO e LOA)</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Levantamento conceitual sobre finanças e contabilidade pública</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Identificação das classificações orçamentárias para despesas e receitas na gestão contábil</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Levantamento das plataformas existentes, bases de dados, e formatos disponíveis</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Levantamento dos indicadores estabelecidos pela LRF</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Benchmarks dos indicadores adotados por instituições do mercado como Agências de Risco (Moody’s, Fitch, S&amp;P) e Organismos Multilaterais  (FMI, Banco Mundial, BID)</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 name="Table 200"/>
          <p:cNvGraphicFramePr/>
          <p:nvPr/>
        </p:nvGraphicFramePr>
        <p:xfrm>
          <a:off x="11074614" y="177701"/>
          <a:ext cx="12530231" cy="14137705"/>
        </p:xfrm>
        <a:graphic>
          <a:graphicData uri="http://schemas.openxmlformats.org/drawingml/2006/table">
            <a:tbl>
              <a:tblPr>
                <a:tableStyleId>{4C3C2611-4C71-4FC5-86AE-919BDF0F9419}</a:tableStyleId>
              </a:tblPr>
              <a:tblGrid>
                <a:gridCol w="1790033">
                  <a:extLst>
                    <a:ext uri="{9D8B030D-6E8A-4147-A177-3AD203B41FA5}">
                      <a16:colId xmlns:a16="http://schemas.microsoft.com/office/drawing/2014/main" xmlns="" val="20000"/>
                    </a:ext>
                  </a:extLst>
                </a:gridCol>
                <a:gridCol w="1790033">
                  <a:extLst>
                    <a:ext uri="{9D8B030D-6E8A-4147-A177-3AD203B41FA5}">
                      <a16:colId xmlns:a16="http://schemas.microsoft.com/office/drawing/2014/main" xmlns="" val="20001"/>
                    </a:ext>
                  </a:extLst>
                </a:gridCol>
                <a:gridCol w="1790033">
                  <a:extLst>
                    <a:ext uri="{9D8B030D-6E8A-4147-A177-3AD203B41FA5}">
                      <a16:colId xmlns:a16="http://schemas.microsoft.com/office/drawing/2014/main" xmlns="" val="20002"/>
                    </a:ext>
                  </a:extLst>
                </a:gridCol>
                <a:gridCol w="1790033">
                  <a:extLst>
                    <a:ext uri="{9D8B030D-6E8A-4147-A177-3AD203B41FA5}">
                      <a16:colId xmlns:a16="http://schemas.microsoft.com/office/drawing/2014/main" xmlns="" val="20003"/>
                    </a:ext>
                  </a:extLst>
                </a:gridCol>
                <a:gridCol w="1790033">
                  <a:extLst>
                    <a:ext uri="{9D8B030D-6E8A-4147-A177-3AD203B41FA5}">
                      <a16:colId xmlns:a16="http://schemas.microsoft.com/office/drawing/2014/main" xmlns="" val="20004"/>
                    </a:ext>
                  </a:extLst>
                </a:gridCol>
                <a:gridCol w="1790033">
                  <a:extLst>
                    <a:ext uri="{9D8B030D-6E8A-4147-A177-3AD203B41FA5}">
                      <a16:colId xmlns:a16="http://schemas.microsoft.com/office/drawing/2014/main" xmlns="" val="20005"/>
                    </a:ext>
                  </a:extLst>
                </a:gridCol>
                <a:gridCol w="1790033">
                  <a:extLst>
                    <a:ext uri="{9D8B030D-6E8A-4147-A177-3AD203B41FA5}">
                      <a16:colId xmlns:a16="http://schemas.microsoft.com/office/drawing/2014/main" xmlns="" val="20006"/>
                    </a:ext>
                  </a:extLst>
                </a:gridCol>
              </a:tblGrid>
              <a:tr h="349673">
                <a:tc gridSpan="7">
                  <a:txBody>
                    <a:bodyPr/>
                    <a:lstStyle/>
                    <a:p>
                      <a:pPr algn="ctr" defTabSz="457200">
                        <a:defRPr sz="1800"/>
                      </a:pPr>
                      <a:r>
                        <a:rPr sz="1439" b="1">
                          <a:solidFill>
                            <a:srgbClr val="FFFFFF"/>
                          </a:solidFill>
                        </a:rPr>
                        <a:t>2014</a:t>
                      </a:r>
                    </a:p>
                  </a:txBody>
                  <a:tcPr marL="25400" marR="25400" marT="0" marB="25400" anchor="b" horzOverflow="overflow">
                    <a:lnL w="12700">
                      <a:miter lim="400000"/>
                    </a:lnL>
                    <a:lnR w="12700">
                      <a:miter lim="400000"/>
                    </a:lnR>
                    <a:lnT w="12700">
                      <a:miter lim="400000"/>
                    </a:lnT>
                    <a:lnB w="12700">
                      <a:miter lim="400000"/>
                    </a:lnB>
                    <a:solidFill>
                      <a:srgbClr val="385724"/>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348307">
                <a:tc>
                  <a:txBody>
                    <a:bodyPr/>
                    <a:lstStyle/>
                    <a:p>
                      <a:pPr defTabSz="457200">
                        <a:defRPr sz="1800"/>
                      </a:pPr>
                      <a:r>
                        <a:rPr sz="1200" b="1">
                          <a:solidFill>
                            <a:srgbClr val="FFFFFF"/>
                          </a:solidFill>
                          <a:latin typeface="Arial"/>
                          <a:ea typeface="Arial"/>
                          <a:cs typeface="Arial"/>
                          <a:sym typeface="Arial"/>
                        </a:rPr>
                        <a:t>Comparação de Fontes</a:t>
                      </a: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800"/>
                      </a:pPr>
                      <a:r>
                        <a:rPr sz="1200" b="1">
                          <a:solidFill>
                            <a:srgbClr val="FFFFFF"/>
                          </a:solidFill>
                          <a:latin typeface="Arial"/>
                          <a:ea typeface="Arial"/>
                          <a:cs typeface="Arial"/>
                          <a:sym typeface="Arial"/>
                        </a:rPr>
                        <a:t>Despesas Liquidadas</a:t>
                      </a: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800"/>
                      </a:pPr>
                      <a:r>
                        <a:rPr sz="1200" b="1">
                          <a:solidFill>
                            <a:srgbClr val="FFFFFF"/>
                          </a:solidFill>
                          <a:latin typeface="Arial"/>
                          <a:ea typeface="Arial"/>
                          <a:cs typeface="Arial"/>
                          <a:sym typeface="Arial"/>
                        </a:rPr>
                        <a:t>União - Governo Federal</a:t>
                      </a: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200" b="1">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200" b="1">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200" b="1">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200" b="1">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extLst>
                  <a:ext uri="{0D108BD9-81ED-4DB2-BD59-A6C34878D82A}">
                    <a16:rowId xmlns:a16="http://schemas.microsoft.com/office/drawing/2014/main" xmlns="" val="10001"/>
                  </a:ext>
                </a:extLst>
              </a:tr>
              <a:tr h="348307">
                <a:tc>
                  <a:txBody>
                    <a:bodyPr/>
                    <a:lstStyle/>
                    <a:p>
                      <a:pPr defTabSz="457200">
                        <a:defRPr sz="1800"/>
                      </a:pPr>
                      <a:r>
                        <a:rPr sz="1200">
                          <a:solidFill>
                            <a:srgbClr val="FFFFFF"/>
                          </a:solidFill>
                          <a:latin typeface="Arial"/>
                          <a:ea typeface="Arial"/>
                          <a:cs typeface="Arial"/>
                          <a:sym typeface="Arial"/>
                        </a:rPr>
                        <a:t>Rótulos de Linha</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200">
                          <a:solidFill>
                            <a:srgbClr val="FFFFFF"/>
                          </a:solidFill>
                          <a:latin typeface="Arial"/>
                          <a:ea typeface="Arial"/>
                          <a:cs typeface="Arial"/>
                          <a:sym typeface="Arial"/>
                        </a:rPr>
                        <a:t>DCA - SICONFI</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200">
                          <a:solidFill>
                            <a:srgbClr val="FFFFFF"/>
                          </a:solidFill>
                          <a:latin typeface="Arial"/>
                          <a:ea typeface="Arial"/>
                          <a:cs typeface="Arial"/>
                          <a:sym typeface="Arial"/>
                        </a:rPr>
                        <a:t>Siga Brasil</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200">
                          <a:solidFill>
                            <a:srgbClr val="FFFFFF"/>
                          </a:solidFill>
                          <a:latin typeface="Arial"/>
                          <a:ea typeface="Arial"/>
                          <a:cs typeface="Arial"/>
                          <a:sym typeface="Arial"/>
                        </a:rPr>
                        <a:t>RREO Dez/14 - STN</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200">
                          <a:solidFill>
                            <a:srgbClr val="FFFFFF"/>
                          </a:solidFill>
                          <a:latin typeface="Arial"/>
                          <a:ea typeface="Arial"/>
                          <a:cs typeface="Arial"/>
                          <a:sym typeface="Arial"/>
                        </a:rPr>
                        <a:t>RREO Dez/14 - STN/SICONFI</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200">
                          <a:solidFill>
                            <a:srgbClr val="FFFFFF"/>
                          </a:solidFill>
                          <a:latin typeface="Arial"/>
                          <a:ea typeface="Arial"/>
                          <a:cs typeface="Arial"/>
                          <a:sym typeface="Arial"/>
                        </a:rPr>
                        <a:t>Portal  da Transparencia* (execução)</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200">
                          <a:solidFill>
                            <a:srgbClr val="FFFFFF"/>
                          </a:solidFill>
                          <a:latin typeface="Arial"/>
                          <a:ea typeface="Arial"/>
                          <a:cs typeface="Arial"/>
                          <a:sym typeface="Arial"/>
                        </a:rPr>
                        <a:t>Desvio Padrão</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extLst>
                  <a:ext uri="{0D108BD9-81ED-4DB2-BD59-A6C34878D82A}">
                    <a16:rowId xmlns:a16="http://schemas.microsoft.com/office/drawing/2014/main" xmlns="" val="10002"/>
                  </a:ext>
                </a:extLst>
              </a:tr>
              <a:tr h="348307">
                <a:tc>
                  <a:txBody>
                    <a:bodyPr/>
                    <a:lstStyle/>
                    <a:p>
                      <a:pPr algn="l" defTabSz="457200">
                        <a:defRPr sz="1800"/>
                      </a:pPr>
                      <a:r>
                        <a:rPr sz="1080">
                          <a:latin typeface="Arial"/>
                          <a:ea typeface="Arial"/>
                          <a:cs typeface="Arial"/>
                          <a:sym typeface="Arial"/>
                        </a:rPr>
                        <a:t>01 - Legislativa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R$5.531.037.587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R$6.325.412.015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R$6.325.412.000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R$5.531.037.587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598.172 </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2.680.505.393 </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3"/>
                  </a:ext>
                </a:extLst>
              </a:tr>
              <a:tr h="348307">
                <a:tc>
                  <a:txBody>
                    <a:bodyPr/>
                    <a:lstStyle/>
                    <a:p>
                      <a:pPr algn="l" defTabSz="457200">
                        <a:defRPr sz="1800"/>
                      </a:pPr>
                      <a:r>
                        <a:rPr sz="1080">
                          <a:latin typeface="Arial"/>
                          <a:ea typeface="Arial"/>
                          <a:cs typeface="Arial"/>
                          <a:sym typeface="Arial"/>
                        </a:rPr>
                        <a:t>02 - Judiciária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R$23.519.663.160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R$26.737.193.270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R$26.737.193.000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R$23.519.663.160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29.090.662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11.339.465.297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4"/>
                  </a:ext>
                </a:extLst>
              </a:tr>
              <a:tr h="348307">
                <a:tc>
                  <a:txBody>
                    <a:bodyPr/>
                    <a:lstStyle/>
                    <a:p>
                      <a:pPr algn="l" defTabSz="457200">
                        <a:defRPr sz="1800"/>
                      </a:pPr>
                      <a:r>
                        <a:rPr sz="1080">
                          <a:latin typeface="Arial"/>
                          <a:ea typeface="Arial"/>
                          <a:cs typeface="Arial"/>
                          <a:sym typeface="Arial"/>
                        </a:rPr>
                        <a:t>03 - Essencial à Justiça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R$4.259.330.917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R$5.133.751.213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R$5.133.751.000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R$4.259.330.917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970.288.086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1.722.830.474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5"/>
                  </a:ext>
                </a:extLst>
              </a:tr>
              <a:tr h="348307">
                <a:tc>
                  <a:txBody>
                    <a:bodyPr/>
                    <a:lstStyle/>
                    <a:p>
                      <a:pPr algn="l" defTabSz="457200">
                        <a:defRPr sz="1800"/>
                      </a:pPr>
                      <a:r>
                        <a:rPr sz="1080">
                          <a:latin typeface="Arial"/>
                          <a:ea typeface="Arial"/>
                          <a:cs typeface="Arial"/>
                          <a:sym typeface="Arial"/>
                        </a:rPr>
                        <a:t>04 - Administração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R$17.559.737.090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R$19.783.525.936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R$19.783.526.000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R$17.559.737.090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23.370.352.365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2.377.373.497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6"/>
                  </a:ext>
                </a:extLst>
              </a:tr>
              <a:tr h="348307">
                <a:tc>
                  <a:txBody>
                    <a:bodyPr/>
                    <a:lstStyle/>
                    <a:p>
                      <a:pPr algn="l" defTabSz="457200">
                        <a:defRPr sz="1800"/>
                      </a:pPr>
                      <a:r>
                        <a:rPr sz="1080">
                          <a:latin typeface="Arial"/>
                          <a:ea typeface="Arial"/>
                          <a:cs typeface="Arial"/>
                          <a:sym typeface="Arial"/>
                        </a:rPr>
                        <a:t>05 - Defesa Nacional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R$34.435.581.343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R$34.896.031.266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R$34.896.031.000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R$34.435.581.343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36.228.973.531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736.004.008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7"/>
                  </a:ext>
                </a:extLst>
              </a:tr>
              <a:tr h="348307">
                <a:tc>
                  <a:txBody>
                    <a:bodyPr/>
                    <a:lstStyle/>
                    <a:p>
                      <a:pPr algn="l" defTabSz="457200">
                        <a:defRPr sz="1800"/>
                      </a:pPr>
                      <a:r>
                        <a:rPr sz="1080">
                          <a:latin typeface="Arial"/>
                          <a:ea typeface="Arial"/>
                          <a:cs typeface="Arial"/>
                          <a:sym typeface="Arial"/>
                        </a:rPr>
                        <a:t>06 - Segurança Pública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R$6.524.359.554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R$7.351.158.653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R$7.351.159.000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R$6.524.359.554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8.537.953.612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826.452.477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8"/>
                  </a:ext>
                </a:extLst>
              </a:tr>
              <a:tr h="348307">
                <a:tc>
                  <a:txBody>
                    <a:bodyPr/>
                    <a:lstStyle/>
                    <a:p>
                      <a:pPr algn="l" defTabSz="457200">
                        <a:defRPr sz="1800"/>
                      </a:pPr>
                      <a:r>
                        <a:rPr sz="1080">
                          <a:latin typeface="Arial"/>
                          <a:ea typeface="Arial"/>
                          <a:cs typeface="Arial"/>
                          <a:sym typeface="Arial"/>
                        </a:rPr>
                        <a:t>07 - Relações Exteriores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R$2.251.312.785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R$2.384.132.757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R$2.384.133.000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R$2.251.312.785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1.363.362.189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431.938.817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09"/>
                  </a:ext>
                </a:extLst>
              </a:tr>
              <a:tr h="348307">
                <a:tc>
                  <a:txBody>
                    <a:bodyPr/>
                    <a:lstStyle/>
                    <a:p>
                      <a:pPr algn="l" defTabSz="457200">
                        <a:defRPr sz="1800"/>
                      </a:pPr>
                      <a:r>
                        <a:rPr sz="1080">
                          <a:latin typeface="Arial"/>
                          <a:ea typeface="Arial"/>
                          <a:cs typeface="Arial"/>
                          <a:sym typeface="Arial"/>
                        </a:rPr>
                        <a:t>08 - Assistência Social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R$68.325.795.767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R$68.338.786.752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R$68.338.787.000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R$68.325.795.767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69.713.782.407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617.855.741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0"/>
                  </a:ext>
                </a:extLst>
              </a:tr>
              <a:tr h="348307">
                <a:tc>
                  <a:txBody>
                    <a:bodyPr/>
                    <a:lstStyle/>
                    <a:p>
                      <a:pPr algn="l" defTabSz="457200">
                        <a:defRPr sz="1800"/>
                      </a:pPr>
                      <a:r>
                        <a:rPr sz="1080">
                          <a:latin typeface="Arial"/>
                          <a:ea typeface="Arial"/>
                          <a:cs typeface="Arial"/>
                          <a:sym typeface="Arial"/>
                        </a:rPr>
                        <a:t>09 - Previdência Social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R$493.124.789.477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R$494.021.483.210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R$494.021.483.000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R$493.124.789.477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478.369.511.474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6.814.033.782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1"/>
                  </a:ext>
                </a:extLst>
              </a:tr>
              <a:tr h="348307">
                <a:tc>
                  <a:txBody>
                    <a:bodyPr/>
                    <a:lstStyle/>
                    <a:p>
                      <a:pPr algn="l" defTabSz="457200">
                        <a:defRPr sz="1800"/>
                      </a:pPr>
                      <a:r>
                        <a:rPr sz="1080">
                          <a:latin typeface="Arial"/>
                          <a:ea typeface="Arial"/>
                          <a:cs typeface="Arial"/>
                          <a:sym typeface="Arial"/>
                        </a:rPr>
                        <a:t>10 - Saúde</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R$85.130.901.082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R$86.657.737.261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R$86.657.737.000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R$85.130.901.082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93.852.502.515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3.639.964.796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2"/>
                  </a:ext>
                </a:extLst>
              </a:tr>
              <a:tr h="348307">
                <a:tc>
                  <a:txBody>
                    <a:bodyPr/>
                    <a:lstStyle/>
                    <a:p>
                      <a:pPr algn="l" defTabSz="457200">
                        <a:defRPr sz="1800"/>
                      </a:pPr>
                      <a:r>
                        <a:rPr sz="1080">
                          <a:latin typeface="Arial"/>
                          <a:ea typeface="Arial"/>
                          <a:cs typeface="Arial"/>
                          <a:sym typeface="Arial"/>
                        </a:rPr>
                        <a:t>11 - Trabalho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R$69.419.664.362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R$69.646.718.277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R$69.646.718.000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R$69.419.664.362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71.782.959.860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1.012.511.785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3"/>
                  </a:ext>
                </a:extLst>
              </a:tr>
              <a:tr h="348307">
                <a:tc>
                  <a:txBody>
                    <a:bodyPr/>
                    <a:lstStyle/>
                    <a:p>
                      <a:pPr algn="l" defTabSz="457200">
                        <a:defRPr sz="1800"/>
                      </a:pPr>
                      <a:r>
                        <a:rPr sz="1080">
                          <a:latin typeface="Arial"/>
                          <a:ea typeface="Arial"/>
                          <a:cs typeface="Arial"/>
                          <a:sym typeface="Arial"/>
                        </a:rPr>
                        <a:t>12 - Educação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R$73.059.804.006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R$81.414.428.304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R$81.414.428.000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R$73.059.804.006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91.722.722.301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7.708.209.499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4"/>
                  </a:ext>
                </a:extLst>
              </a:tr>
              <a:tr h="348307">
                <a:tc>
                  <a:txBody>
                    <a:bodyPr/>
                    <a:lstStyle/>
                    <a:p>
                      <a:pPr algn="l" defTabSz="457200">
                        <a:defRPr sz="1800"/>
                      </a:pPr>
                      <a:r>
                        <a:rPr sz="1080">
                          <a:latin typeface="Arial"/>
                          <a:ea typeface="Arial"/>
                          <a:cs typeface="Arial"/>
                          <a:sym typeface="Arial"/>
                        </a:rPr>
                        <a:t>13 - Cultura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R$858.875.219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R$928.338.975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R$928.339.000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R$858.875.219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1.523.008.064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283.611.385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5"/>
                  </a:ext>
                </a:extLst>
              </a:tr>
              <a:tr h="348307">
                <a:tc>
                  <a:txBody>
                    <a:bodyPr/>
                    <a:lstStyle/>
                    <a:p>
                      <a:pPr algn="l" defTabSz="457200">
                        <a:defRPr sz="1800"/>
                      </a:pPr>
                      <a:r>
                        <a:rPr sz="1080">
                          <a:latin typeface="Arial"/>
                          <a:ea typeface="Arial"/>
                          <a:cs typeface="Arial"/>
                          <a:sym typeface="Arial"/>
                        </a:rPr>
                        <a:t>14 - Direitos da Cidadania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R$687.780.273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R$765.731.842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R$765.732.000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R$687.780.273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1.292.332.064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255.918.639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6"/>
                  </a:ext>
                </a:extLst>
              </a:tr>
              <a:tr h="348307">
                <a:tc>
                  <a:txBody>
                    <a:bodyPr/>
                    <a:lstStyle/>
                    <a:p>
                      <a:pPr algn="l" defTabSz="457200">
                        <a:defRPr sz="1800"/>
                      </a:pPr>
                      <a:r>
                        <a:rPr sz="1080">
                          <a:latin typeface="Arial"/>
                          <a:ea typeface="Arial"/>
                          <a:cs typeface="Arial"/>
                          <a:sym typeface="Arial"/>
                        </a:rPr>
                        <a:t>15 - Urbanismo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R$1.486.241.031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R$1.529.731.180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R$1.529.731.000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R$1.486.241.031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2.865.295.506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607.396.602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7"/>
                  </a:ext>
                </a:extLst>
              </a:tr>
              <a:tr h="348307">
                <a:tc>
                  <a:txBody>
                    <a:bodyPr/>
                    <a:lstStyle/>
                    <a:p>
                      <a:pPr algn="l" defTabSz="457200">
                        <a:defRPr sz="1800"/>
                      </a:pPr>
                      <a:r>
                        <a:rPr sz="1080">
                          <a:latin typeface="Arial"/>
                          <a:ea typeface="Arial"/>
                          <a:cs typeface="Arial"/>
                          <a:sym typeface="Arial"/>
                        </a:rPr>
                        <a:t>16 - Habitação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R$7.455.551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R$7.455.551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R$7.456.000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R$7.455.551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155.251.426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66.096.275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8"/>
                  </a:ext>
                </a:extLst>
              </a:tr>
              <a:tr h="348307">
                <a:tc>
                  <a:txBody>
                    <a:bodyPr/>
                    <a:lstStyle/>
                    <a:p>
                      <a:pPr algn="l" defTabSz="457200">
                        <a:defRPr sz="1800"/>
                      </a:pPr>
                      <a:r>
                        <a:rPr sz="1080">
                          <a:latin typeface="Arial"/>
                          <a:ea typeface="Arial"/>
                          <a:cs typeface="Arial"/>
                          <a:sym typeface="Arial"/>
                        </a:rPr>
                        <a:t>17 - Saneamento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R$483.055.732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R$483.085.984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R$483.086.000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R$483.055.732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1.719.727.922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553.049.850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19"/>
                  </a:ext>
                </a:extLst>
              </a:tr>
              <a:tr h="348307">
                <a:tc>
                  <a:txBody>
                    <a:bodyPr/>
                    <a:lstStyle/>
                    <a:p>
                      <a:pPr algn="l" defTabSz="457200">
                        <a:defRPr sz="1800"/>
                      </a:pPr>
                      <a:r>
                        <a:rPr sz="1080">
                          <a:latin typeface="Arial"/>
                          <a:ea typeface="Arial"/>
                          <a:cs typeface="Arial"/>
                          <a:sym typeface="Arial"/>
                        </a:rPr>
                        <a:t>18 - Gestão Ambiental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R$3.617.727.333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R$3.809.265.818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R$3.809.266.000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R$3.617.727.333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5.628.793.153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861.883.935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0"/>
                  </a:ext>
                </a:extLst>
              </a:tr>
              <a:tr h="348307">
                <a:tc>
                  <a:txBody>
                    <a:bodyPr/>
                    <a:lstStyle/>
                    <a:p>
                      <a:pPr algn="l" defTabSz="457200">
                        <a:defRPr sz="1800"/>
                      </a:pPr>
                      <a:r>
                        <a:rPr sz="1080">
                          <a:latin typeface="Arial"/>
                          <a:ea typeface="Arial"/>
                          <a:cs typeface="Arial"/>
                          <a:sym typeface="Arial"/>
                        </a:rPr>
                        <a:t>19 - Ciência e Tecnologia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R$6.115.849.700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R$6.414.313.719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R$6.414.314.000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R$6.115.849.700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9.027.869.052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1.244.535.623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1"/>
                  </a:ext>
                </a:extLst>
              </a:tr>
              <a:tr h="348307">
                <a:tc>
                  <a:txBody>
                    <a:bodyPr/>
                    <a:lstStyle/>
                    <a:p>
                      <a:pPr algn="l" defTabSz="457200">
                        <a:defRPr sz="1800"/>
                      </a:pPr>
                      <a:r>
                        <a:rPr sz="1080">
                          <a:latin typeface="Arial"/>
                          <a:ea typeface="Arial"/>
                          <a:cs typeface="Arial"/>
                          <a:sym typeface="Arial"/>
                        </a:rPr>
                        <a:t>20 - Agricultura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R$9.833.406.467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R$10.659.042.580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R$10.659.043.000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R$9.833.406.467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13.588.839.288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1.550.817.006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2"/>
                  </a:ext>
                </a:extLst>
              </a:tr>
              <a:tr h="348307">
                <a:tc>
                  <a:txBody>
                    <a:bodyPr/>
                    <a:lstStyle/>
                    <a:p>
                      <a:pPr algn="l" defTabSz="457200">
                        <a:defRPr sz="1800"/>
                      </a:pPr>
                      <a:r>
                        <a:rPr sz="1080">
                          <a:latin typeface="Arial"/>
                          <a:ea typeface="Arial"/>
                          <a:cs typeface="Arial"/>
                          <a:sym typeface="Arial"/>
                        </a:rPr>
                        <a:t>21 - Organização Agrária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R$2.510.541.619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R$2.604.469.648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R$2.604.470.000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R$2.510.541.619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7.184.815.375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2.069.928.635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3"/>
                  </a:ext>
                </a:extLst>
              </a:tr>
              <a:tr h="348307">
                <a:tc>
                  <a:txBody>
                    <a:bodyPr/>
                    <a:lstStyle/>
                    <a:p>
                      <a:pPr algn="l" defTabSz="457200">
                        <a:defRPr sz="1800"/>
                      </a:pPr>
                      <a:r>
                        <a:rPr sz="1080">
                          <a:latin typeface="Arial"/>
                          <a:ea typeface="Arial"/>
                          <a:cs typeface="Arial"/>
                          <a:sym typeface="Arial"/>
                        </a:rPr>
                        <a:t>22 - Indústria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R$1.958.764.723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R$2.135.227.532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R$2.135.228.000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R$1.958.764.723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3.008.848.278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439.108.948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4"/>
                  </a:ext>
                </a:extLst>
              </a:tr>
              <a:tr h="348307">
                <a:tc>
                  <a:txBody>
                    <a:bodyPr/>
                    <a:lstStyle/>
                    <a:p>
                      <a:pPr algn="l" defTabSz="457200">
                        <a:defRPr sz="1800"/>
                      </a:pPr>
                      <a:r>
                        <a:rPr sz="1080">
                          <a:latin typeface="Arial"/>
                          <a:ea typeface="Arial"/>
                          <a:cs typeface="Arial"/>
                          <a:sym typeface="Arial"/>
                        </a:rPr>
                        <a:t>23 - Comércio e Serviços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R$1.359.096.195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R$1.367.142.535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R$1.367.143.000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R$1.359.096.195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2.091.317.081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325.684.718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5"/>
                  </a:ext>
                </a:extLst>
              </a:tr>
              <a:tr h="348307">
                <a:tc>
                  <a:txBody>
                    <a:bodyPr/>
                    <a:lstStyle/>
                    <a:p>
                      <a:pPr algn="l" defTabSz="457200">
                        <a:defRPr sz="1800"/>
                      </a:pPr>
                      <a:r>
                        <a:rPr sz="1080">
                          <a:latin typeface="Arial"/>
                          <a:ea typeface="Arial"/>
                          <a:cs typeface="Arial"/>
                          <a:sym typeface="Arial"/>
                        </a:rPr>
                        <a:t>24 - Comunicações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R$1.156.826.767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R$1.273.773.730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R$1.273.774.000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R$1.156.826.767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1.517.216.512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147.138.825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6"/>
                  </a:ext>
                </a:extLst>
              </a:tr>
              <a:tr h="348307">
                <a:tc>
                  <a:txBody>
                    <a:bodyPr/>
                    <a:lstStyle/>
                    <a:p>
                      <a:pPr algn="l" defTabSz="457200">
                        <a:defRPr sz="1800"/>
                      </a:pPr>
                      <a:r>
                        <a:rPr sz="1080">
                          <a:latin typeface="Arial"/>
                          <a:ea typeface="Arial"/>
                          <a:cs typeface="Arial"/>
                          <a:sym typeface="Arial"/>
                        </a:rPr>
                        <a:t>25 - Energia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R$883.862.548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R$985.372.039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R$985.372.000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R$883.862.548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1.021.603.666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63.948.177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7"/>
                  </a:ext>
                </a:extLst>
              </a:tr>
              <a:tr h="348307">
                <a:tc>
                  <a:txBody>
                    <a:bodyPr/>
                    <a:lstStyle/>
                    <a:p>
                      <a:pPr algn="l" defTabSz="457200">
                        <a:defRPr sz="1800"/>
                      </a:pPr>
                      <a:r>
                        <a:rPr sz="1080">
                          <a:latin typeface="Arial"/>
                          <a:ea typeface="Arial"/>
                          <a:cs typeface="Arial"/>
                          <a:sym typeface="Arial"/>
                        </a:rPr>
                        <a:t>26 - Transporte</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R$13.891.667.784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R$14.126.120.638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R$14.126.121.000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R$13.891.667.784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20.637.724.351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2.966.819.783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8"/>
                  </a:ext>
                </a:extLst>
              </a:tr>
              <a:tr h="348307">
                <a:tc>
                  <a:txBody>
                    <a:bodyPr/>
                    <a:lstStyle/>
                    <a:p>
                      <a:pPr algn="l" defTabSz="457200">
                        <a:defRPr sz="1800"/>
                      </a:pPr>
                      <a:r>
                        <a:rPr sz="1080">
                          <a:latin typeface="Arial"/>
                          <a:ea typeface="Arial"/>
                          <a:cs typeface="Arial"/>
                          <a:sym typeface="Arial"/>
                        </a:rPr>
                        <a:t>27 - Desporto e Lazer</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R$848.433.386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R$854.433.812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R$854.434.000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R$848.433.386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1.731.636.995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080">
                          <a:latin typeface="Arial"/>
                          <a:ea typeface="Arial"/>
                          <a:cs typeface="Arial"/>
                          <a:sym typeface="Arial"/>
                        </a:rPr>
                        <a:t> 	393.650.338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29"/>
                  </a:ext>
                </a:extLst>
              </a:tr>
              <a:tr h="349673">
                <a:tc>
                  <a:txBody>
                    <a:bodyPr/>
                    <a:lstStyle/>
                    <a:p>
                      <a:pPr algn="l" defTabSz="457200">
                        <a:defRPr sz="1800"/>
                      </a:pPr>
                      <a:r>
                        <a:rPr sz="1080">
                          <a:latin typeface="Arial"/>
                          <a:ea typeface="Arial"/>
                          <a:cs typeface="Arial"/>
                          <a:sym typeface="Arial"/>
                        </a:rPr>
                        <a:t>28 - Encargos Especiais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R$1.230.918.840.421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R$1.247.007.871.340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R$630.189.786.000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R$1.230.918.840.421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1.244.697.703.296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548235"/>
                      </a:solidFill>
                      <a:miter lim="400000"/>
                    </a:lnB>
                    <a:solidFill>
                      <a:srgbClr val="FFFFFF"/>
                    </a:solidFill>
                  </a:tcPr>
                </a:tc>
                <a:tc>
                  <a:txBody>
                    <a:bodyPr/>
                    <a:lstStyle/>
                    <a:p>
                      <a:pPr defTabSz="457200">
                        <a:defRPr sz="1800"/>
                      </a:pPr>
                      <a:r>
                        <a:rPr sz="1080">
                          <a:latin typeface="Arial"/>
                          <a:ea typeface="Arial"/>
                          <a:cs typeface="Arial"/>
                          <a:sym typeface="Arial"/>
                        </a:rPr>
                        <a:t> 	272.097.233.476 </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30"/>
                  </a:ext>
                </a:extLst>
              </a:tr>
              <a:tr h="349673">
                <a:tc>
                  <a:txBody>
                    <a:bodyPr/>
                    <a:lstStyle/>
                    <a:p>
                      <a:pPr defTabSz="457200">
                        <a:defRPr sz="1800"/>
                      </a:pPr>
                      <a:r>
                        <a:rPr sz="1200" b="1">
                          <a:latin typeface="Arial"/>
                          <a:ea typeface="Arial"/>
                          <a:cs typeface="Arial"/>
                          <a:sym typeface="Arial"/>
                        </a:rPr>
                        <a:t>Total Geral</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200" b="1">
                          <a:latin typeface="Arial"/>
                          <a:ea typeface="Arial"/>
                          <a:cs typeface="Arial"/>
                          <a:sym typeface="Arial"/>
                        </a:rPr>
                        <a:t>R$2.159.760.401.879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200" b="1">
                          <a:latin typeface="Arial"/>
                          <a:ea typeface="Arial"/>
                          <a:cs typeface="Arial"/>
                          <a:sym typeface="Arial"/>
                        </a:rPr>
                        <a:t>R$2.197.641.735.837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200" b="1">
                          <a:latin typeface="Arial"/>
                          <a:ea typeface="Arial"/>
                          <a:cs typeface="Arial"/>
                          <a:sym typeface="Arial"/>
                        </a:rPr>
                        <a:t>R$1.580.823.653.000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200" b="1">
                          <a:latin typeface="Arial"/>
                          <a:ea typeface="Arial"/>
                          <a:cs typeface="Arial"/>
                          <a:sym typeface="Arial"/>
                        </a:rPr>
                        <a:t>R$2.159.760.401.879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200" b="1">
                          <a:latin typeface="Arial"/>
                          <a:ea typeface="Arial"/>
                          <a:cs typeface="Arial"/>
                          <a:sym typeface="Arial"/>
                        </a:rPr>
                        <a:t>R$2.193.634.079.204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200" b="1">
                          <a:latin typeface="Arial"/>
                          <a:ea typeface="Arial"/>
                          <a:cs typeface="Arial"/>
                          <a:sym typeface="Arial"/>
                        </a:rPr>
                        <a:t>R$267.536.687.994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1"/>
                  </a:ext>
                </a:extLst>
              </a:tr>
              <a:tr h="349673">
                <a:tc>
                  <a:txBody>
                    <a:bodyPr/>
                    <a:lstStyle/>
                    <a:p>
                      <a:pPr defTabSz="457200">
                        <a:defRPr sz="1800"/>
                      </a:pPr>
                      <a:r>
                        <a:rPr sz="1200">
                          <a:latin typeface="Arial"/>
                          <a:ea typeface="Arial"/>
                          <a:cs typeface="Arial"/>
                          <a:sym typeface="Arial"/>
                        </a:rPr>
                        <a:t>Fontes:</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439"/>
                        <a:t>https://siconfi.tesouro.gov.br/siconfi/pages/public/declaracao/declaracao_list.jsf</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439"/>
                        <a:t>http://www8d.senado.gov.br/BOE/BI/logon/start.do?ivsLogonToken=WWW8D.senado.gov.br%3A6400%402062142JvY9icjr8Oc4v1Dxiig621j2062140J8hBKjCDmgAgxS1tcURBxs7</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200" u="sng">
                          <a:solidFill>
                            <a:srgbClr val="0563C1"/>
                          </a:solidFill>
                          <a:latin typeface="Arial"/>
                          <a:ea typeface="Arial"/>
                          <a:cs typeface="Arial"/>
                          <a:sym typeface="Arial"/>
                        </a:rPr>
                        <a:t>https://www.tesouro.fazenda.gov.br/documents/10180/352657/RROdez2014+%28Correção+2%29.pdf/3c9ae8f9-193a-40b8-9b00-75c03509f9a4</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439"/>
                        <a:t>https://siconfi.tesouro.gov.br/siconfi/pages/public/declaracoes_anteriores/declaracoes_anteriores_list.jsf</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439"/>
                        <a:t>http://transparencia.gov.br/PortalFuncoes.asp?Exercicio=2014</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2"/>
                  </a:ext>
                </a:extLst>
              </a:tr>
              <a:tr h="349673">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439"/>
                        <a:t>https://www.tesouro.fazenda.gov.br/-/relatorio-resumido-de-execucao-orcamentaria</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439"/>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3"/>
                  </a:ext>
                </a:extLst>
              </a:tr>
            </a:tbl>
          </a:graphicData>
        </a:graphic>
      </p:graphicFrame>
      <p:sp>
        <p:nvSpPr>
          <p:cNvPr id="201" name="Shape 201"/>
          <p:cNvSpPr/>
          <p:nvPr/>
        </p:nvSpPr>
        <p:spPr>
          <a:xfrm>
            <a:off x="11068264" y="177701"/>
            <a:ext cx="12542938" cy="11861998"/>
          </a:xfrm>
          <a:prstGeom prst="rect">
            <a:avLst/>
          </a:prstGeom>
          <a:solidFill>
            <a:srgbClr val="000000">
              <a:alpha val="19948"/>
            </a:srgbClr>
          </a:solidFill>
          <a:ln w="12700">
            <a:miter lim="400000"/>
          </a:ln>
        </p:spPr>
        <p:txBody>
          <a:bodyPr tIns="91439" bIns="91439" anchor="ctr"/>
          <a:lstStyle/>
          <a:p>
            <a:endParaRPr/>
          </a:p>
        </p:txBody>
      </p:sp>
      <p:sp>
        <p:nvSpPr>
          <p:cNvPr id="202" name="Shape 202"/>
          <p:cNvSpPr/>
          <p:nvPr/>
        </p:nvSpPr>
        <p:spPr>
          <a:xfrm>
            <a:off x="12877348" y="812182"/>
            <a:ext cx="10875567" cy="517394"/>
          </a:xfrm>
          <a:prstGeom prst="rect">
            <a:avLst/>
          </a:prstGeom>
          <a:ln w="38100">
            <a:solidFill>
              <a:srgbClr val="FF0000"/>
            </a:solidFill>
            <a:miter/>
          </a:ln>
        </p:spPr>
        <p:txBody>
          <a:bodyPr tIns="91439" bIns="91439" anchor="ctr"/>
          <a:lstStyle/>
          <a:p>
            <a:endParaRPr/>
          </a:p>
        </p:txBody>
      </p:sp>
      <p:sp>
        <p:nvSpPr>
          <p:cNvPr id="203" name="Shape 203"/>
          <p:cNvSpPr/>
          <p:nvPr/>
        </p:nvSpPr>
        <p:spPr>
          <a:xfrm>
            <a:off x="12877348" y="10990677"/>
            <a:ext cx="10875567" cy="415794"/>
          </a:xfrm>
          <a:prstGeom prst="rect">
            <a:avLst/>
          </a:prstGeom>
          <a:ln w="38100">
            <a:solidFill>
              <a:srgbClr val="FF0000"/>
            </a:solidFill>
            <a:miter/>
          </a:ln>
        </p:spPr>
        <p:txBody>
          <a:bodyPr tIns="91439" bIns="91439" anchor="ctr"/>
          <a:lstStyle/>
          <a:p>
            <a:endParaRPr/>
          </a:p>
        </p:txBody>
      </p:sp>
      <p:sp>
        <p:nvSpPr>
          <p:cNvPr id="209" name="Shape 209"/>
          <p:cNvSpPr/>
          <p:nvPr/>
        </p:nvSpPr>
        <p:spPr>
          <a:xfrm>
            <a:off x="13596017" y="1348741"/>
            <a:ext cx="4294599" cy="48820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104" y="12766"/>
                  <a:pt x="12304" y="5566"/>
                  <a:pt x="21600" y="0"/>
                </a:cubicBezTo>
              </a:path>
            </a:pathLst>
          </a:custGeom>
          <a:ln w="38100">
            <a:solidFill>
              <a:srgbClr val="FF0000"/>
            </a:solidFill>
            <a:miter/>
          </a:ln>
        </p:spPr>
        <p:txBody>
          <a:bodyPr/>
          <a:lstStyle/>
          <a:p>
            <a:endParaRPr/>
          </a:p>
        </p:txBody>
      </p:sp>
      <p:sp>
        <p:nvSpPr>
          <p:cNvPr id="210" name="Shape 210"/>
          <p:cNvSpPr/>
          <p:nvPr/>
        </p:nvSpPr>
        <p:spPr>
          <a:xfrm>
            <a:off x="13622781" y="7806915"/>
            <a:ext cx="4494699" cy="3164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322" y="4715"/>
                  <a:pt x="15522" y="11915"/>
                  <a:pt x="21600" y="21600"/>
                </a:cubicBezTo>
              </a:path>
            </a:pathLst>
          </a:custGeom>
          <a:ln w="38100">
            <a:solidFill>
              <a:srgbClr val="FF0000"/>
            </a:solidFill>
            <a:miter/>
          </a:ln>
        </p:spPr>
        <p:txBody>
          <a:bodyPr/>
          <a:lstStyle/>
          <a:p>
            <a:endParaRPr/>
          </a:p>
        </p:txBody>
      </p:sp>
      <p:pic>
        <p:nvPicPr>
          <p:cNvPr id="206" name="Screenshot 2016-06-27 15.47.56.png"/>
          <p:cNvPicPr>
            <a:picLocks noChangeAspect="1"/>
          </p:cNvPicPr>
          <p:nvPr/>
        </p:nvPicPr>
        <p:blipFill>
          <a:blip r:embed="rId2">
            <a:extLst/>
          </a:blip>
          <a:stretch>
            <a:fillRect/>
          </a:stretch>
        </p:blipFill>
        <p:spPr>
          <a:xfrm>
            <a:off x="3240932" y="6230844"/>
            <a:ext cx="20330268" cy="722640"/>
          </a:xfrm>
          <a:prstGeom prst="rect">
            <a:avLst/>
          </a:prstGeom>
          <a:ln w="12700">
            <a:miter lim="400000"/>
          </a:ln>
          <a:effectLst>
            <a:outerShdw blurRad="368300" dist="25400" dir="5400000" rotWithShape="0">
              <a:srgbClr val="000000">
                <a:alpha val="75000"/>
              </a:srgbClr>
            </a:outerShdw>
          </a:effectLst>
        </p:spPr>
      </p:pic>
      <p:pic>
        <p:nvPicPr>
          <p:cNvPr id="207" name="Screenshot 2016-06-27 15.47.44.png"/>
          <p:cNvPicPr>
            <a:picLocks noChangeAspect="1"/>
          </p:cNvPicPr>
          <p:nvPr/>
        </p:nvPicPr>
        <p:blipFill>
          <a:blip r:embed="rId3">
            <a:extLst/>
          </a:blip>
          <a:stretch>
            <a:fillRect/>
          </a:stretch>
        </p:blipFill>
        <p:spPr>
          <a:xfrm>
            <a:off x="1106312" y="6949944"/>
            <a:ext cx="22501001" cy="851825"/>
          </a:xfrm>
          <a:prstGeom prst="rect">
            <a:avLst/>
          </a:prstGeom>
          <a:ln w="12700">
            <a:miter lim="400000"/>
          </a:ln>
          <a:effectLst>
            <a:outerShdw blurRad="381000" dist="25400" dir="5400000" rotWithShape="0">
              <a:srgbClr val="000000">
                <a:alpha val="75000"/>
              </a:srgbClr>
            </a:outerShdw>
          </a:effectLst>
        </p:spPr>
      </p:pic>
      <p:sp>
        <p:nvSpPr>
          <p:cNvPr id="208" name="Shape 208"/>
          <p:cNvSpPr>
            <a:spLocks noGrp="1"/>
          </p:cNvSpPr>
          <p:nvPr>
            <p:ph type="title"/>
          </p:nvPr>
        </p:nvSpPr>
        <p:spPr>
          <a:xfrm>
            <a:off x="914399" y="889000"/>
            <a:ext cx="9610660" cy="1958571"/>
          </a:xfrm>
          <a:prstGeom prst="rect">
            <a:avLst/>
          </a:prstGeom>
        </p:spPr>
        <p:txBody>
          <a:bodyPr>
            <a:noAutofit/>
          </a:bodyPr>
          <a:lstStyle/>
          <a:p>
            <a:pPr>
              <a:defRPr sz="6100" b="0">
                <a:latin typeface="Helvetica Light"/>
                <a:ea typeface="Helvetica Light"/>
                <a:cs typeface="Helvetica Light"/>
                <a:sym typeface="Helvetica Light"/>
              </a:defRPr>
            </a:pPr>
            <a:r>
              <a:t>Disparidade identificadas</a:t>
            </a:r>
          </a:p>
          <a:p>
            <a:pPr>
              <a:defRPr sz="5000" b="0" i="1">
                <a:solidFill>
                  <a:schemeClr val="accent3">
                    <a:lumOff val="-12941"/>
                  </a:schemeClr>
                </a:solidFill>
                <a:latin typeface="Helvetica Light"/>
                <a:ea typeface="Helvetica Light"/>
                <a:cs typeface="Helvetica Light"/>
                <a:sym typeface="Helvetica Light"/>
              </a:defRPr>
            </a:pPr>
            <a:r>
              <a:t>Gastos por função da União</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914399" y="889000"/>
            <a:ext cx="9610660" cy="1958571"/>
          </a:xfrm>
          <a:prstGeom prst="rect">
            <a:avLst/>
          </a:prstGeom>
        </p:spPr>
        <p:txBody>
          <a:bodyPr>
            <a:noAutofit/>
          </a:bodyPr>
          <a:lstStyle/>
          <a:p>
            <a:pPr>
              <a:defRPr sz="6100" b="0">
                <a:latin typeface="Helvetica Light"/>
                <a:ea typeface="Helvetica Light"/>
                <a:cs typeface="Helvetica Light"/>
                <a:sym typeface="Helvetica Light"/>
              </a:defRPr>
            </a:pPr>
            <a:r>
              <a:t>Disparidade identificadas</a:t>
            </a:r>
          </a:p>
          <a:p>
            <a:pPr>
              <a:defRPr sz="5000" b="0" i="1">
                <a:solidFill>
                  <a:schemeClr val="accent3">
                    <a:lumOff val="-12941"/>
                  </a:schemeClr>
                </a:solidFill>
                <a:latin typeface="Helvetica Light"/>
                <a:ea typeface="Helvetica Light"/>
                <a:cs typeface="Helvetica Light"/>
                <a:sym typeface="Helvetica Light"/>
              </a:defRPr>
            </a:pPr>
            <a:r>
              <a:t>Gastos por função da União</a:t>
            </a:r>
          </a:p>
        </p:txBody>
      </p:sp>
      <p:graphicFrame>
        <p:nvGraphicFramePr>
          <p:cNvPr id="213" name="Table 213"/>
          <p:cNvGraphicFramePr/>
          <p:nvPr/>
        </p:nvGraphicFramePr>
        <p:xfrm>
          <a:off x="10552003" y="943759"/>
          <a:ext cx="13340610" cy="13231956"/>
        </p:xfrm>
        <a:graphic>
          <a:graphicData uri="http://schemas.openxmlformats.org/drawingml/2006/table">
            <a:tbl>
              <a:tblPr>
                <a:tableStyleId>{4C3C2611-4C71-4FC5-86AE-919BDF0F9419}</a:tableStyleId>
              </a:tblPr>
              <a:tblGrid>
                <a:gridCol w="2223435">
                  <a:extLst>
                    <a:ext uri="{9D8B030D-6E8A-4147-A177-3AD203B41FA5}">
                      <a16:colId xmlns:a16="http://schemas.microsoft.com/office/drawing/2014/main" xmlns="" val="20000"/>
                    </a:ext>
                  </a:extLst>
                </a:gridCol>
                <a:gridCol w="2223435">
                  <a:extLst>
                    <a:ext uri="{9D8B030D-6E8A-4147-A177-3AD203B41FA5}">
                      <a16:colId xmlns:a16="http://schemas.microsoft.com/office/drawing/2014/main" xmlns="" val="20001"/>
                    </a:ext>
                  </a:extLst>
                </a:gridCol>
                <a:gridCol w="2223435">
                  <a:extLst>
                    <a:ext uri="{9D8B030D-6E8A-4147-A177-3AD203B41FA5}">
                      <a16:colId xmlns:a16="http://schemas.microsoft.com/office/drawing/2014/main" xmlns="" val="20002"/>
                    </a:ext>
                  </a:extLst>
                </a:gridCol>
                <a:gridCol w="2223435">
                  <a:extLst>
                    <a:ext uri="{9D8B030D-6E8A-4147-A177-3AD203B41FA5}">
                      <a16:colId xmlns:a16="http://schemas.microsoft.com/office/drawing/2014/main" xmlns="" val="20003"/>
                    </a:ext>
                  </a:extLst>
                </a:gridCol>
                <a:gridCol w="2223435">
                  <a:extLst>
                    <a:ext uri="{9D8B030D-6E8A-4147-A177-3AD203B41FA5}">
                      <a16:colId xmlns:a16="http://schemas.microsoft.com/office/drawing/2014/main" xmlns="" val="20004"/>
                    </a:ext>
                  </a:extLst>
                </a:gridCol>
                <a:gridCol w="2223435">
                  <a:extLst>
                    <a:ext uri="{9D8B030D-6E8A-4147-A177-3AD203B41FA5}">
                      <a16:colId xmlns:a16="http://schemas.microsoft.com/office/drawing/2014/main" xmlns="" val="20005"/>
                    </a:ext>
                  </a:extLst>
                </a:gridCol>
              </a:tblGrid>
              <a:tr h="318537">
                <a:tc>
                  <a:txBody>
                    <a:bodyPr/>
                    <a:lstStyle/>
                    <a:p>
                      <a:pPr defTabSz="457200">
                        <a:defRPr sz="1800"/>
                      </a:pPr>
                      <a:r>
                        <a:rPr sz="1439" b="1">
                          <a:solidFill>
                            <a:srgbClr val="FFFFFF"/>
                          </a:solidFill>
                          <a:latin typeface="Arial"/>
                          <a:ea typeface="Arial"/>
                          <a:cs typeface="Arial"/>
                          <a:sym typeface="Arial"/>
                        </a:rPr>
                        <a:t>Comparação de Fontes</a:t>
                      </a: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Despesas Liquidadas</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União - Governo Federal</a:t>
                      </a: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439">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439">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tc>
                  <a:txBody>
                    <a:bodyPr/>
                    <a:lstStyle/>
                    <a:p>
                      <a:pPr defTabSz="457200">
                        <a:defRPr sz="1439">
                          <a:solidFill>
                            <a:srgbClr val="FFFFFF"/>
                          </a:solidFill>
                          <a:latin typeface="Arial"/>
                          <a:ea typeface="Arial"/>
                          <a:cs typeface="Arial"/>
                          <a:sym typeface="Arial"/>
                        </a:defRPr>
                      </a:pPr>
                      <a:endParaRPr/>
                    </a:p>
                  </a:txBody>
                  <a:tcPr marL="25400" marR="25400" marT="0" marB="25400" anchor="b" horzOverflow="overflow">
                    <a:lnL w="12700">
                      <a:miter lim="400000"/>
                    </a:lnL>
                    <a:lnR w="12700">
                      <a:miter lim="400000"/>
                    </a:lnR>
                    <a:lnT w="12700">
                      <a:miter lim="400000"/>
                    </a:lnT>
                    <a:lnB w="12700">
                      <a:solidFill>
                        <a:srgbClr val="548235"/>
                      </a:solidFill>
                      <a:miter lim="400000"/>
                    </a:lnB>
                    <a:solidFill>
                      <a:srgbClr val="548235"/>
                    </a:solidFill>
                  </a:tcPr>
                </a:tc>
                <a:extLst>
                  <a:ext uri="{0D108BD9-81ED-4DB2-BD59-A6C34878D82A}">
                    <a16:rowId xmlns:a16="http://schemas.microsoft.com/office/drawing/2014/main" xmlns="" val="10000"/>
                  </a:ext>
                </a:extLst>
              </a:tr>
              <a:tr h="318537">
                <a:tc>
                  <a:txBody>
                    <a:bodyPr/>
                    <a:lstStyle/>
                    <a:p>
                      <a:pPr defTabSz="457200">
                        <a:defRPr sz="1800"/>
                      </a:pPr>
                      <a:r>
                        <a:rPr sz="1439">
                          <a:solidFill>
                            <a:srgbClr val="FFFFFF"/>
                          </a:solidFill>
                          <a:latin typeface="Arial"/>
                          <a:ea typeface="Arial"/>
                          <a:cs typeface="Arial"/>
                          <a:sym typeface="Arial"/>
                        </a:rPr>
                        <a:t>Rótulos de Linha</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DCA - SICONFI</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Siga Brasil</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RREO Dez/14 - STN</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RREO Dez/14 - STN/SICONFI</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tc>
                  <a:txBody>
                    <a:bodyPr/>
                    <a:lstStyle/>
                    <a:p>
                      <a:pPr defTabSz="457200">
                        <a:defRPr sz="1800"/>
                      </a:pPr>
                      <a:r>
                        <a:rPr sz="1439">
                          <a:solidFill>
                            <a:srgbClr val="FFFFFF"/>
                          </a:solidFill>
                          <a:latin typeface="Arial"/>
                          <a:ea typeface="Arial"/>
                          <a:cs typeface="Arial"/>
                          <a:sym typeface="Arial"/>
                        </a:rPr>
                        <a:t>Portal  da Transparencia* (execução)</a:t>
                      </a:r>
                    </a:p>
                  </a:txBody>
                  <a:tcPr marL="25400" marR="25400" marT="0" marB="25400" anchor="b" horzOverflow="overflow">
                    <a:lnL w="12700">
                      <a:miter lim="400000"/>
                    </a:lnL>
                    <a:lnR w="12700">
                      <a:miter lim="400000"/>
                    </a:lnR>
                    <a:lnT w="12700">
                      <a:solidFill>
                        <a:srgbClr val="548235"/>
                      </a:solidFill>
                      <a:miter lim="400000"/>
                    </a:lnT>
                    <a:lnB w="12700">
                      <a:solidFill>
                        <a:srgbClr val="548235"/>
                      </a:solidFill>
                      <a:miter lim="400000"/>
                    </a:lnB>
                    <a:solidFill>
                      <a:srgbClr val="548235"/>
                    </a:solidFill>
                  </a:tcPr>
                </a:tc>
                <a:extLst>
                  <a:ext uri="{0D108BD9-81ED-4DB2-BD59-A6C34878D82A}">
                    <a16:rowId xmlns:a16="http://schemas.microsoft.com/office/drawing/2014/main" xmlns="" val="10001"/>
                  </a:ext>
                </a:extLst>
              </a:tr>
              <a:tr h="318537">
                <a:tc>
                  <a:txBody>
                    <a:bodyPr/>
                    <a:lstStyle/>
                    <a:p>
                      <a:pPr algn="l" defTabSz="457200">
                        <a:defRPr sz="1800"/>
                      </a:pPr>
                      <a:r>
                        <a:rPr sz="1296">
                          <a:latin typeface="Arial"/>
                          <a:ea typeface="Arial"/>
                          <a:cs typeface="Arial"/>
                          <a:sym typeface="Arial"/>
                        </a:rPr>
                        <a:t>01 - Legislativa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14,36%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14,36%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-99,99%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2"/>
                  </a:ext>
                </a:extLst>
              </a:tr>
              <a:tr h="318537">
                <a:tc>
                  <a:txBody>
                    <a:bodyPr/>
                    <a:lstStyle/>
                    <a:p>
                      <a:pPr algn="l" defTabSz="457200">
                        <a:defRPr sz="1800"/>
                      </a:pPr>
                      <a:r>
                        <a:rPr sz="1296">
                          <a:latin typeface="Arial"/>
                          <a:ea typeface="Arial"/>
                          <a:cs typeface="Arial"/>
                          <a:sym typeface="Arial"/>
                        </a:rPr>
                        <a:t>02 - Judiciária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13,68%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13,68%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-99,88%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3"/>
                  </a:ext>
                </a:extLst>
              </a:tr>
              <a:tr h="318537">
                <a:tc>
                  <a:txBody>
                    <a:bodyPr/>
                    <a:lstStyle/>
                    <a:p>
                      <a:pPr algn="l" defTabSz="457200">
                        <a:defRPr sz="1800"/>
                      </a:pPr>
                      <a:r>
                        <a:rPr sz="1296">
                          <a:latin typeface="Arial"/>
                          <a:ea typeface="Arial"/>
                          <a:cs typeface="Arial"/>
                          <a:sym typeface="Arial"/>
                        </a:rPr>
                        <a:t>03 - Essencial à Justiça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20,53%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20,53%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-77,22%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4"/>
                  </a:ext>
                </a:extLst>
              </a:tr>
              <a:tr h="318537">
                <a:tc>
                  <a:txBody>
                    <a:bodyPr/>
                    <a:lstStyle/>
                    <a:p>
                      <a:pPr algn="l" defTabSz="457200">
                        <a:defRPr sz="1800"/>
                      </a:pPr>
                      <a:r>
                        <a:rPr sz="1296">
                          <a:latin typeface="Arial"/>
                          <a:ea typeface="Arial"/>
                          <a:cs typeface="Arial"/>
                          <a:sym typeface="Arial"/>
                        </a:rPr>
                        <a:t>04 - Administração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12,66%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12,66%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33,09%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5"/>
                  </a:ext>
                </a:extLst>
              </a:tr>
              <a:tr h="318537">
                <a:tc>
                  <a:txBody>
                    <a:bodyPr/>
                    <a:lstStyle/>
                    <a:p>
                      <a:pPr algn="l" defTabSz="457200">
                        <a:defRPr sz="1800"/>
                      </a:pPr>
                      <a:r>
                        <a:rPr sz="1296">
                          <a:latin typeface="Arial"/>
                          <a:ea typeface="Arial"/>
                          <a:cs typeface="Arial"/>
                          <a:sym typeface="Arial"/>
                        </a:rPr>
                        <a:t>05 - Defesa Nacional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1,34%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1,34%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5,21%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6"/>
                  </a:ext>
                </a:extLst>
              </a:tr>
              <a:tr h="318537">
                <a:tc>
                  <a:txBody>
                    <a:bodyPr/>
                    <a:lstStyle/>
                    <a:p>
                      <a:pPr algn="l" defTabSz="457200">
                        <a:defRPr sz="1800"/>
                      </a:pPr>
                      <a:r>
                        <a:rPr sz="1296">
                          <a:latin typeface="Arial"/>
                          <a:ea typeface="Arial"/>
                          <a:cs typeface="Arial"/>
                          <a:sym typeface="Arial"/>
                        </a:rPr>
                        <a:t>06 - Segurança Pública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12,67%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12,67%</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30,86%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7"/>
                  </a:ext>
                </a:extLst>
              </a:tr>
              <a:tr h="318537">
                <a:tc>
                  <a:txBody>
                    <a:bodyPr/>
                    <a:lstStyle/>
                    <a:p>
                      <a:pPr algn="l" defTabSz="457200">
                        <a:defRPr sz="1800"/>
                      </a:pPr>
                      <a:r>
                        <a:rPr sz="1296">
                          <a:latin typeface="Arial"/>
                          <a:ea typeface="Arial"/>
                          <a:cs typeface="Arial"/>
                          <a:sym typeface="Arial"/>
                        </a:rPr>
                        <a:t>07 - Relações Exteriores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5,90%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5,90%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-39,44%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8"/>
                  </a:ext>
                </a:extLst>
              </a:tr>
              <a:tr h="318537">
                <a:tc>
                  <a:txBody>
                    <a:bodyPr/>
                    <a:lstStyle/>
                    <a:p>
                      <a:pPr algn="l" defTabSz="457200">
                        <a:defRPr sz="1800"/>
                      </a:pPr>
                      <a:r>
                        <a:rPr sz="1296">
                          <a:latin typeface="Arial"/>
                          <a:ea typeface="Arial"/>
                          <a:cs typeface="Arial"/>
                          <a:sym typeface="Arial"/>
                        </a:rPr>
                        <a:t>08 - Assistência Social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2,03%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09"/>
                  </a:ext>
                </a:extLst>
              </a:tr>
              <a:tr h="318537">
                <a:tc>
                  <a:txBody>
                    <a:bodyPr/>
                    <a:lstStyle/>
                    <a:p>
                      <a:pPr algn="l" defTabSz="457200">
                        <a:defRPr sz="1800"/>
                      </a:pPr>
                      <a:r>
                        <a:rPr sz="1296">
                          <a:latin typeface="Arial"/>
                          <a:ea typeface="Arial"/>
                          <a:cs typeface="Arial"/>
                          <a:sym typeface="Arial"/>
                        </a:rPr>
                        <a:t>09 - Previdência Social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0,18%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0,18%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-2,99%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0"/>
                  </a:ext>
                </a:extLst>
              </a:tr>
              <a:tr h="318537">
                <a:tc>
                  <a:txBody>
                    <a:bodyPr/>
                    <a:lstStyle/>
                    <a:p>
                      <a:pPr algn="l" defTabSz="457200">
                        <a:defRPr sz="1800"/>
                      </a:pPr>
                      <a:r>
                        <a:rPr sz="1296">
                          <a:latin typeface="Arial"/>
                          <a:ea typeface="Arial"/>
                          <a:cs typeface="Arial"/>
                          <a:sym typeface="Arial"/>
                        </a:rPr>
                        <a:t>10 - Saúde</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1,79%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1,79%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10,24%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1"/>
                  </a:ext>
                </a:extLst>
              </a:tr>
              <a:tr h="318537">
                <a:tc>
                  <a:txBody>
                    <a:bodyPr/>
                    <a:lstStyle/>
                    <a:p>
                      <a:pPr algn="l" defTabSz="457200">
                        <a:defRPr sz="1800"/>
                      </a:pPr>
                      <a:r>
                        <a:rPr sz="1296">
                          <a:latin typeface="Arial"/>
                          <a:ea typeface="Arial"/>
                          <a:cs typeface="Arial"/>
                          <a:sym typeface="Arial"/>
                        </a:rPr>
                        <a:t>11 - Trabalho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3,40%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2"/>
                  </a:ext>
                </a:extLst>
              </a:tr>
              <a:tr h="318537">
                <a:tc>
                  <a:txBody>
                    <a:bodyPr/>
                    <a:lstStyle/>
                    <a:p>
                      <a:pPr algn="l" defTabSz="457200">
                        <a:defRPr sz="1800"/>
                      </a:pPr>
                      <a:r>
                        <a:rPr sz="1296">
                          <a:latin typeface="Arial"/>
                          <a:ea typeface="Arial"/>
                          <a:cs typeface="Arial"/>
                          <a:sym typeface="Arial"/>
                        </a:rPr>
                        <a:t>12 - Educação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11,44%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11,44%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25,54%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3"/>
                  </a:ext>
                </a:extLst>
              </a:tr>
              <a:tr h="318537">
                <a:tc>
                  <a:txBody>
                    <a:bodyPr/>
                    <a:lstStyle/>
                    <a:p>
                      <a:pPr algn="l" defTabSz="457200">
                        <a:defRPr sz="1800"/>
                      </a:pPr>
                      <a:r>
                        <a:rPr sz="1296">
                          <a:latin typeface="Arial"/>
                          <a:ea typeface="Arial"/>
                          <a:cs typeface="Arial"/>
                          <a:sym typeface="Arial"/>
                        </a:rPr>
                        <a:t>13 - Cultura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8,09%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8,09%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77,33%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4"/>
                  </a:ext>
                </a:extLst>
              </a:tr>
              <a:tr h="318537">
                <a:tc>
                  <a:txBody>
                    <a:bodyPr/>
                    <a:lstStyle/>
                    <a:p>
                      <a:pPr algn="l" defTabSz="457200">
                        <a:defRPr sz="1800"/>
                      </a:pPr>
                      <a:r>
                        <a:rPr sz="1296">
                          <a:latin typeface="Arial"/>
                          <a:ea typeface="Arial"/>
                          <a:cs typeface="Arial"/>
                          <a:sym typeface="Arial"/>
                        </a:rPr>
                        <a:t>14 - Direitos da Cidadania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11,33%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87,90%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5"/>
                  </a:ext>
                </a:extLst>
              </a:tr>
              <a:tr h="318537">
                <a:tc>
                  <a:txBody>
                    <a:bodyPr/>
                    <a:lstStyle/>
                    <a:p>
                      <a:pPr algn="l" defTabSz="457200">
                        <a:defRPr sz="1800"/>
                      </a:pPr>
                      <a:r>
                        <a:rPr sz="1296">
                          <a:latin typeface="Arial"/>
                          <a:ea typeface="Arial"/>
                          <a:cs typeface="Arial"/>
                          <a:sym typeface="Arial"/>
                        </a:rPr>
                        <a:t>15 - Urbanismo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2,93%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2,93%</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92,79%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6"/>
                  </a:ext>
                </a:extLst>
              </a:tr>
              <a:tr h="318537">
                <a:tc>
                  <a:txBody>
                    <a:bodyPr/>
                    <a:lstStyle/>
                    <a:p>
                      <a:pPr algn="l" defTabSz="457200">
                        <a:defRPr sz="1800"/>
                      </a:pPr>
                      <a:r>
                        <a:rPr sz="1296">
                          <a:latin typeface="Arial"/>
                          <a:ea typeface="Arial"/>
                          <a:cs typeface="Arial"/>
                          <a:sym typeface="Arial"/>
                        </a:rPr>
                        <a:t>16 - Habitação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1982,36%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7"/>
                  </a:ext>
                </a:extLst>
              </a:tr>
              <a:tr h="318537">
                <a:tc>
                  <a:txBody>
                    <a:bodyPr/>
                    <a:lstStyle/>
                    <a:p>
                      <a:pPr algn="l" defTabSz="457200">
                        <a:defRPr sz="1800"/>
                      </a:pPr>
                      <a:r>
                        <a:rPr sz="1296">
                          <a:latin typeface="Arial"/>
                          <a:ea typeface="Arial"/>
                          <a:cs typeface="Arial"/>
                          <a:sym typeface="Arial"/>
                        </a:rPr>
                        <a:t>17 - Saneamento</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256,01%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8"/>
                  </a:ext>
                </a:extLst>
              </a:tr>
              <a:tr h="318537">
                <a:tc>
                  <a:txBody>
                    <a:bodyPr/>
                    <a:lstStyle/>
                    <a:p>
                      <a:pPr algn="l" defTabSz="457200">
                        <a:defRPr sz="1800"/>
                      </a:pPr>
                      <a:r>
                        <a:rPr sz="1296">
                          <a:latin typeface="Arial"/>
                          <a:ea typeface="Arial"/>
                          <a:cs typeface="Arial"/>
                          <a:sym typeface="Arial"/>
                        </a:rPr>
                        <a:t>18 - Gestão Ambiental</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5,29%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5,29%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55,59%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19"/>
                  </a:ext>
                </a:extLst>
              </a:tr>
              <a:tr h="318537">
                <a:tc>
                  <a:txBody>
                    <a:bodyPr/>
                    <a:lstStyle/>
                    <a:p>
                      <a:pPr algn="l" defTabSz="457200">
                        <a:defRPr sz="1800"/>
                      </a:pPr>
                      <a:r>
                        <a:rPr sz="1296">
                          <a:latin typeface="Arial"/>
                          <a:ea typeface="Arial"/>
                          <a:cs typeface="Arial"/>
                          <a:sym typeface="Arial"/>
                        </a:rPr>
                        <a:t>19 - Ciência e Tecnologia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4,88%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4,88%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47,61%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0"/>
                  </a:ext>
                </a:extLst>
              </a:tr>
              <a:tr h="318537">
                <a:tc>
                  <a:txBody>
                    <a:bodyPr/>
                    <a:lstStyle/>
                    <a:p>
                      <a:pPr algn="l" defTabSz="457200">
                        <a:defRPr sz="1800"/>
                      </a:pPr>
                      <a:r>
                        <a:rPr sz="1296">
                          <a:latin typeface="Arial"/>
                          <a:ea typeface="Arial"/>
                          <a:cs typeface="Arial"/>
                          <a:sym typeface="Arial"/>
                        </a:rPr>
                        <a:t>20 - Agricultura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8,40%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8,40%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38,19%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1"/>
                  </a:ext>
                </a:extLst>
              </a:tr>
              <a:tr h="318537">
                <a:tc>
                  <a:txBody>
                    <a:bodyPr/>
                    <a:lstStyle/>
                    <a:p>
                      <a:pPr algn="l" defTabSz="457200">
                        <a:defRPr sz="1800"/>
                      </a:pPr>
                      <a:r>
                        <a:rPr sz="1296">
                          <a:latin typeface="Arial"/>
                          <a:ea typeface="Arial"/>
                          <a:cs typeface="Arial"/>
                          <a:sym typeface="Arial"/>
                        </a:rPr>
                        <a:t>21 - Organização Agrária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3,74%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3,74%</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186,19%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2"/>
                  </a:ext>
                </a:extLst>
              </a:tr>
              <a:tr h="318537">
                <a:tc>
                  <a:txBody>
                    <a:bodyPr/>
                    <a:lstStyle/>
                    <a:p>
                      <a:pPr algn="l" defTabSz="457200">
                        <a:defRPr sz="1800"/>
                      </a:pPr>
                      <a:r>
                        <a:rPr sz="1296">
                          <a:latin typeface="Arial"/>
                          <a:ea typeface="Arial"/>
                          <a:cs typeface="Arial"/>
                          <a:sym typeface="Arial"/>
                        </a:rPr>
                        <a:t>22 - Indústria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9,01%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9,01%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53,61%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3"/>
                  </a:ext>
                </a:extLst>
              </a:tr>
              <a:tr h="318537">
                <a:tc>
                  <a:txBody>
                    <a:bodyPr/>
                    <a:lstStyle/>
                    <a:p>
                      <a:pPr algn="l" defTabSz="457200">
                        <a:defRPr sz="1800"/>
                      </a:pPr>
                      <a:r>
                        <a:rPr sz="1296">
                          <a:latin typeface="Arial"/>
                          <a:ea typeface="Arial"/>
                          <a:cs typeface="Arial"/>
                          <a:sym typeface="Arial"/>
                        </a:rPr>
                        <a:t>23 - Comércio e Serviços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0,59%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0,59%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53,88%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4"/>
                  </a:ext>
                </a:extLst>
              </a:tr>
              <a:tr h="318537">
                <a:tc>
                  <a:txBody>
                    <a:bodyPr/>
                    <a:lstStyle/>
                    <a:p>
                      <a:pPr algn="l" defTabSz="457200">
                        <a:defRPr sz="1800"/>
                      </a:pPr>
                      <a:r>
                        <a:rPr sz="1296">
                          <a:latin typeface="Arial"/>
                          <a:ea typeface="Arial"/>
                          <a:cs typeface="Arial"/>
                          <a:sym typeface="Arial"/>
                        </a:rPr>
                        <a:t>24 - Comunicações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10,11%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10,11%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31,15%</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5"/>
                  </a:ext>
                </a:extLst>
              </a:tr>
              <a:tr h="318537">
                <a:tc>
                  <a:txBody>
                    <a:bodyPr/>
                    <a:lstStyle/>
                    <a:p>
                      <a:pPr algn="l" defTabSz="457200">
                        <a:defRPr sz="1800"/>
                      </a:pPr>
                      <a:r>
                        <a:rPr sz="1296">
                          <a:latin typeface="Arial"/>
                          <a:ea typeface="Arial"/>
                          <a:cs typeface="Arial"/>
                          <a:sym typeface="Arial"/>
                        </a:rPr>
                        <a:t>25 - Energia</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11,48%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11,48%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15,58%</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6"/>
                  </a:ext>
                </a:extLst>
              </a:tr>
              <a:tr h="318537">
                <a:tc>
                  <a:txBody>
                    <a:bodyPr/>
                    <a:lstStyle/>
                    <a:p>
                      <a:pPr algn="l" defTabSz="457200">
                        <a:defRPr sz="1800"/>
                      </a:pPr>
                      <a:r>
                        <a:rPr sz="1296">
                          <a:latin typeface="Arial"/>
                          <a:ea typeface="Arial"/>
                          <a:cs typeface="Arial"/>
                          <a:sym typeface="Arial"/>
                        </a:rPr>
                        <a:t>26 - Transporte</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1,69%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1,69%</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48,56%</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7"/>
                  </a:ext>
                </a:extLst>
              </a:tr>
              <a:tr h="318537">
                <a:tc>
                  <a:txBody>
                    <a:bodyPr/>
                    <a:lstStyle/>
                    <a:p>
                      <a:pPr algn="l" defTabSz="457200">
                        <a:defRPr sz="1800"/>
                      </a:pPr>
                      <a:r>
                        <a:rPr sz="1296">
                          <a:latin typeface="Arial"/>
                          <a:ea typeface="Arial"/>
                          <a:cs typeface="Arial"/>
                          <a:sym typeface="Arial"/>
                        </a:rPr>
                        <a:t>27 - Desporto e Lazer</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0,71%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0,71%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104,10%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8"/>
                  </a:ext>
                </a:extLst>
              </a:tr>
              <a:tr h="319786">
                <a:tc>
                  <a:txBody>
                    <a:bodyPr/>
                    <a:lstStyle/>
                    <a:p>
                      <a:pPr algn="l" defTabSz="457200">
                        <a:defRPr sz="1800"/>
                      </a:pPr>
                      <a:r>
                        <a:rPr sz="1296">
                          <a:latin typeface="Arial"/>
                          <a:ea typeface="Arial"/>
                          <a:cs typeface="Arial"/>
                          <a:sym typeface="Arial"/>
                        </a:rPr>
                        <a:t>28 - Encargos Especiais</a:t>
                      </a:r>
                    </a:p>
                  </a:txBody>
                  <a:tcPr marL="25400" marR="25400" marT="0" marB="25400" anchor="ctr"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1,31%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-48,80%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0,00%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tc>
                  <a:txBody>
                    <a:bodyPr/>
                    <a:lstStyle/>
                    <a:p>
                      <a:pPr defTabSz="457200">
                        <a:defRPr sz="1800"/>
                      </a:pPr>
                      <a:r>
                        <a:rPr sz="1296">
                          <a:latin typeface="Arial"/>
                          <a:ea typeface="Arial"/>
                          <a:cs typeface="Arial"/>
                          <a:sym typeface="Arial"/>
                        </a:rPr>
                        <a:t>1,12%</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548235"/>
                      </a:solidFill>
                      <a:miter lim="400000"/>
                    </a:lnB>
                    <a:solidFill>
                      <a:srgbClr val="FFFFFF"/>
                    </a:solidFill>
                  </a:tcPr>
                </a:tc>
                <a:extLst>
                  <a:ext uri="{0D108BD9-81ED-4DB2-BD59-A6C34878D82A}">
                    <a16:rowId xmlns:a16="http://schemas.microsoft.com/office/drawing/2014/main" xmlns="" val="10029"/>
                  </a:ext>
                </a:extLst>
              </a:tr>
              <a:tr h="319786">
                <a:tc>
                  <a:txBody>
                    <a:bodyPr/>
                    <a:lstStyle/>
                    <a:p>
                      <a:pPr defTabSz="457200">
                        <a:defRPr sz="1800"/>
                      </a:pPr>
                      <a:r>
                        <a:rPr sz="1439" b="1">
                          <a:latin typeface="Arial"/>
                          <a:ea typeface="Arial"/>
                          <a:cs typeface="Arial"/>
                          <a:sym typeface="Arial"/>
                        </a:rPr>
                        <a:t>Total Geral</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439" b="1">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439" b="1">
                          <a:latin typeface="Arial"/>
                          <a:ea typeface="Arial"/>
                          <a:cs typeface="Arial"/>
                          <a:sym typeface="Arial"/>
                        </a:rPr>
                        <a:t>101%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439" b="1">
                          <a:latin typeface="Arial"/>
                          <a:ea typeface="Arial"/>
                          <a:cs typeface="Arial"/>
                          <a:sym typeface="Arial"/>
                        </a:rPr>
                        <a:t>51%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439" b="1">
                          <a:latin typeface="Arial"/>
                          <a:ea typeface="Arial"/>
                          <a:cs typeface="Arial"/>
                          <a:sym typeface="Arial"/>
                        </a:rPr>
                        <a:t>100%</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tc>
                  <a:txBody>
                    <a:bodyPr/>
                    <a:lstStyle/>
                    <a:p>
                      <a:pPr defTabSz="457200">
                        <a:defRPr sz="1800"/>
                      </a:pPr>
                      <a:r>
                        <a:rPr sz="1439" b="1">
                          <a:latin typeface="Arial"/>
                          <a:ea typeface="Arial"/>
                          <a:cs typeface="Arial"/>
                          <a:sym typeface="Arial"/>
                        </a:rPr>
                        <a:t>101%</a:t>
                      </a:r>
                    </a:p>
                  </a:txBody>
                  <a:tcPr marL="25400" marR="25400" marT="0" marB="25400" anchor="b" horzOverflow="overflow">
                    <a:lnL w="12700">
                      <a:solidFill>
                        <a:srgbClr val="AAAAAA"/>
                      </a:solidFill>
                      <a:miter lim="400000"/>
                    </a:lnL>
                    <a:lnR w="12700">
                      <a:solidFill>
                        <a:srgbClr val="AAAAAA"/>
                      </a:solidFill>
                      <a:miter lim="400000"/>
                    </a:lnR>
                    <a:lnT w="12700">
                      <a:solidFill>
                        <a:srgbClr val="548235"/>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0"/>
                  </a:ext>
                </a:extLst>
              </a:tr>
              <a:tr h="319786">
                <a:tc>
                  <a:txBody>
                    <a:bodyPr/>
                    <a:lstStyle/>
                    <a:p>
                      <a:pPr defTabSz="457200">
                        <a:defRPr sz="1800"/>
                      </a:pPr>
                      <a:r>
                        <a:rPr sz="1439">
                          <a:latin typeface="Arial"/>
                          <a:ea typeface="Arial"/>
                          <a:cs typeface="Arial"/>
                          <a:sym typeface="Arial"/>
                        </a:rPr>
                        <a:t>Fontes:</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727"/>
                        <a:t>https://siconfi.tesouro.gov.br/siconfi/pages/public/declaracao/declaracao_list.jsf</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727"/>
                        <a:t>http://www8d.senado.gov.br/BOE/BI/logon/start.do?ivsLogonToken=WWW8D.senado.gov.br%3A6400%402062142JvY9icjr8Oc4v1Dxiig621j2062140J8hBKjCDmgAgxS1tcURBxs7</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439" u="sng">
                          <a:solidFill>
                            <a:srgbClr val="0563C1"/>
                          </a:solidFill>
                          <a:latin typeface="Arial"/>
                          <a:ea typeface="Arial"/>
                          <a:cs typeface="Arial"/>
                          <a:sym typeface="Arial"/>
                        </a:rPr>
                        <a:t>https://www.tesouro.fazenda.gov.br/documents/10180/352657/RROdez2014+%28Correção+2%29.pdf/3c9ae8f9-193a-40b8-9b00-75c03509f9a4</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727"/>
                        <a:t>https://siconfi.tesouro.gov.br/siconfi/pages/public/declaracoes_anteriores/declaracoes_anteriores_list.jsf</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727"/>
                        <a:t>http://transparencia.gov.br/PortalFuncoes.asp?Exercicio=2014</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1"/>
                  </a:ext>
                </a:extLst>
              </a:tr>
              <a:tr h="319786">
                <a:tc>
                  <a:txBody>
                    <a:bodyPr/>
                    <a:lstStyle/>
                    <a:p>
                      <a:pPr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800"/>
                      </a:pPr>
                      <a:r>
                        <a:rPr sz="1727"/>
                        <a:t>https://www.tesouro.fazenda.gov.br/-/relatorio-resumido-de-execucao-orcamentaria</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2"/>
                  </a:ext>
                </a:extLst>
              </a:tr>
            </a:tbl>
          </a:graphicData>
        </a:graphic>
      </p:graphicFrame>
      <p:sp>
        <p:nvSpPr>
          <p:cNvPr id="214" name="Shape 214"/>
          <p:cNvSpPr/>
          <p:nvPr/>
        </p:nvSpPr>
        <p:spPr>
          <a:xfrm>
            <a:off x="10545653" y="937409"/>
            <a:ext cx="13353312" cy="10529425"/>
          </a:xfrm>
          <a:prstGeom prst="rect">
            <a:avLst/>
          </a:prstGeom>
          <a:solidFill>
            <a:srgbClr val="000000">
              <a:alpha val="19948"/>
            </a:srgbClr>
          </a:solidFill>
          <a:ln w="12700">
            <a:miter lim="400000"/>
          </a:ln>
        </p:spPr>
        <p:txBody>
          <a:bodyPr tIns="91439" bIns="91439" anchor="ctr"/>
          <a:lstStyle/>
          <a:p>
            <a:endParaRPr/>
          </a:p>
        </p:txBody>
      </p:sp>
      <p:pic>
        <p:nvPicPr>
          <p:cNvPr id="215" name="Screenshot 2016-06-27 16.00.53.png"/>
          <p:cNvPicPr>
            <a:picLocks noChangeAspect="1"/>
          </p:cNvPicPr>
          <p:nvPr/>
        </p:nvPicPr>
        <p:blipFill>
          <a:blip r:embed="rId2">
            <a:extLst/>
          </a:blip>
          <a:stretch>
            <a:fillRect/>
          </a:stretch>
        </p:blipFill>
        <p:spPr>
          <a:xfrm>
            <a:off x="4806554" y="5987848"/>
            <a:ext cx="19012296" cy="588329"/>
          </a:xfrm>
          <a:prstGeom prst="rect">
            <a:avLst/>
          </a:prstGeom>
          <a:ln w="12700">
            <a:miter lim="400000"/>
          </a:ln>
          <a:effectLst>
            <a:outerShdw blurRad="368300" dist="25400" dir="5400000" rotWithShape="0">
              <a:srgbClr val="000000">
                <a:alpha val="75000"/>
              </a:srgbClr>
            </a:outerShdw>
          </a:effectLst>
        </p:spPr>
      </p:pic>
      <p:pic>
        <p:nvPicPr>
          <p:cNvPr id="216" name="Screenshot 2016-06-27 16.00.42.png"/>
          <p:cNvPicPr>
            <a:picLocks noChangeAspect="1"/>
          </p:cNvPicPr>
          <p:nvPr/>
        </p:nvPicPr>
        <p:blipFill>
          <a:blip r:embed="rId3">
            <a:extLst/>
          </a:blip>
          <a:stretch>
            <a:fillRect/>
          </a:stretch>
        </p:blipFill>
        <p:spPr>
          <a:xfrm>
            <a:off x="1584261" y="6607332"/>
            <a:ext cx="22272689" cy="635478"/>
          </a:xfrm>
          <a:prstGeom prst="rect">
            <a:avLst/>
          </a:prstGeom>
          <a:ln w="12700">
            <a:miter lim="400000"/>
          </a:ln>
          <a:effectLst>
            <a:outerShdw blurRad="368300" dist="25400" dir="5400000" rotWithShape="0">
              <a:srgbClr val="000000">
                <a:alpha val="75000"/>
              </a:srgbClr>
            </a:outerShdw>
          </a:effectLst>
        </p:spPr>
      </p:pic>
      <p:sp>
        <p:nvSpPr>
          <p:cNvPr id="217" name="Shape 217"/>
          <p:cNvSpPr/>
          <p:nvPr/>
        </p:nvSpPr>
        <p:spPr>
          <a:xfrm>
            <a:off x="13010698" y="1322137"/>
            <a:ext cx="10875567" cy="245997"/>
          </a:xfrm>
          <a:prstGeom prst="rect">
            <a:avLst/>
          </a:prstGeom>
          <a:ln w="38100">
            <a:solidFill>
              <a:srgbClr val="FF0000"/>
            </a:solidFill>
            <a:miter/>
          </a:ln>
        </p:spPr>
        <p:txBody>
          <a:bodyPr tIns="91439" bIns="91439" anchor="ctr"/>
          <a:lstStyle/>
          <a:p>
            <a:endParaRPr/>
          </a:p>
        </p:txBody>
      </p:sp>
      <p:sp>
        <p:nvSpPr>
          <p:cNvPr id="218" name="Shape 218"/>
          <p:cNvSpPr/>
          <p:nvPr/>
        </p:nvSpPr>
        <p:spPr>
          <a:xfrm>
            <a:off x="13010698" y="10562214"/>
            <a:ext cx="10875567" cy="245998"/>
          </a:xfrm>
          <a:prstGeom prst="rect">
            <a:avLst/>
          </a:prstGeom>
          <a:ln w="38100">
            <a:solidFill>
              <a:srgbClr val="FF0000"/>
            </a:solidFill>
            <a:miter/>
          </a:ln>
        </p:spPr>
        <p:txBody>
          <a:bodyPr tIns="91439" bIns="91439" anchor="ctr"/>
          <a:lstStyle/>
          <a:p>
            <a:endParaRPr/>
          </a:p>
        </p:txBody>
      </p:sp>
      <p:sp>
        <p:nvSpPr>
          <p:cNvPr id="221" name="Shape 221"/>
          <p:cNvSpPr/>
          <p:nvPr/>
        </p:nvSpPr>
        <p:spPr>
          <a:xfrm>
            <a:off x="14436686" y="1587244"/>
            <a:ext cx="3779818" cy="4400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608" y="12498"/>
                  <a:pt x="11808" y="5298"/>
                  <a:pt x="21600" y="0"/>
                </a:cubicBezTo>
              </a:path>
            </a:pathLst>
          </a:custGeom>
          <a:ln w="38100">
            <a:solidFill>
              <a:srgbClr val="FF0000"/>
            </a:solidFill>
            <a:miter/>
          </a:ln>
        </p:spPr>
        <p:txBody>
          <a:bodyPr/>
          <a:lstStyle/>
          <a:p>
            <a:endParaRPr/>
          </a:p>
        </p:txBody>
      </p:sp>
      <p:sp>
        <p:nvSpPr>
          <p:cNvPr id="222" name="Shape 222"/>
          <p:cNvSpPr/>
          <p:nvPr/>
        </p:nvSpPr>
        <p:spPr>
          <a:xfrm>
            <a:off x="13722044" y="7259852"/>
            <a:ext cx="4608687" cy="3283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463" y="4498"/>
                  <a:pt x="15663" y="11698"/>
                  <a:pt x="21600" y="21600"/>
                </a:cubicBezTo>
              </a:path>
            </a:pathLst>
          </a:custGeom>
          <a:ln w="38100">
            <a:solidFill>
              <a:srgbClr val="FF0000"/>
            </a:solidFill>
            <a:miter/>
          </a:ln>
        </p:spPr>
        <p:txBody>
          <a:bodyPr/>
          <a:lstStyle/>
          <a:p>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 name="Table 224"/>
          <p:cNvGraphicFramePr/>
          <p:nvPr/>
        </p:nvGraphicFramePr>
        <p:xfrm>
          <a:off x="886543" y="686457"/>
          <a:ext cx="15587000" cy="13715026"/>
        </p:xfrm>
        <a:graphic>
          <a:graphicData uri="http://schemas.openxmlformats.org/drawingml/2006/table">
            <a:tbl>
              <a:tblPr>
                <a:tableStyleId>{4C3C2611-4C71-4FC5-86AE-919BDF0F9419}</a:tableStyleId>
              </a:tblPr>
              <a:tblGrid>
                <a:gridCol w="3200976">
                  <a:extLst>
                    <a:ext uri="{9D8B030D-6E8A-4147-A177-3AD203B41FA5}">
                      <a16:colId xmlns:a16="http://schemas.microsoft.com/office/drawing/2014/main" xmlns="" val="20000"/>
                    </a:ext>
                  </a:extLst>
                </a:gridCol>
                <a:gridCol w="2496024">
                  <a:extLst>
                    <a:ext uri="{9D8B030D-6E8A-4147-A177-3AD203B41FA5}">
                      <a16:colId xmlns:a16="http://schemas.microsoft.com/office/drawing/2014/main" xmlns="" val="20001"/>
                    </a:ext>
                  </a:extLst>
                </a:gridCol>
                <a:gridCol w="2562465">
                  <a:extLst>
                    <a:ext uri="{9D8B030D-6E8A-4147-A177-3AD203B41FA5}">
                      <a16:colId xmlns:a16="http://schemas.microsoft.com/office/drawing/2014/main" xmlns="" val="20002"/>
                    </a:ext>
                  </a:extLst>
                </a:gridCol>
                <a:gridCol w="2348361">
                  <a:extLst>
                    <a:ext uri="{9D8B030D-6E8A-4147-A177-3AD203B41FA5}">
                      <a16:colId xmlns:a16="http://schemas.microsoft.com/office/drawing/2014/main" xmlns="" val="20003"/>
                    </a:ext>
                  </a:extLst>
                </a:gridCol>
                <a:gridCol w="2307461">
                  <a:extLst>
                    <a:ext uri="{9D8B030D-6E8A-4147-A177-3AD203B41FA5}">
                      <a16:colId xmlns:a16="http://schemas.microsoft.com/office/drawing/2014/main" xmlns="" val="20004"/>
                    </a:ext>
                  </a:extLst>
                </a:gridCol>
                <a:gridCol w="2671713">
                  <a:extLst>
                    <a:ext uri="{9D8B030D-6E8A-4147-A177-3AD203B41FA5}">
                      <a16:colId xmlns:a16="http://schemas.microsoft.com/office/drawing/2014/main" xmlns="" val="20005"/>
                    </a:ext>
                  </a:extLst>
                </a:gridCol>
              </a:tblGrid>
              <a:tr h="250387">
                <a:tc>
                  <a:txBody>
                    <a:bodyPr/>
                    <a:lstStyle/>
                    <a:p>
                      <a:pPr defTabSz="457200">
                        <a:defRPr sz="1800"/>
                      </a:pPr>
                      <a:r>
                        <a:rPr sz="1727"/>
                        <a:t>2015</a:t>
                      </a:r>
                    </a:p>
                  </a:txBody>
                  <a:tcPr marL="25400" marR="25400" marT="0" marB="25400" anchor="b" horzOverflow="overflow">
                    <a:lnL w="0">
                      <a:miter lim="400000"/>
                    </a:lnL>
                    <a:lnR w="0">
                      <a:miter lim="400000"/>
                    </a:lnR>
                    <a:lnT w="0">
                      <a:miter lim="400000"/>
                    </a:lnT>
                    <a:lnB w="0">
                      <a:miter lim="400000"/>
                    </a:lnB>
                    <a:solidFill>
                      <a:srgbClr val="FFFFFF"/>
                    </a:solidFill>
                  </a:tcPr>
                </a:tc>
                <a:tc>
                  <a:txBody>
                    <a:bodyPr/>
                    <a:lstStyle/>
                    <a:p>
                      <a:pPr algn="l" defTabSz="457200">
                        <a:defRPr sz="1700"/>
                      </a:pPr>
                      <a:endParaRPr/>
                    </a:p>
                  </a:txBody>
                  <a:tcPr marL="25400" marR="25400" marT="0" marB="25400" anchor="b" horzOverflow="overflow">
                    <a:lnL w="0">
                      <a:miter lim="400000"/>
                    </a:lnL>
                    <a:lnR w="0">
                      <a:miter lim="400000"/>
                    </a:lnR>
                    <a:lnT w="0">
                      <a:miter lim="400000"/>
                    </a:lnT>
                    <a:lnB w="0">
                      <a:miter lim="400000"/>
                    </a:lnB>
                    <a:solidFill>
                      <a:srgbClr val="FFFFFF"/>
                    </a:solidFill>
                  </a:tcPr>
                </a:tc>
                <a:tc>
                  <a:txBody>
                    <a:bodyPr/>
                    <a:lstStyle/>
                    <a:p>
                      <a:pPr algn="l" defTabSz="457200">
                        <a:defRPr sz="1700"/>
                      </a:pPr>
                      <a:endParaRPr/>
                    </a:p>
                  </a:txBody>
                  <a:tcPr marL="25400" marR="25400" marT="0" marB="25400" anchor="b" horzOverflow="overflow">
                    <a:lnL w="0">
                      <a:miter lim="400000"/>
                    </a:lnL>
                    <a:lnR w="0">
                      <a:miter lim="400000"/>
                    </a:lnR>
                    <a:lnT w="0">
                      <a:miter lim="400000"/>
                    </a:lnT>
                    <a:lnB w="0">
                      <a:miter lim="400000"/>
                    </a:lnB>
                    <a:solidFill>
                      <a:srgbClr val="FFFFFF"/>
                    </a:solidFill>
                  </a:tcPr>
                </a:tc>
                <a:tc>
                  <a:txBody>
                    <a:bodyPr/>
                    <a:lstStyle/>
                    <a:p>
                      <a:pPr algn="l" defTabSz="457200">
                        <a:defRPr sz="1700"/>
                      </a:pPr>
                      <a:endParaRPr/>
                    </a:p>
                  </a:txBody>
                  <a:tcPr marL="25400" marR="25400" marT="0" marB="25400" anchor="b" horzOverflow="overflow">
                    <a:lnL w="0">
                      <a:miter lim="400000"/>
                    </a:lnL>
                    <a:lnR w="0">
                      <a:miter lim="400000"/>
                    </a:lnR>
                    <a:lnT w="0">
                      <a:miter lim="400000"/>
                    </a:lnT>
                    <a:lnB w="0">
                      <a:miter lim="400000"/>
                    </a:lnB>
                    <a:solidFill>
                      <a:srgbClr val="FFFFFF"/>
                    </a:solidFill>
                  </a:tcPr>
                </a:tc>
                <a:tc>
                  <a:txBody>
                    <a:bodyPr/>
                    <a:lstStyle/>
                    <a:p>
                      <a:pPr algn="l" defTabSz="457200">
                        <a:defRPr sz="1700"/>
                      </a:pPr>
                      <a:endParaRPr/>
                    </a:p>
                  </a:txBody>
                  <a:tcPr marL="25400" marR="25400" marT="0" marB="25400" anchor="b" horzOverflow="overflow">
                    <a:lnL w="0">
                      <a:miter lim="400000"/>
                    </a:lnL>
                    <a:lnR w="0">
                      <a:miter lim="400000"/>
                    </a:lnR>
                    <a:lnT w="0">
                      <a:miter lim="400000"/>
                    </a:lnT>
                    <a:lnB w="0">
                      <a:miter lim="400000"/>
                    </a:lnB>
                    <a:solidFill>
                      <a:srgbClr val="FFFFFF"/>
                    </a:solidFill>
                  </a:tcPr>
                </a:tc>
                <a:tc>
                  <a:txBody>
                    <a:bodyPr/>
                    <a:lstStyle/>
                    <a:p>
                      <a:pPr algn="l" defTabSz="457200">
                        <a:defRPr sz="1700"/>
                      </a:pPr>
                      <a:endParaRPr/>
                    </a:p>
                  </a:txBody>
                  <a:tcPr marL="25400" marR="25400" marT="0" marB="25400" anchor="b" horzOverflow="overflow">
                    <a:lnL w="0">
                      <a:miter lim="400000"/>
                    </a:lnL>
                    <a:lnR w="0">
                      <a:miter lim="400000"/>
                    </a:lnR>
                    <a:lnT w="0">
                      <a:miter lim="400000"/>
                    </a:lnT>
                    <a:lnB w="0">
                      <a:miter lim="400000"/>
                    </a:lnB>
                    <a:solidFill>
                      <a:srgbClr val="FFFFFF"/>
                    </a:solidFill>
                  </a:tcPr>
                </a:tc>
                <a:extLst>
                  <a:ext uri="{0D108BD9-81ED-4DB2-BD59-A6C34878D82A}">
                    <a16:rowId xmlns:a16="http://schemas.microsoft.com/office/drawing/2014/main" xmlns="" val="10000"/>
                  </a:ext>
                </a:extLst>
              </a:tr>
              <a:tr h="685893">
                <a:tc>
                  <a:txBody>
                    <a:bodyPr/>
                    <a:lstStyle/>
                    <a:p>
                      <a:pPr algn="l" defTabSz="457200">
                        <a:defRPr sz="1800"/>
                      </a:pPr>
                      <a:r>
                        <a:rPr sz="1700" b="1">
                          <a:solidFill>
                            <a:srgbClr val="FFFFFF"/>
                          </a:solidFill>
                          <a:latin typeface="+mn-lt"/>
                          <a:ea typeface="+mn-ea"/>
                          <a:cs typeface="+mn-cs"/>
                          <a:sym typeface="Helvetica"/>
                        </a:rPr>
                        <a:t>Função (Cod/Desc)</a:t>
                      </a:r>
                    </a:p>
                  </a:txBody>
                  <a:tcPr marL="25400" marR="25400" marT="0" marB="25400" anchor="ctr" horzOverflow="overflow">
                    <a:lnL w="0">
                      <a:miter lim="400000"/>
                    </a:lnL>
                    <a:lnR w="0">
                      <a:miter lim="400000"/>
                    </a:lnR>
                    <a:lnT w="0">
                      <a:miter lim="400000"/>
                    </a:lnT>
                    <a:lnB w="0">
                      <a:miter lim="400000"/>
                    </a:lnB>
                    <a:solidFill>
                      <a:schemeClr val="accent6">
                        <a:lumOff val="-9568"/>
                      </a:schemeClr>
                    </a:solidFill>
                  </a:tcPr>
                </a:tc>
                <a:tc>
                  <a:txBody>
                    <a:bodyPr/>
                    <a:lstStyle/>
                    <a:p>
                      <a:pPr algn="l" defTabSz="457200">
                        <a:defRPr sz="1800"/>
                      </a:pPr>
                      <a:r>
                        <a:rPr sz="1700" b="1">
                          <a:solidFill>
                            <a:srgbClr val="FFFFFF"/>
                          </a:solidFill>
                          <a:latin typeface="+mn-lt"/>
                          <a:ea typeface="+mn-ea"/>
                          <a:cs typeface="+mn-cs"/>
                          <a:sym typeface="Helvetica"/>
                        </a:rPr>
                        <a:t>Siga Brasil Liquidado</a:t>
                      </a:r>
                    </a:p>
                  </a:txBody>
                  <a:tcPr marL="25400" marR="25400" marT="0" marB="25400" anchor="ctr" horzOverflow="overflow">
                    <a:lnL w="0">
                      <a:miter lim="400000"/>
                    </a:lnL>
                    <a:lnR w="0">
                      <a:miter lim="400000"/>
                    </a:lnR>
                    <a:lnT w="0">
                      <a:miter lim="400000"/>
                    </a:lnT>
                    <a:lnB w="0">
                      <a:miter lim="400000"/>
                    </a:lnB>
                    <a:solidFill>
                      <a:schemeClr val="accent6">
                        <a:lumOff val="-9568"/>
                      </a:schemeClr>
                    </a:solidFill>
                  </a:tcPr>
                </a:tc>
                <a:tc>
                  <a:txBody>
                    <a:bodyPr/>
                    <a:lstStyle/>
                    <a:p>
                      <a:pPr algn="l" defTabSz="457200">
                        <a:defRPr sz="1800"/>
                      </a:pPr>
                      <a:r>
                        <a:rPr sz="1700" b="1">
                          <a:solidFill>
                            <a:srgbClr val="FFFFFF"/>
                          </a:solidFill>
                          <a:latin typeface="+mn-lt"/>
                          <a:ea typeface="+mn-ea"/>
                          <a:cs typeface="+mn-cs"/>
                          <a:sym typeface="Helvetica"/>
                        </a:rPr>
                        <a:t>Portal da Transparência</a:t>
                      </a:r>
                    </a:p>
                  </a:txBody>
                  <a:tcPr marL="25400" marR="25400" marT="0" marB="25400" anchor="ctr" horzOverflow="overflow">
                    <a:lnL w="0">
                      <a:miter lim="400000"/>
                    </a:lnL>
                    <a:lnR w="0">
                      <a:miter lim="400000"/>
                    </a:lnR>
                    <a:lnT w="0">
                      <a:miter lim="400000"/>
                    </a:lnT>
                    <a:lnB w="0">
                      <a:miter lim="400000"/>
                    </a:lnB>
                    <a:solidFill>
                      <a:schemeClr val="accent6">
                        <a:lumOff val="-9568"/>
                      </a:schemeClr>
                    </a:solidFill>
                  </a:tcPr>
                </a:tc>
                <a:tc>
                  <a:txBody>
                    <a:bodyPr/>
                    <a:lstStyle/>
                    <a:p>
                      <a:pPr algn="l" defTabSz="457200">
                        <a:defRPr sz="1800"/>
                      </a:pPr>
                      <a:r>
                        <a:rPr sz="1700" b="1">
                          <a:solidFill>
                            <a:srgbClr val="FFFFFF"/>
                          </a:solidFill>
                          <a:latin typeface="+mn-lt"/>
                          <a:ea typeface="+mn-ea"/>
                          <a:cs typeface="+mn-cs"/>
                          <a:sym typeface="Helvetica"/>
                        </a:rPr>
                        <a:t>RREO Dez/2015 -STN</a:t>
                      </a:r>
                    </a:p>
                  </a:txBody>
                  <a:tcPr marL="25400" marR="25400" marT="0" marB="25400" anchor="ctr" horzOverflow="overflow">
                    <a:lnL w="0">
                      <a:miter lim="400000"/>
                    </a:lnL>
                    <a:lnR w="0">
                      <a:miter lim="400000"/>
                    </a:lnR>
                    <a:lnT w="0">
                      <a:miter lim="400000"/>
                    </a:lnT>
                    <a:lnB w="0">
                      <a:miter lim="400000"/>
                    </a:lnB>
                    <a:solidFill>
                      <a:schemeClr val="accent6">
                        <a:lumOff val="-9568"/>
                      </a:schemeClr>
                    </a:solidFill>
                  </a:tcPr>
                </a:tc>
                <a:tc>
                  <a:txBody>
                    <a:bodyPr/>
                    <a:lstStyle/>
                    <a:p>
                      <a:pPr algn="l" defTabSz="457200">
                        <a:defRPr sz="1800"/>
                      </a:pPr>
                      <a:r>
                        <a:rPr sz="1700" b="1">
                          <a:solidFill>
                            <a:srgbClr val="FFFFFF"/>
                          </a:solidFill>
                          <a:latin typeface="+mn-lt"/>
                          <a:ea typeface="+mn-ea"/>
                          <a:cs typeface="+mn-cs"/>
                          <a:sym typeface="Helvetica"/>
                        </a:rPr>
                        <a:t>DCA - SICONFI</a:t>
                      </a:r>
                    </a:p>
                  </a:txBody>
                  <a:tcPr marL="25400" marR="25400" marT="0" marB="25400" anchor="ctr" horzOverflow="overflow">
                    <a:lnL w="0">
                      <a:miter lim="400000"/>
                    </a:lnL>
                    <a:lnR w="0">
                      <a:miter lim="400000"/>
                    </a:lnR>
                    <a:lnT w="0">
                      <a:miter lim="400000"/>
                    </a:lnT>
                    <a:lnB w="0">
                      <a:miter lim="400000"/>
                    </a:lnB>
                    <a:solidFill>
                      <a:schemeClr val="accent6">
                        <a:lumOff val="-9568"/>
                      </a:schemeClr>
                    </a:solidFill>
                  </a:tcPr>
                </a:tc>
                <a:tc>
                  <a:txBody>
                    <a:bodyPr/>
                    <a:lstStyle/>
                    <a:p>
                      <a:pPr algn="l" defTabSz="457200">
                        <a:defRPr sz="1800"/>
                      </a:pPr>
                      <a:r>
                        <a:rPr sz="1700" b="1">
                          <a:solidFill>
                            <a:srgbClr val="FFFFFF"/>
                          </a:solidFill>
                          <a:latin typeface="+mn-lt"/>
                          <a:ea typeface="+mn-ea"/>
                          <a:cs typeface="+mn-cs"/>
                          <a:sym typeface="Helvetica"/>
                        </a:rPr>
                        <a:t>RREO 6o bimestre –
FINBRA/SICONFI/STN</a:t>
                      </a:r>
                    </a:p>
                  </a:txBody>
                  <a:tcPr marL="25400" marR="25400" marT="0" marB="25400" anchor="ctr" horzOverflow="overflow">
                    <a:lnL w="0">
                      <a:miter lim="400000"/>
                    </a:lnL>
                    <a:lnR w="0">
                      <a:miter lim="400000"/>
                    </a:lnR>
                    <a:lnT w="0">
                      <a:miter lim="400000"/>
                    </a:lnT>
                    <a:lnB w="0">
                      <a:miter lim="400000"/>
                    </a:lnB>
                    <a:solidFill>
                      <a:schemeClr val="accent6">
                        <a:lumOff val="-9568"/>
                      </a:schemeClr>
                    </a:solidFill>
                  </a:tcPr>
                </a:tc>
                <a:extLst>
                  <a:ext uri="{0D108BD9-81ED-4DB2-BD59-A6C34878D82A}">
                    <a16:rowId xmlns:a16="http://schemas.microsoft.com/office/drawing/2014/main" xmlns="" val="10001"/>
                  </a:ext>
                </a:extLst>
              </a:tr>
              <a:tr h="250387">
                <a:tc>
                  <a:txBody>
                    <a:bodyPr/>
                    <a:lstStyle/>
                    <a:p>
                      <a:pPr algn="l" defTabSz="457200">
                        <a:defRPr sz="1800"/>
                      </a:pPr>
                      <a:r>
                        <a:rPr sz="1296">
                          <a:solidFill>
                            <a:srgbClr val="333333"/>
                          </a:solidFill>
                          <a:latin typeface="Arial"/>
                          <a:ea typeface="Arial"/>
                          <a:cs typeface="Arial"/>
                          <a:sym typeface="Arial"/>
                        </a:rPr>
                        <a:t>01 - LEGISLATIVA</a:t>
                      </a:r>
                    </a:p>
                  </a:txBody>
                  <a:tcPr marL="25400" marR="25400" marT="0" marB="25400" anchor="b" horzOverflow="overflow">
                    <a:lnL w="12700">
                      <a:solidFill>
                        <a:srgbClr val="EBEBEB"/>
                      </a:solidFill>
                      <a:miter lim="400000"/>
                    </a:lnL>
                    <a:lnR w="12700">
                      <a:solidFill>
                        <a:srgbClr val="EBEBEB"/>
                      </a:solidFill>
                      <a:miter lim="400000"/>
                    </a:lnR>
                    <a:lnT w="0">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6.759.374.605,54</a:t>
                      </a:r>
                    </a:p>
                  </a:txBody>
                  <a:tcPr marL="25400" marR="25400" marT="0" marB="25400" anchor="b" horzOverflow="overflow">
                    <a:lnL w="12700">
                      <a:solidFill>
                        <a:srgbClr val="EBEBEB"/>
                      </a:solidFill>
                      <a:miter lim="400000"/>
                    </a:lnL>
                    <a:lnR w="12700">
                      <a:solidFill>
                        <a:srgbClr val="EBEBEB"/>
                      </a:solidFill>
                      <a:miter lim="400000"/>
                    </a:lnR>
                    <a:lnT w="0">
                      <a:miter lim="400000"/>
                    </a:lnT>
                    <a:lnB w="12700">
                      <a:solidFill>
                        <a:srgbClr val="A7A7A7"/>
                      </a:solidFill>
                      <a:miter lim="400000"/>
                    </a:lnB>
                    <a:solidFill>
                      <a:srgbClr val="FFFFFF"/>
                    </a:solidFill>
                  </a:tcPr>
                </a:tc>
                <a:tc>
                  <a:txBody>
                    <a:bodyPr/>
                    <a:lstStyle/>
                    <a:p>
                      <a:pPr defTabSz="457200">
                        <a:defRPr sz="1800"/>
                      </a:pPr>
                      <a:r>
                        <a:rPr sz="1700"/>
                        <a:t>1.605.142,54</a:t>
                      </a:r>
                    </a:p>
                  </a:txBody>
                  <a:tcPr marL="25400" marR="25400" marT="0" marB="25400" anchor="b" horzOverflow="overflow">
                    <a:lnL w="12700">
                      <a:solidFill>
                        <a:srgbClr val="EBEBEB"/>
                      </a:solidFill>
                      <a:miter lim="400000"/>
                    </a:lnL>
                    <a:lnR w="12700">
                      <a:solidFill>
                        <a:srgbClr val="AAAAAA"/>
                      </a:solidFill>
                      <a:miter lim="400000"/>
                    </a:lnR>
                    <a:lnT w="0">
                      <a:miter lim="400000"/>
                    </a:lnT>
                    <a:lnB w="12700">
                      <a:solidFill>
                        <a:srgbClr val="A7A7A7"/>
                      </a:solidFill>
                      <a:miter lim="400000"/>
                    </a:lnB>
                    <a:solidFill>
                      <a:srgbClr val="FFFFFF"/>
                    </a:solidFill>
                  </a:tcPr>
                </a:tc>
                <a:tc>
                  <a:txBody>
                    <a:bodyPr/>
                    <a:lstStyle/>
                    <a:p>
                      <a:pPr defTabSz="457200">
                        <a:defRPr sz="1800"/>
                      </a:pPr>
                      <a:r>
                        <a:rPr sz="1700"/>
                        <a:t>6.759.375</a:t>
                      </a:r>
                    </a:p>
                  </a:txBody>
                  <a:tcPr marL="25400" marR="25400" marT="0" marB="25400" anchor="b" horzOverflow="overflow">
                    <a:lnL w="12700">
                      <a:solidFill>
                        <a:srgbClr val="AAAAAA"/>
                      </a:solidFill>
                      <a:miter lim="400000"/>
                    </a:lnL>
                    <a:lnR w="12700">
                      <a:solidFill>
                        <a:srgbClr val="AAAAAA"/>
                      </a:solidFill>
                      <a:miter lim="400000"/>
                    </a:lnR>
                    <a:lnT w="0">
                      <a:miter lim="400000"/>
                    </a:lnT>
                    <a:lnB w="12700">
                      <a:solidFill>
                        <a:srgbClr val="A7A7A7"/>
                      </a:solidFill>
                      <a:miter lim="400000"/>
                    </a:lnB>
                    <a:solidFill>
                      <a:srgbClr val="FFFFFF"/>
                    </a:solidFill>
                  </a:tcPr>
                </a:tc>
                <a:tc>
                  <a:txBody>
                    <a:bodyPr/>
                    <a:lstStyle/>
                    <a:p>
                      <a:pPr defTabSz="457200">
                        <a:defRPr sz="1800"/>
                      </a:pPr>
                      <a:r>
                        <a:rPr sz="1700"/>
                        <a:t>5.920.638.004,99</a:t>
                      </a:r>
                    </a:p>
                  </a:txBody>
                  <a:tcPr marL="25400" marR="25400" marT="0" marB="25400" anchor="b" horzOverflow="overflow">
                    <a:lnL w="12700">
                      <a:solidFill>
                        <a:srgbClr val="AAAAAA"/>
                      </a:solidFill>
                      <a:miter lim="400000"/>
                    </a:lnL>
                    <a:lnR w="12700">
                      <a:solidFill>
                        <a:srgbClr val="AAAAAA"/>
                      </a:solidFill>
                      <a:miter lim="400000"/>
                    </a:lnR>
                    <a:lnT w="0">
                      <a:miter lim="400000"/>
                    </a:lnT>
                    <a:lnB w="12700">
                      <a:solidFill>
                        <a:srgbClr val="A7A7A7"/>
                      </a:solidFill>
                      <a:miter lim="400000"/>
                    </a:lnB>
                    <a:solidFill>
                      <a:srgbClr val="FFFFFF"/>
                    </a:solidFill>
                  </a:tcPr>
                </a:tc>
                <a:tc>
                  <a:txBody>
                    <a:bodyPr/>
                    <a:lstStyle/>
                    <a:p>
                      <a:pPr defTabSz="457200">
                        <a:defRPr sz="1800"/>
                      </a:pPr>
                      <a:r>
                        <a:rPr sz="1700"/>
                        <a:t> R$	5.920.638.005 </a:t>
                      </a:r>
                    </a:p>
                  </a:txBody>
                  <a:tcPr marL="25400" marR="25400" marT="0" marB="25400" anchor="b" horzOverflow="overflow">
                    <a:lnL w="12700">
                      <a:solidFill>
                        <a:srgbClr val="AAAAAA"/>
                      </a:solidFill>
                      <a:miter lim="400000"/>
                    </a:lnL>
                    <a:lnR w="12700">
                      <a:solidFill>
                        <a:srgbClr val="AAAAAA"/>
                      </a:solidFill>
                      <a:miter lim="400000"/>
                    </a:lnR>
                    <a:lnT w="0">
                      <a:miter lim="400000"/>
                    </a:lnT>
                    <a:lnB w="12700">
                      <a:solidFill>
                        <a:srgbClr val="A7A7A7"/>
                      </a:solidFill>
                      <a:miter lim="400000"/>
                    </a:lnB>
                    <a:solidFill>
                      <a:srgbClr val="FFFFFF"/>
                    </a:solidFill>
                  </a:tcPr>
                </a:tc>
                <a:extLst>
                  <a:ext uri="{0D108BD9-81ED-4DB2-BD59-A6C34878D82A}">
                    <a16:rowId xmlns:a16="http://schemas.microsoft.com/office/drawing/2014/main" xmlns="" val="10002"/>
                  </a:ext>
                </a:extLst>
              </a:tr>
              <a:tr h="382945">
                <a:tc>
                  <a:txBody>
                    <a:bodyPr/>
                    <a:lstStyle/>
                    <a:p>
                      <a:pPr algn="l" defTabSz="457200">
                        <a:defRPr sz="1800"/>
                      </a:pPr>
                      <a:r>
                        <a:rPr sz="1296">
                          <a:solidFill>
                            <a:srgbClr val="333333"/>
                          </a:solidFill>
                          <a:latin typeface="Arial"/>
                          <a:ea typeface="Arial"/>
                          <a:cs typeface="Arial"/>
                          <a:sym typeface="Arial"/>
                        </a:rPr>
                        <a:t>02 - JUDICIÁRIA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29.085.734.785,98</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13.028.248,39</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29.085.735</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25.559.419.053,43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25.559.419.053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3"/>
                  </a:ext>
                </a:extLst>
              </a:tr>
              <a:tr h="250387">
                <a:tc>
                  <a:txBody>
                    <a:bodyPr/>
                    <a:lstStyle/>
                    <a:p>
                      <a:pPr algn="l" defTabSz="457200">
                        <a:defRPr sz="1800"/>
                      </a:pPr>
                      <a:r>
                        <a:rPr sz="1296">
                          <a:solidFill>
                            <a:srgbClr val="333333"/>
                          </a:solidFill>
                          <a:latin typeface="Arial"/>
                          <a:ea typeface="Arial"/>
                          <a:cs typeface="Arial"/>
                          <a:sym typeface="Arial"/>
                        </a:rPr>
                        <a:t>03 - ESSENCIAL À JUSTIÇA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5.939.773.375,38</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1.134.220.257,55</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5.939.773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4.977.704.465,47</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4.977.704.465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4"/>
                  </a:ext>
                </a:extLst>
              </a:tr>
              <a:tr h="382945">
                <a:tc>
                  <a:txBody>
                    <a:bodyPr/>
                    <a:lstStyle/>
                    <a:p>
                      <a:pPr algn="l" defTabSz="457200">
                        <a:defRPr sz="1800"/>
                      </a:pPr>
                      <a:r>
                        <a:rPr sz="1296">
                          <a:solidFill>
                            <a:srgbClr val="333333"/>
                          </a:solidFill>
                          <a:latin typeface="Arial"/>
                          <a:ea typeface="Arial"/>
                          <a:cs typeface="Arial"/>
                          <a:sym typeface="Arial"/>
                        </a:rPr>
                        <a:t>04 - ADMINISTRAÇÃO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20.678.351.389,24</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22.754.333.299,71</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20.678.351</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18.385.736.192,96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18.385.736.193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5"/>
                  </a:ext>
                </a:extLst>
              </a:tr>
              <a:tr h="382945">
                <a:tc>
                  <a:txBody>
                    <a:bodyPr/>
                    <a:lstStyle/>
                    <a:p>
                      <a:pPr algn="l" defTabSz="457200">
                        <a:defRPr sz="1800"/>
                      </a:pPr>
                      <a:r>
                        <a:rPr sz="1296">
                          <a:solidFill>
                            <a:srgbClr val="333333"/>
                          </a:solidFill>
                          <a:latin typeface="Arial"/>
                          <a:ea typeface="Arial"/>
                          <a:cs typeface="Arial"/>
                          <a:sym typeface="Arial"/>
                        </a:rPr>
                        <a:t>05 - DEFESA NACIONAL</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36.135.048.898,96</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34.281.909.768,57</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36.135.041</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35.665.366.624,78</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35.665.366.625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6"/>
                  </a:ext>
                </a:extLst>
              </a:tr>
              <a:tr h="382945">
                <a:tc>
                  <a:txBody>
                    <a:bodyPr/>
                    <a:lstStyle/>
                    <a:p>
                      <a:pPr algn="l" defTabSz="457200">
                        <a:defRPr sz="1800"/>
                      </a:pPr>
                      <a:r>
                        <a:rPr sz="1296">
                          <a:solidFill>
                            <a:srgbClr val="333333"/>
                          </a:solidFill>
                          <a:latin typeface="Arial"/>
                          <a:ea typeface="Arial"/>
                          <a:cs typeface="Arial"/>
                          <a:sym typeface="Arial"/>
                        </a:rPr>
                        <a:t>06 - SEGURANÇA PÚBLICA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7.869.850.040,76</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8.686.375.684,78</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7.869.850</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6.981.461.376,76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6.981.461.377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7"/>
                  </a:ext>
                </a:extLst>
              </a:tr>
              <a:tr h="382945">
                <a:tc>
                  <a:txBody>
                    <a:bodyPr/>
                    <a:lstStyle/>
                    <a:p>
                      <a:pPr algn="l" defTabSz="457200">
                        <a:defRPr sz="1800"/>
                      </a:pPr>
                      <a:r>
                        <a:rPr sz="1296">
                          <a:solidFill>
                            <a:srgbClr val="333333"/>
                          </a:solidFill>
                          <a:latin typeface="Arial"/>
                          <a:ea typeface="Arial"/>
                          <a:cs typeface="Arial"/>
                          <a:sym typeface="Arial"/>
                        </a:rPr>
                        <a:t>07 - RELAÇÕES EXTERIORES</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3.099.332.981,10</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1.744.920.581,45</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3.099.333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2.961.720.948,54</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2.961.720.949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8"/>
                  </a:ext>
                </a:extLst>
              </a:tr>
              <a:tr h="250387">
                <a:tc>
                  <a:txBody>
                    <a:bodyPr/>
                    <a:lstStyle/>
                    <a:p>
                      <a:pPr algn="l" defTabSz="457200">
                        <a:defRPr sz="1800"/>
                      </a:pPr>
                      <a:r>
                        <a:rPr sz="1296">
                          <a:solidFill>
                            <a:srgbClr val="333333"/>
                          </a:solidFill>
                          <a:latin typeface="Arial"/>
                          <a:ea typeface="Arial"/>
                          <a:cs typeface="Arial"/>
                          <a:sym typeface="Arial"/>
                        </a:rPr>
                        <a:t>08 - ASSISTÊNCIA SOCIAL</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70.717.712.868,01</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32.906.814.762,44</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70.717.713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70.704.645.021,24</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70.704.645.021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09"/>
                  </a:ext>
                </a:extLst>
              </a:tr>
              <a:tr h="250387">
                <a:tc>
                  <a:txBody>
                    <a:bodyPr/>
                    <a:lstStyle/>
                    <a:p>
                      <a:pPr algn="l" defTabSz="457200">
                        <a:defRPr sz="1800"/>
                      </a:pPr>
                      <a:r>
                        <a:rPr sz="1296">
                          <a:solidFill>
                            <a:srgbClr val="333333"/>
                          </a:solidFill>
                          <a:latin typeface="Arial"/>
                          <a:ea typeface="Arial"/>
                          <a:cs typeface="Arial"/>
                          <a:sym typeface="Arial"/>
                        </a:rPr>
                        <a:t>09 - PREVIDÊNCIA SOCIAL</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540.619.552.885,00</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525.784.200.178,08</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540.619.553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539.707.307.468,55</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539.707.307.469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0"/>
                  </a:ext>
                </a:extLst>
              </a:tr>
              <a:tr h="250387">
                <a:tc>
                  <a:txBody>
                    <a:bodyPr/>
                    <a:lstStyle/>
                    <a:p>
                      <a:pPr algn="l" defTabSz="457200">
                        <a:defRPr sz="1800"/>
                      </a:pPr>
                      <a:r>
                        <a:rPr sz="1296">
                          <a:solidFill>
                            <a:srgbClr val="333333"/>
                          </a:solidFill>
                          <a:latin typeface="Arial"/>
                          <a:ea typeface="Arial"/>
                          <a:cs typeface="Arial"/>
                          <a:sym typeface="Arial"/>
                        </a:rPr>
                        <a:t>10 - SAÚDE</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94.626.412.057,33</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100.233.125.894,53</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94.626.412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92.915.010.748,52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92.915.010.749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1"/>
                  </a:ext>
                </a:extLst>
              </a:tr>
              <a:tr h="250387">
                <a:tc>
                  <a:txBody>
                    <a:bodyPr/>
                    <a:lstStyle/>
                    <a:p>
                      <a:pPr algn="l" defTabSz="457200">
                        <a:defRPr sz="1800"/>
                      </a:pPr>
                      <a:r>
                        <a:rPr sz="1296">
                          <a:solidFill>
                            <a:srgbClr val="333333"/>
                          </a:solidFill>
                          <a:latin typeface="Arial"/>
                          <a:ea typeface="Arial"/>
                          <a:cs typeface="Arial"/>
                          <a:sym typeface="Arial"/>
                        </a:rPr>
                        <a:t>11 - TRABALHO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65.351.460.413,12</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66.843.750.291,69</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65.351.460</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65.120.049.942,90</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65.120.049.943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2"/>
                  </a:ext>
                </a:extLst>
              </a:tr>
              <a:tr h="382945">
                <a:tc>
                  <a:txBody>
                    <a:bodyPr/>
                    <a:lstStyle/>
                    <a:p>
                      <a:pPr algn="l" defTabSz="457200">
                        <a:defRPr sz="1800"/>
                      </a:pPr>
                      <a:r>
                        <a:rPr sz="1296">
                          <a:solidFill>
                            <a:srgbClr val="333333"/>
                          </a:solidFill>
                          <a:latin typeface="Arial"/>
                          <a:ea typeface="Arial"/>
                          <a:cs typeface="Arial"/>
                          <a:sym typeface="Arial"/>
                        </a:rPr>
                        <a:t>12 - EDUCAÇÃO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90.325.042.929,82</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94.346.062.676,94</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90.325.043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79.997.719.873,29</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79.997.719.873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3"/>
                  </a:ext>
                </a:extLst>
              </a:tr>
              <a:tr h="250387">
                <a:tc>
                  <a:txBody>
                    <a:bodyPr/>
                    <a:lstStyle/>
                    <a:p>
                      <a:pPr algn="l" defTabSz="457200">
                        <a:defRPr sz="1800"/>
                      </a:pPr>
                      <a:r>
                        <a:rPr sz="1296">
                          <a:solidFill>
                            <a:srgbClr val="333333"/>
                          </a:solidFill>
                          <a:latin typeface="Arial"/>
                          <a:ea typeface="Arial"/>
                          <a:cs typeface="Arial"/>
                          <a:sym typeface="Arial"/>
                        </a:rPr>
                        <a:t>13 - CULTURA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896.457.220,14</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1.747.345.143,61</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896.457</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824.874.148,27</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824.874.148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4"/>
                  </a:ext>
                </a:extLst>
              </a:tr>
              <a:tr h="250387">
                <a:tc>
                  <a:txBody>
                    <a:bodyPr/>
                    <a:lstStyle/>
                    <a:p>
                      <a:pPr algn="l" defTabSz="457200">
                        <a:defRPr sz="1800"/>
                      </a:pPr>
                      <a:r>
                        <a:rPr sz="1296">
                          <a:solidFill>
                            <a:srgbClr val="333333"/>
                          </a:solidFill>
                          <a:latin typeface="Arial"/>
                          <a:ea typeface="Arial"/>
                          <a:cs typeface="Arial"/>
                          <a:sym typeface="Arial"/>
                        </a:rPr>
                        <a:t>14 - DIREITOS DA CIDADANIA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743.366.048,59</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1.153.154.458,78</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743.366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663.746.510,96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663.746.511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5"/>
                  </a:ext>
                </a:extLst>
              </a:tr>
              <a:tr h="250387">
                <a:tc>
                  <a:txBody>
                    <a:bodyPr/>
                    <a:lstStyle/>
                    <a:p>
                      <a:pPr algn="l" defTabSz="457200">
                        <a:defRPr sz="1800"/>
                      </a:pPr>
                      <a:r>
                        <a:rPr sz="1296">
                          <a:solidFill>
                            <a:srgbClr val="333333"/>
                          </a:solidFill>
                          <a:latin typeface="Arial"/>
                          <a:ea typeface="Arial"/>
                          <a:cs typeface="Arial"/>
                          <a:sym typeface="Arial"/>
                        </a:rPr>
                        <a:t>15 - URBANISMO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1.183.662.076,28</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3.617.803.374,10</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1.183.662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1.134.182.290,13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1.134.182.290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6"/>
                  </a:ext>
                </a:extLst>
              </a:tr>
              <a:tr h="382945">
                <a:tc>
                  <a:txBody>
                    <a:bodyPr/>
                    <a:lstStyle/>
                    <a:p>
                      <a:pPr algn="l" defTabSz="457200">
                        <a:defRPr sz="1800"/>
                      </a:pPr>
                      <a:r>
                        <a:rPr sz="1296">
                          <a:solidFill>
                            <a:srgbClr val="333333"/>
                          </a:solidFill>
                          <a:latin typeface="Arial"/>
                          <a:ea typeface="Arial"/>
                          <a:cs typeface="Arial"/>
                          <a:sym typeface="Arial"/>
                        </a:rPr>
                        <a:t>16 - HABITAÇÃO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2.391.943,72</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82.085.964,21</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2.392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2.391.943,72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2.391.944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7"/>
                  </a:ext>
                </a:extLst>
              </a:tr>
              <a:tr h="382945">
                <a:tc>
                  <a:txBody>
                    <a:bodyPr/>
                    <a:lstStyle/>
                    <a:p>
                      <a:pPr algn="l" defTabSz="457200">
                        <a:defRPr sz="1800"/>
                      </a:pPr>
                      <a:r>
                        <a:rPr sz="1296">
                          <a:solidFill>
                            <a:srgbClr val="333333"/>
                          </a:solidFill>
                          <a:latin typeface="Arial"/>
                          <a:ea typeface="Arial"/>
                          <a:cs typeface="Arial"/>
                          <a:sym typeface="Arial"/>
                        </a:rPr>
                        <a:t>17 - SANEAMENTO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260.352.595,76</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1.211.591.856,47</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260.353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260.352.595,76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260.352.596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8"/>
                  </a:ext>
                </a:extLst>
              </a:tr>
              <a:tr h="250387">
                <a:tc>
                  <a:txBody>
                    <a:bodyPr/>
                    <a:lstStyle/>
                    <a:p>
                      <a:pPr algn="l" defTabSz="457200">
                        <a:defRPr sz="1800"/>
                      </a:pPr>
                      <a:r>
                        <a:rPr sz="1296">
                          <a:solidFill>
                            <a:srgbClr val="333333"/>
                          </a:solidFill>
                          <a:latin typeface="Arial"/>
                          <a:ea typeface="Arial"/>
                          <a:cs typeface="Arial"/>
                          <a:sym typeface="Arial"/>
                        </a:rPr>
                        <a:t>18 - GESTÃO AMBIENTAL</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3.113.792.210,67</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5.295.592.786,98</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3.113.792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2.907.705.910,82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2.907.705.911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19"/>
                  </a:ext>
                </a:extLst>
              </a:tr>
              <a:tr h="382945">
                <a:tc>
                  <a:txBody>
                    <a:bodyPr/>
                    <a:lstStyle/>
                    <a:p>
                      <a:pPr algn="l" defTabSz="457200">
                        <a:defRPr sz="1800"/>
                      </a:pPr>
                      <a:r>
                        <a:rPr sz="1296">
                          <a:solidFill>
                            <a:srgbClr val="333333"/>
                          </a:solidFill>
                          <a:latin typeface="Arial"/>
                          <a:ea typeface="Arial"/>
                          <a:cs typeface="Arial"/>
                          <a:sym typeface="Arial"/>
                        </a:rPr>
                        <a:t>19 - CIÊNCIA E TECNOLOGIA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6.555.765.683,52</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7.059.135.452,34</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6.555.766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6.248.218.744,54</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6.248.218.745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0"/>
                  </a:ext>
                </a:extLst>
              </a:tr>
              <a:tr h="250387">
                <a:tc>
                  <a:txBody>
                    <a:bodyPr/>
                    <a:lstStyle/>
                    <a:p>
                      <a:pPr algn="l" defTabSz="457200">
                        <a:defRPr sz="1800"/>
                      </a:pPr>
                      <a:r>
                        <a:rPr sz="1296">
                          <a:solidFill>
                            <a:srgbClr val="333333"/>
                          </a:solidFill>
                          <a:latin typeface="Arial"/>
                          <a:ea typeface="Arial"/>
                          <a:cs typeface="Arial"/>
                          <a:sym typeface="Arial"/>
                        </a:rPr>
                        <a:t>20 - AGRICULTURA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18.555.177.039,79</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30.317.219.072,15</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18.555.177</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17.631.467.295,46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17.631.467.295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1"/>
                  </a:ext>
                </a:extLst>
              </a:tr>
              <a:tr h="382945">
                <a:tc>
                  <a:txBody>
                    <a:bodyPr/>
                    <a:lstStyle/>
                    <a:p>
                      <a:pPr algn="l" defTabSz="457200">
                        <a:defRPr sz="1800"/>
                      </a:pPr>
                      <a:r>
                        <a:rPr sz="1296">
                          <a:solidFill>
                            <a:srgbClr val="333333"/>
                          </a:solidFill>
                          <a:latin typeface="Arial"/>
                          <a:ea typeface="Arial"/>
                          <a:cs typeface="Arial"/>
                          <a:sym typeface="Arial"/>
                        </a:rPr>
                        <a:t>21 - ORGANIZAÇÃO AGRÁRIA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1.725.242.650,90</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3.129.739.974,63</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1.725.243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1.625.504.632,46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1.625.504.632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2"/>
                  </a:ext>
                </a:extLst>
              </a:tr>
              <a:tr h="250387">
                <a:tc>
                  <a:txBody>
                    <a:bodyPr/>
                    <a:lstStyle/>
                    <a:p>
                      <a:pPr algn="l" defTabSz="457200">
                        <a:defRPr sz="1800"/>
                      </a:pPr>
                      <a:r>
                        <a:rPr sz="1296">
                          <a:solidFill>
                            <a:srgbClr val="333333"/>
                          </a:solidFill>
                          <a:latin typeface="Arial"/>
                          <a:ea typeface="Arial"/>
                          <a:cs typeface="Arial"/>
                          <a:sym typeface="Arial"/>
                        </a:rPr>
                        <a:t>22 - INDÚSTRIA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2.002.432.730,92</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2.787.319.987,03</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2.002.433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1.817.060.225,34</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1.817.060.225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3"/>
                  </a:ext>
                </a:extLst>
              </a:tr>
              <a:tr h="250387">
                <a:tc>
                  <a:txBody>
                    <a:bodyPr/>
                    <a:lstStyle/>
                    <a:p>
                      <a:pPr algn="l" defTabSz="457200">
                        <a:defRPr sz="1800"/>
                      </a:pPr>
                      <a:r>
                        <a:rPr sz="1296">
                          <a:solidFill>
                            <a:srgbClr val="333333"/>
                          </a:solidFill>
                          <a:latin typeface="Arial"/>
                          <a:ea typeface="Arial"/>
                          <a:cs typeface="Arial"/>
                          <a:sym typeface="Arial"/>
                        </a:rPr>
                        <a:t>23 - COMÉRCIO E SERVIÇOS</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1.116.735.053,75</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2.196.847.019,93</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1.116.735</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1.107.902.116,13</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1.107.902.116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4"/>
                  </a:ext>
                </a:extLst>
              </a:tr>
              <a:tr h="250387">
                <a:tc>
                  <a:txBody>
                    <a:bodyPr/>
                    <a:lstStyle/>
                    <a:p>
                      <a:pPr algn="l" defTabSz="457200">
                        <a:defRPr sz="1800"/>
                      </a:pPr>
                      <a:r>
                        <a:rPr sz="1296">
                          <a:solidFill>
                            <a:srgbClr val="333333"/>
                          </a:solidFill>
                          <a:latin typeface="Arial"/>
                          <a:ea typeface="Arial"/>
                          <a:cs typeface="Arial"/>
                          <a:sym typeface="Arial"/>
                        </a:rPr>
                        <a:t>24 - COMUNICAÇÕES</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1.282.139.183,08</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1.319.013.278,52</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1.282.139</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1.144.630.737,12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1.144.630.737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5"/>
                  </a:ext>
                </a:extLst>
              </a:tr>
              <a:tr h="382945">
                <a:tc>
                  <a:txBody>
                    <a:bodyPr/>
                    <a:lstStyle/>
                    <a:p>
                      <a:pPr algn="l" defTabSz="457200">
                        <a:defRPr sz="1800"/>
                      </a:pPr>
                      <a:r>
                        <a:rPr sz="1296">
                          <a:solidFill>
                            <a:srgbClr val="333333"/>
                          </a:solidFill>
                          <a:latin typeface="Arial"/>
                          <a:ea typeface="Arial"/>
                          <a:cs typeface="Arial"/>
                          <a:sym typeface="Arial"/>
                        </a:rPr>
                        <a:t>25 - ENERGIA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1.603.044.767,45</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1.873.776.873,25</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1.603.045</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1.491.217.095,70</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1.491.217.096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6"/>
                  </a:ext>
                </a:extLst>
              </a:tr>
              <a:tr h="382945">
                <a:tc>
                  <a:txBody>
                    <a:bodyPr/>
                    <a:lstStyle/>
                    <a:p>
                      <a:pPr algn="l" defTabSz="457200">
                        <a:defRPr sz="1800"/>
                      </a:pPr>
                      <a:r>
                        <a:rPr sz="1296">
                          <a:solidFill>
                            <a:srgbClr val="333333"/>
                          </a:solidFill>
                          <a:latin typeface="Arial"/>
                          <a:ea typeface="Arial"/>
                          <a:cs typeface="Arial"/>
                          <a:sym typeface="Arial"/>
                        </a:rPr>
                        <a:t>26 - TRANSPORTE</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11.533.881.624,65</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16.827.237.248,35</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11.533.882</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11.296.669.572,06</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11.296.669.572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7"/>
                  </a:ext>
                </a:extLst>
              </a:tr>
              <a:tr h="382945">
                <a:tc>
                  <a:txBody>
                    <a:bodyPr/>
                    <a:lstStyle/>
                    <a:p>
                      <a:pPr algn="l" defTabSz="457200">
                        <a:defRPr sz="1800"/>
                      </a:pPr>
                      <a:r>
                        <a:rPr sz="1296">
                          <a:solidFill>
                            <a:srgbClr val="333333"/>
                          </a:solidFill>
                          <a:latin typeface="Arial"/>
                          <a:ea typeface="Arial"/>
                          <a:cs typeface="Arial"/>
                          <a:sym typeface="Arial"/>
                        </a:rPr>
                        <a:t>27 - DESPORTO E LAZER</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669.018.426,19</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2.032.898.307,64</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669.018</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663.237.359,80</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663.237.360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8"/>
                  </a:ext>
                </a:extLst>
              </a:tr>
              <a:tr h="250387">
                <a:tc>
                  <a:txBody>
                    <a:bodyPr/>
                    <a:lstStyle/>
                    <a:p>
                      <a:pPr algn="l" defTabSz="457200">
                        <a:defRPr sz="1800"/>
                      </a:pPr>
                      <a:r>
                        <a:rPr sz="1296">
                          <a:solidFill>
                            <a:srgbClr val="333333"/>
                          </a:solidFill>
                          <a:latin typeface="Arial"/>
                          <a:ea typeface="Arial"/>
                          <a:cs typeface="Arial"/>
                          <a:sym typeface="Arial"/>
                        </a:rPr>
                        <a:t>28 - ENCARGOS ESPECIAIS</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1.281.794.022.429,87</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1.277.069.891.165,57</a:t>
                      </a: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709.895.848</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1.257.017.250.464,44</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685.385.511.915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29"/>
                  </a:ext>
                </a:extLst>
              </a:tr>
              <a:tr h="250387">
                <a:tc>
                  <a:txBody>
                    <a:bodyPr/>
                    <a:lstStyle/>
                    <a:p>
                      <a:pPr algn="l" defTabSz="457200">
                        <a:defRPr sz="1800"/>
                      </a:pPr>
                      <a:r>
                        <a:rPr sz="1296">
                          <a:solidFill>
                            <a:srgbClr val="333333"/>
                          </a:solidFill>
                          <a:latin typeface="Arial"/>
                          <a:ea typeface="Arial"/>
                          <a:cs typeface="Arial"/>
                          <a:sym typeface="Arial"/>
                        </a:rPr>
                        <a:t>99 - RESERVA DE CONTINGENCIA</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0,00</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0</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defTabSz="457200">
                        <a:defRPr sz="1800"/>
                      </a:pPr>
                      <a:r>
                        <a:rPr sz="1700"/>
                        <a:t> R$	2 </a:t>
                      </a: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30"/>
                  </a:ext>
                </a:extLst>
              </a:tr>
              <a:tr h="250387">
                <a:tc>
                  <a:txBody>
                    <a:bodyPr/>
                    <a:lstStyle/>
                    <a:p>
                      <a:pPr algn="l" defTabSz="457200">
                        <a:defRPr sz="1800"/>
                      </a:pPr>
                      <a:r>
                        <a:rPr sz="1296">
                          <a:solidFill>
                            <a:srgbClr val="333333"/>
                          </a:solidFill>
                          <a:latin typeface="Arial"/>
                          <a:ea typeface="Arial"/>
                          <a:cs typeface="Arial"/>
                          <a:sym typeface="Arial"/>
                        </a:rPr>
                        <a:t>NÃO APLICÁVEL - NÃO APLICÁVEL</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FFFFF"/>
                    </a:solidFill>
                  </a:tcPr>
                </a:tc>
                <a:tc>
                  <a:txBody>
                    <a:bodyPr/>
                    <a:lstStyle/>
                    <a:p>
                      <a:pPr defTabSz="457200">
                        <a:defRPr sz="1800"/>
                      </a:pPr>
                      <a:r>
                        <a:rPr sz="1700">
                          <a:latin typeface="+mn-lt"/>
                          <a:ea typeface="+mn-ea"/>
                          <a:cs typeface="+mn-cs"/>
                          <a:sym typeface="Helvetica"/>
                        </a:rPr>
                        <a:t>0,00</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7A7A7"/>
                      </a:solidFill>
                      <a:miter lim="400000"/>
                    </a:lnB>
                    <a:solidFill>
                      <a:srgbClr val="FFFFFF"/>
                    </a:solidFill>
                  </a:tcPr>
                </a:tc>
                <a:extLst>
                  <a:ext uri="{0D108BD9-81ED-4DB2-BD59-A6C34878D82A}">
                    <a16:rowId xmlns:a16="http://schemas.microsoft.com/office/drawing/2014/main" xmlns="" val="10031"/>
                  </a:ext>
                </a:extLst>
              </a:tr>
              <a:tr h="250387">
                <a:tc>
                  <a:txBody>
                    <a:bodyPr/>
                    <a:lstStyle/>
                    <a:p>
                      <a:pPr algn="l" defTabSz="457200">
                        <a:defRPr sz="1800"/>
                      </a:pPr>
                      <a:r>
                        <a:rPr sz="1296">
                          <a:solidFill>
                            <a:srgbClr val="333333"/>
                          </a:solidFill>
                          <a:latin typeface="Arial"/>
                          <a:ea typeface="Arial"/>
                          <a:cs typeface="Arial"/>
                          <a:sym typeface="Arial"/>
                        </a:rPr>
                        <a:t>NÃO INFORMADO - NÃO INFORMADO</a:t>
                      </a:r>
                    </a:p>
                  </a:txBody>
                  <a:tcPr marL="25400" marR="25400" marT="0" marB="25400" anchor="b" horzOverflow="overflow">
                    <a:lnL w="12700">
                      <a:solidFill>
                        <a:srgbClr val="EBEBEB"/>
                      </a:solidFill>
                      <a:miter lim="400000"/>
                    </a:lnL>
                    <a:lnR w="12700">
                      <a:solidFill>
                        <a:srgbClr val="EBEBEB"/>
                      </a:solidFill>
                      <a:miter lim="400000"/>
                    </a:lnR>
                    <a:lnT w="12700">
                      <a:solidFill>
                        <a:srgbClr val="EBEBEB"/>
                      </a:solidFill>
                      <a:miter lim="400000"/>
                    </a:lnT>
                    <a:lnB w="12700">
                      <a:solidFill>
                        <a:srgbClr val="EBEBEB"/>
                      </a:solidFill>
                      <a:miter lim="400000"/>
                    </a:lnB>
                    <a:solidFill>
                      <a:srgbClr val="F8FBFC"/>
                    </a:solidFill>
                  </a:tcPr>
                </a:tc>
                <a:tc>
                  <a:txBody>
                    <a:bodyPr/>
                    <a:lstStyle/>
                    <a:p>
                      <a:pPr defTabSz="457200">
                        <a:defRPr sz="1800"/>
                      </a:pPr>
                      <a:r>
                        <a:rPr sz="1700">
                          <a:latin typeface="+mn-lt"/>
                          <a:ea typeface="+mn-ea"/>
                          <a:cs typeface="+mn-cs"/>
                          <a:sym typeface="Helvetica"/>
                        </a:rPr>
                        <a:t>-8.000,00</a:t>
                      </a:r>
                    </a:p>
                  </a:txBody>
                  <a:tcPr marL="25400" marR="25400" marT="0" marB="25400" anchor="b" horzOverflow="overflow">
                    <a:lnL w="12700">
                      <a:solidFill>
                        <a:srgbClr val="EBEBEB"/>
                      </a:solidFill>
                      <a:miter lim="400000"/>
                    </a:lnL>
                    <a:lnR w="12700">
                      <a:solidFill>
                        <a:srgbClr val="EBEBEB"/>
                      </a:solidFill>
                      <a:miter lim="400000"/>
                    </a:lnR>
                    <a:lnT w="12700">
                      <a:solidFill>
                        <a:srgbClr val="A7A7A7"/>
                      </a:solidFill>
                      <a:miter lim="400000"/>
                    </a:lnT>
                    <a:lnB w="12700">
                      <a:solidFill>
                        <a:srgbClr val="A7A7A7"/>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EBEBEB"/>
                      </a:solidFill>
                      <a:miter lim="400000"/>
                    </a:lnL>
                    <a:lnR w="12700">
                      <a:solidFill>
                        <a:srgbClr val="AAAAAA"/>
                      </a:solidFill>
                      <a:miter lim="400000"/>
                    </a:lnR>
                    <a:lnT w="12700">
                      <a:solidFill>
                        <a:srgbClr val="A7A7A7"/>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2"/>
                  </a:ext>
                </a:extLst>
              </a:tr>
              <a:tr h="250387">
                <a:tc>
                  <a:txBody>
                    <a:bodyPr/>
                    <a:lstStyle/>
                    <a:p>
                      <a:pPr algn="l"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EBEBEB"/>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7A7A7"/>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800"/>
                      </a:pPr>
                      <a:r>
                        <a:rPr sz="1700"/>
                        <a:t>https://www.tesouro.fazenda.gov.br/documents/10180/352657/RROdez2015-Corr.pdf/308fe21b-1fcb-4c3a-ab0e-db880817e0ae</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3"/>
                  </a:ext>
                </a:extLst>
              </a:tr>
              <a:tr h="250387">
                <a:tc>
                  <a:txBody>
                    <a:bodyPr/>
                    <a:lstStyle/>
                    <a:p>
                      <a:pPr algn="l" defTabSz="457200">
                        <a:defRPr sz="1727"/>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700"/>
                      </a:pPr>
                      <a:endParaRP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800"/>
                      </a:pPr>
                      <a:r>
                        <a:rPr sz="1700"/>
                        <a:t>https://www.tesouro.fazenda.gov.br/-/relatorio-resumido-de-execucao-orcamentaria</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800"/>
                      </a:pPr>
                      <a:r>
                        <a:rPr sz="1700"/>
                        <a:t>https://siconfi.tesouro.gov.br/siconfi/pages/public/declaracao/declaracao_list.jsf</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tc>
                  <a:txBody>
                    <a:bodyPr/>
                    <a:lstStyle/>
                    <a:p>
                      <a:pPr algn="l" defTabSz="457200">
                        <a:defRPr sz="1800"/>
                      </a:pPr>
                      <a:r>
                        <a:rPr sz="1700"/>
                        <a:t>https://siconfi.tesouro.gov.br/siconfi/pages/public/declaracao/declaracao_list.jsf</a:t>
                      </a:r>
                    </a:p>
                  </a:txBody>
                  <a:tcPr marL="25400" marR="25400" marT="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FFFF"/>
                    </a:solidFill>
                  </a:tcPr>
                </a:tc>
                <a:extLst>
                  <a:ext uri="{0D108BD9-81ED-4DB2-BD59-A6C34878D82A}">
                    <a16:rowId xmlns:a16="http://schemas.microsoft.com/office/drawing/2014/main" xmlns="" val="10034"/>
                  </a:ext>
                </a:extLst>
              </a:tr>
            </a:tbl>
          </a:graphicData>
        </a:graphic>
      </p:graphicFrame>
      <p:sp>
        <p:nvSpPr>
          <p:cNvPr id="225" name="Shape 225"/>
          <p:cNvSpPr/>
          <p:nvPr/>
        </p:nvSpPr>
        <p:spPr>
          <a:xfrm>
            <a:off x="880193" y="619909"/>
            <a:ext cx="15599703" cy="11918679"/>
          </a:xfrm>
          <a:prstGeom prst="rect">
            <a:avLst/>
          </a:prstGeom>
          <a:solidFill>
            <a:srgbClr val="000000">
              <a:alpha val="19948"/>
            </a:srgbClr>
          </a:solidFill>
          <a:ln w="12700">
            <a:miter lim="400000"/>
          </a:ln>
        </p:spPr>
        <p:txBody>
          <a:bodyPr tIns="91439" bIns="91439" anchor="ctr"/>
          <a:lstStyle/>
          <a:p>
            <a:endParaRPr/>
          </a:p>
        </p:txBody>
      </p:sp>
      <p:sp>
        <p:nvSpPr>
          <p:cNvPr id="226" name="Shape 226"/>
          <p:cNvSpPr/>
          <p:nvPr/>
        </p:nvSpPr>
        <p:spPr>
          <a:xfrm>
            <a:off x="899243" y="895384"/>
            <a:ext cx="15561603" cy="2850123"/>
          </a:xfrm>
          <a:prstGeom prst="rect">
            <a:avLst/>
          </a:prstGeom>
          <a:ln w="38100">
            <a:solidFill>
              <a:srgbClr val="FF0000"/>
            </a:solidFill>
            <a:miter/>
          </a:ln>
        </p:spPr>
        <p:txBody>
          <a:bodyPr tIns="91439" bIns="91439" anchor="ctr"/>
          <a:lstStyle/>
          <a:p>
            <a:endParaRPr/>
          </a:p>
        </p:txBody>
      </p:sp>
      <p:sp>
        <p:nvSpPr>
          <p:cNvPr id="229" name="Shape 229"/>
          <p:cNvSpPr/>
          <p:nvPr/>
        </p:nvSpPr>
        <p:spPr>
          <a:xfrm>
            <a:off x="9172068" y="3764393"/>
            <a:ext cx="1101077" cy="19312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979" y="14933"/>
                  <a:pt x="5779" y="7733"/>
                  <a:pt x="0" y="0"/>
                </a:cubicBezTo>
              </a:path>
            </a:pathLst>
          </a:custGeom>
          <a:ln w="38100">
            <a:solidFill>
              <a:srgbClr val="FF0000"/>
            </a:solidFill>
            <a:miter/>
          </a:ln>
        </p:spPr>
        <p:txBody>
          <a:bodyPr/>
          <a:lstStyle/>
          <a:p>
            <a:endParaRPr/>
          </a:p>
        </p:txBody>
      </p:sp>
      <p:pic>
        <p:nvPicPr>
          <p:cNvPr id="228" name="Screenshot 2016-06-27 17.08.23.png"/>
          <p:cNvPicPr>
            <a:picLocks noChangeAspect="1"/>
          </p:cNvPicPr>
          <p:nvPr/>
        </p:nvPicPr>
        <p:blipFill>
          <a:blip r:embed="rId2">
            <a:extLst/>
          </a:blip>
          <a:stretch>
            <a:fillRect/>
          </a:stretch>
        </p:blipFill>
        <p:spPr>
          <a:xfrm>
            <a:off x="1852861" y="5695672"/>
            <a:ext cx="20678278" cy="3911655"/>
          </a:xfrm>
          <a:prstGeom prst="rect">
            <a:avLst/>
          </a:prstGeom>
          <a:ln w="12700">
            <a:miter lim="400000"/>
          </a:ln>
          <a:effectLst>
            <a:outerShdw blurRad="368300" dist="25400" dir="5400000" rotWithShape="0">
              <a:srgbClr val="000000">
                <a:alpha val="75000"/>
              </a:srgbClr>
            </a:outerShdw>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7148717" y="2902660"/>
            <a:ext cx="8681181" cy="8681180"/>
          </a:xfrm>
          <a:prstGeom prst="ellipse">
            <a:avLst/>
          </a:prstGeom>
          <a:solidFill>
            <a:srgbClr val="FFFFFF"/>
          </a:solidFill>
          <a:ln w="25400">
            <a:solidFill>
              <a:schemeClr val="accent2"/>
            </a:solidFill>
            <a:miter/>
          </a:ln>
        </p:spPr>
        <p:txBody>
          <a:bodyPr tIns="91439" bIns="91439" anchor="ctr"/>
          <a:lstStyle/>
          <a:p>
            <a:endParaRPr/>
          </a:p>
        </p:txBody>
      </p:sp>
      <p:sp>
        <p:nvSpPr>
          <p:cNvPr id="232" name="Shape 232"/>
          <p:cNvSpPr/>
          <p:nvPr/>
        </p:nvSpPr>
        <p:spPr>
          <a:xfrm>
            <a:off x="10036545" y="4793437"/>
            <a:ext cx="2905526" cy="1339919"/>
          </a:xfrm>
          <a:prstGeom prst="rect">
            <a:avLst/>
          </a:prstGeom>
          <a:ln w="25400">
            <a:miter lim="400000"/>
          </a:ln>
          <a:extLst>
            <a:ext uri="{C572A759-6A51-4108-AA02-DFA0A04FC94B}">
              <ma14:wrappingTextBoxFlag xmlns="" xmlns:ma14="http://schemas.microsoft.com/office/mac/drawingml/2011/main" val="1"/>
            </a:ext>
          </a:extLst>
        </p:spPr>
        <p:txBody>
          <a:bodyPr lIns="45719" rIns="45719" anchor="ctr"/>
          <a:lstStyle/>
          <a:p>
            <a:pPr algn="ctr">
              <a:lnSpc>
                <a:spcPct val="150000"/>
              </a:lnSpc>
              <a:defRPr sz="3000" b="1">
                <a:solidFill>
                  <a:schemeClr val="accent3">
                    <a:lumOff val="-12941"/>
                  </a:schemeClr>
                </a:solidFill>
                <a:latin typeface="+mn-lt"/>
                <a:ea typeface="+mn-ea"/>
                <a:cs typeface="+mn-cs"/>
                <a:sym typeface="Helvetica"/>
              </a:defRPr>
            </a:pPr>
            <a:r>
              <a:t>Portais da </a:t>
            </a:r>
          </a:p>
          <a:p>
            <a:pPr algn="ctr">
              <a:lnSpc>
                <a:spcPct val="150000"/>
              </a:lnSpc>
              <a:defRPr sz="3000" b="1">
                <a:solidFill>
                  <a:schemeClr val="accent3">
                    <a:lumOff val="-12941"/>
                  </a:schemeClr>
                </a:solidFill>
                <a:latin typeface="+mn-lt"/>
                <a:ea typeface="+mn-ea"/>
                <a:cs typeface="+mn-cs"/>
                <a:sym typeface="Helvetica"/>
              </a:defRPr>
            </a:pPr>
            <a:r>
              <a:t>Transparência</a:t>
            </a:r>
          </a:p>
        </p:txBody>
      </p:sp>
      <p:sp>
        <p:nvSpPr>
          <p:cNvPr id="233" name="Shape 233"/>
          <p:cNvSpPr/>
          <p:nvPr/>
        </p:nvSpPr>
        <p:spPr>
          <a:xfrm>
            <a:off x="8383696" y="8353143"/>
            <a:ext cx="6211224" cy="1929121"/>
          </a:xfrm>
          <a:prstGeom prst="rect">
            <a:avLst/>
          </a:prstGeom>
          <a:ln w="25400">
            <a:miter lim="400000"/>
          </a:ln>
          <a:extLst>
            <a:ext uri="{C572A759-6A51-4108-AA02-DFA0A04FC94B}">
              <ma14:wrappingTextBoxFlag xmlns="" xmlns:ma14="http://schemas.microsoft.com/office/mac/drawingml/2011/main" val="1"/>
            </a:ext>
          </a:extLst>
        </p:spPr>
        <p:txBody>
          <a:bodyPr lIns="45719" rIns="45719" anchor="ctr"/>
          <a:lstStyle>
            <a:lvl1pPr algn="ctr">
              <a:lnSpc>
                <a:spcPct val="150000"/>
              </a:lnSpc>
              <a:defRPr sz="2700" b="1">
                <a:solidFill>
                  <a:schemeClr val="accent3">
                    <a:lumOff val="-12941"/>
                  </a:schemeClr>
                </a:solidFill>
                <a:latin typeface="+mn-lt"/>
                <a:ea typeface="+mn-ea"/>
                <a:cs typeface="+mn-cs"/>
                <a:sym typeface="Helvetica"/>
              </a:defRPr>
            </a:lvl1pPr>
          </a:lstStyle>
          <a:p>
            <a:r>
              <a:t>Alinhamento, modernização e convergência dos marcos legais-institucionais das finanças públicas</a:t>
            </a:r>
          </a:p>
        </p:txBody>
      </p:sp>
      <p:sp>
        <p:nvSpPr>
          <p:cNvPr id="234" name="Shape 234"/>
          <p:cNvSpPr/>
          <p:nvPr/>
        </p:nvSpPr>
        <p:spPr>
          <a:xfrm>
            <a:off x="7556290" y="6910195"/>
            <a:ext cx="7866034" cy="666110"/>
          </a:xfrm>
          <a:prstGeom prst="rect">
            <a:avLst/>
          </a:prstGeom>
          <a:ln w="25400">
            <a:miter lim="400000"/>
          </a:ln>
          <a:extLst>
            <a:ext uri="{C572A759-6A51-4108-AA02-DFA0A04FC94B}">
              <ma14:wrappingTextBoxFlag xmlns="" xmlns:ma14="http://schemas.microsoft.com/office/mac/drawingml/2011/main" val="1"/>
            </a:ext>
          </a:extLst>
        </p:spPr>
        <p:txBody>
          <a:bodyPr lIns="45719" rIns="45719" anchor="ctr"/>
          <a:lstStyle/>
          <a:p>
            <a:pPr algn="ctr">
              <a:lnSpc>
                <a:spcPct val="150000"/>
              </a:lnSpc>
              <a:defRPr sz="4000" b="1">
                <a:solidFill>
                  <a:schemeClr val="accent2">
                    <a:satOff val="-18194"/>
                    <a:lumOff val="-11215"/>
                  </a:schemeClr>
                </a:solidFill>
                <a:latin typeface="+mn-lt"/>
                <a:ea typeface="+mn-ea"/>
                <a:cs typeface="+mn-cs"/>
                <a:sym typeface="Helvetica"/>
              </a:defRPr>
            </a:pPr>
            <a:r>
              <a:t>Transparência e controle social</a:t>
            </a:r>
          </a:p>
        </p:txBody>
      </p:sp>
      <p:sp>
        <p:nvSpPr>
          <p:cNvPr id="235" name="Shape 235"/>
          <p:cNvSpPr>
            <a:spLocks noGrp="1"/>
          </p:cNvSpPr>
          <p:nvPr>
            <p:ph type="title"/>
          </p:nvPr>
        </p:nvSpPr>
        <p:spPr>
          <a:xfrm>
            <a:off x="2298700" y="889000"/>
            <a:ext cx="16718360" cy="1745304"/>
          </a:xfrm>
          <a:prstGeom prst="rect">
            <a:avLst/>
          </a:prstGeom>
        </p:spPr>
        <p:txBody>
          <a:bodyPr lIns="45719" tIns="45719" rIns="45719" bIns="45719"/>
          <a:lstStyle/>
          <a:p>
            <a:pPr>
              <a:defRPr sz="6000" b="0">
                <a:latin typeface="Helvetica Light"/>
                <a:ea typeface="Helvetica Light"/>
                <a:cs typeface="Helvetica Light"/>
                <a:sym typeface="Helvetica Light"/>
              </a:defRPr>
            </a:pPr>
            <a:r>
              <a:t>Temas em debate</a:t>
            </a:r>
          </a:p>
          <a:p>
            <a:pPr>
              <a:buFont typeface="Arial"/>
              <a:defRPr sz="5000" b="0" i="1">
                <a:solidFill>
                  <a:schemeClr val="accent3">
                    <a:lumOff val="-12941"/>
                  </a:schemeClr>
                </a:solidFill>
                <a:latin typeface="Helvetica Light"/>
                <a:ea typeface="Helvetica Light"/>
                <a:cs typeface="Helvetica Light"/>
                <a:sym typeface="Helvetica Light"/>
              </a:defRPr>
            </a:pPr>
            <a:r>
              <a:t>Controle social como resultado de diferentes questões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 name="Table 237"/>
          <p:cNvGraphicFramePr/>
          <p:nvPr/>
        </p:nvGraphicFramePr>
        <p:xfrm>
          <a:off x="2548235" y="3761151"/>
          <a:ext cx="19415817" cy="7467600"/>
        </p:xfrm>
        <a:graphic>
          <a:graphicData uri="http://schemas.openxmlformats.org/drawingml/2006/table">
            <a:tbl>
              <a:tblPr>
                <a:tableStyleId>{4C3C2611-4C71-4FC5-86AE-919BDF0F9419}</a:tableStyleId>
              </a:tblPr>
              <a:tblGrid>
                <a:gridCol w="4064000">
                  <a:extLst>
                    <a:ext uri="{9D8B030D-6E8A-4147-A177-3AD203B41FA5}">
                      <a16:colId xmlns:a16="http://schemas.microsoft.com/office/drawing/2014/main" xmlns="" val="20000"/>
                    </a:ext>
                  </a:extLst>
                </a:gridCol>
                <a:gridCol w="2229048">
                  <a:extLst>
                    <a:ext uri="{9D8B030D-6E8A-4147-A177-3AD203B41FA5}">
                      <a16:colId xmlns:a16="http://schemas.microsoft.com/office/drawing/2014/main" xmlns="" val="20001"/>
                    </a:ext>
                  </a:extLst>
                </a:gridCol>
                <a:gridCol w="2130028">
                  <a:extLst>
                    <a:ext uri="{9D8B030D-6E8A-4147-A177-3AD203B41FA5}">
                      <a16:colId xmlns:a16="http://schemas.microsoft.com/office/drawing/2014/main" xmlns="" val="20002"/>
                    </a:ext>
                  </a:extLst>
                </a:gridCol>
                <a:gridCol w="1928316">
                  <a:extLst>
                    <a:ext uri="{9D8B030D-6E8A-4147-A177-3AD203B41FA5}">
                      <a16:colId xmlns:a16="http://schemas.microsoft.com/office/drawing/2014/main" xmlns="" val="20003"/>
                    </a:ext>
                  </a:extLst>
                </a:gridCol>
                <a:gridCol w="1964432">
                  <a:extLst>
                    <a:ext uri="{9D8B030D-6E8A-4147-A177-3AD203B41FA5}">
                      <a16:colId xmlns:a16="http://schemas.microsoft.com/office/drawing/2014/main" xmlns="" val="20004"/>
                    </a:ext>
                  </a:extLst>
                </a:gridCol>
                <a:gridCol w="2070496">
                  <a:extLst>
                    <a:ext uri="{9D8B030D-6E8A-4147-A177-3AD203B41FA5}">
                      <a16:colId xmlns:a16="http://schemas.microsoft.com/office/drawing/2014/main" xmlns="" val="20005"/>
                    </a:ext>
                  </a:extLst>
                </a:gridCol>
                <a:gridCol w="2090043">
                  <a:extLst>
                    <a:ext uri="{9D8B030D-6E8A-4147-A177-3AD203B41FA5}">
                      <a16:colId xmlns:a16="http://schemas.microsoft.com/office/drawing/2014/main" xmlns="" val="20006"/>
                    </a:ext>
                  </a:extLst>
                </a:gridCol>
                <a:gridCol w="2939454">
                  <a:extLst>
                    <a:ext uri="{9D8B030D-6E8A-4147-A177-3AD203B41FA5}">
                      <a16:colId xmlns:a16="http://schemas.microsoft.com/office/drawing/2014/main" xmlns="" val="20007"/>
                    </a:ext>
                  </a:extLst>
                </a:gridCol>
              </a:tblGrid>
              <a:tr h="516141">
                <a:tc>
                  <a:txBody>
                    <a:bodyPr/>
                    <a:lstStyle/>
                    <a:p>
                      <a:pPr marL="12700" marR="76200" indent="-12700" algn="l" defTabSz="457200">
                        <a:defRPr sz="1800"/>
                      </a:pPr>
                      <a:r>
                        <a:rPr sz="2600" b="1">
                          <a:solidFill>
                            <a:srgbClr val="FFFFFF"/>
                          </a:solidFill>
                          <a:latin typeface="Arial"/>
                          <a:ea typeface="Arial"/>
                          <a:cs typeface="Arial"/>
                          <a:sym typeface="Arial"/>
                        </a:rPr>
                        <a:t>Descrição</a:t>
                      </a:r>
                    </a:p>
                  </a:txBody>
                  <a:tcPr marL="63500" marR="63500" marT="63500" marB="63500" anchor="ctr" horzOverflow="overflow">
                    <a:lnL w="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Até 5 mil</a:t>
                      </a:r>
                    </a:p>
                  </a:txBody>
                  <a:tcPr marL="63500" marR="63500" marT="63500" marB="63500" anchor="ctr" horzOverflow="overflow">
                    <a:lnL w="1270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Até 10 mil</a:t>
                      </a:r>
                    </a:p>
                  </a:txBody>
                  <a:tcPr marL="63500" marR="63500" marT="63500" marB="63500" anchor="ctr" horzOverflow="overflow">
                    <a:lnL w="1270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Até 20 mil</a:t>
                      </a:r>
                    </a:p>
                  </a:txBody>
                  <a:tcPr marL="63500" marR="63500" marT="63500" marB="63500" anchor="ctr" horzOverflow="overflow">
                    <a:lnL w="1270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Até 50 mil</a:t>
                      </a:r>
                    </a:p>
                  </a:txBody>
                  <a:tcPr marL="63500" marR="63500" marT="63500" marB="63500" anchor="ctr" horzOverflow="overflow">
                    <a:lnL w="1270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Até 100 mil</a:t>
                      </a:r>
                    </a:p>
                  </a:txBody>
                  <a:tcPr marL="63500" marR="63500" marT="63500" marB="63500" anchor="ctr" horzOverflow="overflow">
                    <a:lnL w="1270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Até 500 mil</a:t>
                      </a:r>
                    </a:p>
                  </a:txBody>
                  <a:tcPr marL="63500" marR="63500" marT="63500" marB="63500" anchor="ctr" horzOverflow="overflow">
                    <a:lnL w="12700">
                      <a:miter lim="400000"/>
                    </a:lnL>
                    <a:lnR w="12700">
                      <a:miter lim="400000"/>
                    </a:lnR>
                    <a:lnT w="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Acima de 500 mil</a:t>
                      </a:r>
                    </a:p>
                  </a:txBody>
                  <a:tcPr marL="63500" marR="63500" marT="63500" marB="63500" anchor="ctr" horzOverflow="overflow">
                    <a:lnL w="12700">
                      <a:miter lim="400000"/>
                    </a:lnL>
                    <a:lnR w="0">
                      <a:miter lim="400000"/>
                    </a:lnR>
                    <a:lnT w="0">
                      <a:miter lim="400000"/>
                    </a:lnT>
                    <a:lnB w="12700">
                      <a:miter lim="400000"/>
                    </a:lnB>
                    <a:solidFill>
                      <a:srgbClr val="535353"/>
                    </a:solidFill>
                  </a:tcPr>
                </a:tc>
                <a:extLst>
                  <a:ext uri="{0D108BD9-81ED-4DB2-BD59-A6C34878D82A}">
                    <a16:rowId xmlns:a16="http://schemas.microsoft.com/office/drawing/2014/main" xmlns="" val="10000"/>
                  </a:ext>
                </a:extLst>
              </a:tr>
              <a:tr h="516141">
                <a:tc>
                  <a:txBody>
                    <a:bodyPr/>
                    <a:lstStyle/>
                    <a:p>
                      <a:pPr marL="12700" marR="76200" indent="-12700" algn="l" defTabSz="457200">
                        <a:defRPr sz="1800"/>
                      </a:pPr>
                      <a:r>
                        <a:rPr sz="2600" b="1">
                          <a:solidFill>
                            <a:srgbClr val="FFFFFF"/>
                          </a:solidFill>
                          <a:latin typeface="Arial"/>
                          <a:ea typeface="Arial"/>
                          <a:cs typeface="Arial"/>
                          <a:sym typeface="Arial"/>
                        </a:rPr>
                        <a:t>Número de Municipios</a:t>
                      </a:r>
                    </a:p>
                  </a:txBody>
                  <a:tcPr marL="63500" marR="63500" marT="63500" marB="63500" anchor="ctr" horzOverflow="overflow">
                    <a:lnL w="0">
                      <a:miter lim="400000"/>
                    </a:lnL>
                    <a:lnR w="12700">
                      <a:miter lim="400000"/>
                    </a:lnR>
                    <a:lnT w="12700">
                      <a:miter lim="400000"/>
                    </a:lnT>
                    <a:lnB w="12700">
                      <a:miter lim="400000"/>
                    </a:lnB>
                    <a:solidFill>
                      <a:srgbClr val="671700"/>
                    </a:solidFill>
                  </a:tcPr>
                </a:tc>
                <a:tc>
                  <a:txBody>
                    <a:bodyPr/>
                    <a:lstStyle/>
                    <a:p>
                      <a:pPr marL="12700" marR="76200" indent="-12700" defTabSz="457200">
                        <a:defRPr sz="1800"/>
                      </a:pPr>
                      <a:r>
                        <a:rPr sz="2600">
                          <a:latin typeface="Arial"/>
                          <a:ea typeface="Arial"/>
                          <a:cs typeface="Arial"/>
                          <a:sym typeface="Arial"/>
                        </a:rPr>
                        <a:t> 	1.237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1.214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1.374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1.091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351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263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40 </a:t>
                      </a:r>
                    </a:p>
                  </a:txBody>
                  <a:tcPr marL="63500" marR="63500" marT="63500" marB="63500" anchor="ctr"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1"/>
                  </a:ext>
                </a:extLst>
              </a:tr>
              <a:tr h="516141">
                <a:tc>
                  <a:txBody>
                    <a:bodyPr/>
                    <a:lstStyle/>
                    <a:p>
                      <a:pPr marL="12700" marR="76200" indent="-12700" algn="l" defTabSz="457200">
                        <a:defRPr sz="1800"/>
                      </a:pPr>
                      <a:r>
                        <a:rPr sz="2600" b="1">
                          <a:solidFill>
                            <a:srgbClr val="FFFFFF"/>
                          </a:solidFill>
                          <a:latin typeface="Arial"/>
                          <a:ea typeface="Arial"/>
                          <a:cs typeface="Arial"/>
                          <a:sym typeface="Arial"/>
                        </a:rPr>
                        <a:t>% Número de Municipios</a:t>
                      </a:r>
                    </a:p>
                  </a:txBody>
                  <a:tcPr marL="63500" marR="63500" marT="63500" marB="63500" anchor="ctr" horzOverflow="overflow">
                    <a:lnL w="0">
                      <a:miter lim="400000"/>
                    </a:lnL>
                    <a:lnR w="12700">
                      <a:miter lim="400000"/>
                    </a:lnR>
                    <a:lnT w="12700">
                      <a:miter lim="400000"/>
                    </a:lnT>
                    <a:lnB w="12700">
                      <a:miter lim="400000"/>
                    </a:lnB>
                    <a:solidFill>
                      <a:srgbClr val="671700"/>
                    </a:solidFill>
                  </a:tcPr>
                </a:tc>
                <a:tc>
                  <a:txBody>
                    <a:bodyPr/>
                    <a:lstStyle/>
                    <a:p>
                      <a:pPr marL="12700" marR="76200" indent="-12700" defTabSz="457200">
                        <a:defRPr sz="1800"/>
                      </a:pPr>
                      <a:r>
                        <a:rPr sz="2600">
                          <a:latin typeface="Arial"/>
                          <a:ea typeface="Arial"/>
                          <a:cs typeface="Arial"/>
                          <a:sym typeface="Arial"/>
                        </a:rPr>
                        <a:t>22,2%</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21,8%</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24,7%</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19,6%</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6,3%</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4,7%</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0,7%</a:t>
                      </a:r>
                    </a:p>
                  </a:txBody>
                  <a:tcPr marL="63500" marR="63500" marT="63500" marB="63500" anchor="ctr"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2"/>
                  </a:ext>
                </a:extLst>
              </a:tr>
              <a:tr h="516141">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3"/>
                  </a:ext>
                </a:extLst>
              </a:tr>
              <a:tr h="516141">
                <a:tc>
                  <a:txBody>
                    <a:bodyPr/>
                    <a:lstStyle/>
                    <a:p>
                      <a:pPr marL="12700" marR="76200" indent="-12700" algn="l" defTabSz="457200">
                        <a:defRPr sz="1800"/>
                      </a:pPr>
                      <a:r>
                        <a:rPr sz="2600" b="1">
                          <a:solidFill>
                            <a:srgbClr val="FFFFFF"/>
                          </a:solidFill>
                          <a:latin typeface="Arial"/>
                          <a:ea typeface="Arial"/>
                          <a:cs typeface="Arial"/>
                          <a:sym typeface="Arial"/>
                        </a:rPr>
                        <a:t>Município</a:t>
                      </a:r>
                    </a:p>
                  </a:txBody>
                  <a:tcPr marL="63500" marR="63500" marT="63500" marB="63500" anchor="ctr" horzOverflow="overflow">
                    <a:lnL w="0">
                      <a:miter lim="400000"/>
                    </a:lnL>
                    <a:lnR w="12700">
                      <a:miter lim="400000"/>
                    </a:lnR>
                    <a:lnT w="12700">
                      <a:miter lim="400000"/>
                    </a:lnT>
                    <a:lnB w="12700">
                      <a:miter lim="400000"/>
                    </a:lnB>
                    <a:solidFill>
                      <a:srgbClr val="535353"/>
                    </a:solidFill>
                  </a:tcPr>
                </a:tc>
                <a:tc>
                  <a:txBody>
                    <a:bodyPr/>
                    <a:lstStyle/>
                    <a:p>
                      <a:pPr marL="12700" marR="76200" indent="-12700" algn="l" defTabSz="457200">
                        <a:defRPr sz="1800"/>
                      </a:pPr>
                      <a:r>
                        <a:rPr sz="2600" b="1">
                          <a:solidFill>
                            <a:srgbClr val="FFFFFF"/>
                          </a:solidFill>
                          <a:latin typeface="Arial"/>
                          <a:ea typeface="Arial"/>
                          <a:cs typeface="Arial"/>
                          <a:sym typeface="Arial"/>
                        </a:rPr>
                        <a:t>População</a:t>
                      </a:r>
                    </a:p>
                  </a:txBody>
                  <a:tcPr marL="63500" marR="63500" marT="63500" marB="63500" anchor="ctr" horzOverflow="overflow">
                    <a:lnL w="12700">
                      <a:miter lim="400000"/>
                    </a:lnL>
                    <a:lnR w="12700">
                      <a:miter lim="400000"/>
                    </a:lnR>
                    <a:lnT w="12700">
                      <a:miter lim="400000"/>
                    </a:lnT>
                    <a:lnB w="12700">
                      <a:miter lim="400000"/>
                    </a:lnB>
                    <a:solidFill>
                      <a:srgbClr val="535353"/>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4"/>
                  </a:ext>
                </a:extLst>
              </a:tr>
              <a:tr h="516141">
                <a:tc>
                  <a:txBody>
                    <a:bodyPr/>
                    <a:lstStyle/>
                    <a:p>
                      <a:pPr marL="12700" marR="76200" indent="-12700" algn="l" defTabSz="457200">
                        <a:defRPr sz="1800"/>
                      </a:pPr>
                      <a:r>
                        <a:rPr sz="2600">
                          <a:latin typeface="Arial"/>
                          <a:ea typeface="Arial"/>
                          <a:cs typeface="Arial"/>
                          <a:sym typeface="Arial"/>
                        </a:rPr>
                        <a:t>Paulistas</a:t>
                      </a:r>
                    </a:p>
                  </a:txBody>
                  <a:tcPr marL="63500" marR="63500" marT="63500" marB="63500" anchor="ctr" horzOverflow="overflow">
                    <a:lnL w="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5.000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5"/>
                  </a:ext>
                </a:extLst>
              </a:tr>
              <a:tr h="516141">
                <a:tc>
                  <a:txBody>
                    <a:bodyPr/>
                    <a:lstStyle/>
                    <a:p>
                      <a:pPr marL="12700" marR="76200" indent="-12700" algn="l" defTabSz="457200">
                        <a:defRPr sz="1800"/>
                      </a:pPr>
                      <a:r>
                        <a:rPr sz="2600">
                          <a:latin typeface="Arial"/>
                          <a:ea typeface="Arial"/>
                          <a:cs typeface="Arial"/>
                          <a:sym typeface="Arial"/>
                        </a:rPr>
                        <a:t>Governador Newton Bello</a:t>
                      </a:r>
                    </a:p>
                  </a:txBody>
                  <a:tcPr marL="63500" marR="63500" marT="63500" marB="63500" anchor="ctr" horzOverflow="overflow">
                    <a:lnL w="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10.011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6"/>
                  </a:ext>
                </a:extLst>
              </a:tr>
              <a:tr h="516141">
                <a:tc>
                  <a:txBody>
                    <a:bodyPr/>
                    <a:lstStyle/>
                    <a:p>
                      <a:pPr marL="12700" marR="76200" indent="-12700" algn="l" defTabSz="457200">
                        <a:defRPr sz="1800"/>
                      </a:pPr>
                      <a:r>
                        <a:rPr sz="2600">
                          <a:latin typeface="Arial"/>
                          <a:ea typeface="Arial"/>
                          <a:cs typeface="Arial"/>
                          <a:sym typeface="Arial"/>
                        </a:rPr>
                        <a:t>Divino</a:t>
                      </a:r>
                    </a:p>
                  </a:txBody>
                  <a:tcPr marL="63500" marR="63500" marT="63500" marB="63500" anchor="ctr" horzOverflow="overflow">
                    <a:lnL w="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20.012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7"/>
                  </a:ext>
                </a:extLst>
              </a:tr>
              <a:tr h="516141">
                <a:tc>
                  <a:txBody>
                    <a:bodyPr/>
                    <a:lstStyle/>
                    <a:p>
                      <a:pPr marL="12700" marR="76200" indent="-12700" algn="l" defTabSz="457200">
                        <a:defRPr sz="1800"/>
                      </a:pPr>
                      <a:r>
                        <a:rPr sz="2600">
                          <a:latin typeface="Arial"/>
                          <a:ea typeface="Arial"/>
                          <a:cs typeface="Arial"/>
                          <a:sym typeface="Arial"/>
                        </a:rPr>
                        <a:t>Itararé</a:t>
                      </a:r>
                    </a:p>
                  </a:txBody>
                  <a:tcPr marL="63500" marR="63500" marT="63500" marB="63500" anchor="ctr" horzOverflow="overflow">
                    <a:lnL w="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50.105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8"/>
                  </a:ext>
                </a:extLst>
              </a:tr>
              <a:tr h="516141">
                <a:tc>
                  <a:txBody>
                    <a:bodyPr/>
                    <a:lstStyle/>
                    <a:p>
                      <a:pPr marL="12700" marR="76200" indent="-12700" algn="l" defTabSz="457200">
                        <a:defRPr sz="1800"/>
                      </a:pPr>
                      <a:r>
                        <a:rPr sz="2600">
                          <a:latin typeface="Arial"/>
                          <a:ea typeface="Arial"/>
                          <a:cs typeface="Arial"/>
                          <a:sym typeface="Arial"/>
                        </a:rPr>
                        <a:t>Lavras</a:t>
                      </a:r>
                    </a:p>
                  </a:txBody>
                  <a:tcPr marL="63500" marR="63500" marT="63500" marB="63500" anchor="ctr" horzOverflow="overflow">
                    <a:lnL w="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100.243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09"/>
                  </a:ext>
                </a:extLst>
              </a:tr>
              <a:tr h="516141">
                <a:tc>
                  <a:txBody>
                    <a:bodyPr/>
                    <a:lstStyle/>
                    <a:p>
                      <a:pPr marL="12700" marR="76200" indent="-12700" algn="l" defTabSz="457200">
                        <a:defRPr sz="1800"/>
                      </a:pPr>
                      <a:r>
                        <a:rPr sz="2600">
                          <a:latin typeface="Arial"/>
                          <a:ea typeface="Arial"/>
                          <a:cs typeface="Arial"/>
                          <a:sym typeface="Arial"/>
                        </a:rPr>
                        <a:t>Porto Velho</a:t>
                      </a:r>
                    </a:p>
                  </a:txBody>
                  <a:tcPr marL="63500" marR="63500" marT="63500" marB="63500" anchor="ctr" horzOverflow="overflow">
                    <a:lnL w="0">
                      <a:miter lim="400000"/>
                    </a:lnL>
                    <a:lnR w="12700">
                      <a:miter lim="400000"/>
                    </a:lnR>
                    <a:lnT w="12700">
                      <a:miter lim="400000"/>
                    </a:lnT>
                    <a:lnB w="12700">
                      <a:miter lim="400000"/>
                    </a:lnB>
                    <a:solidFill>
                      <a:srgbClr val="FFFFFF"/>
                    </a:solidFill>
                  </a:tcPr>
                </a:tc>
                <a:tc>
                  <a:txBody>
                    <a:bodyPr/>
                    <a:lstStyle/>
                    <a:p>
                      <a:pPr marL="12700" marR="76200" indent="-12700" defTabSz="457200">
                        <a:defRPr sz="1800"/>
                      </a:pPr>
                      <a:r>
                        <a:rPr sz="2600">
                          <a:latin typeface="Arial"/>
                          <a:ea typeface="Arial"/>
                          <a:cs typeface="Arial"/>
                          <a:sym typeface="Arial"/>
                        </a:rPr>
                        <a:t> 	502.748 </a:t>
                      </a: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1270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12700">
                      <a:miter lim="400000"/>
                    </a:lnB>
                    <a:solidFill>
                      <a:srgbClr val="FFFFFF"/>
                    </a:solidFill>
                  </a:tcPr>
                </a:tc>
                <a:extLst>
                  <a:ext uri="{0D108BD9-81ED-4DB2-BD59-A6C34878D82A}">
                    <a16:rowId xmlns:a16="http://schemas.microsoft.com/office/drawing/2014/main" xmlns="" val="10010"/>
                  </a:ext>
                </a:extLst>
              </a:tr>
              <a:tr h="516141">
                <a:tc>
                  <a:txBody>
                    <a:bodyPr/>
                    <a:lstStyle/>
                    <a:p>
                      <a:pPr marL="12700" marR="76200" indent="-12700" algn="l" defTabSz="457200">
                        <a:defRPr sz="1800"/>
                      </a:pPr>
                      <a:r>
                        <a:rPr sz="2600">
                          <a:latin typeface="Arial"/>
                          <a:ea typeface="Arial"/>
                          <a:cs typeface="Arial"/>
                          <a:sym typeface="Arial"/>
                        </a:rPr>
                        <a:t>São Paulo</a:t>
                      </a:r>
                    </a:p>
                  </a:txBody>
                  <a:tcPr marL="63500" marR="63500" marT="63500" marB="63500" anchor="ctr" horzOverflow="overflow">
                    <a:lnL w="0">
                      <a:miter lim="400000"/>
                    </a:lnL>
                    <a:lnR w="12700">
                      <a:miter lim="400000"/>
                    </a:lnR>
                    <a:lnT w="12700">
                      <a:miter lim="400000"/>
                    </a:lnT>
                    <a:lnB w="0">
                      <a:miter lim="400000"/>
                    </a:lnB>
                    <a:solidFill>
                      <a:srgbClr val="FFFFFF"/>
                    </a:solidFill>
                  </a:tcPr>
                </a:tc>
                <a:tc>
                  <a:txBody>
                    <a:bodyPr/>
                    <a:lstStyle/>
                    <a:p>
                      <a:pPr marL="12700" marR="76200" indent="-12700" defTabSz="457200">
                        <a:defRPr sz="1800"/>
                      </a:pPr>
                      <a:r>
                        <a:rPr sz="2600">
                          <a:latin typeface="Arial"/>
                          <a:ea typeface="Arial"/>
                          <a:cs typeface="Arial"/>
                          <a:sym typeface="Arial"/>
                        </a:rPr>
                        <a:t> 	11.967.825 </a:t>
                      </a:r>
                    </a:p>
                  </a:txBody>
                  <a:tcPr marL="63500" marR="63500" marT="63500" marB="63500" anchor="ctr" horzOverflow="overflow">
                    <a:lnL w="12700">
                      <a:miter lim="400000"/>
                    </a:lnL>
                    <a:lnR w="12700">
                      <a:miter lim="400000"/>
                    </a:lnR>
                    <a:lnT w="12700">
                      <a:miter lim="400000"/>
                    </a:lnT>
                    <a:lnB w="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ctr" horzOverflow="overflow">
                    <a:lnL w="12700">
                      <a:miter lim="400000"/>
                    </a:lnL>
                    <a:lnR w="12700">
                      <a:miter lim="400000"/>
                    </a:lnR>
                    <a:lnT w="12700">
                      <a:miter lim="400000"/>
                    </a:lnT>
                    <a:lnB w="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12700">
                      <a:miter lim="400000"/>
                    </a:lnR>
                    <a:lnT w="12700">
                      <a:miter lim="400000"/>
                    </a:lnT>
                    <a:lnB w="0">
                      <a:miter lim="400000"/>
                    </a:lnB>
                    <a:solidFill>
                      <a:srgbClr val="FFFFFF"/>
                    </a:solidFill>
                  </a:tcPr>
                </a:tc>
                <a:tc>
                  <a:txBody>
                    <a:bodyPr/>
                    <a:lstStyle/>
                    <a:p>
                      <a:pPr marL="12700" marR="76200" indent="-12700" algn="l" defTabSz="457200">
                        <a:defRPr sz="2600">
                          <a:latin typeface="Arial"/>
                          <a:ea typeface="Arial"/>
                          <a:cs typeface="Arial"/>
                          <a:sym typeface="Arial"/>
                        </a:defRPr>
                      </a:pPr>
                      <a:endParaRPr/>
                    </a:p>
                  </a:txBody>
                  <a:tcPr marL="63500" marR="63500" marT="63500" marB="63500" anchor="b" horzOverflow="overflow">
                    <a:lnL w="12700">
                      <a:miter lim="400000"/>
                    </a:lnL>
                    <a:lnR w="0">
                      <a:miter lim="400000"/>
                    </a:lnR>
                    <a:lnT w="12700">
                      <a:miter lim="400000"/>
                    </a:lnT>
                    <a:lnB w="0">
                      <a:miter lim="400000"/>
                    </a:lnB>
                    <a:solidFill>
                      <a:srgbClr val="FFFFFF"/>
                    </a:solidFill>
                  </a:tcPr>
                </a:tc>
                <a:extLst>
                  <a:ext uri="{0D108BD9-81ED-4DB2-BD59-A6C34878D82A}">
                    <a16:rowId xmlns:a16="http://schemas.microsoft.com/office/drawing/2014/main" xmlns="" val="10011"/>
                  </a:ext>
                </a:extLst>
              </a:tr>
            </a:tbl>
          </a:graphicData>
        </a:graphic>
      </p:graphicFrame>
      <p:sp>
        <p:nvSpPr>
          <p:cNvPr id="238" name="Shape 238"/>
          <p:cNvSpPr>
            <a:spLocks noGrp="1"/>
          </p:cNvSpPr>
          <p:nvPr>
            <p:ph type="title"/>
          </p:nvPr>
        </p:nvSpPr>
        <p:spPr>
          <a:xfrm>
            <a:off x="2298700" y="889000"/>
            <a:ext cx="18769410" cy="1817769"/>
          </a:xfrm>
          <a:prstGeom prst="rect">
            <a:avLst/>
          </a:prstGeom>
        </p:spPr>
        <p:txBody>
          <a:bodyPr>
            <a:noAutofit/>
          </a:bodyPr>
          <a:lstStyle/>
          <a:p>
            <a:pPr>
              <a:defRPr sz="6100" b="0">
                <a:latin typeface="Helvetica Light"/>
                <a:ea typeface="Helvetica Light"/>
                <a:cs typeface="Helvetica Light"/>
                <a:sym typeface="Helvetica Light"/>
              </a:defRPr>
            </a:pPr>
            <a:r>
              <a:t>Desafios do pacto federativo</a:t>
            </a:r>
          </a:p>
          <a:p>
            <a:pPr>
              <a:lnSpc>
                <a:spcPct val="100000"/>
              </a:lnSpc>
              <a:defRPr sz="5000" b="0" i="1">
                <a:solidFill>
                  <a:schemeClr val="accent3">
                    <a:lumOff val="-12941"/>
                  </a:schemeClr>
                </a:solidFill>
                <a:latin typeface="Helvetica Light"/>
                <a:ea typeface="Helvetica Light"/>
                <a:cs typeface="Helvetica Light"/>
                <a:sym typeface="Helvetica Light"/>
              </a:defRPr>
            </a:pPr>
            <a:r>
              <a:t>Tamanho dos municípios e capacidades institucionais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2298700" y="889000"/>
            <a:ext cx="19812000" cy="1102412"/>
          </a:xfrm>
          <a:prstGeom prst="rect">
            <a:avLst/>
          </a:prstGeom>
        </p:spPr>
        <p:txBody>
          <a:bodyPr>
            <a:noAutofit/>
          </a:bodyPr>
          <a:lstStyle>
            <a:lvl1pPr>
              <a:defRPr sz="6100" b="0">
                <a:latin typeface="Helvetica Light"/>
                <a:ea typeface="Helvetica Light"/>
                <a:cs typeface="Helvetica Light"/>
                <a:sym typeface="Helvetica Light"/>
              </a:defRPr>
            </a:lvl1pPr>
          </a:lstStyle>
          <a:p>
            <a:r>
              <a:t>Temas em debate - Transparência e controle social</a:t>
            </a:r>
          </a:p>
        </p:txBody>
      </p:sp>
      <p:sp>
        <p:nvSpPr>
          <p:cNvPr id="241" name="Shape 241"/>
          <p:cNvSpPr>
            <a:spLocks noGrp="1"/>
          </p:cNvSpPr>
          <p:nvPr>
            <p:ph type="body" idx="1"/>
          </p:nvPr>
        </p:nvSpPr>
        <p:spPr>
          <a:xfrm>
            <a:off x="2285999" y="2539371"/>
            <a:ext cx="19812001" cy="9506770"/>
          </a:xfrm>
          <a:prstGeom prst="rect">
            <a:avLst/>
          </a:prstGeom>
        </p:spPr>
        <p:txBody>
          <a:bodyPr>
            <a:noAutofit/>
          </a:bodyPr>
          <a:lstStyle/>
          <a:p>
            <a:pPr marL="0" indent="0">
              <a:lnSpc>
                <a:spcPct val="150000"/>
              </a:lnSpc>
              <a:spcBef>
                <a:spcPts val="0"/>
              </a:spcBef>
              <a:buSzTx/>
              <a:buFontTx/>
              <a:buNone/>
              <a:defRPr sz="3000" b="1">
                <a:solidFill>
                  <a:srgbClr val="535353"/>
                </a:solidFill>
                <a:latin typeface="+mn-lt"/>
                <a:ea typeface="+mn-ea"/>
                <a:cs typeface="+mn-cs"/>
                <a:sym typeface="Helvetica"/>
              </a:defRPr>
            </a:pPr>
            <a:r>
              <a:t>Transparência e ”accountabilility”</a:t>
            </a:r>
          </a:p>
          <a:p>
            <a:pPr marL="342899" indent="-342899">
              <a:lnSpc>
                <a:spcPct val="150000"/>
              </a:lnSpc>
              <a:spcBef>
                <a:spcPts val="0"/>
              </a:spcBef>
              <a:defRPr sz="2500">
                <a:solidFill>
                  <a:srgbClr val="535353"/>
                </a:solidFill>
                <a:latin typeface="Helvetica Light"/>
                <a:ea typeface="Helvetica Light"/>
                <a:cs typeface="Helvetica Light"/>
                <a:sym typeface="Helvetica Light"/>
              </a:defRPr>
            </a:pPr>
            <a:r>
              <a:t>A transparência na gestão fiscal é tratada na Lei como um princípio de gestão, que tem por finalidade, entre outros aspectos, franquear ao público acesso a informações relativas às atividades financeiras do Estado (Cruz et al, 2001)</a:t>
            </a:r>
          </a:p>
          <a:p>
            <a:pPr marL="342899" indent="-342899">
              <a:lnSpc>
                <a:spcPct val="150000"/>
              </a:lnSpc>
              <a:spcBef>
                <a:spcPts val="0"/>
              </a:spcBef>
              <a:defRPr sz="2500">
                <a:solidFill>
                  <a:srgbClr val="535353"/>
                </a:solidFill>
                <a:latin typeface="Helvetica Light"/>
                <a:ea typeface="Helvetica Light"/>
                <a:cs typeface="Helvetica Light"/>
                <a:sym typeface="Helvetica Light"/>
              </a:defRPr>
            </a:pPr>
            <a:r>
              <a:t>Sendo a democracia um sistema em que o governo emana da vontade soberana do povo, por meio de eleições, e os governantes respondem politicamente aos eleitores, a existência de mecanismos institucionais de prestação de contas (possibilitada pela completa e idônea publicação de seus atos) é condição crucial para o funcionamento do governo democrático, tanto quanto as instituições representativas o são para sua formação (DAHL, 1997 apud Loureiro et al, 2008)</a:t>
            </a:r>
          </a:p>
          <a:p>
            <a:pPr marL="342900" indent="-342900">
              <a:lnSpc>
                <a:spcPct val="150000"/>
              </a:lnSpc>
              <a:spcBef>
                <a:spcPts val="0"/>
              </a:spcBef>
              <a:defRPr sz="2500">
                <a:solidFill>
                  <a:srgbClr val="535353"/>
                </a:solidFill>
                <a:latin typeface="Helvetica Light"/>
                <a:ea typeface="Helvetica Light"/>
                <a:cs typeface="Helvetica Light"/>
                <a:sym typeface="Helvetica Light"/>
              </a:defRPr>
            </a:pPr>
            <a:r>
              <a:t>Responsabilização política dos governantes com relação à eficiência e a efetividade das políticas públicas (OSPINA, GRAU E ZALTSMAN, 2004). E, enfatizou-se, ainda, o direito dos cidadãos de serem informados sobre os atos dos governantes (DUNN, 1999)</a:t>
            </a:r>
          </a:p>
          <a:p>
            <a:pPr marL="0" indent="0">
              <a:lnSpc>
                <a:spcPct val="150000"/>
              </a:lnSpc>
              <a:spcBef>
                <a:spcPts val="0"/>
              </a:spcBef>
              <a:buSzTx/>
              <a:buFontTx/>
              <a:buNone/>
              <a:defRPr sz="3000" b="1">
                <a:solidFill>
                  <a:srgbClr val="535353"/>
                </a:solidFill>
                <a:latin typeface="+mn-lt"/>
                <a:ea typeface="+mn-ea"/>
                <a:cs typeface="+mn-cs"/>
                <a:sym typeface="Helvetica"/>
              </a:defRPr>
            </a:pPr>
            <a:r>
              <a:t>Controle social</a:t>
            </a:r>
          </a:p>
          <a:p>
            <a:pPr marL="342899" indent="-342899">
              <a:lnSpc>
                <a:spcPct val="150000"/>
              </a:lnSpc>
              <a:spcBef>
                <a:spcPts val="0"/>
              </a:spcBef>
              <a:defRPr sz="2500">
                <a:solidFill>
                  <a:srgbClr val="535353"/>
                </a:solidFill>
                <a:latin typeface="Helvetica Light"/>
                <a:ea typeface="Helvetica Light"/>
                <a:cs typeface="Helvetica Light"/>
                <a:sym typeface="Helvetica Light"/>
              </a:defRPr>
            </a:pPr>
            <a:r>
              <a:t>O controle social é uma forma de accountability vertical que não se esgota na eleição, atuando ininterruptamente, sem, no entanto, contradizer ou se contrapor aos mecanismos clássicos de responsabilização. Na verdade, ele depende, em linhas gerais, das mesmas condições que garantem a qualidade da democracia representativa: informação e debate entre os cidadãos, instituições que viabilizem a fiscalização, regras que incentivem o pluralismo e coíbam o privilégio de alguns grupos frente à maioria desorganizada, bem como o respeito ao império da lei e aos direitos dos cidadãos (Abrucio &amp; Loureiro, 2004)</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2298700" y="889000"/>
            <a:ext cx="19812000" cy="1102412"/>
          </a:xfrm>
          <a:prstGeom prst="rect">
            <a:avLst/>
          </a:prstGeom>
        </p:spPr>
        <p:txBody>
          <a:bodyPr>
            <a:noAutofit/>
          </a:bodyPr>
          <a:lstStyle>
            <a:lvl1pPr>
              <a:defRPr sz="6100" b="0">
                <a:latin typeface="Helvetica Light"/>
                <a:ea typeface="Helvetica Light"/>
                <a:cs typeface="Helvetica Light"/>
                <a:sym typeface="Helvetica Light"/>
              </a:defRPr>
            </a:lvl1pPr>
          </a:lstStyle>
          <a:p>
            <a:r>
              <a:t>Desafios para mais transparência e controle social</a:t>
            </a:r>
          </a:p>
        </p:txBody>
      </p:sp>
      <p:sp>
        <p:nvSpPr>
          <p:cNvPr id="244" name="Shape 244"/>
          <p:cNvSpPr>
            <a:spLocks noGrp="1"/>
          </p:cNvSpPr>
          <p:nvPr>
            <p:ph type="body" idx="1"/>
          </p:nvPr>
        </p:nvSpPr>
        <p:spPr>
          <a:xfrm>
            <a:off x="2285999" y="3072771"/>
            <a:ext cx="19812001" cy="8259392"/>
          </a:xfrm>
          <a:prstGeom prst="rect">
            <a:avLst/>
          </a:prstGeom>
        </p:spPr>
        <p:txBody>
          <a:bodyPr>
            <a:noAutofit/>
          </a:bodyPr>
          <a:lstStyle/>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rPr b="1">
                <a:latin typeface="+mn-lt"/>
                <a:ea typeface="+mn-ea"/>
                <a:cs typeface="+mn-cs"/>
                <a:sym typeface="Helvetica"/>
              </a:rPr>
              <a:t>Atualização da Lei da Transparência (LC 131/2009):</a:t>
            </a:r>
            <a:r>
              <a:t> ajustes que permitam incorporar os avanços institucionais e tecnológicos de forma a fazer com que os portais da transparência publiquem as informações de forma simples e detalhada</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rPr b="1">
                <a:latin typeface="+mn-lt"/>
                <a:ea typeface="+mn-ea"/>
                <a:cs typeface="+mn-cs"/>
                <a:sym typeface="Helvetica"/>
              </a:rPr>
              <a:t>Disponibilização dos dados:</a:t>
            </a:r>
            <a:r>
              <a:t> permitir com que os dados de execução orçamentária sejam disponibilizados no momento que ocorrem, conforme determina a lei</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rPr b="1">
                <a:latin typeface="+mn-lt"/>
                <a:ea typeface="+mn-ea"/>
                <a:cs typeface="+mn-cs"/>
                <a:sym typeface="Helvetica"/>
              </a:rPr>
              <a:t>Evolução para uma “Plataforma única”:</a:t>
            </a:r>
            <a:r>
              <a:t> desenvolvimento de uma plataforma única de Portal da Transparência que possa ser adotada e contenha a informação consolidada de todos os entes federativos </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rPr b="1">
                <a:latin typeface="+mn-lt"/>
                <a:ea typeface="+mn-ea"/>
                <a:cs typeface="+mn-cs"/>
                <a:sym typeface="Helvetica"/>
              </a:rPr>
              <a:t>Adoção de “Régua de medição”:</a:t>
            </a:r>
            <a:r>
              <a:t>  disponibilização de informações que possibilitem o fortalecimento do controle social, assegurando à cidadania capacidade de verificação da eficiência e eficácia dos gastos em termos de “promessas X execução”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rPr b="1">
                <a:latin typeface="+mn-lt"/>
                <a:ea typeface="+mn-ea"/>
                <a:cs typeface="+mn-cs"/>
                <a:sym typeface="Helvetica"/>
              </a:rPr>
              <a:t>Dados abertos e bases de dados bruta:</a:t>
            </a:r>
            <a:r>
              <a:t> disponibilizar à sociedade civil os dados abertos em padrão único, e também acesso às bases de dados brutas que alimentam os diferentes sistemas públicos</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xfrm>
            <a:off x="2298700" y="889000"/>
            <a:ext cx="19812000" cy="1816138"/>
          </a:xfrm>
          <a:prstGeom prst="rect">
            <a:avLst/>
          </a:prstGeom>
        </p:spPr>
        <p:txBody>
          <a:bodyPr>
            <a:noAutofit/>
          </a:bodyPr>
          <a:lstStyle>
            <a:lvl1pPr>
              <a:defRPr sz="6100" b="0">
                <a:latin typeface="Helvetica Light"/>
                <a:ea typeface="Helvetica Light"/>
                <a:cs typeface="Helvetica Light"/>
                <a:sym typeface="Helvetica Light"/>
              </a:defRPr>
            </a:lvl1pPr>
          </a:lstStyle>
          <a:p>
            <a:r>
              <a:t>Padrões internacionais e o alinhamento do MCASP, Lei 4.320/64 e LRF</a:t>
            </a:r>
          </a:p>
        </p:txBody>
      </p:sp>
      <p:sp>
        <p:nvSpPr>
          <p:cNvPr id="247" name="Shape 247"/>
          <p:cNvSpPr>
            <a:spLocks noGrp="1"/>
          </p:cNvSpPr>
          <p:nvPr>
            <p:ph type="body" idx="1"/>
          </p:nvPr>
        </p:nvSpPr>
        <p:spPr>
          <a:xfrm>
            <a:off x="2285999" y="3072771"/>
            <a:ext cx="19812001" cy="9729814"/>
          </a:xfrm>
          <a:prstGeom prst="rect">
            <a:avLst/>
          </a:prstGeom>
        </p:spPr>
        <p:txBody>
          <a:bodyPr>
            <a:noAutofit/>
          </a:bodyPr>
          <a:lstStyle/>
          <a:p>
            <a:pPr marL="342899" indent="-342899">
              <a:lnSpc>
                <a:spcPct val="150000"/>
              </a:lnSpc>
              <a:spcBef>
                <a:spcPts val="0"/>
              </a:spcBef>
              <a:defRPr sz="2900">
                <a:solidFill>
                  <a:srgbClr val="535353"/>
                </a:solidFill>
                <a:latin typeface="Helvetica Light"/>
                <a:ea typeface="Helvetica Light"/>
                <a:cs typeface="Helvetica Light"/>
                <a:sym typeface="Helvetica Light"/>
              </a:defRPr>
            </a:pPr>
            <a:r>
              <a:rPr sz="3200" b="1" dirty="0" err="1">
                <a:latin typeface="+mn-lt"/>
                <a:ea typeface="+mn-ea"/>
                <a:cs typeface="+mn-cs"/>
                <a:sym typeface="Helvetica"/>
              </a:rPr>
              <a:t>Projeto</a:t>
            </a:r>
            <a:r>
              <a:rPr sz="3200" b="1" dirty="0">
                <a:latin typeface="+mn-lt"/>
                <a:ea typeface="+mn-ea"/>
                <a:cs typeface="+mn-cs"/>
                <a:sym typeface="Helvetica"/>
              </a:rPr>
              <a:t> de lei 229/2009:</a:t>
            </a:r>
            <a:r>
              <a:rPr sz="3200" dirty="0"/>
              <a:t>  visa </a:t>
            </a:r>
            <a:r>
              <a:rPr sz="3200" dirty="0" err="1"/>
              <a:t>alterar</a:t>
            </a:r>
            <a:r>
              <a:rPr sz="3200" dirty="0"/>
              <a:t> a LRF e </a:t>
            </a:r>
            <a:r>
              <a:rPr sz="3200" dirty="0" err="1"/>
              <a:t>revogar</a:t>
            </a:r>
            <a:r>
              <a:rPr sz="3200" dirty="0"/>
              <a:t> a 4.320/64 com base </a:t>
            </a:r>
            <a:r>
              <a:rPr sz="3200" dirty="0" err="1"/>
              <a:t>nos</a:t>
            </a:r>
            <a:r>
              <a:rPr sz="3200" dirty="0"/>
              <a:t> </a:t>
            </a:r>
            <a:r>
              <a:rPr sz="3200" dirty="0" err="1"/>
              <a:t>padrões</a:t>
            </a:r>
            <a:r>
              <a:rPr sz="3200" dirty="0"/>
              <a:t> </a:t>
            </a:r>
            <a:r>
              <a:rPr sz="3200" dirty="0" err="1"/>
              <a:t>internacionais</a:t>
            </a:r>
            <a:r>
              <a:rPr sz="3200" dirty="0"/>
              <a:t> de </a:t>
            </a:r>
            <a:r>
              <a:rPr sz="3200" dirty="0" err="1"/>
              <a:t>contabilidade</a:t>
            </a:r>
            <a:r>
              <a:rPr sz="3200" dirty="0"/>
              <a:t> e o </a:t>
            </a:r>
            <a:r>
              <a:rPr sz="3200" dirty="0" err="1"/>
              <a:t>princípio</a:t>
            </a:r>
            <a:r>
              <a:rPr sz="3200" dirty="0"/>
              <a:t> da </a:t>
            </a:r>
            <a:r>
              <a:rPr sz="3200" dirty="0" err="1"/>
              <a:t>responsabilidade</a:t>
            </a:r>
            <a:r>
              <a:rPr sz="3200" dirty="0"/>
              <a:t> </a:t>
            </a:r>
          </a:p>
          <a:p>
            <a:pPr marL="342899" indent="-342899">
              <a:lnSpc>
                <a:spcPct val="150000"/>
              </a:lnSpc>
              <a:spcBef>
                <a:spcPts val="0"/>
              </a:spcBef>
              <a:defRPr sz="2900">
                <a:solidFill>
                  <a:srgbClr val="535353"/>
                </a:solidFill>
                <a:latin typeface="Helvetica Light"/>
                <a:ea typeface="Helvetica Light"/>
                <a:cs typeface="Helvetica Light"/>
                <a:sym typeface="Helvetica Light"/>
              </a:defRPr>
            </a:pPr>
            <a:r>
              <a:rPr sz="3200" b="1" dirty="0" err="1">
                <a:latin typeface="+mn-lt"/>
                <a:ea typeface="+mn-ea"/>
                <a:cs typeface="+mn-cs"/>
                <a:sym typeface="Helvetica"/>
              </a:rPr>
              <a:t>Conselho</a:t>
            </a:r>
            <a:r>
              <a:rPr sz="3200" b="1" dirty="0">
                <a:latin typeface="+mn-lt"/>
                <a:ea typeface="+mn-ea"/>
                <a:cs typeface="+mn-cs"/>
                <a:sym typeface="Helvetica"/>
              </a:rPr>
              <a:t> de </a:t>
            </a:r>
            <a:r>
              <a:rPr sz="3200" b="1" dirty="0" err="1">
                <a:latin typeface="+mn-lt"/>
                <a:ea typeface="+mn-ea"/>
                <a:cs typeface="+mn-cs"/>
                <a:sym typeface="Helvetica"/>
              </a:rPr>
              <a:t>Gestão</a:t>
            </a:r>
            <a:r>
              <a:rPr sz="3200" b="1" dirty="0">
                <a:latin typeface="+mn-lt"/>
                <a:ea typeface="+mn-ea"/>
                <a:cs typeface="+mn-cs"/>
                <a:sym typeface="Helvetica"/>
              </a:rPr>
              <a:t> Fiscal:</a:t>
            </a:r>
            <a:r>
              <a:rPr sz="3200" dirty="0"/>
              <a:t> </a:t>
            </a:r>
            <a:r>
              <a:rPr sz="3200" dirty="0" err="1"/>
              <a:t>Artigo</a:t>
            </a:r>
            <a:r>
              <a:rPr sz="3200" dirty="0"/>
              <a:t> 67 da LRF </a:t>
            </a:r>
            <a:r>
              <a:rPr sz="3200" dirty="0" err="1"/>
              <a:t>determina</a:t>
            </a:r>
            <a:r>
              <a:rPr sz="3200" dirty="0"/>
              <a:t> a </a:t>
            </a:r>
            <a:r>
              <a:rPr sz="3200" dirty="0" err="1"/>
              <a:t>criação</a:t>
            </a:r>
            <a:r>
              <a:rPr sz="3200" dirty="0"/>
              <a:t> de um </a:t>
            </a:r>
            <a:r>
              <a:rPr sz="3200" dirty="0" err="1"/>
              <a:t>conselho</a:t>
            </a:r>
            <a:r>
              <a:rPr sz="3200" dirty="0"/>
              <a:t> </a:t>
            </a:r>
            <a:r>
              <a:rPr sz="3200" dirty="0" err="1"/>
              <a:t>constituído</a:t>
            </a:r>
            <a:r>
              <a:rPr sz="3200" dirty="0"/>
              <a:t> </a:t>
            </a:r>
            <a:r>
              <a:rPr sz="3200" dirty="0" err="1"/>
              <a:t>por</a:t>
            </a:r>
            <a:r>
              <a:rPr sz="3200" dirty="0"/>
              <a:t> </a:t>
            </a:r>
            <a:r>
              <a:rPr sz="3200" dirty="0" err="1"/>
              <a:t>representantes</a:t>
            </a:r>
            <a:r>
              <a:rPr sz="3200" dirty="0"/>
              <a:t> dos </a:t>
            </a:r>
            <a:r>
              <a:rPr sz="3200" dirty="0" err="1"/>
              <a:t>poderes</a:t>
            </a:r>
            <a:r>
              <a:rPr sz="3200" dirty="0"/>
              <a:t>, MP e </a:t>
            </a:r>
            <a:r>
              <a:rPr sz="3200" dirty="0" err="1"/>
              <a:t>entidades</a:t>
            </a:r>
            <a:r>
              <a:rPr sz="3200" dirty="0"/>
              <a:t> </a:t>
            </a:r>
            <a:r>
              <a:rPr sz="3200" dirty="0" err="1"/>
              <a:t>técnicas</a:t>
            </a:r>
            <a:r>
              <a:rPr sz="3200" dirty="0"/>
              <a:t> para </a:t>
            </a:r>
            <a:r>
              <a:rPr sz="3200" dirty="0" err="1"/>
              <a:t>harmonização</a:t>
            </a:r>
            <a:r>
              <a:rPr sz="3200" dirty="0"/>
              <a:t> das </a:t>
            </a:r>
            <a:r>
              <a:rPr sz="3200" dirty="0" err="1"/>
              <a:t>regras</a:t>
            </a:r>
            <a:r>
              <a:rPr sz="3200" dirty="0"/>
              <a:t> entre </a:t>
            </a:r>
            <a:r>
              <a:rPr sz="3200" dirty="0" err="1"/>
              <a:t>todos</a:t>
            </a:r>
            <a:r>
              <a:rPr sz="3200" dirty="0"/>
              <a:t> </a:t>
            </a:r>
            <a:r>
              <a:rPr sz="3200" dirty="0" err="1"/>
              <a:t>os</a:t>
            </a:r>
            <a:r>
              <a:rPr sz="3200" dirty="0"/>
              <a:t> </a:t>
            </a:r>
            <a:r>
              <a:rPr sz="3200" dirty="0" err="1"/>
              <a:t>entes</a:t>
            </a:r>
            <a:r>
              <a:rPr sz="3200" dirty="0"/>
              <a:t> da </a:t>
            </a:r>
            <a:r>
              <a:rPr sz="3200" dirty="0" err="1"/>
              <a:t>federação</a:t>
            </a:r>
            <a:endParaRPr sz="3200" dirty="0"/>
          </a:p>
          <a:p>
            <a:pPr marL="342899" indent="-342899">
              <a:lnSpc>
                <a:spcPct val="150000"/>
              </a:lnSpc>
              <a:spcBef>
                <a:spcPts val="0"/>
              </a:spcBef>
              <a:defRPr sz="2900">
                <a:solidFill>
                  <a:srgbClr val="535353"/>
                </a:solidFill>
                <a:latin typeface="Helvetica Light"/>
                <a:ea typeface="Helvetica Light"/>
                <a:cs typeface="Helvetica Light"/>
                <a:sym typeface="Helvetica Light"/>
              </a:defRPr>
            </a:pPr>
            <a:r>
              <a:rPr sz="3200" b="1" dirty="0" err="1">
                <a:latin typeface="+mn-lt"/>
                <a:ea typeface="+mn-ea"/>
                <a:cs typeface="+mn-cs"/>
                <a:sym typeface="Helvetica"/>
              </a:rPr>
              <a:t>Simplificação</a:t>
            </a:r>
            <a:r>
              <a:rPr sz="3200" b="1" dirty="0">
                <a:latin typeface="+mn-lt"/>
                <a:ea typeface="+mn-ea"/>
                <a:cs typeface="+mn-cs"/>
                <a:sym typeface="Helvetica"/>
              </a:rPr>
              <a:t> e </a:t>
            </a:r>
            <a:r>
              <a:rPr sz="3200" b="1" dirty="0" err="1">
                <a:latin typeface="+mn-lt"/>
                <a:ea typeface="+mn-ea"/>
                <a:cs typeface="+mn-cs"/>
                <a:sym typeface="Helvetica"/>
              </a:rPr>
              <a:t>convergência</a:t>
            </a:r>
            <a:r>
              <a:rPr sz="3200" b="1" dirty="0">
                <a:latin typeface="+mn-lt"/>
                <a:ea typeface="+mn-ea"/>
                <a:cs typeface="+mn-cs"/>
                <a:sym typeface="Helvetica"/>
              </a:rPr>
              <a:t> dos </a:t>
            </a:r>
            <a:r>
              <a:rPr sz="3200" b="1" dirty="0" err="1">
                <a:latin typeface="+mn-lt"/>
                <a:ea typeface="+mn-ea"/>
                <a:cs typeface="+mn-cs"/>
                <a:sym typeface="Helvetica"/>
              </a:rPr>
              <a:t>conceitos</a:t>
            </a:r>
            <a:r>
              <a:rPr sz="3200" b="1" dirty="0">
                <a:latin typeface="+mn-lt"/>
                <a:ea typeface="+mn-ea"/>
                <a:cs typeface="+mn-cs"/>
                <a:sym typeface="Helvetica"/>
              </a:rPr>
              <a:t> </a:t>
            </a:r>
            <a:r>
              <a:rPr lang="pt-BR" sz="3200" b="1" dirty="0">
                <a:latin typeface="+mn-lt"/>
                <a:ea typeface="+mn-ea"/>
                <a:cs typeface="+mn-cs"/>
                <a:sym typeface="Helvetica"/>
              </a:rPr>
              <a:t>no âmbito da</a:t>
            </a:r>
            <a:r>
              <a:rPr sz="3200" b="1" dirty="0">
                <a:latin typeface="+mn-lt"/>
                <a:ea typeface="+mn-ea"/>
                <a:cs typeface="+mn-cs"/>
                <a:sym typeface="Helvetica"/>
              </a:rPr>
              <a:t> </a:t>
            </a:r>
            <a:r>
              <a:rPr sz="3200" b="1" dirty="0" err="1">
                <a:latin typeface="+mn-lt"/>
                <a:ea typeface="+mn-ea"/>
                <a:cs typeface="+mn-cs"/>
                <a:sym typeface="Helvetica"/>
              </a:rPr>
              <a:t>contabilidade</a:t>
            </a:r>
            <a:r>
              <a:rPr sz="3200" b="1" dirty="0">
                <a:latin typeface="+mn-lt"/>
                <a:ea typeface="+mn-ea"/>
                <a:cs typeface="+mn-cs"/>
                <a:sym typeface="Helvetica"/>
              </a:rPr>
              <a:t> p</a:t>
            </a:r>
            <a:r>
              <a:rPr lang="pt-BR" sz="3200" b="1" dirty="0" err="1">
                <a:latin typeface="+mn-lt"/>
                <a:ea typeface="+mn-ea"/>
                <a:cs typeface="+mn-cs"/>
                <a:sym typeface="Helvetica"/>
              </a:rPr>
              <a:t>ública</a:t>
            </a:r>
            <a:r>
              <a:rPr sz="3200" b="1" dirty="0">
                <a:latin typeface="+mn-lt"/>
                <a:ea typeface="+mn-ea"/>
                <a:cs typeface="+mn-cs"/>
                <a:sym typeface="Helvetica"/>
              </a:rPr>
              <a:t>:</a:t>
            </a:r>
            <a:r>
              <a:rPr sz="3200" dirty="0"/>
              <a:t> </a:t>
            </a:r>
            <a:r>
              <a:rPr sz="3200" dirty="0" err="1"/>
              <a:t>adotar</a:t>
            </a:r>
            <a:r>
              <a:rPr sz="3200" dirty="0"/>
              <a:t> um </a:t>
            </a:r>
            <a:r>
              <a:rPr sz="3200" dirty="0" err="1"/>
              <a:t>padrão</a:t>
            </a:r>
            <a:r>
              <a:rPr sz="3200" dirty="0"/>
              <a:t> para </a:t>
            </a:r>
            <a:r>
              <a:rPr sz="3200" dirty="0" err="1"/>
              <a:t>os</a:t>
            </a:r>
            <a:r>
              <a:rPr sz="3200" dirty="0"/>
              <a:t> </a:t>
            </a:r>
            <a:r>
              <a:rPr sz="3200" dirty="0" err="1"/>
              <a:t>estágios</a:t>
            </a:r>
            <a:r>
              <a:rPr sz="3200" dirty="0"/>
              <a:t> dos </a:t>
            </a:r>
            <a:r>
              <a:rPr sz="3200" dirty="0" err="1"/>
              <a:t>gastos</a:t>
            </a:r>
            <a:r>
              <a:rPr sz="3200" dirty="0"/>
              <a:t> e </a:t>
            </a:r>
            <a:r>
              <a:rPr sz="3200" dirty="0" err="1"/>
              <a:t>receitas</a:t>
            </a:r>
            <a:r>
              <a:rPr sz="3200" dirty="0"/>
              <a:t> que </a:t>
            </a:r>
            <a:r>
              <a:rPr sz="3200" dirty="0" err="1"/>
              <a:t>possibilite</a:t>
            </a:r>
            <a:r>
              <a:rPr sz="3200" dirty="0"/>
              <a:t> </a:t>
            </a:r>
            <a:r>
              <a:rPr sz="3200" dirty="0" err="1"/>
              <a:t>entender</a:t>
            </a:r>
            <a:r>
              <a:rPr sz="3200" dirty="0"/>
              <a:t> a </a:t>
            </a:r>
            <a:r>
              <a:rPr sz="3200" dirty="0" err="1"/>
              <a:t>situação</a:t>
            </a:r>
            <a:r>
              <a:rPr sz="3200" dirty="0"/>
              <a:t> das </a:t>
            </a:r>
            <a:r>
              <a:rPr sz="3200" dirty="0" err="1"/>
              <a:t>contas</a:t>
            </a:r>
            <a:r>
              <a:rPr sz="3200" dirty="0"/>
              <a:t> </a:t>
            </a:r>
            <a:r>
              <a:rPr sz="3200" dirty="0" err="1"/>
              <a:t>públicas</a:t>
            </a:r>
            <a:r>
              <a:rPr sz="3200" dirty="0"/>
              <a:t> de forma </a:t>
            </a:r>
            <a:r>
              <a:rPr sz="3200" dirty="0" err="1"/>
              <a:t>mais</a:t>
            </a:r>
            <a:r>
              <a:rPr sz="3200" dirty="0"/>
              <a:t> simples e de </a:t>
            </a:r>
            <a:r>
              <a:rPr sz="3200" dirty="0" err="1"/>
              <a:t>acordo</a:t>
            </a:r>
            <a:r>
              <a:rPr sz="3200" dirty="0"/>
              <a:t> com </a:t>
            </a:r>
            <a:r>
              <a:rPr sz="3200" dirty="0" err="1"/>
              <a:t>os</a:t>
            </a:r>
            <a:r>
              <a:rPr sz="3200" dirty="0"/>
              <a:t> </a:t>
            </a:r>
            <a:r>
              <a:rPr sz="3200" dirty="0" err="1"/>
              <a:t>padrões</a:t>
            </a:r>
            <a:r>
              <a:rPr sz="3200" dirty="0"/>
              <a:t> </a:t>
            </a:r>
            <a:r>
              <a:rPr sz="3200" dirty="0" err="1"/>
              <a:t>internacionais</a:t>
            </a:r>
            <a:r>
              <a:rPr sz="3200" dirty="0"/>
              <a:t> de </a:t>
            </a:r>
            <a:r>
              <a:rPr sz="3200" dirty="0" err="1"/>
              <a:t>contabilidade</a:t>
            </a:r>
            <a:endParaRPr sz="3200" dirty="0"/>
          </a:p>
          <a:p>
            <a:pPr marL="342899" indent="-342899">
              <a:lnSpc>
                <a:spcPct val="150000"/>
              </a:lnSpc>
              <a:spcBef>
                <a:spcPts val="0"/>
              </a:spcBef>
              <a:defRPr sz="2900">
                <a:solidFill>
                  <a:srgbClr val="535353"/>
                </a:solidFill>
                <a:latin typeface="Helvetica Light"/>
                <a:ea typeface="Helvetica Light"/>
                <a:cs typeface="Helvetica Light"/>
                <a:sym typeface="Helvetica Light"/>
              </a:defRPr>
            </a:pPr>
            <a:r>
              <a:rPr sz="3200" b="1" dirty="0" err="1">
                <a:latin typeface="+mn-lt"/>
                <a:ea typeface="+mn-ea"/>
                <a:cs typeface="+mn-cs"/>
                <a:sym typeface="Helvetica"/>
              </a:rPr>
              <a:t>Capacidades</a:t>
            </a:r>
            <a:r>
              <a:rPr sz="3200" b="1" dirty="0">
                <a:latin typeface="+mn-lt"/>
                <a:ea typeface="+mn-ea"/>
                <a:cs typeface="+mn-cs"/>
                <a:sym typeface="Helvetica"/>
              </a:rPr>
              <a:t> </a:t>
            </a:r>
            <a:r>
              <a:rPr sz="3200" b="1" dirty="0" err="1">
                <a:latin typeface="+mn-lt"/>
                <a:ea typeface="+mn-ea"/>
                <a:cs typeface="+mn-cs"/>
                <a:sym typeface="Helvetica"/>
              </a:rPr>
              <a:t>institucionais</a:t>
            </a:r>
            <a:r>
              <a:rPr sz="3200" b="1" dirty="0">
                <a:latin typeface="+mn-lt"/>
                <a:ea typeface="+mn-ea"/>
                <a:cs typeface="+mn-cs"/>
                <a:sym typeface="Helvetica"/>
              </a:rPr>
              <a:t>:</a:t>
            </a:r>
            <a:r>
              <a:rPr sz="3200" dirty="0"/>
              <a:t> </a:t>
            </a:r>
            <a:r>
              <a:rPr sz="3200" dirty="0" err="1"/>
              <a:t>Superação</a:t>
            </a:r>
            <a:r>
              <a:rPr sz="3200" dirty="0"/>
              <a:t> das </a:t>
            </a:r>
            <a:r>
              <a:rPr sz="3200" dirty="0" err="1"/>
              <a:t>dificuldades</a:t>
            </a:r>
            <a:r>
              <a:rPr sz="3200" dirty="0"/>
              <a:t> de </a:t>
            </a:r>
            <a:r>
              <a:rPr sz="3200" dirty="0" err="1"/>
              <a:t>implementação</a:t>
            </a:r>
            <a:r>
              <a:rPr sz="3200" dirty="0"/>
              <a:t> das </a:t>
            </a:r>
            <a:r>
              <a:rPr sz="3200" dirty="0" err="1"/>
              <a:t>regras</a:t>
            </a:r>
            <a:r>
              <a:rPr sz="3200" dirty="0"/>
              <a:t> </a:t>
            </a:r>
            <a:r>
              <a:rPr sz="3200" dirty="0" err="1"/>
              <a:t>pelos</a:t>
            </a:r>
            <a:r>
              <a:rPr sz="3200" dirty="0"/>
              <a:t> </a:t>
            </a:r>
            <a:r>
              <a:rPr sz="3200" dirty="0" err="1"/>
              <a:t>pequenos</a:t>
            </a:r>
            <a:r>
              <a:rPr sz="3200" dirty="0"/>
              <a:t> </a:t>
            </a:r>
            <a:r>
              <a:rPr sz="3200" dirty="0" err="1"/>
              <a:t>municípios</a:t>
            </a:r>
            <a:endParaRPr sz="3200" dirty="0"/>
          </a:p>
          <a:p>
            <a:pPr marL="342899" indent="-342899">
              <a:lnSpc>
                <a:spcPct val="150000"/>
              </a:lnSpc>
              <a:spcBef>
                <a:spcPts val="0"/>
              </a:spcBef>
              <a:defRPr sz="2900">
                <a:solidFill>
                  <a:srgbClr val="535353"/>
                </a:solidFill>
                <a:latin typeface="Helvetica Light"/>
                <a:ea typeface="Helvetica Light"/>
                <a:cs typeface="Helvetica Light"/>
                <a:sym typeface="Helvetica Light"/>
              </a:defRPr>
            </a:pPr>
            <a:r>
              <a:rPr sz="3200" b="1" dirty="0" err="1">
                <a:latin typeface="+mn-lt"/>
                <a:ea typeface="+mn-ea"/>
                <a:cs typeface="+mn-cs"/>
                <a:sym typeface="Helvetica"/>
              </a:rPr>
              <a:t>Séries</a:t>
            </a:r>
            <a:r>
              <a:rPr sz="3200" b="1" dirty="0">
                <a:latin typeface="+mn-lt"/>
                <a:ea typeface="+mn-ea"/>
                <a:cs typeface="+mn-cs"/>
                <a:sym typeface="Helvetica"/>
              </a:rPr>
              <a:t> </a:t>
            </a:r>
            <a:r>
              <a:rPr sz="3200" b="1" dirty="0" err="1">
                <a:latin typeface="+mn-lt"/>
                <a:ea typeface="+mn-ea"/>
                <a:cs typeface="+mn-cs"/>
                <a:sym typeface="Helvetica"/>
              </a:rPr>
              <a:t>históricas</a:t>
            </a:r>
            <a:r>
              <a:rPr sz="3200" b="1" dirty="0">
                <a:latin typeface="+mn-lt"/>
                <a:ea typeface="+mn-ea"/>
                <a:cs typeface="+mn-cs"/>
                <a:sym typeface="Helvetica"/>
              </a:rPr>
              <a:t>:</a:t>
            </a:r>
            <a:r>
              <a:rPr sz="3200" dirty="0"/>
              <a:t> </a:t>
            </a:r>
            <a:r>
              <a:rPr sz="3200" dirty="0" err="1"/>
              <a:t>maior</a:t>
            </a:r>
            <a:r>
              <a:rPr sz="3200" dirty="0"/>
              <a:t> </a:t>
            </a:r>
            <a:r>
              <a:rPr sz="3200" dirty="0" err="1"/>
              <a:t>segurança</a:t>
            </a:r>
            <a:r>
              <a:rPr sz="3200" dirty="0"/>
              <a:t> </a:t>
            </a:r>
            <a:r>
              <a:rPr sz="3200" dirty="0" err="1"/>
              <a:t>jurídico-institucional</a:t>
            </a:r>
            <a:r>
              <a:rPr sz="3200" dirty="0"/>
              <a:t> no </a:t>
            </a:r>
            <a:r>
              <a:rPr sz="3200" dirty="0" err="1"/>
              <a:t>âmbito</a:t>
            </a:r>
            <a:r>
              <a:rPr sz="3200" dirty="0"/>
              <a:t> das </a:t>
            </a:r>
            <a:r>
              <a:rPr sz="3200" dirty="0" err="1"/>
              <a:t>contas</a:t>
            </a:r>
            <a:r>
              <a:rPr sz="3200" dirty="0"/>
              <a:t> </a:t>
            </a:r>
            <a:r>
              <a:rPr sz="3200" dirty="0" err="1"/>
              <a:t>públicas</a:t>
            </a:r>
            <a:r>
              <a:rPr sz="3200" dirty="0"/>
              <a:t> que </a:t>
            </a:r>
            <a:r>
              <a:rPr sz="3200" dirty="0" err="1"/>
              <a:t>permitam</a:t>
            </a:r>
            <a:r>
              <a:rPr sz="3200" dirty="0"/>
              <a:t> com que as </a:t>
            </a:r>
            <a:r>
              <a:rPr sz="3200" dirty="0" err="1"/>
              <a:t>regras</a:t>
            </a:r>
            <a:r>
              <a:rPr sz="3200" dirty="0"/>
              <a:t> </a:t>
            </a:r>
            <a:r>
              <a:rPr sz="3200" dirty="0" err="1"/>
              <a:t>sejam</a:t>
            </a:r>
            <a:r>
              <a:rPr sz="3200" dirty="0"/>
              <a:t> </a:t>
            </a:r>
            <a:r>
              <a:rPr sz="3200" dirty="0" err="1"/>
              <a:t>perenes</a:t>
            </a:r>
            <a:r>
              <a:rPr sz="3200" dirty="0"/>
              <a:t> no tempo e </a:t>
            </a:r>
            <a:r>
              <a:rPr sz="3200" dirty="0" err="1"/>
              <a:t>permitam</a:t>
            </a:r>
            <a:r>
              <a:rPr sz="3200" dirty="0"/>
              <a:t> </a:t>
            </a:r>
            <a:r>
              <a:rPr sz="3200" dirty="0" err="1"/>
              <a:t>comparações</a:t>
            </a:r>
            <a:r>
              <a:rPr sz="3200" dirty="0"/>
              <a:t> </a:t>
            </a:r>
            <a:r>
              <a:rPr sz="3200" dirty="0" err="1"/>
              <a:t>históricas</a:t>
            </a:r>
            <a:endParaRPr sz="3200" dirty="0"/>
          </a:p>
          <a:p>
            <a:pPr marL="342899" indent="-342899">
              <a:lnSpc>
                <a:spcPct val="150000"/>
              </a:lnSpc>
              <a:spcBef>
                <a:spcPts val="0"/>
              </a:spcBef>
              <a:defRPr sz="2900">
                <a:solidFill>
                  <a:srgbClr val="535353"/>
                </a:solidFill>
                <a:latin typeface="Helvetica Light"/>
                <a:ea typeface="Helvetica Light"/>
                <a:cs typeface="Helvetica Light"/>
                <a:sym typeface="Helvetica Light"/>
              </a:defRPr>
            </a:pPr>
            <a:r>
              <a:rPr sz="3200" b="1" dirty="0" err="1">
                <a:latin typeface="+mn-lt"/>
                <a:ea typeface="+mn-ea"/>
                <a:cs typeface="+mn-cs"/>
                <a:sym typeface="Helvetica"/>
              </a:rPr>
              <a:t>Orçamento</a:t>
            </a:r>
            <a:r>
              <a:rPr sz="3200" b="1" dirty="0">
                <a:latin typeface="+mn-lt"/>
                <a:ea typeface="+mn-ea"/>
                <a:cs typeface="+mn-cs"/>
                <a:sym typeface="Helvetica"/>
              </a:rPr>
              <a:t> </a:t>
            </a:r>
            <a:r>
              <a:rPr sz="3200" b="1" dirty="0" err="1">
                <a:latin typeface="+mn-lt"/>
                <a:ea typeface="+mn-ea"/>
                <a:cs typeface="+mn-cs"/>
                <a:sym typeface="Helvetica"/>
              </a:rPr>
              <a:t>público</a:t>
            </a:r>
            <a:r>
              <a:rPr sz="3200" b="1" dirty="0">
                <a:latin typeface="+mn-lt"/>
                <a:ea typeface="+mn-ea"/>
                <a:cs typeface="+mn-cs"/>
                <a:sym typeface="Helvetica"/>
              </a:rPr>
              <a:t> (</a:t>
            </a:r>
            <a:r>
              <a:rPr sz="3200" b="1" dirty="0" err="1">
                <a:latin typeface="+mn-lt"/>
                <a:ea typeface="+mn-ea"/>
                <a:cs typeface="+mn-cs"/>
                <a:sym typeface="Helvetica"/>
              </a:rPr>
              <a:t>mais</a:t>
            </a:r>
            <a:r>
              <a:rPr sz="3200" b="1" dirty="0">
                <a:latin typeface="+mn-lt"/>
                <a:ea typeface="+mn-ea"/>
                <a:cs typeface="+mn-cs"/>
                <a:sym typeface="Helvetica"/>
              </a:rPr>
              <a:t> </a:t>
            </a:r>
            <a:r>
              <a:rPr sz="3200" b="1" dirty="0" err="1">
                <a:latin typeface="+mn-lt"/>
                <a:ea typeface="+mn-ea"/>
                <a:cs typeface="+mn-cs"/>
                <a:sym typeface="Helvetica"/>
              </a:rPr>
              <a:t>fidedigno</a:t>
            </a:r>
            <a:r>
              <a:rPr sz="3200" b="1" dirty="0">
                <a:latin typeface="+mn-lt"/>
                <a:ea typeface="+mn-ea"/>
                <a:cs typeface="+mn-cs"/>
                <a:sym typeface="Helvetica"/>
              </a:rPr>
              <a:t> com a </a:t>
            </a:r>
            <a:r>
              <a:rPr sz="3200" b="1" dirty="0" err="1">
                <a:latin typeface="+mn-lt"/>
                <a:ea typeface="+mn-ea"/>
                <a:cs typeface="+mn-cs"/>
                <a:sym typeface="Helvetica"/>
              </a:rPr>
              <a:t>execução</a:t>
            </a:r>
            <a:r>
              <a:rPr sz="3200" b="1" dirty="0">
                <a:latin typeface="+mn-lt"/>
                <a:ea typeface="+mn-ea"/>
                <a:cs typeface="+mn-cs"/>
                <a:sym typeface="Helvetica"/>
              </a:rPr>
              <a:t>):</a:t>
            </a:r>
            <a:r>
              <a:rPr sz="3200" dirty="0"/>
              <a:t> </a:t>
            </a:r>
            <a:r>
              <a:rPr sz="3200" dirty="0" err="1"/>
              <a:t>superar</a:t>
            </a:r>
            <a:r>
              <a:rPr sz="3200" dirty="0"/>
              <a:t> a </a:t>
            </a:r>
            <a:r>
              <a:rPr sz="3200" dirty="0" err="1"/>
              <a:t>baixa</a:t>
            </a:r>
            <a:r>
              <a:rPr sz="3200" dirty="0"/>
              <a:t> </a:t>
            </a:r>
            <a:r>
              <a:rPr sz="3200" dirty="0" err="1"/>
              <a:t>convergência</a:t>
            </a:r>
            <a:r>
              <a:rPr sz="3200" dirty="0"/>
              <a:t> entre a </a:t>
            </a:r>
            <a:r>
              <a:rPr sz="3200" dirty="0" err="1"/>
              <a:t>peça</a:t>
            </a:r>
            <a:r>
              <a:rPr sz="3200" dirty="0"/>
              <a:t> </a:t>
            </a:r>
            <a:r>
              <a:rPr sz="3200" dirty="0" err="1"/>
              <a:t>orçamentária</a:t>
            </a:r>
            <a:r>
              <a:rPr sz="3200" dirty="0"/>
              <a:t> e a </a:t>
            </a:r>
            <a:r>
              <a:rPr sz="3200" dirty="0" err="1"/>
              <a:t>realidade</a:t>
            </a:r>
            <a:r>
              <a:rPr sz="3200" dirty="0"/>
              <a:t> de </a:t>
            </a:r>
            <a:r>
              <a:rPr sz="3200" dirty="0" err="1"/>
              <a:t>sua</a:t>
            </a:r>
            <a:r>
              <a:rPr sz="3200" dirty="0"/>
              <a:t> </a:t>
            </a:r>
            <a:r>
              <a:rPr sz="3200" dirty="0" err="1"/>
              <a:t>execução</a:t>
            </a:r>
            <a:endParaRPr sz="32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sz="half" idx="1"/>
          </p:nvPr>
        </p:nvSpPr>
        <p:spPr>
          <a:xfrm>
            <a:off x="2324100" y="4063148"/>
            <a:ext cx="19735800" cy="5773602"/>
          </a:xfrm>
          <a:prstGeom prst="rect">
            <a:avLst/>
          </a:prstGeom>
        </p:spPr>
        <p:txBody>
          <a:bodyPr lIns="76200" tIns="76200" rIns="76200" bIns="76200">
            <a:noAutofit/>
          </a:bodyPr>
          <a:lstStyle/>
          <a:p>
            <a:pPr marL="406400" indent="-406400">
              <a:lnSpc>
                <a:spcPct val="150000"/>
              </a:lnSpc>
              <a:spcBef>
                <a:spcPts val="0"/>
              </a:spcBef>
              <a:buSzPct val="75000"/>
              <a:defRPr sz="3000">
                <a:solidFill>
                  <a:srgbClr val="535353"/>
                </a:solidFill>
                <a:latin typeface="Helvetica Light"/>
                <a:ea typeface="Helvetica Light"/>
                <a:cs typeface="Helvetica Light"/>
                <a:sym typeface="Helvetica Light"/>
              </a:defRPr>
            </a:pPr>
            <a:r>
              <a:t>Sinergia entre domínio de Políticas Públicas e Tecnologia da Informação e Comunicação</a:t>
            </a:r>
          </a:p>
          <a:p>
            <a:pPr marL="406400" indent="-406400">
              <a:lnSpc>
                <a:spcPct val="150000"/>
              </a:lnSpc>
              <a:spcBef>
                <a:spcPts val="0"/>
              </a:spcBef>
              <a:buSzPct val="75000"/>
              <a:defRPr sz="3000">
                <a:solidFill>
                  <a:srgbClr val="535353"/>
                </a:solidFill>
                <a:latin typeface="Helvetica Light"/>
                <a:ea typeface="Helvetica Light"/>
                <a:cs typeface="Helvetica Light"/>
                <a:sym typeface="Helvetica Light"/>
              </a:defRPr>
            </a:pPr>
            <a:r>
              <a:t>Desenvolvimento de várias plataformas ao longo de uma década</a:t>
            </a:r>
          </a:p>
          <a:p>
            <a:pPr marL="406400" indent="-406400">
              <a:lnSpc>
                <a:spcPct val="150000"/>
              </a:lnSpc>
              <a:spcBef>
                <a:spcPts val="0"/>
              </a:spcBef>
              <a:buSzPct val="75000"/>
              <a:defRPr sz="3000">
                <a:solidFill>
                  <a:srgbClr val="535353"/>
                </a:solidFill>
                <a:latin typeface="Helvetica Light"/>
                <a:ea typeface="Helvetica Light"/>
                <a:cs typeface="Helvetica Light"/>
                <a:sym typeface="Helvetica Light"/>
              </a:defRPr>
            </a:pPr>
            <a:r>
              <a:t>Plataformas de apoio à gestão e execução de Políticas Públicas, como Educação, Saúde e Assistência Social</a:t>
            </a:r>
          </a:p>
          <a:p>
            <a:pPr marL="406400" indent="-406400">
              <a:lnSpc>
                <a:spcPct val="150000"/>
              </a:lnSpc>
              <a:spcBef>
                <a:spcPts val="0"/>
              </a:spcBef>
              <a:buSzPct val="75000"/>
              <a:defRPr sz="3000">
                <a:solidFill>
                  <a:srgbClr val="535353"/>
                </a:solidFill>
                <a:latin typeface="Helvetica Light"/>
                <a:ea typeface="Helvetica Light"/>
                <a:cs typeface="Helvetica Light"/>
                <a:sym typeface="Helvetica Light"/>
              </a:defRPr>
            </a:pPr>
            <a:r>
              <a:t>Plataformas centradas no cidadão, na escuta, colaboração e transparência de informações</a:t>
            </a:r>
          </a:p>
          <a:p>
            <a:pPr marL="406400" indent="-406400">
              <a:lnSpc>
                <a:spcPct val="150000"/>
              </a:lnSpc>
              <a:spcBef>
                <a:spcPts val="0"/>
              </a:spcBef>
              <a:buSzPct val="75000"/>
              <a:defRPr sz="3000">
                <a:solidFill>
                  <a:srgbClr val="535353"/>
                </a:solidFill>
                <a:latin typeface="Helvetica Light"/>
                <a:ea typeface="Helvetica Light"/>
                <a:cs typeface="Helvetica Light"/>
                <a:sym typeface="Helvetica Light"/>
              </a:defRPr>
            </a:pPr>
            <a:r>
              <a:t>Observatórios para acompanhamento, interação e controle social da execução das Políticas Públicas</a:t>
            </a:r>
          </a:p>
        </p:txBody>
      </p:sp>
      <p:sp>
        <p:nvSpPr>
          <p:cNvPr id="139" name="Shape 139"/>
          <p:cNvSpPr>
            <a:spLocks noGrp="1"/>
          </p:cNvSpPr>
          <p:nvPr>
            <p:ph type="title"/>
          </p:nvPr>
        </p:nvSpPr>
        <p:spPr>
          <a:xfrm>
            <a:off x="2222500" y="883894"/>
            <a:ext cx="20232490" cy="1860642"/>
          </a:xfrm>
          <a:prstGeom prst="rect">
            <a:avLst/>
          </a:prstGeom>
        </p:spPr>
        <p:txBody>
          <a:bodyPr>
            <a:noAutofit/>
          </a:bodyPr>
          <a:lstStyle>
            <a:lvl1pPr>
              <a:defRPr sz="6100" b="0">
                <a:solidFill>
                  <a:srgbClr val="FF2600"/>
                </a:solidFill>
                <a:latin typeface="Helvetica Light"/>
                <a:ea typeface="Helvetica Light"/>
                <a:cs typeface="Helvetica Light"/>
                <a:sym typeface="Helvetica Light"/>
              </a:defRPr>
            </a:lvl1pPr>
          </a:lstStyle>
          <a:p>
            <a:r>
              <a:t>Histórico dos projetos que levaram ao desenvolvimento de uma plataforma de finanças públicas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2292349" y="4507958"/>
            <a:ext cx="19812001" cy="1816139"/>
          </a:xfrm>
          <a:prstGeom prst="rect">
            <a:avLst/>
          </a:prstGeom>
        </p:spPr>
        <p:txBody>
          <a:bodyPr>
            <a:noAutofit/>
          </a:bodyPr>
          <a:lstStyle>
            <a:lvl1pPr algn="ctr">
              <a:defRPr sz="10000" b="0">
                <a:latin typeface="Helvetica Light"/>
                <a:ea typeface="Helvetica Light"/>
                <a:cs typeface="Helvetica Light"/>
                <a:sym typeface="Helvetica Light"/>
              </a:defRPr>
            </a:lvl1pPr>
          </a:lstStyle>
          <a:p>
            <a:pPr>
              <a:defRPr sz="6100"/>
            </a:pPr>
            <a:r>
              <a:rPr sz="10000"/>
              <a:t>Obrigado</a:t>
            </a:r>
          </a:p>
        </p:txBody>
      </p:sp>
      <p:sp>
        <p:nvSpPr>
          <p:cNvPr id="250" name="Shape 250"/>
          <p:cNvSpPr>
            <a:spLocks noGrp="1"/>
          </p:cNvSpPr>
          <p:nvPr>
            <p:ph type="body" sz="quarter" idx="1"/>
          </p:nvPr>
        </p:nvSpPr>
        <p:spPr>
          <a:xfrm>
            <a:off x="2285999" y="7804590"/>
            <a:ext cx="19812001" cy="2567112"/>
          </a:xfrm>
          <a:prstGeom prst="rect">
            <a:avLst/>
          </a:prstGeom>
        </p:spPr>
        <p:txBody>
          <a:bodyPr>
            <a:noAutofit/>
          </a:bodyPr>
          <a:lstStyle/>
          <a:p>
            <a:pPr marL="0" indent="0" algn="ctr">
              <a:lnSpc>
                <a:spcPct val="150000"/>
              </a:lnSpc>
              <a:spcBef>
                <a:spcPts val="0"/>
              </a:spcBef>
              <a:buSzTx/>
              <a:buFontTx/>
              <a:buNone/>
              <a:defRPr sz="6000">
                <a:solidFill>
                  <a:srgbClr val="535353"/>
                </a:solidFill>
                <a:latin typeface="Helvetica Light"/>
                <a:ea typeface="Helvetica Light"/>
                <a:cs typeface="Helvetica Light"/>
                <a:sym typeface="Helvetica Light"/>
              </a:defRPr>
            </a:pPr>
            <a:r>
              <a:rPr b="1">
                <a:latin typeface="+mn-lt"/>
                <a:ea typeface="+mn-ea"/>
                <a:cs typeface="+mn-cs"/>
                <a:sym typeface="Helvetica"/>
              </a:rPr>
              <a:t>Sinoel Batista</a:t>
            </a:r>
          </a:p>
          <a:p>
            <a:pPr marL="0" indent="0" algn="ctr">
              <a:lnSpc>
                <a:spcPct val="150000"/>
              </a:lnSpc>
              <a:spcBef>
                <a:spcPts val="0"/>
              </a:spcBef>
              <a:buSzTx/>
              <a:buFontTx/>
              <a:buNone/>
              <a:defRPr sz="6000">
                <a:solidFill>
                  <a:srgbClr val="535353"/>
                </a:solidFill>
                <a:latin typeface="Helvetica Light"/>
                <a:ea typeface="Helvetica Light"/>
                <a:cs typeface="Helvetica Light"/>
                <a:sym typeface="Helvetica Light"/>
              </a:defRPr>
            </a:pPr>
            <a:r>
              <a:t>sinoel@qcp.com.br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2298700" y="889000"/>
            <a:ext cx="19812000" cy="1102412"/>
          </a:xfrm>
          <a:prstGeom prst="rect">
            <a:avLst/>
          </a:prstGeom>
        </p:spPr>
        <p:txBody>
          <a:bodyPr>
            <a:noAutofit/>
          </a:bodyPr>
          <a:lstStyle>
            <a:lvl1pPr>
              <a:defRPr sz="6100" b="0">
                <a:latin typeface="Helvetica Light"/>
                <a:ea typeface="Helvetica Light"/>
                <a:cs typeface="Helvetica Light"/>
                <a:sym typeface="Helvetica Light"/>
              </a:defRPr>
            </a:lvl1pPr>
          </a:lstStyle>
          <a:p>
            <a:r>
              <a:t>Saber</a:t>
            </a:r>
          </a:p>
        </p:txBody>
      </p:sp>
      <p:sp>
        <p:nvSpPr>
          <p:cNvPr id="142" name="Shape 142"/>
          <p:cNvSpPr>
            <a:spLocks noGrp="1"/>
          </p:cNvSpPr>
          <p:nvPr>
            <p:ph type="body" sz="half" idx="1"/>
          </p:nvPr>
        </p:nvSpPr>
        <p:spPr>
          <a:xfrm>
            <a:off x="2298700" y="2413000"/>
            <a:ext cx="10605096" cy="9118600"/>
          </a:xfrm>
          <a:prstGeom prst="rect">
            <a:avLst/>
          </a:prstGeom>
        </p:spPr>
        <p:txBody>
          <a:bodyPr/>
          <a:lstStyle/>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Plataforma digital de Apoio à Rede Estadual de Educação da Paraíba</a:t>
            </a:r>
            <a:endParaRPr sz="4800">
              <a:solidFill>
                <a:srgbClr val="000000"/>
              </a:solidFill>
            </a:endParaRP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Principal objetivo: realizar a gestão das informações das redes de ensino (cerca de 900 escolas, 400 mil alunos e 42 mil servidores), através de ferramentas capazes de gerir este enorme contingente de informações e gerar o conhecimento necessário para embasar tomadas de decisão, e dessa forma, aumentar a qualidade dos serviços prestados e otimizar a aplicação dos recursos.</a:t>
            </a: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Realizado para a Secretaria de Estado da Educação da Paraíba. </a:t>
            </a: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Site:</a:t>
            </a:r>
            <a:r>
              <a:rPr u="sng">
                <a:solidFill>
                  <a:srgbClr val="0563C1"/>
                </a:solidFill>
                <a:uFill>
                  <a:solidFill>
                    <a:srgbClr val="0563C1"/>
                  </a:solidFill>
                </a:uFill>
                <a:hlinkClick r:id="rId3"/>
              </a:rPr>
              <a:t>http://saber.pb.gov.br</a:t>
            </a:r>
          </a:p>
        </p:txBody>
      </p:sp>
      <p:grpSp>
        <p:nvGrpSpPr>
          <p:cNvPr id="145" name="Group 145"/>
          <p:cNvGrpSpPr/>
          <p:nvPr/>
        </p:nvGrpSpPr>
        <p:grpSpPr>
          <a:xfrm>
            <a:off x="13246651" y="484315"/>
            <a:ext cx="8735060" cy="6125231"/>
            <a:chOff x="0" y="0"/>
            <a:chExt cx="8735058" cy="6125230"/>
          </a:xfrm>
        </p:grpSpPr>
        <p:pic>
          <p:nvPicPr>
            <p:cNvPr id="144" name="image9.png"/>
            <p:cNvPicPr>
              <a:picLocks noChangeAspect="1"/>
            </p:cNvPicPr>
            <p:nvPr/>
          </p:nvPicPr>
          <p:blipFill>
            <a:blip r:embed="rId4">
              <a:extLst/>
            </a:blip>
            <a:stretch>
              <a:fillRect/>
            </a:stretch>
          </p:blipFill>
          <p:spPr>
            <a:xfrm>
              <a:off x="203200" y="203200"/>
              <a:ext cx="8328659" cy="5680731"/>
            </a:xfrm>
            <a:prstGeom prst="rect">
              <a:avLst/>
            </a:prstGeom>
            <a:ln>
              <a:noFill/>
            </a:ln>
            <a:effectLst/>
          </p:spPr>
        </p:pic>
        <p:pic>
          <p:nvPicPr>
            <p:cNvPr id="143" name="Imagem 142"/>
            <p:cNvPicPr>
              <a:picLocks/>
            </p:cNvPicPr>
            <p:nvPr/>
          </p:nvPicPr>
          <p:blipFill>
            <a:blip r:embed="rId5">
              <a:extLst/>
            </a:blip>
            <a:stretch>
              <a:fillRect/>
            </a:stretch>
          </p:blipFill>
          <p:spPr>
            <a:xfrm>
              <a:off x="0" y="0"/>
              <a:ext cx="8735059" cy="6125231"/>
            </a:xfrm>
            <a:prstGeom prst="rect">
              <a:avLst/>
            </a:prstGeom>
            <a:effectLst/>
          </p:spPr>
        </p:pic>
      </p:grpSp>
      <p:grpSp>
        <p:nvGrpSpPr>
          <p:cNvPr id="148" name="Group 148"/>
          <p:cNvGrpSpPr/>
          <p:nvPr/>
        </p:nvGrpSpPr>
        <p:grpSpPr>
          <a:xfrm>
            <a:off x="15372855" y="5121722"/>
            <a:ext cx="8176591" cy="6345113"/>
            <a:chOff x="0" y="0"/>
            <a:chExt cx="8176590" cy="6345111"/>
          </a:xfrm>
        </p:grpSpPr>
        <p:pic>
          <p:nvPicPr>
            <p:cNvPr id="147" name="image10.png"/>
            <p:cNvPicPr>
              <a:picLocks noChangeAspect="1"/>
            </p:cNvPicPr>
            <p:nvPr/>
          </p:nvPicPr>
          <p:blipFill>
            <a:blip r:embed="rId6">
              <a:extLst/>
            </a:blip>
            <a:stretch>
              <a:fillRect/>
            </a:stretch>
          </p:blipFill>
          <p:spPr>
            <a:xfrm>
              <a:off x="203200" y="203200"/>
              <a:ext cx="7770191" cy="5900612"/>
            </a:xfrm>
            <a:prstGeom prst="rect">
              <a:avLst/>
            </a:prstGeom>
            <a:ln>
              <a:noFill/>
            </a:ln>
            <a:effectLst/>
          </p:spPr>
        </p:pic>
        <p:pic>
          <p:nvPicPr>
            <p:cNvPr id="146" name="Imagem 145"/>
            <p:cNvPicPr>
              <a:picLocks/>
            </p:cNvPicPr>
            <p:nvPr/>
          </p:nvPicPr>
          <p:blipFill>
            <a:blip r:embed="rId7">
              <a:extLst/>
            </a:blip>
            <a:stretch>
              <a:fillRect/>
            </a:stretch>
          </p:blipFill>
          <p:spPr>
            <a:xfrm>
              <a:off x="0" y="0"/>
              <a:ext cx="8176591" cy="6345112"/>
            </a:xfrm>
            <a:prstGeom prst="rect">
              <a:avLst/>
            </a:prstGeom>
            <a:effectLst/>
          </p:spPr>
        </p:pic>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2298700" y="889000"/>
            <a:ext cx="19812000" cy="1102412"/>
          </a:xfrm>
          <a:prstGeom prst="rect">
            <a:avLst/>
          </a:prstGeom>
        </p:spPr>
        <p:txBody>
          <a:bodyPr>
            <a:noAutofit/>
          </a:bodyPr>
          <a:lstStyle>
            <a:lvl1pPr>
              <a:defRPr sz="6100" b="0">
                <a:latin typeface="Helvetica Light"/>
                <a:ea typeface="Helvetica Light"/>
                <a:cs typeface="Helvetica Light"/>
                <a:sym typeface="Helvetica Light"/>
              </a:defRPr>
            </a:lvl1pPr>
          </a:lstStyle>
          <a:p>
            <a:r>
              <a:t>Conviva Educação</a:t>
            </a:r>
          </a:p>
        </p:txBody>
      </p:sp>
      <p:sp>
        <p:nvSpPr>
          <p:cNvPr id="153" name="Shape 153"/>
          <p:cNvSpPr>
            <a:spLocks noGrp="1"/>
          </p:cNvSpPr>
          <p:nvPr>
            <p:ph type="body" sz="half" idx="1"/>
          </p:nvPr>
        </p:nvSpPr>
        <p:spPr>
          <a:xfrm>
            <a:off x="2298700" y="2413000"/>
            <a:ext cx="10604500" cy="9118600"/>
          </a:xfrm>
          <a:prstGeom prst="rect">
            <a:avLst/>
          </a:prstGeom>
        </p:spPr>
        <p:txBody>
          <a:bodyPr/>
          <a:lstStyle/>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Ambiente virtual que oferece suporte a dirigentes municipais de educação e suas equipes com um conjunto de informações, fóruns e cursos de caráter técnico e pedagógico desde janeiro de 2013.</a:t>
            </a: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Realizado para um grupo de trabalho composto por 11 institutos e fundações, como: Instituto Natura, Fundação Itaú Social e Fundação Roberto Marinho. Apoiado pela Undime, Consed e Uncme.</a:t>
            </a: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Mais de 4920 municípios cadastrados, com mais de 18.000 usuários registrados.</a:t>
            </a: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Vídeo de Lançamento: </a:t>
            </a:r>
            <a:r>
              <a:rPr u="sng">
                <a:solidFill>
                  <a:srgbClr val="0563C1"/>
                </a:solidFill>
                <a:uFill>
                  <a:solidFill>
                    <a:srgbClr val="0563C1"/>
                  </a:solidFill>
                </a:uFill>
                <a:hlinkClick r:id="rId2"/>
              </a:rPr>
              <a:t>https://www.youtube.com/watch?v=R8fpdaUI1yU</a:t>
            </a:r>
            <a:endParaRPr sz="4800">
              <a:solidFill>
                <a:srgbClr val="000000"/>
              </a:solidFill>
            </a:endParaRPr>
          </a:p>
          <a:p>
            <a:pPr marL="285750" indent="-285750">
              <a:lnSpc>
                <a:spcPct val="150000"/>
              </a:lnSpc>
              <a:spcBef>
                <a:spcPts val="0"/>
              </a:spcBef>
              <a:defRPr sz="3000">
                <a:solidFill>
                  <a:srgbClr val="535353"/>
                </a:solidFill>
                <a:latin typeface="Helvetica Light"/>
                <a:ea typeface="Helvetica Light"/>
                <a:cs typeface="Helvetica Light"/>
                <a:sym typeface="Helvetica Light"/>
              </a:defRPr>
            </a:pPr>
            <a:r>
              <a:t>Site: </a:t>
            </a:r>
            <a:r>
              <a:rPr u="sng">
                <a:solidFill>
                  <a:srgbClr val="0563C1"/>
                </a:solidFill>
                <a:uFill>
                  <a:solidFill>
                    <a:srgbClr val="0563C1"/>
                  </a:solidFill>
                </a:uFill>
                <a:hlinkClick r:id="rId3"/>
              </a:rPr>
              <a:t>http://convivaeducacao.org.br</a:t>
            </a:r>
          </a:p>
        </p:txBody>
      </p:sp>
      <p:grpSp>
        <p:nvGrpSpPr>
          <p:cNvPr id="156" name="Group 156"/>
          <p:cNvGrpSpPr/>
          <p:nvPr/>
        </p:nvGrpSpPr>
        <p:grpSpPr>
          <a:xfrm>
            <a:off x="13419052" y="901504"/>
            <a:ext cx="9453866" cy="6004707"/>
            <a:chOff x="0" y="0"/>
            <a:chExt cx="9453865" cy="6004705"/>
          </a:xfrm>
        </p:grpSpPr>
        <p:pic>
          <p:nvPicPr>
            <p:cNvPr id="155" name="Screenshot 2016-06-27 16.17.10.png"/>
            <p:cNvPicPr>
              <a:picLocks noChangeAspect="1"/>
            </p:cNvPicPr>
            <p:nvPr/>
          </p:nvPicPr>
          <p:blipFill>
            <a:blip r:embed="rId4">
              <a:extLst/>
            </a:blip>
            <a:stretch>
              <a:fillRect/>
            </a:stretch>
          </p:blipFill>
          <p:spPr>
            <a:xfrm>
              <a:off x="203200" y="203200"/>
              <a:ext cx="9047466" cy="5560206"/>
            </a:xfrm>
            <a:prstGeom prst="rect">
              <a:avLst/>
            </a:prstGeom>
            <a:ln>
              <a:noFill/>
            </a:ln>
            <a:effectLst/>
          </p:spPr>
        </p:pic>
        <p:pic>
          <p:nvPicPr>
            <p:cNvPr id="154" name="Imagem 153"/>
            <p:cNvPicPr>
              <a:picLocks/>
            </p:cNvPicPr>
            <p:nvPr/>
          </p:nvPicPr>
          <p:blipFill>
            <a:blip r:embed="rId5">
              <a:extLst/>
            </a:blip>
            <a:stretch>
              <a:fillRect/>
            </a:stretch>
          </p:blipFill>
          <p:spPr>
            <a:xfrm>
              <a:off x="0" y="0"/>
              <a:ext cx="9453866" cy="6004706"/>
            </a:xfrm>
            <a:prstGeom prst="rect">
              <a:avLst/>
            </a:prstGeom>
            <a:effectLst/>
          </p:spPr>
        </p:pic>
      </p:grpSp>
      <p:grpSp>
        <p:nvGrpSpPr>
          <p:cNvPr id="159" name="Group 159"/>
          <p:cNvGrpSpPr/>
          <p:nvPr/>
        </p:nvGrpSpPr>
        <p:grpSpPr>
          <a:xfrm>
            <a:off x="15228369" y="5172297"/>
            <a:ext cx="8450304" cy="6571806"/>
            <a:chOff x="0" y="0"/>
            <a:chExt cx="8450302" cy="6571805"/>
          </a:xfrm>
        </p:grpSpPr>
        <p:pic>
          <p:nvPicPr>
            <p:cNvPr id="158" name="Screenshot 2016-06-27 16.18.12.png"/>
            <p:cNvPicPr>
              <a:picLocks noChangeAspect="1"/>
            </p:cNvPicPr>
            <p:nvPr/>
          </p:nvPicPr>
          <p:blipFill>
            <a:blip r:embed="rId6">
              <a:extLst/>
            </a:blip>
            <a:stretch>
              <a:fillRect/>
            </a:stretch>
          </p:blipFill>
          <p:spPr>
            <a:xfrm>
              <a:off x="203200" y="203200"/>
              <a:ext cx="8043903" cy="6127306"/>
            </a:xfrm>
            <a:prstGeom prst="rect">
              <a:avLst/>
            </a:prstGeom>
            <a:ln>
              <a:noFill/>
            </a:ln>
            <a:effectLst/>
          </p:spPr>
        </p:pic>
        <p:pic>
          <p:nvPicPr>
            <p:cNvPr id="157" name="Imagem 156"/>
            <p:cNvPicPr>
              <a:picLocks/>
            </p:cNvPicPr>
            <p:nvPr/>
          </p:nvPicPr>
          <p:blipFill>
            <a:blip r:embed="rId7">
              <a:extLst/>
            </a:blip>
            <a:stretch>
              <a:fillRect/>
            </a:stretch>
          </p:blipFill>
          <p:spPr>
            <a:xfrm>
              <a:off x="0" y="0"/>
              <a:ext cx="8450303" cy="6571806"/>
            </a:xfrm>
            <a:prstGeom prst="rect">
              <a:avLst/>
            </a:prstGeom>
            <a:effectLst/>
          </p:spPr>
        </p:pic>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2285999" y="889000"/>
            <a:ext cx="19812001" cy="1104900"/>
          </a:xfrm>
          <a:prstGeom prst="rect">
            <a:avLst/>
          </a:prstGeom>
        </p:spPr>
        <p:txBody>
          <a:bodyPr>
            <a:noAutofit/>
          </a:bodyPr>
          <a:lstStyle>
            <a:lvl1pPr>
              <a:defRPr sz="6100" b="0">
                <a:latin typeface="Helvetica Light"/>
                <a:ea typeface="Helvetica Light"/>
                <a:cs typeface="Helvetica Light"/>
                <a:sym typeface="Helvetica Light"/>
              </a:defRPr>
            </a:lvl1pPr>
          </a:lstStyle>
          <a:p>
            <a:r>
              <a:t>Observatório do PNE</a:t>
            </a:r>
          </a:p>
        </p:txBody>
      </p:sp>
      <p:sp>
        <p:nvSpPr>
          <p:cNvPr id="162" name="Shape 162"/>
          <p:cNvSpPr>
            <a:spLocks noGrp="1"/>
          </p:cNvSpPr>
          <p:nvPr>
            <p:ph type="body" sz="half" idx="1"/>
          </p:nvPr>
        </p:nvSpPr>
        <p:spPr>
          <a:xfrm>
            <a:off x="2298700" y="2413000"/>
            <a:ext cx="10604500" cy="9118600"/>
          </a:xfrm>
          <a:prstGeom prst="rect">
            <a:avLst/>
          </a:prstGeom>
        </p:spPr>
        <p:txBody>
          <a:bodyPr/>
          <a:lstStyle/>
          <a:p>
            <a:pPr marL="282892" indent="-282892" defTabSz="1810511">
              <a:lnSpc>
                <a:spcPct val="150000"/>
              </a:lnSpc>
              <a:spcBef>
                <a:spcPts val="0"/>
              </a:spcBef>
              <a:defRPr sz="2970">
                <a:solidFill>
                  <a:srgbClr val="535353"/>
                </a:solidFill>
                <a:latin typeface="Helvetica Light"/>
                <a:ea typeface="Helvetica Light"/>
                <a:cs typeface="Helvetica Light"/>
                <a:sym typeface="Helvetica Light"/>
              </a:defRPr>
            </a:pPr>
            <a:r>
              <a:t>O Observatório do Plano Nacional da Educação (PNE) é uma plataforma online que tem como objetivo monitorar os indicadores referentes a cada uma das 20 metas do PNE e de suas respectivas estratégias, além de oferecer análises sobre as políticas públicas educacionais, estudos, pesquisas e notícias relacionadas aos temas educacionais.</a:t>
            </a:r>
          </a:p>
          <a:p>
            <a:pPr marL="282892" indent="-282892" defTabSz="1810511">
              <a:lnSpc>
                <a:spcPct val="150000"/>
              </a:lnSpc>
              <a:spcBef>
                <a:spcPts val="0"/>
              </a:spcBef>
              <a:defRPr sz="2970">
                <a:solidFill>
                  <a:srgbClr val="535353"/>
                </a:solidFill>
                <a:latin typeface="Helvetica Light"/>
                <a:ea typeface="Helvetica Light"/>
                <a:cs typeface="Helvetica Light"/>
                <a:sym typeface="Helvetica Light"/>
              </a:defRPr>
            </a:pPr>
            <a:r>
              <a:t>Este projeto foi desenvolvido para um grupo de trabalho composto por vinte organizações ligadas à Educação especializadas nas diferentes etapas e modalidades de ensino, sob a coordenação do Todos Pela Educação.</a:t>
            </a:r>
          </a:p>
          <a:p>
            <a:pPr marL="282892" indent="-282892" defTabSz="1810511">
              <a:lnSpc>
                <a:spcPct val="150000"/>
              </a:lnSpc>
              <a:spcBef>
                <a:spcPts val="0"/>
              </a:spcBef>
              <a:defRPr sz="2970">
                <a:solidFill>
                  <a:srgbClr val="535353"/>
                </a:solidFill>
                <a:latin typeface="Helvetica Light"/>
                <a:ea typeface="Helvetica Light"/>
                <a:cs typeface="Helvetica Light"/>
                <a:sym typeface="Helvetica Light"/>
              </a:defRPr>
            </a:pPr>
            <a:r>
              <a:t>Vídeo de Lançamento: </a:t>
            </a:r>
            <a:r>
              <a:rPr u="sng">
                <a:solidFill>
                  <a:srgbClr val="0563C1"/>
                </a:solidFill>
                <a:uFill>
                  <a:solidFill>
                    <a:srgbClr val="0563C1"/>
                  </a:solidFill>
                </a:uFill>
                <a:hlinkClick r:id="rId2"/>
              </a:rPr>
              <a:t>https://www.youtube.com/watch?v=LZSDHuxqfUg</a:t>
            </a:r>
          </a:p>
          <a:p>
            <a:pPr marL="282892" indent="-282892" defTabSz="1810511">
              <a:lnSpc>
                <a:spcPct val="150000"/>
              </a:lnSpc>
              <a:spcBef>
                <a:spcPts val="0"/>
              </a:spcBef>
              <a:defRPr sz="2970">
                <a:solidFill>
                  <a:srgbClr val="535353"/>
                </a:solidFill>
                <a:latin typeface="Helvetica Light"/>
                <a:ea typeface="Helvetica Light"/>
                <a:cs typeface="Helvetica Light"/>
                <a:sym typeface="Helvetica Light"/>
              </a:defRPr>
            </a:pPr>
            <a:r>
              <a:t>Site: </a:t>
            </a:r>
            <a:r>
              <a:rPr u="sng">
                <a:solidFill>
                  <a:srgbClr val="0563C1"/>
                </a:solidFill>
                <a:uFill>
                  <a:solidFill>
                    <a:srgbClr val="0563C1"/>
                  </a:solidFill>
                </a:uFill>
                <a:hlinkClick r:id="rId3"/>
              </a:rPr>
              <a:t>www.observatoriodopne.org.br</a:t>
            </a:r>
          </a:p>
        </p:txBody>
      </p:sp>
      <p:grpSp>
        <p:nvGrpSpPr>
          <p:cNvPr id="165" name="Group 165"/>
          <p:cNvGrpSpPr/>
          <p:nvPr/>
        </p:nvGrpSpPr>
        <p:grpSpPr>
          <a:xfrm>
            <a:off x="12967678" y="439240"/>
            <a:ext cx="10259829" cy="7273072"/>
            <a:chOff x="0" y="0"/>
            <a:chExt cx="10259828" cy="7273070"/>
          </a:xfrm>
        </p:grpSpPr>
        <p:pic>
          <p:nvPicPr>
            <p:cNvPr id="164" name="image13.png"/>
            <p:cNvPicPr>
              <a:picLocks noChangeAspect="1"/>
            </p:cNvPicPr>
            <p:nvPr/>
          </p:nvPicPr>
          <p:blipFill>
            <a:blip r:embed="rId4">
              <a:extLst/>
            </a:blip>
            <a:stretch>
              <a:fillRect/>
            </a:stretch>
          </p:blipFill>
          <p:spPr>
            <a:xfrm>
              <a:off x="203200" y="203200"/>
              <a:ext cx="9853429" cy="6828571"/>
            </a:xfrm>
            <a:prstGeom prst="rect">
              <a:avLst/>
            </a:prstGeom>
            <a:ln>
              <a:noFill/>
            </a:ln>
            <a:effectLst/>
          </p:spPr>
        </p:pic>
        <p:pic>
          <p:nvPicPr>
            <p:cNvPr id="163" name="Imagem 162"/>
            <p:cNvPicPr>
              <a:picLocks/>
            </p:cNvPicPr>
            <p:nvPr/>
          </p:nvPicPr>
          <p:blipFill>
            <a:blip r:embed="rId5">
              <a:extLst/>
            </a:blip>
            <a:stretch>
              <a:fillRect/>
            </a:stretch>
          </p:blipFill>
          <p:spPr>
            <a:xfrm>
              <a:off x="0" y="0"/>
              <a:ext cx="10259829" cy="7273071"/>
            </a:xfrm>
            <a:prstGeom prst="rect">
              <a:avLst/>
            </a:prstGeom>
            <a:effectLst/>
          </p:spPr>
        </p:pic>
      </p:grpSp>
      <p:grpSp>
        <p:nvGrpSpPr>
          <p:cNvPr id="168" name="Group 168"/>
          <p:cNvGrpSpPr/>
          <p:nvPr/>
        </p:nvGrpSpPr>
        <p:grpSpPr>
          <a:xfrm>
            <a:off x="15061629" y="5638228"/>
            <a:ext cx="8935429" cy="5828607"/>
            <a:chOff x="0" y="0"/>
            <a:chExt cx="8935428" cy="5828605"/>
          </a:xfrm>
        </p:grpSpPr>
        <p:pic>
          <p:nvPicPr>
            <p:cNvPr id="167" name="image14.png"/>
            <p:cNvPicPr>
              <a:picLocks noChangeAspect="1"/>
            </p:cNvPicPr>
            <p:nvPr/>
          </p:nvPicPr>
          <p:blipFill>
            <a:blip r:embed="rId6">
              <a:extLst/>
            </a:blip>
            <a:stretch>
              <a:fillRect/>
            </a:stretch>
          </p:blipFill>
          <p:spPr>
            <a:xfrm>
              <a:off x="203200" y="203200"/>
              <a:ext cx="8529029" cy="5384106"/>
            </a:xfrm>
            <a:prstGeom prst="rect">
              <a:avLst/>
            </a:prstGeom>
            <a:ln>
              <a:noFill/>
            </a:ln>
            <a:effectLst/>
          </p:spPr>
        </p:pic>
        <p:pic>
          <p:nvPicPr>
            <p:cNvPr id="166" name="Imagem 165"/>
            <p:cNvPicPr>
              <a:picLocks/>
            </p:cNvPicPr>
            <p:nvPr/>
          </p:nvPicPr>
          <p:blipFill>
            <a:blip r:embed="rId7">
              <a:extLst/>
            </a:blip>
            <a:stretch>
              <a:fillRect/>
            </a:stretch>
          </p:blipFill>
          <p:spPr>
            <a:xfrm>
              <a:off x="0" y="0"/>
              <a:ext cx="8935429" cy="5828606"/>
            </a:xfrm>
            <a:prstGeom prst="rect">
              <a:avLst/>
            </a:prstGeom>
            <a:effectLst/>
          </p:spPr>
        </p:pic>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2285999" y="889000"/>
            <a:ext cx="19812001" cy="1102412"/>
          </a:xfrm>
          <a:prstGeom prst="rect">
            <a:avLst/>
          </a:prstGeom>
        </p:spPr>
        <p:txBody>
          <a:bodyPr>
            <a:noAutofit/>
          </a:bodyPr>
          <a:lstStyle>
            <a:lvl1pPr>
              <a:defRPr sz="6100" b="0">
                <a:latin typeface="Helvetica Light"/>
                <a:ea typeface="Helvetica Light"/>
                <a:cs typeface="Helvetica Light"/>
                <a:sym typeface="Helvetica Light"/>
              </a:defRPr>
            </a:lvl1pPr>
          </a:lstStyle>
          <a:p>
            <a:r>
              <a:t>Devolutivas Pedagógicas</a:t>
            </a:r>
          </a:p>
        </p:txBody>
      </p:sp>
      <p:sp>
        <p:nvSpPr>
          <p:cNvPr id="171" name="Shape 171"/>
          <p:cNvSpPr>
            <a:spLocks noGrp="1"/>
          </p:cNvSpPr>
          <p:nvPr>
            <p:ph type="body" sz="half" idx="1"/>
          </p:nvPr>
        </p:nvSpPr>
        <p:spPr>
          <a:xfrm>
            <a:off x="2285999" y="2413000"/>
            <a:ext cx="11156654" cy="9588004"/>
          </a:xfrm>
          <a:prstGeom prst="rect">
            <a:avLst/>
          </a:prstGeom>
        </p:spPr>
        <p:txBody>
          <a:bodyPr>
            <a:normAutofit lnSpcReduction="10000"/>
          </a:bodyPr>
          <a:lstStyle/>
          <a:p>
            <a:pPr marL="289906" indent="-289906" defTabSz="1700783">
              <a:lnSpc>
                <a:spcPct val="150000"/>
              </a:lnSpc>
              <a:spcBef>
                <a:spcPts val="0"/>
              </a:spcBef>
              <a:defRPr sz="2790">
                <a:solidFill>
                  <a:srgbClr val="535353"/>
                </a:solidFill>
                <a:latin typeface="Helvetica Light"/>
                <a:ea typeface="Helvetica Light"/>
                <a:cs typeface="Helvetica Light"/>
                <a:sym typeface="Helvetica Light"/>
              </a:defRPr>
            </a:pPr>
            <a:r>
              <a:t>A Plataforma Devolutivas Pedagógicas foi desenvolvida para auxiliar professores e gestores escolares no planejamento pedagógico das escolas. Apresenta os resultados da Prova Brasil e os itens aplicados, acompanhadas de comentários pedagógicos que permitem aos professores avaliarem quais habilidades e competências precisam ser exploradas no processo de aprendizado dos alunos.</a:t>
            </a:r>
          </a:p>
          <a:p>
            <a:pPr marL="289906" indent="-289906" defTabSz="1700783">
              <a:lnSpc>
                <a:spcPct val="150000"/>
              </a:lnSpc>
              <a:spcBef>
                <a:spcPts val="0"/>
              </a:spcBef>
              <a:defRPr sz="2790">
                <a:solidFill>
                  <a:srgbClr val="535353"/>
                </a:solidFill>
                <a:latin typeface="Helvetica Light"/>
                <a:ea typeface="Helvetica Light"/>
                <a:cs typeface="Helvetica Light"/>
                <a:sym typeface="Helvetica Light"/>
              </a:defRPr>
            </a:pPr>
            <a:r>
              <a:t>Possibilita a comparação dos resultados da Prova Brasil entre escolas e localidades.</a:t>
            </a:r>
          </a:p>
          <a:p>
            <a:pPr marL="289906" indent="-289906" defTabSz="1700783">
              <a:lnSpc>
                <a:spcPct val="150000"/>
              </a:lnSpc>
              <a:spcBef>
                <a:spcPts val="0"/>
              </a:spcBef>
              <a:defRPr sz="2790">
                <a:solidFill>
                  <a:srgbClr val="535353"/>
                </a:solidFill>
                <a:latin typeface="Helvetica Light"/>
                <a:ea typeface="Helvetica Light"/>
                <a:cs typeface="Helvetica Light"/>
                <a:sym typeface="Helvetica Light"/>
              </a:defRPr>
            </a:pPr>
            <a:r>
              <a:t>Realizado para o Inep, em parceria com a Associação Brasileira de Avaliação Educacional (Abave) e o Todos Pela Educação (TPE), com apoio da Fundação Lemann, do Instituto Unibanco e do Itaú BBA.</a:t>
            </a:r>
          </a:p>
          <a:p>
            <a:pPr marL="289906" indent="-289906" defTabSz="1700783">
              <a:lnSpc>
                <a:spcPct val="150000"/>
              </a:lnSpc>
              <a:spcBef>
                <a:spcPts val="0"/>
              </a:spcBef>
              <a:defRPr sz="2790">
                <a:solidFill>
                  <a:srgbClr val="535353"/>
                </a:solidFill>
                <a:latin typeface="Helvetica Light"/>
                <a:ea typeface="Helvetica Light"/>
                <a:cs typeface="Helvetica Light"/>
                <a:sym typeface="Helvetica Light"/>
              </a:defRPr>
            </a:pPr>
            <a:r>
              <a:t>Vídeo de Lançamento: </a:t>
            </a:r>
            <a:r>
              <a:rPr u="sng">
                <a:solidFill>
                  <a:srgbClr val="0563C1"/>
                </a:solidFill>
                <a:uFill>
                  <a:solidFill>
                    <a:srgbClr val="0563C1"/>
                  </a:solidFill>
                </a:uFill>
                <a:hlinkClick r:id="rId2"/>
              </a:rPr>
              <a:t>www.youtube.com/watch?v=5LBXtoOfUWc</a:t>
            </a:r>
            <a:endParaRPr>
              <a:solidFill>
                <a:srgbClr val="000000"/>
              </a:solidFill>
            </a:endParaRPr>
          </a:p>
          <a:p>
            <a:pPr marL="289906" indent="-289906" defTabSz="1700783">
              <a:lnSpc>
                <a:spcPct val="150000"/>
              </a:lnSpc>
              <a:spcBef>
                <a:spcPts val="0"/>
              </a:spcBef>
              <a:defRPr sz="2790">
                <a:solidFill>
                  <a:srgbClr val="535353"/>
                </a:solidFill>
                <a:latin typeface="Helvetica Light"/>
                <a:ea typeface="Helvetica Light"/>
                <a:cs typeface="Helvetica Light"/>
                <a:sym typeface="Helvetica Light"/>
              </a:defRPr>
            </a:pPr>
            <a:r>
              <a:t>Site: </a:t>
            </a:r>
            <a:r>
              <a:rPr u="sng">
                <a:solidFill>
                  <a:srgbClr val="0563C1"/>
                </a:solidFill>
                <a:uFill>
                  <a:solidFill>
                    <a:srgbClr val="0563C1"/>
                  </a:solidFill>
                </a:uFill>
                <a:hlinkClick r:id="rId3"/>
              </a:rPr>
              <a:t>http://devolutivas.inep.gov.br/</a:t>
            </a:r>
          </a:p>
        </p:txBody>
      </p:sp>
      <p:grpSp>
        <p:nvGrpSpPr>
          <p:cNvPr id="174" name="Group 174"/>
          <p:cNvGrpSpPr/>
          <p:nvPr/>
        </p:nvGrpSpPr>
        <p:grpSpPr>
          <a:xfrm>
            <a:off x="13418346" y="974211"/>
            <a:ext cx="9311862" cy="6119872"/>
            <a:chOff x="0" y="0"/>
            <a:chExt cx="9311860" cy="6119871"/>
          </a:xfrm>
        </p:grpSpPr>
        <p:pic>
          <p:nvPicPr>
            <p:cNvPr id="173" name="image15.png"/>
            <p:cNvPicPr>
              <a:picLocks noChangeAspect="1"/>
            </p:cNvPicPr>
            <p:nvPr/>
          </p:nvPicPr>
          <p:blipFill>
            <a:blip r:embed="rId4">
              <a:extLst/>
            </a:blip>
            <a:stretch>
              <a:fillRect/>
            </a:stretch>
          </p:blipFill>
          <p:spPr>
            <a:xfrm>
              <a:off x="203200" y="203200"/>
              <a:ext cx="8905461" cy="5675372"/>
            </a:xfrm>
            <a:prstGeom prst="rect">
              <a:avLst/>
            </a:prstGeom>
            <a:ln>
              <a:noFill/>
            </a:ln>
            <a:effectLst/>
          </p:spPr>
        </p:pic>
        <p:pic>
          <p:nvPicPr>
            <p:cNvPr id="172" name="Imagem 171"/>
            <p:cNvPicPr>
              <a:picLocks/>
            </p:cNvPicPr>
            <p:nvPr/>
          </p:nvPicPr>
          <p:blipFill>
            <a:blip r:embed="rId5">
              <a:extLst/>
            </a:blip>
            <a:stretch>
              <a:fillRect/>
            </a:stretch>
          </p:blipFill>
          <p:spPr>
            <a:xfrm>
              <a:off x="0" y="0"/>
              <a:ext cx="9311861" cy="6119872"/>
            </a:xfrm>
            <a:prstGeom prst="rect">
              <a:avLst/>
            </a:prstGeom>
            <a:effectLst/>
          </p:spPr>
        </p:pic>
      </p:grpSp>
      <p:grpSp>
        <p:nvGrpSpPr>
          <p:cNvPr id="177" name="Group 177"/>
          <p:cNvGrpSpPr/>
          <p:nvPr/>
        </p:nvGrpSpPr>
        <p:grpSpPr>
          <a:xfrm>
            <a:off x="14576806" y="5675748"/>
            <a:ext cx="9311861" cy="5791087"/>
            <a:chOff x="0" y="0"/>
            <a:chExt cx="9311860" cy="5791086"/>
          </a:xfrm>
        </p:grpSpPr>
        <p:pic>
          <p:nvPicPr>
            <p:cNvPr id="176" name="image16.png"/>
            <p:cNvPicPr>
              <a:picLocks noChangeAspect="1"/>
            </p:cNvPicPr>
            <p:nvPr/>
          </p:nvPicPr>
          <p:blipFill>
            <a:blip r:embed="rId6">
              <a:extLst/>
            </a:blip>
            <a:stretch>
              <a:fillRect/>
            </a:stretch>
          </p:blipFill>
          <p:spPr>
            <a:xfrm>
              <a:off x="203200" y="203200"/>
              <a:ext cx="8905461" cy="5346587"/>
            </a:xfrm>
            <a:prstGeom prst="rect">
              <a:avLst/>
            </a:prstGeom>
            <a:ln>
              <a:noFill/>
            </a:ln>
            <a:effectLst/>
          </p:spPr>
        </p:pic>
        <p:pic>
          <p:nvPicPr>
            <p:cNvPr id="175" name="Imagem 174"/>
            <p:cNvPicPr>
              <a:picLocks/>
            </p:cNvPicPr>
            <p:nvPr/>
          </p:nvPicPr>
          <p:blipFill>
            <a:blip r:embed="rId7">
              <a:extLst/>
            </a:blip>
            <a:stretch>
              <a:fillRect/>
            </a:stretch>
          </p:blipFill>
          <p:spPr>
            <a:xfrm>
              <a:off x="0" y="0"/>
              <a:ext cx="9311861" cy="5791087"/>
            </a:xfrm>
            <a:prstGeom prst="rect">
              <a:avLst/>
            </a:prstGeom>
            <a:effectLst/>
          </p:spPr>
        </p:pic>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2285999" y="889000"/>
            <a:ext cx="11820427" cy="1921761"/>
          </a:xfrm>
          <a:prstGeom prst="rect">
            <a:avLst/>
          </a:prstGeom>
        </p:spPr>
        <p:txBody>
          <a:bodyPr>
            <a:noAutofit/>
          </a:bodyPr>
          <a:lstStyle>
            <a:lvl1pPr>
              <a:defRPr sz="6100" b="0">
                <a:latin typeface="Helvetica Light"/>
                <a:ea typeface="Helvetica Light"/>
                <a:cs typeface="Helvetica Light"/>
                <a:sym typeface="Helvetica Light"/>
              </a:defRPr>
            </a:lvl1pPr>
          </a:lstStyle>
          <a:p>
            <a:r>
              <a:t>Observatório da Criança e do Adolescente</a:t>
            </a:r>
          </a:p>
        </p:txBody>
      </p:sp>
      <p:sp>
        <p:nvSpPr>
          <p:cNvPr id="180" name="Shape 180"/>
          <p:cNvSpPr>
            <a:spLocks noGrp="1"/>
          </p:cNvSpPr>
          <p:nvPr>
            <p:ph type="body" sz="half" idx="1"/>
          </p:nvPr>
        </p:nvSpPr>
        <p:spPr>
          <a:xfrm>
            <a:off x="2286000" y="3327400"/>
            <a:ext cx="10816233" cy="8421490"/>
          </a:xfrm>
          <a:prstGeom prst="rect">
            <a:avLst/>
          </a:prstGeom>
        </p:spPr>
        <p:txBody>
          <a:bodyPr/>
          <a:lstStyle/>
          <a:p>
            <a:pPr marL="322325" indent="-322325" defTabSz="1719072">
              <a:lnSpc>
                <a:spcPct val="150000"/>
              </a:lnSpc>
              <a:spcBef>
                <a:spcPts val="0"/>
              </a:spcBef>
              <a:defRPr sz="2820">
                <a:solidFill>
                  <a:srgbClr val="535353"/>
                </a:solidFill>
                <a:latin typeface="Helvetica Light"/>
                <a:ea typeface="Helvetica Light"/>
                <a:cs typeface="Helvetica Light"/>
                <a:sym typeface="Helvetica Light"/>
              </a:defRPr>
            </a:pPr>
            <a:r>
              <a:t>O Observatório da Criança e do Adolescente é a única plataforma de consulta na internet que reúne, num mesmo lugar, os principais indicadores sociais relacionados direta e indiretamente às questões da infância e adolescência no Brasil.</a:t>
            </a:r>
          </a:p>
          <a:p>
            <a:pPr marL="322325" indent="-322325" defTabSz="1719072">
              <a:lnSpc>
                <a:spcPct val="150000"/>
              </a:lnSpc>
              <a:spcBef>
                <a:spcPts val="0"/>
              </a:spcBef>
              <a:defRPr sz="2820">
                <a:solidFill>
                  <a:srgbClr val="535353"/>
                </a:solidFill>
                <a:latin typeface="Helvetica Light"/>
                <a:ea typeface="Helvetica Light"/>
                <a:cs typeface="Helvetica Light"/>
                <a:sym typeface="Helvetica Light"/>
              </a:defRPr>
            </a:pPr>
            <a:r>
              <a:t>Tem o objetivo de organizar as informações e facilitar o acesso às bases de dados de diversas fontes púbicas e privadas sobre a qualidade de vida e bem-estar da população de 0 a 18 anos. </a:t>
            </a:r>
          </a:p>
          <a:p>
            <a:pPr marL="322325" indent="-322325" defTabSz="1719072">
              <a:lnSpc>
                <a:spcPct val="150000"/>
              </a:lnSpc>
              <a:spcBef>
                <a:spcPts val="0"/>
              </a:spcBef>
              <a:defRPr sz="2820">
                <a:solidFill>
                  <a:srgbClr val="535353"/>
                </a:solidFill>
                <a:latin typeface="Helvetica Light"/>
                <a:ea typeface="Helvetica Light"/>
                <a:cs typeface="Helvetica Light"/>
                <a:sym typeface="Helvetica Light"/>
              </a:defRPr>
            </a:pPr>
            <a:r>
              <a:t>Este projeto foi realizado para a Fundação Abrinq em outubro de 2015.</a:t>
            </a:r>
          </a:p>
          <a:p>
            <a:pPr marL="322325" indent="-322325" defTabSz="1719072">
              <a:lnSpc>
                <a:spcPct val="150000"/>
              </a:lnSpc>
              <a:spcBef>
                <a:spcPts val="0"/>
              </a:spcBef>
              <a:defRPr sz="2820">
                <a:solidFill>
                  <a:srgbClr val="535353"/>
                </a:solidFill>
                <a:latin typeface="Helvetica Light"/>
                <a:ea typeface="Helvetica Light"/>
                <a:cs typeface="Helvetica Light"/>
                <a:sym typeface="Helvetica Light"/>
              </a:defRPr>
            </a:pPr>
            <a:r>
              <a:t>Vídeo de Lançamento: https://www.youtube.com/watch?v=xI2w3D3kDRg </a:t>
            </a:r>
          </a:p>
          <a:p>
            <a:pPr marL="322325" indent="-322325" defTabSz="1719072">
              <a:lnSpc>
                <a:spcPct val="150000"/>
              </a:lnSpc>
              <a:spcBef>
                <a:spcPts val="0"/>
              </a:spcBef>
              <a:defRPr sz="2820">
                <a:solidFill>
                  <a:srgbClr val="535353"/>
                </a:solidFill>
                <a:latin typeface="Helvetica Light"/>
                <a:ea typeface="Helvetica Light"/>
                <a:cs typeface="Helvetica Light"/>
                <a:sym typeface="Helvetica Light"/>
              </a:defRPr>
            </a:pPr>
            <a:r>
              <a:t>Site: www.observatoriocrianca.org.br</a:t>
            </a:r>
          </a:p>
        </p:txBody>
      </p:sp>
      <p:grpSp>
        <p:nvGrpSpPr>
          <p:cNvPr id="183" name="Group 183"/>
          <p:cNvGrpSpPr/>
          <p:nvPr/>
        </p:nvGrpSpPr>
        <p:grpSpPr>
          <a:xfrm>
            <a:off x="13378839" y="1159689"/>
            <a:ext cx="9929493" cy="6730070"/>
            <a:chOff x="0" y="0"/>
            <a:chExt cx="9929492" cy="6730069"/>
          </a:xfrm>
        </p:grpSpPr>
        <p:pic>
          <p:nvPicPr>
            <p:cNvPr id="182" name="image17.png"/>
            <p:cNvPicPr>
              <a:picLocks noChangeAspect="1"/>
            </p:cNvPicPr>
            <p:nvPr/>
          </p:nvPicPr>
          <p:blipFill>
            <a:blip r:embed="rId2">
              <a:extLst/>
            </a:blip>
            <a:stretch>
              <a:fillRect/>
            </a:stretch>
          </p:blipFill>
          <p:spPr>
            <a:xfrm>
              <a:off x="203200" y="203200"/>
              <a:ext cx="9523093" cy="6285570"/>
            </a:xfrm>
            <a:prstGeom prst="rect">
              <a:avLst/>
            </a:prstGeom>
            <a:ln>
              <a:noFill/>
            </a:ln>
            <a:effectLst/>
          </p:spPr>
        </p:pic>
        <p:pic>
          <p:nvPicPr>
            <p:cNvPr id="181" name="Imagem 180"/>
            <p:cNvPicPr>
              <a:picLocks/>
            </p:cNvPicPr>
            <p:nvPr/>
          </p:nvPicPr>
          <p:blipFill>
            <a:blip r:embed="rId3">
              <a:extLst/>
            </a:blip>
            <a:stretch>
              <a:fillRect/>
            </a:stretch>
          </p:blipFill>
          <p:spPr>
            <a:xfrm>
              <a:off x="0" y="-1"/>
              <a:ext cx="9929493" cy="6730071"/>
            </a:xfrm>
            <a:prstGeom prst="rect">
              <a:avLst/>
            </a:prstGeom>
            <a:effectLst/>
          </p:spPr>
        </p:pic>
      </p:grpSp>
      <p:grpSp>
        <p:nvGrpSpPr>
          <p:cNvPr id="186" name="Group 186"/>
          <p:cNvGrpSpPr/>
          <p:nvPr/>
        </p:nvGrpSpPr>
        <p:grpSpPr>
          <a:xfrm>
            <a:off x="14981950" y="4879296"/>
            <a:ext cx="8755271" cy="6587538"/>
            <a:chOff x="0" y="0"/>
            <a:chExt cx="8755270" cy="6587537"/>
          </a:xfrm>
        </p:grpSpPr>
        <p:pic>
          <p:nvPicPr>
            <p:cNvPr id="185" name="image18.png"/>
            <p:cNvPicPr>
              <a:picLocks noChangeAspect="1"/>
            </p:cNvPicPr>
            <p:nvPr/>
          </p:nvPicPr>
          <p:blipFill>
            <a:blip r:embed="rId4">
              <a:extLst/>
            </a:blip>
            <a:stretch>
              <a:fillRect/>
            </a:stretch>
          </p:blipFill>
          <p:spPr>
            <a:xfrm>
              <a:off x="203200" y="203200"/>
              <a:ext cx="8348871" cy="6143038"/>
            </a:xfrm>
            <a:prstGeom prst="rect">
              <a:avLst/>
            </a:prstGeom>
            <a:ln>
              <a:noFill/>
            </a:ln>
            <a:effectLst/>
          </p:spPr>
        </p:pic>
        <p:pic>
          <p:nvPicPr>
            <p:cNvPr id="184" name="Imagem 183"/>
            <p:cNvPicPr>
              <a:picLocks/>
            </p:cNvPicPr>
            <p:nvPr/>
          </p:nvPicPr>
          <p:blipFill>
            <a:blip r:embed="rId5">
              <a:extLst/>
            </a:blip>
            <a:stretch>
              <a:fillRect/>
            </a:stretch>
          </p:blipFill>
          <p:spPr>
            <a:xfrm>
              <a:off x="0" y="0"/>
              <a:ext cx="8755271" cy="6587538"/>
            </a:xfrm>
            <a:prstGeom prst="rect">
              <a:avLst/>
            </a:prstGeom>
            <a:effectLst/>
          </p:spPr>
        </p:pic>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2298700" y="889000"/>
            <a:ext cx="19812000" cy="1102412"/>
          </a:xfrm>
          <a:prstGeom prst="rect">
            <a:avLst/>
          </a:prstGeom>
        </p:spPr>
        <p:txBody>
          <a:bodyPr/>
          <a:lstStyle>
            <a:lvl1pPr defTabSz="1792223">
              <a:defRPr sz="5978" b="0">
                <a:latin typeface="Helvetica Light"/>
                <a:ea typeface="Helvetica Light"/>
                <a:cs typeface="Helvetica Light"/>
                <a:sym typeface="Helvetica Light"/>
              </a:defRPr>
            </a:lvl1pPr>
          </a:lstStyle>
          <a:p>
            <a:r>
              <a:t>Projeto similar: Mapa do Voto</a:t>
            </a:r>
          </a:p>
        </p:txBody>
      </p:sp>
      <p:sp>
        <p:nvSpPr>
          <p:cNvPr id="189" name="Shape 189"/>
          <p:cNvSpPr>
            <a:spLocks noGrp="1"/>
          </p:cNvSpPr>
          <p:nvPr>
            <p:ph type="body" sz="half" idx="1"/>
          </p:nvPr>
        </p:nvSpPr>
        <p:spPr>
          <a:xfrm>
            <a:off x="2285999" y="4241800"/>
            <a:ext cx="19812001" cy="5086063"/>
          </a:xfrm>
          <a:prstGeom prst="rect">
            <a:avLst/>
          </a:prstGeom>
        </p:spPr>
        <p:txBody>
          <a:bodyPr>
            <a:noAutofit/>
          </a:bodyPr>
          <a:lstStyle/>
          <a:p>
            <a:pPr marL="380999" indent="-380999">
              <a:lnSpc>
                <a:spcPct val="150000"/>
              </a:lnSpc>
              <a:spcBef>
                <a:spcPts val="0"/>
              </a:spcBef>
              <a:defRPr sz="3000">
                <a:solidFill>
                  <a:srgbClr val="535353"/>
                </a:solidFill>
                <a:latin typeface="Helvetica Light"/>
                <a:ea typeface="Helvetica Light"/>
                <a:cs typeface="Helvetica Light"/>
                <a:sym typeface="Helvetica Light"/>
              </a:defRPr>
            </a:pPr>
            <a:r>
              <a:t>Organização e disponibilização das eleições municipais e nacionais</a:t>
            </a:r>
          </a:p>
          <a:p>
            <a:pPr marL="380999" indent="-380999">
              <a:lnSpc>
                <a:spcPct val="150000"/>
              </a:lnSpc>
              <a:spcBef>
                <a:spcPts val="0"/>
              </a:spcBef>
              <a:defRPr sz="3000">
                <a:solidFill>
                  <a:srgbClr val="535353"/>
                </a:solidFill>
                <a:latin typeface="Helvetica Light"/>
                <a:ea typeface="Helvetica Light"/>
                <a:cs typeface="Helvetica Light"/>
                <a:sym typeface="Helvetica Light"/>
              </a:defRPr>
            </a:pPr>
            <a:r>
              <a:t>Exibição dos votos por seção eleitoral (450.085 no Brasil) no mapa do município - endereço de votação </a:t>
            </a:r>
          </a:p>
          <a:p>
            <a:pPr marL="380999" indent="-380999">
              <a:lnSpc>
                <a:spcPct val="150000"/>
              </a:lnSpc>
              <a:spcBef>
                <a:spcPts val="0"/>
              </a:spcBef>
              <a:defRPr sz="3000">
                <a:solidFill>
                  <a:srgbClr val="535353"/>
                </a:solidFill>
                <a:latin typeface="Helvetica Light"/>
                <a:ea typeface="Helvetica Light"/>
                <a:cs typeface="Helvetica Light"/>
                <a:sym typeface="Helvetica Light"/>
              </a:defRPr>
            </a:pPr>
            <a:r>
              <a:t>Distribuição dos votos por candidato (vereador, prefeito, governador, senador, deputados federal e estadual e presidente da república) por Nacional, Estadual - DF e Municipal </a:t>
            </a:r>
          </a:p>
          <a:p>
            <a:pPr marL="380999" indent="-380999">
              <a:lnSpc>
                <a:spcPct val="150000"/>
              </a:lnSpc>
              <a:spcBef>
                <a:spcPts val="0"/>
              </a:spcBef>
              <a:defRPr sz="3000">
                <a:solidFill>
                  <a:srgbClr val="535353"/>
                </a:solidFill>
                <a:latin typeface="Helvetica Light"/>
                <a:ea typeface="Helvetica Light"/>
                <a:cs typeface="Helvetica Light"/>
                <a:sym typeface="Helvetica Light"/>
              </a:defRPr>
            </a:pPr>
            <a:r>
              <a:t>Histórico dos candidatos</a:t>
            </a:r>
          </a:p>
          <a:p>
            <a:pPr marL="380999" indent="-380999">
              <a:lnSpc>
                <a:spcPct val="150000"/>
              </a:lnSpc>
              <a:spcBef>
                <a:spcPts val="0"/>
              </a:spcBef>
              <a:defRPr sz="3000">
                <a:solidFill>
                  <a:srgbClr val="535353"/>
                </a:solidFill>
                <a:latin typeface="Helvetica Light"/>
                <a:ea typeface="Helvetica Light"/>
                <a:cs typeface="Helvetica Light"/>
                <a:sym typeface="Helvetica Light"/>
              </a:defRPr>
            </a:pPr>
            <a:r>
              <a:t>Histórico das eleições </a:t>
            </a:r>
          </a:p>
          <a:p>
            <a:pPr marL="380999" indent="-380999">
              <a:lnSpc>
                <a:spcPct val="150000"/>
              </a:lnSpc>
              <a:spcBef>
                <a:spcPts val="0"/>
              </a:spcBef>
              <a:defRPr sz="3000">
                <a:solidFill>
                  <a:srgbClr val="535353"/>
                </a:solidFill>
                <a:latin typeface="Helvetica Light"/>
                <a:ea typeface="Helvetica Light"/>
                <a:cs typeface="Helvetica Light"/>
                <a:sym typeface="Helvetica Light"/>
              </a:defRPr>
            </a:pPr>
            <a:r>
              <a:t>Possibilidade de realizar cruzamentos e comparações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body" idx="1"/>
          </p:nvPr>
        </p:nvSpPr>
        <p:spPr>
          <a:xfrm>
            <a:off x="2285999" y="4241324"/>
            <a:ext cx="19812001" cy="7010656"/>
          </a:xfrm>
          <a:prstGeom prst="rect">
            <a:avLst/>
          </a:prstGeom>
        </p:spPr>
        <p:txBody>
          <a:bodyPr>
            <a:noAutofit/>
          </a:bodyPr>
          <a:lstStyle/>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Há esforços (insuficientes) do setor público na solução do problema</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Há pressão da sociedade civil</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Maior problema hoje: cidadania não tem acesso às bases de dados brutas</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Comparação entre esferas de governos é de difícil execução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Discrepâncias de dados levam à duvidas sobre as fontes de informação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Dados municipais carecem de maior detalhamento. São omissas as informações sobre o planejamento orçamentário</a:t>
            </a:r>
          </a:p>
          <a:p>
            <a:pPr marL="342900" indent="-342900">
              <a:lnSpc>
                <a:spcPct val="150000"/>
              </a:lnSpc>
              <a:spcBef>
                <a:spcPts val="0"/>
              </a:spcBef>
              <a:defRPr sz="3000">
                <a:solidFill>
                  <a:srgbClr val="535353"/>
                </a:solidFill>
                <a:latin typeface="Helvetica Light"/>
                <a:ea typeface="Helvetica Light"/>
                <a:cs typeface="Helvetica Light"/>
                <a:sym typeface="Helvetica Light"/>
              </a:defRPr>
            </a:pPr>
            <a:r>
              <a:t>SIAFI (apesar bom) tem acesso restrito para a sociedade civil</a:t>
            </a:r>
          </a:p>
        </p:txBody>
      </p:sp>
      <p:sp>
        <p:nvSpPr>
          <p:cNvPr id="192" name="Shape 192"/>
          <p:cNvSpPr>
            <a:spLocks noGrp="1"/>
          </p:cNvSpPr>
          <p:nvPr>
            <p:ph type="title"/>
          </p:nvPr>
        </p:nvSpPr>
        <p:spPr>
          <a:xfrm>
            <a:off x="2298700" y="889000"/>
            <a:ext cx="19812000" cy="1952008"/>
          </a:xfrm>
          <a:prstGeom prst="rect">
            <a:avLst/>
          </a:prstGeom>
        </p:spPr>
        <p:txBody>
          <a:bodyPr>
            <a:noAutofit/>
          </a:bodyPr>
          <a:lstStyle>
            <a:lvl1pPr>
              <a:defRPr sz="6100" b="0">
                <a:latin typeface="Helvetica Light"/>
                <a:ea typeface="Helvetica Light"/>
                <a:cs typeface="Helvetica Light"/>
                <a:sym typeface="Helvetica Light"/>
              </a:defRPr>
            </a:lvl1pPr>
          </a:lstStyle>
          <a:p>
            <a:r>
              <a:t>Razões para o desenvolvimento da plataforma em questão</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2920</Words>
  <Application>Microsoft Office PowerPoint</Application>
  <PresentationFormat>Personalizar</PresentationFormat>
  <Paragraphs>743</Paragraphs>
  <Slides>20</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20</vt:i4>
      </vt:variant>
    </vt:vector>
  </HeadingPairs>
  <TitlesOfParts>
    <vt:vector size="27" baseType="lpstr">
      <vt:lpstr>Arial</vt:lpstr>
      <vt:lpstr>Calibri</vt:lpstr>
      <vt:lpstr>Calibri Light</vt:lpstr>
      <vt:lpstr>Eurostile</vt:lpstr>
      <vt:lpstr>Helvetica</vt:lpstr>
      <vt:lpstr>Helvetica Light</vt:lpstr>
      <vt:lpstr>Tema do Office</vt:lpstr>
      <vt:lpstr>Apresentação do PowerPoint</vt:lpstr>
      <vt:lpstr>Histórico dos projetos que levaram ao desenvolvimento de uma plataforma de finanças públicas</vt:lpstr>
      <vt:lpstr>Saber</vt:lpstr>
      <vt:lpstr>Conviva Educação</vt:lpstr>
      <vt:lpstr>Observatório do PNE</vt:lpstr>
      <vt:lpstr>Devolutivas Pedagógicas</vt:lpstr>
      <vt:lpstr>Observatório da Criança e do Adolescente</vt:lpstr>
      <vt:lpstr>Projeto similar: Mapa do Voto</vt:lpstr>
      <vt:lpstr>Razões para o desenvolvimento da plataforma em questão</vt:lpstr>
      <vt:lpstr>Várias plataformas, acesso difícil, baixa comparabilidade</vt:lpstr>
      <vt:lpstr>Variáveis abordadas no desenvolvimento da plataforma de finanças públicas</vt:lpstr>
      <vt:lpstr>Disparidade identificadas Gastos por função da União</vt:lpstr>
      <vt:lpstr>Disparidade identificadas Gastos por função da União</vt:lpstr>
      <vt:lpstr>Apresentação do PowerPoint</vt:lpstr>
      <vt:lpstr>Temas em debate Controle social como resultado de diferentes questões</vt:lpstr>
      <vt:lpstr>Desafios do pacto federativo Tamanho dos municípios e capacidades institucionais</vt:lpstr>
      <vt:lpstr>Temas em debate - Transparência e controle social</vt:lpstr>
      <vt:lpstr>Desafios para mais transparência e controle social</vt:lpstr>
      <vt:lpstr>Padrões internacionais e o alinhamento do MCASP, Lei 4.320/64 e LRF</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Mano da Silva Tavares</dc:creator>
  <cp:lastModifiedBy>Andréia Mano da Silva Tavares</cp:lastModifiedBy>
  <cp:revision>3</cp:revision>
  <dcterms:modified xsi:type="dcterms:W3CDTF">2016-06-28T13:57:49Z</dcterms:modified>
</cp:coreProperties>
</file>