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63" r:id="rId2"/>
    <p:sldId id="271" r:id="rId3"/>
    <p:sldId id="272" r:id="rId4"/>
    <p:sldId id="279" r:id="rId5"/>
    <p:sldId id="264" r:id="rId6"/>
    <p:sldId id="265" r:id="rId7"/>
    <p:sldId id="266" r:id="rId8"/>
    <p:sldId id="268" r:id="rId9"/>
    <p:sldId id="269" r:id="rId10"/>
    <p:sldId id="267" r:id="rId11"/>
    <p:sldId id="274" r:id="rId12"/>
    <p:sldId id="275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73" autoAdjust="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126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andro.oliveira\Google%20Drive\015-Paineis\PaineisExcel\Painel-AG-Consumo%20&#193;gua%20Tratada-Evolu&#231;&#227;o%20(ICA01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t-BR" sz="1200" b="1">
                <a:solidFill>
                  <a:sysClr val="windowText" lastClr="000000"/>
                </a:solidFill>
              </a:rPr>
              <a:t>Variação</a:t>
            </a:r>
            <a:r>
              <a:rPr lang="pt-BR" sz="1200" b="1" baseline="0">
                <a:solidFill>
                  <a:sysClr val="windowText" lastClr="000000"/>
                </a:solidFill>
              </a:rPr>
              <a:t> da Vazão Captada (%)</a:t>
            </a:r>
            <a:endParaRPr lang="pt-BR" sz="1200" b="1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3299999484347364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4240799467846479"/>
          <c:y val="0.16086419753086423"/>
          <c:w val="0.8287773360353532"/>
          <c:h val="0.69837432357992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Planilha2!$C$20</c:f>
              <c:strCache>
                <c:ptCount val="1"/>
                <c:pt idx="0">
                  <c:v>MÉDIA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Planilha2!$A$21:$A$32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Planilha2!$D$21:$D$32</c:f>
              <c:numCache>
                <c:formatCode>0.0%</c:formatCode>
                <c:ptCount val="12"/>
                <c:pt idx="0">
                  <c:v>-8.4632320886254497E-2</c:v>
                </c:pt>
                <c:pt idx="1">
                  <c:v>-0.13775428912055143</c:v>
                </c:pt>
                <c:pt idx="2">
                  <c:v>-0.15151494813186428</c:v>
                </c:pt>
                <c:pt idx="3">
                  <c:v>-0.18802510193285693</c:v>
                </c:pt>
                <c:pt idx="4">
                  <c:v>-0.14549576956372601</c:v>
                </c:pt>
                <c:pt idx="5">
                  <c:v>-0.18081468328154837</c:v>
                </c:pt>
                <c:pt idx="6">
                  <c:v>-0.19924979023740197</c:v>
                </c:pt>
                <c:pt idx="7">
                  <c:v>-0.14825087733551567</c:v>
                </c:pt>
                <c:pt idx="8">
                  <c:v>-0.17383725020774432</c:v>
                </c:pt>
                <c:pt idx="9">
                  <c:v>-0.18435343945088989</c:v>
                </c:pt>
                <c:pt idx="10">
                  <c:v>-0.15317493162378792</c:v>
                </c:pt>
                <c:pt idx="11">
                  <c:v>-0.17572143903925042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30-40E9-BA89-01FEA96948E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43592352"/>
        <c:axId val="498302512"/>
      </c:barChart>
      <c:catAx>
        <c:axId val="1543592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>
                    <a:solidFill>
                      <a:sysClr val="windowText" lastClr="000000"/>
                    </a:solidFill>
                  </a:rPr>
                  <a:t>Mês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8302512"/>
        <c:crosses val="autoZero"/>
        <c:auto val="1"/>
        <c:lblAlgn val="ctr"/>
        <c:lblOffset val="10"/>
        <c:noMultiLvlLbl val="0"/>
      </c:catAx>
      <c:valAx>
        <c:axId val="498302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b="1">
                    <a:solidFill>
                      <a:sysClr val="windowText" lastClr="000000"/>
                    </a:solidFill>
                  </a:rPr>
                  <a:t>Variação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43592352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t-BR" sz="1200" b="1">
                <a:solidFill>
                  <a:sysClr val="windowText" lastClr="000000"/>
                </a:solidFill>
              </a:rPr>
              <a:t>Variação</a:t>
            </a:r>
            <a:r>
              <a:rPr lang="pt-BR" sz="1200" b="1" baseline="0">
                <a:solidFill>
                  <a:sysClr val="windowText" lastClr="000000"/>
                </a:solidFill>
              </a:rPr>
              <a:t> da Vazão Captada (%) - </a:t>
            </a:r>
          </a:p>
          <a:p>
            <a:pPr>
              <a:defRPr sz="1200" b="1">
                <a:solidFill>
                  <a:sysClr val="windowText" lastClr="000000"/>
                </a:solidFill>
              </a:defRPr>
            </a:pPr>
            <a:r>
              <a:rPr lang="pt-BR" sz="1200" b="1" baseline="0">
                <a:solidFill>
                  <a:sysClr val="windowText" lastClr="000000"/>
                </a:solidFill>
              </a:rPr>
              <a:t>Sistema Descoberto</a:t>
            </a:r>
            <a:endParaRPr lang="pt-BR" sz="1200" b="1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29070721758994272"/>
          <c:y val="1.23456790123456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4240799467846479"/>
          <c:y val="0.16086419753086423"/>
          <c:w val="0.8287773360353532"/>
          <c:h val="0.69837432357992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Planilha2!$F$20</c:f>
              <c:strCache>
                <c:ptCount val="1"/>
                <c:pt idx="0">
                  <c:v>MÉDIA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Planilha2!$A$21:$A$32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Planilha2!$G$21:$G$32</c:f>
              <c:numCache>
                <c:formatCode>0.0%</c:formatCode>
                <c:ptCount val="12"/>
                <c:pt idx="0">
                  <c:v>-0.1012864893248524</c:v>
                </c:pt>
                <c:pt idx="1">
                  <c:v>-0.18149238846472104</c:v>
                </c:pt>
                <c:pt idx="2">
                  <c:v>-0.17881206465761956</c:v>
                </c:pt>
                <c:pt idx="3">
                  <c:v>-0.22810422473319913</c:v>
                </c:pt>
                <c:pt idx="4">
                  <c:v>-0.22303263144036045</c:v>
                </c:pt>
                <c:pt idx="5">
                  <c:v>-0.23143292320174003</c:v>
                </c:pt>
                <c:pt idx="6">
                  <c:v>-0.23728360352115596</c:v>
                </c:pt>
                <c:pt idx="7">
                  <c:v>-0.22012567656581628</c:v>
                </c:pt>
                <c:pt idx="8">
                  <c:v>-0.23313042430086783</c:v>
                </c:pt>
                <c:pt idx="9">
                  <c:v>-0.2600765172533468</c:v>
                </c:pt>
                <c:pt idx="10">
                  <c:v>-0.19181483073285288</c:v>
                </c:pt>
                <c:pt idx="11">
                  <c:v>-0.25412008486448046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02-46D2-94F5-32BC8E29FB3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43592352"/>
        <c:axId val="498302512"/>
      </c:barChart>
      <c:catAx>
        <c:axId val="1543592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>
                    <a:solidFill>
                      <a:sysClr val="windowText" lastClr="000000"/>
                    </a:solidFill>
                  </a:rPr>
                  <a:t>Mês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8302512"/>
        <c:crosses val="autoZero"/>
        <c:auto val="1"/>
        <c:lblAlgn val="ctr"/>
        <c:lblOffset val="10"/>
        <c:noMultiLvlLbl val="0"/>
      </c:catAx>
      <c:valAx>
        <c:axId val="498302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b="1">
                    <a:solidFill>
                      <a:sysClr val="windowText" lastClr="000000"/>
                    </a:solidFill>
                  </a:rPr>
                  <a:t>Variação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43592352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pt-BR" sz="1200" b="1">
                <a:solidFill>
                  <a:sysClr val="windowText" lastClr="000000"/>
                </a:solidFill>
              </a:rPr>
              <a:t>Variação</a:t>
            </a:r>
            <a:r>
              <a:rPr lang="pt-BR" sz="1200" b="1" baseline="0">
                <a:solidFill>
                  <a:sysClr val="windowText" lastClr="000000"/>
                </a:solidFill>
              </a:rPr>
              <a:t> da Vazão Captada (%) - </a:t>
            </a:r>
          </a:p>
          <a:p>
            <a:pPr>
              <a:defRPr sz="1200" b="1">
                <a:solidFill>
                  <a:sysClr val="windowText" lastClr="000000"/>
                </a:solidFill>
              </a:defRPr>
            </a:pPr>
            <a:r>
              <a:rPr lang="pt-BR" sz="1200" b="1" baseline="0">
                <a:solidFill>
                  <a:sysClr val="windowText" lastClr="000000"/>
                </a:solidFill>
              </a:rPr>
              <a:t>Sistema Torto/Santa Maria</a:t>
            </a:r>
            <a:endParaRPr lang="pt-BR" sz="1200" b="1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33261946382438934"/>
          <c:y val="4.1152263374485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4240799467846479"/>
          <c:y val="0.16086419753086423"/>
          <c:w val="0.8287773360353532"/>
          <c:h val="0.69837432357992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Planilha2!$J$20</c:f>
              <c:strCache>
                <c:ptCount val="1"/>
                <c:pt idx="0">
                  <c:v>Variação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'VARIACAO-ANO-M3U'!$G$54:$G$65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Planilha2!$J$21:$J$33</c:f>
              <c:numCache>
                <c:formatCode>0.0%</c:formatCode>
                <c:ptCount val="13"/>
                <c:pt idx="0">
                  <c:v>-4.3536175494886198E-2</c:v>
                </c:pt>
                <c:pt idx="1">
                  <c:v>-3.3528961997065565E-2</c:v>
                </c:pt>
                <c:pt idx="2">
                  <c:v>-8.2494903842475598E-2</c:v>
                </c:pt>
                <c:pt idx="3">
                  <c:v>-7.7387866269189476E-2</c:v>
                </c:pt>
                <c:pt idx="4">
                  <c:v>6.294005135658165E-2</c:v>
                </c:pt>
                <c:pt idx="5">
                  <c:v>-4.7504123144584964E-2</c:v>
                </c:pt>
                <c:pt idx="6">
                  <c:v>-0.10259762263578898</c:v>
                </c:pt>
                <c:pt idx="7">
                  <c:v>2.8321320873938793E-2</c:v>
                </c:pt>
                <c:pt idx="8">
                  <c:v>-2.8751302706351956E-2</c:v>
                </c:pt>
                <c:pt idx="9">
                  <c:v>1.4292288210457915E-3</c:v>
                </c:pt>
                <c:pt idx="10">
                  <c:v>-6.5518865020722683E-2</c:v>
                </c:pt>
                <c:pt idx="11">
                  <c:v>1.9126084227450102E-2</c:v>
                </c:pt>
                <c:pt idx="12">
                  <c:v>-3.0753453790298813E-2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F0-421F-8716-5A885BEE928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43592352"/>
        <c:axId val="498302512"/>
      </c:barChart>
      <c:catAx>
        <c:axId val="1543592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>
                    <a:solidFill>
                      <a:sysClr val="windowText" lastClr="000000"/>
                    </a:solidFill>
                  </a:rPr>
                  <a:t>Mês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8302512"/>
        <c:crosses val="autoZero"/>
        <c:auto val="1"/>
        <c:lblAlgn val="ctr"/>
        <c:lblOffset val="10"/>
        <c:noMultiLvlLbl val="0"/>
      </c:catAx>
      <c:valAx>
        <c:axId val="498302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b="1">
                    <a:solidFill>
                      <a:sysClr val="windowText" lastClr="000000"/>
                    </a:solidFill>
                  </a:rPr>
                  <a:t>Variação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43592352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[Painel-AG-Consumo Água Tratada-Evolução (ICA01).xlsx]PivotChartTable2</c:name>
    <c:fmtId val="1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#,##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2066307145767069"/>
          <c:y val="0.19805355688984963"/>
          <c:w val="0.84995523340149803"/>
          <c:h val="0.60614096320309785"/>
        </c:manualLayout>
      </c:layout>
      <c:barChart>
        <c:barDir val="col"/>
        <c:grouping val="clustered"/>
        <c:varyColors val="0"/>
        <c:ser>
          <c:idx val="0"/>
          <c:order val="0"/>
          <c:tx>
            <c:v>Total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12,95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A8B-4D8D-8542-7C4A9089791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12,12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A8B-4D8D-8542-7C4A9089791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12,06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A8B-4D8D-8542-7C4A9089791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10,84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A8B-4D8D-8542-7C4A908979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4"/>
              <c:pt idx="0">
                <c:v>2014</c:v>
              </c:pt>
              <c:pt idx="1">
                <c:v>2015</c:v>
              </c:pt>
              <c:pt idx="2">
                <c:v>2016</c:v>
              </c:pt>
              <c:pt idx="3">
                <c:v>2017</c:v>
              </c:pt>
            </c:strLit>
          </c:cat>
          <c:val>
            <c:numLit>
              <c:formatCode>#,##0.0</c:formatCode>
              <c:ptCount val="4"/>
              <c:pt idx="0">
                <c:v>12.954154588926199</c:v>
              </c:pt>
              <c:pt idx="1">
                <c:v>12.118718061563509</c:v>
              </c:pt>
              <c:pt idx="2">
                <c:v>12.061415189652937</c:v>
              </c:pt>
              <c:pt idx="3">
                <c:v>10.836435238411207</c:v>
              </c:pt>
            </c:numLit>
          </c:val>
          <c:extLst>
            <c:ext xmlns:c16="http://schemas.microsoft.com/office/drawing/2014/chart" uri="{C3380CC4-5D6E-409C-BE32-E72D297353CC}">
              <c16:uniqueId val="{00000000-C187-43E5-A08C-E05804AC82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80939407"/>
        <c:axId val="1927052799"/>
      </c:barChart>
      <c:catAx>
        <c:axId val="88093940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b="1">
                    <a:solidFill>
                      <a:sysClr val="windowText" lastClr="000000"/>
                    </a:solidFill>
                  </a:rPr>
                  <a:t>Ano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27052799"/>
        <c:crosses val="autoZero"/>
        <c:auto val="1"/>
        <c:lblAlgn val="ctr"/>
        <c:lblOffset val="100"/>
        <c:noMultiLvlLbl val="0"/>
        <c:extLst/>
      </c:catAx>
      <c:valAx>
        <c:axId val="19270527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800" b="1" baseline="0">
                    <a:solidFill>
                      <a:sysClr val="windowText" lastClr="000000"/>
                    </a:solidFill>
                  </a:rPr>
                  <a:t>Consumo Médio (m3/unidade)</a:t>
                </a:r>
                <a:endParaRPr lang="pt-BR" sz="800" b="1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2.3391812865497075E-2"/>
              <c:y val="0.206499870110092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0939407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[Painel-AG-Consumo Água Tratada-Evolução (ICA01).xlsx]PivotChartTable11</c:name>
    <c:fmtId val="24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none" spc="0" normalizeH="0" baseline="0">
                <a:solidFill>
                  <a:sysClr val="windowText" lastClr="000000"/>
                </a:solidFill>
                <a:latin typeface="+mj-lt"/>
                <a:ea typeface="+mj-ea"/>
                <a:cs typeface="+mj-cs"/>
              </a:defRPr>
            </a:pPr>
            <a:r>
              <a:rPr lang="pt-BR" sz="1200">
                <a:solidFill>
                  <a:sysClr val="windowText" lastClr="000000"/>
                </a:solidFill>
              </a:rPr>
              <a:t>Consumo Médio Anual de Água por Mês (m3/unidade)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none" spc="0" normalizeH="0" baseline="0">
              <a:solidFill>
                <a:sysClr val="windowText" lastClr="000000"/>
              </a:solidFill>
              <a:latin typeface="+mj-lt"/>
              <a:ea typeface="+mj-ea"/>
              <a:cs typeface="+mj-cs"/>
            </a:defRPr>
          </a:pPr>
          <a:endParaRPr lang="pt-BR"/>
        </a:p>
      </c:txPr>
    </c:title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6"/>
          <c:spPr>
            <a:solidFill>
              <a:schemeClr val="lt1"/>
            </a:solidFill>
            <a:ln w="15875">
              <a:solidFill>
                <a:schemeClr val="accent1"/>
              </a:solidFill>
              <a:round/>
            </a:ln>
            <a:effectLst/>
          </c:spPr>
        </c:marker>
      </c:pivotFmt>
      <c:pivotFmt>
        <c:idx val="16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6"/>
          <c:spPr>
            <a:solidFill>
              <a:schemeClr val="lt1"/>
            </a:solidFill>
            <a:ln w="15875">
              <a:solidFill>
                <a:schemeClr val="accent1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6"/>
          <c:spPr>
            <a:solidFill>
              <a:schemeClr val="lt1"/>
            </a:solidFill>
            <a:ln w="15875">
              <a:solidFill>
                <a:schemeClr val="accent3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6"/>
          <c:spPr>
            <a:solidFill>
              <a:schemeClr val="lt1"/>
            </a:solidFill>
            <a:ln w="15875">
              <a:solidFill>
                <a:schemeClr val="accent5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6"/>
          <c:spPr>
            <a:solidFill>
              <a:schemeClr val="lt1"/>
            </a:solidFill>
            <a:ln w="15875">
              <a:solidFill>
                <a:schemeClr val="accent1">
                  <a:lumMod val="60000"/>
                </a:schemeClr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6"/>
          <c:spPr>
            <a:solidFill>
              <a:schemeClr val="lt1"/>
            </a:solidFill>
            <a:ln w="15875">
              <a:solidFill>
                <a:schemeClr val="accent1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6"/>
          <c:spPr>
            <a:solidFill>
              <a:schemeClr val="lt1"/>
            </a:solidFill>
            <a:ln w="15875">
              <a:solidFill>
                <a:schemeClr val="accent3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6"/>
          <c:spPr>
            <a:solidFill>
              <a:schemeClr val="lt1"/>
            </a:solidFill>
            <a:ln w="15875">
              <a:solidFill>
                <a:schemeClr val="accent5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6"/>
          <c:spPr>
            <a:solidFill>
              <a:schemeClr val="lt1"/>
            </a:solidFill>
            <a:ln w="15875">
              <a:solidFill>
                <a:schemeClr val="accent1">
                  <a:lumMod val="60000"/>
                </a:schemeClr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6"/>
          <c:spPr>
            <a:solidFill>
              <a:schemeClr val="lt1"/>
            </a:solidFill>
            <a:ln w="15875">
              <a:solidFill>
                <a:schemeClr val="accent1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6"/>
          <c:spPr>
            <a:solidFill>
              <a:schemeClr val="lt1"/>
            </a:solidFill>
            <a:ln w="15875">
              <a:solidFill>
                <a:schemeClr val="accent3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6"/>
          <c:spPr>
            <a:solidFill>
              <a:schemeClr val="lt1"/>
            </a:solidFill>
            <a:ln w="15875">
              <a:solidFill>
                <a:schemeClr val="accent5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 w="22225" cap="rnd">
            <a:solidFill>
              <a:schemeClr val="accent1"/>
            </a:solidFill>
            <a:round/>
          </a:ln>
          <a:effectLst/>
        </c:spPr>
        <c:marker>
          <c:symbol val="circle"/>
          <c:size val="6"/>
          <c:spPr>
            <a:solidFill>
              <a:schemeClr val="lt1"/>
            </a:solidFill>
            <a:ln w="15875">
              <a:solidFill>
                <a:schemeClr val="accent1">
                  <a:lumMod val="60000"/>
                </a:schemeClr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7.5923791603238019E-2"/>
          <c:y val="0.11357993434100479"/>
          <c:w val="0.89617615473002699"/>
          <c:h val="0.72977577326913101"/>
        </c:manualLayout>
      </c:layout>
      <c:lineChart>
        <c:grouping val="standard"/>
        <c:varyColors val="0"/>
        <c:ser>
          <c:idx val="0"/>
          <c:order val="0"/>
          <c:tx>
            <c:v>2014</c:v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1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2"/>
              <c:pt idx="0">
                <c:v>jan</c:v>
              </c:pt>
              <c:pt idx="1">
                <c:v>fev</c:v>
              </c:pt>
              <c:pt idx="2">
                <c:v>mar</c:v>
              </c:pt>
              <c:pt idx="3">
                <c:v>abr</c:v>
              </c:pt>
              <c:pt idx="4">
                <c:v>mai</c:v>
              </c:pt>
              <c:pt idx="5">
                <c:v>jun</c:v>
              </c:pt>
              <c:pt idx="6">
                <c:v>jul</c:v>
              </c:pt>
              <c:pt idx="7">
                <c:v>ago</c:v>
              </c:pt>
              <c:pt idx="8">
                <c:v>set</c:v>
              </c:pt>
              <c:pt idx="9">
                <c:v>out</c:v>
              </c:pt>
              <c:pt idx="10">
                <c:v>nov</c:v>
              </c:pt>
              <c:pt idx="11">
                <c:v>dez</c:v>
              </c:pt>
            </c:strLit>
          </c:cat>
          <c:val>
            <c:numLit>
              <c:formatCode>#,##0.0</c:formatCode>
              <c:ptCount val="12"/>
              <c:pt idx="0">
                <c:v>13.347298096372366</c:v>
              </c:pt>
              <c:pt idx="1">
                <c:v>13.270128431069573</c:v>
              </c:pt>
              <c:pt idx="2">
                <c:v>12.961181321941378</c:v>
              </c:pt>
              <c:pt idx="3">
                <c:v>11.98745460702891</c:v>
              </c:pt>
              <c:pt idx="4">
                <c:v>12.852019375231976</c:v>
              </c:pt>
              <c:pt idx="5">
                <c:v>12.365652033403745</c:v>
              </c:pt>
              <c:pt idx="6">
                <c:v>13.141736517594204</c:v>
              </c:pt>
              <c:pt idx="7">
                <c:v>13.141433601027467</c:v>
              </c:pt>
              <c:pt idx="8">
                <c:v>13.269956288484835</c:v>
              </c:pt>
              <c:pt idx="9">
                <c:v>13.927601814150634</c:v>
              </c:pt>
              <c:pt idx="10">
                <c:v>13.528338032542369</c:v>
              </c:pt>
              <c:pt idx="11">
                <c:v>11.647799717378804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0-747D-426F-8A9C-7F274EEDF258}"/>
            </c:ext>
          </c:extLst>
        </c:ser>
        <c:ser>
          <c:idx val="1"/>
          <c:order val="1"/>
          <c:tx>
            <c:v>2015</c:v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3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2"/>
              <c:pt idx="0">
                <c:v>jan</c:v>
              </c:pt>
              <c:pt idx="1">
                <c:v>fev</c:v>
              </c:pt>
              <c:pt idx="2">
                <c:v>mar</c:v>
              </c:pt>
              <c:pt idx="3">
                <c:v>abr</c:v>
              </c:pt>
              <c:pt idx="4">
                <c:v>mai</c:v>
              </c:pt>
              <c:pt idx="5">
                <c:v>jun</c:v>
              </c:pt>
              <c:pt idx="6">
                <c:v>jul</c:v>
              </c:pt>
              <c:pt idx="7">
                <c:v>ago</c:v>
              </c:pt>
              <c:pt idx="8">
                <c:v>set</c:v>
              </c:pt>
              <c:pt idx="9">
                <c:v>out</c:v>
              </c:pt>
              <c:pt idx="10">
                <c:v>nov</c:v>
              </c:pt>
              <c:pt idx="11">
                <c:v>dez</c:v>
              </c:pt>
            </c:strLit>
          </c:cat>
          <c:val>
            <c:numLit>
              <c:formatCode>#,##0.0</c:formatCode>
              <c:ptCount val="12"/>
              <c:pt idx="0">
                <c:v>12.633450901967034</c:v>
              </c:pt>
              <c:pt idx="1">
                <c:v>12.574442077097489</c:v>
              </c:pt>
              <c:pt idx="2">
                <c:v>10.734833822127992</c:v>
              </c:pt>
              <c:pt idx="3">
                <c:v>11.411157602912969</c:v>
              </c:pt>
              <c:pt idx="4">
                <c:v>11.478107990679648</c:v>
              </c:pt>
              <c:pt idx="5">
                <c:v>11.939609860469352</c:v>
              </c:pt>
              <c:pt idx="6">
                <c:v>12.022464738540878</c:v>
              </c:pt>
              <c:pt idx="7">
                <c:v>11.882481771683535</c:v>
              </c:pt>
              <c:pt idx="8">
                <c:v>13.142663645855764</c:v>
              </c:pt>
              <c:pt idx="9">
                <c:v>13.025985315627441</c:v>
              </c:pt>
              <c:pt idx="10">
                <c:v>12.644756856376969</c:v>
              </c:pt>
              <c:pt idx="11">
                <c:v>11.901905609684166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1-747D-426F-8A9C-7F274EEDF258}"/>
            </c:ext>
          </c:extLst>
        </c:ser>
        <c:ser>
          <c:idx val="2"/>
          <c:order val="2"/>
          <c:tx>
            <c:v>2016</c:v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5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2"/>
              <c:pt idx="0">
                <c:v>jan</c:v>
              </c:pt>
              <c:pt idx="1">
                <c:v>fev</c:v>
              </c:pt>
              <c:pt idx="2">
                <c:v>mar</c:v>
              </c:pt>
              <c:pt idx="3">
                <c:v>abr</c:v>
              </c:pt>
              <c:pt idx="4">
                <c:v>mai</c:v>
              </c:pt>
              <c:pt idx="5">
                <c:v>jun</c:v>
              </c:pt>
              <c:pt idx="6">
                <c:v>jul</c:v>
              </c:pt>
              <c:pt idx="7">
                <c:v>ago</c:v>
              </c:pt>
              <c:pt idx="8">
                <c:v>set</c:v>
              </c:pt>
              <c:pt idx="9">
                <c:v>out</c:v>
              </c:pt>
              <c:pt idx="10">
                <c:v>nov</c:v>
              </c:pt>
              <c:pt idx="11">
                <c:v>dez</c:v>
              </c:pt>
            </c:strLit>
          </c:cat>
          <c:val>
            <c:numLit>
              <c:formatCode>#,##0.0</c:formatCode>
              <c:ptCount val="12"/>
              <c:pt idx="0">
                <c:v>11.962816010318777</c:v>
              </c:pt>
              <c:pt idx="1">
                <c:v>11.339843152910627</c:v>
              </c:pt>
              <c:pt idx="2">
                <c:v>11.715371432628269</c:v>
              </c:pt>
              <c:pt idx="3">
                <c:v>12.359033465728318</c:v>
              </c:pt>
              <c:pt idx="4">
                <c:v>12.502540090861242</c:v>
              </c:pt>
              <c:pt idx="5">
                <c:v>12.437253298406477</c:v>
              </c:pt>
              <c:pt idx="6">
                <c:v>12.374903620805878</c:v>
              </c:pt>
              <c:pt idx="7">
                <c:v>12.564952330375437</c:v>
              </c:pt>
              <c:pt idx="8">
                <c:v>13.063044751592825</c:v>
              </c:pt>
              <c:pt idx="9">
                <c:v>12.165081912511551</c:v>
              </c:pt>
              <c:pt idx="10">
                <c:v>11.246018380148724</c:v>
              </c:pt>
              <c:pt idx="11">
                <c:v>11.013108307097703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2-747D-426F-8A9C-7F274EEDF258}"/>
            </c:ext>
          </c:extLst>
        </c:ser>
        <c:ser>
          <c:idx val="3"/>
          <c:order val="3"/>
          <c:tx>
            <c:v>2017</c:v>
          </c:tx>
          <c:spPr>
            <a:ln w="222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2"/>
              <c:pt idx="0">
                <c:v>jan</c:v>
              </c:pt>
              <c:pt idx="1">
                <c:v>fev</c:v>
              </c:pt>
              <c:pt idx="2">
                <c:v>mar</c:v>
              </c:pt>
              <c:pt idx="3">
                <c:v>abr</c:v>
              </c:pt>
              <c:pt idx="4">
                <c:v>mai</c:v>
              </c:pt>
              <c:pt idx="5">
                <c:v>jun</c:v>
              </c:pt>
              <c:pt idx="6">
                <c:v>jul</c:v>
              </c:pt>
              <c:pt idx="7">
                <c:v>ago</c:v>
              </c:pt>
              <c:pt idx="8">
                <c:v>set</c:v>
              </c:pt>
              <c:pt idx="9">
                <c:v>out</c:v>
              </c:pt>
              <c:pt idx="10">
                <c:v>nov</c:v>
              </c:pt>
              <c:pt idx="11">
                <c:v>dez</c:v>
              </c:pt>
            </c:strLit>
          </c:cat>
          <c:val>
            <c:numLit>
              <c:formatCode>#,##0.0</c:formatCode>
              <c:ptCount val="12"/>
              <c:pt idx="0">
                <c:v>11.605528944240424</c:v>
              </c:pt>
              <c:pt idx="1">
                <c:v>9.8225223108399877</c:v>
              </c:pt>
              <c:pt idx="2">
                <c:v>10.317320227240076</c:v>
              </c:pt>
              <c:pt idx="3">
                <c:v>10.85583642832842</c:v>
              </c:pt>
              <c:pt idx="4">
                <c:v>10.301651984720381</c:v>
              </c:pt>
              <c:pt idx="5">
                <c:v>10.997934006831763</c:v>
              </c:pt>
              <c:pt idx="6">
                <c:v>10.522022923660353</c:v>
              </c:pt>
              <c:pt idx="7">
                <c:v>10.819259484479861</c:v>
              </c:pt>
              <c:pt idx="8">
                <c:v>11.868271510357436</c:v>
              </c:pt>
              <c:pt idx="9">
                <c:v>11.249425346159478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3-747D-426F-8A9C-7F274EEDF25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7860159"/>
        <c:axId val="66055631"/>
      </c:lineChart>
      <c:catAx>
        <c:axId val="678601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>
                    <a:solidFill>
                      <a:sysClr val="windowText" lastClr="000000"/>
                    </a:solidFill>
                  </a:rPr>
                  <a:t>Mês</a:t>
                </a:r>
              </a:p>
            </c:rich>
          </c:tx>
          <c:layout>
            <c:manualLayout>
              <c:xMode val="edge"/>
              <c:yMode val="edge"/>
              <c:x val="0.47154712414068778"/>
              <c:y val="0.797929295163930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6055631"/>
        <c:crosses val="autoZero"/>
        <c:auto val="1"/>
        <c:lblAlgn val="ctr"/>
        <c:lblOffset val="100"/>
        <c:noMultiLvlLbl val="0"/>
        <c:extLst/>
      </c:catAx>
      <c:valAx>
        <c:axId val="66055631"/>
        <c:scaling>
          <c:orientation val="minMax"/>
          <c:max val="14.5"/>
          <c:min val="9.5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800" b="1" i="0" baseline="0">
                    <a:solidFill>
                      <a:sysClr val="windowText" lastClr="000000"/>
                    </a:solidFill>
                    <a:effectLst/>
                  </a:rPr>
                  <a:t>Consumo Médio (m3/unidade)</a:t>
                </a:r>
                <a:endParaRPr lang="pt-BR" sz="800">
                  <a:solidFill>
                    <a:sysClr val="windowText" lastClr="000000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1.2880016413786041E-2"/>
              <c:y val="0.230675425960596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_(* #,##0_);_(* \(#,##0\);_(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7860159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8012570683265845"/>
          <c:y val="0.11189260217064935"/>
          <c:w val="9.8472918361126857E-2"/>
          <c:h val="0.154991222666983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[Painel-AG-Consumo Água Tratada-Evolução (ICA01).xlsx]PivotChartTable4</c:name>
    <c:fmtId val="12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200" b="1">
                <a:solidFill>
                  <a:sysClr val="windowText" lastClr="000000"/>
                </a:solidFill>
              </a:rPr>
              <a:t>Consumo</a:t>
            </a:r>
            <a:r>
              <a:rPr lang="en-US" sz="1200" b="1" baseline="0">
                <a:solidFill>
                  <a:sysClr val="windowText" lastClr="000000"/>
                </a:solidFill>
              </a:rPr>
              <a:t> Médio Anual de</a:t>
            </a:r>
            <a:r>
              <a:rPr lang="en-US" sz="1200" b="1">
                <a:solidFill>
                  <a:sysClr val="windowText" lastClr="000000"/>
                </a:solidFill>
              </a:rPr>
              <a:t> Água por Categoria (m3/unidade)</a:t>
            </a:r>
          </a:p>
        </c:rich>
      </c:tx>
      <c:layout>
        <c:manualLayout>
          <c:xMode val="edge"/>
          <c:yMode val="edge"/>
          <c:x val="0.19385330291583761"/>
          <c:y val="5.8838491629585078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#,##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#,##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0.10746234490522433"/>
          <c:y val="0.10512538080564147"/>
          <c:w val="0.80234156432113601"/>
          <c:h val="0.7361502961659232"/>
        </c:manualLayout>
      </c:layout>
      <c:barChart>
        <c:barDir val="col"/>
        <c:grouping val="clustered"/>
        <c:varyColors val="0"/>
        <c:ser>
          <c:idx val="0"/>
          <c:order val="0"/>
          <c:tx>
            <c:v>2014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4"/>
              <c:pt idx="0">
                <c:v>Comercial</c:v>
              </c:pt>
              <c:pt idx="1">
                <c:v>Industrial</c:v>
              </c:pt>
              <c:pt idx="2">
                <c:v>Público</c:v>
              </c:pt>
              <c:pt idx="3">
                <c:v>Residencial</c:v>
              </c:pt>
            </c:strLit>
          </c:cat>
          <c:val>
            <c:numLit>
              <c:formatCode>#,##0.0</c:formatCode>
              <c:ptCount val="4"/>
              <c:pt idx="0">
                <c:v>13.793335261171315</c:v>
              </c:pt>
              <c:pt idx="1">
                <c:v>40.930957683741646</c:v>
              </c:pt>
              <c:pt idx="2">
                <c:v>22.444291213720668</c:v>
              </c:pt>
              <c:pt idx="3">
                <c:v>12.353922635125249</c:v>
              </c:pt>
            </c:numLit>
          </c:val>
          <c:extLst>
            <c:ext xmlns:c16="http://schemas.microsoft.com/office/drawing/2014/chart" uri="{C3380CC4-5D6E-409C-BE32-E72D297353CC}">
              <c16:uniqueId val="{00000000-A6C9-460D-A060-E922BF321EAE}"/>
            </c:ext>
          </c:extLst>
        </c:ser>
        <c:ser>
          <c:idx val="1"/>
          <c:order val="1"/>
          <c:tx>
            <c:v>2015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4"/>
              <c:pt idx="0">
                <c:v>Comercial</c:v>
              </c:pt>
              <c:pt idx="1">
                <c:v>Industrial</c:v>
              </c:pt>
              <c:pt idx="2">
                <c:v>Público</c:v>
              </c:pt>
              <c:pt idx="3">
                <c:v>Residencial</c:v>
              </c:pt>
            </c:strLit>
          </c:cat>
          <c:val>
            <c:numLit>
              <c:formatCode>#,##0.0</c:formatCode>
              <c:ptCount val="4"/>
              <c:pt idx="0">
                <c:v>12.820660276727795</c:v>
              </c:pt>
              <c:pt idx="1">
                <c:v>36.702864977307108</c:v>
              </c:pt>
              <c:pt idx="2">
                <c:v>21.304975510134096</c:v>
              </c:pt>
              <c:pt idx="3">
                <c:v>11.564539951086353</c:v>
              </c:pt>
            </c:numLit>
          </c:val>
          <c:extLst>
            <c:ext xmlns:c16="http://schemas.microsoft.com/office/drawing/2014/chart" uri="{C3380CC4-5D6E-409C-BE32-E72D297353CC}">
              <c16:uniqueId val="{00000001-A6C9-460D-A060-E922BF321EAE}"/>
            </c:ext>
          </c:extLst>
        </c:ser>
        <c:ser>
          <c:idx val="2"/>
          <c:order val="2"/>
          <c:tx>
            <c:v>2016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4"/>
              <c:pt idx="0">
                <c:v>Comercial</c:v>
              </c:pt>
              <c:pt idx="1">
                <c:v>Industrial</c:v>
              </c:pt>
              <c:pt idx="2">
                <c:v>Público</c:v>
              </c:pt>
              <c:pt idx="3">
                <c:v>Residencial</c:v>
              </c:pt>
            </c:strLit>
          </c:cat>
          <c:val>
            <c:numLit>
              <c:formatCode>#,##0.0</c:formatCode>
              <c:ptCount val="4"/>
              <c:pt idx="0">
                <c:v>12.608226300485244</c:v>
              </c:pt>
              <c:pt idx="1">
                <c:v>37.006237609399932</c:v>
              </c:pt>
              <c:pt idx="2">
                <c:v>21.088712480282933</c:v>
              </c:pt>
              <c:pt idx="3">
                <c:v>11.543814824570712</c:v>
              </c:pt>
            </c:numLit>
          </c:val>
          <c:extLst>
            <c:ext xmlns:c16="http://schemas.microsoft.com/office/drawing/2014/chart" uri="{C3380CC4-5D6E-409C-BE32-E72D297353CC}">
              <c16:uniqueId val="{00000002-A6C9-460D-A060-E922BF321EAE}"/>
            </c:ext>
          </c:extLst>
        </c:ser>
        <c:ser>
          <c:idx val="3"/>
          <c:order val="3"/>
          <c:tx>
            <c:v>2017</c:v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4"/>
              <c:pt idx="0">
                <c:v>Comercial</c:v>
              </c:pt>
              <c:pt idx="1">
                <c:v>Industrial</c:v>
              </c:pt>
              <c:pt idx="2">
                <c:v>Público</c:v>
              </c:pt>
              <c:pt idx="3">
                <c:v>Residencial</c:v>
              </c:pt>
            </c:strLit>
          </c:cat>
          <c:val>
            <c:numLit>
              <c:formatCode>#,##0.0</c:formatCode>
              <c:ptCount val="4"/>
              <c:pt idx="0">
                <c:v>11.298445991652439</c:v>
              </c:pt>
              <c:pt idx="1">
                <c:v>26.377823925492418</c:v>
              </c:pt>
              <c:pt idx="2">
                <c:v>18.739719106800042</c:v>
              </c:pt>
              <c:pt idx="3">
                <c:v>10.407033227955109</c:v>
              </c:pt>
            </c:numLit>
          </c:val>
          <c:extLst>
            <c:ext xmlns:c16="http://schemas.microsoft.com/office/drawing/2014/chart" uri="{C3380CC4-5D6E-409C-BE32-E72D297353CC}">
              <c16:uniqueId val="{00000003-A6C9-460D-A060-E922BF321EA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80939407"/>
        <c:axId val="1927052799"/>
      </c:barChart>
      <c:catAx>
        <c:axId val="88093940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>
                    <a:solidFill>
                      <a:sysClr val="windowText" lastClr="000000"/>
                    </a:solidFill>
                  </a:rPr>
                  <a:t>Ano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27052799"/>
        <c:crosses val="autoZero"/>
        <c:auto val="1"/>
        <c:lblAlgn val="ctr"/>
        <c:lblOffset val="100"/>
        <c:noMultiLvlLbl val="0"/>
        <c:extLst/>
      </c:catAx>
      <c:valAx>
        <c:axId val="1927052799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b="1" baseline="0">
                    <a:solidFill>
                      <a:sysClr val="windowText" lastClr="000000"/>
                    </a:solidFill>
                  </a:rPr>
                  <a:t>Consumo Médio (m3/unidade)</a:t>
                </a:r>
                <a:endParaRPr lang="pt-BR" b="1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2.1394934455689747E-2"/>
              <c:y val="0.129306810332918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0939407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0094408702063411"/>
          <c:y val="0.28955956648091735"/>
          <c:w val="9.275288866102066E-2"/>
          <c:h val="0.261451943936053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6350" cap="flat" cmpd="sng" algn="ctr">
      <a:noFill/>
      <a:prstDash val="solid"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[Painel-AG-Consumo Água Tratada-Evolução (ICA01).xlsx]PivotChartTable6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200" b="1">
                <a:solidFill>
                  <a:sysClr val="windowText" lastClr="000000"/>
                </a:solidFill>
              </a:rPr>
              <a:t>Consumo</a:t>
            </a:r>
            <a:r>
              <a:rPr lang="en-US" sz="1200" b="1" baseline="0">
                <a:solidFill>
                  <a:sysClr val="windowText" lastClr="000000"/>
                </a:solidFill>
              </a:rPr>
              <a:t> Médio Anual de</a:t>
            </a:r>
            <a:r>
              <a:rPr lang="en-US" sz="1200" b="1">
                <a:solidFill>
                  <a:sysClr val="windowText" lastClr="000000"/>
                </a:solidFill>
              </a:rPr>
              <a:t> Água por Sistema (m3)</a:t>
            </a:r>
          </a:p>
        </c:rich>
      </c:tx>
      <c:layout>
        <c:manualLayout>
          <c:xMode val="edge"/>
          <c:yMode val="edge"/>
          <c:x val="0.21600943707384634"/>
          <c:y val="3.43213150987705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#,##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#,##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  <c:dLblPos val="outEnd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v>2014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Descoberto</c:v>
              </c:pt>
              <c:pt idx="1">
                <c:v>Isolado</c:v>
              </c:pt>
              <c:pt idx="2">
                <c:v>Torto/Santa Maria</c:v>
              </c:pt>
            </c:strLit>
          </c:cat>
          <c:val>
            <c:numLit>
              <c:formatCode>#,##0.0</c:formatCode>
              <c:ptCount val="3"/>
              <c:pt idx="0">
                <c:v>12.201218505946395</c:v>
              </c:pt>
              <c:pt idx="1">
                <c:v>12.449130370376212</c:v>
              </c:pt>
              <c:pt idx="2">
                <c:v>14.793243288965469</c:v>
              </c:pt>
            </c:numLit>
          </c:val>
          <c:extLst>
            <c:ext xmlns:c16="http://schemas.microsoft.com/office/drawing/2014/chart" uri="{C3380CC4-5D6E-409C-BE32-E72D297353CC}">
              <c16:uniqueId val="{00000000-FC0A-4422-B6F1-82AFBB57836E}"/>
            </c:ext>
          </c:extLst>
        </c:ser>
        <c:ser>
          <c:idx val="1"/>
          <c:order val="1"/>
          <c:tx>
            <c:v>2015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Descoberto</c:v>
              </c:pt>
              <c:pt idx="1">
                <c:v>Isolado</c:v>
              </c:pt>
              <c:pt idx="2">
                <c:v>Torto/Santa Maria</c:v>
              </c:pt>
            </c:strLit>
          </c:cat>
          <c:val>
            <c:numLit>
              <c:formatCode>#,##0.0</c:formatCode>
              <c:ptCount val="3"/>
              <c:pt idx="0">
                <c:v>11.467526642621793</c:v>
              </c:pt>
              <c:pt idx="1">
                <c:v>11.299674318745561</c:v>
              </c:pt>
              <c:pt idx="2">
                <c:v>13.946807586304198</c:v>
              </c:pt>
            </c:numLit>
          </c:val>
          <c:extLst>
            <c:ext xmlns:c16="http://schemas.microsoft.com/office/drawing/2014/chart" uri="{C3380CC4-5D6E-409C-BE32-E72D297353CC}">
              <c16:uniqueId val="{00000001-FC0A-4422-B6F1-82AFBB57836E}"/>
            </c:ext>
          </c:extLst>
        </c:ser>
        <c:ser>
          <c:idx val="2"/>
          <c:order val="2"/>
          <c:tx>
            <c:v>2016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Descoberto</c:v>
              </c:pt>
              <c:pt idx="1">
                <c:v>Isolado</c:v>
              </c:pt>
              <c:pt idx="2">
                <c:v>Torto/Santa Maria</c:v>
              </c:pt>
            </c:strLit>
          </c:cat>
          <c:val>
            <c:numLit>
              <c:formatCode>#,##0.0</c:formatCode>
              <c:ptCount val="3"/>
              <c:pt idx="0">
                <c:v>11.43883264151334</c:v>
              </c:pt>
              <c:pt idx="1">
                <c:v>11.340171257936717</c:v>
              </c:pt>
              <c:pt idx="2">
                <c:v>13.806219035749638</c:v>
              </c:pt>
            </c:numLit>
          </c:val>
          <c:extLst>
            <c:ext xmlns:c16="http://schemas.microsoft.com/office/drawing/2014/chart" uri="{C3380CC4-5D6E-409C-BE32-E72D297353CC}">
              <c16:uniqueId val="{00000002-FC0A-4422-B6F1-82AFBB57836E}"/>
            </c:ext>
          </c:extLst>
        </c:ser>
        <c:ser>
          <c:idx val="3"/>
          <c:order val="3"/>
          <c:tx>
            <c:v>2017</c:v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Descoberto</c:v>
              </c:pt>
              <c:pt idx="1">
                <c:v>Isolado</c:v>
              </c:pt>
              <c:pt idx="2">
                <c:v>Torto/Santa Maria</c:v>
              </c:pt>
            </c:strLit>
          </c:cat>
          <c:val>
            <c:numLit>
              <c:formatCode>#,##0.0</c:formatCode>
              <c:ptCount val="3"/>
              <c:pt idx="0">
                <c:v>10.176911433279624</c:v>
              </c:pt>
              <c:pt idx="1">
                <c:v>10.856436218995967</c:v>
              </c:pt>
              <c:pt idx="2">
                <c:v>12.257717472259452</c:v>
              </c:pt>
            </c:numLit>
          </c:val>
          <c:extLst>
            <c:ext xmlns:c16="http://schemas.microsoft.com/office/drawing/2014/chart" uri="{C3380CC4-5D6E-409C-BE32-E72D297353CC}">
              <c16:uniqueId val="{00000003-FC0A-4422-B6F1-82AFBB57836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80939407"/>
        <c:axId val="1927052799"/>
      </c:barChart>
      <c:catAx>
        <c:axId val="880939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27052799"/>
        <c:crosses val="autoZero"/>
        <c:auto val="1"/>
        <c:lblAlgn val="ctr"/>
        <c:lblOffset val="100"/>
        <c:noMultiLvlLbl val="0"/>
        <c:extLst/>
      </c:catAx>
      <c:valAx>
        <c:axId val="1927052799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b="1" baseline="0">
                    <a:solidFill>
                      <a:sysClr val="windowText" lastClr="000000"/>
                    </a:solidFill>
                  </a:rPr>
                  <a:t>Consumo Médio (m3/unidade)</a:t>
                </a:r>
                <a:endParaRPr lang="pt-BR" b="1">
                  <a:solidFill>
                    <a:sysClr val="windowText" lastClr="0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2.1394934455689747E-2"/>
              <c:y val="0.111762950683796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80939407"/>
        <c:crosses val="autoZero"/>
        <c:crossBetween val="between"/>
        <c:majorUnit val="1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1041304754017227"/>
          <c:y val="0.35316242492346789"/>
          <c:w val="7.3846195616217428E-2"/>
          <c:h val="0.247814436964983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6350" cap="flat" cmpd="sng" algn="ctr">
      <a:noFill/>
      <a:prstDash val="solid"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5838E-4678-44C6-9C18-F3EA282A54A3}" type="datetimeFigureOut">
              <a:rPr lang="pt-BR" smtClean="0"/>
              <a:t>11/12/2017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0F128-CC2C-49C7-9E1F-603715D33D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2079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0F128-CC2C-49C7-9E1F-603715D33D5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1471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BBBD9-36CF-9148-BE37-B2FCCC84E362}" type="datetimeFigureOut">
              <a:rPr lang="en-US" smtClean="0"/>
              <a:t>12/11/2017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1D754-45AE-9747-A5C6-0A7616321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692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BBBD9-36CF-9148-BE37-B2FCCC84E362}" type="datetimeFigureOut">
              <a:rPr lang="en-US" smtClean="0"/>
              <a:t>12/11/2017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1D754-45AE-9747-A5C6-0A7616321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5386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BBBD9-36CF-9148-BE37-B2FCCC84E362}" type="datetimeFigureOut">
              <a:rPr lang="en-US" smtClean="0"/>
              <a:t>12/11/2017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1D754-45AE-9747-A5C6-0A7616321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378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019876" y="6423025"/>
            <a:ext cx="992808" cy="365125"/>
          </a:xfrm>
        </p:spPr>
        <p:txBody>
          <a:bodyPr/>
          <a:lstStyle>
            <a:lvl1pPr>
              <a:defRPr sz="1400" b="1"/>
            </a:lvl1pPr>
          </a:lstStyle>
          <a:p>
            <a:fld id="{7EF8FEDC-D838-4649-B37F-E41AF5B477E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7105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BBBD9-36CF-9148-BE37-B2FCCC84E362}" type="datetimeFigureOut">
              <a:rPr lang="en-US" smtClean="0"/>
              <a:t>12/11/2017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1D754-45AE-9747-A5C6-0A7616321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5857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BBBD9-36CF-9148-BE37-B2FCCC84E362}" type="datetimeFigureOut">
              <a:rPr lang="en-US" smtClean="0"/>
              <a:t>12/11/2017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1D754-45AE-9747-A5C6-0A7616321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7431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BBBD9-36CF-9148-BE37-B2FCCC84E362}" type="datetimeFigureOut">
              <a:rPr lang="en-US" smtClean="0"/>
              <a:t>12/11/2017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1D754-45AE-9747-A5C6-0A7616321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8916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BBBD9-36CF-9148-BE37-B2FCCC84E362}" type="datetimeFigureOut">
              <a:rPr lang="en-US" smtClean="0"/>
              <a:t>12/11/2017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1D754-45AE-9747-A5C6-0A7616321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5593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BBBD9-36CF-9148-BE37-B2FCCC84E362}" type="datetimeFigureOut">
              <a:rPr lang="en-US" smtClean="0"/>
              <a:t>12/11/2017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1D754-45AE-9747-A5C6-0A7616321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5654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BBBD9-36CF-9148-BE37-B2FCCC84E362}" type="datetimeFigureOut">
              <a:rPr lang="en-US" smtClean="0"/>
              <a:t>12/11/2017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1D754-45AE-9747-A5C6-0A7616321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3106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BBBD9-36CF-9148-BE37-B2FCCC84E362}" type="datetimeFigureOut">
              <a:rPr lang="en-US" smtClean="0"/>
              <a:t>12/11/2017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1D754-45AE-9747-A5C6-0A7616321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4482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BBBD9-36CF-9148-BE37-B2FCCC84E362}" type="datetimeFigureOut">
              <a:rPr lang="en-US" smtClean="0"/>
              <a:t>12/11/2017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1D754-45AE-9747-A5C6-0A7616321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9603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BBBD9-36CF-9148-BE37-B2FCCC84E362}" type="datetimeFigureOut">
              <a:rPr lang="en-US" smtClean="0"/>
              <a:t>12/11/2017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1D754-45AE-9747-A5C6-0A7616321E0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792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Medidas para enfrentamento da crise hídrica no distrito federal</a:t>
            </a:r>
          </a:p>
        </p:txBody>
      </p:sp>
      <p:pic>
        <p:nvPicPr>
          <p:cNvPr id="11" name="Espaço Reservado para Conteúdo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1" b="8348"/>
          <a:stretch/>
        </p:blipFill>
        <p:spPr>
          <a:xfrm>
            <a:off x="0" y="846699"/>
            <a:ext cx="9144000" cy="3439551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253" y="4752038"/>
            <a:ext cx="2169072" cy="75053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243227" y="6521635"/>
            <a:ext cx="46575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b="1" cap="all" spc="15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11 de dezembro de 2017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E844B54-DC32-4C4C-B3D5-0F95B1A0EAF3}"/>
              </a:ext>
            </a:extLst>
          </p:cNvPr>
          <p:cNvSpPr txBox="1">
            <a:spLocks/>
          </p:cNvSpPr>
          <p:nvPr/>
        </p:nvSpPr>
        <p:spPr>
          <a:xfrm>
            <a:off x="-509835" y="4036143"/>
            <a:ext cx="7713785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dirty="0"/>
          </a:p>
          <a:p>
            <a:r>
              <a:rPr lang="pt-BR" sz="3200" b="1" dirty="0"/>
              <a:t>A CRISE HÍDRICA NO DF 2017-2018</a:t>
            </a:r>
          </a:p>
          <a:p>
            <a:r>
              <a:rPr lang="pt-BR" sz="3200" b="1" dirty="0"/>
              <a:t>Audiência Pública no Senado Federal</a:t>
            </a:r>
          </a:p>
        </p:txBody>
      </p:sp>
    </p:spTree>
    <p:extLst>
      <p:ext uri="{BB962C8B-B14F-4D97-AF65-F5344CB8AC3E}">
        <p14:creationId xmlns:p14="http://schemas.microsoft.com/office/powerpoint/2010/main" val="83077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972552D-0669-4D56-B230-91B01F8C9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146" y="6582698"/>
            <a:ext cx="992808" cy="256971"/>
          </a:xfrm>
        </p:spPr>
        <p:txBody>
          <a:bodyPr/>
          <a:lstStyle/>
          <a:p>
            <a:fld id="{7EF8FEDC-D838-4649-B37F-E41AF5B477EA}" type="slidenum">
              <a:rPr lang="pt-BR" smtClean="0"/>
              <a:pPr/>
              <a:t>10</a:t>
            </a:fld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10A73EB-C9EB-40A5-B6C8-95A7C87C2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22" y="1092448"/>
            <a:ext cx="8685932" cy="5262419"/>
          </a:xfrm>
          <a:prstGeom prst="rect">
            <a:avLst/>
          </a:prstGeom>
        </p:spPr>
      </p:pic>
      <p:sp>
        <p:nvSpPr>
          <p:cNvPr id="12" name="Balão de Fala: Retângulo 11">
            <a:extLst>
              <a:ext uri="{FF2B5EF4-FFF2-40B4-BE49-F238E27FC236}">
                <a16:creationId xmlns:a16="http://schemas.microsoft.com/office/drawing/2014/main" id="{E2B513FE-FE8B-42F2-96F6-5657D983F123}"/>
              </a:ext>
            </a:extLst>
          </p:cNvPr>
          <p:cNvSpPr/>
          <p:nvPr/>
        </p:nvSpPr>
        <p:spPr>
          <a:xfrm>
            <a:off x="5076056" y="1596503"/>
            <a:ext cx="2664296" cy="752376"/>
          </a:xfrm>
          <a:prstGeom prst="wedgeRectCallout">
            <a:avLst>
              <a:gd name="adj1" fmla="val -78333"/>
              <a:gd name="adj2" fmla="val 216569"/>
            </a:avLst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Transferências  Sistema Descoberto:</a:t>
            </a:r>
          </a:p>
          <a:p>
            <a:pPr algn="ctr"/>
            <a:r>
              <a:rPr lang="pt-BR" sz="1200" b="1" dirty="0">
                <a:solidFill>
                  <a:schemeClr val="tx1"/>
                </a:solidFill>
              </a:rPr>
              <a:t> - out/17:  350 L/s</a:t>
            </a:r>
          </a:p>
          <a:p>
            <a:pPr algn="ctr"/>
            <a:r>
              <a:rPr lang="pt-BR" sz="1200" b="1" dirty="0">
                <a:solidFill>
                  <a:schemeClr val="tx1"/>
                </a:solidFill>
              </a:rPr>
              <a:t> - </a:t>
            </a:r>
            <a:r>
              <a:rPr lang="pt-BR" sz="1200" b="1" dirty="0" err="1">
                <a:solidFill>
                  <a:schemeClr val="tx1"/>
                </a:solidFill>
              </a:rPr>
              <a:t>nov</a:t>
            </a:r>
            <a:r>
              <a:rPr lang="pt-BR" sz="1200" b="1" dirty="0">
                <a:solidFill>
                  <a:schemeClr val="tx1"/>
                </a:solidFill>
              </a:rPr>
              <a:t>/17: 400 L/s</a:t>
            </a:r>
          </a:p>
          <a:p>
            <a:pPr algn="ctr"/>
            <a:r>
              <a:rPr lang="pt-BR" sz="1200" b="1" dirty="0">
                <a:solidFill>
                  <a:schemeClr val="tx1"/>
                </a:solidFill>
              </a:rPr>
              <a:t>- dez/17: 550 L/s</a:t>
            </a:r>
          </a:p>
        </p:txBody>
      </p:sp>
      <p:sp>
        <p:nvSpPr>
          <p:cNvPr id="13" name="Balão de Fala: Retângulo 12">
            <a:extLst>
              <a:ext uri="{FF2B5EF4-FFF2-40B4-BE49-F238E27FC236}">
                <a16:creationId xmlns:a16="http://schemas.microsoft.com/office/drawing/2014/main" id="{5D929479-5C8E-4B13-BAB2-8FD6A2CA60A0}"/>
              </a:ext>
            </a:extLst>
          </p:cNvPr>
          <p:cNvSpPr/>
          <p:nvPr/>
        </p:nvSpPr>
        <p:spPr>
          <a:xfrm>
            <a:off x="2030214" y="1740520"/>
            <a:ext cx="2088232" cy="792088"/>
          </a:xfrm>
          <a:prstGeom prst="wedgeRectCallout">
            <a:avLst>
              <a:gd name="adj1" fmla="val 32778"/>
              <a:gd name="adj2" fmla="val 217852"/>
            </a:avLst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Captação Bananal:</a:t>
            </a:r>
          </a:p>
          <a:p>
            <a:pPr algn="ctr"/>
            <a:r>
              <a:rPr lang="pt-BR" sz="1200" b="1" dirty="0">
                <a:solidFill>
                  <a:schemeClr val="tx1"/>
                </a:solidFill>
              </a:rPr>
              <a:t> - </a:t>
            </a:r>
            <a:r>
              <a:rPr lang="pt-BR" sz="1200" b="1" dirty="0" err="1">
                <a:solidFill>
                  <a:schemeClr val="tx1"/>
                </a:solidFill>
              </a:rPr>
              <a:t>nov</a:t>
            </a:r>
            <a:r>
              <a:rPr lang="pt-BR" sz="1200" b="1" dirty="0">
                <a:solidFill>
                  <a:schemeClr val="tx1"/>
                </a:solidFill>
              </a:rPr>
              <a:t>/17: 400 L/s</a:t>
            </a:r>
          </a:p>
          <a:p>
            <a:pPr algn="ctr"/>
            <a:r>
              <a:rPr lang="pt-BR" sz="1200" b="1" dirty="0">
                <a:solidFill>
                  <a:schemeClr val="tx1"/>
                </a:solidFill>
              </a:rPr>
              <a:t> - dez/17: 600 L/s</a:t>
            </a:r>
          </a:p>
        </p:txBody>
      </p:sp>
      <p:sp>
        <p:nvSpPr>
          <p:cNvPr id="14" name="Balão de Fala: Retângulo 13">
            <a:extLst>
              <a:ext uri="{FF2B5EF4-FFF2-40B4-BE49-F238E27FC236}">
                <a16:creationId xmlns:a16="http://schemas.microsoft.com/office/drawing/2014/main" id="{14BC4E51-26DD-4C86-8CD6-AF7F35D7A38F}"/>
              </a:ext>
            </a:extLst>
          </p:cNvPr>
          <p:cNvSpPr/>
          <p:nvPr/>
        </p:nvSpPr>
        <p:spPr>
          <a:xfrm>
            <a:off x="5414590" y="3579641"/>
            <a:ext cx="2088232" cy="792088"/>
          </a:xfrm>
          <a:prstGeom prst="wedgeRectCallout">
            <a:avLst>
              <a:gd name="adj1" fmla="val -142830"/>
              <a:gd name="adj2" fmla="val 20639"/>
            </a:avLst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Obras de Interligação entre os sistemas Descoberto e Torto/Santa Maria</a:t>
            </a:r>
          </a:p>
        </p:txBody>
      </p:sp>
      <p:sp>
        <p:nvSpPr>
          <p:cNvPr id="15" name="Balão de Fala: Retângulo 14">
            <a:extLst>
              <a:ext uri="{FF2B5EF4-FFF2-40B4-BE49-F238E27FC236}">
                <a16:creationId xmlns:a16="http://schemas.microsoft.com/office/drawing/2014/main" id="{9981752E-AC4A-4E35-803D-BA0134EB1BD1}"/>
              </a:ext>
            </a:extLst>
          </p:cNvPr>
          <p:cNvSpPr/>
          <p:nvPr/>
        </p:nvSpPr>
        <p:spPr>
          <a:xfrm>
            <a:off x="4766518" y="5124896"/>
            <a:ext cx="2088232" cy="792088"/>
          </a:xfrm>
          <a:prstGeom prst="wedgeRectCallout">
            <a:avLst>
              <a:gd name="adj1" fmla="val -148305"/>
              <a:gd name="adj2" fmla="val 95195"/>
            </a:avLst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Sistema Corumbá:</a:t>
            </a:r>
          </a:p>
          <a:p>
            <a:pPr algn="ctr"/>
            <a:r>
              <a:rPr lang="pt-BR" sz="1200" b="1" dirty="0">
                <a:solidFill>
                  <a:schemeClr val="tx1"/>
                </a:solidFill>
              </a:rPr>
              <a:t>Início de operação previsto para out/2018: 1400 L/s</a:t>
            </a:r>
          </a:p>
        </p:txBody>
      </p:sp>
      <p:sp>
        <p:nvSpPr>
          <p:cNvPr id="9" name="Balão de Fala: Retângulo 8">
            <a:extLst>
              <a:ext uri="{FF2B5EF4-FFF2-40B4-BE49-F238E27FC236}">
                <a16:creationId xmlns:a16="http://schemas.microsoft.com/office/drawing/2014/main" id="{5E381CB4-C9D0-4463-B57E-19C80A229CE7}"/>
              </a:ext>
            </a:extLst>
          </p:cNvPr>
          <p:cNvSpPr/>
          <p:nvPr/>
        </p:nvSpPr>
        <p:spPr>
          <a:xfrm>
            <a:off x="1142772" y="4294724"/>
            <a:ext cx="2088232" cy="792088"/>
          </a:xfrm>
          <a:prstGeom prst="wedgeRectCallout">
            <a:avLst>
              <a:gd name="adj1" fmla="val 25246"/>
              <a:gd name="adj2" fmla="val 132583"/>
            </a:avLst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</a:rPr>
              <a:t>Implantação do Subsistema Gama: 320 L/s – previsto para março de 2018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AE71577B-33E1-4DE1-AAFA-7A6B44A46353}"/>
              </a:ext>
            </a:extLst>
          </p:cNvPr>
          <p:cNvSpPr txBox="1">
            <a:spLocks/>
          </p:cNvSpPr>
          <p:nvPr/>
        </p:nvSpPr>
        <p:spPr>
          <a:xfrm>
            <a:off x="0" y="351065"/>
            <a:ext cx="9141816" cy="80755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200" b="1" dirty="0"/>
              <a:t>MEDIDAS ESTRUTURANTES PARA AMPLIAR A OFERTA DE ÁGUA</a:t>
            </a:r>
          </a:p>
        </p:txBody>
      </p:sp>
    </p:spTree>
    <p:extLst>
      <p:ext uri="{BB962C8B-B14F-4D97-AF65-F5344CB8AC3E}">
        <p14:creationId xmlns:p14="http://schemas.microsoft.com/office/powerpoint/2010/main" val="1685281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0697" y="2886412"/>
            <a:ext cx="682073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>INFRAESTUTURA TECNOLÓGICA PARA AS FUNÇÕES DA ADASA</a:t>
            </a:r>
          </a:p>
        </p:txBody>
      </p:sp>
      <p:sp>
        <p:nvSpPr>
          <p:cNvPr id="3" name="Espaço Reservado para Número de Slide 1">
            <a:extLst>
              <a:ext uri="{FF2B5EF4-FFF2-40B4-BE49-F238E27FC236}">
                <a16:creationId xmlns:a16="http://schemas.microsoft.com/office/drawing/2014/main" id="{4B955CCE-7368-446A-85BA-E35D3107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146" y="6582698"/>
            <a:ext cx="992808" cy="256971"/>
          </a:xfrm>
        </p:spPr>
        <p:txBody>
          <a:bodyPr/>
          <a:lstStyle/>
          <a:p>
            <a:fld id="{7EF8FEDC-D838-4649-B37F-E41AF5B477EA}" type="slidenum">
              <a:rPr lang="pt-BR" smtClean="0"/>
              <a:pPr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2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4869" y="545174"/>
            <a:ext cx="6734812" cy="994172"/>
          </a:xfrm>
        </p:spPr>
        <p:txBody>
          <a:bodyPr>
            <a:normAutofit/>
          </a:bodyPr>
          <a:lstStyle/>
          <a:p>
            <a:r>
              <a:rPr lang="pt-BR" sz="2200" b="1" dirty="0">
                <a:cs typeface="Arial" panose="020B0604020202020204" pitchFamily="34" charset="0"/>
              </a:rPr>
              <a:t>SISTEMA DE INFORMAÇÕES SOBRE RECURSOS HÍDRICOS DO DF (SIRH-DF)</a:t>
            </a:r>
          </a:p>
        </p:txBody>
      </p:sp>
      <p:sp>
        <p:nvSpPr>
          <p:cNvPr id="10" name="Espaço Reservado para Conteúdo 9"/>
          <p:cNvSpPr>
            <a:spLocks noGrp="1"/>
          </p:cNvSpPr>
          <p:nvPr>
            <p:ph idx="1"/>
          </p:nvPr>
        </p:nvSpPr>
        <p:spPr>
          <a:xfrm>
            <a:off x="706528" y="1836432"/>
            <a:ext cx="7886700" cy="3758447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1800" dirty="0"/>
              <a:t>  Imagens do Monitoramento Aéreo</a:t>
            </a:r>
          </a:p>
          <a:p>
            <a:pPr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1800" dirty="0"/>
              <a:t>  Bases de Dados Corporativa da </a:t>
            </a:r>
            <a:r>
              <a:rPr lang="pt-BR" sz="1800" dirty="0" err="1"/>
              <a:t>Adasa</a:t>
            </a:r>
            <a:endParaRPr lang="pt-BR" sz="1800" dirty="0"/>
          </a:p>
          <a:p>
            <a:pPr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1800" dirty="0"/>
              <a:t>  Mapas - Geoprocessamento</a:t>
            </a:r>
          </a:p>
          <a:p>
            <a:pPr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1800" dirty="0"/>
              <a:t>  Monitoramento Remoto</a:t>
            </a:r>
          </a:p>
          <a:p>
            <a:pPr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1800" dirty="0"/>
              <a:t>  Coleta de dados </a:t>
            </a:r>
            <a:r>
              <a:rPr lang="pt-BR" sz="1800" i="1" dirty="0"/>
              <a:t>in loco</a:t>
            </a:r>
          </a:p>
          <a:p>
            <a:pPr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1800" dirty="0"/>
              <a:t>  Aplicativo para anotação de consumo de água</a:t>
            </a:r>
          </a:p>
          <a:p>
            <a:pPr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1800" dirty="0"/>
              <a:t>  Intercâmbio com outras instituições</a:t>
            </a:r>
          </a:p>
        </p:txBody>
      </p:sp>
      <p:sp>
        <p:nvSpPr>
          <p:cNvPr id="6" name="Espaço Reservado para Número de Slide 1">
            <a:extLst>
              <a:ext uri="{FF2B5EF4-FFF2-40B4-BE49-F238E27FC236}">
                <a16:creationId xmlns:a16="http://schemas.microsoft.com/office/drawing/2014/main" id="{4F58A910-D3BF-4B78-88F5-33B842321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146" y="6582698"/>
            <a:ext cx="992808" cy="256971"/>
          </a:xfrm>
        </p:spPr>
        <p:txBody>
          <a:bodyPr/>
          <a:lstStyle/>
          <a:p>
            <a:fld id="{7EF8FEDC-D838-4649-B37F-E41AF5B477EA}" type="slidenum">
              <a:rPr lang="pt-BR" smtClean="0"/>
              <a:pPr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05643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23447" y="1402054"/>
            <a:ext cx="9190892" cy="6892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1800" dirty="0"/>
              <a:t>Já foram vistoriadas 160 captações superficiais e 188 captações subterrâneas, além de 16 canais.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55" y="2420342"/>
            <a:ext cx="2693194" cy="156448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56" y="4086797"/>
            <a:ext cx="2693194" cy="157513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4375" y="282986"/>
            <a:ext cx="7886700" cy="994172"/>
          </a:xfrm>
        </p:spPr>
        <p:txBody>
          <a:bodyPr>
            <a:normAutofit/>
          </a:bodyPr>
          <a:lstStyle/>
          <a:p>
            <a:r>
              <a:rPr lang="pt-BR" sz="2200" b="1" dirty="0"/>
              <a:t>FISCALIZAÇÃO NO DESCOBERTO EM 2017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227" y="2425047"/>
            <a:ext cx="5080820" cy="3324603"/>
          </a:xfrm>
          <a:prstGeom prst="rect">
            <a:avLst/>
          </a:prstGeom>
        </p:spPr>
      </p:pic>
      <p:sp>
        <p:nvSpPr>
          <p:cNvPr id="10" name="Espaço Reservado para Número de Slide 1">
            <a:extLst>
              <a:ext uri="{FF2B5EF4-FFF2-40B4-BE49-F238E27FC236}">
                <a16:creationId xmlns:a16="http://schemas.microsoft.com/office/drawing/2014/main" id="{47A10696-53CA-4477-B089-C7AF0AF8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146" y="6582698"/>
            <a:ext cx="992808" cy="256971"/>
          </a:xfrm>
        </p:spPr>
        <p:txBody>
          <a:bodyPr/>
          <a:lstStyle/>
          <a:p>
            <a:fld id="{7EF8FEDC-D838-4649-B37F-E41AF5B477EA}" type="slidenum">
              <a:rPr lang="pt-BR" smtClean="0"/>
              <a:pPr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4026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2EF23088-6B31-4AB0-805F-43B95CF3F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58463"/>
            <a:ext cx="7886700" cy="4243752"/>
          </a:xfrm>
        </p:spPr>
        <p:txBody>
          <a:bodyPr>
            <a:normAutofit/>
          </a:bodyPr>
          <a:lstStyle/>
          <a:p>
            <a:pPr lvl="1"/>
            <a:r>
              <a:rPr lang="pt-BR" sz="2200" dirty="0"/>
              <a:t>Usuários Superficial</a:t>
            </a:r>
          </a:p>
          <a:p>
            <a:pPr lvl="2"/>
            <a:r>
              <a:rPr lang="pt-BR" sz="1800" dirty="0"/>
              <a:t>Retirada de captações – 30</a:t>
            </a:r>
          </a:p>
          <a:p>
            <a:pPr lvl="2"/>
            <a:r>
              <a:rPr lang="pt-BR" sz="1800" dirty="0"/>
              <a:t>Bombas Lacradas – 12</a:t>
            </a:r>
          </a:p>
          <a:p>
            <a:pPr lvl="2"/>
            <a:endParaRPr lang="pt-BR" dirty="0"/>
          </a:p>
          <a:p>
            <a:pPr lvl="1"/>
            <a:r>
              <a:rPr lang="pt-BR" sz="2200" dirty="0"/>
              <a:t>Canais (16 no total)</a:t>
            </a:r>
          </a:p>
          <a:p>
            <a:pPr lvl="2"/>
            <a:r>
              <a:rPr lang="pt-BR" sz="1800" dirty="0"/>
              <a:t>05 canais fechados</a:t>
            </a:r>
          </a:p>
          <a:p>
            <a:pPr lvl="2"/>
            <a:r>
              <a:rPr lang="pt-BR" sz="1800" dirty="0"/>
              <a:t>06 canais tubulados</a:t>
            </a:r>
          </a:p>
          <a:p>
            <a:pPr lvl="2"/>
            <a:r>
              <a:rPr lang="pt-BR" sz="1800" dirty="0"/>
              <a:t>03 canais aguardando tubulação</a:t>
            </a:r>
          </a:p>
          <a:p>
            <a:pPr lvl="2"/>
            <a:r>
              <a:rPr lang="pt-BR" sz="1800" dirty="0"/>
              <a:t>02 Canais outorgados não tubulados tiveram as vazões diminuídas (</a:t>
            </a:r>
            <a:r>
              <a:rPr lang="pt-BR" sz="1800" dirty="0" err="1"/>
              <a:t>Rodeador</a:t>
            </a:r>
            <a:r>
              <a:rPr lang="pt-BR" sz="1800" dirty="0"/>
              <a:t> e </a:t>
            </a:r>
            <a:r>
              <a:rPr lang="pt-BR" sz="1800" dirty="0" err="1"/>
              <a:t>Jatobazinho</a:t>
            </a:r>
            <a:r>
              <a:rPr lang="pt-BR" sz="1800" dirty="0"/>
              <a:t>)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32CD6799-08EF-4D72-85FB-F4108CCA2BC8}"/>
              </a:ext>
            </a:extLst>
          </p:cNvPr>
          <p:cNvSpPr txBox="1">
            <a:spLocks/>
          </p:cNvSpPr>
          <p:nvPr/>
        </p:nvSpPr>
        <p:spPr>
          <a:xfrm>
            <a:off x="730367" y="371541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200" b="1" dirty="0"/>
              <a:t>AÇÕES DE 2017 - DESCOBERTO</a:t>
            </a:r>
            <a:endParaRPr lang="pt-BR" sz="2200" dirty="0"/>
          </a:p>
        </p:txBody>
      </p:sp>
      <p:sp>
        <p:nvSpPr>
          <p:cNvPr id="4" name="Espaço Reservado para Número de Slide 1">
            <a:extLst>
              <a:ext uri="{FF2B5EF4-FFF2-40B4-BE49-F238E27FC236}">
                <a16:creationId xmlns:a16="http://schemas.microsoft.com/office/drawing/2014/main" id="{186E81E2-579E-487C-98F7-89869D48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146" y="6582698"/>
            <a:ext cx="992808" cy="256971"/>
          </a:xfrm>
        </p:spPr>
        <p:txBody>
          <a:bodyPr/>
          <a:lstStyle/>
          <a:p>
            <a:fld id="{7EF8FEDC-D838-4649-B37F-E41AF5B477EA}" type="slidenum">
              <a:rPr lang="pt-BR" smtClean="0"/>
              <a:pPr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1100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C6A39A-5605-4E7F-AE24-AB674FC69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200" b="1" dirty="0"/>
              <a:t>AÇÕES DE 2017 – APURADO TOTAL</a:t>
            </a:r>
            <a:endParaRPr lang="pt-BR" sz="22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B85BD7F-DCB2-434D-9242-F2DDE34FB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295" y="2289363"/>
            <a:ext cx="5317507" cy="2725942"/>
          </a:xfrm>
          <a:prstGeom prst="rect">
            <a:avLst/>
          </a:prstGeom>
        </p:spPr>
      </p:pic>
      <p:sp>
        <p:nvSpPr>
          <p:cNvPr id="5" name="Espaço Reservado para Número de Slide 1">
            <a:extLst>
              <a:ext uri="{FF2B5EF4-FFF2-40B4-BE49-F238E27FC236}">
                <a16:creationId xmlns:a16="http://schemas.microsoft.com/office/drawing/2014/main" id="{9865A8E2-7520-4CD3-9748-A51DFC13F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146" y="6582698"/>
            <a:ext cx="992808" cy="256971"/>
          </a:xfrm>
        </p:spPr>
        <p:txBody>
          <a:bodyPr/>
          <a:lstStyle/>
          <a:p>
            <a:fld id="{7EF8FEDC-D838-4649-B37F-E41AF5B477EA}" type="slidenum">
              <a:rPr lang="pt-BR" smtClean="0"/>
              <a:pPr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6005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4663"/>
            <a:ext cx="9144000" cy="994172"/>
          </a:xfrm>
        </p:spPr>
        <p:txBody>
          <a:bodyPr>
            <a:normAutofit/>
          </a:bodyPr>
          <a:lstStyle/>
          <a:p>
            <a:r>
              <a:rPr lang="pt-BR" sz="2200" b="1" dirty="0"/>
              <a:t>INFRAESTRUTURA DE MONITORAMENTO</a:t>
            </a:r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99015" y="1340133"/>
            <a:ext cx="8945970" cy="5415231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pt-BR" sz="1800" b="1" dirty="0"/>
              <a:t>16 estações telemétricas </a:t>
            </a:r>
            <a:r>
              <a:rPr lang="pt-BR" sz="1800" dirty="0"/>
              <a:t>instaladas, que enviam dados a cada 15 minutos para os bancos de dados da ADASA; três dessas estações estão localizadas nos reservatórios de Santa Maria, Descoberto e Paranoá;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 </a:t>
            </a:r>
            <a:r>
              <a:rPr lang="pt-BR" sz="1800" b="1" dirty="0"/>
              <a:t>60 estações de monitoramento da quantidade das águas</a:t>
            </a:r>
            <a:r>
              <a:rPr lang="pt-BR" sz="1800" dirty="0"/>
              <a:t>, com registro de nível diário (convertidos em vazão por curva-chave) e medição de vazão mensal. Nos tributários do Descoberto a medição de vazão tem sido semanal;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 </a:t>
            </a:r>
            <a:r>
              <a:rPr lang="pt-BR" sz="1800" b="1" dirty="0"/>
              <a:t>57 estações de monitoramento da qualidade das águas superficiais</a:t>
            </a:r>
            <a:r>
              <a:rPr lang="pt-BR" sz="1800" dirty="0"/>
              <a:t> (rios), com análises de mais de 15 parâmetros trimestralmente;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 </a:t>
            </a:r>
            <a:r>
              <a:rPr lang="pt-BR" sz="1800" b="1" dirty="0"/>
              <a:t>17 estações de monitoramento da qualidade das águas dos três reservatórios</a:t>
            </a:r>
            <a:r>
              <a:rPr lang="pt-BR" sz="1800" dirty="0"/>
              <a:t>, trimestralmente;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 </a:t>
            </a:r>
            <a:r>
              <a:rPr lang="pt-BR" sz="1800" b="1" dirty="0"/>
              <a:t>22 pontos de monitoramento da qualidade da água</a:t>
            </a:r>
            <a:r>
              <a:rPr lang="pt-BR" sz="1800" dirty="0"/>
              <a:t> a jusante das </a:t>
            </a:r>
            <a:r>
              <a:rPr lang="pt-BR" sz="1800" dirty="0" err="1"/>
              <a:t>ETEs</a:t>
            </a:r>
            <a:r>
              <a:rPr lang="pt-BR" sz="1800" dirty="0"/>
              <a:t> da CAESB;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 </a:t>
            </a:r>
            <a:r>
              <a:rPr lang="pt-BR" sz="1800" b="1" dirty="0"/>
              <a:t>42 pares (um raso e um profundo) de poços para monitoramento de águas subterrâneas</a:t>
            </a:r>
            <a:r>
              <a:rPr lang="pt-BR" sz="1800" dirty="0"/>
              <a:t>, com leitura de nível estático mensal e qualidade de água semestral;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800" dirty="0"/>
              <a:t> </a:t>
            </a:r>
            <a:r>
              <a:rPr lang="pt-BR" sz="1800" b="1" dirty="0"/>
              <a:t>Uma sala de situação </a:t>
            </a:r>
            <a:r>
              <a:rPr lang="pt-BR" sz="1800" dirty="0"/>
              <a:t>que permite a visualização de dados diversos sobre pluviosidade, vazão dos principais corpos d’água e nível dos três grandes Reservatórios (Lago Paranoá, Descoberto e Santa Maria).</a:t>
            </a:r>
          </a:p>
        </p:txBody>
      </p:sp>
      <p:sp>
        <p:nvSpPr>
          <p:cNvPr id="5" name="Espaço Reservado para Número de Slide 1">
            <a:extLst>
              <a:ext uri="{FF2B5EF4-FFF2-40B4-BE49-F238E27FC236}">
                <a16:creationId xmlns:a16="http://schemas.microsoft.com/office/drawing/2014/main" id="{89249295-1AF8-4CEB-AB58-950CCB29A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146" y="6582698"/>
            <a:ext cx="992808" cy="256971"/>
          </a:xfrm>
        </p:spPr>
        <p:txBody>
          <a:bodyPr/>
          <a:lstStyle/>
          <a:p>
            <a:fld id="{7EF8FEDC-D838-4649-B37F-E41AF5B477EA}" type="slidenum">
              <a:rPr lang="pt-BR" smtClean="0"/>
              <a:pPr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2379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0"/>
          <a:stretch/>
        </p:blipFill>
        <p:spPr>
          <a:xfrm>
            <a:off x="692163" y="1417599"/>
            <a:ext cx="7756887" cy="5076986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2D7AAD7B-E55D-4790-9E0F-477BB6285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53404"/>
            <a:ext cx="9141212" cy="710054"/>
          </a:xfrm>
        </p:spPr>
        <p:txBody>
          <a:bodyPr>
            <a:noAutofit/>
          </a:bodyPr>
          <a:lstStyle/>
          <a:p>
            <a:r>
              <a:rPr lang="pt-BR" altLang="pt-BR" sz="2200" b="1" dirty="0"/>
              <a:t>ESTAÇÕES DE MONITORAMENTO NO DF</a:t>
            </a:r>
            <a:endParaRPr lang="pt-BR" sz="2200" b="1" dirty="0"/>
          </a:p>
        </p:txBody>
      </p:sp>
      <p:sp>
        <p:nvSpPr>
          <p:cNvPr id="5" name="Espaço Reservado para Número de Slide 1">
            <a:extLst>
              <a:ext uri="{FF2B5EF4-FFF2-40B4-BE49-F238E27FC236}">
                <a16:creationId xmlns:a16="http://schemas.microsoft.com/office/drawing/2014/main" id="{3B681F94-BC8B-4FC1-BD7D-4F9F75D63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146" y="6582698"/>
            <a:ext cx="992808" cy="256971"/>
          </a:xfrm>
        </p:spPr>
        <p:txBody>
          <a:bodyPr/>
          <a:lstStyle/>
          <a:p>
            <a:fld id="{7EF8FEDC-D838-4649-B37F-E41AF5B477EA}" type="slidenum">
              <a:rPr lang="pt-BR" smtClean="0"/>
              <a:pPr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67826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oqui_Entradas_ER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8" y="586155"/>
            <a:ext cx="9077912" cy="601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Número de Slide 1">
            <a:extLst>
              <a:ext uri="{FF2B5EF4-FFF2-40B4-BE49-F238E27FC236}">
                <a16:creationId xmlns:a16="http://schemas.microsoft.com/office/drawing/2014/main" id="{EB772A3D-9E2E-4FC1-AE73-94CBDBA87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146" y="6582698"/>
            <a:ext cx="992808" cy="256971"/>
          </a:xfrm>
        </p:spPr>
        <p:txBody>
          <a:bodyPr/>
          <a:lstStyle/>
          <a:p>
            <a:fld id="{7EF8FEDC-D838-4649-B37F-E41AF5B477EA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02336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83DE757-3725-4431-AACC-4CFE24629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15" y="1579862"/>
            <a:ext cx="8647467" cy="29405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6BEB9E4-5F71-418E-81AF-093326B43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485" y="4730457"/>
            <a:ext cx="3853711" cy="1270293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FEEED51D-7EE5-445F-B1D7-E5530F02DDEC}"/>
              </a:ext>
            </a:extLst>
          </p:cNvPr>
          <p:cNvSpPr txBox="1">
            <a:spLocks/>
          </p:cNvSpPr>
          <p:nvPr/>
        </p:nvSpPr>
        <p:spPr>
          <a:xfrm>
            <a:off x="1" y="667306"/>
            <a:ext cx="9143999" cy="7025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200" b="1" dirty="0"/>
              <a:t>MONITORAMENTO DOS AFLUENTES DO DESCOBERTO</a:t>
            </a:r>
          </a:p>
        </p:txBody>
      </p:sp>
      <p:sp>
        <p:nvSpPr>
          <p:cNvPr id="5" name="Espaço Reservado para Número de Slide 1">
            <a:extLst>
              <a:ext uri="{FF2B5EF4-FFF2-40B4-BE49-F238E27FC236}">
                <a16:creationId xmlns:a16="http://schemas.microsoft.com/office/drawing/2014/main" id="{7A2DA299-9810-485F-9747-D5614BE72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146" y="6582698"/>
            <a:ext cx="992808" cy="256971"/>
          </a:xfrm>
        </p:spPr>
        <p:txBody>
          <a:bodyPr/>
          <a:lstStyle/>
          <a:p>
            <a:fld id="{7EF8FEDC-D838-4649-B37F-E41AF5B477EA}" type="slidenum">
              <a:rPr lang="pt-BR" smtClean="0"/>
              <a:pPr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3758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5716" y="564892"/>
            <a:ext cx="8225618" cy="994172"/>
          </a:xfrm>
        </p:spPr>
        <p:txBody>
          <a:bodyPr>
            <a:normAutofit/>
          </a:bodyPr>
          <a:lstStyle/>
          <a:p>
            <a:r>
              <a:rPr lang="pt-BR" sz="2200" b="1" dirty="0"/>
              <a:t>ESTA APRESENTAÇÃO...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851423"/>
            <a:ext cx="7886700" cy="4005788"/>
          </a:xfrm>
        </p:spPr>
        <p:txBody>
          <a:bodyPr>
            <a:normAutofit fontScale="55000" lnSpcReduction="20000"/>
          </a:bodyPr>
          <a:lstStyle/>
          <a:p>
            <a:r>
              <a:rPr lang="pt-BR" dirty="0"/>
              <a:t>A situação atual é muito grave, e a nossa capacidade de enfrentamento é diferente daquela vivida em 2016/2017</a:t>
            </a:r>
          </a:p>
          <a:p>
            <a:endParaRPr lang="pt-BR" dirty="0"/>
          </a:p>
          <a:p>
            <a:r>
              <a:rPr lang="pt-BR" dirty="0"/>
              <a:t>A situação atual da ADASA, no que se refere à infraestrutura tecnológica</a:t>
            </a:r>
          </a:p>
          <a:p>
            <a:endParaRPr lang="pt-BR" dirty="0"/>
          </a:p>
          <a:p>
            <a:r>
              <a:rPr lang="pt-BR" dirty="0"/>
              <a:t>A Curva de Acompanhamento do Reservatório</a:t>
            </a:r>
          </a:p>
          <a:p>
            <a:endParaRPr lang="pt-BR" dirty="0"/>
          </a:p>
          <a:p>
            <a:r>
              <a:rPr lang="pt-BR" dirty="0"/>
              <a:t>Racionamento</a:t>
            </a:r>
          </a:p>
          <a:p>
            <a:endParaRPr lang="pt-BR" dirty="0"/>
          </a:p>
          <a:p>
            <a:r>
              <a:rPr lang="pt-BR" dirty="0"/>
              <a:t>Ações previstas para 2018 e depois</a:t>
            </a:r>
          </a:p>
          <a:p>
            <a:endParaRPr lang="pt-BR" dirty="0"/>
          </a:p>
          <a:p>
            <a:r>
              <a:rPr lang="pt-BR" dirty="0"/>
              <a:t>Nova Resolução da ADASA</a:t>
            </a:r>
          </a:p>
          <a:p>
            <a:endParaRPr lang="pt-BR" dirty="0"/>
          </a:p>
          <a:p>
            <a:r>
              <a:rPr lang="pt-BR" dirty="0"/>
              <a:t>Considerações finais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6" name="Espaço Reservado para Número de Slide 1">
            <a:extLst>
              <a:ext uri="{FF2B5EF4-FFF2-40B4-BE49-F238E27FC236}">
                <a16:creationId xmlns:a16="http://schemas.microsoft.com/office/drawing/2014/main" id="{804B9E9A-9065-4319-B7BE-065B8E844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146" y="6582698"/>
            <a:ext cx="992808" cy="256971"/>
          </a:xfrm>
        </p:spPr>
        <p:txBody>
          <a:bodyPr/>
          <a:lstStyle/>
          <a:p>
            <a:fld id="{7EF8FEDC-D838-4649-B37F-E41AF5B477EA}" type="slidenum">
              <a:rPr lang="pt-BR" b="1" smtClean="0"/>
              <a:pPr/>
              <a:t>2</a:t>
            </a:fld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875440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15022"/>
            <a:ext cx="8229600" cy="2040385"/>
          </a:xfrm>
        </p:spPr>
        <p:txBody>
          <a:bodyPr>
            <a:normAutofit/>
          </a:bodyPr>
          <a:lstStyle/>
          <a:p>
            <a:r>
              <a:rPr lang="pt-BR" sz="4000" b="1" dirty="0"/>
              <a:t>PLUVIOSIDADE DESCOBERTO</a:t>
            </a:r>
          </a:p>
        </p:txBody>
      </p:sp>
      <p:sp>
        <p:nvSpPr>
          <p:cNvPr id="3" name="Espaço Reservado para Número de Slide 1">
            <a:extLst>
              <a:ext uri="{FF2B5EF4-FFF2-40B4-BE49-F238E27FC236}">
                <a16:creationId xmlns:a16="http://schemas.microsoft.com/office/drawing/2014/main" id="{FCF86FF7-B544-46B2-9710-E5C17FBD3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146" y="6582698"/>
            <a:ext cx="992808" cy="256971"/>
          </a:xfrm>
        </p:spPr>
        <p:txBody>
          <a:bodyPr/>
          <a:lstStyle/>
          <a:p>
            <a:fld id="{7EF8FEDC-D838-4649-B37F-E41AF5B477EA}" type="slidenum">
              <a:rPr lang="pt-BR" smtClean="0"/>
              <a:pPr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1895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24E748F-F908-4D37-BE64-16FF41097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722"/>
            <a:ext cx="9144000" cy="6408555"/>
          </a:xfrm>
          <a:prstGeom prst="rect">
            <a:avLst/>
          </a:prstGeom>
        </p:spPr>
      </p:pic>
      <p:sp>
        <p:nvSpPr>
          <p:cNvPr id="3" name="Espaço Reservado para Número de Slide 1">
            <a:extLst>
              <a:ext uri="{FF2B5EF4-FFF2-40B4-BE49-F238E27FC236}">
                <a16:creationId xmlns:a16="http://schemas.microsoft.com/office/drawing/2014/main" id="{A5838C23-8802-442E-A688-B8EB1B91B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146" y="6582698"/>
            <a:ext cx="992808" cy="256971"/>
          </a:xfrm>
        </p:spPr>
        <p:txBody>
          <a:bodyPr/>
          <a:lstStyle/>
          <a:p>
            <a:fld id="{7EF8FEDC-D838-4649-B37F-E41AF5B477EA}" type="slidenum">
              <a:rPr lang="pt-BR" smtClean="0"/>
              <a:pPr/>
              <a:t>21</a:t>
            </a:fld>
            <a:endParaRPr lang="pt-BR" dirty="0"/>
          </a:p>
        </p:txBody>
      </p:sp>
      <p:sp>
        <p:nvSpPr>
          <p:cNvPr id="4" name="Espaço Reservado para Número de Slide 1">
            <a:extLst>
              <a:ext uri="{FF2B5EF4-FFF2-40B4-BE49-F238E27FC236}">
                <a16:creationId xmlns:a16="http://schemas.microsoft.com/office/drawing/2014/main" id="{DECE38D2-7AD9-4168-B5F7-3232CCE57D58}"/>
              </a:ext>
            </a:extLst>
          </p:cNvPr>
          <p:cNvSpPr txBox="1">
            <a:spLocks/>
          </p:cNvSpPr>
          <p:nvPr/>
        </p:nvSpPr>
        <p:spPr>
          <a:xfrm>
            <a:off x="8147546" y="6735098"/>
            <a:ext cx="992808" cy="2569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48165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200" b="1" dirty="0"/>
              <a:t>MÉDIAS HISTÓRICAS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0100"/>
            <a:ext cx="9144000" cy="3072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4736" y="5470011"/>
            <a:ext cx="6760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/>
              <a:t>*O </a:t>
            </a:r>
            <a:r>
              <a:rPr lang="pt-BR" dirty="0"/>
              <a:t>Ano hidrológico do DF se estende de outubro a setembro </a:t>
            </a:r>
          </a:p>
        </p:txBody>
      </p:sp>
      <p:sp>
        <p:nvSpPr>
          <p:cNvPr id="6" name="Espaço Reservado para Número de Slide 1">
            <a:extLst>
              <a:ext uri="{FF2B5EF4-FFF2-40B4-BE49-F238E27FC236}">
                <a16:creationId xmlns:a16="http://schemas.microsoft.com/office/drawing/2014/main" id="{C99DC850-1184-4703-879F-477565EC2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146" y="6582698"/>
            <a:ext cx="992808" cy="256971"/>
          </a:xfrm>
        </p:spPr>
        <p:txBody>
          <a:bodyPr/>
          <a:lstStyle/>
          <a:p>
            <a:fld id="{7EF8FEDC-D838-4649-B37F-E41AF5B477EA}" type="slidenum">
              <a:rPr lang="pt-BR" smtClean="0"/>
              <a:pPr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4559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0"/>
            <a:ext cx="8686800" cy="1143000"/>
          </a:xfrm>
        </p:spPr>
        <p:txBody>
          <a:bodyPr>
            <a:normAutofit/>
          </a:bodyPr>
          <a:lstStyle/>
          <a:p>
            <a:r>
              <a:rPr lang="pt-BR" sz="2200" b="1" dirty="0"/>
              <a:t>PLUVIOSIDADE NO TRIMESTRE OUT-NOV-DEZ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49" y="1143000"/>
            <a:ext cx="4529740" cy="2946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089" y="1143000"/>
            <a:ext cx="4108409" cy="2965866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2150928" y="4204721"/>
          <a:ext cx="4773009" cy="2417048"/>
        </p:xfrm>
        <a:graphic>
          <a:graphicData uri="http://schemas.openxmlformats.org/drawingml/2006/table">
            <a:tbl>
              <a:tblPr/>
              <a:tblGrid>
                <a:gridCol w="1354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9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95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487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Pluviosidade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 (mm)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87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Times New Roman"/>
                          <a:cs typeface="Times New Roman"/>
                        </a:rPr>
                        <a:t>mês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  <a:cs typeface="Times New Roman"/>
                        </a:rPr>
                        <a:t>2016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cs typeface="Times New Roman"/>
                        </a:rPr>
                        <a:t>2017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  <a:cs typeface="Times New Roman"/>
                        </a:rPr>
                        <a:t>média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99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outubro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83.06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27.60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122.73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99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novembro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175.72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219.40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221.88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599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dezembro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119.24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24.20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255.51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99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total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323.65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271.20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/>
                        </a:rPr>
                        <a:t>600.12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Espaço Reservado para Número de Slide 1">
            <a:extLst>
              <a:ext uri="{FF2B5EF4-FFF2-40B4-BE49-F238E27FC236}">
                <a16:creationId xmlns:a16="http://schemas.microsoft.com/office/drawing/2014/main" id="{E42E8CC9-1970-4BB5-A605-ACF3F845F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146" y="6582698"/>
            <a:ext cx="992808" cy="256971"/>
          </a:xfrm>
        </p:spPr>
        <p:txBody>
          <a:bodyPr/>
          <a:lstStyle/>
          <a:p>
            <a:fld id="{7EF8FEDC-D838-4649-B37F-E41AF5B477EA}" type="slidenum">
              <a:rPr lang="pt-BR" smtClean="0"/>
              <a:pPr/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7699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91219" y="1348155"/>
            <a:ext cx="6307765" cy="4044460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>CURVA DE REFERÊNCIA:</a:t>
            </a:r>
            <a:br>
              <a:rPr lang="pt-BR" b="1" dirty="0"/>
            </a:br>
            <a:r>
              <a:rPr lang="pt-BR" b="1" dirty="0"/>
              <a:t>METAS A SEREM ATINGIDAS NOS NÍVEIS DO RESERVATÓRIO DO DESCOBERTO ATÉ O FINAL DO PERÍODO CHUVOSO</a:t>
            </a:r>
          </a:p>
        </p:txBody>
      </p:sp>
      <p:sp>
        <p:nvSpPr>
          <p:cNvPr id="3" name="Espaço Reservado para Número de Slide 1">
            <a:extLst>
              <a:ext uri="{FF2B5EF4-FFF2-40B4-BE49-F238E27FC236}">
                <a16:creationId xmlns:a16="http://schemas.microsoft.com/office/drawing/2014/main" id="{7C470D3B-09A0-4D62-84EB-CC459EF63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146" y="6582698"/>
            <a:ext cx="992808" cy="256971"/>
          </a:xfrm>
        </p:spPr>
        <p:txBody>
          <a:bodyPr/>
          <a:lstStyle/>
          <a:p>
            <a:fld id="{7EF8FEDC-D838-4649-B37F-E41AF5B477EA}" type="slidenum">
              <a:rPr lang="pt-BR" smtClean="0"/>
              <a:pPr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28862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F2792DE-014B-4915-993A-F682A4626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831" y="1065092"/>
            <a:ext cx="8452338" cy="458543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pt-BR" sz="2200" dirty="0"/>
              <a:t>A pluviosidade é considerada indiretamente na simulação;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pt-BR" sz="2200" dirty="0"/>
              <a:t>A vazão média mensal máxima de captação da CAESB, no reservatório do Descoberto, fica mantida 3,3 m³/s em dezembro e, a partir de janeiro 3,10 m³/s;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pt-BR" sz="2200" dirty="0"/>
              <a:t> Aos irrigantes dos principais afluentes do reservatório do Descoberto fica mantida a captação de água no horário de 6 às 9h e somente nos dias ímpares. </a:t>
            </a:r>
          </a:p>
          <a:p>
            <a:pPr lvl="1">
              <a:lnSpc>
                <a:spcPct val="120000"/>
              </a:lnSpc>
              <a:spcBef>
                <a:spcPts val="1200"/>
              </a:spcBef>
            </a:pPr>
            <a:r>
              <a:rPr lang="pt-BR" sz="2200" dirty="0"/>
              <a:t>São considerados os principais afluentes do reservatório do Descoberto: rio Descoberto, córrego Chapadinha, córrego Olaria, córrego Capão Comprido, ribeirão </a:t>
            </a:r>
            <a:r>
              <a:rPr lang="pt-BR" sz="2200" dirty="0" err="1"/>
              <a:t>Rodeador</a:t>
            </a:r>
            <a:r>
              <a:rPr lang="pt-BR" sz="2200" dirty="0"/>
              <a:t> e ribeirão das Pedras.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94CE780-455A-48E9-8434-86CFAEBB9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315"/>
            <a:ext cx="8229600" cy="1143000"/>
          </a:xfrm>
        </p:spPr>
        <p:txBody>
          <a:bodyPr>
            <a:normAutofit/>
          </a:bodyPr>
          <a:lstStyle/>
          <a:p>
            <a:r>
              <a:rPr lang="pt-BR" sz="2200" b="1" dirty="0"/>
              <a:t>PARÂMETROS ADOTADOS NA RESOLUÇÃO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3F6C176-0997-424C-A9BE-CED7C970EF28}"/>
              </a:ext>
            </a:extLst>
          </p:cNvPr>
          <p:cNvSpPr txBox="1"/>
          <p:nvPr/>
        </p:nvSpPr>
        <p:spPr>
          <a:xfrm>
            <a:off x="35171" y="5904674"/>
            <a:ext cx="9355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highlight>
                  <a:srgbClr val="FFFF00"/>
                </a:highlight>
              </a:rPr>
              <a:t>Fatores de incerteza: grau de saturação do solo, </a:t>
            </a:r>
            <a:br>
              <a:rPr lang="pt-BR" sz="2400" dirty="0">
                <a:solidFill>
                  <a:srgbClr val="FF0000"/>
                </a:solidFill>
                <a:highlight>
                  <a:srgbClr val="FFFF00"/>
                </a:highlight>
              </a:rPr>
            </a:br>
            <a:r>
              <a:rPr lang="pt-BR" sz="2400" dirty="0">
                <a:solidFill>
                  <a:srgbClr val="FF0000"/>
                </a:solidFill>
                <a:highlight>
                  <a:srgbClr val="FFFF00"/>
                </a:highlight>
              </a:rPr>
              <a:t>nível freático dos aquíferos, distribuição e volume de chuvas </a:t>
            </a:r>
          </a:p>
        </p:txBody>
      </p:sp>
      <p:sp>
        <p:nvSpPr>
          <p:cNvPr id="8" name="Espaço Reservado para Número de Slide 1">
            <a:extLst>
              <a:ext uri="{FF2B5EF4-FFF2-40B4-BE49-F238E27FC236}">
                <a16:creationId xmlns:a16="http://schemas.microsoft.com/office/drawing/2014/main" id="{6A4B0374-9CFC-4CF7-B686-26B70765E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146" y="6582698"/>
            <a:ext cx="992808" cy="256971"/>
          </a:xfrm>
        </p:spPr>
        <p:txBody>
          <a:bodyPr/>
          <a:lstStyle/>
          <a:p>
            <a:fld id="{7EF8FEDC-D838-4649-B37F-E41AF5B477EA}" type="slidenum">
              <a:rPr lang="pt-BR" smtClean="0"/>
              <a:pPr/>
              <a:t>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3867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E54E9496-A598-493C-AB5A-5CC863218AD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8870" y="1232452"/>
          <a:ext cx="7858539" cy="5022576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7858539">
                  <a:extLst>
                    <a:ext uri="{9D8B030D-6E8A-4147-A177-3AD203B41FA5}">
                      <a16:colId xmlns:a16="http://schemas.microsoft.com/office/drawing/2014/main" val="1153865776"/>
                    </a:ext>
                  </a:extLst>
                </a:gridCol>
              </a:tblGrid>
              <a:tr h="3592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540385" algn="l"/>
                        </a:tabLst>
                      </a:pPr>
                      <a:r>
                        <a:rPr lang="pt-BR" sz="1800" dirty="0">
                          <a:solidFill>
                            <a:srgbClr val="002060"/>
                          </a:solidFill>
                          <a:effectLst/>
                        </a:rPr>
                        <a:t>Cenário 4 – Utilização de vazões afluentes do pior ano hidrológico (2016/2017).</a:t>
                      </a:r>
                      <a:endParaRPr lang="pt-BR" sz="1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8157127"/>
                  </a:ext>
                </a:extLst>
              </a:tr>
              <a:tr h="106059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199390" algn="l"/>
                        </a:tabLst>
                      </a:pPr>
                      <a:r>
                        <a:rPr lang="pt-BR" sz="1800" dirty="0">
                          <a:effectLst/>
                        </a:rPr>
                        <a:t>As vazões afluentes iguais a do pior ano hidrológico (2016/2017);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199390" algn="l"/>
                        </a:tabLst>
                      </a:pPr>
                      <a:r>
                        <a:rPr lang="pt-BR" sz="1800" dirty="0">
                          <a:effectLst/>
                        </a:rPr>
                        <a:t>Captação Caesb de novembro a dezembro igual a 3,3 m</a:t>
                      </a:r>
                      <a:r>
                        <a:rPr lang="pt-BR" sz="1800" baseline="30000" dirty="0">
                          <a:effectLst/>
                        </a:rPr>
                        <a:t>3</a:t>
                      </a:r>
                      <a:r>
                        <a:rPr lang="pt-BR" sz="1800" dirty="0">
                          <a:effectLst/>
                        </a:rPr>
                        <a:t>/s e de janeiro a abril igual a 3,1 m</a:t>
                      </a:r>
                      <a:r>
                        <a:rPr lang="pt-BR" sz="1800" baseline="30000" dirty="0">
                          <a:effectLst/>
                        </a:rPr>
                        <a:t>3</a:t>
                      </a:r>
                      <a:r>
                        <a:rPr lang="pt-BR" sz="1800" dirty="0">
                          <a:effectLst/>
                        </a:rPr>
                        <a:t>/s.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7135587"/>
                  </a:ext>
                </a:extLst>
              </a:tr>
              <a:tr h="740783">
                <a:tc>
                  <a:txBody>
                    <a:bodyPr/>
                    <a:lstStyle/>
                    <a:p>
                      <a:pPr marL="0" algn="just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540385" algn="l"/>
                        </a:tabLst>
                      </a:pPr>
                      <a:r>
                        <a:rPr lang="pt-BR" sz="18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Cenário 5 – Utilização de 80% vazões afluentes do pior ano hidrológico (2016/2017).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810431"/>
                  </a:ext>
                </a:extLst>
              </a:tr>
              <a:tr h="106059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199390" algn="l"/>
                        </a:tabLst>
                      </a:pPr>
                      <a:r>
                        <a:rPr lang="pt-BR" sz="1800" dirty="0">
                          <a:effectLst/>
                        </a:rPr>
                        <a:t>As vazões afluentes iguais a do pior ano hidrológico (2016/2017);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199390" algn="l"/>
                        </a:tabLst>
                      </a:pPr>
                      <a:r>
                        <a:rPr lang="pt-BR" sz="1800" dirty="0">
                          <a:effectLst/>
                        </a:rPr>
                        <a:t>Captação Caesb de novembro a dezembro igual a 3,3 m</a:t>
                      </a:r>
                      <a:r>
                        <a:rPr lang="pt-BR" sz="1800" baseline="30000" dirty="0">
                          <a:effectLst/>
                        </a:rPr>
                        <a:t>3</a:t>
                      </a:r>
                      <a:r>
                        <a:rPr lang="pt-BR" sz="1800" dirty="0">
                          <a:effectLst/>
                        </a:rPr>
                        <a:t>/s e de janeiro a abril igual a 3,1 m</a:t>
                      </a:r>
                      <a:r>
                        <a:rPr lang="pt-BR" sz="1800" baseline="30000" dirty="0">
                          <a:effectLst/>
                        </a:rPr>
                        <a:t>3</a:t>
                      </a:r>
                      <a:r>
                        <a:rPr lang="pt-BR" sz="1800" dirty="0">
                          <a:effectLst/>
                        </a:rPr>
                        <a:t>/s.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2266189"/>
                  </a:ext>
                </a:extLst>
              </a:tr>
              <a:tr h="740783">
                <a:tc>
                  <a:txBody>
                    <a:bodyPr/>
                    <a:lstStyle/>
                    <a:p>
                      <a:pPr marL="0" algn="just" defTabSz="4572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540385" algn="l"/>
                        </a:tabLst>
                      </a:pPr>
                      <a:r>
                        <a:rPr lang="pt-BR" sz="18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Cenário 6 – Utilização de 120% vazões afluentes do pior ano hidrológico (2016/2017).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2131041"/>
                  </a:ext>
                </a:extLst>
              </a:tr>
              <a:tr h="106059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199390" algn="l"/>
                        </a:tabLst>
                      </a:pPr>
                      <a:r>
                        <a:rPr lang="pt-BR" sz="1800" dirty="0">
                          <a:effectLst/>
                        </a:rPr>
                        <a:t>As vazões afluentes iguais a do pior ano hidrológico (2016/2017);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"/>
                        <a:tabLst>
                          <a:tab pos="199390" algn="l"/>
                        </a:tabLst>
                      </a:pPr>
                      <a:r>
                        <a:rPr lang="pt-BR" sz="1800" dirty="0">
                          <a:effectLst/>
                        </a:rPr>
                        <a:t>Captação Caesb de novembro a dezembro igual a 3,3 m</a:t>
                      </a:r>
                      <a:r>
                        <a:rPr lang="pt-BR" sz="1800" baseline="30000" dirty="0">
                          <a:effectLst/>
                        </a:rPr>
                        <a:t>3</a:t>
                      </a:r>
                      <a:r>
                        <a:rPr lang="pt-BR" sz="1800" dirty="0">
                          <a:effectLst/>
                        </a:rPr>
                        <a:t>/s e de janeiro a abril igual a 3,1 m</a:t>
                      </a:r>
                      <a:r>
                        <a:rPr lang="pt-BR" sz="1800" baseline="30000" dirty="0">
                          <a:effectLst/>
                        </a:rPr>
                        <a:t>3</a:t>
                      </a:r>
                      <a:r>
                        <a:rPr lang="pt-BR" sz="1800" dirty="0">
                          <a:effectLst/>
                        </a:rPr>
                        <a:t>/s.</a:t>
                      </a:r>
                      <a:endParaRPr lang="pt-B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3479141"/>
                  </a:ext>
                </a:extLst>
              </a:tr>
            </a:tbl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C136BEF3-14C3-4F4E-A9C4-CC4A6652C4B9}"/>
              </a:ext>
            </a:extLst>
          </p:cNvPr>
          <p:cNvSpPr txBox="1">
            <a:spLocks/>
          </p:cNvSpPr>
          <p:nvPr/>
        </p:nvSpPr>
        <p:spPr>
          <a:xfrm>
            <a:off x="0" y="166722"/>
            <a:ext cx="9144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200" b="1" dirty="0"/>
              <a:t>CENÁRIOS – RESERVATÓRIO DESCOBERTO – 2017/ 2018</a:t>
            </a:r>
          </a:p>
        </p:txBody>
      </p:sp>
      <p:sp>
        <p:nvSpPr>
          <p:cNvPr id="4" name="Espaço Reservado para Número de Slide 1">
            <a:extLst>
              <a:ext uri="{FF2B5EF4-FFF2-40B4-BE49-F238E27FC236}">
                <a16:creationId xmlns:a16="http://schemas.microsoft.com/office/drawing/2014/main" id="{C677DBD0-A848-410A-8D49-D6EE52A7B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146" y="6582698"/>
            <a:ext cx="992808" cy="256971"/>
          </a:xfrm>
        </p:spPr>
        <p:txBody>
          <a:bodyPr/>
          <a:lstStyle/>
          <a:p>
            <a:fld id="{7EF8FEDC-D838-4649-B37F-E41AF5B477EA}" type="slidenum">
              <a:rPr lang="pt-BR" smtClean="0"/>
              <a:pPr/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1410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0935"/>
            <a:ext cx="9144000" cy="5178175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795D4A2F-E9B0-497B-A423-75FE56A3D283}"/>
              </a:ext>
            </a:extLst>
          </p:cNvPr>
          <p:cNvSpPr txBox="1">
            <a:spLocks/>
          </p:cNvSpPr>
          <p:nvPr/>
        </p:nvSpPr>
        <p:spPr>
          <a:xfrm>
            <a:off x="0" y="26763"/>
            <a:ext cx="91440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200" b="1" dirty="0"/>
              <a:t>CENÁRIOS – RESERVATÓRIO DESCOBERTO – 2017/ 2018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78A346D-FB02-440F-ADBE-E088B57990A3}"/>
              </a:ext>
            </a:extLst>
          </p:cNvPr>
          <p:cNvSpPr txBox="1"/>
          <p:nvPr/>
        </p:nvSpPr>
        <p:spPr>
          <a:xfrm>
            <a:off x="35171" y="6292389"/>
            <a:ext cx="9050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highlight>
                  <a:srgbClr val="FFFF00"/>
                </a:highlight>
              </a:rPr>
              <a:t>IMPORTANTE: ALTO GRAU DE INCERTEZA EM TODAS AS SIMULAÇÕES</a:t>
            </a:r>
          </a:p>
        </p:txBody>
      </p:sp>
      <p:sp>
        <p:nvSpPr>
          <p:cNvPr id="6" name="Espaço Reservado para Número de Slide 1">
            <a:extLst>
              <a:ext uri="{FF2B5EF4-FFF2-40B4-BE49-F238E27FC236}">
                <a16:creationId xmlns:a16="http://schemas.microsoft.com/office/drawing/2014/main" id="{AA44FC6F-150D-4177-9436-160F5B56D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146" y="6582698"/>
            <a:ext cx="992808" cy="256971"/>
          </a:xfrm>
        </p:spPr>
        <p:txBody>
          <a:bodyPr/>
          <a:lstStyle/>
          <a:p>
            <a:fld id="{7EF8FEDC-D838-4649-B37F-E41AF5B477EA}" type="slidenum">
              <a:rPr lang="pt-BR" smtClean="0"/>
              <a:pPr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1416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8848436" cy="405636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15A60915-97D2-46A7-8A5E-09D1CD79B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814"/>
            <a:ext cx="9144000" cy="994172"/>
          </a:xfrm>
        </p:spPr>
        <p:txBody>
          <a:bodyPr>
            <a:normAutofit/>
          </a:bodyPr>
          <a:lstStyle/>
          <a:p>
            <a:r>
              <a:rPr lang="pt-BR" sz="2200" b="1" dirty="0"/>
              <a:t>RESERVATÓRIO DO DESCOBERTO</a:t>
            </a:r>
            <a:br>
              <a:rPr lang="pt-BR" sz="2200" b="1" dirty="0"/>
            </a:br>
            <a:r>
              <a:rPr lang="pt-BR" sz="2200" b="1" dirty="0"/>
              <a:t>METAS A SEREM ATINGIDAS MENSALMENTE – DEZ.2017/MAI.2018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CC39742-B7AD-45E8-BEC2-C48452ED7580}"/>
              </a:ext>
            </a:extLst>
          </p:cNvPr>
          <p:cNvSpPr txBox="1"/>
          <p:nvPr/>
        </p:nvSpPr>
        <p:spPr>
          <a:xfrm>
            <a:off x="35171" y="6292389"/>
            <a:ext cx="9050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highlight>
                  <a:srgbClr val="FFFF00"/>
                </a:highlight>
              </a:rPr>
              <a:t>IMPORTANTE: ALTO GRAU DE INCERTEZA NA SIMULAÇÃO</a:t>
            </a:r>
          </a:p>
        </p:txBody>
      </p:sp>
      <p:sp>
        <p:nvSpPr>
          <p:cNvPr id="6" name="Espaço Reservado para Número de Slide 1">
            <a:extLst>
              <a:ext uri="{FF2B5EF4-FFF2-40B4-BE49-F238E27FC236}">
                <a16:creationId xmlns:a16="http://schemas.microsoft.com/office/drawing/2014/main" id="{E189BCF7-924A-40FF-AAFB-7A560DF0C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146" y="6582698"/>
            <a:ext cx="992808" cy="256971"/>
          </a:xfrm>
        </p:spPr>
        <p:txBody>
          <a:bodyPr/>
          <a:lstStyle/>
          <a:p>
            <a:fld id="{7EF8FEDC-D838-4649-B37F-E41AF5B477EA}" type="slidenum">
              <a:rPr lang="pt-BR" smtClean="0"/>
              <a:pPr/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029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007362"/>
            <a:ext cx="4724400" cy="32242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3189"/>
            <a:ext cx="9144000" cy="994172"/>
          </a:xfrm>
        </p:spPr>
        <p:txBody>
          <a:bodyPr>
            <a:normAutofit/>
          </a:bodyPr>
          <a:lstStyle/>
          <a:p>
            <a:r>
              <a:rPr lang="pt-BR" sz="2200" b="1" dirty="0"/>
              <a:t>INCERTEZAS NAS CURVAS DE ACOMPANHAMENTO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A61C8A-5192-46AD-B927-2399A6E81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324" y="3856892"/>
            <a:ext cx="6234190" cy="285792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24BECFD-26D4-4FEB-A86F-10289D753279}"/>
              </a:ext>
            </a:extLst>
          </p:cNvPr>
          <p:cNvSpPr txBox="1"/>
          <p:nvPr/>
        </p:nvSpPr>
        <p:spPr>
          <a:xfrm>
            <a:off x="5416062" y="1688123"/>
            <a:ext cx="2696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  <a:highlight>
                  <a:srgbClr val="FFFF00"/>
                </a:highlight>
              </a:rPr>
              <a:t>Maio – Dezembro 2017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2981775-33B4-4176-ADFE-4218A35F49A1}"/>
              </a:ext>
            </a:extLst>
          </p:cNvPr>
          <p:cNvSpPr/>
          <p:nvPr/>
        </p:nvSpPr>
        <p:spPr>
          <a:xfrm>
            <a:off x="2004646" y="1910862"/>
            <a:ext cx="2919046" cy="17350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9CD2DD4-969F-41CD-AAB8-0743A63134EC}"/>
              </a:ext>
            </a:extLst>
          </p:cNvPr>
          <p:cNvSpPr/>
          <p:nvPr/>
        </p:nvSpPr>
        <p:spPr>
          <a:xfrm>
            <a:off x="2731476" y="4337539"/>
            <a:ext cx="5725037" cy="19468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05D923A-8C05-484C-91C4-721E9C424B78}"/>
              </a:ext>
            </a:extLst>
          </p:cNvPr>
          <p:cNvSpPr txBox="1"/>
          <p:nvPr/>
        </p:nvSpPr>
        <p:spPr>
          <a:xfrm>
            <a:off x="-46891" y="5244876"/>
            <a:ext cx="2383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  <a:highlight>
                  <a:srgbClr val="FFFF00"/>
                </a:highlight>
              </a:rPr>
              <a:t>Dez. 2017 – Maio 2018</a:t>
            </a:r>
          </a:p>
        </p:txBody>
      </p:sp>
      <p:sp>
        <p:nvSpPr>
          <p:cNvPr id="12" name="Espaço Reservado para Número de Slide 1">
            <a:extLst>
              <a:ext uri="{FF2B5EF4-FFF2-40B4-BE49-F238E27FC236}">
                <a16:creationId xmlns:a16="http://schemas.microsoft.com/office/drawing/2014/main" id="{862641EA-419E-475A-A5AC-78E5B482A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146" y="6582698"/>
            <a:ext cx="992808" cy="256971"/>
          </a:xfrm>
        </p:spPr>
        <p:txBody>
          <a:bodyPr/>
          <a:lstStyle/>
          <a:p>
            <a:fld id="{7EF8FEDC-D838-4649-B37F-E41AF5B477EA}" type="slidenum">
              <a:rPr lang="pt-BR" smtClean="0"/>
              <a:pPr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2322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3238" y="78750"/>
            <a:ext cx="9137357" cy="994172"/>
          </a:xfrm>
        </p:spPr>
        <p:txBody>
          <a:bodyPr>
            <a:normAutofit/>
          </a:bodyPr>
          <a:lstStyle/>
          <a:p>
            <a:r>
              <a:rPr lang="pt-BR" sz="2200" b="1" dirty="0"/>
              <a:t>COMPARAÇÃO ENTRE A SITUAÇÃO EM MAIO DE 2016 E DE 2017</a:t>
            </a:r>
          </a:p>
        </p:txBody>
      </p:sp>
      <p:graphicFrame>
        <p:nvGraphicFramePr>
          <p:cNvPr id="9" name="Espaço Reservado para Conteú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1505900"/>
              </p:ext>
            </p:extLst>
          </p:nvPr>
        </p:nvGraphicFramePr>
        <p:xfrm>
          <a:off x="628650" y="1072922"/>
          <a:ext cx="8184046" cy="5389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259">
                  <a:extLst>
                    <a:ext uri="{9D8B030D-6E8A-4147-A177-3AD203B41FA5}">
                      <a16:colId xmlns:a16="http://schemas.microsoft.com/office/drawing/2014/main" val="1942953048"/>
                    </a:ext>
                  </a:extLst>
                </a:gridCol>
                <a:gridCol w="2076523">
                  <a:extLst>
                    <a:ext uri="{9D8B030D-6E8A-4147-A177-3AD203B41FA5}">
                      <a16:colId xmlns:a16="http://schemas.microsoft.com/office/drawing/2014/main" val="739356913"/>
                    </a:ext>
                  </a:extLst>
                </a:gridCol>
                <a:gridCol w="2011632">
                  <a:extLst>
                    <a:ext uri="{9D8B030D-6E8A-4147-A177-3AD203B41FA5}">
                      <a16:colId xmlns:a16="http://schemas.microsoft.com/office/drawing/2014/main" val="239561300"/>
                    </a:ext>
                  </a:extLst>
                </a:gridCol>
                <a:gridCol w="2011632">
                  <a:extLst>
                    <a:ext uri="{9D8B030D-6E8A-4147-A177-3AD203B41FA5}">
                      <a16:colId xmlns:a16="http://schemas.microsoft.com/office/drawing/2014/main" val="3528010437"/>
                    </a:ext>
                  </a:extLst>
                </a:gridCol>
              </a:tblGrid>
              <a:tr h="348255">
                <a:tc>
                  <a:txBody>
                    <a:bodyPr/>
                    <a:lstStyle/>
                    <a:p>
                      <a:r>
                        <a:rPr lang="pt-BR" sz="1600" b="1" dirty="0"/>
                        <a:t>ASPECTOS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Maio de 2016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Maio</a:t>
                      </a:r>
                      <a:r>
                        <a:rPr lang="pt-BR" sz="1600" b="1" baseline="0" dirty="0"/>
                        <a:t> de 2017</a:t>
                      </a:r>
                      <a:endParaRPr lang="pt-BR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Dezembro de 2017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19280710"/>
                  </a:ext>
                </a:extLst>
              </a:tr>
              <a:tr h="875344">
                <a:tc>
                  <a:txBody>
                    <a:bodyPr/>
                    <a:lstStyle/>
                    <a:p>
                      <a:r>
                        <a:rPr lang="pt-BR" sz="1600" b="1" dirty="0"/>
                        <a:t>Volume</a:t>
                      </a:r>
                      <a:r>
                        <a:rPr lang="pt-BR" sz="1600" b="1" baseline="0" dirty="0"/>
                        <a:t> dos Reservatórios do Descoberto e de Santa Maria</a:t>
                      </a:r>
                      <a:endParaRPr lang="pt-BR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Descoberto = 89,2</a:t>
                      </a:r>
                      <a:r>
                        <a:rPr lang="pt-BR" sz="1600" b="1" baseline="0" dirty="0"/>
                        <a:t> %</a:t>
                      </a:r>
                      <a:endParaRPr lang="pt-BR" sz="1600" b="1" dirty="0"/>
                    </a:p>
                    <a:p>
                      <a:r>
                        <a:rPr lang="pt-BR" sz="1600" b="1" dirty="0"/>
                        <a:t>Santa Maria =74,7%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Descoberto = 56,4 %</a:t>
                      </a:r>
                    </a:p>
                    <a:p>
                      <a:r>
                        <a:rPr lang="pt-BR" sz="1600" b="1" dirty="0"/>
                        <a:t>Santa Maria = 53,9 %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Descoberto = 10,1 %</a:t>
                      </a:r>
                    </a:p>
                    <a:p>
                      <a:r>
                        <a:rPr lang="pt-BR" sz="1600" b="1" dirty="0"/>
                        <a:t>Santa Maria = 22,8 %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83477039"/>
                  </a:ext>
                </a:extLst>
              </a:tr>
              <a:tr h="611799">
                <a:tc>
                  <a:txBody>
                    <a:bodyPr/>
                    <a:lstStyle/>
                    <a:p>
                      <a:r>
                        <a:rPr lang="pt-BR" sz="1600" b="1" dirty="0">
                          <a:solidFill>
                            <a:schemeClr val="tx1"/>
                          </a:solidFill>
                        </a:rPr>
                        <a:t>Volume captado pela CAESB</a:t>
                      </a:r>
                      <a:r>
                        <a:rPr lang="pt-BR" sz="1600" b="1" baseline="0" dirty="0">
                          <a:solidFill>
                            <a:schemeClr val="tx1"/>
                          </a:solidFill>
                        </a:rPr>
                        <a:t> nos Reservatórios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600" b="1" dirty="0">
                          <a:solidFill>
                            <a:schemeClr val="tx1"/>
                          </a:solidFill>
                        </a:rPr>
                        <a:t>Descoberto = 4,9m³/s</a:t>
                      </a:r>
                    </a:p>
                    <a:p>
                      <a:r>
                        <a:rPr lang="pt-BR" sz="1600" b="1" dirty="0">
                          <a:solidFill>
                            <a:schemeClr val="tx1"/>
                          </a:solidFill>
                        </a:rPr>
                        <a:t>Santa Maria = 1,2m³/s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600" b="1" dirty="0">
                          <a:solidFill>
                            <a:schemeClr val="tx1"/>
                          </a:solidFill>
                        </a:rPr>
                        <a:t>Descoberto = 3,7m³/s</a:t>
                      </a:r>
                    </a:p>
                    <a:p>
                      <a:r>
                        <a:rPr lang="pt-BR" sz="1600" b="1" dirty="0">
                          <a:solidFill>
                            <a:schemeClr val="tx1"/>
                          </a:solidFill>
                        </a:rPr>
                        <a:t>Santa Maria = 0,9m³/s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600" b="1" dirty="0">
                          <a:solidFill>
                            <a:schemeClr val="tx1"/>
                          </a:solidFill>
                        </a:rPr>
                        <a:t>Descoberto = 3,3m³/s</a:t>
                      </a:r>
                    </a:p>
                    <a:p>
                      <a:r>
                        <a:rPr lang="pt-BR" sz="1600" b="1" dirty="0">
                          <a:solidFill>
                            <a:schemeClr val="tx1"/>
                          </a:solidFill>
                        </a:rPr>
                        <a:t>Santa Maria = 0,8m³/s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12825009"/>
                  </a:ext>
                </a:extLst>
              </a:tr>
              <a:tr h="1402433">
                <a:tc>
                  <a:txBody>
                    <a:bodyPr/>
                    <a:lstStyle/>
                    <a:p>
                      <a:r>
                        <a:rPr lang="pt-BR" sz="1600" b="1" dirty="0"/>
                        <a:t>Medidas para</a:t>
                      </a:r>
                      <a:r>
                        <a:rPr lang="pt-BR" sz="1600" b="1" baseline="0" dirty="0"/>
                        <a:t> a contenção do uso da água </a:t>
                      </a:r>
                      <a:endParaRPr lang="pt-BR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Campanhas publicitárias</a:t>
                      </a:r>
                    </a:p>
                    <a:p>
                      <a:r>
                        <a:rPr lang="pt-BR" sz="1600" b="1" baseline="0" dirty="0"/>
                        <a:t> </a:t>
                      </a:r>
                      <a:endParaRPr lang="pt-BR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/>
                        <a:t>Campanhas publicitárias intensas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/>
                        <a:t>Tarifa</a:t>
                      </a:r>
                      <a:r>
                        <a:rPr lang="pt-BR" sz="1600" b="1" baseline="0" dirty="0"/>
                        <a:t> de Contingência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baseline="0" dirty="0"/>
                        <a:t>Rodízio, com racionamento de 1 dia</a:t>
                      </a:r>
                      <a:endParaRPr lang="pt-BR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/>
                        <a:t>Campanhas publicitárias intensas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baseline="0" dirty="0"/>
                        <a:t>Racionamento de 1 dia</a:t>
                      </a:r>
                      <a:endParaRPr lang="pt-BR" sz="16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55087113"/>
                  </a:ext>
                </a:extLst>
              </a:tr>
              <a:tr h="1665977">
                <a:tc>
                  <a:txBody>
                    <a:bodyPr/>
                    <a:lstStyle/>
                    <a:p>
                      <a:r>
                        <a:rPr lang="pt-BR" sz="1600" b="1" dirty="0"/>
                        <a:t>Medidas para aumentar a oferta de água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Obras</a:t>
                      </a:r>
                      <a:r>
                        <a:rPr lang="pt-BR" sz="1600" b="1" baseline="0" dirty="0"/>
                        <a:t> paralisadas, ou andando lentamente</a:t>
                      </a:r>
                      <a:endParaRPr lang="pt-BR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Obras em andamento,</a:t>
                      </a:r>
                      <a:r>
                        <a:rPr lang="pt-BR" sz="1600" b="1" baseline="0" dirty="0"/>
                        <a:t> aumento da oferta nos próximos meses</a:t>
                      </a:r>
                      <a:endParaRPr lang="pt-BR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Operação do Lago Paranoá</a:t>
                      </a:r>
                    </a:p>
                    <a:p>
                      <a:r>
                        <a:rPr lang="pt-BR" sz="1600" b="1" dirty="0"/>
                        <a:t>Operação do Bananal</a:t>
                      </a:r>
                    </a:p>
                    <a:p>
                      <a:r>
                        <a:rPr lang="pt-BR" sz="1600" b="1" dirty="0"/>
                        <a:t>Obras de interligação Implantação do Subsistema Gama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72313430"/>
                  </a:ext>
                </a:extLst>
              </a:tr>
            </a:tbl>
          </a:graphicData>
        </a:graphic>
      </p:graphicFrame>
      <p:sp>
        <p:nvSpPr>
          <p:cNvPr id="4" name="Espaço Reservado para Número de Slide 1">
            <a:extLst>
              <a:ext uri="{FF2B5EF4-FFF2-40B4-BE49-F238E27FC236}">
                <a16:creationId xmlns:a16="http://schemas.microsoft.com/office/drawing/2014/main" id="{B216C63A-6376-45AA-B87E-7A15411BB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146" y="6582698"/>
            <a:ext cx="992808" cy="256971"/>
          </a:xfrm>
        </p:spPr>
        <p:txBody>
          <a:bodyPr/>
          <a:lstStyle/>
          <a:p>
            <a:fld id="{7EF8FEDC-D838-4649-B37F-E41AF5B477EA}" type="slidenum">
              <a:rPr lang="pt-BR" b="1" smtClean="0"/>
              <a:pPr/>
              <a:t>3</a:t>
            </a:fld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8931798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0FB1FC-1267-4953-9AD4-FB7526CCC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22" y="274638"/>
            <a:ext cx="8229600" cy="1143000"/>
          </a:xfrm>
        </p:spPr>
        <p:txBody>
          <a:bodyPr>
            <a:normAutofit/>
          </a:bodyPr>
          <a:lstStyle/>
          <a:p>
            <a:r>
              <a:rPr lang="pt-BR" sz="2200" b="1" dirty="0"/>
              <a:t>ACOMPANHAMENTO DA CURVA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F07F8DD-46D4-41E3-A184-067333CA4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354" y="1793033"/>
            <a:ext cx="8229600" cy="3640015"/>
          </a:xfrm>
        </p:spPr>
        <p:txBody>
          <a:bodyPr>
            <a:normAutofit/>
          </a:bodyPr>
          <a:lstStyle/>
          <a:p>
            <a:r>
              <a:rPr lang="pt-BR" sz="1800" dirty="0"/>
              <a:t>Previsões climáticas com o INMET;</a:t>
            </a:r>
          </a:p>
          <a:p>
            <a:r>
              <a:rPr lang="pt-BR" sz="1800" dirty="0"/>
              <a:t>Nível do reservatório;</a:t>
            </a:r>
          </a:p>
          <a:p>
            <a:r>
              <a:rPr lang="pt-BR" sz="1800" dirty="0"/>
              <a:t>Vazão captada pela CAESB;</a:t>
            </a:r>
          </a:p>
          <a:p>
            <a:r>
              <a:rPr lang="pt-BR" sz="1800" dirty="0"/>
              <a:t>Somatório das vazões médias afluentes do Reservatório</a:t>
            </a:r>
          </a:p>
          <a:p>
            <a:r>
              <a:rPr lang="pt-BR" sz="1800" dirty="0"/>
              <a:t>Reuniões semanais: ADASA, CAESB e SEAGRI </a:t>
            </a:r>
          </a:p>
        </p:txBody>
      </p:sp>
      <p:sp>
        <p:nvSpPr>
          <p:cNvPr id="5" name="Espaço Reservado para Número de Slide 1">
            <a:extLst>
              <a:ext uri="{FF2B5EF4-FFF2-40B4-BE49-F238E27FC236}">
                <a16:creationId xmlns:a16="http://schemas.microsoft.com/office/drawing/2014/main" id="{819F38A0-36D3-46B0-9445-FABDA2B3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146" y="6582698"/>
            <a:ext cx="992808" cy="256971"/>
          </a:xfrm>
        </p:spPr>
        <p:txBody>
          <a:bodyPr/>
          <a:lstStyle/>
          <a:p>
            <a:fld id="{7EF8FEDC-D838-4649-B37F-E41AF5B477EA}" type="slidenum">
              <a:rPr lang="pt-BR" smtClean="0"/>
              <a:pPr/>
              <a:t>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5559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210" y="400051"/>
            <a:ext cx="9144000" cy="861239"/>
          </a:xfrm>
        </p:spPr>
        <p:txBody>
          <a:bodyPr>
            <a:normAutofit/>
          </a:bodyPr>
          <a:lstStyle/>
          <a:p>
            <a:r>
              <a:rPr lang="pt-BR" sz="2200" b="1" dirty="0"/>
              <a:t>CONSIDERAÇÕES SOBRE A NOVA CURVA DE ACOMPANHAMENTO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2432" y="1588740"/>
            <a:ext cx="8449559" cy="4284521"/>
          </a:xfrm>
        </p:spPr>
        <p:txBody>
          <a:bodyPr>
            <a:noAutofit/>
          </a:bodyPr>
          <a:lstStyle/>
          <a:p>
            <a:r>
              <a:rPr lang="pt-BR" sz="1800" dirty="0"/>
              <a:t>A Curva de Acompanhamento descreve o comportamento esperado do Reservatório do Descoberto, considerando-se algumas condições específicas. Caso essas condições sejam mantidas, será possível evitar o 2º dia de racionamento.</a:t>
            </a:r>
          </a:p>
          <a:p>
            <a:pPr>
              <a:spcBef>
                <a:spcPts val="0"/>
              </a:spcBef>
            </a:pPr>
            <a:endParaRPr lang="pt-BR" sz="1800" dirty="0"/>
          </a:p>
          <a:p>
            <a:r>
              <a:rPr lang="pt-BR" sz="1800" dirty="0"/>
              <a:t>Entretanto, para que isso aconteça, é preciso um forte envolvimento da sociedade, para que se evite, por todos os meios, desperdiçar água, e que se use esse precioso líquido de forma racional.</a:t>
            </a:r>
          </a:p>
          <a:p>
            <a:pPr>
              <a:spcBef>
                <a:spcPts val="0"/>
              </a:spcBef>
            </a:pPr>
            <a:endParaRPr lang="pt-BR" sz="1800" dirty="0"/>
          </a:p>
          <a:p>
            <a:r>
              <a:rPr lang="pt-BR" sz="1800" dirty="0"/>
              <a:t>Ainda persiste grande incerteza em torno do comportamento do Reservatório, particularmente no que se refere a alterações devidas a vazões afluentes e à pluviosidade. </a:t>
            </a:r>
          </a:p>
          <a:p>
            <a:pPr>
              <a:spcBef>
                <a:spcPts val="0"/>
              </a:spcBef>
            </a:pPr>
            <a:endParaRPr lang="pt-BR" sz="1800" dirty="0"/>
          </a:p>
          <a:p>
            <a:r>
              <a:rPr lang="pt-BR" sz="1800" dirty="0"/>
              <a:t>Caso o comportamento do Reservatório não siga a trajetória proposta para, serão tomadas medidas rigorosas.  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06616" y="6211669"/>
            <a:ext cx="900118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C00000"/>
                </a:solidFill>
              </a:rPr>
              <a:t>A situação é MUITO GRAVE. </a:t>
            </a:r>
            <a:br>
              <a:rPr lang="pt-BR" dirty="0">
                <a:solidFill>
                  <a:srgbClr val="C00000"/>
                </a:solidFill>
              </a:rPr>
            </a:br>
            <a:r>
              <a:rPr lang="pt-BR" dirty="0">
                <a:solidFill>
                  <a:srgbClr val="C00000"/>
                </a:solidFill>
              </a:rPr>
              <a:t>Participar desse esforço para manter as metas da Curva é uma demonstração de cidadania!</a:t>
            </a:r>
          </a:p>
        </p:txBody>
      </p:sp>
      <p:sp>
        <p:nvSpPr>
          <p:cNvPr id="5" name="Espaço Reservado para Número de Slide 1">
            <a:extLst>
              <a:ext uri="{FF2B5EF4-FFF2-40B4-BE49-F238E27FC236}">
                <a16:creationId xmlns:a16="http://schemas.microsoft.com/office/drawing/2014/main" id="{09A7581D-A6DC-4F7A-99A1-C28D62A22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4997" y="6534834"/>
            <a:ext cx="992808" cy="256971"/>
          </a:xfrm>
        </p:spPr>
        <p:txBody>
          <a:bodyPr/>
          <a:lstStyle/>
          <a:p>
            <a:fld id="{7EF8FEDC-D838-4649-B37F-E41AF5B477EA}" type="slidenum">
              <a:rPr lang="pt-BR" smtClean="0"/>
              <a:pPr/>
              <a:t>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6145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A23D70-6579-4523-A67C-B4513B2E9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44" y="2741747"/>
            <a:ext cx="8229600" cy="1143000"/>
          </a:xfrm>
        </p:spPr>
        <p:txBody>
          <a:bodyPr/>
          <a:lstStyle/>
          <a:p>
            <a:r>
              <a:rPr lang="pt-BR" dirty="0"/>
              <a:t>Obrigado!</a:t>
            </a:r>
          </a:p>
        </p:txBody>
      </p:sp>
      <p:sp>
        <p:nvSpPr>
          <p:cNvPr id="3" name="Espaço Reservado para Número de Slide 1">
            <a:extLst>
              <a:ext uri="{FF2B5EF4-FFF2-40B4-BE49-F238E27FC236}">
                <a16:creationId xmlns:a16="http://schemas.microsoft.com/office/drawing/2014/main" id="{F8F8D5FD-636D-491F-A4F3-51756C0CB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146" y="6582698"/>
            <a:ext cx="992808" cy="256971"/>
          </a:xfrm>
        </p:spPr>
        <p:txBody>
          <a:bodyPr/>
          <a:lstStyle/>
          <a:p>
            <a:fld id="{7EF8FEDC-D838-4649-B37F-E41AF5B477EA}" type="slidenum">
              <a:rPr lang="pt-BR" smtClean="0"/>
              <a:pPr/>
              <a:t>32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31178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683524" y="78750"/>
            <a:ext cx="7808026" cy="994172"/>
          </a:xfrm>
        </p:spPr>
        <p:txBody>
          <a:bodyPr>
            <a:normAutofit/>
          </a:bodyPr>
          <a:lstStyle/>
          <a:p>
            <a:r>
              <a:rPr lang="pt-BR" sz="2200" b="1" dirty="0"/>
              <a:t>COMPARAÇÃO ENTRE A SITUAÇÃO EM MAIO DE 2016 E DE 2017 </a:t>
            </a:r>
            <a:br>
              <a:rPr lang="pt-BR" sz="2200" b="1" dirty="0"/>
            </a:br>
            <a:r>
              <a:rPr lang="pt-BR" sz="2200" b="1" dirty="0"/>
              <a:t>E DEZEMBRO DE 2017</a:t>
            </a:r>
          </a:p>
        </p:txBody>
      </p:sp>
      <p:graphicFrame>
        <p:nvGraphicFramePr>
          <p:cNvPr id="9" name="Espaço Reservado para Conteú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0169144"/>
              </p:ext>
            </p:extLst>
          </p:nvPr>
        </p:nvGraphicFramePr>
        <p:xfrm>
          <a:off x="628650" y="1072922"/>
          <a:ext cx="8184046" cy="5423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259">
                  <a:extLst>
                    <a:ext uri="{9D8B030D-6E8A-4147-A177-3AD203B41FA5}">
                      <a16:colId xmlns:a16="http://schemas.microsoft.com/office/drawing/2014/main" val="1942953048"/>
                    </a:ext>
                  </a:extLst>
                </a:gridCol>
                <a:gridCol w="2076523">
                  <a:extLst>
                    <a:ext uri="{9D8B030D-6E8A-4147-A177-3AD203B41FA5}">
                      <a16:colId xmlns:a16="http://schemas.microsoft.com/office/drawing/2014/main" val="739356913"/>
                    </a:ext>
                  </a:extLst>
                </a:gridCol>
                <a:gridCol w="2011632">
                  <a:extLst>
                    <a:ext uri="{9D8B030D-6E8A-4147-A177-3AD203B41FA5}">
                      <a16:colId xmlns:a16="http://schemas.microsoft.com/office/drawing/2014/main" val="239561300"/>
                    </a:ext>
                  </a:extLst>
                </a:gridCol>
                <a:gridCol w="2011632">
                  <a:extLst>
                    <a:ext uri="{9D8B030D-6E8A-4147-A177-3AD203B41FA5}">
                      <a16:colId xmlns:a16="http://schemas.microsoft.com/office/drawing/2014/main" val="3528010437"/>
                    </a:ext>
                  </a:extLst>
                </a:gridCol>
              </a:tblGrid>
              <a:tr h="370647">
                <a:tc>
                  <a:txBody>
                    <a:bodyPr/>
                    <a:lstStyle/>
                    <a:p>
                      <a:r>
                        <a:rPr lang="pt-BR" sz="1600" b="1" dirty="0"/>
                        <a:t>ASPECTOS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Maio de 2016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Maio</a:t>
                      </a:r>
                      <a:r>
                        <a:rPr lang="pt-BR" sz="1600" b="1" baseline="0" dirty="0"/>
                        <a:t> de 2017</a:t>
                      </a:r>
                      <a:endParaRPr lang="pt-BR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Dezembro de 2017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19280710"/>
                  </a:ext>
                </a:extLst>
              </a:tr>
              <a:tr h="1340391">
                <a:tc>
                  <a:txBody>
                    <a:bodyPr/>
                    <a:lstStyle/>
                    <a:p>
                      <a:r>
                        <a:rPr lang="pt-BR" sz="1600" b="1" dirty="0"/>
                        <a:t>Ações e normas regulatórias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Estudos</a:t>
                      </a:r>
                      <a:r>
                        <a:rPr lang="pt-BR" sz="1600" b="1" baseline="0" dirty="0"/>
                        <a:t> sobre a situação</a:t>
                      </a:r>
                    </a:p>
                    <a:p>
                      <a:r>
                        <a:rPr lang="pt-BR" sz="1600" b="1" baseline="0" dirty="0"/>
                        <a:t>Planejamento de Resoluções</a:t>
                      </a:r>
                      <a:endParaRPr lang="pt-BR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Novos</a:t>
                      </a:r>
                      <a:r>
                        <a:rPr lang="pt-BR" sz="1600" b="1" baseline="0" dirty="0"/>
                        <a:t> e</a:t>
                      </a:r>
                      <a:r>
                        <a:rPr lang="pt-BR" sz="1600" b="1" dirty="0"/>
                        <a:t>studos</a:t>
                      </a:r>
                      <a:r>
                        <a:rPr lang="pt-BR" sz="1600" b="1" baseline="0" dirty="0"/>
                        <a:t> sobre a situação</a:t>
                      </a:r>
                    </a:p>
                    <a:p>
                      <a:r>
                        <a:rPr lang="pt-BR" sz="1600" b="1" baseline="0" dirty="0"/>
                        <a:t>Conjunto de Resoluções publicadas</a:t>
                      </a:r>
                      <a:endParaRPr lang="pt-BR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Novos</a:t>
                      </a:r>
                      <a:r>
                        <a:rPr lang="pt-BR" sz="1600" b="1" baseline="0" dirty="0"/>
                        <a:t> e</a:t>
                      </a:r>
                      <a:r>
                        <a:rPr lang="pt-BR" sz="1600" b="1" dirty="0"/>
                        <a:t>studos</a:t>
                      </a:r>
                      <a:r>
                        <a:rPr lang="pt-BR" sz="1600" b="1" baseline="0" dirty="0"/>
                        <a:t> sobre a situação</a:t>
                      </a:r>
                    </a:p>
                    <a:p>
                      <a:r>
                        <a:rPr lang="pt-BR" sz="1600" b="1" baseline="0" dirty="0"/>
                        <a:t>Conjunto de Resoluções publicadas</a:t>
                      </a:r>
                      <a:endParaRPr lang="pt-BR" sz="16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08209168"/>
                  </a:ext>
                </a:extLst>
              </a:tr>
              <a:tr h="1086589">
                <a:tc>
                  <a:txBody>
                    <a:bodyPr/>
                    <a:lstStyle/>
                    <a:p>
                      <a:r>
                        <a:rPr lang="pt-BR" sz="1600" b="1" dirty="0"/>
                        <a:t>Bancos de dados da ADASA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Em processo</a:t>
                      </a:r>
                      <a:r>
                        <a:rPr lang="pt-BR" sz="1600" b="1" baseline="0" dirty="0"/>
                        <a:t> de integração</a:t>
                      </a:r>
                      <a:endParaRPr lang="pt-BR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SISTEMA DE INFORMAÇÕES</a:t>
                      </a:r>
                      <a:r>
                        <a:rPr lang="pt-BR" sz="1600" b="1" baseline="0" dirty="0"/>
                        <a:t> SOBRE RECURSOS HÍDRICOS – DF </a:t>
                      </a:r>
                      <a:endParaRPr lang="pt-BR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SISTEMA DE INFORMAÇÕES</a:t>
                      </a:r>
                      <a:r>
                        <a:rPr lang="pt-BR" sz="1600" b="1" baseline="0" dirty="0"/>
                        <a:t> SOBRE RECURSOS HÍDRICOS – DF  em funcionamento</a:t>
                      </a:r>
                      <a:endParaRPr lang="pt-BR" sz="16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84901019"/>
                  </a:ext>
                </a:extLst>
              </a:tr>
              <a:tr h="1212117">
                <a:tc>
                  <a:txBody>
                    <a:bodyPr/>
                    <a:lstStyle/>
                    <a:p>
                      <a:r>
                        <a:rPr lang="pt-BR" sz="1600" b="1" dirty="0"/>
                        <a:t>Planejamento</a:t>
                      </a:r>
                      <a:r>
                        <a:rPr lang="pt-BR" sz="1600" b="1" baseline="0" dirty="0"/>
                        <a:t>, </a:t>
                      </a:r>
                      <a:r>
                        <a:rPr lang="pt-BR" sz="1600" b="1" dirty="0"/>
                        <a:t>Monitoramento, Avaliação, Fiscalização, Outorga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/>
                        <a:t>Em processo</a:t>
                      </a:r>
                      <a:r>
                        <a:rPr lang="pt-BR" sz="1600" b="1" baseline="0" dirty="0"/>
                        <a:t> de aperfeiçoamento</a:t>
                      </a:r>
                      <a:endParaRPr lang="pt-BR" sz="1600" b="1" dirty="0"/>
                    </a:p>
                    <a:p>
                      <a:endParaRPr lang="pt-BR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/>
                        <a:t>Bem</a:t>
                      </a:r>
                      <a:r>
                        <a:rPr lang="pt-BR" sz="1600" b="1" baseline="0" dirty="0"/>
                        <a:t> me</a:t>
                      </a:r>
                      <a:r>
                        <a:rPr lang="pt-BR" sz="1600" b="1" dirty="0"/>
                        <a:t>lhor, sempre em processo</a:t>
                      </a:r>
                      <a:r>
                        <a:rPr lang="pt-BR" sz="1600" b="1" baseline="0" dirty="0"/>
                        <a:t> de aperfeiçoamento</a:t>
                      </a:r>
                      <a:endParaRPr lang="pt-BR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/>
                        <a:t>Bem</a:t>
                      </a:r>
                      <a:r>
                        <a:rPr lang="pt-BR" sz="1600" b="1" baseline="0" dirty="0"/>
                        <a:t> me</a:t>
                      </a:r>
                      <a:r>
                        <a:rPr lang="pt-BR" sz="1600" b="1" dirty="0"/>
                        <a:t>lhor, sempre em processo</a:t>
                      </a:r>
                      <a:r>
                        <a:rPr lang="pt-BR" sz="1600" b="1" baseline="0" dirty="0"/>
                        <a:t> de aperfeiçoamento</a:t>
                      </a:r>
                      <a:endParaRPr lang="pt-BR" sz="16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10434416"/>
                  </a:ext>
                </a:extLst>
              </a:tr>
              <a:tr h="1212117">
                <a:tc>
                  <a:txBody>
                    <a:bodyPr/>
                    <a:lstStyle/>
                    <a:p>
                      <a:r>
                        <a:rPr lang="pt-BR" sz="1600" b="1" dirty="0"/>
                        <a:t>Mobilização da população e informação sobre a situação</a:t>
                      </a:r>
                      <a:r>
                        <a:rPr lang="pt-BR" sz="1600" b="1" baseline="0" dirty="0"/>
                        <a:t> hídrica</a:t>
                      </a:r>
                      <a:endParaRPr lang="pt-BR" sz="16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600" b="1" dirty="0"/>
                        <a:t>População pouco mobilizada e</a:t>
                      </a:r>
                      <a:r>
                        <a:rPr lang="pt-BR" sz="1600" b="1" baseline="0" dirty="0"/>
                        <a:t> pouco </a:t>
                      </a:r>
                      <a:r>
                        <a:rPr lang="pt-BR" sz="1600" b="1" dirty="0"/>
                        <a:t>informada sobre a situação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/>
                        <a:t>População muito mobilizada e</a:t>
                      </a:r>
                      <a:r>
                        <a:rPr lang="pt-BR" sz="1600" b="1" baseline="0" dirty="0"/>
                        <a:t> </a:t>
                      </a:r>
                      <a:r>
                        <a:rPr lang="pt-BR" sz="1600" b="1" dirty="0"/>
                        <a:t>informada sobre a situação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/>
                        <a:t>População muito mobilizada e</a:t>
                      </a:r>
                      <a:r>
                        <a:rPr lang="pt-BR" sz="1600" b="1" baseline="0" dirty="0"/>
                        <a:t> </a:t>
                      </a:r>
                      <a:r>
                        <a:rPr lang="pt-BR" sz="1600" b="1" dirty="0"/>
                        <a:t>informada sobre a situação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78787883"/>
                  </a:ext>
                </a:extLst>
              </a:tr>
            </a:tbl>
          </a:graphicData>
        </a:graphic>
      </p:graphicFrame>
      <p:sp>
        <p:nvSpPr>
          <p:cNvPr id="4" name="Espaço Reservado para Número de Slide 1">
            <a:extLst>
              <a:ext uri="{FF2B5EF4-FFF2-40B4-BE49-F238E27FC236}">
                <a16:creationId xmlns:a16="http://schemas.microsoft.com/office/drawing/2014/main" id="{AEEE2439-CF9A-44A7-BB60-B292EB672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146" y="6582698"/>
            <a:ext cx="992808" cy="256971"/>
          </a:xfrm>
        </p:spPr>
        <p:txBody>
          <a:bodyPr/>
          <a:lstStyle/>
          <a:p>
            <a:fld id="{7EF8FEDC-D838-4649-B37F-E41AF5B477EA}" type="slidenum">
              <a:rPr lang="pt-BR" b="1" smtClean="0"/>
              <a:pPr/>
              <a:t>4</a:t>
            </a:fld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765847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FEDC-D838-4649-B37F-E41AF5B477EA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952500" y="186966"/>
            <a:ext cx="6867525" cy="772396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pt-BR" sz="2200" b="1" dirty="0">
                <a:solidFill>
                  <a:srgbClr val="1F497D"/>
                </a:solidFill>
                <a:cs typeface="Arial" panose="020B0604020202020204" pitchFamily="34" charset="0"/>
              </a:rPr>
              <a:t>VARIAÇÃO DA VAZÃO CAPTADA NOS SISTEMAS DESCOBERTO E TORTO/SANTA MARIA  (2014-2016)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E706475-1CAB-4DC3-A7CC-7AB064CB619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5536" y="2204864"/>
          <a:ext cx="2736304" cy="317944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710594">
                  <a:extLst>
                    <a:ext uri="{9D8B030D-6E8A-4147-A177-3AD203B41FA5}">
                      <a16:colId xmlns:a16="http://schemas.microsoft.com/office/drawing/2014/main" val="3146676990"/>
                    </a:ext>
                  </a:extLst>
                </a:gridCol>
                <a:gridCol w="1188385">
                  <a:extLst>
                    <a:ext uri="{9D8B030D-6E8A-4147-A177-3AD203B41FA5}">
                      <a16:colId xmlns:a16="http://schemas.microsoft.com/office/drawing/2014/main" val="2847188819"/>
                    </a:ext>
                  </a:extLst>
                </a:gridCol>
                <a:gridCol w="837325">
                  <a:extLst>
                    <a:ext uri="{9D8B030D-6E8A-4147-A177-3AD203B41FA5}">
                      <a16:colId xmlns:a16="http://schemas.microsoft.com/office/drawing/2014/main" val="57587722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>
                          <a:effectLst/>
                        </a:rPr>
                        <a:t>Mês</a:t>
                      </a:r>
                      <a:endParaRPr lang="pt-B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 dirty="0">
                          <a:effectLst/>
                        </a:rPr>
                        <a:t>Vazão em 2017</a:t>
                      </a:r>
                    </a:p>
                    <a:p>
                      <a:pPr algn="ctr" fontAlgn="b"/>
                      <a:r>
                        <a:rPr lang="pt-BR" sz="1100" b="1" u="none" strike="noStrike" dirty="0">
                          <a:effectLst/>
                        </a:rPr>
                        <a:t> (m3/s)</a:t>
                      </a:r>
                      <a:endParaRPr lang="pt-B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>
                          <a:effectLst/>
                        </a:rPr>
                        <a:t>Vazão média nos 3 anos anteriores</a:t>
                      </a:r>
                      <a:endParaRPr lang="pt-B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02255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46551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 err="1">
                          <a:effectLst/>
                        </a:rPr>
                        <a:t>jan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59877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 err="1">
                          <a:effectLst/>
                        </a:rPr>
                        <a:t>fev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96665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mar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181603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abr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84164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mai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85642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jun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78173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jul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4807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ago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32901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set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08699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out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959827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nov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86081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dez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389364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Média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9398948"/>
                  </a:ext>
                </a:extLst>
              </a:tr>
            </a:tbl>
          </a:graphicData>
        </a:graphic>
      </p:graphicFrame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0D9EE745-9372-4227-835D-B86E320FA41A}"/>
              </a:ext>
            </a:extLst>
          </p:cNvPr>
          <p:cNvSpPr/>
          <p:nvPr/>
        </p:nvSpPr>
        <p:spPr>
          <a:xfrm rot="16200000">
            <a:off x="3347863" y="3506554"/>
            <a:ext cx="360040" cy="576064"/>
          </a:xfrm>
          <a:prstGeom prst="downArrow">
            <a:avLst/>
          </a:prstGeom>
          <a:solidFill>
            <a:srgbClr val="002060">
              <a:alpha val="34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316838B-1367-4617-959B-C9A31FB875D6}"/>
              </a:ext>
            </a:extLst>
          </p:cNvPr>
          <p:cNvSpPr txBox="1"/>
          <p:nvPr/>
        </p:nvSpPr>
        <p:spPr>
          <a:xfrm>
            <a:off x="1057863" y="1113712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Variação da vazão média mensal captada (m3/s) em ambos os sistemas em relação a média dos 3 anos anteriores (2014, 2015 e 2016)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697B337-83E7-4A48-8A9C-CE6E776A7D7C}"/>
              </a:ext>
            </a:extLst>
          </p:cNvPr>
          <p:cNvSpPr txBox="1"/>
          <p:nvPr/>
        </p:nvSpPr>
        <p:spPr>
          <a:xfrm>
            <a:off x="3563888" y="5862639"/>
            <a:ext cx="309634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/>
              <a:t>Variação acumulada: -16,1 % </a:t>
            </a:r>
          </a:p>
        </p:txBody>
      </p:sp>
      <p:cxnSp>
        <p:nvCxnSpPr>
          <p:cNvPr id="13" name="Conector: Angulado 12">
            <a:extLst>
              <a:ext uri="{FF2B5EF4-FFF2-40B4-BE49-F238E27FC236}">
                <a16:creationId xmlns:a16="http://schemas.microsoft.com/office/drawing/2014/main" id="{3846488C-7FF5-4593-ADF3-BAF32574ABB0}"/>
              </a:ext>
            </a:extLst>
          </p:cNvPr>
          <p:cNvCxnSpPr>
            <a:cxnSpLocks/>
            <a:stCxn id="3" idx="2"/>
          </p:cNvCxnSpPr>
          <p:nvPr/>
        </p:nvCxnSpPr>
        <p:spPr>
          <a:xfrm rot="16200000" flipH="1">
            <a:off x="2292793" y="4855204"/>
            <a:ext cx="669983" cy="1728192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841618E-4052-4EF6-ABFD-4A5FF02B2D97}"/>
              </a:ext>
            </a:extLst>
          </p:cNvPr>
          <p:cNvSpPr txBox="1"/>
          <p:nvPr/>
        </p:nvSpPr>
        <p:spPr>
          <a:xfrm>
            <a:off x="6230392" y="6295747"/>
            <a:ext cx="2916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/>
              <a:t>Obs</a:t>
            </a:r>
            <a:r>
              <a:rPr lang="pt-BR" sz="1200" dirty="0"/>
              <a:t>: dados consolidados até 03/12/2017</a:t>
            </a:r>
          </a:p>
          <a:p>
            <a:r>
              <a:rPr lang="pt-BR" sz="1200" dirty="0"/>
              <a:t>Fonte de dados: CAESB</a:t>
            </a:r>
          </a:p>
        </p:txBody>
      </p:sp>
      <p:graphicFrame>
        <p:nvGraphicFramePr>
          <p:cNvPr id="22" name="Gráfico 21">
            <a:extLst>
              <a:ext uri="{FF2B5EF4-FFF2-40B4-BE49-F238E27FC236}">
                <a16:creationId xmlns:a16="http://schemas.microsoft.com/office/drawing/2014/main" id="{F5020719-B1F0-4DAD-8079-81A7615ED81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923926" y="2235991"/>
          <a:ext cx="4848225" cy="3086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7043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FEDC-D838-4649-B37F-E41AF5B477EA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1969790" y="201494"/>
            <a:ext cx="5545435" cy="88960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pt-BR" sz="2200" b="1" dirty="0">
                <a:solidFill>
                  <a:srgbClr val="1F497D"/>
                </a:solidFill>
                <a:cs typeface="Arial" panose="020B0604020202020204" pitchFamily="34" charset="0"/>
              </a:rPr>
              <a:t>VARIAÇÕES DAS VAZÕES MENSAIS CAPTADAS NO SISTEMA DESCOBERTO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E706475-1CAB-4DC3-A7CC-7AB064CB619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5536" y="2204864"/>
          <a:ext cx="2736304" cy="317944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710594">
                  <a:extLst>
                    <a:ext uri="{9D8B030D-6E8A-4147-A177-3AD203B41FA5}">
                      <a16:colId xmlns:a16="http://schemas.microsoft.com/office/drawing/2014/main" val="3146676990"/>
                    </a:ext>
                  </a:extLst>
                </a:gridCol>
                <a:gridCol w="1188385">
                  <a:extLst>
                    <a:ext uri="{9D8B030D-6E8A-4147-A177-3AD203B41FA5}">
                      <a16:colId xmlns:a16="http://schemas.microsoft.com/office/drawing/2014/main" val="2847188819"/>
                    </a:ext>
                  </a:extLst>
                </a:gridCol>
                <a:gridCol w="837325">
                  <a:extLst>
                    <a:ext uri="{9D8B030D-6E8A-4147-A177-3AD203B41FA5}">
                      <a16:colId xmlns:a16="http://schemas.microsoft.com/office/drawing/2014/main" val="57587722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>
                          <a:effectLst/>
                        </a:rPr>
                        <a:t>Mês</a:t>
                      </a:r>
                      <a:endParaRPr lang="pt-B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 dirty="0">
                          <a:effectLst/>
                        </a:rPr>
                        <a:t>Vazão em 2017</a:t>
                      </a:r>
                    </a:p>
                    <a:p>
                      <a:pPr algn="ctr" fontAlgn="b"/>
                      <a:r>
                        <a:rPr lang="pt-BR" sz="1100" b="1" u="none" strike="noStrike" dirty="0">
                          <a:effectLst/>
                        </a:rPr>
                        <a:t> (m3/s)</a:t>
                      </a:r>
                      <a:endParaRPr lang="pt-B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 dirty="0">
                          <a:effectLst/>
                        </a:rPr>
                        <a:t>Vazão média nos 3 anos anteriores</a:t>
                      </a:r>
                      <a:endParaRPr lang="pt-B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02255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46551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 err="1">
                          <a:effectLst/>
                        </a:rPr>
                        <a:t>jan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59877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 err="1">
                          <a:effectLst/>
                        </a:rPr>
                        <a:t>fev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96665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mar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181603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abr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84164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mai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85642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jun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78173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jul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4807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ago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32901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set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08699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out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959827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nov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86081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dez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389364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Média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9398948"/>
                  </a:ext>
                </a:extLst>
              </a:tr>
            </a:tbl>
          </a:graphicData>
        </a:graphic>
      </p:graphicFrame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0D9EE745-9372-4227-835D-B86E320FA41A}"/>
              </a:ext>
            </a:extLst>
          </p:cNvPr>
          <p:cNvSpPr/>
          <p:nvPr/>
        </p:nvSpPr>
        <p:spPr>
          <a:xfrm rot="16200000">
            <a:off x="3239852" y="3497472"/>
            <a:ext cx="360040" cy="576064"/>
          </a:xfrm>
          <a:prstGeom prst="downArrow">
            <a:avLst/>
          </a:prstGeom>
          <a:solidFill>
            <a:srgbClr val="002060">
              <a:alpha val="34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316838B-1367-4617-959B-C9A31FB875D6}"/>
              </a:ext>
            </a:extLst>
          </p:cNvPr>
          <p:cNvSpPr txBox="1"/>
          <p:nvPr/>
        </p:nvSpPr>
        <p:spPr>
          <a:xfrm>
            <a:off x="1099456" y="1202505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Variação da vazão média mensal captada (m3/s) no sistema DESCOBERTO em relação a média dos 3 anos anteriores (2014, 2015 e 2016)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697B337-83E7-4A48-8A9C-CE6E776A7D7C}"/>
              </a:ext>
            </a:extLst>
          </p:cNvPr>
          <p:cNvSpPr txBox="1"/>
          <p:nvPr/>
        </p:nvSpPr>
        <p:spPr>
          <a:xfrm>
            <a:off x="3563888" y="5862639"/>
            <a:ext cx="309634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/>
              <a:t>Variação acumulada: -21,2 % </a:t>
            </a:r>
          </a:p>
        </p:txBody>
      </p:sp>
      <p:cxnSp>
        <p:nvCxnSpPr>
          <p:cNvPr id="13" name="Conector: Angulado 12">
            <a:extLst>
              <a:ext uri="{FF2B5EF4-FFF2-40B4-BE49-F238E27FC236}">
                <a16:creationId xmlns:a16="http://schemas.microsoft.com/office/drawing/2014/main" id="{3846488C-7FF5-4593-ADF3-BAF32574ABB0}"/>
              </a:ext>
            </a:extLst>
          </p:cNvPr>
          <p:cNvCxnSpPr>
            <a:cxnSpLocks/>
            <a:stCxn id="3" idx="2"/>
          </p:cNvCxnSpPr>
          <p:nvPr/>
        </p:nvCxnSpPr>
        <p:spPr>
          <a:xfrm rot="16200000" flipH="1">
            <a:off x="2292795" y="4855201"/>
            <a:ext cx="669979" cy="1728193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841618E-4052-4EF6-ABFD-4A5FF02B2D97}"/>
              </a:ext>
            </a:extLst>
          </p:cNvPr>
          <p:cNvSpPr txBox="1"/>
          <p:nvPr/>
        </p:nvSpPr>
        <p:spPr>
          <a:xfrm>
            <a:off x="6036906" y="6321323"/>
            <a:ext cx="3617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/>
              <a:t>Obs</a:t>
            </a:r>
            <a:r>
              <a:rPr lang="pt-BR" sz="1200" dirty="0"/>
              <a:t>: dados consolidados até 03/12/2017</a:t>
            </a:r>
          </a:p>
          <a:p>
            <a:r>
              <a:rPr lang="pt-BR" sz="1200" dirty="0"/>
              <a:t>Fonte de dados: CAESB</a:t>
            </a: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10D3D95A-32AB-43C8-B113-3627663D622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851920" y="2312687"/>
          <a:ext cx="4848225" cy="3086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2446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FEDC-D838-4649-B37F-E41AF5B477EA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821869" y="152400"/>
            <a:ext cx="7600947" cy="756654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pt-BR" sz="2200" b="1" dirty="0">
                <a:solidFill>
                  <a:srgbClr val="1F497D"/>
                </a:solidFill>
                <a:cs typeface="Arial" panose="020B0604020202020204" pitchFamily="34" charset="0"/>
              </a:rPr>
              <a:t>VARIAÇÕES DAS VAZÕES MENSAIS CAPTADAS </a:t>
            </a:r>
          </a:p>
          <a:p>
            <a:pPr lvl="0" algn="ctr"/>
            <a:r>
              <a:rPr lang="pt-BR" sz="2200" b="1" dirty="0">
                <a:solidFill>
                  <a:srgbClr val="1F497D"/>
                </a:solidFill>
                <a:cs typeface="Arial" panose="020B0604020202020204" pitchFamily="34" charset="0"/>
              </a:rPr>
              <a:t>NO SISTEMA TORTO/SANTA MARIA (2014-2016)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E706475-1CAB-4DC3-A7CC-7AB064CB619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5536" y="2204864"/>
          <a:ext cx="2736304" cy="317944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710594">
                  <a:extLst>
                    <a:ext uri="{9D8B030D-6E8A-4147-A177-3AD203B41FA5}">
                      <a16:colId xmlns:a16="http://schemas.microsoft.com/office/drawing/2014/main" val="3146676990"/>
                    </a:ext>
                  </a:extLst>
                </a:gridCol>
                <a:gridCol w="1188385">
                  <a:extLst>
                    <a:ext uri="{9D8B030D-6E8A-4147-A177-3AD203B41FA5}">
                      <a16:colId xmlns:a16="http://schemas.microsoft.com/office/drawing/2014/main" val="2847188819"/>
                    </a:ext>
                  </a:extLst>
                </a:gridCol>
                <a:gridCol w="837325">
                  <a:extLst>
                    <a:ext uri="{9D8B030D-6E8A-4147-A177-3AD203B41FA5}">
                      <a16:colId xmlns:a16="http://schemas.microsoft.com/office/drawing/2014/main" val="57587722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>
                          <a:effectLst/>
                        </a:rPr>
                        <a:t>Mês</a:t>
                      </a:r>
                      <a:endParaRPr lang="pt-B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 dirty="0">
                          <a:effectLst/>
                        </a:rPr>
                        <a:t>Vazão em 2017</a:t>
                      </a:r>
                    </a:p>
                    <a:p>
                      <a:pPr algn="ctr" fontAlgn="b"/>
                      <a:r>
                        <a:rPr lang="pt-BR" sz="1100" b="1" u="none" strike="noStrike" dirty="0">
                          <a:effectLst/>
                        </a:rPr>
                        <a:t> (m3/s)</a:t>
                      </a:r>
                      <a:endParaRPr lang="pt-B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>
                          <a:effectLst/>
                        </a:rPr>
                        <a:t>Vazão média nos 3 anos anteriores</a:t>
                      </a:r>
                      <a:endParaRPr lang="pt-B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02255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46551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Jan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59877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 err="1">
                          <a:effectLst/>
                        </a:rPr>
                        <a:t>fev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96665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mar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181603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 err="1">
                          <a:effectLst/>
                        </a:rPr>
                        <a:t>abr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84164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 err="1">
                          <a:effectLst/>
                        </a:rPr>
                        <a:t>mai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85642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 err="1">
                          <a:effectLst/>
                        </a:rPr>
                        <a:t>jun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478173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 err="1">
                          <a:effectLst/>
                        </a:rPr>
                        <a:t>jul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4807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 err="1">
                          <a:effectLst/>
                        </a:rPr>
                        <a:t>ago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932901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set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08699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out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959827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 err="1">
                          <a:effectLst/>
                        </a:rPr>
                        <a:t>nov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86081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dez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389364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Média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9398948"/>
                  </a:ext>
                </a:extLst>
              </a:tr>
            </a:tbl>
          </a:graphicData>
        </a:graphic>
      </p:graphicFrame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0D9EE745-9372-4227-835D-B86E320FA41A}"/>
              </a:ext>
            </a:extLst>
          </p:cNvPr>
          <p:cNvSpPr/>
          <p:nvPr/>
        </p:nvSpPr>
        <p:spPr>
          <a:xfrm rot="16200000">
            <a:off x="3347863" y="3506554"/>
            <a:ext cx="360040" cy="576064"/>
          </a:xfrm>
          <a:prstGeom prst="downArrow">
            <a:avLst/>
          </a:prstGeom>
          <a:solidFill>
            <a:srgbClr val="002060">
              <a:alpha val="34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316838B-1367-4617-959B-C9A31FB875D6}"/>
              </a:ext>
            </a:extLst>
          </p:cNvPr>
          <p:cNvSpPr txBox="1"/>
          <p:nvPr/>
        </p:nvSpPr>
        <p:spPr>
          <a:xfrm>
            <a:off x="539552" y="1025517"/>
            <a:ext cx="7976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Variação da vazão média mensal captada (m3/s) no sistema TORTO SANTA MARIA em relação a média dos 3 anos anteriores (2014, 2015 e 2016)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697B337-83E7-4A48-8A9C-CE6E776A7D7C}"/>
              </a:ext>
            </a:extLst>
          </p:cNvPr>
          <p:cNvSpPr txBox="1"/>
          <p:nvPr/>
        </p:nvSpPr>
        <p:spPr>
          <a:xfrm>
            <a:off x="3563888" y="5862639"/>
            <a:ext cx="309634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/>
              <a:t>Variação acumulada: -3,1 % </a:t>
            </a:r>
          </a:p>
        </p:txBody>
      </p:sp>
      <p:cxnSp>
        <p:nvCxnSpPr>
          <p:cNvPr id="13" name="Conector: Angulado 12">
            <a:extLst>
              <a:ext uri="{FF2B5EF4-FFF2-40B4-BE49-F238E27FC236}">
                <a16:creationId xmlns:a16="http://schemas.microsoft.com/office/drawing/2014/main" id="{3846488C-7FF5-4593-ADF3-BAF32574ABB0}"/>
              </a:ext>
            </a:extLst>
          </p:cNvPr>
          <p:cNvCxnSpPr>
            <a:cxnSpLocks/>
            <a:stCxn id="3" idx="2"/>
          </p:cNvCxnSpPr>
          <p:nvPr/>
        </p:nvCxnSpPr>
        <p:spPr>
          <a:xfrm rot="16200000" flipH="1">
            <a:off x="2292793" y="4855204"/>
            <a:ext cx="669983" cy="1728192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841618E-4052-4EF6-ABFD-4A5FF02B2D97}"/>
              </a:ext>
            </a:extLst>
          </p:cNvPr>
          <p:cNvSpPr txBox="1"/>
          <p:nvPr/>
        </p:nvSpPr>
        <p:spPr>
          <a:xfrm>
            <a:off x="6230392" y="6295747"/>
            <a:ext cx="2916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/>
              <a:t>Obs</a:t>
            </a:r>
            <a:r>
              <a:rPr lang="pt-BR" sz="1200" dirty="0"/>
              <a:t>: dados consolidados até 03/12/2017</a:t>
            </a:r>
          </a:p>
          <a:p>
            <a:r>
              <a:rPr lang="pt-BR" sz="1200" dirty="0"/>
              <a:t>Fonte de dados: CAESB</a:t>
            </a:r>
          </a:p>
        </p:txBody>
      </p:sp>
      <p:graphicFrame>
        <p:nvGraphicFramePr>
          <p:cNvPr id="20" name="Gráfico 19">
            <a:extLst>
              <a:ext uri="{FF2B5EF4-FFF2-40B4-BE49-F238E27FC236}">
                <a16:creationId xmlns:a16="http://schemas.microsoft.com/office/drawing/2014/main" id="{2A2C0C27-0C19-44EA-B888-0E0FC541827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995936" y="2300260"/>
          <a:ext cx="4848225" cy="3086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142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160929" y="6451971"/>
            <a:ext cx="992808" cy="365125"/>
          </a:xfrm>
        </p:spPr>
        <p:txBody>
          <a:bodyPr/>
          <a:lstStyle/>
          <a:p>
            <a:fld id="{7EF8FEDC-D838-4649-B37F-E41AF5B477EA}" type="slidenum">
              <a:rPr lang="pt-BR" smtClean="0"/>
              <a:pPr/>
              <a:t>8</a:t>
            </a:fld>
            <a:endParaRPr lang="pt-BR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55BEBE25-1C68-4DF3-B213-8F00EAD0C5A0}"/>
              </a:ext>
            </a:extLst>
          </p:cNvPr>
          <p:cNvGrpSpPr/>
          <p:nvPr/>
        </p:nvGrpSpPr>
        <p:grpSpPr>
          <a:xfrm>
            <a:off x="2038351" y="908719"/>
            <a:ext cx="5133974" cy="2320256"/>
            <a:chOff x="2295526" y="908719"/>
            <a:chExt cx="5133974" cy="2320256"/>
          </a:xfrm>
        </p:grpSpPr>
        <p:graphicFrame>
          <p:nvGraphicFramePr>
            <p:cNvPr id="11" name="Gráfico 10">
              <a:extLst>
                <a:ext uri="{FF2B5EF4-FFF2-40B4-BE49-F238E27FC236}">
                  <a16:creationId xmlns:a16="http://schemas.microsoft.com/office/drawing/2014/main" id="{298ECA24-C2EF-4207-8256-869A08800D5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77682001"/>
                </p:ext>
              </p:extLst>
            </p:nvPr>
          </p:nvGraphicFramePr>
          <p:xfrm>
            <a:off x="2295526" y="908719"/>
            <a:ext cx="5133974" cy="23202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Seta: para Baixo 6">
              <a:extLst>
                <a:ext uri="{FF2B5EF4-FFF2-40B4-BE49-F238E27FC236}">
                  <a16:creationId xmlns:a16="http://schemas.microsoft.com/office/drawing/2014/main" id="{3D57814B-6EE5-44AE-8E54-8BD29006AAC6}"/>
                </a:ext>
              </a:extLst>
            </p:cNvPr>
            <p:cNvSpPr/>
            <p:nvPr/>
          </p:nvSpPr>
          <p:spPr>
            <a:xfrm rot="16200000">
              <a:off x="3863033" y="1911657"/>
              <a:ext cx="360040" cy="576064"/>
            </a:xfrm>
            <a:prstGeom prst="downArrow">
              <a:avLst/>
            </a:prstGeom>
            <a:solidFill>
              <a:schemeClr val="accent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" name="Seta: para Baixo 8">
              <a:extLst>
                <a:ext uri="{FF2B5EF4-FFF2-40B4-BE49-F238E27FC236}">
                  <a16:creationId xmlns:a16="http://schemas.microsoft.com/office/drawing/2014/main" id="{1440F23C-10A5-4FEA-A2AB-B3D8193FC0BF}"/>
                </a:ext>
              </a:extLst>
            </p:cNvPr>
            <p:cNvSpPr/>
            <p:nvPr/>
          </p:nvSpPr>
          <p:spPr>
            <a:xfrm rot="16200000">
              <a:off x="4923724" y="1988010"/>
              <a:ext cx="360040" cy="576064"/>
            </a:xfrm>
            <a:prstGeom prst="downArrow">
              <a:avLst/>
            </a:prstGeom>
            <a:solidFill>
              <a:schemeClr val="accent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2" name="Seta: para Baixo 11">
              <a:extLst>
                <a:ext uri="{FF2B5EF4-FFF2-40B4-BE49-F238E27FC236}">
                  <a16:creationId xmlns:a16="http://schemas.microsoft.com/office/drawing/2014/main" id="{CE9522AF-96E9-4F1D-A8A3-7B01F2599DC2}"/>
                </a:ext>
              </a:extLst>
            </p:cNvPr>
            <p:cNvSpPr/>
            <p:nvPr/>
          </p:nvSpPr>
          <p:spPr>
            <a:xfrm rot="16200000">
              <a:off x="5984415" y="2271697"/>
              <a:ext cx="360040" cy="576064"/>
            </a:xfrm>
            <a:prstGeom prst="downArrow">
              <a:avLst/>
            </a:prstGeom>
            <a:solidFill>
              <a:schemeClr val="accent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716EB74A-F5C2-4079-B91C-BC0F17AF34D8}"/>
                </a:ext>
              </a:extLst>
            </p:cNvPr>
            <p:cNvSpPr txBox="1"/>
            <p:nvPr/>
          </p:nvSpPr>
          <p:spPr>
            <a:xfrm>
              <a:off x="3709303" y="1819022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/>
                <a:t>-6,4%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AF562128-7561-4545-AE75-F29C4C5F0313}"/>
                </a:ext>
              </a:extLst>
            </p:cNvPr>
            <p:cNvSpPr txBox="1"/>
            <p:nvPr/>
          </p:nvSpPr>
          <p:spPr>
            <a:xfrm>
              <a:off x="4786028" y="1866884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/>
                <a:t>-0,5%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6C5E6AC1-CBED-4A76-8A46-9DD47FC7102E}"/>
                </a:ext>
              </a:extLst>
            </p:cNvPr>
            <p:cNvSpPr txBox="1"/>
            <p:nvPr/>
          </p:nvSpPr>
          <p:spPr>
            <a:xfrm>
              <a:off x="5796136" y="2156696"/>
              <a:ext cx="6500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/>
                <a:t>-10,2%</a:t>
              </a:r>
            </a:p>
          </p:txBody>
        </p:sp>
      </p:grpSp>
      <p:cxnSp>
        <p:nvCxnSpPr>
          <p:cNvPr id="18" name="Conector: Angulado 17">
            <a:extLst>
              <a:ext uri="{FF2B5EF4-FFF2-40B4-BE49-F238E27FC236}">
                <a16:creationId xmlns:a16="http://schemas.microsoft.com/office/drawing/2014/main" id="{B732F854-E8AF-43BA-919A-60866E764A1A}"/>
              </a:ext>
            </a:extLst>
          </p:cNvPr>
          <p:cNvCxnSpPr>
            <a:cxnSpLocks/>
            <a:stCxn id="11" idx="2"/>
            <a:endCxn id="27" idx="0"/>
          </p:cNvCxnSpPr>
          <p:nvPr/>
        </p:nvCxnSpPr>
        <p:spPr>
          <a:xfrm rot="16200000" flipH="1">
            <a:off x="4474746" y="3359566"/>
            <a:ext cx="261684" cy="50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Gráfico 26">
            <a:extLst>
              <a:ext uri="{FF2B5EF4-FFF2-40B4-BE49-F238E27FC236}">
                <a16:creationId xmlns:a16="http://schemas.microsoft.com/office/drawing/2014/main" id="{413D61F3-4E9D-4E31-BFE5-F32A3787E00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19199" y="3490659"/>
          <a:ext cx="8573281" cy="3289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CaixaDeTexto 22">
            <a:extLst>
              <a:ext uri="{FF2B5EF4-FFF2-40B4-BE49-F238E27FC236}">
                <a16:creationId xmlns:a16="http://schemas.microsoft.com/office/drawing/2014/main" id="{BA5B3613-3914-4CF3-8990-65A5B69BB988}"/>
              </a:ext>
            </a:extLst>
          </p:cNvPr>
          <p:cNvSpPr txBox="1"/>
          <p:nvPr/>
        </p:nvSpPr>
        <p:spPr>
          <a:xfrm>
            <a:off x="4528853" y="6521455"/>
            <a:ext cx="4568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/>
              <a:t>Obs</a:t>
            </a:r>
            <a:r>
              <a:rPr lang="pt-BR" sz="1200" dirty="0"/>
              <a:t>: dados consolidados até 31/10/2017 / Fonte de dados: CAESB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F26325B-B216-47A5-989E-4F72C351AA7E}"/>
              </a:ext>
            </a:extLst>
          </p:cNvPr>
          <p:cNvSpPr txBox="1"/>
          <p:nvPr/>
        </p:nvSpPr>
        <p:spPr>
          <a:xfrm flipH="1">
            <a:off x="422896" y="301347"/>
            <a:ext cx="8271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sz="2200" b="1" dirty="0">
                <a:solidFill>
                  <a:srgbClr val="1F497D"/>
                </a:solidFill>
                <a:latin typeface="+mj-lt"/>
                <a:ea typeface="+mj-ea"/>
                <a:cs typeface="Arial" panose="020B0604020202020204" pitchFamily="34" charset="0"/>
              </a:rPr>
              <a:t>MÉDIAS  ANUAIS DAS MÉDIAS MENSAIS DE CONSUMO </a:t>
            </a:r>
            <a:br>
              <a:rPr lang="pt-BR" sz="2200" b="1" dirty="0">
                <a:solidFill>
                  <a:srgbClr val="1F497D"/>
                </a:solidFill>
                <a:latin typeface="+mj-lt"/>
                <a:ea typeface="+mj-ea"/>
                <a:cs typeface="Arial" panose="020B0604020202020204" pitchFamily="34" charset="0"/>
              </a:rPr>
            </a:br>
            <a:r>
              <a:rPr lang="pt-BR" sz="2200" b="1" dirty="0">
                <a:solidFill>
                  <a:srgbClr val="1F497D"/>
                </a:solidFill>
                <a:latin typeface="+mj-lt"/>
                <a:ea typeface="+mj-ea"/>
                <a:cs typeface="Arial" panose="020B0604020202020204" pitchFamily="34" charset="0"/>
              </a:rPr>
              <a:t>DE ÁGUA NO </a:t>
            </a:r>
            <a:r>
              <a:rPr lang="pt-BR" sz="2200" b="1" dirty="0" err="1">
                <a:solidFill>
                  <a:srgbClr val="1F497D"/>
                </a:solidFill>
                <a:latin typeface="+mj-lt"/>
                <a:ea typeface="+mj-ea"/>
                <a:cs typeface="Arial" panose="020B0604020202020204" pitchFamily="34" charset="0"/>
              </a:rPr>
              <a:t>PERíODO</a:t>
            </a:r>
            <a:r>
              <a:rPr lang="pt-BR" sz="2200" b="1" dirty="0">
                <a:solidFill>
                  <a:srgbClr val="1F497D"/>
                </a:solidFill>
                <a:latin typeface="+mj-lt"/>
                <a:ea typeface="+mj-ea"/>
                <a:cs typeface="Arial" panose="020B0604020202020204" pitchFamily="34" charset="0"/>
              </a:rPr>
              <a:t> 2014-2017 (m3/ unidade)  </a:t>
            </a:r>
          </a:p>
        </p:txBody>
      </p:sp>
    </p:spTree>
    <p:extLst>
      <p:ext uri="{BB962C8B-B14F-4D97-AF65-F5344CB8AC3E}">
        <p14:creationId xmlns:p14="http://schemas.microsoft.com/office/powerpoint/2010/main" val="2889078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8FEDC-D838-4649-B37F-E41AF5B477EA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4" name="Título 2"/>
          <p:cNvSpPr txBox="1">
            <a:spLocks/>
          </p:cNvSpPr>
          <p:nvPr/>
        </p:nvSpPr>
        <p:spPr>
          <a:xfrm>
            <a:off x="1066801" y="137660"/>
            <a:ext cx="7449480" cy="746844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pt-BR" sz="2200" b="1" dirty="0">
                <a:solidFill>
                  <a:srgbClr val="1F497D"/>
                </a:solidFill>
                <a:cs typeface="Arial" panose="020B0604020202020204" pitchFamily="34" charset="0"/>
              </a:rPr>
              <a:t>MEDIAS ANUAIS DAS MÉDIAS MENSAIS DE </a:t>
            </a:r>
            <a:br>
              <a:rPr lang="pt-BR" sz="2200" b="1" dirty="0">
                <a:solidFill>
                  <a:srgbClr val="1F497D"/>
                </a:solidFill>
                <a:cs typeface="Arial" panose="020B0604020202020204" pitchFamily="34" charset="0"/>
              </a:rPr>
            </a:br>
            <a:r>
              <a:rPr lang="pt-BR" sz="2200" b="1" dirty="0">
                <a:solidFill>
                  <a:srgbClr val="1F497D"/>
                </a:solidFill>
                <a:cs typeface="Arial" panose="020B0604020202020204" pitchFamily="34" charset="0"/>
              </a:rPr>
              <a:t>CONSUMO DE ÁGUA POR CATEGORIA (2014-2017)</a:t>
            </a: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10590158-3655-49EF-A2C4-3531ABC60B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5006664"/>
              </p:ext>
            </p:extLst>
          </p:nvPr>
        </p:nvGraphicFramePr>
        <p:xfrm>
          <a:off x="1763688" y="1056928"/>
          <a:ext cx="6336704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E2B24E2C-9A87-424E-ABF7-8E22BB389D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3083189"/>
              </p:ext>
            </p:extLst>
          </p:nvPr>
        </p:nvGraphicFramePr>
        <p:xfrm>
          <a:off x="1763688" y="3622544"/>
          <a:ext cx="6336704" cy="2888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CaixaDeTexto 13">
            <a:extLst>
              <a:ext uri="{FF2B5EF4-FFF2-40B4-BE49-F238E27FC236}">
                <a16:creationId xmlns:a16="http://schemas.microsoft.com/office/drawing/2014/main" id="{FE22E401-1902-46DF-B2BC-12522B82C81D}"/>
              </a:ext>
            </a:extLst>
          </p:cNvPr>
          <p:cNvSpPr txBox="1"/>
          <p:nvPr/>
        </p:nvSpPr>
        <p:spPr>
          <a:xfrm>
            <a:off x="4382413" y="6511151"/>
            <a:ext cx="4740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/>
              <a:t>Obs</a:t>
            </a:r>
            <a:r>
              <a:rPr lang="pt-BR" sz="1200" dirty="0"/>
              <a:t>: dados consolidados até 31/10/2017 / Fonte de dados: CAESB</a:t>
            </a:r>
          </a:p>
        </p:txBody>
      </p:sp>
    </p:spTree>
    <p:extLst>
      <p:ext uri="{BB962C8B-B14F-4D97-AF65-F5344CB8AC3E}">
        <p14:creationId xmlns:p14="http://schemas.microsoft.com/office/powerpoint/2010/main" val="395422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1879</Words>
  <Application>Microsoft Office PowerPoint</Application>
  <PresentationFormat>Apresentação na tela (4:3)</PresentationFormat>
  <Paragraphs>394</Paragraphs>
  <Slides>32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7" baseType="lpstr">
      <vt:lpstr>Arial</vt:lpstr>
      <vt:lpstr>Calibri</vt:lpstr>
      <vt:lpstr>Times New Roman</vt:lpstr>
      <vt:lpstr>Wingdings</vt:lpstr>
      <vt:lpstr>Office Theme</vt:lpstr>
      <vt:lpstr>Medidas para enfrentamento da crise hídrica no distrito federal</vt:lpstr>
      <vt:lpstr>ESTA APRESENTAÇÃO...</vt:lpstr>
      <vt:lpstr>COMPARAÇÃO ENTRE A SITUAÇÃO EM MAIO DE 2016 E DE 2017</vt:lpstr>
      <vt:lpstr>COMPARAÇÃO ENTRE A SITUAÇÃO EM MAIO DE 2016 E DE 2017  E DEZEMBRO DE 2017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INFRAESTUTURA TECNOLÓGICA PARA AS FUNÇÕES DA ADASA</vt:lpstr>
      <vt:lpstr>SISTEMA DE INFORMAÇÕES SOBRE RECURSOS HÍDRICOS DO DF (SIRH-DF)</vt:lpstr>
      <vt:lpstr>FISCALIZAÇÃO NO DESCOBERTO EM 2017</vt:lpstr>
      <vt:lpstr>Apresentação do PowerPoint</vt:lpstr>
      <vt:lpstr>AÇÕES DE 2017 – APURADO TOTAL</vt:lpstr>
      <vt:lpstr>INFRAESTRUTURA DE MONITORAMENTO</vt:lpstr>
      <vt:lpstr>ESTAÇÕES DE MONITORAMENTO NO DF</vt:lpstr>
      <vt:lpstr>Apresentação do PowerPoint</vt:lpstr>
      <vt:lpstr>Apresentação do PowerPoint</vt:lpstr>
      <vt:lpstr>PLUVIOSIDADE DESCOBERTO</vt:lpstr>
      <vt:lpstr>Apresentação do PowerPoint</vt:lpstr>
      <vt:lpstr>MÉDIAS HISTÓRICAS</vt:lpstr>
      <vt:lpstr>PLUVIOSIDADE NO TRIMESTRE OUT-NOV-DEZ</vt:lpstr>
      <vt:lpstr>CURVA DE REFERÊNCIA: METAS A SEREM ATINGIDAS NOS NÍVEIS DO RESERVATÓRIO DO DESCOBERTO ATÉ O FINAL DO PERÍODO CHUVOSO</vt:lpstr>
      <vt:lpstr>PARÂMETROS ADOTADOS NA RESOLUÇÃO</vt:lpstr>
      <vt:lpstr>Apresentação do PowerPoint</vt:lpstr>
      <vt:lpstr>Apresentação do PowerPoint</vt:lpstr>
      <vt:lpstr>RESERVATÓRIO DO DESCOBERTO METAS A SEREM ATINGIDAS MENSALMENTE – DEZ.2017/MAI.2018</vt:lpstr>
      <vt:lpstr>INCERTEZAS NAS CURVAS DE ACOMPANHAMENTO</vt:lpstr>
      <vt:lpstr>ACOMPANHAMENTO DA CURVA</vt:lpstr>
      <vt:lpstr>CONSIDERAÇÕES SOBRE A NOVA CURVA DE ACOMPANHAMENTO</vt:lpstr>
      <vt:lpstr>Obrigado!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Curva de Acompanhamento Descoberto</dc:title>
  <dc:creator>Samuel Almeida Fonseca</dc:creator>
  <cp:lastModifiedBy>Paula Rodrigues Azevedo</cp:lastModifiedBy>
  <cp:revision>35</cp:revision>
  <dcterms:created xsi:type="dcterms:W3CDTF">2017-12-06T21:18:58Z</dcterms:created>
  <dcterms:modified xsi:type="dcterms:W3CDTF">2017-12-11T18:23:05Z</dcterms:modified>
</cp:coreProperties>
</file>