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9069" r:id="rId2"/>
    <p:sldMasterId id="2147490692" r:id="rId3"/>
  </p:sldMasterIdLst>
  <p:notesMasterIdLst>
    <p:notesMasterId r:id="rId38"/>
  </p:notesMasterIdLst>
  <p:handoutMasterIdLst>
    <p:handoutMasterId r:id="rId39"/>
  </p:handoutMasterIdLst>
  <p:sldIdLst>
    <p:sldId id="863" r:id="rId4"/>
    <p:sldId id="828" r:id="rId5"/>
    <p:sldId id="818" r:id="rId6"/>
    <p:sldId id="877" r:id="rId7"/>
    <p:sldId id="879" r:id="rId8"/>
    <p:sldId id="903" r:id="rId9"/>
    <p:sldId id="882" r:id="rId10"/>
    <p:sldId id="883" r:id="rId11"/>
    <p:sldId id="923" r:id="rId12"/>
    <p:sldId id="920" r:id="rId13"/>
    <p:sldId id="924" r:id="rId14"/>
    <p:sldId id="885" r:id="rId15"/>
    <p:sldId id="888" r:id="rId16"/>
    <p:sldId id="886" r:id="rId17"/>
    <p:sldId id="936" r:id="rId18"/>
    <p:sldId id="917" r:id="rId19"/>
    <p:sldId id="914" r:id="rId20"/>
    <p:sldId id="890" r:id="rId21"/>
    <p:sldId id="909" r:id="rId22"/>
    <p:sldId id="910" r:id="rId23"/>
    <p:sldId id="911" r:id="rId24"/>
    <p:sldId id="926" r:id="rId25"/>
    <p:sldId id="932" r:id="rId26"/>
    <p:sldId id="937" r:id="rId27"/>
    <p:sldId id="938" r:id="rId28"/>
    <p:sldId id="939" r:id="rId29"/>
    <p:sldId id="935" r:id="rId30"/>
    <p:sldId id="898" r:id="rId31"/>
    <p:sldId id="791" r:id="rId32"/>
    <p:sldId id="912" r:id="rId33"/>
    <p:sldId id="891" r:id="rId34"/>
    <p:sldId id="921" r:id="rId35"/>
    <p:sldId id="918" r:id="rId36"/>
    <p:sldId id="901" r:id="rId37"/>
  </p:sldIdLst>
  <p:sldSz cx="9144000" cy="6858000" type="screen4x3"/>
  <p:notesSz cx="6921500" cy="9207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F2E6D8"/>
    <a:srgbClr val="6666FF"/>
    <a:srgbClr val="008000"/>
    <a:srgbClr val="EBF9EB"/>
    <a:srgbClr val="960496"/>
    <a:srgbClr val="FB75FB"/>
    <a:srgbClr val="CC5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>
      <p:cViewPr varScale="1">
        <p:scale>
          <a:sx n="116" d="100"/>
          <a:sy n="116" d="100"/>
        </p:scale>
        <p:origin x="1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8788" cy="46037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21125" y="0"/>
            <a:ext cx="2998788" cy="46037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D8B83-298E-493E-A11D-44935D3259FE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2998788" cy="46037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21125" y="8745538"/>
            <a:ext cx="2998788" cy="460375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CA35C1-A0D4-4B48-9C9E-182962C361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9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8788" cy="46037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21125" y="0"/>
            <a:ext cx="2998788" cy="46037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FEB62-87CA-4215-8029-134CBC1FCB00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2150" y="4373563"/>
            <a:ext cx="5537200" cy="4143375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45538"/>
            <a:ext cx="2998788" cy="46037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21125" y="8745538"/>
            <a:ext cx="2998788" cy="460375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803952-E1D8-495D-94C1-DFB35F3CA7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2579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715CB1-573A-46D2-86AB-F9362C1D96D9}" type="slidenum">
              <a:rPr lang="pt-BR" altLang="pt-BR" smtClean="0">
                <a:solidFill>
                  <a:srgbClr val="000000"/>
                </a:solidFill>
              </a:rPr>
              <a:pPr/>
              <a:t>5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4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95529D-9D81-475C-B218-F0230AB089B7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95529D-9D81-475C-B218-F0230AB089B7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7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3BE8-84B9-46AF-8C4B-D5C1075A7835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2AEF-0D63-448D-9506-E3AE1A76A4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629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960A-486C-45DB-99C2-4DE7C22726E3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9F17-A90E-43F4-ADB9-D5C702CE58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6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5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5FD0-D665-49FE-AFC1-0AB553FC176F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AA6C-E15C-4BBD-8AD3-E88108F782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843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1C1FF6-BF8B-4727-B84A-D2ABCBABE09D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7A9A-BAB6-4BD1-812C-140C28F478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48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 txBox="1">
            <a:spLocks/>
          </p:cNvSpPr>
          <p:nvPr/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7A0B20A-E9B4-43EF-B839-4A0B27114C14}" type="slidenum">
              <a:rPr lang="pt-BR" altLang="pt-BR" sz="1000" smtClean="0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‹nº›</a:t>
            </a:fld>
            <a:endParaRPr lang="pt-BR" altLang="pt-BR" sz="10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2825"/>
            <a:ext cx="15128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8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7CA784-3F8E-4170-B405-7A3DEF28435C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23D6-9D74-4F3A-BB6F-7CEE95A4C7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335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5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FE0938-6590-4C2D-99CD-6A78B7569AF1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3049-1730-4E06-9DF8-39B024C8C4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682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B44117-FA15-4DD7-9D43-73E1368F0789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7B9D-5635-4AC2-898F-7F8AAF56BE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362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6BC774-9F70-4DC4-B2F0-3B3B4858263B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7571-29A7-42EA-9DC1-69B04A1867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420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02A4C2-9BFF-4165-A8D8-6B3BB39978E2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18CF-8DEC-4B70-982A-5D4104A9A6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039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557A95-CE76-4ED3-878D-E294CD17C293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E854-5B44-4436-A248-17C844048F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31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9F40-2AFF-4C51-ABB4-E4C0D96B7463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AE4E-71A0-482D-984F-28EC987FF3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1935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template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6538"/>
            <a:ext cx="2667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 descr="malha_construti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852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6" y="1142984"/>
            <a:ext cx="7215238" cy="14239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baseline="0">
                <a:latin typeface="Helvetica 55 Roman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71606" y="3286124"/>
            <a:ext cx="7215238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eaLnBrk="1" hangingPunct="1">
              <a:buNone/>
              <a:defRPr sz="2000" baseline="0">
                <a:latin typeface="Helvetica 55 Roman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038A3E-C76D-444B-B711-4773F1731619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20FD-64A8-4048-91E7-6BE7967B54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729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6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5E3920-6507-4B64-9279-601F3F6E1378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4CE0-2C3A-47EE-833C-7512E745D5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528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5" y="274647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146E61-174C-4B19-8096-D0F5019ACB1E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D129-DAD1-4CE4-BD76-E6BCB7271E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9694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5" y="1600207"/>
            <a:ext cx="8229600" cy="3917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F654BD-1B40-458F-B550-C6CF328FF0B9}" type="datetime1">
              <a:rPr lang="pt-BR"/>
              <a:pPr>
                <a:defRPr/>
              </a:pPr>
              <a:t>14/03/2016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5B3D-FD3B-4F71-9CCD-71816CCB7C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426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6FF6-E414-4276-BD36-629ED1AAA0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0935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FDAE-17B8-4E4D-A72B-D812CADDA7BE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8F47-B967-4F25-9EE2-BB05AE3E31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61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3329-63AC-47FA-B482-26BF43C8B103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3EE6-9EF1-450D-B780-35AB63D293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02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59E1-0887-4B6F-B1E1-15229C12D496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446A-5582-4D08-9BA0-355D859ACC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462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AA1F-3280-413D-A556-033FE139534A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E24D-1ED9-4EA3-95FD-307FC1905DE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835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3458-57E6-4C6D-9C79-DE3C778C5992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80F4B-7766-4422-B8D0-7BC161C444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6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9532-6EA9-4B15-B5C1-E9C2729F6AF5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068E-EF01-49D1-8640-DDCE73A10C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088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E237-1B5F-45F8-9BE4-0CBFCC3B88AA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792D-5C1A-47BA-8246-27B8564530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920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B190-0598-4D8B-94B3-78E089542207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BBA5-C92E-4858-8F5C-B6F2EDFE69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23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34D9-26E8-44AA-B2DA-7BB5292F2175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7A94-DD63-4433-B321-FB90F97404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953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930E-DBB9-43DF-9851-5F04C27279A1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B03B-9364-465D-970C-3028ECAC92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121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F76F-87B2-4DFC-9AEB-D5E6DC3D9898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A692-FEEA-4DBA-8821-0C590269EE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4166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75F1-8FD6-4465-937E-509EB450253F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05B2-E1DD-4DA9-B44A-9E170EB69B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956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5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002C-F50F-4284-90C3-B58ED4AB88B0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28FF-9244-4C31-91E7-E1F8CF15E9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15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69EB-103C-4343-B9B2-AAAC5018235B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75A5-CD8D-4165-A3B7-7EB7186C21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44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B614-18CA-4D0C-B403-AD150ED94BFA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EE65-D1ED-4D69-9AA8-6748C25DED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4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5C96-00A8-47C5-9CAB-9CC1B253CEA8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F1B9-0510-43A0-870C-B938226CDA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66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FDDE-0B93-4C6D-B215-A5DC21BF4A38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D9DF-A70E-4ACA-B101-AFD7E41504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187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1816-0355-4C53-B682-644F01896EAA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BD23-691C-42C1-B9EC-62C4BF1B1E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504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F07FA-B4BB-4823-8D59-788C489578A0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FBB1B6-4073-429B-8A9B-D82A611901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81" r:id="rId1"/>
    <p:sldLayoutId id="2147491182" r:id="rId2"/>
    <p:sldLayoutId id="2147491183" r:id="rId3"/>
    <p:sldLayoutId id="2147491184" r:id="rId4"/>
    <p:sldLayoutId id="2147491185" r:id="rId5"/>
    <p:sldLayoutId id="2147491186" r:id="rId6"/>
    <p:sldLayoutId id="2147491187" r:id="rId7"/>
    <p:sldLayoutId id="2147491188" r:id="rId8"/>
    <p:sldLayoutId id="2147491189" r:id="rId9"/>
    <p:sldLayoutId id="2147491190" r:id="rId10"/>
    <p:sldLayoutId id="21474911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A0E192-B131-4BAC-8F60-72117A2825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051" name="Imagem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2825"/>
            <a:ext cx="15128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93" r:id="rId1"/>
    <p:sldLayoutId id="2147491194" r:id="rId2"/>
    <p:sldLayoutId id="2147491195" r:id="rId3"/>
    <p:sldLayoutId id="2147491196" r:id="rId4"/>
    <p:sldLayoutId id="2147491197" r:id="rId5"/>
    <p:sldLayoutId id="2147491198" r:id="rId6"/>
    <p:sldLayoutId id="2147491199" r:id="rId7"/>
    <p:sldLayoutId id="2147491200" r:id="rId8"/>
    <p:sldLayoutId id="2147491201" r:id="rId9"/>
    <p:sldLayoutId id="2147491202" r:id="rId10"/>
    <p:sldLayoutId id="2147491203" r:id="rId11"/>
    <p:sldLayoutId id="2147491204" r:id="rId12"/>
    <p:sldLayoutId id="21474911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AE4305-8CB2-4482-9F05-137D3C4BA91B}" type="datetimeFigureOut">
              <a:rPr lang="pt-BR"/>
              <a:pPr>
                <a:defRPr/>
              </a:pPr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3078" name="Image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6176963"/>
            <a:ext cx="24606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205" r:id="rId1"/>
    <p:sldLayoutId id="2147491206" r:id="rId2"/>
    <p:sldLayoutId id="2147491207" r:id="rId3"/>
    <p:sldLayoutId id="2147491208" r:id="rId4"/>
    <p:sldLayoutId id="2147491209" r:id="rId5"/>
    <p:sldLayoutId id="2147491210" r:id="rId6"/>
    <p:sldLayoutId id="2147491211" r:id="rId7"/>
    <p:sldLayoutId id="2147491212" r:id="rId8"/>
    <p:sldLayoutId id="2147491213" r:id="rId9"/>
    <p:sldLayoutId id="2147491214" r:id="rId10"/>
    <p:sldLayoutId id="21474912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54768"/>
            <a:chExt cx="9144000" cy="6858000"/>
          </a:xfrm>
        </p:grpSpPr>
        <p:sp>
          <p:nvSpPr>
            <p:cNvPr id="10" name="Retângulo 9"/>
            <p:cNvSpPr/>
            <p:nvPr/>
          </p:nvSpPr>
          <p:spPr>
            <a:xfrm>
              <a:off x="0" y="-54768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331913" y="781845"/>
              <a:ext cx="7272337" cy="5167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2970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1" y="1291026"/>
              <a:ext cx="1512888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CaixaDeTexto 1"/>
          <p:cNvSpPr txBox="1">
            <a:spLocks noChangeArrowheads="1"/>
          </p:cNvSpPr>
          <p:nvPr/>
        </p:nvSpPr>
        <p:spPr bwMode="auto">
          <a:xfrm>
            <a:off x="3205912" y="4797152"/>
            <a:ext cx="53911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rgbClr val="006E89"/>
                </a:solidFill>
                <a:latin typeface="Calibri" panose="020F0502020204030204" pitchFamily="34" charset="0"/>
              </a:rPr>
              <a:t>José Carlos de Souza Abrahão</a:t>
            </a:r>
          </a:p>
          <a:p>
            <a:pPr algn="r"/>
            <a:r>
              <a:rPr lang="pt-BR" altLang="pt-BR" sz="2000" dirty="0">
                <a:solidFill>
                  <a:srgbClr val="006E89"/>
                </a:solidFill>
                <a:latin typeface="Calibri" panose="020F0502020204030204" pitchFamily="34" charset="0"/>
              </a:rPr>
              <a:t>Diretor-Presidente</a:t>
            </a:r>
          </a:p>
          <a:p>
            <a:pPr algn="r"/>
            <a:endParaRPr lang="pt-BR" altLang="pt-BR" sz="1400" dirty="0">
              <a:solidFill>
                <a:srgbClr val="006E89"/>
              </a:solidFill>
              <a:latin typeface="Calibri" panose="020F0502020204030204" pitchFamily="34" charset="0"/>
            </a:endParaRPr>
          </a:p>
          <a:p>
            <a:pPr algn="r"/>
            <a:r>
              <a:rPr lang="pt-BR" altLang="pt-BR" sz="1600" dirty="0">
                <a:solidFill>
                  <a:srgbClr val="006E89"/>
                </a:solidFill>
                <a:latin typeface="Calibri" panose="020F0502020204030204" pitchFamily="34" charset="0"/>
              </a:rPr>
              <a:t>Brasília, 15 de março de 2016.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63688" y="2575568"/>
            <a:ext cx="6713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600" b="1" dirty="0" smtClean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Audiência Pública</a:t>
            </a:r>
          </a:p>
          <a:p>
            <a:pPr algn="r">
              <a:defRPr/>
            </a:pPr>
            <a:r>
              <a:rPr lang="pt-BR" sz="3000" i="1" dirty="0" smtClean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Transparência e Funcionamento</a:t>
            </a:r>
            <a:r>
              <a:rPr lang="pt-BR" sz="3000" i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000" i="1" dirty="0" smtClean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da</a:t>
            </a:r>
          </a:p>
          <a:p>
            <a:pPr algn="r">
              <a:defRPr/>
            </a:pPr>
            <a:r>
              <a:rPr lang="pt-BR" sz="3000" i="1" dirty="0" smtClean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Agência Nacional de Saúde Suplementar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88566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Implantação </a:t>
            </a: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obrigatória de Ouvidorias pelas operadoras</a:t>
            </a:r>
          </a:p>
        </p:txBody>
      </p:sp>
      <p:sp>
        <p:nvSpPr>
          <p:cNvPr id="56323" name="Retângulo 1"/>
          <p:cNvSpPr>
            <a:spLocks noChangeArrowheads="1"/>
          </p:cNvSpPr>
          <p:nvPr/>
        </p:nvSpPr>
        <p:spPr bwMode="auto">
          <a:xfrm>
            <a:off x="22225" y="1634679"/>
            <a:ext cx="91027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RN </a:t>
            </a:r>
            <a:r>
              <a:rPr lang="pt-BR" dirty="0">
                <a:latin typeface="Verdana" panose="020B0604030504040204" pitchFamily="34" charset="0"/>
                <a:cs typeface="Times New Roman" panose="02020603050405020304" pitchFamily="18" charset="0"/>
              </a:rPr>
              <a:t>nº 323, de </a:t>
            </a:r>
            <a:r>
              <a:rPr lang="pt-BR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2013</a:t>
            </a:r>
          </a:p>
          <a:p>
            <a:pPr algn="just"/>
            <a:endParaRPr lang="pt-BR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Objetivo</a:t>
            </a:r>
            <a:r>
              <a:rPr lang="pt-BR" dirty="0">
                <a:latin typeface="Verdana" panose="020B0604030504040204" pitchFamily="34" charset="0"/>
                <a:cs typeface="Times New Roman" panose="02020603050405020304" pitchFamily="18" charset="0"/>
              </a:rPr>
              <a:t>: Proporcionar aos consumidores um canal de atendimento com escuta qualificada, diferenciada dos SAC.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5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94839"/>
            <a:ext cx="5105492" cy="276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68144" y="6078538"/>
            <a:ext cx="2880320" cy="73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1520" y="3501008"/>
            <a:ext cx="38163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Cobertura: </a:t>
            </a:r>
            <a:r>
              <a:rPr lang="pt-BR" sz="28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93%</a:t>
            </a:r>
            <a:r>
              <a:rPr lang="pt-BR" sz="28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todas as operadoras possuem Ouvidorias </a:t>
            </a:r>
            <a:r>
              <a:rPr lang="pt-BR" sz="28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mais </a:t>
            </a:r>
            <a:r>
              <a:rPr lang="pt-BR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99,8% do total de beneficiários do país</a:t>
            </a:r>
            <a:r>
              <a:rPr lang="pt-BR" sz="28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93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 txBox="1">
            <a:spLocks/>
          </p:cNvSpPr>
          <p:nvPr/>
        </p:nvSpPr>
        <p:spPr bwMode="auto">
          <a:xfrm>
            <a:off x="0" y="73025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000"/>
              </a:spcBef>
              <a:buFontTx/>
              <a:buNone/>
            </a:pPr>
            <a:r>
              <a:rPr lang="pt-BR" altLang="pt-BR" sz="3200" b="1">
                <a:solidFill>
                  <a:srgbClr val="006E89"/>
                </a:solidFill>
                <a:ea typeface="MS PGothic" panose="020B0600070205080204" pitchFamily="34" charset="-128"/>
              </a:rPr>
              <a:t>Canais de relacionamento com o consumidor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2"/>
          <a:stretch/>
        </p:blipFill>
        <p:spPr>
          <a:xfrm>
            <a:off x="395536" y="927566"/>
            <a:ext cx="4032448" cy="1364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Espaço Reservado para Conteúdo 2"/>
          <p:cNvSpPr txBox="1">
            <a:spLocks/>
          </p:cNvSpPr>
          <p:nvPr/>
        </p:nvSpPr>
        <p:spPr bwMode="auto">
          <a:xfrm>
            <a:off x="342900" y="2487613"/>
            <a:ext cx="8621713" cy="3455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b="1" dirty="0">
                <a:latin typeface="Calibri" panose="020F0502020204030204" pitchFamily="34" charset="0"/>
              </a:rPr>
              <a:t>DISQUE ANS</a:t>
            </a:r>
            <a:r>
              <a:rPr lang="pt-BR" altLang="pt-BR" dirty="0">
                <a:latin typeface="Calibri" panose="020F0502020204030204" pitchFamily="34" charset="0"/>
              </a:rPr>
              <a:t>: </a:t>
            </a:r>
            <a:endParaRPr lang="pt-BR" altLang="pt-BR" dirty="0" smtClean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dirty="0" smtClean="0">
                <a:latin typeface="Calibri" panose="020F0502020204030204" pitchFamily="34" charset="0"/>
              </a:rPr>
              <a:t>Em </a:t>
            </a:r>
            <a:r>
              <a:rPr lang="pt-BR" altLang="pt-B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2015</a:t>
            </a:r>
            <a:r>
              <a:rPr lang="pt-BR" altLang="pt-BR" dirty="0" smtClean="0">
                <a:latin typeface="Calibri" panose="020F0502020204030204" pitchFamily="34" charset="0"/>
              </a:rPr>
              <a:t>, </a:t>
            </a:r>
            <a:r>
              <a:rPr lang="pt-BR" altLang="pt-BR" dirty="0">
                <a:latin typeface="Calibri" panose="020F0502020204030204" pitchFamily="34" charset="0"/>
              </a:rPr>
              <a:t>o Disque ANS recebeu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861.782 </a:t>
            </a:r>
            <a:r>
              <a:rPr lang="pt-BR" altLang="pt-B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mil </a:t>
            </a:r>
            <a:r>
              <a:rPr lang="pt-BR" alt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ligações</a:t>
            </a:r>
            <a:r>
              <a:rPr lang="pt-BR" altLang="pt-BR" dirty="0">
                <a:latin typeface="Calibri" panose="020F0502020204030204" pitchFamily="34" charset="0"/>
              </a:rPr>
              <a:t>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dirty="0">
                <a:latin typeface="Calibri" panose="020F0502020204030204" pitchFamily="34" charset="0"/>
              </a:rPr>
              <a:t>A capacidade de atendimento receptivo do Disque ANS é de 150 ligações simultâneas.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dirty="0">
                <a:latin typeface="Calibri" panose="020F0502020204030204" pitchFamily="34" charset="0"/>
              </a:rPr>
              <a:t> 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b="1" dirty="0">
                <a:latin typeface="Calibri" panose="020F0502020204030204" pitchFamily="34" charset="0"/>
              </a:rPr>
              <a:t>CENTRAL DE ATENDIMENTO</a:t>
            </a:r>
            <a:r>
              <a:rPr lang="pt-BR" altLang="pt-BR" dirty="0">
                <a:latin typeface="Calibri" panose="020F0502020204030204" pitchFamily="34" charset="0"/>
              </a:rPr>
              <a:t>: </a:t>
            </a:r>
            <a:endParaRPr lang="pt-BR" altLang="pt-BR" dirty="0" smtClean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dirty="0" smtClean="0">
                <a:latin typeface="Calibri" panose="020F0502020204030204" pitchFamily="34" charset="0"/>
              </a:rPr>
              <a:t>Pelo </a:t>
            </a:r>
            <a:r>
              <a:rPr lang="pt-BR" altLang="pt-BR" dirty="0">
                <a:latin typeface="Calibri" panose="020F0502020204030204" pitchFamily="34" charset="0"/>
              </a:rPr>
              <a:t>Formulário Eletrônico no portal, a ANS recebeu, </a:t>
            </a:r>
            <a:r>
              <a:rPr lang="pt-BR" altLang="pt-BR" dirty="0" smtClean="0">
                <a:latin typeface="Calibri" panose="020F0502020204030204" pitchFamily="34" charset="0"/>
              </a:rPr>
              <a:t>em </a:t>
            </a: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20.094 mil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demandas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dirty="0" smtClean="0">
                <a:latin typeface="Calibri" panose="020F0502020204030204" pitchFamily="34" charset="0"/>
              </a:rPr>
              <a:t>considerando </a:t>
            </a:r>
            <a:r>
              <a:rPr lang="pt-BR" altLang="pt-BR" dirty="0">
                <a:latin typeface="Calibri" panose="020F0502020204030204" pitchFamily="34" charset="0"/>
              </a:rPr>
              <a:t>todos os perfis de atendimento (consumidores, operadoras e prestadores). </a:t>
            </a:r>
            <a:endParaRPr lang="pt-BR" altLang="pt-BR" dirty="0" smtClean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pt-BR" altLang="pt-BR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pt-BR" altLang="pt-BR" b="1" dirty="0">
                <a:latin typeface="Calibri" panose="020F0502020204030204" pitchFamily="34" charset="0"/>
              </a:rPr>
              <a:t>NÚCLEOS:</a:t>
            </a:r>
            <a:r>
              <a:rPr lang="pt-BR" altLang="pt-BR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pt-BR" altLang="pt-BR" dirty="0">
                <a:latin typeface="Calibri" panose="020F0502020204030204" pitchFamily="34" charset="0"/>
              </a:rPr>
              <a:t>Os 12 núcleos presenciais da ANS registraram cerca de </a:t>
            </a: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7,1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 </a:t>
            </a: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atendimentos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25609" name="Espaço Reservado para Conteúdo 2"/>
          <p:cNvSpPr txBox="1">
            <a:spLocks/>
          </p:cNvSpPr>
          <p:nvPr/>
        </p:nvSpPr>
        <p:spPr bwMode="auto">
          <a:xfrm>
            <a:off x="4572000" y="835025"/>
            <a:ext cx="4392613" cy="1512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900" i="1" dirty="0" smtClean="0">
                <a:latin typeface="Calibri" panose="020F0502020204030204" pitchFamily="34" charset="0"/>
              </a:rPr>
              <a:t>As demandas de informação cadastradas </a:t>
            </a:r>
            <a:br>
              <a:rPr lang="pt-BR" altLang="pt-BR" sz="1900" i="1" dirty="0" smtClean="0">
                <a:latin typeface="Calibri" panose="020F0502020204030204" pitchFamily="34" charset="0"/>
              </a:rPr>
            </a:br>
            <a:r>
              <a:rPr lang="pt-BR" altLang="pt-BR" sz="1900" i="1" dirty="0" smtClean="0">
                <a:latin typeface="Calibri" panose="020F0502020204030204" pitchFamily="34" charset="0"/>
              </a:rPr>
              <a:t>por meio da Central de Atendimento representaram </a:t>
            </a:r>
            <a:r>
              <a:rPr lang="pt-BR" altLang="pt-BR" sz="2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99,56%</a:t>
            </a:r>
            <a:r>
              <a:rPr lang="pt-BR" altLang="pt-BR" sz="1900" b="1" i="1" dirty="0" smtClean="0">
                <a:latin typeface="Calibri" panose="020F0502020204030204" pitchFamily="34" charset="0"/>
              </a:rPr>
              <a:t> </a:t>
            </a:r>
            <a:r>
              <a:rPr lang="pt-BR" altLang="pt-BR" sz="1900" i="1" dirty="0" smtClean="0">
                <a:latin typeface="Calibri" panose="020F0502020204030204" pitchFamily="34" charset="0"/>
              </a:rPr>
              <a:t>do total registrado na Agência</a:t>
            </a:r>
            <a:r>
              <a:rPr lang="pt-BR" altLang="pt-BR" i="1" dirty="0" smtClean="0">
                <a:latin typeface="Calibri" panose="020F0502020204030204" pitchFamily="34" charset="0"/>
              </a:rPr>
              <a:t>.</a:t>
            </a:r>
            <a:endParaRPr lang="pt-BR" altLang="pt-BR" sz="1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11413" y="-11113"/>
            <a:ext cx="4637087" cy="584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Medidas de Transparência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11863" y="6021388"/>
            <a:ext cx="27368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8132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92150"/>
            <a:ext cx="5400675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5113" y="679705"/>
            <a:ext cx="8642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+mn-lt"/>
                <a:cs typeface="Times New Roman" panose="02020603050405020304" pitchFamily="18" charset="0"/>
              </a:rPr>
              <a:t>Agenda Regulatória 2016/2018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68538" y="44450"/>
            <a:ext cx="46355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Medidas de Transparência</a:t>
            </a:r>
          </a:p>
        </p:txBody>
      </p:sp>
      <p:pic>
        <p:nvPicPr>
          <p:cNvPr id="4915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5319713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349500"/>
            <a:ext cx="484187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08104" y="855573"/>
            <a:ext cx="39417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Construção participativa: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Consulta </a:t>
            </a:r>
            <a:r>
              <a:rPr lang="pt-B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interna (servidores)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-consulta (CAMSS)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Consulta Pública (toda sociedade)</a:t>
            </a:r>
            <a:endParaRPr lang="pt-BR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3" y="4077072"/>
            <a:ext cx="3888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</a:rPr>
              <a:t>Carta de Serviços 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</a:rPr>
              <a:t>Índice de Desempenho Institucional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</a:rPr>
              <a:t>Atas de Reuniões da Diretoria Colegiada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11413" y="-11113"/>
            <a:ext cx="4637087" cy="584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Medidas de Transparência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30525" y="569913"/>
            <a:ext cx="360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Prestação de Contas</a:t>
            </a:r>
          </a:p>
        </p:txBody>
      </p:sp>
      <p:pic>
        <p:nvPicPr>
          <p:cNvPr id="5120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6" y="1340768"/>
            <a:ext cx="20939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60786" y="1736403"/>
            <a:ext cx="6408737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latin typeface="+mn-lt"/>
              </a:rPr>
              <a:t>Contratos de Gestão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latin typeface="+mn-lt"/>
              </a:rPr>
              <a:t>Contas Públicas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latin typeface="+mn-lt"/>
              </a:rPr>
              <a:t>Relatórios de Gestão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3200" b="1" dirty="0">
                <a:latin typeface="+mn-lt"/>
              </a:rPr>
              <a:t>Relatórios de Atividades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latin typeface="+mn-lt"/>
              </a:rPr>
              <a:t>Relatórios por Períodos de </a:t>
            </a:r>
            <a:r>
              <a:rPr lang="pt-BR" sz="3200" dirty="0" smtClean="0">
                <a:latin typeface="+mn-lt"/>
              </a:rPr>
              <a:t>Gestão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3200" dirty="0" smtClean="0">
                <a:latin typeface="+mn-lt"/>
              </a:rPr>
              <a:t>Licitações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092">
            <a:off x="6752463" y="820864"/>
            <a:ext cx="1822015" cy="255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11413" y="-11113"/>
            <a:ext cx="4637087" cy="584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Calibri" panose="020F0502020204030204"/>
                <a:ea typeface="MS PGothic" panose="020B0600070205080204" pitchFamily="34" charset="-128"/>
              </a:rPr>
              <a:t>Medidas de Transparência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11863" y="6021388"/>
            <a:ext cx="27368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49438" y="504825"/>
            <a:ext cx="57610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Calibri" panose="020F0502020204030204"/>
                <a:ea typeface="MS PGothic" panose="020B0600070205080204" pitchFamily="34" charset="-128"/>
              </a:rPr>
              <a:t>Lei de Acesso à Informação (LAI)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73470" y="1361226"/>
            <a:ext cx="35108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450215" algn="l"/>
              </a:tabLst>
              <a:defRPr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De 2012 a 2015, a ANS recebeu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/>
                <a:ea typeface="Times New Roman" panose="02020603050405020304" pitchFamily="18" charset="0"/>
              </a:rPr>
              <a:t>2.669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demandas por meio do SIC, o que a posiciona entre as cinco agências reguladoras federais com maior número de demandas.</a:t>
            </a:r>
          </a:p>
        </p:txBody>
      </p:sp>
      <p:pic>
        <p:nvPicPr>
          <p:cNvPr id="11" name="Imagem 10" descr="http://www.ebc.com.br/sites/default/files/acessoinformacao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88032"/>
            <a:ext cx="2376264" cy="23818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395536" y="455801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A ANS trabalha na ampliação da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/>
                <a:ea typeface="Times New Roman" panose="02020603050405020304" pitchFamily="18" charset="0"/>
              </a:rPr>
              <a:t>transparência ativa</a:t>
            </a:r>
            <a:r>
              <a:rPr lang="pt-BR" sz="2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, levando para o portal na internet e </a:t>
            </a:r>
            <a:r>
              <a:rPr lang="pt-BR" sz="2400" dirty="0" smtClean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para outros </a:t>
            </a:r>
            <a:r>
              <a:rPr lang="pt-BR" sz="2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meios de comunicação com seu público alvo, informações relativas aos temas mais demandados no SIC.</a:t>
            </a:r>
          </a:p>
        </p:txBody>
      </p:sp>
    </p:spTree>
    <p:extLst>
      <p:ext uri="{BB962C8B-B14F-4D97-AF65-F5344CB8AC3E}">
        <p14:creationId xmlns:p14="http://schemas.microsoft.com/office/powerpoint/2010/main" val="1458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88566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			Transparência Ativa                                            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950" y="4240213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781034"/>
            <a:ext cx="7128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b="1" dirty="0"/>
              <a:t> </a:t>
            </a:r>
            <a:r>
              <a:rPr lang="pt-BR" sz="2000" dirty="0">
                <a:latin typeface="+mn-lt"/>
              </a:rPr>
              <a:t>Aplicativo para consumidor com dados de planos de saúde</a:t>
            </a:r>
          </a:p>
        </p:txBody>
      </p:sp>
      <p:pic>
        <p:nvPicPr>
          <p:cNvPr id="6042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223963"/>
            <a:ext cx="62769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38322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29600" cy="1008310"/>
          </a:xfrm>
        </p:spPr>
        <p:txBody>
          <a:bodyPr anchor="t"/>
          <a:lstStyle/>
          <a:p>
            <a:pPr algn="ctr">
              <a:defRPr/>
            </a:pPr>
            <a:r>
              <a:rPr lang="pt-BR" altLang="pt-BR" sz="54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Medidas Inovadoras</a:t>
            </a:r>
          </a:p>
        </p:txBody>
      </p:sp>
    </p:spTree>
    <p:extLst>
      <p:ext uri="{BB962C8B-B14F-4D97-AF65-F5344CB8AC3E}">
        <p14:creationId xmlns:p14="http://schemas.microsoft.com/office/powerpoint/2010/main" val="16582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90011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Mediação de Conflitos</a:t>
            </a:r>
          </a:p>
          <a:p>
            <a:pPr algn="ctr"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Índice de Resolução de Conflitos (4º </a:t>
            </a:r>
            <a:r>
              <a:rPr lang="pt-BR" sz="3200" b="1" dirty="0" err="1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Trim</a:t>
            </a: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/2015)</a:t>
            </a:r>
            <a:r>
              <a:rPr lang="pt-BR" sz="28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	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245549" cy="443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47526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Melhoria dos processos de trabalho do </a:t>
            </a:r>
          </a:p>
          <a:p>
            <a:pPr algn="ctr"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Ressarcimento ao SUS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11863" y="6021388"/>
            <a:ext cx="27368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4240" y="980728"/>
            <a:ext cx="81046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 smtClean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Início da cobrança das </a:t>
            </a:r>
            <a:r>
              <a:rPr lang="pt-BR" sz="28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APACs</a:t>
            </a:r>
            <a:endParaRPr lang="pt-BR" sz="28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PERSUS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– Protocolo Eletrônico do Ressarcimento ao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SUS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Junto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com a notificação eletrônica,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ANS já envia a Notificação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de Cobrança desde a emissão do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ABI,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evitando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acúmulo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do passivo de cobrança e reduzindo defesas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meramente procrastinatórias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pois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a incidência de juros retroage ao início do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processo</a:t>
            </a:r>
            <a:endParaRPr lang="pt-BR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2466" name="Picture 2" descr="http://4.bp.blogspot.com/-WjAkX-m5quw/Vbuk04sQ-bI/AAAAAAAAgn0/-OANgaXQgEQ/s640/Agencia-Nacional-de-Saude-Suplementar-ANS-autoriza-selecao-para-89-vagas-tempora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2" y="4077072"/>
            <a:ext cx="47069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altLang="pt-BR" sz="3200" dirty="0">
              <a:solidFill>
                <a:srgbClr val="006E89"/>
              </a:solidFill>
            </a:endParaRPr>
          </a:p>
        </p:txBody>
      </p:sp>
      <p:sp>
        <p:nvSpPr>
          <p:cNvPr id="7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804863"/>
            <a:ext cx="9144000" cy="5329237"/>
          </a:xfrm>
          <a:solidFill>
            <a:schemeClr val="bg1">
              <a:lumMod val="95000"/>
              <a:alpha val="80000"/>
            </a:schemeClr>
          </a:solidFill>
          <a:extLst/>
        </p:spPr>
        <p:txBody>
          <a:bodyPr/>
          <a:lstStyle/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ea typeface="MS PGothic" pitchFamily="34" charset="-128"/>
                <a:cs typeface="Arial" pitchFamily="34" charset="0"/>
              </a:rPr>
              <a:t>Agência reguladora federal vinculada ao Ministério da </a:t>
            </a:r>
            <a:r>
              <a:rPr lang="pt-BR" sz="2400" dirty="0" smtClean="0">
                <a:ea typeface="MS PGothic" pitchFamily="34" charset="-128"/>
                <a:cs typeface="Arial" pitchFamily="34" charset="0"/>
              </a:rPr>
              <a:t>Saúde</a:t>
            </a: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sz="2400" dirty="0">
              <a:ea typeface="MS PGothic" pitchFamily="34" charset="-128"/>
              <a:cs typeface="Arial" pitchFamily="34" charset="0"/>
            </a:endParaRP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ea typeface="MS PGothic" pitchFamily="34" charset="-128"/>
                <a:cs typeface="Arial" pitchFamily="34" charset="0"/>
              </a:rPr>
              <a:t>Atua </a:t>
            </a:r>
            <a:r>
              <a:rPr lang="pt-BR" sz="2400" dirty="0">
                <a:ea typeface="MS PGothic" pitchFamily="34" charset="-128"/>
                <a:cs typeface="Arial" pitchFamily="34" charset="0"/>
              </a:rPr>
              <a:t>na regulação, normatização, controle e fiscalização do setor de planos privados de saúde no Brasil</a:t>
            </a: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sz="2400" dirty="0">
              <a:ea typeface="MS PGothic" pitchFamily="34" charset="-128"/>
              <a:cs typeface="Arial" pitchFamily="34" charset="0"/>
            </a:endParaRP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ea typeface="MS PGothic" pitchFamily="34" charset="-128"/>
                <a:cs typeface="Arial" pitchFamily="34" charset="0"/>
              </a:rPr>
              <a:t>Finalidade institucional:</a:t>
            </a:r>
          </a:p>
          <a:p>
            <a:pPr defTabSz="449263" eaLnBrk="1" hangingPunct="1"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pt-BR" sz="2400" dirty="0" smtClean="0">
                <a:ea typeface="MS PGothic" pitchFamily="34" charset="-128"/>
                <a:cs typeface="Arial" pitchFamily="34" charset="0"/>
              </a:rPr>
              <a:t>Promover </a:t>
            </a:r>
            <a:r>
              <a:rPr lang="pt-BR" sz="2400" dirty="0">
                <a:ea typeface="MS PGothic" pitchFamily="34" charset="-128"/>
                <a:cs typeface="Arial" pitchFamily="34" charset="0"/>
              </a:rPr>
              <a:t>a defesa do interesse público na assistência  suplementar à saúde</a:t>
            </a:r>
          </a:p>
          <a:p>
            <a:pPr defTabSz="449263" eaLnBrk="1" hangingPunct="1"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pt-BR" sz="2400" dirty="0" smtClean="0">
                <a:ea typeface="MS PGothic" pitchFamily="34" charset="-128"/>
                <a:cs typeface="Arial" pitchFamily="34" charset="0"/>
              </a:rPr>
              <a:t>Regular </a:t>
            </a:r>
            <a:r>
              <a:rPr lang="pt-BR" sz="2400" dirty="0">
                <a:ea typeface="MS PGothic" pitchFamily="34" charset="-128"/>
                <a:cs typeface="Arial" pitchFamily="34" charset="0"/>
              </a:rPr>
              <a:t>as operadoras setoriais, inclusive quanto às suas relações</a:t>
            </a:r>
            <a:br>
              <a:rPr lang="pt-BR" sz="2400" dirty="0">
                <a:ea typeface="MS PGothic" pitchFamily="34" charset="-128"/>
                <a:cs typeface="Arial" pitchFamily="34" charset="0"/>
              </a:rPr>
            </a:br>
            <a:r>
              <a:rPr lang="pt-BR" sz="2400" dirty="0">
                <a:ea typeface="MS PGothic" pitchFamily="34" charset="-128"/>
                <a:cs typeface="Arial" pitchFamily="34" charset="0"/>
              </a:rPr>
              <a:t>com prestadores e consumidores</a:t>
            </a:r>
          </a:p>
          <a:p>
            <a:pPr defTabSz="449263" eaLnBrk="1" hangingPunct="1">
              <a:spcBef>
                <a:spcPct val="0"/>
              </a:spcBef>
              <a:buSzPct val="100000"/>
              <a:buFont typeface="Arial" charset="0"/>
              <a:buChar char="•"/>
              <a:defRPr/>
            </a:pPr>
            <a:r>
              <a:rPr lang="pt-BR" sz="2400" dirty="0" smtClean="0">
                <a:ea typeface="MS PGothic" pitchFamily="34" charset="-128"/>
                <a:cs typeface="Arial" pitchFamily="34" charset="0"/>
              </a:rPr>
              <a:t>Contribuir </a:t>
            </a:r>
            <a:r>
              <a:rPr lang="pt-BR" sz="2400" dirty="0">
                <a:ea typeface="MS PGothic" pitchFamily="34" charset="-128"/>
                <a:cs typeface="Arial" pitchFamily="34" charset="0"/>
              </a:rPr>
              <a:t>para o desenvolvimento das ações de saúde no país</a:t>
            </a: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sz="2400" dirty="0">
              <a:ea typeface="MS PGothic" pitchFamily="34" charset="-128"/>
              <a:cs typeface="Arial" pitchFamily="34" charset="0"/>
            </a:endParaRP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ea typeface="MS PGothic" pitchFamily="34" charset="-128"/>
                <a:cs typeface="Arial" pitchFamily="34" charset="0"/>
              </a:rPr>
              <a:t>Marco Legal</a:t>
            </a: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ea typeface="MS PGothic" pitchFamily="34" charset="-128"/>
                <a:cs typeface="Arial" pitchFamily="34" charset="0"/>
              </a:rPr>
              <a:t>Lei 9.656, de 03 de junho de 1998</a:t>
            </a:r>
          </a:p>
          <a:p>
            <a:pPr mar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ea typeface="MS PGothic" pitchFamily="34" charset="-128"/>
                <a:cs typeface="Arial" pitchFamily="34" charset="0"/>
              </a:rPr>
              <a:t>Lei 9.961, de 28 de janeiro de 2000</a:t>
            </a:r>
          </a:p>
        </p:txBody>
      </p:sp>
      <p:sp>
        <p:nvSpPr>
          <p:cNvPr id="30724" name="CaixaDeTexto 1"/>
          <p:cNvSpPr txBox="1">
            <a:spLocks noChangeArrowheads="1"/>
          </p:cNvSpPr>
          <p:nvPr/>
        </p:nvSpPr>
        <p:spPr bwMode="auto">
          <a:xfrm>
            <a:off x="-36513" y="69850"/>
            <a:ext cx="918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000"/>
              </a:spcBef>
              <a:buFontTx/>
              <a:buNone/>
            </a:pPr>
            <a:r>
              <a:rPr lang="pt-BR" altLang="pt-BR" sz="3200" b="1">
                <a:solidFill>
                  <a:srgbClr val="006E89"/>
                </a:solidFill>
                <a:ea typeface="MS PGothic" panose="020B0600070205080204" pitchFamily="34" charset="-128"/>
              </a:rPr>
              <a:t>Agência Nacional de Saúde Suplementar -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-11687"/>
            <a:ext cx="626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Melhoria dos processos de trabalho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11863" y="6021388"/>
            <a:ext cx="27368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670968" y="573088"/>
            <a:ext cx="411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Ressarcimento ao SUS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1" y="126876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I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ncremento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do ressarcimento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nos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últimos quatro anos. Em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2014: R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$ 393,53 milhões - </a:t>
            </a:r>
            <a:r>
              <a:rPr lang="pt-BR" sz="2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aumento de 114% em relação </a:t>
            </a:r>
            <a:r>
              <a:rPr lang="pt-BR" sz="20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à 2013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(R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$ 183,86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milhões). </a:t>
            </a:r>
            <a:endParaRPr lang="pt-BR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9394" name="Imagem 1" descr="cid:image001.jpg@01D16FF7.1BA1AA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776867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-11687"/>
            <a:ext cx="626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Melhoria dos processos de trabalho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11863" y="6021388"/>
            <a:ext cx="27368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670968" y="573088"/>
            <a:ext cx="411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Ressarcimento ao SUS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126876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Para a Dívida Ativa encaminhados R$ 195,72 milhões. </a:t>
            </a:r>
            <a:r>
              <a:rPr lang="pt-BR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De 2011 a 2014, os valores inscritos em dívida ativa foram da ordem de R$ 516,24 milhões.</a:t>
            </a:r>
          </a:p>
        </p:txBody>
      </p:sp>
      <p:pic>
        <p:nvPicPr>
          <p:cNvPr id="60418" name="Imagem 2" descr="cid:image002.jpg@01D16FF7.1BA1AA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0" y="2466827"/>
            <a:ext cx="6862214" cy="41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88566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                   Revisão do Rol de Procedimentos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61442" name="Imagem 9" descr="20151028 principais inclusoes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723212" cy="526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agem 10" descr="20151028 ampliacao inclus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2400"/>
            <a:ext cx="3096344" cy="50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88566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			</a:t>
            </a: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Melhoria do Atendimento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950" y="4240213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60419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37" y="650022"/>
            <a:ext cx="4410503" cy="6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16074"/>
            <a:ext cx="3548365" cy="26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 bwMode="auto">
          <a:xfrm>
            <a:off x="-20638" y="0"/>
            <a:ext cx="9164638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49263" eaLnBrk="1" hangingPunct="1">
              <a:lnSpc>
                <a:spcPct val="115000"/>
              </a:lnSpc>
              <a:spcBef>
                <a:spcPts val="2000"/>
              </a:spcBef>
            </a:pPr>
            <a:r>
              <a:rPr lang="pt-BR" altLang="pt-BR" sz="3200" b="1" dirty="0" smtClean="0">
                <a:solidFill>
                  <a:srgbClr val="006E8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Dimensão do Setor Suplementar</a:t>
            </a:r>
            <a:r>
              <a:rPr lang="pt-BR" altLang="pt-BR" sz="3600" b="1" dirty="0" smtClean="0">
                <a:solidFill>
                  <a:srgbClr val="006E89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pt-BR" altLang="pt-BR" sz="3600" b="1" dirty="0" smtClean="0">
                <a:solidFill>
                  <a:srgbClr val="006E89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pt-BR" altLang="pt-BR" sz="3200" b="1" dirty="0" smtClean="0">
                <a:solidFill>
                  <a:srgbClr val="006E8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(Brasil, Dezembro/2015)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763" y="1196975"/>
            <a:ext cx="9132887" cy="1863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49263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ct val="100000"/>
              <a:defRPr/>
            </a:pPr>
            <a:r>
              <a:rPr lang="pt-BR" altLang="pt-BR" sz="2000" b="1" kern="0" dirty="0" smtClean="0">
                <a:solidFill>
                  <a:srgbClr val="006E89"/>
                </a:solidFill>
                <a:cs typeface="Arial" charset="0"/>
              </a:rPr>
              <a:t>Beneficiários:</a:t>
            </a:r>
            <a:r>
              <a:rPr lang="pt-BR" altLang="pt-BR" sz="2000" b="1" kern="0" dirty="0" smtClean="0">
                <a:solidFill>
                  <a:srgbClr val="E46C0A"/>
                </a:solidFill>
                <a:cs typeface="Arial" charset="0"/>
              </a:rPr>
              <a:t>   </a:t>
            </a:r>
          </a:p>
          <a:p>
            <a:pPr defTabSz="449263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ct val="100000"/>
              <a:defRPr/>
            </a:pPr>
            <a:r>
              <a:rPr lang="pt-BR" altLang="pt-BR" sz="2000" b="1" kern="0" dirty="0" smtClean="0">
                <a:cs typeface="Arial" charset="0"/>
              </a:rPr>
              <a:t>49,7</a:t>
            </a:r>
            <a:r>
              <a:rPr lang="pt-BR" altLang="pt-BR" sz="2000" kern="0" dirty="0" smtClean="0">
                <a:cs typeface="Arial" charset="0"/>
              </a:rPr>
              <a:t> milhões em planos de assistência médica </a:t>
            </a:r>
            <a:r>
              <a:rPr lang="pt-BR" altLang="pt-BR" sz="2000" kern="0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pt-BR" altLang="pt-BR" sz="2000" b="1" kern="0" dirty="0" smtClean="0">
                <a:solidFill>
                  <a:prstClr val="black"/>
                </a:solidFill>
                <a:cs typeface="Arial" charset="0"/>
              </a:rPr>
              <a:t>80%</a:t>
            </a:r>
            <a:r>
              <a:rPr lang="pt-BR" altLang="pt-BR" sz="2000" kern="0" dirty="0" smtClean="0">
                <a:solidFill>
                  <a:prstClr val="black"/>
                </a:solidFill>
                <a:cs typeface="Arial" charset="0"/>
              </a:rPr>
              <a:t> coletivos, </a:t>
            </a:r>
            <a:r>
              <a:rPr lang="pt-BR" altLang="pt-BR" sz="2000" b="1" kern="0" dirty="0" smtClean="0">
                <a:solidFill>
                  <a:prstClr val="black"/>
                </a:solidFill>
                <a:cs typeface="Arial" charset="0"/>
              </a:rPr>
              <a:t>20%</a:t>
            </a:r>
            <a:r>
              <a:rPr lang="pt-BR" altLang="pt-BR" sz="2000" kern="0" dirty="0" smtClean="0">
                <a:solidFill>
                  <a:prstClr val="black"/>
                </a:solidFill>
                <a:cs typeface="Arial" charset="0"/>
              </a:rPr>
              <a:t> individuais</a:t>
            </a:r>
            <a:r>
              <a:rPr lang="pt-BR" altLang="pt-BR" sz="2000" kern="0" dirty="0" smtClean="0">
                <a:cs typeface="Arial" charset="0"/>
              </a:rPr>
              <a:t>)</a:t>
            </a:r>
          </a:p>
          <a:p>
            <a:pPr defTabSz="449263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ct val="100000"/>
              <a:defRPr/>
            </a:pPr>
            <a:r>
              <a:rPr lang="pt-BR" altLang="pt-BR" sz="2000" kern="0" dirty="0" smtClean="0">
                <a:cs typeface="Arial" charset="0"/>
              </a:rPr>
              <a:t>Taxa de cobertura</a:t>
            </a:r>
            <a:r>
              <a:rPr lang="pt-BR" altLang="pt-BR" sz="2000" kern="0" dirty="0" smtClean="0">
                <a:solidFill>
                  <a:prstClr val="black"/>
                </a:solidFill>
                <a:cs typeface="Arial" charset="0"/>
              </a:rPr>
              <a:t>: </a:t>
            </a:r>
            <a:r>
              <a:rPr lang="pt-BR" altLang="pt-BR" sz="2000" b="1" kern="0" dirty="0" smtClean="0">
                <a:solidFill>
                  <a:prstClr val="black"/>
                </a:solidFill>
                <a:cs typeface="Arial" charset="0"/>
              </a:rPr>
              <a:t>25,6% </a:t>
            </a:r>
          </a:p>
          <a:p>
            <a:pPr defTabSz="449263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ct val="100000"/>
              <a:defRPr/>
            </a:pPr>
            <a:r>
              <a:rPr lang="pt-BR" altLang="pt-BR" sz="2000" b="1" kern="0" dirty="0" smtClean="0">
                <a:cs typeface="Arial" charset="0"/>
              </a:rPr>
              <a:t>21,9 </a:t>
            </a:r>
            <a:r>
              <a:rPr lang="pt-BR" altLang="pt-BR" sz="2000" kern="0" dirty="0" smtClean="0">
                <a:cs typeface="Arial" charset="0"/>
              </a:rPr>
              <a:t>milhões em planos exc. odontológicos  (</a:t>
            </a:r>
            <a:r>
              <a:rPr lang="pt-BR" altLang="pt-BR" sz="2000" b="1" kern="0" dirty="0" smtClean="0">
                <a:solidFill>
                  <a:prstClr val="black"/>
                </a:solidFill>
                <a:cs typeface="Arial" charset="0"/>
              </a:rPr>
              <a:t>82%</a:t>
            </a:r>
            <a:r>
              <a:rPr lang="pt-BR" altLang="pt-BR" sz="2000" b="1" kern="0" dirty="0" smtClean="0">
                <a:cs typeface="Arial" charset="0"/>
              </a:rPr>
              <a:t> </a:t>
            </a:r>
            <a:r>
              <a:rPr lang="pt-BR" altLang="pt-BR" sz="2000" kern="0" dirty="0" smtClean="0">
                <a:cs typeface="Arial" charset="0"/>
              </a:rPr>
              <a:t>coletivos, </a:t>
            </a:r>
            <a:r>
              <a:rPr lang="pt-BR" altLang="pt-BR" sz="2000" b="1" kern="0" dirty="0" smtClean="0">
                <a:solidFill>
                  <a:prstClr val="black"/>
                </a:solidFill>
                <a:cs typeface="Arial" charset="0"/>
              </a:rPr>
              <a:t>18%</a:t>
            </a:r>
            <a:r>
              <a:rPr lang="pt-BR" altLang="pt-BR" sz="2000" kern="0" dirty="0" smtClean="0">
                <a:cs typeface="Arial" charset="0"/>
              </a:rPr>
              <a:t> individuais) </a:t>
            </a:r>
          </a:p>
          <a:p>
            <a:pPr defTabSz="449263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SzPct val="100000"/>
              <a:defRPr/>
            </a:pPr>
            <a:r>
              <a:rPr lang="pt-BR" altLang="pt-BR" sz="2000" kern="0" dirty="0" smtClean="0">
                <a:cs typeface="Arial" charset="0"/>
              </a:rPr>
              <a:t>Taxa de cobertura:  </a:t>
            </a:r>
            <a:r>
              <a:rPr lang="pt-BR" altLang="pt-BR" sz="2000" b="1" kern="0" dirty="0" smtClean="0">
                <a:solidFill>
                  <a:prstClr val="black"/>
                </a:solidFill>
                <a:cs typeface="Arial" charset="0"/>
              </a:rPr>
              <a:t>11,3%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-1588" y="3068638"/>
            <a:ext cx="9110663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b="1" dirty="0" smtClean="0">
                <a:solidFill>
                  <a:srgbClr val="006E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Operadoras: 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1.340</a:t>
            </a: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(860 médico-hospitalares;</a:t>
            </a: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366 odontológicas e 114 administradoras de benefícios). Com beneficiários: 1.156 operadoras</a:t>
            </a:r>
          </a:p>
          <a:p>
            <a:pPr eaLnBrk="1" hangingPunct="1">
              <a:buSzPct val="100000"/>
            </a:pPr>
            <a:endParaRPr lang="pt-BR" altLang="pt-BR" sz="20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4925" y="4603750"/>
            <a:ext cx="910113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 b="1" dirty="0" smtClean="0">
                <a:solidFill>
                  <a:srgbClr val="006E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Receita, despesa e sinistralidade  (2015 até o 3º trimestre)</a:t>
            </a:r>
          </a:p>
          <a:p>
            <a:pPr eaLnBrk="1" hangingPunct="1">
              <a:buSzPct val="100000"/>
            </a:pPr>
            <a:r>
              <a:rPr lang="pt-BR" altLang="pt-BR" sz="2000" b="1" dirty="0" smtClean="0">
                <a:solidFill>
                  <a:srgbClr val="006E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Médico-hospitalares			 Exclusivamente odontológico</a:t>
            </a:r>
          </a:p>
          <a:p>
            <a:pPr eaLnBrk="1" hangingPunct="1">
              <a:buSzPct val="100000"/>
            </a:pP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Receita: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R$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103,9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bilhões	</a:t>
            </a: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                 Receita: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R$ 2 bilhões</a:t>
            </a:r>
          </a:p>
          <a:p>
            <a:pPr eaLnBrk="1" hangingPunct="1">
              <a:buSzPct val="100000"/>
            </a:pP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Despesa assistencial: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R$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88,8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bilhões               </a:t>
            </a: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Despesa Assistencial: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R$ 916 milhões</a:t>
            </a:r>
          </a:p>
          <a:p>
            <a:pPr eaLnBrk="1" hangingPunct="1">
              <a:buSzPct val="100000"/>
            </a:pP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Sinistralidade: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85,4%</a:t>
            </a: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                                 Sinistralidade: </a:t>
            </a:r>
            <a:r>
              <a:rPr lang="pt-BR" alt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46,1%     </a:t>
            </a:r>
            <a:r>
              <a:rPr lang="pt-BR" alt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</a:t>
            </a:r>
            <a:r>
              <a:rPr lang="pt-BR" altLang="pt-BR" sz="2000" b="1" dirty="0" smtClean="0">
                <a:solidFill>
                  <a:srgbClr val="006E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31752" name="Text Box 3"/>
          <p:cNvSpPr txBox="1">
            <a:spLocks noChangeArrowheads="1"/>
          </p:cNvSpPr>
          <p:nvPr/>
        </p:nvSpPr>
        <p:spPr bwMode="auto">
          <a:xfrm>
            <a:off x="14287" y="3776276"/>
            <a:ext cx="9113838" cy="801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buSzPct val="100000"/>
              <a:defRPr/>
            </a:pPr>
            <a:r>
              <a:rPr lang="pt-BR" altLang="pt-BR" sz="2000" b="1" dirty="0" smtClean="0">
                <a:solidFill>
                  <a:srgbClr val="006E89"/>
                </a:solidFill>
                <a:latin typeface="Calibri" pitchFamily="34" charset="0"/>
                <a:ea typeface="ＭＳ Ｐゴシック" pitchFamily="34" charset="-128"/>
              </a:rPr>
              <a:t>Planos registrados:  </a:t>
            </a:r>
          </a:p>
          <a:p>
            <a:pPr eaLnBrk="1" hangingPunct="1">
              <a:lnSpc>
                <a:spcPct val="115000"/>
              </a:lnSpc>
              <a:buSzPct val="100000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53.515 </a:t>
            </a:r>
            <a:r>
              <a:rPr lang="pt-BR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 </a:t>
            </a:r>
            <a:r>
              <a:rPr lang="pt-BR" altLang="pt-BR" sz="20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de assistência médica e </a:t>
            </a:r>
            <a:r>
              <a:rPr 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4.939</a:t>
            </a: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0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exclusivamente odontológicos</a:t>
            </a:r>
          </a:p>
        </p:txBody>
      </p:sp>
    </p:spTree>
    <p:extLst>
      <p:ext uri="{BB962C8B-B14F-4D97-AF65-F5344CB8AC3E}">
        <p14:creationId xmlns:p14="http://schemas.microsoft.com/office/powerpoint/2010/main" val="1957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64638" cy="1125538"/>
          </a:xfrm>
        </p:spPr>
        <p:txBody>
          <a:bodyPr/>
          <a:lstStyle/>
          <a:p>
            <a:pPr defTabSz="449263" eaLnBrk="1" hangingPunct="1">
              <a:lnSpc>
                <a:spcPct val="115000"/>
              </a:lnSpc>
              <a:spcBef>
                <a:spcPts val="2000"/>
              </a:spcBef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					Atendimento </a:t>
            </a: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Assistencial </a:t>
            </a: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						1º </a:t>
            </a: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semestre de 2015</a:t>
            </a:r>
            <a:endParaRPr lang="pt-BR" alt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39" name="Retângulo 1"/>
          <p:cNvSpPr>
            <a:spLocks noChangeArrowheads="1"/>
          </p:cNvSpPr>
          <p:nvPr/>
        </p:nvSpPr>
        <p:spPr bwMode="auto">
          <a:xfrm>
            <a:off x="657225" y="1341438"/>
            <a:ext cx="785018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>
                <a:ea typeface="Calibri" panose="020F0502020204030204" pitchFamily="34" charset="0"/>
                <a:cs typeface="Times New Roman" panose="02020603050405020304" pitchFamily="18" charset="0"/>
              </a:rPr>
              <a:t>135,8 milhões de consultas médicas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>
                <a:ea typeface="Calibri" panose="020F0502020204030204" pitchFamily="34" charset="0"/>
                <a:cs typeface="Times New Roman" panose="02020603050405020304" pitchFamily="18" charset="0"/>
              </a:rPr>
              <a:t>3,9 milhões de internações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>
                <a:ea typeface="Calibri" panose="020F0502020204030204" pitchFamily="34" charset="0"/>
                <a:cs typeface="Times New Roman" panose="02020603050405020304" pitchFamily="18" charset="0"/>
              </a:rPr>
              <a:t>364,5 milhões de exames complementares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>
                <a:ea typeface="Calibri" panose="020F0502020204030204" pitchFamily="34" charset="0"/>
                <a:cs typeface="Times New Roman" panose="02020603050405020304" pitchFamily="18" charset="0"/>
              </a:rPr>
              <a:t>24,8 milhões de terapias</a:t>
            </a:r>
          </a:p>
        </p:txBody>
      </p:sp>
      <p:sp>
        <p:nvSpPr>
          <p:cNvPr id="39940" name="CaixaDeTexto 2"/>
          <p:cNvSpPr txBox="1">
            <a:spLocks noChangeArrowheads="1"/>
          </p:cNvSpPr>
          <p:nvPr/>
        </p:nvSpPr>
        <p:spPr bwMode="auto">
          <a:xfrm>
            <a:off x="323850" y="6237288"/>
            <a:ext cx="5111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100">
                <a:ea typeface="Calibri" panose="020F0502020204030204" pitchFamily="34" charset="0"/>
                <a:cs typeface="Times New Roman" panose="02020603050405020304" pitchFamily="18" charset="0"/>
              </a:rPr>
              <a:t>Obs: os dados relativos ao 2º semestre de 2015 tem prazo de envio até o último dia de fevereiro de 2016, razão pela qual os dados são parciais.</a:t>
            </a:r>
            <a:endParaRPr lang="pt-BR" sz="11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050" y="3716338"/>
            <a:ext cx="4543425" cy="1695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     Atendimento Assistencial 2014 </a:t>
            </a:r>
          </a:p>
          <a:p>
            <a:pPr>
              <a:defRPr/>
            </a:pPr>
            <a:r>
              <a:rPr lang="pt-BR" altLang="pt-BR" b="1" dirty="0">
                <a:solidFill>
                  <a:srgbClr val="006E89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 </a:t>
            </a:r>
            <a:r>
              <a:rPr lang="pt-BR" altLang="pt-BR" b="1" dirty="0">
                <a:latin typeface="Calibri" panose="020F0502020204030204" pitchFamily="34" charset="0"/>
                <a:ea typeface="MS PGothic" panose="020B0600070205080204" pitchFamily="34" charset="-128"/>
              </a:rPr>
              <a:t>280,3</a:t>
            </a:r>
            <a:r>
              <a:rPr lang="pt-BR" altLang="pt-BR" dirty="0">
                <a:latin typeface="Calibri" panose="020F0502020204030204" pitchFamily="34" charset="0"/>
                <a:ea typeface="MS PGothic" panose="020B0600070205080204" pitchFamily="34" charset="-128"/>
              </a:rPr>
              <a:t> milhões de consultas médicas </a:t>
            </a:r>
          </a:p>
          <a:p>
            <a:pPr eaLnBrk="1" hangingPunct="1">
              <a:lnSpc>
                <a:spcPct val="115000"/>
              </a:lnSpc>
              <a:buSzPct val="100000"/>
              <a:defRPr/>
            </a:pPr>
            <a:r>
              <a:rPr lang="pt-BR" altLang="pt-BR" dirty="0">
                <a:latin typeface="Calibri" panose="020F0502020204030204" pitchFamily="34" charset="0"/>
                <a:ea typeface="MS PGothic" panose="020B0600070205080204" pitchFamily="34" charset="-128"/>
              </a:rPr>
              <a:t>       </a:t>
            </a:r>
            <a:r>
              <a:rPr lang="pt-BR" altLang="pt-BR" b="1" dirty="0">
                <a:latin typeface="Calibri" panose="020F0502020204030204" pitchFamily="34" charset="0"/>
                <a:ea typeface="MS PGothic" panose="020B0600070205080204" pitchFamily="34" charset="-128"/>
              </a:rPr>
              <a:t>9,7 </a:t>
            </a:r>
            <a:r>
              <a:rPr lang="pt-BR" altLang="pt-BR" dirty="0">
                <a:latin typeface="Calibri" panose="020F0502020204030204" pitchFamily="34" charset="0"/>
                <a:ea typeface="MS PGothic" panose="020B0600070205080204" pitchFamily="34" charset="-128"/>
              </a:rPr>
              <a:t>milhões de internações  </a:t>
            </a:r>
          </a:p>
          <a:p>
            <a:pPr eaLnBrk="1" hangingPunct="1">
              <a:lnSpc>
                <a:spcPct val="115000"/>
              </a:lnSpc>
              <a:buSzPct val="100000"/>
              <a:defRPr/>
            </a:pPr>
            <a:r>
              <a:rPr lang="pt-BR" altLang="pt-BR" dirty="0">
                <a:latin typeface="Calibri" panose="020F0502020204030204" pitchFamily="34" charset="0"/>
                <a:ea typeface="MS PGothic" panose="020B0600070205080204" pitchFamily="34" charset="-128"/>
              </a:rPr>
              <a:t>       </a:t>
            </a:r>
            <a:r>
              <a:rPr lang="pt-BR" altLang="pt-BR" b="1" dirty="0">
                <a:latin typeface="Calibri" panose="020F0502020204030204" pitchFamily="34" charset="0"/>
                <a:ea typeface="MS PGothic" panose="020B0600070205080204" pitchFamily="34" charset="-128"/>
              </a:rPr>
              <a:t>763 </a:t>
            </a:r>
            <a:r>
              <a:rPr lang="pt-BR" altLang="pt-BR" dirty="0">
                <a:latin typeface="Calibri" panose="020F0502020204030204" pitchFamily="34" charset="0"/>
                <a:ea typeface="MS PGothic" panose="020B0600070205080204" pitchFamily="34" charset="-128"/>
              </a:rPr>
              <a:t> milhões de exames complementares   </a:t>
            </a:r>
          </a:p>
          <a:p>
            <a:pPr eaLnBrk="1" hangingPunct="1">
              <a:lnSpc>
                <a:spcPct val="115000"/>
              </a:lnSpc>
              <a:buSzPct val="100000"/>
              <a:defRPr/>
            </a:pPr>
            <a:r>
              <a:rPr lang="pt-BR" altLang="pt-BR" b="1" dirty="0">
                <a:latin typeface="Calibri" panose="020F0502020204030204" pitchFamily="34" charset="0"/>
                <a:ea typeface="MS PGothic" panose="020B0600070205080204" pitchFamily="34" charset="-128"/>
              </a:rPr>
              <a:t>       56 </a:t>
            </a:r>
            <a:r>
              <a:rPr lang="pt-BR" altLang="pt-BR" dirty="0">
                <a:latin typeface="Calibri" panose="020F0502020204030204" pitchFamily="34" charset="0"/>
                <a:ea typeface="MS PGothic" panose="020B0600070205080204" pitchFamily="34" charset="-128"/>
              </a:rPr>
              <a:t>milhões de terapias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72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ítulo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625086" cy="83661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pt-BR" alt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  <a:br>
              <a:rPr lang="pt-BR" alt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altLang="pt-BR" sz="2800" b="1" dirty="0" smtClean="0">
                <a:solidFill>
                  <a:srgbClr val="006699"/>
                </a:solidFill>
                <a:latin typeface="Calibri"/>
                <a:cs typeface="Arial" panose="020B0604020202020204" pitchFamily="34" charset="0"/>
              </a:rPr>
              <a:t>Taxa </a:t>
            </a:r>
            <a:r>
              <a:rPr lang="pt-BR" altLang="pt-BR" sz="2800" b="1" dirty="0">
                <a:solidFill>
                  <a:srgbClr val="006699"/>
                </a:solidFill>
                <a:latin typeface="Calibri"/>
                <a:cs typeface="Arial" panose="020B0604020202020204" pitchFamily="34" charset="0"/>
              </a:rPr>
              <a:t>de cobertura dos planos privados de assistência </a:t>
            </a:r>
            <a:r>
              <a:rPr lang="pt-BR" altLang="pt-BR" sz="2800" b="1" dirty="0" smtClean="0">
                <a:solidFill>
                  <a:srgbClr val="006699"/>
                </a:solidFill>
                <a:latin typeface="Calibri"/>
                <a:cs typeface="Arial" panose="020B0604020202020204" pitchFamily="34" charset="0"/>
              </a:rPr>
              <a:t>médica por Estados e por </a:t>
            </a:r>
            <a:r>
              <a:rPr lang="pt-BR" altLang="pt-BR" sz="2800" b="1" dirty="0">
                <a:solidFill>
                  <a:srgbClr val="006E89"/>
                </a:solidFill>
                <a:latin typeface="Calibri"/>
                <a:cs typeface="Arial" panose="020B0604020202020204" pitchFamily="34" charset="0"/>
              </a:rPr>
              <a:t>M</a:t>
            </a:r>
            <a:r>
              <a:rPr lang="pt-BR" altLang="pt-BR" sz="2800" b="1" dirty="0" smtClean="0">
                <a:solidFill>
                  <a:srgbClr val="006E89"/>
                </a:solidFill>
                <a:latin typeface="Calibri"/>
                <a:cs typeface="Arial" panose="020B0604020202020204" pitchFamily="34" charset="0"/>
              </a:rPr>
              <a:t>unicípios</a:t>
            </a:r>
            <a:r>
              <a:rPr lang="pt-BR" altLang="pt-BR" sz="2800" b="1" dirty="0" smtClean="0">
                <a:solidFill>
                  <a:srgbClr val="006699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pt-BR" altLang="pt-BR" sz="2800" b="1" dirty="0">
                <a:solidFill>
                  <a:srgbClr val="006699"/>
                </a:solidFill>
                <a:latin typeface="Calibri"/>
                <a:cs typeface="Arial" panose="020B0604020202020204" pitchFamily="34" charset="0"/>
              </a:rPr>
              <a:t>(</a:t>
            </a:r>
            <a:r>
              <a:rPr lang="pt-BR" altLang="pt-BR" sz="2800" b="1" dirty="0" smtClean="0">
                <a:solidFill>
                  <a:srgbClr val="006699"/>
                </a:solidFill>
                <a:latin typeface="Calibri"/>
                <a:cs typeface="Arial" panose="020B0604020202020204" pitchFamily="34" charset="0"/>
              </a:rPr>
              <a:t>Brasil, 2015</a:t>
            </a:r>
            <a:r>
              <a:rPr lang="pt-BR" altLang="pt-BR" sz="2800" b="1" dirty="0">
                <a:solidFill>
                  <a:srgbClr val="006699"/>
                </a:solidFill>
                <a:latin typeface="Calibri"/>
                <a:cs typeface="Arial" panose="020B0604020202020204" pitchFamily="34" charset="0"/>
              </a:rPr>
              <a:t>) </a:t>
            </a:r>
            <a: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b="1" dirty="0" smtClean="0">
              <a:solidFill>
                <a:srgbClr val="006E89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61" y="1093292"/>
            <a:ext cx="454342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5292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83175"/>
            <a:ext cx="19065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5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228725"/>
            <a:ext cx="5580063" cy="4792663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extLst/>
        </p:spPr>
        <p:txBody>
          <a:bodyPr anchor="t"/>
          <a:lstStyle/>
          <a:p>
            <a:pPr>
              <a:spcBef>
                <a:spcPct val="20000"/>
              </a:spcBef>
              <a:defRPr/>
            </a:pPr>
            <a: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altLang="pt-BR" sz="3200" dirty="0">
              <a:solidFill>
                <a:srgbClr val="006E89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15888"/>
            <a:ext cx="9144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3200" b="1" kern="0" dirty="0">
                <a:solidFill>
                  <a:srgbClr val="006E89"/>
                </a:solidFill>
                <a:latin typeface="Calibri"/>
                <a:ea typeface="MS PGothic"/>
              </a:rPr>
              <a:t>      </a:t>
            </a:r>
            <a:r>
              <a:rPr lang="pt-BR" altLang="pt-BR" sz="3200" b="1" dirty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>Desafios para a Saúde  </a:t>
            </a:r>
          </a:p>
        </p:txBody>
      </p:sp>
      <p:sp>
        <p:nvSpPr>
          <p:cNvPr id="41989" name="CaixaDeTexto 5"/>
          <p:cNvSpPr txBox="1">
            <a:spLocks noChangeArrowheads="1"/>
          </p:cNvSpPr>
          <p:nvPr/>
        </p:nvSpPr>
        <p:spPr bwMode="auto">
          <a:xfrm>
            <a:off x="323850" y="1847850"/>
            <a:ext cx="5040313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438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ea typeface="MS PGothic" panose="020B0600070205080204" pitchFamily="34" charset="-128"/>
              </a:rPr>
              <a:t>Transição </a:t>
            </a:r>
            <a:r>
              <a:rPr lang="pt-BR" altLang="pt-BR" sz="2400" b="1">
                <a:ea typeface="MS PGothic" panose="020B0600070205080204" pitchFamily="34" charset="-128"/>
              </a:rPr>
              <a:t>Demográfica</a:t>
            </a:r>
            <a:r>
              <a:rPr lang="pt-BR" altLang="pt-BR" sz="2400">
                <a:ea typeface="MS PGothic" panose="020B0600070205080204" pitchFamily="34" charset="-128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1438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ea typeface="MS PGothic" panose="020B0600070205080204" pitchFamily="34" charset="-128"/>
              </a:rPr>
              <a:t>Transição </a:t>
            </a:r>
            <a:r>
              <a:rPr lang="pt-BR" altLang="pt-BR" sz="2400" b="1">
                <a:ea typeface="MS PGothic" panose="020B0600070205080204" pitchFamily="34" charset="-128"/>
              </a:rPr>
              <a:t>Epidemiológica</a:t>
            </a:r>
            <a:endParaRPr lang="pt-BR" altLang="pt-BR" sz="2400" b="1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1438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ea typeface="MS PGothic" panose="020B0600070205080204" pitchFamily="34" charset="-128"/>
              </a:rPr>
              <a:t>Evolução </a:t>
            </a:r>
            <a:r>
              <a:rPr lang="pt-BR" altLang="pt-BR" sz="2400" b="1">
                <a:ea typeface="MS PGothic" panose="020B0600070205080204" pitchFamily="34" charset="-128"/>
              </a:rPr>
              <a:t>Tecnológica</a:t>
            </a:r>
            <a:endParaRPr lang="pt-BR" altLang="pt-BR" sz="24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1438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 b="1">
                <a:ea typeface="MS PGothic" panose="020B0600070205080204" pitchFamily="34" charset="-128"/>
              </a:rPr>
              <a:t>Inovação</a:t>
            </a:r>
          </a:p>
          <a:p>
            <a:pPr eaLnBrk="1" hangingPunct="1">
              <a:lnSpc>
                <a:spcPct val="100000"/>
              </a:lnSpc>
              <a:spcBef>
                <a:spcPts val="1438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ea typeface="MS PGothic" panose="020B0600070205080204" pitchFamily="34" charset="-128"/>
              </a:rPr>
              <a:t>Empoderamento do </a:t>
            </a:r>
            <a:r>
              <a:rPr lang="pt-BR" altLang="pt-BR" sz="2400" b="1">
                <a:ea typeface="MS PGothic" panose="020B0600070205080204" pitchFamily="34" charset="-128"/>
              </a:rPr>
              <a:t>Consumidor</a:t>
            </a:r>
            <a:r>
              <a:rPr lang="pt-BR" altLang="pt-BR" sz="2400">
                <a:ea typeface="MS PGothic" panose="020B0600070205080204" pitchFamily="34" charset="-128"/>
              </a:rPr>
              <a:t> - maiores expectativas</a:t>
            </a:r>
          </a:p>
          <a:p>
            <a:pPr eaLnBrk="1" hangingPunct="1">
              <a:lnSpc>
                <a:spcPct val="100000"/>
              </a:lnSpc>
              <a:spcBef>
                <a:spcPts val="1438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 b="1">
                <a:ea typeface="MS PGothic" panose="020B0600070205080204" pitchFamily="34" charset="-128"/>
              </a:rPr>
              <a:t>Judicialização</a:t>
            </a:r>
            <a:endParaRPr lang="pt-BR" altLang="pt-BR" sz="1800" b="1">
              <a:latin typeface="Arial" panose="020B0604020202020204" pitchFamily="34" charset="0"/>
            </a:endParaRPr>
          </a:p>
        </p:txBody>
      </p:sp>
      <p:pic>
        <p:nvPicPr>
          <p:cNvPr id="4199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0123">
            <a:off x="6091238" y="2160588"/>
            <a:ext cx="25638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txBody>
          <a:bodyPr anchor="t"/>
          <a:lstStyle/>
          <a:p>
            <a:pPr>
              <a:spcBef>
                <a:spcPct val="20000"/>
              </a:spcBef>
              <a:defRPr/>
            </a:pPr>
            <a: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altLang="pt-BR" sz="3200" dirty="0">
              <a:solidFill>
                <a:srgbClr val="006E89"/>
              </a:solidFill>
            </a:endParaRPr>
          </a:p>
        </p:txBody>
      </p:sp>
      <p:sp>
        <p:nvSpPr>
          <p:cNvPr id="62467" name="CaixaDeTexto 4"/>
          <p:cNvSpPr txBox="1">
            <a:spLocks noChangeArrowheads="1"/>
          </p:cNvSpPr>
          <p:nvPr/>
        </p:nvSpPr>
        <p:spPr bwMode="auto">
          <a:xfrm>
            <a:off x="539750" y="1273175"/>
            <a:ext cx="85693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287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  <a:ea typeface="MS PGothic" panose="020B0600070205080204" pitchFamily="34" charset="-128"/>
              </a:rPr>
              <a:t>Regulação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pt-BR" altLang="pt-BR" sz="24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  <a:ea typeface="MS PGothic" panose="020B0600070205080204" pitchFamily="34" charset="-128"/>
              </a:rPr>
              <a:t>Mediação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pt-BR" altLang="pt-BR" sz="24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  <a:ea typeface="MS PGothic" panose="020B0600070205080204" pitchFamily="34" charset="-128"/>
              </a:rPr>
              <a:t>Fiscalização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pt-BR" altLang="pt-BR" sz="24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sz="2400">
                <a:solidFill>
                  <a:srgbClr val="000000"/>
                </a:solidFill>
                <a:ea typeface="MS PGothic" panose="020B0600070205080204" pitchFamily="34" charset="-128"/>
              </a:rPr>
              <a:t>Fomento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t>Qualidade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t>Sustentabilidade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altLang="pt-BR" i="1">
                <a:solidFill>
                  <a:srgbClr val="000000"/>
                </a:solidFill>
                <a:ea typeface="MS PGothic" panose="020B0600070205080204" pitchFamily="34" charset="-128"/>
              </a:rPr>
              <a:t>Accountability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endParaRPr lang="pt-BR" altLang="pt-BR" sz="24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endParaRPr lang="pt-BR" altLang="pt-BR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2468" name="CaixaDeTexto 1"/>
          <p:cNvSpPr txBox="1">
            <a:spLocks noChangeArrowheads="1"/>
          </p:cNvSpPr>
          <p:nvPr/>
        </p:nvSpPr>
        <p:spPr bwMode="auto">
          <a:xfrm>
            <a:off x="42863" y="115888"/>
            <a:ext cx="9107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200" b="1">
                <a:solidFill>
                  <a:srgbClr val="006E89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Papel da ANS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3995738" y="3367088"/>
            <a:ext cx="1404937" cy="187325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6E89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80063" y="4975225"/>
            <a:ext cx="3168650" cy="83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pt-BR" altLang="pt-BR" sz="24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Garantia do equilíbrio do setor</a:t>
            </a:r>
          </a:p>
        </p:txBody>
      </p:sp>
      <p:pic>
        <p:nvPicPr>
          <p:cNvPr id="7" name="Picture 8" descr="http://www.agdesenvolvimento.com/fotos/maos_unida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497740" cy="267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951C69-7A84-4BCC-BE27-012C63FF2CA8}" type="slidenum">
              <a:rPr lang="pt-BR" altLang="pt-BR" sz="18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800" smtClean="0">
              <a:solidFill>
                <a:srgbClr val="898989"/>
              </a:solidFill>
            </a:endParaRPr>
          </a:p>
        </p:txBody>
      </p:sp>
      <p:sp>
        <p:nvSpPr>
          <p:cNvPr id="97283" name="Título 1"/>
          <p:cNvSpPr>
            <a:spLocks noGrp="1"/>
          </p:cNvSpPr>
          <p:nvPr>
            <p:ph type="title" idx="4294967295"/>
          </p:nvPr>
        </p:nvSpPr>
        <p:spPr>
          <a:xfrm>
            <a:off x="55563" y="1506538"/>
            <a:ext cx="9144000" cy="2232025"/>
          </a:xfrm>
          <a:extLst/>
        </p:spPr>
        <p:txBody>
          <a:bodyPr/>
          <a:lstStyle/>
          <a:p>
            <a:pPr algn="ctr" defTabSz="449263" eaLnBrk="1" hangingPunct="1">
              <a:defRPr/>
            </a:pPr>
            <a:r>
              <a:rPr lang="pt-BR" altLang="pt-BR" sz="40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>Obrigado!</a:t>
            </a:r>
            <a:r>
              <a:rPr lang="pt-BR" altLang="pt-BR" sz="3600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/>
            </a:r>
            <a:br>
              <a:rPr lang="pt-BR" altLang="pt-BR" sz="3600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</a:br>
            <a:r>
              <a:rPr lang="pt-BR" altLang="pt-BR" sz="18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/>
            </a:r>
            <a:br>
              <a:rPr lang="pt-BR" altLang="pt-BR" sz="18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</a:br>
            <a:r>
              <a:rPr lang="pt-BR" altLang="pt-BR" sz="18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/>
            </a:r>
            <a:br>
              <a:rPr lang="pt-BR" altLang="pt-BR" sz="18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</a:br>
            <a:r>
              <a:rPr lang="pt-BR" altLang="pt-BR" sz="24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>Disque ANS: 0800-7019656</a:t>
            </a:r>
            <a:br>
              <a:rPr lang="pt-BR" altLang="pt-BR" sz="24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</a:br>
            <a:r>
              <a:rPr lang="pt-BR" altLang="pt-BR" sz="2400" b="1" dirty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/>
            </a:r>
            <a:br>
              <a:rPr lang="pt-BR" altLang="pt-BR" sz="2400" b="1" dirty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</a:br>
            <a:r>
              <a:rPr lang="pt-BR" altLang="pt-BR" sz="2400" b="1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>www.ans.gov.br</a:t>
            </a:r>
            <a:r>
              <a:rPr lang="pt-BR" altLang="pt-BR" sz="1800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  <a:t/>
            </a:r>
            <a:br>
              <a:rPr lang="pt-BR" altLang="pt-BR" sz="1800" dirty="0" smtClean="0">
                <a:solidFill>
                  <a:srgbClr val="006E89"/>
                </a:solidFill>
                <a:latin typeface="+mn-lt"/>
                <a:ea typeface="MS PGothic" pitchFamily="34" charset="-128"/>
                <a:cs typeface="Arial" charset="0"/>
              </a:rPr>
            </a:br>
            <a:endParaRPr lang="pt-BR" altLang="pt-BR" sz="4800" b="1" dirty="0" smtClean="0"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463" y="5876925"/>
            <a:ext cx="8964612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34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8124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5145088"/>
            <a:ext cx="53022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altLang="pt-BR" sz="3200" dirty="0">
              <a:solidFill>
                <a:srgbClr val="006E89"/>
              </a:solidFill>
            </a:endParaRPr>
          </a:p>
        </p:txBody>
      </p:sp>
      <p:sp>
        <p:nvSpPr>
          <p:cNvPr id="31747" name="CaixaDeTexto 1"/>
          <p:cNvSpPr txBox="1">
            <a:spLocks noChangeArrowheads="1"/>
          </p:cNvSpPr>
          <p:nvPr/>
        </p:nvSpPr>
        <p:spPr bwMode="auto">
          <a:xfrm>
            <a:off x="1187450" y="128588"/>
            <a:ext cx="691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000"/>
              </a:spcBef>
              <a:buFontTx/>
              <a:buNone/>
            </a:pPr>
            <a:r>
              <a:rPr lang="pt-BR" altLang="pt-BR" sz="3200" b="1" dirty="0">
                <a:solidFill>
                  <a:srgbClr val="006E89"/>
                </a:solidFill>
                <a:ea typeface="MS PGothic" panose="020B0600070205080204" pitchFamily="34" charset="-128"/>
              </a:rPr>
              <a:t>Dimensões da atuação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237168" cy="441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-11687"/>
            <a:ext cx="626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Melhoria dos processos de trabalho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11863" y="6021388"/>
            <a:ext cx="27368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475656" y="664953"/>
            <a:ext cx="619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Aumento da arrecadação </a:t>
            </a:r>
            <a:r>
              <a:rPr lang="pt-BR" sz="28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de multas </a:t>
            </a:r>
            <a:endParaRPr lang="pt-BR" sz="2800" b="1" dirty="0" smtClean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por Auto </a:t>
            </a:r>
            <a:r>
              <a:rPr lang="pt-BR" sz="28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de </a:t>
            </a:r>
            <a:r>
              <a:rPr lang="pt-BR" sz="28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Infração</a:t>
            </a:r>
            <a:endParaRPr lang="pt-BR" sz="28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4601587"/>
            <a:ext cx="885698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20515" y="4997668"/>
            <a:ext cx="745231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11931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8909"/>
            <a:ext cx="6336704" cy="24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3404" y="4431442"/>
            <a:ext cx="835317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600" dirty="0">
                <a:latin typeface="+mn-lt"/>
                <a:ea typeface="Times New Roman" panose="02020603050405020304" pitchFamily="18" charset="0"/>
              </a:rPr>
              <a:t>R</a:t>
            </a:r>
            <a:r>
              <a:rPr lang="pt-BR" sz="1600" dirty="0" smtClean="0">
                <a:latin typeface="+mn-lt"/>
                <a:ea typeface="Times New Roman" panose="02020603050405020304" pitchFamily="18" charset="0"/>
              </a:rPr>
              <a:t>eabertura </a:t>
            </a:r>
            <a:r>
              <a:rPr lang="pt-BR" sz="1600" dirty="0">
                <a:latin typeface="+mn-lt"/>
                <a:ea typeface="Times New Roman" panose="02020603050405020304" pitchFamily="18" charset="0"/>
              </a:rPr>
              <a:t>do </a:t>
            </a:r>
            <a:r>
              <a:rPr lang="pt-BR" sz="16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parcelamento extraordinário, com base na Lei nº 12.996, de 2014, alterada pela Lei nº 13.043, de 2014</a:t>
            </a:r>
            <a:r>
              <a:rPr lang="pt-BR" sz="16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pt-BR" sz="1600" dirty="0" smtClean="0">
                <a:latin typeface="+mn-lt"/>
                <a:ea typeface="Times New Roman" panose="02020603050405020304" pitchFamily="18" charset="0"/>
              </a:rPr>
              <a:t>concedidos </a:t>
            </a:r>
            <a:r>
              <a:rPr lang="pt-BR" sz="1600" dirty="0">
                <a:latin typeface="+mn-lt"/>
                <a:ea typeface="Times New Roman" panose="02020603050405020304" pitchFamily="18" charset="0"/>
              </a:rPr>
              <a:t>novos parcelamentos em 2014, que ainda impactaram na arrecadação de 2015.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R</a:t>
            </a:r>
            <a:r>
              <a:rPr lang="pt-BR" sz="16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eformulação </a:t>
            </a:r>
            <a:r>
              <a:rPr lang="pt-BR" sz="16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dos fluxos dos processos em segunda instância</a:t>
            </a:r>
            <a:r>
              <a:rPr lang="pt-BR" sz="1600" dirty="0">
                <a:latin typeface="+mn-lt"/>
                <a:ea typeface="Times New Roman" panose="02020603050405020304" pitchFamily="18" charset="0"/>
              </a:rPr>
              <a:t>; e </a:t>
            </a:r>
            <a:r>
              <a:rPr lang="pt-BR" sz="1600" dirty="0" smtClean="0">
                <a:latin typeface="+mn-lt"/>
                <a:ea typeface="Times New Roman" panose="02020603050405020304" pitchFamily="18" charset="0"/>
              </a:rPr>
              <a:t>incentivo </a:t>
            </a:r>
            <a:r>
              <a:rPr lang="pt-BR" sz="1600" dirty="0">
                <a:latin typeface="+mn-lt"/>
                <a:ea typeface="Times New Roman" panose="02020603050405020304" pitchFamily="18" charset="0"/>
              </a:rPr>
              <a:t>para as operadoras quitarem seus débitos por </a:t>
            </a:r>
            <a:r>
              <a:rPr lang="pt-BR" sz="1600" dirty="0" smtClean="0">
                <a:latin typeface="+mn-lt"/>
                <a:ea typeface="Times New Roman" panose="02020603050405020304" pitchFamily="18" charset="0"/>
              </a:rPr>
              <a:t>meio </a:t>
            </a:r>
            <a:r>
              <a:rPr lang="pt-BR" sz="1600" dirty="0">
                <a:latin typeface="+mn-lt"/>
                <a:ea typeface="Times New Roman" panose="02020603050405020304" pitchFamily="18" charset="0"/>
              </a:rPr>
              <a:t>do </a:t>
            </a:r>
            <a:r>
              <a:rPr lang="pt-BR" sz="16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Programa de Conformidade Regulatória</a:t>
            </a:r>
            <a:r>
              <a:rPr lang="pt-BR" sz="1600" dirty="0">
                <a:latin typeface="+mn-lt"/>
                <a:ea typeface="Times New Roman" panose="02020603050405020304" pitchFamily="18" charset="0"/>
              </a:rPr>
              <a:t>, pelo qual as operadoras com histórico de regularidade no cumprimento da regulação passaram a ter maior autonomia na gestão dos recursos financeiros. </a:t>
            </a:r>
            <a:endParaRPr lang="pt-BR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90011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Medida </a:t>
            </a:r>
            <a:r>
              <a:rPr lang="pt-BR" sz="28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cautelar de proteção ao consumidor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Programa de Monitoramento da Garantia de Atendimento</a:t>
            </a:r>
          </a:p>
        </p:txBody>
      </p:sp>
      <p:pic>
        <p:nvPicPr>
          <p:cNvPr id="5530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" y="1268761"/>
            <a:ext cx="5467292" cy="41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743258"/>
            <a:ext cx="3384376" cy="20667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5" y="1266193"/>
            <a:ext cx="2994273" cy="2894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619" y="3989641"/>
            <a:ext cx="3603467" cy="9471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5117728"/>
            <a:ext cx="3384376" cy="297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88566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Implantação </a:t>
            </a: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obrigatória de Ouvidorias pelas operadoras</a:t>
            </a:r>
          </a:p>
        </p:txBody>
      </p:sp>
      <p:pic>
        <p:nvPicPr>
          <p:cNvPr id="59394" name="Imagem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312">
            <a:off x="23826" y="791787"/>
            <a:ext cx="21610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65312" y="1196752"/>
            <a:ext cx="70431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b="1" dirty="0" smtClean="0">
                <a:latin typeface="+mn-lt"/>
                <a:ea typeface="Times New Roman" panose="02020603050405020304" pitchFamily="18" charset="0"/>
              </a:rPr>
              <a:t>        </a:t>
            </a:r>
            <a:r>
              <a:rPr lang="pt-BR" sz="20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Reclamações recebidas pelas ouvidorias das operadoras </a:t>
            </a:r>
          </a:p>
          <a:p>
            <a:pPr algn="just">
              <a:spcAft>
                <a:spcPts val="1200"/>
              </a:spcAft>
            </a:pPr>
            <a:r>
              <a:rPr lang="pt-BR" sz="2000" b="1" dirty="0" smtClean="0">
                <a:latin typeface="+mn-lt"/>
                <a:ea typeface="Times New Roman" panose="02020603050405020304" pitchFamily="18" charset="0"/>
              </a:rPr>
              <a:t>32,4</a:t>
            </a:r>
            <a:r>
              <a:rPr lang="pt-BR" sz="2000" b="1" dirty="0">
                <a:latin typeface="+mn-lt"/>
                <a:ea typeface="Times New Roman" panose="02020603050405020304" pitchFamily="18" charset="0"/>
              </a:rPr>
              <a:t>%</a:t>
            </a:r>
            <a:r>
              <a:rPr lang="pt-BR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sobre </a:t>
            </a:r>
            <a:r>
              <a:rPr lang="pt-BR" sz="2000" dirty="0">
                <a:latin typeface="+mn-lt"/>
                <a:ea typeface="Times New Roman" panose="02020603050405020304" pitchFamily="18" charset="0"/>
              </a:rPr>
              <a:t>rede credenciada/prestadora (dificuldade de marcação de consulta/agendamento, falta de prestador, mau atendimento por parte do prestador e descredenciamento de rede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). </a:t>
            </a:r>
          </a:p>
          <a:p>
            <a:pPr algn="just">
              <a:spcAft>
                <a:spcPts val="1200"/>
              </a:spcAft>
            </a:pPr>
            <a:r>
              <a:rPr lang="pt-BR" sz="2000" b="1" dirty="0" smtClean="0">
                <a:latin typeface="+mn-lt"/>
                <a:ea typeface="Times New Roman" panose="02020603050405020304" pitchFamily="18" charset="0"/>
              </a:rPr>
              <a:t>22,4</a:t>
            </a:r>
            <a:r>
              <a:rPr lang="pt-BR" sz="2000" b="1" dirty="0">
                <a:latin typeface="+mn-lt"/>
                <a:ea typeface="Times New Roman" panose="02020603050405020304" pitchFamily="18" charset="0"/>
              </a:rPr>
              <a:t>% 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sobre </a:t>
            </a:r>
            <a:r>
              <a:rPr lang="pt-BR" sz="2000" dirty="0">
                <a:latin typeface="+mn-lt"/>
                <a:ea typeface="Times New Roman" panose="02020603050405020304" pitchFamily="18" charset="0"/>
              </a:rPr>
              <a:t>questões administrativas (relação comercial entre operadora e consumidor, corretores, carteirinhas, contratos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 smtClean="0">
                <a:latin typeface="+mn-lt"/>
                <a:ea typeface="Times New Roman" panose="02020603050405020304" pitchFamily="18" charset="0"/>
              </a:rPr>
              <a:t>17,7</a:t>
            </a:r>
            <a:r>
              <a:rPr lang="pt-BR" sz="2000" b="1" dirty="0">
                <a:latin typeface="+mn-lt"/>
                <a:ea typeface="Times New Roman" panose="02020603050405020304" pitchFamily="18" charset="0"/>
              </a:rPr>
              <a:t>% 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sobre </a:t>
            </a:r>
            <a:r>
              <a:rPr lang="pt-BR" sz="2000" dirty="0">
                <a:latin typeface="+mn-lt"/>
                <a:ea typeface="Times New Roman" panose="02020603050405020304" pitchFamily="18" charset="0"/>
              </a:rPr>
              <a:t>questões financeiras (reajuste, boletos, cobranças, reembolso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). </a:t>
            </a:r>
          </a:p>
          <a:p>
            <a:pPr algn="just">
              <a:spcAft>
                <a:spcPts val="1200"/>
              </a:spcAft>
            </a:pPr>
            <a:r>
              <a:rPr lang="pt-BR" sz="2000" b="1" dirty="0" smtClean="0">
                <a:latin typeface="+mn-lt"/>
                <a:ea typeface="Times New Roman" panose="02020603050405020304" pitchFamily="18" charset="0"/>
              </a:rPr>
              <a:t>14,1</a:t>
            </a:r>
            <a:r>
              <a:rPr lang="pt-BR" sz="2000" b="1" dirty="0">
                <a:latin typeface="+mn-lt"/>
                <a:ea typeface="Times New Roman" panose="02020603050405020304" pitchFamily="18" charset="0"/>
              </a:rPr>
              <a:t>% 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sobre cobertura </a:t>
            </a:r>
            <a:r>
              <a:rPr lang="pt-BR" sz="2000" dirty="0">
                <a:latin typeface="+mn-lt"/>
                <a:ea typeface="Times New Roman" panose="02020603050405020304" pitchFamily="18" charset="0"/>
              </a:rPr>
              <a:t>assistencial (autorização, negativa de cobertura/atendimento, demora na liberação de material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pt-BR" sz="2000" b="1" dirty="0" smtClean="0">
                <a:latin typeface="+mn-lt"/>
                <a:ea typeface="Times New Roman" panose="02020603050405020304" pitchFamily="18" charset="0"/>
              </a:rPr>
              <a:t>13,4</a:t>
            </a:r>
            <a:r>
              <a:rPr lang="pt-BR" sz="2000" b="1" dirty="0">
                <a:latin typeface="+mn-lt"/>
                <a:ea typeface="Times New Roman" panose="02020603050405020304" pitchFamily="18" charset="0"/>
              </a:rPr>
              <a:t>% </a:t>
            </a:r>
            <a:r>
              <a:rPr lang="pt-BR" sz="2000" dirty="0" smtClean="0">
                <a:latin typeface="+mn-lt"/>
                <a:ea typeface="Times New Roman" panose="02020603050405020304" pitchFamily="18" charset="0"/>
              </a:rPr>
              <a:t>relacionadas ao </a:t>
            </a:r>
            <a:r>
              <a:rPr lang="pt-BR" sz="2000" dirty="0">
                <a:latin typeface="+mn-lt"/>
                <a:ea typeface="Times New Roman" panose="02020603050405020304" pitchFamily="18" charset="0"/>
              </a:rPr>
              <a:t>Serviço de Atendimento ao Cliente.</a:t>
            </a:r>
            <a:endParaRPr lang="pt-BR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225" y="47625"/>
            <a:ext cx="88566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			</a:t>
            </a: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Parceria com a SENACON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950" y="4240213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517205"/>
            <a:ext cx="2998737" cy="4320480"/>
          </a:xfrm>
          <a:prstGeom prst="rect">
            <a:avLst/>
          </a:prstGeom>
        </p:spPr>
      </p:pic>
      <p:pic>
        <p:nvPicPr>
          <p:cNvPr id="61442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5060950" cy="17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agem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223">
            <a:off x="285505" y="3592389"/>
            <a:ext cx="24749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Imagem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78" y="2517205"/>
            <a:ext cx="3038421" cy="43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 rot="19050325">
            <a:off x="-134622" y="1827001"/>
            <a:ext cx="344963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Participação Social </a:t>
            </a:r>
          </a:p>
        </p:txBody>
      </p:sp>
    </p:spTree>
    <p:extLst>
      <p:ext uri="{BB962C8B-B14F-4D97-AF65-F5344CB8AC3E}">
        <p14:creationId xmlns:p14="http://schemas.microsoft.com/office/powerpoint/2010/main" val="24913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16200000">
            <a:off x="-1782517" y="2772607"/>
            <a:ext cx="5626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Prazos Máximos de </a:t>
            </a:r>
            <a:r>
              <a:rPr lang="pt-BR" sz="54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Atendimento</a:t>
            </a:r>
          </a:p>
        </p:txBody>
      </p:sp>
      <p:pic>
        <p:nvPicPr>
          <p:cNvPr id="65542" name="Picture 6" descr="http://www.unimed.coop.br/portal/conteudo/materias/14037880991551403721689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14" y="0"/>
            <a:ext cx="7198998" cy="68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altLang="pt-BR" sz="3200" dirty="0">
              <a:solidFill>
                <a:srgbClr val="006E89"/>
              </a:solidFill>
            </a:endParaRPr>
          </a:p>
        </p:txBody>
      </p:sp>
      <p:sp>
        <p:nvSpPr>
          <p:cNvPr id="32771" name="CaixaDeTexto 1"/>
          <p:cNvSpPr txBox="1">
            <a:spLocks noChangeArrowheads="1"/>
          </p:cNvSpPr>
          <p:nvPr/>
        </p:nvSpPr>
        <p:spPr bwMode="auto">
          <a:xfrm>
            <a:off x="1187450" y="128588"/>
            <a:ext cx="691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000"/>
              </a:spcBef>
              <a:buFontTx/>
              <a:buNone/>
            </a:pPr>
            <a:r>
              <a:rPr lang="pt-BR" altLang="pt-BR" sz="3200" b="1" dirty="0">
                <a:solidFill>
                  <a:srgbClr val="006E89"/>
                </a:solidFill>
                <a:ea typeface="MS PGothic" panose="020B0600070205080204" pitchFamily="34" charset="-128"/>
              </a:rPr>
              <a:t>Estrutura básica </a:t>
            </a:r>
          </a:p>
        </p:txBody>
      </p:sp>
      <p:sp>
        <p:nvSpPr>
          <p:cNvPr id="32772" name="Retângulo 1"/>
          <p:cNvSpPr>
            <a:spLocks noChangeArrowheads="1"/>
          </p:cNvSpPr>
          <p:nvPr/>
        </p:nvSpPr>
        <p:spPr bwMode="auto">
          <a:xfrm>
            <a:off x="250825" y="5516563"/>
            <a:ext cx="482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Órgãos Vinculados: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800">
                <a:solidFill>
                  <a:srgbClr val="000000"/>
                </a:solidFill>
                <a:latin typeface="Arial" panose="020B0604020202020204" pitchFamily="34" charset="0"/>
              </a:rPr>
              <a:t>Ouvidoria, Procuradoria, Corregedoria, Auditoria, Comissão de Ética</a:t>
            </a:r>
          </a:p>
        </p:txBody>
      </p:sp>
      <p:pic>
        <p:nvPicPr>
          <p:cNvPr id="32773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229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>
              <a:spcBef>
                <a:spcPts val="2000"/>
              </a:spcBef>
              <a:defRPr/>
            </a:pPr>
            <a:r>
              <a:rPr lang="pt-BR" alt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                                Estrutura no país</a:t>
            </a:r>
          </a:p>
        </p:txBody>
      </p:sp>
      <p:sp>
        <p:nvSpPr>
          <p:cNvPr id="35843" name="Retângulo 4"/>
          <p:cNvSpPr>
            <a:spLocks noChangeArrowheads="1"/>
          </p:cNvSpPr>
          <p:nvPr/>
        </p:nvSpPr>
        <p:spPr bwMode="auto">
          <a:xfrm>
            <a:off x="179388" y="1341438"/>
            <a:ext cx="43211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Ao todo, são 1465 funcionários/colaboradores: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sz="16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sz="16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562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servidores Quadro Efetivo</a:t>
            </a: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13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servidores Quadro Específico</a:t>
            </a: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225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servidores Contrato Temporário</a:t>
            </a: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servidores Requisitados</a:t>
            </a: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28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servidores Exercício Descentralizado </a:t>
            </a:r>
          </a:p>
          <a:p>
            <a:pPr>
              <a:lnSpc>
                <a:spcPct val="150000"/>
              </a:lnSpc>
            </a:pP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de Carreira </a:t>
            </a: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14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servidores Sem Vínculo</a:t>
            </a: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512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terceirizados/colaboradores</a:t>
            </a:r>
          </a:p>
          <a:p>
            <a:pPr>
              <a:lnSpc>
                <a:spcPct val="150000"/>
              </a:lnSpc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86</a:t>
            </a:r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 estagiários</a:t>
            </a:r>
            <a:endParaRPr lang="pt-BR" altLang="pt-BR" sz="1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584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3"/>
          <a:stretch>
            <a:fillRect/>
          </a:stretch>
        </p:blipFill>
        <p:spPr bwMode="auto">
          <a:xfrm>
            <a:off x="3614738" y="1711325"/>
            <a:ext cx="5511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tângulo 1"/>
          <p:cNvSpPr>
            <a:spLocks noChangeArrowheads="1"/>
          </p:cNvSpPr>
          <p:nvPr/>
        </p:nvSpPr>
        <p:spPr bwMode="auto">
          <a:xfrm>
            <a:off x="1116013" y="620713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800">
                <a:solidFill>
                  <a:srgbClr val="000000"/>
                </a:solidFill>
                <a:latin typeface="Arial" panose="020B0604020202020204" pitchFamily="34" charset="0"/>
              </a:rPr>
              <a:t>12 Núcleos de atendimento presencial e sede no Rio de Janeiro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29600" cy="1008310"/>
          </a:xfrm>
        </p:spPr>
        <p:txBody>
          <a:bodyPr anchor="t"/>
          <a:lstStyle/>
          <a:p>
            <a:pPr algn="ctr">
              <a:defRPr/>
            </a:pPr>
            <a:r>
              <a:rPr lang="pt-BR" altLang="pt-BR" sz="54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Transparência e Participação Social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868144" y="6093296"/>
            <a:ext cx="295232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11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825" y="765175"/>
            <a:ext cx="8642350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Busca da </a:t>
            </a:r>
            <a:r>
              <a:rPr lang="pt-BR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autonomia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transparência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controle social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responsabilização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pt-BR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aprimoramento das ferramentas regulatórias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institucionais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visando à melhoria da qualidade regulatória e ao aprimoramento da gestão institucional da ANS.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i="1" dirty="0" smtClean="0">
                <a:solidFill>
                  <a:srgbClr val="006E89"/>
                </a:solidFill>
                <a:latin typeface="+mn-lt"/>
                <a:cs typeface="Times New Roman" panose="02020603050405020304" pitchFamily="18" charset="0"/>
              </a:rPr>
              <a:t>Iniciativas realizadas:</a:t>
            </a:r>
            <a:endParaRPr lang="pt-BR" sz="2000" b="1" i="1" dirty="0">
              <a:solidFill>
                <a:srgbClr val="006E89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Semin</a:t>
            </a:r>
            <a:r>
              <a:rPr lang="pt-PT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ários</a:t>
            </a:r>
            <a:r>
              <a:rPr lang="es-ES_tradn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Integra</a:t>
            </a:r>
            <a:r>
              <a:rPr lang="pt-PT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lang="es-ES_tradn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S_tradn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Institucional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_tradn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Pesquisas de </a:t>
            </a:r>
            <a:r>
              <a:rPr lang="es-ES_tradnl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satisfação</a:t>
            </a:r>
            <a:r>
              <a:rPr lang="es-ES_tradn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s-ES_tradn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ANS</a:t>
            </a:r>
            <a:endParaRPr lang="pt-BR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Implementação da Melhoria da Qualidade Regulatória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Guia de Boas Práticas Regulatórias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Implementação da Análise de Impacto Regulatório (AIR)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Implementação da Política de Gestão de Riscos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Planejamento Estratégico Participativo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Sistema Eletrônico de Informações (SEI</a:t>
            </a:r>
            <a:r>
              <a:rPr lang="pt-BR" sz="2000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+mn-lt"/>
                <a:cs typeface="Times New Roman" panose="02020603050405020304" pitchFamily="18" charset="0"/>
              </a:rPr>
              <a:t>Mapeamento de Processos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84438" y="115888"/>
            <a:ext cx="43592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Governança Regulatória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1720" y="3501008"/>
            <a:ext cx="56886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+mn-lt"/>
                <a:cs typeface="Times New Roman" panose="02020603050405020304" pitchFamily="18" charset="0"/>
              </a:rPr>
              <a:t>Câmara </a:t>
            </a:r>
            <a:r>
              <a:rPr lang="pt-BR" sz="2000" dirty="0">
                <a:latin typeface="+mn-lt"/>
                <a:cs typeface="Times New Roman" panose="02020603050405020304" pitchFamily="18" charset="0"/>
              </a:rPr>
              <a:t>de Saúde Suplementar – CAMSS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Consultas </a:t>
            </a:r>
            <a:r>
              <a:rPr lang="pt-BR" sz="2000" dirty="0" smtClean="0">
                <a:latin typeface="+mn-lt"/>
                <a:cs typeface="Times New Roman" panose="02020603050405020304" pitchFamily="18" charset="0"/>
              </a:rPr>
              <a:t>Públicas e Audiências </a:t>
            </a:r>
            <a:r>
              <a:rPr lang="pt-BR" sz="2000" dirty="0">
                <a:latin typeface="+mn-lt"/>
                <a:cs typeface="Times New Roman" panose="02020603050405020304" pitchFamily="18" charset="0"/>
              </a:rPr>
              <a:t>Públicas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Câmaras e Grupos Técnicos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Parceiros da </a:t>
            </a:r>
            <a:r>
              <a:rPr lang="pt-BR" sz="2000" dirty="0" smtClean="0">
                <a:latin typeface="+mn-lt"/>
                <a:cs typeface="Times New Roman" panose="02020603050405020304" pitchFamily="18" charset="0"/>
              </a:rPr>
              <a:t>Cidadania</a:t>
            </a:r>
            <a:endParaRPr lang="pt-BR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2138" y="115888"/>
            <a:ext cx="344963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Participação Social </a:t>
            </a:r>
          </a:p>
        </p:txBody>
      </p:sp>
      <p:pic>
        <p:nvPicPr>
          <p:cNvPr id="62466" name="Picture 2" descr="http://www.sertaonahora.com.br/arquivos/noticias/10843/090e3bbe74af57143b5ff353f5cbcb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18180"/>
            <a:ext cx="4860306" cy="24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299497" y="2204864"/>
            <a:ext cx="28090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Ouvidoria </a:t>
            </a:r>
            <a:r>
              <a:rPr lang="pt-BR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premiada </a:t>
            </a:r>
            <a:r>
              <a:rPr lang="pt-BR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 2º Concurso de Boas Práticas da CGU</a:t>
            </a:r>
            <a:endParaRPr lang="pt-BR" sz="2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9712" y="115888"/>
            <a:ext cx="583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006E89"/>
                </a:solidFill>
                <a:latin typeface="+mn-lt"/>
                <a:ea typeface="MS PGothic" panose="020B0600070205080204" pitchFamily="34" charset="-128"/>
              </a:rPr>
              <a:t>Ouvidoria com Autonomia</a:t>
            </a:r>
            <a:endParaRPr lang="pt-BR" sz="3200" b="1" dirty="0">
              <a:solidFill>
                <a:srgbClr val="006E89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4153"/>
            <a:ext cx="5911495" cy="56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ência Pública_15032016_Versão1 [Modo de Compatibilidade]" id="{1E508AF1-217D-473F-9AF8-1222F63F4B19}" vid="{C134B79B-E1CE-46D0-B088-6EC2A7CEBFD0}"/>
    </a:ext>
  </a:extLst>
</a:theme>
</file>

<file path=ppt/theme/theme2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ência Pública_15032016_Versão1 [Modo de Compatibilidade]" id="{1E508AF1-217D-473F-9AF8-1222F63F4B19}" vid="{E68D2419-EAA1-4360-A862-A31C3382665F}"/>
    </a:ext>
  </a:extLst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ência Pública_15032016_Versão1 [Modo de Compatibilidade]" id="{1E508AF1-217D-473F-9AF8-1222F63F4B19}" vid="{142AC9CD-57EA-4F4C-ACE6-C2F6FE2446BC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Audiência Pública_15032016_Versão1 (3)</Template>
  <TotalTime>920</TotalTime>
  <Words>1114</Words>
  <Application>Microsoft Office PowerPoint</Application>
  <PresentationFormat>Apresentação na tela (4:3)</PresentationFormat>
  <Paragraphs>199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Calibri Light</vt:lpstr>
      <vt:lpstr>Consolas</vt:lpstr>
      <vt:lpstr>Helvetica 55 Roman</vt:lpstr>
      <vt:lpstr>Times New Roman</vt:lpstr>
      <vt:lpstr>Verdana</vt:lpstr>
      <vt:lpstr>Wingdings</vt:lpstr>
      <vt:lpstr>Personalizar design</vt:lpstr>
      <vt:lpstr>6_Tema do Office</vt:lpstr>
      <vt:lpstr>1_Personalizar design</vt:lpstr>
      <vt:lpstr>Apresentação do PowerPoint</vt:lpstr>
      <vt:lpstr> </vt:lpstr>
      <vt:lpstr> </vt:lpstr>
      <vt:lpstr> </vt:lpstr>
      <vt:lpstr>                                 Estrutura no país</vt:lpstr>
      <vt:lpstr>Transparência e Participação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Inovadoras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Dimensão do Setor Suplementar  (Brasil, Dezembro/2015)</vt:lpstr>
      <vt:lpstr>      Atendimento Assistencial        1º semestre de 2015</vt:lpstr>
      <vt:lpstr>   Taxa de cobertura dos planos privados de assistência médica por Estados e por Municípios (Brasil, 2015)  </vt:lpstr>
      <vt:lpstr> </vt:lpstr>
      <vt:lpstr> </vt:lpstr>
      <vt:lpstr>Obrigado!   Disque ANS: 0800-7019656  www.ans.gov.br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Piovesan</dc:creator>
  <cp:lastModifiedBy>Lenise Barcellos de Mello Secchin</cp:lastModifiedBy>
  <cp:revision>51</cp:revision>
  <cp:lastPrinted>2016-03-11T15:34:32Z</cp:lastPrinted>
  <dcterms:created xsi:type="dcterms:W3CDTF">2016-02-26T23:42:13Z</dcterms:created>
  <dcterms:modified xsi:type="dcterms:W3CDTF">2016-03-14T17:59:46Z</dcterms:modified>
</cp:coreProperties>
</file>