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315" r:id="rId3"/>
    <p:sldId id="314" r:id="rId4"/>
    <p:sldId id="332" r:id="rId5"/>
    <p:sldId id="331" r:id="rId6"/>
  </p:sldIdLst>
  <p:sldSz cx="9144000" cy="6858000" type="screen4x3"/>
  <p:notesSz cx="6735763" cy="98663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52" d="100"/>
          <a:sy n="52" d="100"/>
        </p:scale>
        <p:origin x="-113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360" cy="493632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15834" y="0"/>
            <a:ext cx="2918360" cy="493632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0A7FD10D-1A72-4402-97EF-AF61179A8140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71105"/>
            <a:ext cx="2918360" cy="493632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15834" y="9371105"/>
            <a:ext cx="2918360" cy="493632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105B750E-069F-4669-BA91-EB71A3E3DE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3813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9124C9AF-B054-451F-B8B2-B4A6A61215F5}" type="datetimeFigureOut">
              <a:rPr lang="pt-BR" smtClean="0"/>
              <a:pPr/>
              <a:t>20/03/2018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644" tIns="45322" rIns="90644" bIns="45322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71284"/>
            <a:ext cx="2918830" cy="49331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15374" y="9371284"/>
            <a:ext cx="2918830" cy="49331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18778484-C151-487F-A653-2CAFF804BBE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1804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187624" y="2924944"/>
            <a:ext cx="6858000" cy="990600"/>
          </a:xfrm>
        </p:spPr>
        <p:txBody>
          <a:bodyPr anchor="t" anchorCtr="0">
            <a:noAutofit/>
          </a:bodyPr>
          <a:lstStyle>
            <a:lvl1pPr algn="r">
              <a:defRPr sz="4000">
                <a:solidFill>
                  <a:schemeClr val="tx1"/>
                </a:solidFill>
                <a:latin typeface="Garamond" panose="02020404030301010803" pitchFamily="18" charset="0"/>
              </a:defRPr>
            </a:lvl1pPr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4365104"/>
            <a:ext cx="6858000" cy="1292746"/>
          </a:xfrm>
        </p:spPr>
        <p:txBody>
          <a:bodyPr>
            <a:normAutofit/>
          </a:bodyPr>
          <a:lstStyle>
            <a:lvl1pPr marL="0" indent="0" algn="r">
              <a:buNone/>
              <a:defRPr sz="2500">
                <a:solidFill>
                  <a:schemeClr val="tx1"/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dirty="0" smtClean="0"/>
              <a:t>Clique para editar o estilo do subtítulo mestre</a:t>
            </a:r>
            <a:endParaRPr kumimoji="0" lang="en-US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34552" y="5871552"/>
            <a:ext cx="5633792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ctr"/>
            <a:r>
              <a:rPr lang="pt-BR" dirty="0" smtClean="0"/>
              <a:t>PONTIFÍCIA UNIVERSIDADE CATÓLICA DE SÃO PAULO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9632" y="152400"/>
            <a:ext cx="7427168" cy="990600"/>
          </a:xfrm>
        </p:spPr>
        <p:txBody>
          <a:bodyPr anchor="ctr"/>
          <a:lstStyle>
            <a:lvl1pPr>
              <a:defRPr b="1"/>
            </a:lvl1pPr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 hasCustomPrompt="1"/>
          </p:nvPr>
        </p:nvSpPr>
        <p:spPr>
          <a:xfrm>
            <a:off x="457200" y="1435224"/>
            <a:ext cx="8229600" cy="47300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1259632" y="152400"/>
            <a:ext cx="7427168" cy="990600"/>
          </a:xfrm>
          <a:prstGeom prst="rect">
            <a:avLst/>
          </a:prstGeom>
        </p:spPr>
        <p:txBody>
          <a:bodyPr vert="horz" anchor="ctr" anchorCtr="0">
            <a:noAutofit/>
          </a:bodyPr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435224"/>
            <a:ext cx="8229600" cy="465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  <a:p>
            <a:pPr lvl="1" eaLnBrk="1" latinLnBrk="0" hangingPunct="1"/>
            <a:r>
              <a:rPr kumimoji="0" lang="pt-BR" dirty="0" smtClean="0"/>
              <a:t>Segundo nível</a:t>
            </a:r>
          </a:p>
          <a:p>
            <a:pPr lvl="2" eaLnBrk="1" latinLnBrk="0" hangingPunct="1"/>
            <a:r>
              <a:rPr kumimoji="0" lang="pt-BR" dirty="0" smtClean="0"/>
              <a:t>Terceiro nível</a:t>
            </a:r>
          </a:p>
          <a:p>
            <a:pPr lvl="3" eaLnBrk="1" latinLnBrk="0" hangingPunct="1"/>
            <a:r>
              <a:rPr kumimoji="0" lang="pt-BR" dirty="0" smtClean="0"/>
              <a:t>Quarto nível</a:t>
            </a:r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latinLnBrk="0" hangingPunct="1">
        <a:spcBef>
          <a:spcPct val="0"/>
        </a:spcBef>
        <a:buNone/>
        <a:defRPr kumimoji="0" sz="3000" b="1" kern="1200">
          <a:solidFill>
            <a:schemeClr val="tx2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Tx/>
        <a:buSzPct val="76000"/>
        <a:buFont typeface="Arial" panose="020B0604020202020204" pitchFamily="34" charset="0"/>
        <a:buChar char="•"/>
        <a:defRPr kumimoji="0" sz="26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Tx/>
        <a:buSzPct val="76000"/>
        <a:buFont typeface="Courier New" panose="02070309020205020404" pitchFamily="49" charset="0"/>
        <a:buChar char="o"/>
        <a:defRPr kumimoji="0" sz="23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Tx/>
        <a:buSzPct val="76000"/>
        <a:buFont typeface="Wingdings" panose="05000000000000000000" pitchFamily="2" charset="2"/>
        <a:buChar char="§"/>
        <a:defRPr kumimoji="0"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Tx/>
        <a:buSzPct val="70000"/>
        <a:buFont typeface="Arial" panose="020B0604020202020204" pitchFamily="34" charset="0"/>
        <a:buChar char="•"/>
        <a:defRPr kumimoji="0"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Tx/>
        <a:buSzPct val="70000"/>
        <a:buFont typeface="Courier New" panose="02070309020205020404" pitchFamily="49" charset="0"/>
        <a:buChar char="o"/>
        <a:defRPr kumimoji="0" sz="16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6256" y="1124744"/>
            <a:ext cx="8208912" cy="3096344"/>
          </a:xfrm>
        </p:spPr>
        <p:txBody>
          <a:bodyPr>
            <a:noAutofit/>
          </a:bodyPr>
          <a:lstStyle/>
          <a:p>
            <a:pPr algn="ctr"/>
            <a:r>
              <a:rPr lang="pt-BR" sz="2800" dirty="0" smtClean="0"/>
              <a:t>Duplicata Eletrônica</a:t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b="0" dirty="0"/>
              <a:t/>
            </a:r>
            <a:br>
              <a:rPr lang="pt-BR" sz="2800" b="0" dirty="0"/>
            </a:br>
            <a:r>
              <a:rPr lang="pt-BR" sz="2800" b="0" dirty="0" smtClean="0"/>
              <a:t>SENADO FEDERAL</a:t>
            </a:r>
            <a:br>
              <a:rPr lang="pt-BR" sz="2800" b="0" dirty="0" smtClean="0"/>
            </a:br>
            <a:r>
              <a:rPr lang="pt-BR" sz="2600" b="0" dirty="0" smtClean="0"/>
              <a:t>Audiência Pública </a:t>
            </a:r>
            <a:br>
              <a:rPr lang="pt-BR" sz="2600" b="0" dirty="0" smtClean="0"/>
            </a:br>
            <a:r>
              <a:rPr lang="pt-BR" sz="2600" b="0" dirty="0" smtClean="0"/>
              <a:t>Comissão Temporária para Reforma do Código Comercial</a:t>
            </a:r>
            <a:br>
              <a:rPr lang="pt-BR" sz="2600" b="0" dirty="0" smtClean="0"/>
            </a:br>
            <a:r>
              <a:rPr lang="pt-BR" sz="2600" b="0" dirty="0" smtClean="0"/>
              <a:t>21 de março de 2018</a:t>
            </a:r>
            <a:br>
              <a:rPr lang="pt-BR" sz="2600" b="0" dirty="0" smtClean="0"/>
            </a:br>
            <a:r>
              <a:rPr lang="pt-BR" sz="2600" b="0" dirty="0" smtClean="0"/>
              <a:t/>
            </a:r>
            <a:br>
              <a:rPr lang="pt-BR" sz="2600" b="0" dirty="0" smtClean="0"/>
            </a:br>
            <a:r>
              <a:rPr lang="pt-BR" sz="2600" dirty="0" smtClean="0"/>
              <a:t/>
            </a:r>
            <a:br>
              <a:rPr lang="pt-BR" sz="2600" dirty="0" smtClean="0"/>
            </a:br>
            <a:endParaRPr lang="pt-BR" sz="2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4725144"/>
            <a:ext cx="7632847" cy="158417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Paulo </a:t>
            </a:r>
            <a:r>
              <a:rPr lang="pt-BR" dirty="0" smtClean="0">
                <a:solidFill>
                  <a:schemeClr val="tx1"/>
                </a:solidFill>
              </a:rPr>
              <a:t>M. R. Brancher</a:t>
            </a:r>
          </a:p>
          <a:p>
            <a:pPr algn="ctr"/>
            <a:r>
              <a:rPr lang="pt-BR" dirty="0" smtClean="0"/>
              <a:t>Livre Docente, Professor em Direito Comercial da Pontifícia Universidade Católica de São Paulo (PUC/SP)</a:t>
            </a:r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6" name="Conector reto 5"/>
          <p:cNvCxnSpPr/>
          <p:nvPr/>
        </p:nvCxnSpPr>
        <p:spPr>
          <a:xfrm>
            <a:off x="467544" y="4437112"/>
            <a:ext cx="8208912" cy="0"/>
          </a:xfrm>
          <a:prstGeom prst="line">
            <a:avLst/>
          </a:prstGeom>
          <a:ln w="38100" cmpd="tri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  <a:ln w="38100" cmpd="tri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2332" y="152400"/>
            <a:ext cx="7427168" cy="990600"/>
          </a:xfrm>
        </p:spPr>
        <p:txBody>
          <a:bodyPr anchor="ctr"/>
          <a:lstStyle/>
          <a:p>
            <a:r>
              <a:rPr lang="pt-BR" sz="3200" dirty="0" smtClean="0">
                <a:solidFill>
                  <a:schemeClr val="tx1"/>
                </a:solidFill>
              </a:rPr>
              <a:t>Duplicata Eletrônica</a:t>
            </a:r>
            <a:endParaRPr lang="pt-BR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60642322"/>
              </p:ext>
            </p:extLst>
          </p:nvPr>
        </p:nvGraphicFramePr>
        <p:xfrm>
          <a:off x="457200" y="1363568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2448272"/>
                <a:gridCol w="2448272"/>
                <a:gridCol w="231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Fase Histórica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Prática Comercial Adotada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Significado Jurídico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Marco Temporal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1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Extração da cártula da duplicata e remessa ao sacado, para </a:t>
                      </a:r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aceite –  Lei 5.474/68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Circulação do próprio título de crédito, com procedimento abreviado</a:t>
                      </a:r>
                      <a:r>
                        <a:rPr lang="pt-BR" sz="1400" baseline="0" dirty="0" smtClean="0">
                          <a:latin typeface="Garamond" panose="02020404030301010803" pitchFamily="18" charset="0"/>
                        </a:rPr>
                        <a:t> em relação ao previsto na lei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Do surgimento</a:t>
                      </a:r>
                      <a:r>
                        <a:rPr lang="pt-BR" sz="1400" baseline="0" dirty="0" smtClean="0">
                          <a:latin typeface="Garamond" panose="02020404030301010803" pitchFamily="18" charset="0"/>
                        </a:rPr>
                        <a:t> das duplicatas (década de 1920) até o final da década de 1960.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2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Substituição da cártula pelo envio de boletos bancários,</a:t>
                      </a:r>
                      <a:r>
                        <a:rPr lang="pt-BR" sz="1400" baseline="0" dirty="0" smtClean="0">
                          <a:latin typeface="Garamond" panose="02020404030301010803" pitchFamily="18" charset="0"/>
                        </a:rPr>
                        <a:t> em papel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Circulação</a:t>
                      </a:r>
                      <a:r>
                        <a:rPr lang="pt-BR" sz="1400" baseline="0" dirty="0" smtClean="0">
                          <a:latin typeface="Garamond" panose="02020404030301010803" pitchFamily="18" charset="0"/>
                        </a:rPr>
                        <a:t> escritural do direito de crédito, em papel, substituindo a circulação do próprio título de crédito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Décadas de 70, 80 e início</a:t>
                      </a:r>
                      <a:r>
                        <a:rPr lang="pt-BR" sz="1400" baseline="0" dirty="0" smtClean="0">
                          <a:latin typeface="Garamond" panose="02020404030301010803" pitchFamily="18" charset="0"/>
                        </a:rPr>
                        <a:t> da década de 1990.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3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Protesto por indicação, em meio eletrônico, a partir de dados constantes da fatura (duplicata virtual</a:t>
                      </a:r>
                      <a:r>
                        <a:rPr kumimoji="0" lang="pt-BR" sz="1400" kern="1200" dirty="0" smtClean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) – Lei 9.492/97 (art. 8º, parágrafo único)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Circulação</a:t>
                      </a:r>
                      <a:r>
                        <a:rPr lang="pt-BR" sz="1400" baseline="0" dirty="0" smtClean="0">
                          <a:latin typeface="Garamond" panose="02020404030301010803" pitchFamily="18" charset="0"/>
                        </a:rPr>
                        <a:t> escritural do direito de crédito em meio eletrônico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Atualmente em curso</a:t>
                      </a:r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. Dinâmica reconhecida pelo STJ em 2011.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Criação e circulação da duplicata integralmente em</a:t>
                      </a:r>
                      <a:r>
                        <a:rPr lang="pt-BR" sz="1400" baseline="0" dirty="0" smtClean="0">
                          <a:latin typeface="Garamond" panose="02020404030301010803" pitchFamily="18" charset="0"/>
                        </a:rPr>
                        <a:t> meio eletrônico (duplicata eletrônica)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Título de crédito</a:t>
                      </a:r>
                      <a:r>
                        <a:rPr lang="pt-BR" sz="1400" baseline="0" dirty="0" smtClean="0">
                          <a:latin typeface="Garamond" panose="02020404030301010803" pitchFamily="18" charset="0"/>
                        </a:rPr>
                        <a:t> eletrônico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dirty="0" smtClean="0">
                          <a:latin typeface="Garamond" panose="02020404030301010803" pitchFamily="18" charset="0"/>
                        </a:rPr>
                        <a:t>Perspectiva.</a:t>
                      </a:r>
                      <a:endParaRPr lang="pt-BR" sz="14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496572" y="580526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i="1" dirty="0" smtClean="0">
                <a:latin typeface="Garamond" panose="02020404030301010803" pitchFamily="18" charset="0"/>
              </a:rPr>
              <a:t>PARENTONI,  Leonardo N., Revista de Direito Mercantil Industrial, Econômico e Financeiro, São Paulo, Malheiros Editores, ano LI, n. 163, </a:t>
            </a:r>
            <a:r>
              <a:rPr lang="pt-BR" sz="1200" i="1" dirty="0" err="1" smtClean="0">
                <a:latin typeface="Garamond" panose="02020404030301010803" pitchFamily="18" charset="0"/>
              </a:rPr>
              <a:t>set.-dez</a:t>
            </a:r>
            <a:r>
              <a:rPr lang="pt-BR" sz="1200" i="1" dirty="0" smtClean="0">
                <a:latin typeface="Garamond" panose="02020404030301010803" pitchFamily="18" charset="0"/>
              </a:rPr>
              <a:t>.. 2012, p. 157.</a:t>
            </a:r>
            <a:endParaRPr lang="pt-BR" sz="12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589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2332" y="152400"/>
            <a:ext cx="7427168" cy="990600"/>
          </a:xfrm>
        </p:spPr>
        <p:txBody>
          <a:bodyPr anchor="ctr"/>
          <a:lstStyle/>
          <a:p>
            <a:r>
              <a:rPr lang="pt-BR" sz="3200" dirty="0" smtClean="0">
                <a:solidFill>
                  <a:schemeClr val="tx1"/>
                </a:solidFill>
              </a:rPr>
              <a:t>Duplicata Eletrônica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b="1" dirty="0" smtClean="0"/>
              <a:t>Projeto de Lei do Senado nº 487, de 2013</a:t>
            </a:r>
            <a:endParaRPr lang="pt-BR" b="1" dirty="0" smtClean="0"/>
          </a:p>
          <a:p>
            <a:pPr lvl="1" algn="just"/>
            <a:r>
              <a:rPr lang="pt-BR" dirty="0" smtClean="0"/>
              <a:t>Retira a </a:t>
            </a:r>
            <a:r>
              <a:rPr lang="pt-BR" dirty="0" err="1" smtClean="0"/>
              <a:t>cartularidade</a:t>
            </a:r>
            <a:r>
              <a:rPr lang="pt-BR" dirty="0" smtClean="0"/>
              <a:t> dos princípios aplicáveis aos títulos de crédito (art. 22)</a:t>
            </a:r>
            <a:endParaRPr lang="pt-BR" dirty="0" smtClean="0"/>
          </a:p>
          <a:p>
            <a:pPr lvl="1" algn="just"/>
            <a:r>
              <a:rPr lang="pt-BR" dirty="0" smtClean="0"/>
              <a:t>Se </a:t>
            </a:r>
            <a:r>
              <a:rPr lang="pt-BR" dirty="0" err="1" smtClean="0"/>
              <a:t>cartular</a:t>
            </a:r>
            <a:r>
              <a:rPr lang="pt-BR" dirty="0" smtClean="0"/>
              <a:t>, deixa de ser título vinculado quanto à forma (art. 623, parágrafo únic</a:t>
            </a:r>
            <a:r>
              <a:rPr lang="pt-BR" dirty="0" smtClean="0"/>
              <a:t>o). </a:t>
            </a:r>
          </a:p>
          <a:p>
            <a:pPr lvl="2" algn="just"/>
            <a:r>
              <a:rPr lang="pt-BR" dirty="0" smtClean="0"/>
              <a:t>Lei 5.474/68, art. 27 (CMN)</a:t>
            </a:r>
          </a:p>
          <a:p>
            <a:pPr lvl="2" algn="just"/>
            <a:r>
              <a:rPr lang="pt-BR" dirty="0" smtClean="0"/>
              <a:t>Resolução 102/68 do BACEN</a:t>
            </a:r>
          </a:p>
          <a:p>
            <a:pPr lvl="2" algn="just"/>
            <a:r>
              <a:rPr lang="pt-BR" dirty="0" smtClean="0"/>
              <a:t>Observância dos requisitos de emissão (art. 626) </a:t>
            </a:r>
            <a:endParaRPr lang="pt-BR" dirty="0"/>
          </a:p>
          <a:p>
            <a:pPr lvl="1" algn="just"/>
            <a:r>
              <a:rPr lang="pt-BR" dirty="0" smtClean="0"/>
              <a:t>Validade, eficácia e executividade do suporte eletrônico em todo o ciclo de existência do título de crédito (art. 571)</a:t>
            </a:r>
          </a:p>
          <a:p>
            <a:pPr lvl="2" algn="just"/>
            <a:r>
              <a:rPr lang="pt-BR" dirty="0"/>
              <a:t>Circulação escritural do título </a:t>
            </a:r>
            <a:endParaRPr lang="pt-BR" dirty="0" smtClean="0"/>
          </a:p>
          <a:p>
            <a:pPr lvl="2" algn="just"/>
            <a:r>
              <a:rPr lang="pt-BR" dirty="0" smtClean="0"/>
              <a:t>Vinculação </a:t>
            </a:r>
            <a:r>
              <a:rPr lang="pt-BR" dirty="0" smtClean="0"/>
              <a:t>à ICP-Brasil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377887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2332" y="152400"/>
            <a:ext cx="7427168" cy="990600"/>
          </a:xfrm>
        </p:spPr>
        <p:txBody>
          <a:bodyPr anchor="ctr"/>
          <a:lstStyle/>
          <a:p>
            <a:r>
              <a:rPr lang="pt-BR" sz="3200" dirty="0" smtClean="0">
                <a:solidFill>
                  <a:schemeClr val="tx1"/>
                </a:solidFill>
              </a:rPr>
              <a:t>Duplicata Eletrônica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b="1" dirty="0" smtClean="0"/>
              <a:t>Projeto de Lei do Senado nº 487, de 2013</a:t>
            </a:r>
            <a:endParaRPr lang="pt-BR" b="1" dirty="0" smtClean="0"/>
          </a:p>
          <a:p>
            <a:pPr lvl="1" algn="just"/>
            <a:r>
              <a:rPr lang="pt-BR" dirty="0" smtClean="0"/>
              <a:t>Emissão pode ser feita em suporte eletrônico e comunicada ao sacado (art. 635)</a:t>
            </a:r>
          </a:p>
          <a:p>
            <a:pPr lvl="2" algn="just"/>
            <a:r>
              <a:rPr lang="pt-BR" dirty="0" smtClean="0"/>
              <a:t>Aceite por meio de assinatura certificada (ICP-Brasil)</a:t>
            </a:r>
          </a:p>
          <a:p>
            <a:pPr lvl="1" algn="just"/>
            <a:r>
              <a:rPr lang="pt-BR" dirty="0" smtClean="0"/>
              <a:t>Previsão do aceite tácito, se as hipóteses de recusa não forem verificadas (art. 632, parágrafo único)</a:t>
            </a:r>
          </a:p>
          <a:p>
            <a:pPr lvl="1" algn="just"/>
            <a:r>
              <a:rPr lang="pt-BR" dirty="0" smtClean="0"/>
              <a:t>Pontos de melhoria (sugestões):</a:t>
            </a:r>
          </a:p>
          <a:p>
            <a:pPr lvl="2" algn="just"/>
            <a:r>
              <a:rPr lang="pt-BR" dirty="0" smtClean="0"/>
              <a:t>Tornar facultativo o “Livro de Registro de Duplicatas” (art. 629)</a:t>
            </a:r>
          </a:p>
        </p:txBody>
      </p:sp>
    </p:spTree>
    <p:extLst>
      <p:ext uri="{BB962C8B-B14F-4D97-AF65-F5344CB8AC3E}">
        <p14:creationId xmlns:p14="http://schemas.microsoft.com/office/powerpoint/2010/main" val="19769783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2332" y="152400"/>
            <a:ext cx="7427168" cy="990600"/>
          </a:xfrm>
        </p:spPr>
        <p:txBody>
          <a:bodyPr anchor="ctr"/>
          <a:lstStyle/>
          <a:p>
            <a:r>
              <a:rPr lang="pt-BR" sz="3200" dirty="0" smtClean="0">
                <a:solidFill>
                  <a:schemeClr val="tx1"/>
                </a:solidFill>
              </a:rPr>
              <a:t>Duplicata Eletrônica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b="1" dirty="0" smtClean="0"/>
              <a:t>Projeto de Lei do Senado nº 487, de 2013</a:t>
            </a:r>
            <a:endParaRPr lang="pt-BR" b="1" dirty="0" smtClean="0"/>
          </a:p>
          <a:p>
            <a:pPr lvl="1" algn="just"/>
            <a:r>
              <a:rPr lang="pt-BR" dirty="0" smtClean="0"/>
              <a:t>Pontos de melhoria (sugestões):</a:t>
            </a:r>
          </a:p>
          <a:p>
            <a:pPr lvl="2" algn="just"/>
            <a:r>
              <a:rPr lang="pt-BR" dirty="0" smtClean="0"/>
              <a:t>Tornar flexível a referência em relação à assinatura certificada (ICP-Brasil)</a:t>
            </a:r>
          </a:p>
          <a:p>
            <a:pPr lvl="3" algn="just"/>
            <a:r>
              <a:rPr lang="pt-BR" dirty="0" smtClean="0"/>
              <a:t>Art. 960. Quando a certificação da assinatura digital tiver sido feita em âmbito diverso da ICP-Brasil, o juiz, se considerar idônea a autoridade-raiz ou entidade equivalente, deve reconhecer a existência, validade e eficácia do ato, contrato, título de crédito ou outro documento empresarial, bem como, se for o caso, sua </a:t>
            </a:r>
            <a:r>
              <a:rPr lang="pt-BR" dirty="0" err="1" smtClean="0"/>
              <a:t>registrabilidade</a:t>
            </a:r>
            <a:r>
              <a:rPr lang="pt-BR" dirty="0" smtClean="0"/>
              <a:t> e executividade.</a:t>
            </a:r>
          </a:p>
          <a:p>
            <a:pPr lvl="3" algn="just"/>
            <a:r>
              <a:rPr lang="pt-BR" dirty="0"/>
              <a:t>Atualmente há sistemas que permitem assinatura eletrônica fora do ICP-Brasil com a concordância entre </a:t>
            </a:r>
            <a:r>
              <a:rPr lang="pt-BR" dirty="0" smtClean="0"/>
              <a:t>partes.</a:t>
            </a:r>
          </a:p>
          <a:p>
            <a:pPr lvl="3" algn="just"/>
            <a:r>
              <a:rPr lang="pt-BR" dirty="0" smtClean="0"/>
              <a:t>Modelos de negócios poderão ser baseados em </a:t>
            </a:r>
            <a:r>
              <a:rPr lang="pt-BR" i="1" dirty="0" err="1" smtClean="0"/>
              <a:t>blockchain</a:t>
            </a:r>
            <a:r>
              <a:rPr lang="pt-BR" dirty="0" smtClean="0"/>
              <a:t>, com a completa escrituração dos atos envolvendo os títulos de crédito.</a:t>
            </a:r>
          </a:p>
          <a:p>
            <a:pPr lvl="3" algn="just"/>
            <a:r>
              <a:rPr lang="pt-BR" dirty="0" smtClean="0"/>
              <a:t>Transações envolvendo contratos inteligentes (</a:t>
            </a:r>
            <a:r>
              <a:rPr lang="pt-BR" i="1" dirty="0" err="1" smtClean="0"/>
              <a:t>smart</a:t>
            </a:r>
            <a:r>
              <a:rPr lang="pt-BR" i="1" dirty="0" smtClean="0"/>
              <a:t> </a:t>
            </a:r>
            <a:r>
              <a:rPr lang="pt-BR" i="1" dirty="0" err="1" smtClean="0"/>
              <a:t>contracts</a:t>
            </a:r>
            <a:r>
              <a:rPr lang="pt-BR" dirty="0" smtClean="0"/>
              <a:t>).</a:t>
            </a:r>
            <a:endParaRPr lang="pt-BR" dirty="0"/>
          </a:p>
          <a:p>
            <a:pPr lvl="3"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3808598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4820</TotalTime>
  <Words>554</Words>
  <Application>Microsoft Office PowerPoint</Application>
  <PresentationFormat>Apresentação na tela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Origem</vt:lpstr>
      <vt:lpstr>Duplicata Eletrônica   SENADO FEDERAL Audiência Pública  Comissão Temporária para Reforma do Código Comercial 21 de março de 2018   </vt:lpstr>
      <vt:lpstr>Duplicata Eletrônica</vt:lpstr>
      <vt:lpstr>Duplicata Eletrônica</vt:lpstr>
      <vt:lpstr>Duplicata Eletrônica</vt:lpstr>
      <vt:lpstr>Duplicata Eletrônica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Paulo Brancher (ASASP)</cp:lastModifiedBy>
  <cp:revision>384</cp:revision>
  <cp:lastPrinted>2018-03-20T16:08:25Z</cp:lastPrinted>
  <dcterms:created xsi:type="dcterms:W3CDTF">2011-03-03T00:57:48Z</dcterms:created>
  <dcterms:modified xsi:type="dcterms:W3CDTF">2018-03-20T17:35:42Z</dcterms:modified>
</cp:coreProperties>
</file>