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3" r:id="rId4"/>
    <p:sldId id="270" r:id="rId5"/>
    <p:sldId id="257" r:id="rId6"/>
    <p:sldId id="268" r:id="rId7"/>
    <p:sldId id="260" r:id="rId8"/>
    <p:sldId id="261" r:id="rId9"/>
    <p:sldId id="262" r:id="rId10"/>
    <p:sldId id="277" r:id="rId11"/>
    <p:sldId id="264" r:id="rId12"/>
    <p:sldId id="266" r:id="rId13"/>
    <p:sldId id="276" r:id="rId14"/>
    <p:sldId id="282" r:id="rId15"/>
    <p:sldId id="281" r:id="rId16"/>
    <p:sldId id="285" r:id="rId17"/>
    <p:sldId id="284" r:id="rId18"/>
    <p:sldId id="265" r:id="rId19"/>
    <p:sldId id="259" r:id="rId20"/>
    <p:sldId id="279" r:id="rId21"/>
    <p:sldId id="28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99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496E-2"/>
          <c:y val="2.6288512829786431E-2"/>
          <c:w val="0.54905159757272148"/>
          <c:h val="0.82863299871856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Falhas Diagnósticas</c:v>
                </c:pt>
              </c:strCache>
            </c:strRef>
          </c:tx>
          <c:cat>
            <c:strRef>
              <c:f>Plan1!$A$2:$A$7</c:f>
              <c:strCache>
                <c:ptCount val="6"/>
                <c:pt idx="0">
                  <c:v>1.Falhas na identificação dos animais</c:v>
                </c:pt>
                <c:pt idx="1">
                  <c:v>2. Falta de capacitação e preparo dos agentes</c:v>
                </c:pt>
                <c:pt idx="2">
                  <c:v>3. Logística deficiente</c:v>
                </c:pt>
                <c:pt idx="3">
                  <c:v>4. Falta de agilidade na execução dos testes</c:v>
                </c:pt>
                <c:pt idx="4">
                  <c:v>5. Falta de antígenos e falta de padronização de antígenos</c:v>
                </c:pt>
                <c:pt idx="5">
                  <c:v>6. Inconformidades laboratoriais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857638791679484"/>
          <c:y val="0"/>
          <c:w val="0.33352230838862612"/>
          <c:h val="0.999943846275881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AE711-FCB8-4266-B1ED-C8CC088E413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</dgm:spPr>
    </dgm:pt>
    <dgm:pt modelId="{C0990ECB-BB65-455C-A24D-8337389CCA0F}">
      <dgm:prSet phldrT="[Texto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pt-BR" b="1" dirty="0" err="1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rPr>
            <a:t>Judicialização</a:t>
          </a:r>
          <a:endParaRPr lang="pt-BR" b="1" dirty="0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E86D232B-0DEE-4771-A8A2-44EC0EC2B267}" type="parTrans" cxnId="{00D29E47-BDDC-4D7E-8FE2-9EA8AF92A1F3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C5B92509-A315-42F0-824C-D93C773E82BD}" type="sibTrans" cxnId="{00D29E47-BDDC-4D7E-8FE2-9EA8AF92A1F3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80FCA96-AA08-4224-9F7F-DDF4D7A66DD7}">
      <dgm:prSet phldrT="[Texto]"/>
      <dgm:spPr>
        <a:solidFill>
          <a:schemeClr val="accent1">
            <a:lumMod val="75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pt-BR" b="1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rPr>
            <a:t>Prejuízos </a:t>
          </a:r>
          <a:r>
            <a:rPr lang="pt-BR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rPr>
            <a:t>generalizados</a:t>
          </a:r>
          <a:endParaRPr lang="pt-BR" b="1" dirty="0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1A61F599-0571-4C49-9E0B-F37FD6CC49E7}" type="parTrans" cxnId="{73455688-9541-4256-BEA5-EDC7D65BDA87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6F6BF1DC-A717-4AC7-B514-1400C66C7404}" type="sibTrans" cxnId="{73455688-9541-4256-BEA5-EDC7D65BDA87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C5FE48D3-A74D-4C93-B5AF-9BF73ACCFE70}">
      <dgm:prSet phldrT="[Texto]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pt-BR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rPr>
            <a:t>Medo e</a:t>
          </a:r>
        </a:p>
        <a:p>
          <a:r>
            <a:rPr lang="pt-BR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ngsana New" pitchFamily="18" charset="-34"/>
              <a:cs typeface="Angsana New" pitchFamily="18" charset="-34"/>
            </a:rPr>
            <a:t>Estagnação</a:t>
          </a:r>
          <a:endParaRPr lang="pt-BR" b="1" dirty="0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4330E8C-648E-4548-BF25-321923F8CA71}" type="parTrans" cxnId="{14C8A954-6D93-40A3-B5EF-E58A34EA9021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646DFA3-92A6-44AB-9033-5FAB4568A493}" type="sibTrans" cxnId="{14C8A954-6D93-40A3-B5EF-E58A34EA9021}">
      <dgm:prSet/>
      <dgm:spPr/>
      <dgm:t>
        <a:bodyPr/>
        <a:lstStyle/>
        <a:p>
          <a:endParaRPr lang="pt-BR">
            <a:solidFill>
              <a:schemeClr val="accent1">
                <a:lumMod val="40000"/>
                <a:lumOff val="6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EF6F58ED-BB09-4711-81DA-013077DC6628}" type="pres">
      <dgm:prSet presAssocID="{5A9AE711-FCB8-4266-B1ED-C8CC088E413F}" presName="compositeShape" presStyleCnt="0">
        <dgm:presLayoutVars>
          <dgm:chMax val="7"/>
          <dgm:dir/>
          <dgm:resizeHandles val="exact"/>
        </dgm:presLayoutVars>
      </dgm:prSet>
      <dgm:spPr/>
    </dgm:pt>
    <dgm:pt modelId="{F10D96D6-9D15-4304-BA92-A1A581BA6D31}" type="pres">
      <dgm:prSet presAssocID="{5A9AE711-FCB8-4266-B1ED-C8CC088E413F}" presName="wedge1" presStyleLbl="node1" presStyleIdx="0" presStyleCnt="3" custLinFactNeighborX="-2794"/>
      <dgm:spPr/>
      <dgm:t>
        <a:bodyPr/>
        <a:lstStyle/>
        <a:p>
          <a:endParaRPr lang="pt-BR"/>
        </a:p>
      </dgm:t>
    </dgm:pt>
    <dgm:pt modelId="{1618B4E2-5F02-4CA0-8300-36A4C9BAB6C7}" type="pres">
      <dgm:prSet presAssocID="{5A9AE711-FCB8-4266-B1ED-C8CC088E413F}" presName="dummy1a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D42999A2-141B-4820-A684-3E3B56C24D54}" type="pres">
      <dgm:prSet presAssocID="{5A9AE711-FCB8-4266-B1ED-C8CC088E413F}" presName="dummy1b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38BD4F05-A4FC-422C-813D-D1FC7E74839C}" type="pres">
      <dgm:prSet presAssocID="{5A9AE711-FCB8-4266-B1ED-C8CC088E41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8C8B47-D186-41BB-93BB-F0FEAE749F96}" type="pres">
      <dgm:prSet presAssocID="{5A9AE711-FCB8-4266-B1ED-C8CC088E413F}" presName="wedge2" presStyleLbl="node1" presStyleIdx="1" presStyleCnt="3" custLinFactNeighborX="734" custLinFactNeighborY="-3076"/>
      <dgm:spPr/>
      <dgm:t>
        <a:bodyPr/>
        <a:lstStyle/>
        <a:p>
          <a:endParaRPr lang="pt-BR"/>
        </a:p>
      </dgm:t>
    </dgm:pt>
    <dgm:pt modelId="{BF4089FF-CDAC-4870-87D3-EB983EB20FD3}" type="pres">
      <dgm:prSet presAssocID="{5A9AE711-FCB8-4266-B1ED-C8CC088E413F}" presName="dummy2a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91523D09-6972-4B83-9468-8EA2665C6CD7}" type="pres">
      <dgm:prSet presAssocID="{5A9AE711-FCB8-4266-B1ED-C8CC088E413F}" presName="dummy2b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70DC2F50-CDBB-4896-89D8-3E2C2A405CEB}" type="pres">
      <dgm:prSet presAssocID="{5A9AE711-FCB8-4266-B1ED-C8CC088E41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C07B3-44C3-4230-9ECE-E5E5CB070173}" type="pres">
      <dgm:prSet presAssocID="{5A9AE711-FCB8-4266-B1ED-C8CC088E413F}" presName="wedge3" presStyleLbl="node1" presStyleIdx="2" presStyleCnt="3" custLinFactNeighborX="3204" custLinFactNeighborY="495"/>
      <dgm:spPr/>
      <dgm:t>
        <a:bodyPr/>
        <a:lstStyle/>
        <a:p>
          <a:endParaRPr lang="pt-BR"/>
        </a:p>
      </dgm:t>
    </dgm:pt>
    <dgm:pt modelId="{B5BF67A5-C1F6-4111-A583-7C880A22D496}" type="pres">
      <dgm:prSet presAssocID="{5A9AE711-FCB8-4266-B1ED-C8CC088E413F}" presName="dummy3a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16C3B5C5-1837-435F-909D-B3C894541C7D}" type="pres">
      <dgm:prSet presAssocID="{5A9AE711-FCB8-4266-B1ED-C8CC088E413F}" presName="dummy3b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1DBD6C65-B066-4392-877D-C0B0C0C6750E}" type="pres">
      <dgm:prSet presAssocID="{5A9AE711-FCB8-4266-B1ED-C8CC088E41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0F3DA-92D2-4A36-802B-5ACBAAAD05EE}" type="pres">
      <dgm:prSet presAssocID="{C5B92509-A315-42F0-824C-D93C773E82BD}" presName="arrowWedge1" presStyleLbl="fgSibTrans2D1" presStyleIdx="0" presStyleCnt="3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CCF54940-6C83-4AAE-8611-ED5D612C6894}" type="pres">
      <dgm:prSet presAssocID="{6F6BF1DC-A717-4AC7-B514-1400C66C7404}" presName="arrowWedge2" presStyleLbl="fgSibTrans2D1" presStyleIdx="1" presStyleCnt="3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  <dgm:pt modelId="{52481C12-16D0-471A-B7CB-1635F9C02B05}" type="pres">
      <dgm:prSet presAssocID="{4646DFA3-92A6-44AB-9033-5FAB4568A493}" presName="arrowWedge3" presStyleLbl="fgSibTrans2D1" presStyleIdx="2" presStyleCnt="3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</dgm:pt>
  </dgm:ptLst>
  <dgm:cxnLst>
    <dgm:cxn modelId="{581B3030-471B-4A9A-BF6A-A97F354A0F11}" type="presOf" srcId="{A80FCA96-AA08-4224-9F7F-DDF4D7A66DD7}" destId="{6E8C8B47-D186-41BB-93BB-F0FEAE749F96}" srcOrd="0" destOrd="0" presId="urn:microsoft.com/office/officeart/2005/8/layout/cycle8"/>
    <dgm:cxn modelId="{73455688-9541-4256-BEA5-EDC7D65BDA87}" srcId="{5A9AE711-FCB8-4266-B1ED-C8CC088E413F}" destId="{A80FCA96-AA08-4224-9F7F-DDF4D7A66DD7}" srcOrd="1" destOrd="0" parTransId="{1A61F599-0571-4C49-9E0B-F37FD6CC49E7}" sibTransId="{6F6BF1DC-A717-4AC7-B514-1400C66C7404}"/>
    <dgm:cxn modelId="{959020BB-7282-48B2-9BFB-F8F9DE6C5C89}" type="presOf" srcId="{C0990ECB-BB65-455C-A24D-8337389CCA0F}" destId="{38BD4F05-A4FC-422C-813D-D1FC7E74839C}" srcOrd="1" destOrd="0" presId="urn:microsoft.com/office/officeart/2005/8/layout/cycle8"/>
    <dgm:cxn modelId="{E8A8AA00-24CD-429C-BCF1-60F2C3CA09BB}" type="presOf" srcId="{C5FE48D3-A74D-4C93-B5AF-9BF73ACCFE70}" destId="{2AEC07B3-44C3-4230-9ECE-E5E5CB070173}" srcOrd="0" destOrd="0" presId="urn:microsoft.com/office/officeart/2005/8/layout/cycle8"/>
    <dgm:cxn modelId="{E637F16A-86DA-4202-89DD-941C84AE75B4}" type="presOf" srcId="{5A9AE711-FCB8-4266-B1ED-C8CC088E413F}" destId="{EF6F58ED-BB09-4711-81DA-013077DC6628}" srcOrd="0" destOrd="0" presId="urn:microsoft.com/office/officeart/2005/8/layout/cycle8"/>
    <dgm:cxn modelId="{788F07AD-1125-44C2-A3A1-ACACD8437378}" type="presOf" srcId="{A80FCA96-AA08-4224-9F7F-DDF4D7A66DD7}" destId="{70DC2F50-CDBB-4896-89D8-3E2C2A405CEB}" srcOrd="1" destOrd="0" presId="urn:microsoft.com/office/officeart/2005/8/layout/cycle8"/>
    <dgm:cxn modelId="{00D29E47-BDDC-4D7E-8FE2-9EA8AF92A1F3}" srcId="{5A9AE711-FCB8-4266-B1ED-C8CC088E413F}" destId="{C0990ECB-BB65-455C-A24D-8337389CCA0F}" srcOrd="0" destOrd="0" parTransId="{E86D232B-0DEE-4771-A8A2-44EC0EC2B267}" sibTransId="{C5B92509-A315-42F0-824C-D93C773E82BD}"/>
    <dgm:cxn modelId="{C9EBB3CE-90AD-4F94-A69D-3358906A03CA}" type="presOf" srcId="{C0990ECB-BB65-455C-A24D-8337389CCA0F}" destId="{F10D96D6-9D15-4304-BA92-A1A581BA6D31}" srcOrd="0" destOrd="0" presId="urn:microsoft.com/office/officeart/2005/8/layout/cycle8"/>
    <dgm:cxn modelId="{7D181EE8-9215-4193-A913-47FCC3D3CADB}" type="presOf" srcId="{C5FE48D3-A74D-4C93-B5AF-9BF73ACCFE70}" destId="{1DBD6C65-B066-4392-877D-C0B0C0C6750E}" srcOrd="1" destOrd="0" presId="urn:microsoft.com/office/officeart/2005/8/layout/cycle8"/>
    <dgm:cxn modelId="{14C8A954-6D93-40A3-B5EF-E58A34EA9021}" srcId="{5A9AE711-FCB8-4266-B1ED-C8CC088E413F}" destId="{C5FE48D3-A74D-4C93-B5AF-9BF73ACCFE70}" srcOrd="2" destOrd="0" parTransId="{A4330E8C-648E-4548-BF25-321923F8CA71}" sibTransId="{4646DFA3-92A6-44AB-9033-5FAB4568A493}"/>
    <dgm:cxn modelId="{151D237E-98EC-477F-9094-4D56FF29BB0A}" type="presParOf" srcId="{EF6F58ED-BB09-4711-81DA-013077DC6628}" destId="{F10D96D6-9D15-4304-BA92-A1A581BA6D31}" srcOrd="0" destOrd="0" presId="urn:microsoft.com/office/officeart/2005/8/layout/cycle8"/>
    <dgm:cxn modelId="{26170472-2EAD-42FE-8A9A-ABA5B7FFF1B8}" type="presParOf" srcId="{EF6F58ED-BB09-4711-81DA-013077DC6628}" destId="{1618B4E2-5F02-4CA0-8300-36A4C9BAB6C7}" srcOrd="1" destOrd="0" presId="urn:microsoft.com/office/officeart/2005/8/layout/cycle8"/>
    <dgm:cxn modelId="{7638AEB2-DCAC-4EFB-96D8-2D853648A88F}" type="presParOf" srcId="{EF6F58ED-BB09-4711-81DA-013077DC6628}" destId="{D42999A2-141B-4820-A684-3E3B56C24D54}" srcOrd="2" destOrd="0" presId="urn:microsoft.com/office/officeart/2005/8/layout/cycle8"/>
    <dgm:cxn modelId="{18B8A174-B34F-4E06-9813-B14DFB5D99B2}" type="presParOf" srcId="{EF6F58ED-BB09-4711-81DA-013077DC6628}" destId="{38BD4F05-A4FC-422C-813D-D1FC7E74839C}" srcOrd="3" destOrd="0" presId="urn:microsoft.com/office/officeart/2005/8/layout/cycle8"/>
    <dgm:cxn modelId="{BC440F83-E179-4295-9141-8DB692672F44}" type="presParOf" srcId="{EF6F58ED-BB09-4711-81DA-013077DC6628}" destId="{6E8C8B47-D186-41BB-93BB-F0FEAE749F96}" srcOrd="4" destOrd="0" presId="urn:microsoft.com/office/officeart/2005/8/layout/cycle8"/>
    <dgm:cxn modelId="{82E08802-0E1D-447A-819F-C41468C421E0}" type="presParOf" srcId="{EF6F58ED-BB09-4711-81DA-013077DC6628}" destId="{BF4089FF-CDAC-4870-87D3-EB983EB20FD3}" srcOrd="5" destOrd="0" presId="urn:microsoft.com/office/officeart/2005/8/layout/cycle8"/>
    <dgm:cxn modelId="{9FE38ED1-BFA3-425B-AD8B-8D6F564582BF}" type="presParOf" srcId="{EF6F58ED-BB09-4711-81DA-013077DC6628}" destId="{91523D09-6972-4B83-9468-8EA2665C6CD7}" srcOrd="6" destOrd="0" presId="urn:microsoft.com/office/officeart/2005/8/layout/cycle8"/>
    <dgm:cxn modelId="{60808678-FC00-4794-85A8-F7FD46ADF96A}" type="presParOf" srcId="{EF6F58ED-BB09-4711-81DA-013077DC6628}" destId="{70DC2F50-CDBB-4896-89D8-3E2C2A405CEB}" srcOrd="7" destOrd="0" presId="urn:microsoft.com/office/officeart/2005/8/layout/cycle8"/>
    <dgm:cxn modelId="{84C026E7-1D54-459D-8C55-E25E247C620C}" type="presParOf" srcId="{EF6F58ED-BB09-4711-81DA-013077DC6628}" destId="{2AEC07B3-44C3-4230-9ECE-E5E5CB070173}" srcOrd="8" destOrd="0" presId="urn:microsoft.com/office/officeart/2005/8/layout/cycle8"/>
    <dgm:cxn modelId="{0D26644F-402C-49CB-A661-D70AF61F79FD}" type="presParOf" srcId="{EF6F58ED-BB09-4711-81DA-013077DC6628}" destId="{B5BF67A5-C1F6-4111-A583-7C880A22D496}" srcOrd="9" destOrd="0" presId="urn:microsoft.com/office/officeart/2005/8/layout/cycle8"/>
    <dgm:cxn modelId="{3D06CE3C-286C-45CC-AAE6-616C715BE99E}" type="presParOf" srcId="{EF6F58ED-BB09-4711-81DA-013077DC6628}" destId="{16C3B5C5-1837-435F-909D-B3C894541C7D}" srcOrd="10" destOrd="0" presId="urn:microsoft.com/office/officeart/2005/8/layout/cycle8"/>
    <dgm:cxn modelId="{A5AD5695-2659-4E25-A5A0-F38BBEE7AD10}" type="presParOf" srcId="{EF6F58ED-BB09-4711-81DA-013077DC6628}" destId="{1DBD6C65-B066-4392-877D-C0B0C0C6750E}" srcOrd="11" destOrd="0" presId="urn:microsoft.com/office/officeart/2005/8/layout/cycle8"/>
    <dgm:cxn modelId="{88D5D7FF-495D-4964-AC14-81CD61149BFA}" type="presParOf" srcId="{EF6F58ED-BB09-4711-81DA-013077DC6628}" destId="{C4E0F3DA-92D2-4A36-802B-5ACBAAAD05EE}" srcOrd="12" destOrd="0" presId="urn:microsoft.com/office/officeart/2005/8/layout/cycle8"/>
    <dgm:cxn modelId="{273EB463-4A4B-40CE-A758-B95B263A05CE}" type="presParOf" srcId="{EF6F58ED-BB09-4711-81DA-013077DC6628}" destId="{CCF54940-6C83-4AAE-8611-ED5D612C6894}" srcOrd="13" destOrd="0" presId="urn:microsoft.com/office/officeart/2005/8/layout/cycle8"/>
    <dgm:cxn modelId="{8C28AF66-894D-43D8-A860-26F5C0DEF519}" type="presParOf" srcId="{EF6F58ED-BB09-4711-81DA-013077DC6628}" destId="{52481C12-16D0-471A-B7CB-1635F9C02B0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B2F71-7D85-4AA3-A95F-7EDAD417E0ED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8B12D-ECAA-4ECA-B2AC-83CAAF8FB3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32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Bom dia a</a:t>
            </a:r>
            <a:r>
              <a:rPr lang="pt-BR" baseline="0" dirty="0" smtClean="0"/>
              <a:t> todos.</a:t>
            </a:r>
          </a:p>
          <a:p>
            <a:r>
              <a:rPr lang="pt-BR" sz="800" baseline="0" dirty="0" smtClean="0"/>
              <a:t>Meu nome é S. B. O, sou proprietária da Agro Maripá.</a:t>
            </a:r>
          </a:p>
          <a:p>
            <a:r>
              <a:rPr lang="pt-BR" sz="800" baseline="0" dirty="0" smtClean="0"/>
              <a:t>Agradeço a oportunidade de estar aqui</a:t>
            </a:r>
            <a:r>
              <a:rPr lang="pt-BR" sz="1200" baseline="0" dirty="0" smtClean="0"/>
              <a:t> e farei</a:t>
            </a:r>
            <a:r>
              <a:rPr lang="pt-BR" baseline="0" dirty="0" smtClean="0"/>
              <a:t> uma breve explanação da situação da Agro Maripá em relação ao Mormo.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" dirty="0" smtClean="0"/>
              <a:t>Ficou então claro que a política diagnóstica para o</a:t>
            </a:r>
            <a:r>
              <a:rPr lang="pt-BR" sz="100" baseline="0" dirty="0" smtClean="0"/>
              <a:t> Mormo no Brasil é caracterizada por inúmeros aspectos falhos, que podemos ver enumerados no diagrama apresentado</a:t>
            </a:r>
            <a:endParaRPr lang="pt-BR" sz="1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61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falhas nos aspectos</a:t>
            </a:r>
            <a:r>
              <a:rPr lang="pt-BR" baseline="0" dirty="0" smtClean="0"/>
              <a:t> diagnósticos são agravadas pela ausência de estudos epidemiológicos que permitam conhecer a prevalência e a natureza da infecção pelo agente causador do Mormo no Brasil e culminam com a ausência de uma diretriz Nacional para erradicação e saneamento desta enfermidade. Segundo veiculações na imprensa cada estado age de uma forma. Por exemplo, no RGS utiliza-se a </a:t>
            </a:r>
            <a:r>
              <a:rPr lang="pt-BR" baseline="0" dirty="0" err="1" smtClean="0"/>
              <a:t>maleína</a:t>
            </a:r>
            <a:r>
              <a:rPr lang="pt-BR" baseline="0" dirty="0" smtClean="0"/>
              <a:t> como teste confirmatório, no MS realizam-se três testes não informados. Em SP a </a:t>
            </a:r>
            <a:r>
              <a:rPr lang="pt-BR" baseline="0" dirty="0" err="1" smtClean="0"/>
              <a:t>maleína</a:t>
            </a:r>
            <a:r>
              <a:rPr lang="pt-BR" baseline="0" dirty="0" smtClean="0"/>
              <a:t> não é aceita e solicitou-se que os animais suspeitos sejam </a:t>
            </a:r>
            <a:r>
              <a:rPr lang="pt-BR" baseline="0" dirty="0" err="1" smtClean="0"/>
              <a:t>retestados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nolab</a:t>
            </a:r>
            <a:r>
              <a:rPr lang="pt-BR" baseline="0" dirty="0" smtClean="0"/>
              <a:t> de referência na Alemanha.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7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seguir apresentaremos alguns resultados destas políticas equivocadas.</a:t>
            </a:r>
          </a:p>
          <a:p>
            <a:r>
              <a:rPr lang="pt-BR" dirty="0" smtClean="0"/>
              <a:t>O primeiro é o da potra Moema de Maripá, que após apresentar dois resultados inconclusivos e um terceiro  resultado positivo no teste de WB realizado no LANAGRO-PE teve seu sacrifício determinado. Esta potra foi </a:t>
            </a:r>
            <a:r>
              <a:rPr lang="pt-BR" dirty="0" err="1" smtClean="0"/>
              <a:t>retestada</a:t>
            </a:r>
            <a:r>
              <a:rPr lang="pt-BR" dirty="0" smtClean="0"/>
              <a:t> na Alemanha ( no </a:t>
            </a:r>
            <a:r>
              <a:rPr lang="pt-BR" dirty="0" err="1" smtClean="0"/>
              <a:t>lab</a:t>
            </a:r>
            <a:r>
              <a:rPr lang="pt-BR" dirty="0" smtClean="0"/>
              <a:t> de referência mundial da OIE para o Mormo) e apresentou resultado negativo. O próprio LANAGRO –PE refez o teste WB e o resultado foi negativo, contrariando seus laudos anteriores.</a:t>
            </a:r>
          </a:p>
          <a:p>
            <a:r>
              <a:rPr lang="pt-BR" dirty="0" smtClean="0"/>
              <a:t>Ou seja, esta potra tem três resultados diferentes no teste confirmatório WB realizado pelo LANAGRO PE.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94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Moema não apresenta sinais clínicos de qualquer doença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800" dirty="0" smtClean="0"/>
              <a:t>Se não houvéssemos conseguido autorização para refazer o teste,</a:t>
            </a:r>
            <a:r>
              <a:rPr lang="pt-BR" sz="800" baseline="0" dirty="0" smtClean="0"/>
              <a:t> a potra teria sido sacrificada e enterrada sem esforços para realização de necropsia e isolamento do agente, a exemplo do que ocorreu com todos os nossos animais.</a:t>
            </a:r>
          </a:p>
          <a:p>
            <a:r>
              <a:rPr lang="pt-BR" sz="800" baseline="0" dirty="0" smtClean="0"/>
              <a:t>Vou poupar os senhores de assistirem os filmes dos sacrifícios de nossos animais e da discussão dos métodos empregados para eutanásia dos mesmos.</a:t>
            </a:r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8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segundo exemplo é o caso da mula Rosinha de Maripá, sacrificada pelo MAPA, com testes de FC e WB positivos.</a:t>
            </a:r>
          </a:p>
          <a:p>
            <a:r>
              <a:rPr lang="pt-BR" dirty="0" smtClean="0"/>
              <a:t>Em</a:t>
            </a:r>
            <a:r>
              <a:rPr lang="pt-BR" baseline="0" dirty="0" smtClean="0"/>
              <a:t> relação ao teste de FC podemos apreender do Manual da OIE que ele deve ser aplicado com cautela em muares e..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32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teste de WB, segundo o mesmo</a:t>
            </a:r>
            <a:r>
              <a:rPr lang="pt-BR" baseline="0" dirty="0" smtClean="0"/>
              <a:t> manual, não foi avaliado em muares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814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É sabido que a infecção pelo Mormo em muares causa sintomatologia aguda, com desfecho fatal em poucas semanas.</a:t>
            </a:r>
            <a:endParaRPr lang="pt-BR" dirty="0" smtClean="0"/>
          </a:p>
          <a:p>
            <a:r>
              <a:rPr lang="pt-BR" dirty="0" smtClean="0"/>
              <a:t>Rosinha de Maripá foi sacrificada em 26/09/2014</a:t>
            </a:r>
            <a:r>
              <a:rPr lang="pt-BR" baseline="0" dirty="0" smtClean="0"/>
              <a:t>,</a:t>
            </a:r>
            <a:r>
              <a:rPr lang="pt-BR" dirty="0" smtClean="0"/>
              <a:t> sem apresentar</a:t>
            </a:r>
            <a:r>
              <a:rPr lang="pt-BR" baseline="0" dirty="0" smtClean="0"/>
              <a:t> qualquer sinal clínico de Mormo.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263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terceiro exemplo é a situação</a:t>
            </a:r>
            <a:r>
              <a:rPr lang="pt-BR" baseline="0" dirty="0" smtClean="0"/>
              <a:t> de Deodoro.</a:t>
            </a:r>
          </a:p>
          <a:p>
            <a:r>
              <a:rPr lang="pt-BR" baseline="0" dirty="0" smtClean="0"/>
              <a:t>Após diagnósticos sorológicos positivos em cavalos do complexo que deve abrigar os eventos equestres dos Jogos Olímpicos, a remoção dos animais positivos e um novo teste nos que ali permaneceram levou à desinterdição do local. </a:t>
            </a:r>
          </a:p>
          <a:p>
            <a:r>
              <a:rPr lang="pt-BR" baseline="0" dirty="0" smtClean="0"/>
              <a:t>Os animais ali alojados também tiveram testes feitos na Alemanha, cujos resultados nunca foram divulgados.</a:t>
            </a:r>
          </a:p>
          <a:p>
            <a:r>
              <a:rPr lang="pt-BR" baseline="0" dirty="0" smtClean="0"/>
              <a:t> - perguntas do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4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resumo,</a:t>
            </a:r>
            <a:r>
              <a:rPr lang="pt-BR" baseline="0" dirty="0" smtClean="0"/>
              <a:t>  na base dos eventos que culminam com a situação de caos que terminamos de expor encontra-se a ausência de estudos epidemiológicos em nossa população de equídeos, que leva a erros na interpretação e escolha de testes diagnósticos. Os diagnósticos equivocados impedem que se adotem ações adequadas para o saneamento e erradicação e muitas propriedades se encontram interditadas por vários anos.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4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Agro Maripá foi fundada por meu marido MBO em 1979 e tem em seu plantel 400 equídeos, equinos em sua maioria.</a:t>
            </a:r>
          </a:p>
          <a:p>
            <a:r>
              <a:rPr lang="pt-BR" dirty="0" smtClean="0"/>
              <a:t>Encontra-se interditada há 19 meses, desde o primeiro resultado positivo para Mormo em um animal.</a:t>
            </a:r>
          </a:p>
          <a:p>
            <a:r>
              <a:rPr lang="pt-BR" dirty="0" smtClean="0"/>
              <a:t>Nove</a:t>
            </a:r>
            <a:r>
              <a:rPr lang="pt-BR" baseline="0" dirty="0" smtClean="0"/>
              <a:t> animais já foram sacrificados, todos por terem apresentado um resultado positivo no exame de WB realizado no LANAGRO-PE.</a:t>
            </a:r>
          </a:p>
          <a:p>
            <a:r>
              <a:rPr lang="pt-BR" baseline="0" dirty="0" smtClean="0"/>
              <a:t>Ressalto que todos os animais de nossas propriedades são e sempre foram assintomáticos, inclusive os que foram </a:t>
            </a:r>
            <a:r>
              <a:rPr lang="pt-BR" baseline="0" dirty="0" err="1" smtClean="0"/>
              <a:t>eutanasiados</a:t>
            </a:r>
            <a:r>
              <a:rPr lang="pt-BR" baseline="0" dirty="0" smtClean="0"/>
              <a:t>. O</a:t>
            </a:r>
          </a:p>
          <a:p>
            <a:r>
              <a:rPr lang="pt-BR" baseline="0" dirty="0" smtClean="0"/>
              <a:t>Observando-se  inconsistência e incoerência dos resultados – inclusive em um potro sacrificado cuja mãe permanece negativa até os dias de hoje, uma égua sacrificada cuja potra permanece negativa até </a:t>
            </a:r>
            <a:r>
              <a:rPr lang="pt-BR" baseline="0" dirty="0" err="1" smtClean="0"/>
              <a:t>eos</a:t>
            </a:r>
            <a:r>
              <a:rPr lang="pt-BR" baseline="0" dirty="0" smtClean="0"/>
              <a:t> dias de hoje, resolvemos compilar os resultados de TODOS os animais de nossas propriedades e apresento para </a:t>
            </a:r>
            <a:r>
              <a:rPr lang="pt-BR" baseline="0" dirty="0" err="1" smtClean="0"/>
              <a:t>apreciaçãodos</a:t>
            </a:r>
            <a:r>
              <a:rPr lang="pt-BR" baseline="0" dirty="0" smtClean="0"/>
              <a:t> senhores, no slide seguinte, uma amostra dos dados que compilamos.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54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consequências</a:t>
            </a:r>
            <a:r>
              <a:rPr lang="pt-BR" baseline="0" dirty="0" smtClean="0"/>
              <a:t> são a estagnação</a:t>
            </a:r>
            <a:r>
              <a:rPr lang="pt-BR" dirty="0" smtClean="0"/>
              <a:t>  e o medo</a:t>
            </a:r>
            <a:r>
              <a:rPr lang="pt-BR" baseline="0" dirty="0" smtClean="0"/>
              <a:t> de ainda maiores prejuízos</a:t>
            </a:r>
            <a:r>
              <a:rPr lang="pt-BR" dirty="0" smtClean="0"/>
              <a:t>.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judicializações</a:t>
            </a:r>
            <a:r>
              <a:rPr lang="pt-BR" baseline="0" dirty="0" smtClean="0"/>
              <a:t> se seguem, apoiadas nas falhas das políticas sanitárias e as perdas são generalizadas. Os eventuais danos  causados por esta inconsistente política poderá acarretar vultuosas quantias a serem arcadas pela União Federal.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428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O maior prejuízo são os danos causados a trabalhos de seleção genética, no nosso caso de mais de 40 anos,  por um programa inadequado que afeta  imensuravelmente a credibilidade não só do nosso criatório como a de vários outros em todo país.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92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r>
              <a:rPr lang="pt-BR" baseline="0" dirty="0" smtClean="0"/>
              <a:t>A parte esquerda da tabela , com fundo amarelo refere-se a exames realizados no LANAGRO-PE e a parte direita da tabela , com fundo em verde, refere-se a exames realizados no LANAGRO-PA.</a:t>
            </a:r>
          </a:p>
          <a:p>
            <a:r>
              <a:rPr lang="pt-BR" baseline="0" dirty="0" smtClean="0"/>
              <a:t>Exames positivos estão destacados em vermelho. </a:t>
            </a:r>
          </a:p>
          <a:p>
            <a:r>
              <a:rPr lang="pt-BR" baseline="0" dirty="0" smtClean="0"/>
              <a:t>Exames negativos em azul. </a:t>
            </a:r>
          </a:p>
          <a:p>
            <a:r>
              <a:rPr lang="pt-BR" baseline="0" dirty="0" smtClean="0"/>
              <a:t>Exames inconclusivos em verde. Animais sacrificados estão indicados por destaque em cinza.</a:t>
            </a:r>
          </a:p>
          <a:p>
            <a:r>
              <a:rPr lang="pt-BR" baseline="0" dirty="0" smtClean="0"/>
              <a:t>Observem que ao seguir qualquer linha encontramos destaques em várias cores. Ou seja, não há homogeneidade nos resultados.</a:t>
            </a:r>
          </a:p>
          <a:p>
            <a:r>
              <a:rPr lang="pt-BR" baseline="0" dirty="0" smtClean="0"/>
              <a:t>Embora não tenhamos obstado a nenhuma medida adotada pelo poder público os sacrifícios não levaram ao saneamento do nosso plantel.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87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Dirigimo-nos</a:t>
            </a:r>
            <a:r>
              <a:rPr lang="pt-BR" baseline="0" dirty="0" smtClean="0"/>
              <a:t> então às autoridades em busca de respostas para estes questionamentos e como não </a:t>
            </a:r>
            <a:r>
              <a:rPr lang="pt-BR" baseline="0" dirty="0" err="1" smtClean="0"/>
              <a:t>fomosatendidos</a:t>
            </a:r>
            <a:r>
              <a:rPr lang="pt-BR" baseline="0" dirty="0" smtClean="0"/>
              <a:t>, buscamos ajuda de especialistas internacionais.</a:t>
            </a:r>
          </a:p>
          <a:p>
            <a:r>
              <a:rPr lang="pt-BR" baseline="0" dirty="0" smtClean="0"/>
              <a:t>Expusemos à estes especialistas nossas  dúvidas e através das respostas obtidas, percebemos que nossos resultados eram reflexo de equívocos nas ações para diagnóstico e erradicação do Mormo em nosso país.</a:t>
            </a:r>
          </a:p>
          <a:p>
            <a:r>
              <a:rPr lang="pt-BR" baseline="0" dirty="0" smtClean="0"/>
              <a:t>Pedimos, então, auxílio à Casa Civil.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83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Através de nossa pesquisa, desde os protocolos recomendados pela OIE até</a:t>
            </a:r>
            <a:r>
              <a:rPr lang="pt-BR" baseline="0" dirty="0" smtClean="0"/>
              <a:t> a troca de informações com especialistas reconhecidos </a:t>
            </a:r>
            <a:r>
              <a:rPr lang="pt-BR" baseline="0" dirty="0" err="1" smtClean="0"/>
              <a:t>internaciomalmente</a:t>
            </a:r>
            <a:r>
              <a:rPr lang="pt-BR" baseline="0" dirty="0" smtClean="0"/>
              <a:t> – dentre outros o </a:t>
            </a:r>
            <a:r>
              <a:rPr lang="pt-BR" baseline="0" dirty="0" err="1" smtClean="0"/>
              <a:t>Dr</a:t>
            </a:r>
            <a:r>
              <a:rPr lang="pt-BR" baseline="0" dirty="0" smtClean="0"/>
              <a:t> Heinrich Neubauer chefe do </a:t>
            </a:r>
            <a:r>
              <a:rPr lang="pt-BR" baseline="0" dirty="0" err="1" smtClean="0"/>
              <a:t>Laboratorio</a:t>
            </a:r>
            <a:r>
              <a:rPr lang="pt-BR" baseline="0" dirty="0" smtClean="0"/>
              <a:t> de referência para mormo em </a:t>
            </a:r>
            <a:r>
              <a:rPr lang="pt-BR" baseline="0" dirty="0" err="1" smtClean="0"/>
              <a:t>Jena</a:t>
            </a:r>
            <a:r>
              <a:rPr lang="pt-BR" baseline="0" dirty="0" smtClean="0"/>
              <a:t> na </a:t>
            </a:r>
            <a:r>
              <a:rPr lang="pt-BR" baseline="0" dirty="0" err="1" smtClean="0"/>
              <a:t>Alemnha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Dr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Slaman</a:t>
            </a:r>
            <a:r>
              <a:rPr lang="pt-BR" baseline="0" dirty="0" smtClean="0"/>
              <a:t>, epidemiologista veterinário do USDA , o MAPA Americano, especialista em doença de impacto econômico, apreendemos que o significado de um resultado do WB – assim como o de qualquer teste sorológico – depende das características epidemiológicas da população ao qual o teste se destina. Para tal fim, um sistema nacional de registro de equinos teria que estar implantado e operante, para que todos os animais pudessem ser identificados, rastreados e testados. Ainda informaram que para que os resultados tivessem a devida confiabilidade deveriam ser respeitadas as normas para coleta, transporte e armazenamento de amostras, acreditação de laboratórios e validação de testes sorológicos.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1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Apreendemos ainda que o</a:t>
            </a:r>
            <a:r>
              <a:rPr lang="pt-BR" baseline="0" dirty="0" smtClean="0"/>
              <a:t> sacrifício de animais com teste de WB positivo mas sem sintomatologia clínica – NA AUSÊNCIA DE CONHECIMENTO DO BACKGROUND DE PATÓGENOS PREVELAENTES EM NOSSO MEIO -  não é indicado e neste contexto ele não se presta a políticas de erradicação. A sensibilidade do WB em nossa população não pode ser determinada sem o conhecimento dos agentes que existem aqui e que podem causar reações cruzadas e sem os estudos de prevalência.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0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Fomos</a:t>
            </a:r>
            <a:r>
              <a:rPr lang="pt-BR" baseline="0" dirty="0" smtClean="0"/>
              <a:t> recebidos pela Casa Civil, onde compartilhamos também com os dirigentes do MAPA – disponibilizando documentos e fontes – as informações técnicas obtidas e onde expusemos os questionamentos relacionados às disparidades nos diagnósticos e inconformidades laboratoriais.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0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 resposta obtida alguns dias depois, fomos informados que testes laboratoriais e procedimentos operacionais referentes ao diagnóstico</a:t>
            </a:r>
            <a:r>
              <a:rPr lang="pt-BR" baseline="0" dirty="0" smtClean="0"/>
              <a:t> do Mormo estavam sendo realizados dentro dos padrões exigidos pela comunidade internacional, e em conformidade com as exigências da OIE (Organização Mundial de Saúde Animal)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8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Requeremos documentação que comprovasse que o Brasil atendia as recomendações da OIE,  quando em reunião da Câmara de </a:t>
            </a:r>
            <a:r>
              <a:rPr lang="pt-BR" baseline="0" dirty="0" err="1" smtClean="0"/>
              <a:t>Equideocultura</a:t>
            </a:r>
            <a:r>
              <a:rPr lang="pt-BR" baseline="0" dirty="0" smtClean="0"/>
              <a:t> e do MAPA o </a:t>
            </a:r>
            <a:r>
              <a:rPr lang="pt-BR" baseline="0" dirty="0" err="1" smtClean="0"/>
              <a:t>Dr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Lenadro</a:t>
            </a:r>
            <a:r>
              <a:rPr lang="pt-BR" baseline="0" dirty="0" smtClean="0"/>
              <a:t> Barbieri nos informou que não possuíamos nem acreditação para os laboratórios oficiais e nem os estudos de validação atestando a situação irregular de testes  e procedimentos diagnósticos.</a:t>
            </a:r>
          </a:p>
          <a:p>
            <a:r>
              <a:rPr lang="pt-BR" baseline="0" dirty="0" smtClean="0"/>
              <a:t>Depois desta constatação o LANAGRO –PE foi interditado para obtenção da acreditação para FC (setembro de 2015 ) e para WB (novembro de 2015). A</a:t>
            </a:r>
          </a:p>
          <a:p>
            <a:r>
              <a:rPr lang="pt-BR" baseline="0" dirty="0" smtClean="0"/>
              <a:t>Anteriormente a estas medidas aquele laboratório já havia produzido centenas de resultados que ensejaram o sacrifício de incontáveis animais em todo país.</a:t>
            </a:r>
          </a:p>
          <a:p>
            <a:r>
              <a:rPr lang="pt-BR" baseline="0" dirty="0" smtClean="0"/>
              <a:t>Ainda nesta reunião fomos informados que a adesão do Brasil ao Projeto de </a:t>
            </a:r>
            <a:r>
              <a:rPr lang="pt-BR" baseline="0" dirty="0" err="1" smtClean="0"/>
              <a:t>Gemelança</a:t>
            </a:r>
            <a:r>
              <a:rPr lang="pt-BR" baseline="0" dirty="0" smtClean="0"/>
              <a:t> da OIE acordada em reunião na casa Civil não havia sido formalizada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B12D-ECAA-4ECA-B2AC-83CAAF8FB3E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12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D62B-747F-4701-AAF3-48D3E34A8858}" type="datetimeFigureOut">
              <a:rPr lang="pt-BR" smtClean="0"/>
              <a:pPr/>
              <a:t>24/02/2016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676F-0D1D-491E-9D73-5E2C21980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ngsana New" pitchFamily="18" charset="-34"/>
                <a:cs typeface="Angsana New" pitchFamily="18" charset="-34"/>
              </a:rPr>
              <a:t>MORMO </a:t>
            </a:r>
            <a:endParaRPr lang="pt-BR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5060776"/>
            <a:ext cx="4392488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Agro Maripá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Sophia Baptista de Oliveira</a:t>
            </a:r>
          </a:p>
          <a:p>
            <a:pPr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pt-BR" sz="24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ophiarmbo@gmail.com</a:t>
            </a:r>
            <a:endParaRPr lang="pt-BR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364860"/>
              </p:ext>
            </p:extLst>
          </p:nvPr>
        </p:nvGraphicFramePr>
        <p:xfrm>
          <a:off x="72640" y="869939"/>
          <a:ext cx="8712968" cy="577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99792" y="142853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Políticas  Diagnósticas Falhas</a:t>
            </a:r>
            <a:endParaRPr lang="pt-BR" sz="32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03848" y="21431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62243" y="438734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3328737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347864" y="45718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14810" y="34290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935603" y="213285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AGRAVANTES EPIDEMIOLÓGICOS</a:t>
            </a:r>
            <a:endParaRPr lang="pt-BR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376265"/>
            <a:ext cx="8640960" cy="4941167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Falta de vigilância epidemiológica e de trânsito efetivas;</a:t>
            </a:r>
          </a:p>
          <a:p>
            <a:endParaRPr lang="pt-BR" sz="36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Falta identificar e testar todo o rebanho;</a:t>
            </a:r>
          </a:p>
          <a:p>
            <a:endParaRPr lang="pt-BR" sz="36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Regionalização de procedimentos (cada estado age de uma forma).</a:t>
            </a:r>
            <a:endParaRPr lang="pt-BR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Moema de </a:t>
            </a:r>
            <a:r>
              <a:rPr lang="pt-BR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57686" y="321468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57190" y="1285860"/>
            <a:ext cx="4572000" cy="4857784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Decio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Gottardo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&lt;dgottardo@cda.sp.gov.br&gt;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Eutanásia Moema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 27 de julho de 2015 13:58:10 BRT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To: "Sophia R. M. Baptista de Oliveira" &lt;sophiarmbo@gmail.com&gt;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Cc: Alina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Deliberador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Budne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&lt;alina.budne@protege.com.br&gt;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Prezadas,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ordem do Sr Coordenador da Coordenadoria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Defesa Agropecuária do Estado de São Paulo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Med. Vet.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Heinz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Otto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Hellwig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amanhã(28/07)às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09:00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estarei no Haras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Maripá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eutanásia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potra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Moema.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preciso salientar que o MAPA tinha o prazo 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05(cinco) dias para manifestação formal, o que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 ocorreu.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Atenciosamente,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Med. Vet. Décio José Gottardo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Diretor Técnico de Divisão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EDA Mogi Mirim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Patricia\Desktop\Apresentação Senado\moema.jpg"/>
          <p:cNvPicPr>
            <a:picLocks noChangeAspect="1" noChangeArrowheads="1"/>
          </p:cNvPicPr>
          <p:nvPr/>
        </p:nvPicPr>
        <p:blipFill>
          <a:blip r:embed="rId3" cstate="print"/>
          <a:srcRect l="23877" r="31040" b="17896"/>
          <a:stretch>
            <a:fillRect/>
          </a:stretch>
        </p:blipFill>
        <p:spPr bwMode="auto">
          <a:xfrm>
            <a:off x="5143504" y="1448631"/>
            <a:ext cx="3786214" cy="4500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1547664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Moema de </a:t>
            </a:r>
            <a:r>
              <a:rPr lang="pt-BR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57686" y="321468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3" descr="C:\Users\Patricia\Desktop\Apresentação Senado\moema.jpg"/>
          <p:cNvPicPr>
            <a:picLocks noChangeAspect="1" noChangeArrowheads="1"/>
          </p:cNvPicPr>
          <p:nvPr/>
        </p:nvPicPr>
        <p:blipFill>
          <a:blip r:embed="rId3" cstate="print"/>
          <a:srcRect l="23877" r="31040" b="17896"/>
          <a:stretch>
            <a:fillRect/>
          </a:stretch>
        </p:blipFill>
        <p:spPr bwMode="auto">
          <a:xfrm>
            <a:off x="5143504" y="1880679"/>
            <a:ext cx="3786214" cy="4500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954" t="11770" r="42928" b="13375"/>
          <a:stretch/>
        </p:blipFill>
        <p:spPr>
          <a:xfrm>
            <a:off x="457200" y="980727"/>
            <a:ext cx="4330824" cy="5674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5"/>
          <p:cNvPicPr>
            <a:picLocks noChangeAspect="1"/>
          </p:cNvPicPr>
          <p:nvPr/>
        </p:nvPicPr>
        <p:blipFill rotWithShape="1">
          <a:blip r:embed="rId3"/>
          <a:srcRect l="14126" t="43483" r="23788" b="17946"/>
          <a:stretch/>
        </p:blipFill>
        <p:spPr>
          <a:xfrm>
            <a:off x="107504" y="3054558"/>
            <a:ext cx="8950596" cy="325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C:\Users\Patricia\Desktop\Apresentação Senado\moem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3877" r="31040" b="17896"/>
          <a:stretch>
            <a:fillRect/>
          </a:stretch>
        </p:blipFill>
        <p:spPr bwMode="auto">
          <a:xfrm>
            <a:off x="5815890" y="629717"/>
            <a:ext cx="3148598" cy="38253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grpSp>
        <p:nvGrpSpPr>
          <p:cNvPr id="6" name="Grupo 5"/>
          <p:cNvGrpSpPr/>
          <p:nvPr/>
        </p:nvGrpSpPr>
        <p:grpSpPr>
          <a:xfrm>
            <a:off x="475671" y="5718854"/>
            <a:ext cx="8488817" cy="662474"/>
            <a:chOff x="773093" y="5085184"/>
            <a:chExt cx="8050283" cy="576064"/>
          </a:xfrm>
        </p:grpSpPr>
        <p:cxnSp>
          <p:nvCxnSpPr>
            <p:cNvPr id="7" name="Conector reto 6"/>
            <p:cNvCxnSpPr/>
            <p:nvPr/>
          </p:nvCxnSpPr>
          <p:spPr>
            <a:xfrm>
              <a:off x="892152" y="5085184"/>
              <a:ext cx="79312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823864" y="5301208"/>
              <a:ext cx="79312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773093" y="5589240"/>
              <a:ext cx="38164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3581405" y="5661248"/>
              <a:ext cx="10081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-849646" y="1042899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Moema de </a:t>
            </a:r>
            <a:r>
              <a:rPr lang="pt-BR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6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Rosinha de 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937" t="14695" r="55208" b="18947"/>
          <a:stretch>
            <a:fillRect/>
          </a:stretch>
        </p:blipFill>
        <p:spPr bwMode="auto">
          <a:xfrm>
            <a:off x="2253773" y="1052736"/>
            <a:ext cx="4550475" cy="501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876256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787676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 teste (WB) não diferencia a infecção por Mormo ou </a:t>
            </a:r>
            <a:r>
              <a:rPr lang="pt-BR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Melioidose</a:t>
            </a:r>
            <a:r>
              <a:rPr lang="pt-BR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e ainda não foi avaliado para uso em muares pela falta de número significativo de amostras de controle positivas.</a:t>
            </a:r>
            <a:endParaRPr lang="pt-BR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37" t="13360" r="5275" b="23000"/>
          <a:stretch/>
        </p:blipFill>
        <p:spPr>
          <a:xfrm>
            <a:off x="399586" y="1124744"/>
            <a:ext cx="8203512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10672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Rosinha de 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48264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38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32" t="11769" r="24954" b="5499"/>
          <a:stretch/>
        </p:blipFill>
        <p:spPr>
          <a:xfrm>
            <a:off x="1835696" y="908720"/>
            <a:ext cx="5760640" cy="57606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Conector reto 4"/>
          <p:cNvCxnSpPr/>
          <p:nvPr/>
        </p:nvCxnSpPr>
        <p:spPr>
          <a:xfrm>
            <a:off x="4067944" y="3284984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339752" y="3429000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339752" y="3573016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339752" y="3717032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Rosinha de Maripá</a:t>
            </a:r>
            <a:endParaRPr lang="pt-BR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6165304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2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ngsana New" pitchFamily="18" charset="-34"/>
                <a:cs typeface="Angsana New" pitchFamily="18" charset="-34"/>
              </a:rPr>
              <a:t>Complexo Equestre em Deodoro - Olimpíadas 2016</a:t>
            </a:r>
            <a:endParaRPr lang="pt-BR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Como </a:t>
            </a: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os cavalos em preparação no Brasil entrarão em Deodoro?</a:t>
            </a:r>
          </a:p>
          <a:p>
            <a:pPr>
              <a:buFont typeface="Wingdings" pitchFamily="2" charset="2"/>
              <a:buChar char="§"/>
            </a:pPr>
            <a:r>
              <a:rPr lang="pt-BR" dirty="0">
                <a:latin typeface="Angsana New" pitchFamily="18" charset="-34"/>
                <a:cs typeface="Angsana New" pitchFamily="18" charset="-34"/>
              </a:rPr>
              <a:t>Qual a segurança para os cavalos estrangeiros? </a:t>
            </a: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Desinterdição </a:t>
            </a:r>
            <a:r>
              <a:rPr lang="pt-BR" dirty="0">
                <a:latin typeface="Angsana New" pitchFamily="18" charset="-34"/>
                <a:cs typeface="Angsana New" pitchFamily="18" charset="-34"/>
              </a:rPr>
              <a:t>em 3 semanas após ocorrência de resultados positivos.</a:t>
            </a:r>
          </a:p>
          <a:p>
            <a:pPr>
              <a:buNone/>
            </a:pPr>
            <a:r>
              <a:rPr lang="pt-BR" dirty="0">
                <a:latin typeface="Angsana New" pitchFamily="18" charset="-34"/>
                <a:cs typeface="Angsana New" pitchFamily="18" charset="-34"/>
              </a:rPr>
              <a:t> </a:t>
            </a: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No restante do Brasil há propriedades interditadas há vários anos, sem perspectiva de </a:t>
            </a: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solução, </a:t>
            </a: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numa clara demonstração de desrespeito, por parte do MAPA, ao princípio </a:t>
            </a: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constitucional de </a:t>
            </a: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isonomia de direitos</a:t>
            </a:r>
            <a:r>
              <a:rPr lang="pt-BR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 (Artigo 5º da CF)</a:t>
            </a:r>
            <a:endParaRPr lang="pt-BR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     </a:t>
            </a:r>
            <a:endParaRPr lang="pt-BR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>
            <a:off x="899592" y="847810"/>
            <a:ext cx="7272808" cy="5938752"/>
          </a:xfrm>
          <a:prstGeom prst="triangle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4480" y="1045661"/>
            <a:ext cx="5643601" cy="4372642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55776" y="815126"/>
            <a:ext cx="4016488" cy="3334525"/>
          </a:xfrm>
          <a:prstGeom prst="rect">
            <a:avLst/>
          </a:prstGeom>
        </p:spPr>
      </p:pic>
      <p:sp>
        <p:nvSpPr>
          <p:cNvPr id="6" name="Triângulo isósceles 5"/>
          <p:cNvSpPr/>
          <p:nvPr/>
        </p:nvSpPr>
        <p:spPr>
          <a:xfrm>
            <a:off x="3143240" y="859510"/>
            <a:ext cx="2857520" cy="2283737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>
            <a:off x="3786182" y="785794"/>
            <a:ext cx="1571636" cy="134277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4" idx="2"/>
          </p:cNvCxnSpPr>
          <p:nvPr/>
        </p:nvCxnSpPr>
        <p:spPr>
          <a:xfrm flipV="1">
            <a:off x="899592" y="807684"/>
            <a:ext cx="3676002" cy="5978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68152" y="6165304"/>
            <a:ext cx="6372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555776" y="-171400"/>
            <a:ext cx="463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Política Sanitária Falha</a:t>
            </a:r>
            <a:endParaRPr lang="pt-BR" sz="5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923928" y="1488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Caos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143240" y="357187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Diagnósticos equivocados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2737593" y="4400648"/>
            <a:ext cx="419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Falhas na interpretação e eleição</a:t>
            </a:r>
          </a:p>
          <a:p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        dos testes diagnósticos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571736" y="592933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Ausência de estudos epidemiológicos      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 rot="5400000">
            <a:off x="-304203" y="1947221"/>
            <a:ext cx="5998492" cy="36756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endCxn id="4" idx="4"/>
          </p:cNvCxnSpPr>
          <p:nvPr/>
        </p:nvCxnSpPr>
        <p:spPr>
          <a:xfrm rot="16200000" flipH="1">
            <a:off x="3371816" y="1985978"/>
            <a:ext cx="6000768" cy="3600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143108" y="221455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 Inadequação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das políticas  de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saneamento e erradicação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94000" r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422" y="116632"/>
            <a:ext cx="4429156" cy="857256"/>
          </a:xfrm>
        </p:spPr>
        <p:txBody>
          <a:bodyPr>
            <a:noAutofit/>
          </a:bodyPr>
          <a:lstStyle/>
          <a:p>
            <a:r>
              <a:rPr lang="pt-BR" sz="8000" dirty="0" smtClean="0">
                <a:latin typeface="Angsana New" pitchFamily="18" charset="-34"/>
                <a:cs typeface="Angsana New" pitchFamily="18" charset="-34"/>
              </a:rPr>
              <a:t>Agro </a:t>
            </a:r>
            <a:r>
              <a:rPr lang="pt-BR" sz="8000" dirty="0" err="1" smtClean="0">
                <a:latin typeface="Angsana New" pitchFamily="18" charset="-34"/>
                <a:cs typeface="Angsana New" pitchFamily="18" charset="-34"/>
              </a:rPr>
              <a:t>Maripá</a:t>
            </a:r>
            <a:endParaRPr lang="pt-BR" sz="8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295525"/>
            <a:ext cx="915536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Fundada em 1979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400 equídeos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Interdição há 19 meses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 animais sacrificados (resultados positivos no WB – LANAGRO-PE)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Inconsistência de resultados                  compilação de dados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427984" y="6021288"/>
            <a:ext cx="86409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994" y="-71462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Mercado</a:t>
            </a:r>
            <a:endParaRPr lang="pt-BR" b="1" dirty="0">
              <a:solidFill>
                <a:schemeClr val="tx2">
                  <a:lumMod val="20000"/>
                  <a:lumOff val="8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3464" y="44624"/>
            <a:ext cx="3394720" cy="1008112"/>
          </a:xfrm>
        </p:spPr>
        <p:txBody>
          <a:bodyPr>
            <a:normAutofit/>
          </a:bodyPr>
          <a:lstStyle/>
          <a:p>
            <a:r>
              <a:rPr lang="pt-BR" sz="4800" dirty="0" smtClean="0">
                <a:ln>
                  <a:solidFill>
                    <a:srgbClr val="FF0000"/>
                  </a:solidFill>
                </a:ln>
                <a:latin typeface="Angsana New" pitchFamily="18" charset="-34"/>
                <a:cs typeface="Angsana New" pitchFamily="18" charset="-34"/>
              </a:rPr>
              <a:t>Cenário Atual </a:t>
            </a:r>
            <a:endParaRPr lang="pt-BR" sz="4800" dirty="0">
              <a:ln>
                <a:solidFill>
                  <a:srgbClr val="FF0000"/>
                </a:solidFill>
              </a:ln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97450"/>
            <a:ext cx="8820472" cy="874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Dificuldade de recuperação de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credibilidade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no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mercado   </a:t>
            </a:r>
          </a:p>
          <a:p>
            <a:pPr marL="0" indent="0">
              <a:buNone/>
            </a:pPr>
            <a:r>
              <a:rPr lang="pt-BR" dirty="0" smtClean="0"/>
              <a:t>            </a:t>
            </a:r>
          </a:p>
          <a:p>
            <a:pPr marL="0" indent="0">
              <a:buNone/>
            </a:pPr>
            <a:r>
              <a:rPr lang="pt-BR" dirty="0" smtClean="0"/>
              <a:t>         </a:t>
            </a:r>
          </a:p>
          <a:p>
            <a:pPr marL="0" lvl="0" indent="0">
              <a:buNone/>
            </a:pPr>
            <a:r>
              <a:rPr lang="pt-BR" dirty="0"/>
              <a:t> </a:t>
            </a:r>
            <a:r>
              <a:rPr lang="pt-BR" dirty="0" smtClean="0"/>
              <a:t>      </a:t>
            </a:r>
            <a:endParaRPr lang="pt-B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 rot="5400000">
            <a:off x="4388403" y="5043"/>
            <a:ext cx="583218" cy="4968552"/>
          </a:xfrm>
          <a:prstGeom prst="rightBrace">
            <a:avLst>
              <a:gd name="adj1" fmla="val 8333"/>
              <a:gd name="adj2" fmla="val 5322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2969657"/>
            <a:ext cx="6192688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DANOS MORAIS IRREVERSÍVEIS E </a:t>
            </a:r>
            <a:r>
              <a:rPr lang="pt-BR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FLAGRANTES</a:t>
            </a:r>
            <a:endParaRPr lang="pt-BR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19672" y="5345921"/>
            <a:ext cx="6192688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DANOS </a:t>
            </a:r>
            <a:r>
              <a:rPr lang="pt-BR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MATERIAIS </a:t>
            </a:r>
            <a:r>
              <a:rPr lang="pt-BR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IRREVERSÍVEIS E  </a:t>
            </a:r>
            <a:r>
              <a:rPr lang="pt-BR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FLAGRANTES</a:t>
            </a:r>
            <a:endParaRPr lang="pt-BR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283968" y="4493007"/>
            <a:ext cx="648072" cy="7361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12" t="23288" r="22794" b="9589"/>
          <a:stretch>
            <a:fillRect/>
          </a:stretch>
        </p:blipFill>
        <p:spPr bwMode="auto">
          <a:xfrm>
            <a:off x="71406" y="1142984"/>
            <a:ext cx="9001188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ngsana New" pitchFamily="18" charset="-34"/>
                <a:cs typeface="Angsana New" pitchFamily="18" charset="-34"/>
              </a:rPr>
              <a:t>Tabulação de dados da Agro </a:t>
            </a:r>
            <a:r>
              <a:rPr lang="pt-BR" dirty="0" err="1" smtClean="0">
                <a:latin typeface="Angsana New" pitchFamily="18" charset="-34"/>
                <a:cs typeface="Angsana New" pitchFamily="18" charset="-34"/>
              </a:rPr>
              <a:t>Maripá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12" y="71414"/>
            <a:ext cx="3571900" cy="642942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ngsana New" pitchFamily="18" charset="-34"/>
                <a:cs typeface="Angsana New" pitchFamily="18" charset="-34"/>
              </a:rPr>
              <a:t>Ações adotadas</a:t>
            </a:r>
            <a:endParaRPr lang="pt-BR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7236"/>
            <a:ext cx="8472518" cy="55721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Procura de assistência junto  ao MAPA  </a:t>
            </a:r>
          </a:p>
          <a:p>
            <a:pPr marL="0" indent="0">
              <a:buNone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                        INFRUTÍFERA; </a:t>
            </a:r>
          </a:p>
          <a:p>
            <a:pPr>
              <a:buFont typeface="Wingdings" pitchFamily="2" charset="2"/>
              <a:buChar char="§"/>
            </a:pP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Procura da ajuda de especialistas internacionais;</a:t>
            </a: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Dar ciência dos </a:t>
            </a:r>
            <a:r>
              <a:rPr lang="pt-BR" sz="4400" smtClean="0">
                <a:latin typeface="Angsana New" pitchFamily="18" charset="-34"/>
                <a:cs typeface="Angsana New" pitchFamily="18" charset="-34"/>
              </a:rPr>
              <a:t>fatos ao </a:t>
            </a: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gabinete da Casa Civil.</a:t>
            </a: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4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r>
              <a:rPr lang="pt-BR" sz="4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pt-BR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3530449" y="2276872"/>
            <a:ext cx="681511" cy="720080"/>
          </a:xfrm>
          <a:prstGeom prst="downArrow">
            <a:avLst>
              <a:gd name="adj1" fmla="val 50000"/>
              <a:gd name="adj2" fmla="val 58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66" y="44624"/>
            <a:ext cx="8229600" cy="939784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pt-BR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pt-BR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pt-BR" sz="32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pt-BR" sz="3200" dirty="0">
                <a:latin typeface="Angsana New" pitchFamily="18" charset="-34"/>
                <a:cs typeface="Angsana New" pitchFamily="18" charset="-34"/>
              </a:rPr>
            </a:br>
            <a:r>
              <a:rPr lang="pt-BR" sz="3200" dirty="0" smtClean="0">
                <a:latin typeface="Angsana New" pitchFamily="18" charset="-34"/>
                <a:cs typeface="Angsana New" pitchFamily="18" charset="-34"/>
              </a:rPr>
              <a:t>Quanto à interpretação do teste de Western </a:t>
            </a:r>
            <a:r>
              <a:rPr lang="pt-BR" sz="3200" dirty="0" err="1" smtClean="0">
                <a:latin typeface="Angsana New" pitchFamily="18" charset="-34"/>
                <a:cs typeface="Angsana New" pitchFamily="18" charset="-34"/>
              </a:rPr>
              <a:t>Blot</a:t>
            </a:r>
            <a:r>
              <a:rPr lang="pt-BR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pt-BR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pt-BR" sz="32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pt-BR" sz="3200" dirty="0" smtClean="0">
                <a:latin typeface="Angsana New" pitchFamily="18" charset="-34"/>
                <a:cs typeface="Angsana New" pitchFamily="18" charset="-34"/>
              </a:rPr>
            </a:br>
            <a:endParaRPr lang="pt-BR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028" t="10417" r="24253" b="9084"/>
          <a:stretch>
            <a:fillRect/>
          </a:stretch>
        </p:blipFill>
        <p:spPr bwMode="auto">
          <a:xfrm>
            <a:off x="0" y="1500174"/>
            <a:ext cx="4421636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0" name="Grupo 9"/>
          <p:cNvGrpSpPr/>
          <p:nvPr/>
        </p:nvGrpSpPr>
        <p:grpSpPr>
          <a:xfrm>
            <a:off x="4643438" y="1279228"/>
            <a:ext cx="4143404" cy="5390132"/>
            <a:chOff x="4643438" y="2367673"/>
            <a:chExt cx="3214710" cy="406172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 l="36359" t="17444" r="36308" b="39486"/>
            <a:stretch>
              <a:fillRect/>
            </a:stretch>
          </p:blipFill>
          <p:spPr bwMode="auto">
            <a:xfrm>
              <a:off x="4714876" y="3643314"/>
              <a:ext cx="3143272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 l="26692" t="8399" r="29024" b="56862"/>
            <a:stretch>
              <a:fillRect/>
            </a:stretch>
          </p:blipFill>
          <p:spPr bwMode="auto">
            <a:xfrm>
              <a:off x="4643438" y="2367673"/>
              <a:ext cx="3214710" cy="141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" name="Conector reto 11"/>
          <p:cNvCxnSpPr/>
          <p:nvPr/>
        </p:nvCxnSpPr>
        <p:spPr>
          <a:xfrm>
            <a:off x="4857752" y="2150200"/>
            <a:ext cx="378621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929190" y="2302600"/>
            <a:ext cx="35719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857752" y="1937474"/>
            <a:ext cx="392909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857752" y="1771228"/>
            <a:ext cx="392909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857752" y="2580416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8143900" y="3009044"/>
            <a:ext cx="57150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857752" y="3151920"/>
            <a:ext cx="17145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4857752" y="3794862"/>
            <a:ext cx="32861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000892" y="4152052"/>
            <a:ext cx="15001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857752" y="4294928"/>
            <a:ext cx="37147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857752" y="4509242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4857752" y="4723556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4643438" y="1123156"/>
            <a:ext cx="42862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rot="5400000">
            <a:off x="6215074" y="3881914"/>
            <a:ext cx="54292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rot="5400000">
            <a:off x="1928794" y="3881914"/>
            <a:ext cx="54292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4643438" y="6595764"/>
            <a:ext cx="42862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39552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4" y="274638"/>
            <a:ext cx="8643966" cy="868346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pt-BR" sz="3600" dirty="0" smtClean="0">
                <a:latin typeface="Angsana New" pitchFamily="18" charset="-34"/>
                <a:cs typeface="Angsana New" pitchFamily="18" charset="-34"/>
              </a:rPr>
              <a:t>Quanto ao significado do WB na população de equídeos  do Brasil </a:t>
            </a:r>
            <a:endParaRPr lang="pt-BR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2066" y="2643182"/>
            <a:ext cx="4000496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“Eu me preocupo com os casos com sorologia positiva, mas sem sinais (clínicos). Eu não quero matar estes animais porque o </a:t>
            </a:r>
            <a:r>
              <a:rPr lang="pt-BR" sz="2400" dirty="0" err="1" smtClean="0">
                <a:latin typeface="Angsana New" pitchFamily="18" charset="-34"/>
                <a:cs typeface="Angsana New" pitchFamily="18" charset="-34"/>
              </a:rPr>
              <a:t>westernblot</a:t>
            </a:r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 não é sensível o suficiente e eles podem ser portadores de outros agentes que causam reações cruzadas. Isto também seria um problema se o teste for utilizado em políticas de erradicação”.</a:t>
            </a:r>
            <a:endParaRPr lang="pt-BR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21" t="18133" r="30321" b="18228"/>
          <a:stretch/>
        </p:blipFill>
        <p:spPr>
          <a:xfrm>
            <a:off x="168948" y="1916832"/>
            <a:ext cx="4805761" cy="4512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7164288" y="6453336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43800" cy="78581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latin typeface="Angsana New" pitchFamily="18" charset="-34"/>
                <a:cs typeface="Angsana New" pitchFamily="18" charset="-34"/>
              </a:rPr>
              <a:t>Reunião na Casa Civil (10/06/2015)</a:t>
            </a:r>
            <a:endParaRPr lang="pt-BR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Exposição das disparidades nos resultados dos testes laboratoriais;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Compartilhamento dos pareceres técnicos dos especialistas internacionais consultados;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 Questões abordadas</a:t>
            </a:r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Brasil atende recomendações da OIE?</a:t>
            </a:r>
          </a:p>
          <a:p>
            <a:pPr lvl="2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Laboratórios oficiais possuem </a:t>
            </a:r>
            <a:r>
              <a:rPr lang="pt-BR" dirty="0" err="1" smtClean="0">
                <a:latin typeface="Angsana New" pitchFamily="18" charset="-34"/>
                <a:cs typeface="Angsana New" pitchFamily="18" charset="-34"/>
              </a:rPr>
              <a:t>acreditação</a:t>
            </a: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 ISO 17025?</a:t>
            </a:r>
          </a:p>
          <a:p>
            <a:pPr lvl="2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Testes sorológicos possuem validação no Brasil?</a:t>
            </a:r>
          </a:p>
          <a:p>
            <a:pPr lvl="2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Foram realizados os estudos de prevalência do Mormo no Brasil?</a:t>
            </a:r>
          </a:p>
          <a:p>
            <a:pPr lvl="1">
              <a:buNone/>
            </a:pPr>
            <a:r>
              <a:rPr lang="pt-BR" sz="2400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pt-BR" sz="2400" b="1" dirty="0" smtClean="0">
                <a:latin typeface="Angsana New" pitchFamily="18" charset="-34"/>
                <a:cs typeface="Angsana New" pitchFamily="18" charset="-34"/>
              </a:rPr>
              <a:t>Comprometimento de adesão </a:t>
            </a:r>
            <a:r>
              <a:rPr lang="pt-BR" sz="2400" b="1" dirty="0">
                <a:latin typeface="Angsana New" pitchFamily="18" charset="-34"/>
                <a:cs typeface="Angsana New" pitchFamily="18" charset="-34"/>
              </a:rPr>
              <a:t>a</a:t>
            </a:r>
            <a:r>
              <a:rPr lang="pt-BR" sz="2400" b="1" dirty="0" smtClean="0">
                <a:latin typeface="Angsana New" pitchFamily="18" charset="-34"/>
                <a:cs typeface="Angsana New" pitchFamily="18" charset="-34"/>
              </a:rPr>
              <a:t>o Programa de </a:t>
            </a:r>
            <a:r>
              <a:rPr lang="pt-BR" sz="2400" b="1" dirty="0" err="1" smtClean="0">
                <a:latin typeface="Angsana New" pitchFamily="18" charset="-34"/>
                <a:cs typeface="Angsana New" pitchFamily="18" charset="-34"/>
              </a:rPr>
              <a:t>Gemelança</a:t>
            </a:r>
            <a:r>
              <a:rPr lang="pt-BR" sz="2400" b="1" dirty="0" smtClean="0">
                <a:latin typeface="Angsana New" pitchFamily="18" charset="-34"/>
                <a:cs typeface="Angsana New" pitchFamily="18" charset="-34"/>
              </a:rPr>
              <a:t> da OIE.</a:t>
            </a:r>
          </a:p>
          <a:p>
            <a:pPr>
              <a:buFont typeface="Wingdings" pitchFamily="2" charset="2"/>
              <a:buChar char="§"/>
            </a:pPr>
            <a:endParaRPr lang="pt-BR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067944" y="5661248"/>
            <a:ext cx="720080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50006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BR" sz="3200" dirty="0" smtClean="0">
                <a:latin typeface="Angsana New" pitchFamily="18" charset="-34"/>
                <a:cs typeface="Angsana New" pitchFamily="18" charset="-34"/>
              </a:rPr>
              <a:t>Resposta dos Srs. Décio Coutinho e Guilherme Marques em 12/06/2015</a:t>
            </a:r>
            <a:endParaRPr lang="pt-BR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297" t="13889" r="41406" b="12500"/>
          <a:stretch>
            <a:fillRect/>
          </a:stretch>
        </p:blipFill>
        <p:spPr bwMode="auto">
          <a:xfrm>
            <a:off x="2428860" y="728644"/>
            <a:ext cx="4286280" cy="6057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948264" y="6474822"/>
            <a:ext cx="18722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Nota: realces nossos nos textos</a:t>
            </a:r>
            <a:endParaRPr lang="pt-BR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t-BR" sz="3600" dirty="0">
                <a:latin typeface="Angsana New" pitchFamily="18" charset="-34"/>
                <a:cs typeface="Angsana New" pitchFamily="18" charset="-34"/>
              </a:rPr>
              <a:t>R</a:t>
            </a:r>
            <a:r>
              <a:rPr lang="pt-BR" sz="3600" dirty="0" smtClean="0">
                <a:latin typeface="Angsana New" pitchFamily="18" charset="-34"/>
                <a:cs typeface="Angsana New" pitchFamily="18" charset="-34"/>
              </a:rPr>
              <a:t>eunião da Câmara de </a:t>
            </a:r>
            <a:r>
              <a:rPr lang="pt-BR" sz="3600" dirty="0" err="1" smtClean="0">
                <a:latin typeface="Angsana New" pitchFamily="18" charset="-34"/>
                <a:cs typeface="Angsana New" pitchFamily="18" charset="-34"/>
              </a:rPr>
              <a:t>Equideocultura</a:t>
            </a:r>
            <a:r>
              <a:rPr lang="pt-BR" sz="3600" dirty="0" smtClean="0">
                <a:latin typeface="Angsana New" pitchFamily="18" charset="-34"/>
                <a:cs typeface="Angsana New" pitchFamily="18" charset="-34"/>
              </a:rPr>
              <a:t> e do MAPA em 29/06/2015</a:t>
            </a:r>
            <a:endParaRPr lang="pt-BR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0774"/>
            <a:ext cx="8686800" cy="490063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>
                <a:latin typeface="Angsana New" pitchFamily="18" charset="-34"/>
                <a:cs typeface="Angsana New" pitchFamily="18" charset="-34"/>
              </a:rPr>
              <a:t>Dr. Leandro Barbieri de Carvalho informa que:</a:t>
            </a:r>
          </a:p>
          <a:p>
            <a:pPr>
              <a:buFont typeface="Wingdings" pitchFamily="2" charset="2"/>
              <a:buChar char="§"/>
            </a:pPr>
            <a:endParaRPr lang="pt-BR" sz="28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O LANAGRO PE não possui ISO 17025 para FC e nem para o WB;</a:t>
            </a:r>
          </a:p>
          <a:p>
            <a:pPr lvl="1">
              <a:buFont typeface="Wingdings" pitchFamily="2" charset="2"/>
              <a:buChar char="§"/>
            </a:pP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Os referidos testes não foram validados no Brasil;</a:t>
            </a:r>
          </a:p>
          <a:p>
            <a:pPr lvl="1">
              <a:buFont typeface="Wingdings" pitchFamily="2" charset="2"/>
              <a:buChar char="§"/>
            </a:pP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Não há notícias sobre a solicitação de adesão Programa de </a:t>
            </a:r>
            <a:r>
              <a:rPr lang="pt-BR" dirty="0" err="1" smtClean="0">
                <a:latin typeface="Angsana New" pitchFamily="18" charset="-34"/>
                <a:cs typeface="Angsana New" pitchFamily="18" charset="-34"/>
              </a:rPr>
              <a:t>Gemelança</a:t>
            </a:r>
            <a:r>
              <a:rPr lang="pt-BR" dirty="0" smtClean="0">
                <a:latin typeface="Angsana New" pitchFamily="18" charset="-34"/>
                <a:cs typeface="Angsana New" pitchFamily="18" charset="-34"/>
              </a:rPr>
              <a:t> da OIE.</a:t>
            </a:r>
          </a:p>
          <a:p>
            <a:pPr lvl="1">
              <a:buFont typeface="Wingdings" pitchFamily="2" charset="2"/>
              <a:buChar char="§"/>
            </a:pP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pt-BR" sz="2800" dirty="0" smtClean="0">
                <a:latin typeface="Angsana New" pitchFamily="18" charset="-34"/>
                <a:cs typeface="Angsana New" pitchFamily="18" charset="-34"/>
              </a:rPr>
              <a:t>             </a:t>
            </a:r>
          </a:p>
          <a:p>
            <a:pPr lvl="1">
              <a:buFont typeface="Wingdings" pitchFamily="2" charset="2"/>
              <a:buChar char="§"/>
            </a:pPr>
            <a:endParaRPr lang="pt-BR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§"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pt-BR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pt-BR" sz="2800" dirty="0" smtClean="0">
                <a:latin typeface="Angsana New" pitchFamily="18" charset="-34"/>
                <a:cs typeface="Angsana New" pitchFamily="18" charset="-34"/>
              </a:rPr>
              <a:t>  	</a:t>
            </a:r>
            <a:endParaRPr lang="pt-BR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2126</Words>
  <Application>Microsoft Office PowerPoint</Application>
  <PresentationFormat>Apresentação na tela (4:3)</PresentationFormat>
  <Paragraphs>201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Angsana New</vt:lpstr>
      <vt:lpstr>Arial</vt:lpstr>
      <vt:lpstr>Calibri</vt:lpstr>
      <vt:lpstr>Wingdings</vt:lpstr>
      <vt:lpstr>Tema do Office</vt:lpstr>
      <vt:lpstr>MORMO </vt:lpstr>
      <vt:lpstr>Agro Maripá</vt:lpstr>
      <vt:lpstr>Tabulação de dados da Agro Maripá</vt:lpstr>
      <vt:lpstr>Ações adotadas</vt:lpstr>
      <vt:lpstr>  Quanto à interpretação do teste de Western Blot  </vt:lpstr>
      <vt:lpstr>Quanto ao significado do WB na população de equídeos  do Brasil </vt:lpstr>
      <vt:lpstr>Reunião na Casa Civil (10/06/2015)</vt:lpstr>
      <vt:lpstr>Resposta dos Srs. Décio Coutinho e Guilherme Marques em 12/06/2015</vt:lpstr>
      <vt:lpstr>Reunião da Câmara de Equideocultura e do MAPA em 29/06/2015</vt:lpstr>
      <vt:lpstr>Apresentação do PowerPoint</vt:lpstr>
      <vt:lpstr>AGRAVANTES EPIDEMIOLÓGICOS</vt:lpstr>
      <vt:lpstr>Moema de Maripá</vt:lpstr>
      <vt:lpstr>Moema de Maripá</vt:lpstr>
      <vt:lpstr>Moema de Maripá</vt:lpstr>
      <vt:lpstr>Rosinha de Maripá</vt:lpstr>
      <vt:lpstr>O teste (WB) não diferencia a infecção por Mormo ou Melioidose e ainda não foi avaliado para uso em muares pela falta de número significativo de amostras de controle positivas.</vt:lpstr>
      <vt:lpstr>Rosinha de Maripá</vt:lpstr>
      <vt:lpstr>Complexo Equestre em Deodoro - Olimpíadas 2016</vt:lpstr>
      <vt:lpstr>Apresentação do PowerPoint</vt:lpstr>
      <vt:lpstr>Mercado</vt:lpstr>
      <vt:lpstr>Cenário Atual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MORMO 2</dc:title>
  <dc:creator>Patricia</dc:creator>
  <cp:lastModifiedBy>Patrícia Brossi</cp:lastModifiedBy>
  <cp:revision>123</cp:revision>
  <dcterms:created xsi:type="dcterms:W3CDTF">2016-02-21T10:42:08Z</dcterms:created>
  <dcterms:modified xsi:type="dcterms:W3CDTF">2016-02-24T18:25:42Z</dcterms:modified>
</cp:coreProperties>
</file>