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11"/>
  </p:handoutMasterIdLst>
  <p:sldIdLst>
    <p:sldId id="322" r:id="rId3"/>
    <p:sldId id="351" r:id="rId4"/>
    <p:sldId id="360" r:id="rId5"/>
    <p:sldId id="358" r:id="rId6"/>
    <p:sldId id="353" r:id="rId7"/>
    <p:sldId id="359" r:id="rId8"/>
    <p:sldId id="357" r:id="rId9"/>
    <p:sldId id="342" r:id="rId10"/>
  </p:sldIdLst>
  <p:sldSz cx="12192000" cy="6858000"/>
  <p:notesSz cx="6799263" cy="9929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53A3AC"/>
    <a:srgbClr val="52A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4" autoAdjust="0"/>
    <p:restoredTop sz="94660"/>
  </p:normalViewPr>
  <p:slideViewPr>
    <p:cSldViewPr snapToGrid="0">
      <p:cViewPr>
        <p:scale>
          <a:sx n="93" d="100"/>
          <a:sy n="93" d="100"/>
        </p:scale>
        <p:origin x="63" y="4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81F6EEFF-2605-4896-87EF-922A3C87B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0F0E17D-3DF5-485D-B1E4-39481F1B64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24A435-CC82-439C-9709-1030DC5F36AD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64B5927-C683-4AA1-B9B7-AC7006D21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DF0219C-A628-44BB-9572-5CB964DA3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5FDA84-29D4-4675-A53B-6233200470B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0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8006D5-F551-4AA4-9201-C3BF99FC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C48E-72B0-4BCA-8415-D86AA2924A98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DB98993-6E16-4406-B6F3-68FE541D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4E3B10-1A7D-412A-9940-41C466AE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62B3-C290-4136-BF21-473EB636B99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34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1162ED9-57CD-4D44-9E19-364BA750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C003-51F7-4FE6-9FD7-A7C918C0CCA7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48C4AA-35B7-43CD-B642-F016480A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857A90-1991-4D3D-8F35-1846CBE8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A02B-E3BB-4CCF-B20D-338605634A3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1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206BC5-0287-4936-878B-55A21C11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B1B4-1616-4855-9B2E-F194A40FD9EB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307424-2608-4D9B-8889-C13FB215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FFB0D9-A4EC-40D9-AC63-96DAE55B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642E-A6F2-4604-A194-5082B5C8CDF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24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xmlns="" id="{9A5D739E-0B39-4BAC-BF8C-F06136295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xmlns="" id="{64C1256A-AE0F-4748-8BD6-0019ACA5B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1638"/>
            <a:ext cx="121920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xmlns="" id="{7DF7F4BE-111A-4A3C-B7F8-2C21BD487A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6289675"/>
            <a:ext cx="318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xmlns="" id="{C194DD37-4F0A-47C7-8873-4C1A372150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4900"/>
            <a:ext cx="7588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05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362C94-F62E-44C7-8041-5F507D27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DD59-D3FD-497C-909E-DEFCD465BA57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85007FB-9CB2-412F-9F3E-6761D53F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1049AB3-27CB-4F26-A0E6-AE35F2D1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C7BD-6C86-4AE2-A517-46D45D330893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999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DD1D5F-E903-49BC-9CD2-EDE788CE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ECF0-B1A6-4387-B74F-282C02042A3A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B5D09A-2BF5-42D5-8E94-65D60C1A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C5D580E-8A69-483A-AECC-7F0DB763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E9EE-609B-49BC-AF82-9B4E9BE665A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583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BE3C78F-2344-4DD9-9D09-32D2F514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6219-E82A-406B-80C7-F7122ECA47FE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B59AF7-E381-4FAE-BB82-8CF21EA8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DDCB06-F4DD-4C6D-B462-E508593E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3B1D-25AC-4D17-9B0B-2309C4BFC93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327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FCD98C7D-5683-470C-BAA1-8DB32A05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A283-558E-4B8E-BB2B-1EDDD133ADFC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6AC76BFB-CF48-446A-B21E-C440900F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2859611-AD9B-44AE-9411-06501F31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2210-2DD7-498D-A4F9-6BDC0427B960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31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5B9B609A-9477-4FC1-A080-E825A856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5AC8-4EB4-4600-BAED-C80C83A9B5CD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E80DD57E-F4B7-49FA-8EB8-CFED3959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82156C15-7F27-479B-8AF6-9CC83F54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D856-8944-4A51-A417-D74B033D9DA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742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389A990C-5D1D-4DF7-82F9-9E25D323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B30F-B62F-42DE-99B4-8FE16DF1ED0D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4CBEBBC7-C5FF-4221-874C-0FF3E5E9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B157CBF5-B783-46EC-830E-F7234712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F32C-4433-445A-92EE-2FE830FE1BC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7493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09FF41CC-EB0E-483D-B3E0-3FF37DF3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FDCA-D214-4C08-B2D6-4C5885642795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CA643C32-1C75-4C3C-985F-B23B67C0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33C9C007-0DEE-439F-BB6A-DD30A69D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269A-B1DE-4198-B86D-B1BC04311AA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43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D771F6-EE0D-43A3-A365-2AB53CF8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B2CA-C314-402A-B498-79D42BDB51E9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22963EF-BC2E-490A-BFB8-F0C182CE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1AAAA23-3537-4827-B800-8C372BB7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FE6C-BF48-4659-AE33-A9D58334090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734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BD60F24D-5EDC-4E91-9652-38212D81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2753-D6AB-40D7-B146-26D85EAACAE6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0521270-2703-488B-A7BB-85A69057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7370B96A-EA38-40CF-89AF-37D1B575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3D95-1292-40B9-BC62-FD806F6685A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8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3B0382CA-6C24-4FF3-B58A-839B370D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A4DC-2692-42F1-B8C6-2609C54BABB7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6DCD18B-6C16-4B4C-950F-3850CCD5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99C94BE8-AC42-4C7C-8A27-32DAA3EB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023C-4E45-4E69-9D37-A62DD855D3A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90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C866864-D498-433C-ADB5-D07C7973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FEEB-57B3-41AB-BAFF-1635C75A7492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78AF7F3-A5C7-4079-9213-659DB494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BD70C2-A8B3-456F-9DA0-3A148F70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AA66-2E32-46C9-81E9-5F277633B80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3025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1645021-4BD6-4818-9CA5-685FCF42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73E3-981C-4B4B-A43C-DE13EC7FA0D3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4541F59-39E0-461E-8903-989CB833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18C41A-6930-4C51-9D1F-9EEB5572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349A-C47C-40F9-B482-D598B5B6B33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1695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xmlns="" id="{0FB12693-31E0-4158-A8C9-9E8E5C465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>
            <a:extLst>
              <a:ext uri="{FF2B5EF4-FFF2-40B4-BE49-F238E27FC236}">
                <a16:creationId xmlns:a16="http://schemas.microsoft.com/office/drawing/2014/main" xmlns="" id="{37D4E214-4278-417F-83DF-A63F5EB36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1638"/>
            <a:ext cx="121920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xmlns="" id="{0686326E-30DB-45FB-8A38-446081171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6289675"/>
            <a:ext cx="318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:a16="http://schemas.microsoft.com/office/drawing/2014/main" xmlns="" id="{FA4A0D7C-E839-4E0D-B98F-3A89D62053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4900"/>
            <a:ext cx="7588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13C5CB-5977-49FE-98BE-59832027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DB75-FD38-4FA2-9FE2-8EA382704566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1F5A45-B204-4568-8132-CDA8D4FD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B09DA9-E23F-4A9C-A28D-97FD4BAE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F4FD-03B7-4826-9DE3-5C864F032D0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55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C1AB4503-ED96-48A5-99E4-6199C05C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29C4-9017-4C5D-A6B3-15C2ABE8D55D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8E4CE91-E890-4710-9DFD-810A8729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1748F8CC-FFB6-43B8-9FD2-8E0614E9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1449-B8D1-423E-BAC8-52A263C5360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378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E9D8EF4E-8129-41FA-B612-F6FCBD04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D0A3-67D6-48D5-829B-F85F16E27AE2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6BBFB5A9-ADEB-4BED-92AD-9F09BD34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041E143E-3568-45E5-BD2F-268A8E60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4838-AF9D-40A8-A2B8-5F7436F97F5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6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B4AF47F1-B079-4BDB-B76A-6C11DDFD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AEC3-1172-412D-BB77-58DDD29B3AEE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B61D5163-9880-4F27-9C67-44B7F30D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30C6ED95-9709-4A60-868C-74D43C02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B88F-A21B-48EE-ACE8-6E808C685F63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55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971E5B86-116D-4086-B4E6-7A8C2D86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FE60-CA10-4A56-B69E-46FD8F2F5800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8A05889B-1141-46EE-B55B-5080CB3A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31C1559B-06B1-4C16-9466-8C17B2C3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664D-68CC-4A6D-86B1-90BDC0A5FBD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13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57FC391A-DB8C-4235-BCDA-86855A45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66D0-A0C8-479C-9D2C-0C31BFB4904C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DE0D4A7-351B-45F2-9A5B-D1B2ED78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05300C61-9D8F-415B-81B4-5E052B6B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9C35-3385-446B-A248-4BA63C0D11A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522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290793CC-985B-4DD6-9F42-3FEB27A3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B496-F6ED-4ABC-8EDF-797B5BBAD6A6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3F408C63-5626-4EDB-A5AC-C02ED502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FB4F8C6F-5E5F-4403-8024-937C2123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CDCC-F0E9-4604-9871-9F6E5516889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88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B5F9ABC1-4671-47D9-874C-A0EEC5D885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EDB72271-85B7-4A1A-BE12-48EE0D66D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EE7CB87-0850-4A5A-A2C3-CD91DD85B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2048D9-E416-4637-B618-3C919E59886C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482EC00-0C51-4DB3-B3E1-4C9AB0FFF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00AD14-57B8-4628-BA53-6CFE37E9B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FEC1AD-6262-415F-9C76-78022DB909E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2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>
            <a:extLst>
              <a:ext uri="{FF2B5EF4-FFF2-40B4-BE49-F238E27FC236}">
                <a16:creationId xmlns:a16="http://schemas.microsoft.com/office/drawing/2014/main" xmlns="" id="{5C39A443-E5A0-4ADC-B36B-7C821DEADD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2051" name="Espaço Reservado para Texto 2">
            <a:extLst>
              <a:ext uri="{FF2B5EF4-FFF2-40B4-BE49-F238E27FC236}">
                <a16:creationId xmlns:a16="http://schemas.microsoft.com/office/drawing/2014/main" xmlns="" id="{8156A6F4-A859-4F20-B91C-AE7E2375C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62B7BEC-6C7A-45A4-A78F-EB8443916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97F5A-21B2-4CD5-855F-96BE07129BA5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72CC0A6-3392-4991-A817-BFC741AF6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252910-AE82-4E49-8D9E-76F150F69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DE5240-E426-40F3-9EA8-3A7F2791D74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5">
            <a:extLst>
              <a:ext uri="{FF2B5EF4-FFF2-40B4-BE49-F238E27FC236}">
                <a16:creationId xmlns:a16="http://schemas.microsoft.com/office/drawing/2014/main" xmlns="" id="{55924867-0423-4C46-B3B0-652705B2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805" y="4826991"/>
            <a:ext cx="8979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Priscila Lelis Cagni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panose="020B0604020202020204" pitchFamily="34" charset="0"/>
              </a:rPr>
              <a:t>Coordenadora-Geral de Programas Estratégicos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panose="020B0604020202020204" pitchFamily="34" charset="0"/>
              </a:rPr>
              <a:t>Brasília, </a:t>
            </a:r>
            <a:r>
              <a:rPr lang="pt-BR" altLang="pt-BR" sz="2400" dirty="0" smtClean="0">
                <a:latin typeface="Arial" panose="020B0604020202020204" pitchFamily="34" charset="0"/>
              </a:rPr>
              <a:t>13</a:t>
            </a:r>
            <a:r>
              <a:rPr lang="pt-BR" altLang="pt-BR" sz="2400" dirty="0" smtClean="0">
                <a:latin typeface="Arial" panose="020B0604020202020204" pitchFamily="34" charset="0"/>
              </a:rPr>
              <a:t> </a:t>
            </a:r>
            <a:r>
              <a:rPr lang="pt-BR" altLang="pt-BR" sz="2400" dirty="0" smtClean="0">
                <a:latin typeface="Arial" panose="020B0604020202020204" pitchFamily="34" charset="0"/>
              </a:rPr>
              <a:t>de junho </a:t>
            </a:r>
            <a:r>
              <a:rPr lang="pt-BR" altLang="pt-BR" sz="2400" dirty="0">
                <a:latin typeface="Arial" panose="020B0604020202020204" pitchFamily="34" charset="0"/>
              </a:rPr>
              <a:t>de 2019.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F3695382-AC62-42C5-AC76-B4D06626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0544" y="1726509"/>
            <a:ext cx="1219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AUDIÊNCIA PÚBLICA: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Projeto de Lei do Senado no. 181/2016</a:t>
            </a:r>
            <a:endParaRPr lang="pt-BR" altLang="pt-BR" sz="4000" b="1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CaixaDeTexto 3">
            <a:extLst>
              <a:ext uri="{FF2B5EF4-FFF2-40B4-BE49-F238E27FC236}">
                <a16:creationId xmlns:a16="http://schemas.microsoft.com/office/drawing/2014/main" xmlns="" id="{F3695382-AC62-42C5-AC76-B4D06626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900" y="313822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Capítulo VII - Fundo Social (FS) – Art. 47</a:t>
            </a:r>
            <a:endParaRPr lang="pt-BR" altLang="pt-BR" sz="4000" b="1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1C3DEB5-EF5F-41EE-BB81-15F78D3008D7}"/>
              </a:ext>
            </a:extLst>
          </p:cNvPr>
          <p:cNvSpPr/>
          <p:nvPr/>
        </p:nvSpPr>
        <p:spPr>
          <a:xfrm>
            <a:off x="0" y="1227138"/>
            <a:ext cx="12192000" cy="1935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63583" y="1545061"/>
            <a:ext cx="115137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Fonte de </a:t>
            </a:r>
            <a:r>
              <a:rPr lang="en-US" sz="3200" dirty="0" err="1"/>
              <a:t>r</a:t>
            </a:r>
            <a:r>
              <a:rPr lang="en-US" sz="3200" dirty="0" err="1" smtClean="0"/>
              <a:t>ecursos</a:t>
            </a:r>
            <a:r>
              <a:rPr lang="en-US" sz="3200" dirty="0" smtClean="0"/>
              <a:t> para o </a:t>
            </a:r>
            <a:r>
              <a:rPr lang="en-US" sz="3200" dirty="0" err="1" smtClean="0"/>
              <a:t>desenvolvimento</a:t>
            </a:r>
            <a:r>
              <a:rPr lang="en-US" sz="3200" dirty="0" smtClean="0"/>
              <a:t> </a:t>
            </a:r>
            <a:r>
              <a:rPr lang="en-US" sz="3200" b="1" dirty="0"/>
              <a:t>social</a:t>
            </a:r>
            <a:r>
              <a:rPr lang="en-US" sz="3200" dirty="0"/>
              <a:t> e </a:t>
            </a:r>
            <a:r>
              <a:rPr lang="en-US" sz="3200" b="1" dirty="0" smtClean="0"/>
              <a:t>regional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r>
              <a:rPr lang="pt-BR" sz="3000" dirty="0"/>
              <a:t>I - da educação;</a:t>
            </a:r>
          </a:p>
          <a:p>
            <a:r>
              <a:rPr lang="pt-BR" sz="3000" dirty="0"/>
              <a:t>II - da cultura;</a:t>
            </a:r>
          </a:p>
          <a:p>
            <a:r>
              <a:rPr lang="pt-BR" sz="3000" dirty="0"/>
              <a:t>III - do esporte;</a:t>
            </a:r>
          </a:p>
          <a:p>
            <a:r>
              <a:rPr lang="pt-BR" sz="3000" dirty="0"/>
              <a:t>IV - da saúde pública;</a:t>
            </a:r>
          </a:p>
          <a:p>
            <a:r>
              <a:rPr lang="pt-BR" sz="3000" dirty="0"/>
              <a:t>V - </a:t>
            </a:r>
            <a:r>
              <a:rPr lang="pt-BR" sz="3000" b="1" dirty="0"/>
              <a:t>da ciência e tecnologia</a:t>
            </a:r>
            <a:r>
              <a:rPr lang="pt-BR" sz="3000" dirty="0"/>
              <a:t>;</a:t>
            </a:r>
          </a:p>
          <a:p>
            <a:r>
              <a:rPr lang="pt-BR" sz="3000" dirty="0"/>
              <a:t>VI - do meio ambiente; e</a:t>
            </a:r>
          </a:p>
          <a:p>
            <a:r>
              <a:rPr lang="pt-BR" sz="3000" dirty="0"/>
              <a:t>VII - de mitigação e adaptação às mudanças climáticas.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7950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692" y="2537717"/>
            <a:ext cx="10583532" cy="3375061"/>
          </a:xfrm>
          <a:prstGeom prst="roundRect">
            <a:avLst/>
          </a:prstGeom>
          <a:solidFill>
            <a:srgbClr val="5B9BD5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CaixaDeTexto 3">
            <a:extLst>
              <a:ext uri="{FF2B5EF4-FFF2-40B4-BE49-F238E27FC236}">
                <a16:creationId xmlns:a16="http://schemas.microsoft.com/office/drawing/2014/main" xmlns="" id="{F3695382-AC62-42C5-AC76-B4D06626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900" y="313822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Capítulo VII - Fundo Social (FS) – Art. 47</a:t>
            </a:r>
            <a:endParaRPr lang="pt-BR" altLang="pt-BR" sz="4000" b="1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1C3DEB5-EF5F-41EE-BB81-15F78D3008D7}"/>
              </a:ext>
            </a:extLst>
          </p:cNvPr>
          <p:cNvSpPr/>
          <p:nvPr/>
        </p:nvSpPr>
        <p:spPr>
          <a:xfrm>
            <a:off x="0" y="1227138"/>
            <a:ext cx="12192000" cy="1935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63583" y="1545061"/>
            <a:ext cx="115137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Fonte de </a:t>
            </a:r>
            <a:r>
              <a:rPr lang="en-US" sz="3200" dirty="0" err="1"/>
              <a:t>r</a:t>
            </a:r>
            <a:r>
              <a:rPr lang="en-US" sz="3200" dirty="0" err="1" smtClean="0"/>
              <a:t>ecursos</a:t>
            </a:r>
            <a:r>
              <a:rPr lang="en-US" sz="3200" dirty="0" smtClean="0"/>
              <a:t> para o </a:t>
            </a:r>
            <a:r>
              <a:rPr lang="en-US" sz="3200" dirty="0" err="1" smtClean="0"/>
              <a:t>desenvolvimento</a:t>
            </a:r>
            <a:r>
              <a:rPr lang="en-US" sz="3200" dirty="0" smtClean="0"/>
              <a:t> </a:t>
            </a:r>
            <a:r>
              <a:rPr lang="en-US" sz="3200" b="1" dirty="0"/>
              <a:t>social</a:t>
            </a:r>
            <a:r>
              <a:rPr lang="en-US" sz="3200" dirty="0"/>
              <a:t> e </a:t>
            </a:r>
            <a:r>
              <a:rPr lang="en-US" sz="3200" b="1" dirty="0" smtClean="0"/>
              <a:t>regional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r>
              <a:rPr lang="pt-BR" sz="3000" dirty="0"/>
              <a:t>I - da educação;</a:t>
            </a:r>
          </a:p>
          <a:p>
            <a:r>
              <a:rPr lang="pt-BR" sz="3000" dirty="0"/>
              <a:t>II - da cultura;</a:t>
            </a:r>
          </a:p>
          <a:p>
            <a:r>
              <a:rPr lang="pt-BR" sz="3000" dirty="0"/>
              <a:t>III - do esporte;</a:t>
            </a:r>
          </a:p>
          <a:p>
            <a:r>
              <a:rPr lang="pt-BR" sz="3000" dirty="0"/>
              <a:t>IV - da saúde pública;</a:t>
            </a:r>
          </a:p>
          <a:p>
            <a:r>
              <a:rPr lang="pt-BR" sz="3000" dirty="0"/>
              <a:t>V - </a:t>
            </a:r>
            <a:r>
              <a:rPr lang="pt-BR" sz="3000" b="1" dirty="0"/>
              <a:t>da ciência e tecnologia</a:t>
            </a:r>
            <a:r>
              <a:rPr lang="pt-BR" sz="3000" dirty="0"/>
              <a:t>;</a:t>
            </a:r>
          </a:p>
          <a:p>
            <a:r>
              <a:rPr lang="pt-BR" sz="3000" dirty="0"/>
              <a:t>VI - do meio ambiente; e</a:t>
            </a:r>
          </a:p>
          <a:p>
            <a:r>
              <a:rPr lang="pt-BR" sz="3000" dirty="0"/>
              <a:t>VII - de mitigação e adaptação às mudanças climáticas.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0332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2076" y="1452595"/>
            <a:ext cx="10022441" cy="817994"/>
          </a:xfrm>
          <a:prstGeom prst="roundRect">
            <a:avLst/>
          </a:prstGeom>
          <a:solidFill>
            <a:srgbClr val="70AD47">
              <a:alpha val="2509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CaixaDeTexto 3">
            <a:extLst>
              <a:ext uri="{FF2B5EF4-FFF2-40B4-BE49-F238E27FC236}">
                <a16:creationId xmlns:a16="http://schemas.microsoft.com/office/drawing/2014/main" xmlns="" id="{F3695382-AC62-42C5-AC76-B4D06626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900" y="313822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Projeto de Lei do Senado 181/2016</a:t>
            </a:r>
            <a:endParaRPr lang="pt-BR" altLang="pt-BR" sz="4000" b="1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1C3DEB5-EF5F-41EE-BB81-15F78D3008D7}"/>
              </a:ext>
            </a:extLst>
          </p:cNvPr>
          <p:cNvSpPr/>
          <p:nvPr/>
        </p:nvSpPr>
        <p:spPr>
          <a:xfrm>
            <a:off x="0" y="1227138"/>
            <a:ext cx="12192000" cy="1935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1462" y="1509099"/>
            <a:ext cx="115137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20% </a:t>
            </a:r>
            <a:r>
              <a:rPr lang="pt-BR" sz="3200" dirty="0" smtClean="0"/>
              <a:t>FS </a:t>
            </a:r>
            <a:r>
              <a:rPr lang="pt-BR" sz="3200" dirty="0" smtClean="0">
                <a:sym typeface="Wingdings" panose="05000000000000000000" pitchFamily="2" charset="2"/>
              </a:rPr>
              <a:t> desenvolvimento da </a:t>
            </a:r>
            <a:r>
              <a:rPr lang="pt-BR" sz="3200" b="1" dirty="0" smtClean="0">
                <a:sym typeface="Wingdings" panose="05000000000000000000" pitchFamily="2" charset="2"/>
              </a:rPr>
              <a:t>ciência e tecnologia</a:t>
            </a:r>
          </a:p>
          <a:p>
            <a:endParaRPr lang="pt-BR" sz="3200" dirty="0" smtClean="0">
              <a:sym typeface="Wingdings" panose="05000000000000000000" pitchFamily="2" charset="2"/>
            </a:endParaRPr>
          </a:p>
          <a:p>
            <a:endParaRPr lang="pt-BR" sz="3200" dirty="0" smtClean="0">
              <a:sym typeface="Wingdings" panose="05000000000000000000" pitchFamily="2" charset="2"/>
            </a:endParaRPr>
          </a:p>
          <a:p>
            <a:r>
              <a:rPr lang="pt-BR" sz="3000" dirty="0" smtClean="0"/>
              <a:t>I </a:t>
            </a:r>
            <a:r>
              <a:rPr lang="pt-BR" sz="3000" dirty="0"/>
              <a:t>— </a:t>
            </a:r>
            <a:r>
              <a:rPr lang="pt-BR" sz="3000" b="1" dirty="0"/>
              <a:t>50% </a:t>
            </a:r>
            <a:r>
              <a:rPr lang="pt-BR" sz="3000" dirty="0" smtClean="0"/>
              <a:t>projetos </a:t>
            </a:r>
            <a:r>
              <a:rPr lang="pt-BR" sz="3000" dirty="0"/>
              <a:t>de pesquisa científica aprovados pelo Conselho Nacional de Desenvolvimento Científico e Tecnológico - CNPq. </a:t>
            </a:r>
            <a:endParaRPr lang="pt-BR" sz="3000" dirty="0" smtClean="0"/>
          </a:p>
          <a:p>
            <a:endParaRPr lang="pt-BR" sz="3000" dirty="0"/>
          </a:p>
          <a:p>
            <a:r>
              <a:rPr lang="pt-BR" sz="3000" dirty="0" smtClean="0"/>
              <a:t>II </a:t>
            </a:r>
            <a:r>
              <a:rPr lang="pt-BR" sz="3000" dirty="0"/>
              <a:t>— </a:t>
            </a:r>
            <a:r>
              <a:rPr lang="pt-BR" sz="3000" b="1" dirty="0" smtClean="0"/>
              <a:t>50% </a:t>
            </a:r>
            <a:r>
              <a:rPr lang="pt-BR" sz="3000" dirty="0" smtClean="0"/>
              <a:t>financiamento </a:t>
            </a:r>
            <a:r>
              <a:rPr lang="pt-BR" sz="3000" dirty="0"/>
              <a:t>de projetos de implantação e recuperação de infraestrutura de pesquisa nas instituições públicas de ensino superior e de </a:t>
            </a:r>
            <a:r>
              <a:rPr lang="pt-BR" sz="3000" dirty="0" smtClean="0"/>
              <a:t>pesquisa</a:t>
            </a:r>
            <a:r>
              <a:rPr lang="pt-BR" sz="3000" dirty="0"/>
              <a:t>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252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7" y="457200"/>
            <a:ext cx="11368726" cy="50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8931" y="5512735"/>
            <a:ext cx="409195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 - Sistema Nacional de Ciência Tecnologia e Inovação </a:t>
            </a:r>
            <a:endParaRPr kumimoji="0" lang="en-US" alt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ENCTI 2016-2022</a:t>
            </a:r>
            <a:endParaRPr kumimoji="0" lang="pt-B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00539" y="1130164"/>
            <a:ext cx="2332234" cy="1392148"/>
            <a:chOff x="1325366" y="2131889"/>
            <a:chExt cx="2332234" cy="1392148"/>
          </a:xfrm>
        </p:grpSpPr>
        <p:sp>
          <p:nvSpPr>
            <p:cNvPr id="2" name="Rounded Rectangle 1"/>
            <p:cNvSpPr/>
            <p:nvPr/>
          </p:nvSpPr>
          <p:spPr>
            <a:xfrm>
              <a:off x="1325366" y="2131889"/>
              <a:ext cx="2332234" cy="139214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75381" y="2152774"/>
              <a:ext cx="970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MEC</a:t>
              </a:r>
              <a:endParaRPr lang="en-US" sz="2400" b="1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59449" y="2799708"/>
              <a:ext cx="1464067" cy="4828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/>
                <a:t>CAPES</a:t>
              </a:r>
              <a:endParaRPr lang="en-US" sz="2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875" y="2707581"/>
            <a:ext cx="596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Formação de RH de Alto </a:t>
            </a:r>
            <a:r>
              <a:rPr lang="en-US" sz="2400" b="1" dirty="0" err="1" smtClean="0"/>
              <a:t>Nível</a:t>
            </a:r>
            <a:endParaRPr lang="en-US" sz="2400" b="1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err="1" smtClean="0"/>
              <a:t>Financiamento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Pós-Graduação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6007" y="3226091"/>
            <a:ext cx="0" cy="4905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3922179" y="5168995"/>
            <a:ext cx="3166122" cy="57888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UNIVERSIDADES</a:t>
            </a:r>
            <a:endParaRPr lang="en-US" sz="2800" b="1" dirty="0"/>
          </a:p>
        </p:txBody>
      </p:sp>
      <p:sp>
        <p:nvSpPr>
          <p:cNvPr id="27" name="Bent-Up Arrow 26"/>
          <p:cNvSpPr/>
          <p:nvPr/>
        </p:nvSpPr>
        <p:spPr>
          <a:xfrm rot="5400000">
            <a:off x="2725848" y="4689509"/>
            <a:ext cx="1254736" cy="690945"/>
          </a:xfrm>
          <a:prstGeom prst="bentUpArrow">
            <a:avLst>
              <a:gd name="adj1" fmla="val 14591"/>
              <a:gd name="adj2" fmla="val 30948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>
            <a:off x="7368055" y="4001785"/>
            <a:ext cx="1254736" cy="1573234"/>
          </a:xfrm>
          <a:prstGeom prst="bentUpArrow">
            <a:avLst>
              <a:gd name="adj1" fmla="val 7631"/>
              <a:gd name="adj2" fmla="val 30948"/>
              <a:gd name="adj3" fmla="val 176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11243" y="2139603"/>
            <a:ext cx="4931595" cy="15770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95% </a:t>
            </a:r>
          </a:p>
          <a:p>
            <a:pPr algn="ctr"/>
            <a:r>
              <a:rPr lang="en-US" sz="2600" b="1" dirty="0" smtClean="0"/>
              <a:t>PRODUÇÃO CIENTÍFICA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616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CaixaDeTexto 3">
            <a:extLst>
              <a:ext uri="{FF2B5EF4-FFF2-40B4-BE49-F238E27FC236}">
                <a16:creationId xmlns:a16="http://schemas.microsoft.com/office/drawing/2014/main" xmlns="" id="{F3695382-AC62-42C5-AC76-B4D06626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900" y="313822"/>
            <a:ext cx="12192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Considerações CAPES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dirty="0" smtClean="0">
                <a:latin typeface="Arial" panose="020B0604020202020204" pitchFamily="34" charset="0"/>
              </a:rPr>
              <a:t>Out/2016</a:t>
            </a:r>
            <a:endParaRPr lang="pt-BR" altLang="pt-BR" sz="3000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1C3DEB5-EF5F-41EE-BB81-15F78D3008D7}"/>
              </a:ext>
            </a:extLst>
          </p:cNvPr>
          <p:cNvSpPr/>
          <p:nvPr/>
        </p:nvSpPr>
        <p:spPr>
          <a:xfrm>
            <a:off x="0" y="1227138"/>
            <a:ext cx="12192000" cy="1935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25228" y="1822465"/>
            <a:ext cx="1151376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Posição: </a:t>
            </a:r>
            <a:r>
              <a:rPr lang="pt-BR" sz="3200" b="1" u="sng" dirty="0" smtClean="0">
                <a:solidFill>
                  <a:schemeClr val="accent6">
                    <a:lumMod val="50000"/>
                  </a:schemeClr>
                </a:solidFill>
              </a:rPr>
              <a:t>Favorável com sugestões/ressalvas</a:t>
            </a:r>
          </a:p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pt-BR" sz="3200" dirty="0" smtClean="0"/>
              <a:t>a destinação limitada </a:t>
            </a:r>
            <a:r>
              <a:rPr lang="pt-BR" sz="3200" dirty="0"/>
              <a:t>à programas e projetos vinculados à uma instituição específica (CNPq), </a:t>
            </a:r>
            <a:r>
              <a:rPr lang="pt-BR" sz="3200" dirty="0" smtClean="0"/>
              <a:t>impede que outras </a:t>
            </a:r>
            <a:r>
              <a:rPr lang="pt-BR" sz="3200" dirty="0"/>
              <a:t>ações voltadas para o desenvolvimento científico e </a:t>
            </a:r>
            <a:r>
              <a:rPr lang="pt-BR" sz="3200" dirty="0" smtClean="0"/>
              <a:t>tecnológico </a:t>
            </a:r>
            <a:r>
              <a:rPr lang="pt-BR" sz="2200" dirty="0" smtClean="0"/>
              <a:t>(p. ex. formação de RH e financiamento do SNPG) </a:t>
            </a:r>
            <a:r>
              <a:rPr lang="pt-BR" sz="3200" dirty="0" smtClean="0"/>
              <a:t>sejam beneficiadas </a:t>
            </a:r>
            <a:r>
              <a:rPr lang="pt-BR" sz="3200" dirty="0"/>
              <a:t>pelos recursos decorrentes do rendimento do Fundo Social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pt-BR" sz="32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016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xmlns="" id="{CFADE204-4D4C-48EA-A762-DC9DD43E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5" y="2244949"/>
            <a:ext cx="948213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Muito obrigada</a:t>
            </a:r>
            <a:r>
              <a:rPr lang="pt-BR" altLang="pt-BR" sz="4000" b="1" dirty="0" smtClean="0">
                <a:latin typeface="Arial" panose="020B0604020202020204" pitchFamily="34" charset="0"/>
              </a:rPr>
              <a:t>!</a:t>
            </a:r>
            <a:endParaRPr lang="pt-BR" altLang="pt-BR" sz="4000" b="1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200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2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2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 smtClean="0">
                <a:latin typeface="Arial" panose="020B0604020202020204" pitchFamily="34" charset="0"/>
              </a:rPr>
              <a:t>Priscila Lelis Cagni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 smtClean="0">
                <a:latin typeface="Arial" panose="020B0604020202020204" pitchFamily="34" charset="0"/>
              </a:rPr>
              <a:t>priscila.cagni@capes.gov.br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 smtClean="0">
                <a:latin typeface="Arial" panose="020B0604020202020204" pitchFamily="34" charset="0"/>
              </a:rPr>
              <a:t>cgpe@capes.gov.br</a:t>
            </a:r>
            <a:endParaRPr lang="pt-BR" altLang="pt-BR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</TotalTime>
  <Words>315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Coordenação de Aperfeiçoamento de Pessoal de Nível Superior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CRITÉRIOS DE CONGELAMENTO DE FOMENTO</dc:title>
  <dc:creator>Lucas Resende Salviano</dc:creator>
  <cp:lastModifiedBy>Priscila Lelis Cagni</cp:lastModifiedBy>
  <cp:revision>197</cp:revision>
  <cp:lastPrinted>2019-06-04T21:17:47Z</cp:lastPrinted>
  <dcterms:created xsi:type="dcterms:W3CDTF">2019-05-09T15:02:30Z</dcterms:created>
  <dcterms:modified xsi:type="dcterms:W3CDTF">2019-06-13T03:12:23Z</dcterms:modified>
</cp:coreProperties>
</file>