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1" r:id="rId2"/>
    <p:sldMasterId id="2147483769" r:id="rId3"/>
  </p:sldMasterIdLst>
  <p:notesMasterIdLst>
    <p:notesMasterId r:id="rId12"/>
  </p:notesMasterIdLst>
  <p:handoutMasterIdLst>
    <p:handoutMasterId r:id="rId13"/>
  </p:handoutMasterIdLst>
  <p:sldIdLst>
    <p:sldId id="754" r:id="rId4"/>
    <p:sldId id="768" r:id="rId5"/>
    <p:sldId id="771" r:id="rId6"/>
    <p:sldId id="773" r:id="rId7"/>
    <p:sldId id="769" r:id="rId8"/>
    <p:sldId id="770" r:id="rId9"/>
    <p:sldId id="775" r:id="rId10"/>
    <p:sldId id="776" r:id="rId11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onardo de Oliveira Machado" initials="LdO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B8015"/>
    <a:srgbClr val="000000"/>
    <a:srgbClr val="FDEAD7"/>
    <a:srgbClr val="F5800B"/>
    <a:srgbClr val="FBCECD"/>
    <a:srgbClr val="D3D3D3"/>
    <a:srgbClr val="004D86"/>
    <a:srgbClr val="FFFF66"/>
    <a:srgbClr val="E6E6E6"/>
    <a:srgbClr val="CFEBF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8765" autoAdjust="0"/>
  </p:normalViewPr>
  <p:slideViewPr>
    <p:cSldViewPr>
      <p:cViewPr>
        <p:scale>
          <a:sx n="70" d="100"/>
          <a:sy n="70" d="100"/>
        </p:scale>
        <p:origin x="-1536" y="-450"/>
      </p:cViewPr>
      <p:guideLst>
        <p:guide orient="horz" pos="1253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96"/>
    </p:cViewPr>
  </p:sorterViewPr>
  <p:notesViewPr>
    <p:cSldViewPr>
      <p:cViewPr varScale="1">
        <p:scale>
          <a:sx n="48" d="100"/>
          <a:sy n="48" d="100"/>
        </p:scale>
        <p:origin x="-2688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7AB113-3C72-4313-9CE0-2D6CD08FD4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552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57763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4654"/>
            <a:ext cx="4985772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6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29306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2045566-8896-48AC-A8D5-8F1AEC6952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7251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249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81457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5362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2578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xmlns="" val="179712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2273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3836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3104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907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700408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018688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690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3613103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47075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24398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1840520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8808502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174831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9496625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75929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xmlns="" val="6310813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647102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60209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A8B6-057E-4129-AEEC-CFA8DB8F5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439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3198711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019114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2765029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478123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2272214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10637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675717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40726068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030408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211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303454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973716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240264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xmlns="" val="81182424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254305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2940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35537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7095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23682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57571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61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2051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8602" y="5024219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055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1336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63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3075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9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6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  <p:sldLayoutId id="2147484257" r:id="rId12"/>
    <p:sldLayoutId id="2147484258" r:id="rId13"/>
    <p:sldLayoutId id="2147484259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088"/>
          <a:stretch>
            <a:fillRect/>
          </a:stretch>
        </p:blipFill>
        <p:spPr bwMode="auto">
          <a:xfrm>
            <a:off x="-30163" y="0"/>
            <a:ext cx="9197976" cy="223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CaixaDeTexto 2"/>
          <p:cNvSpPr txBox="1">
            <a:spLocks noChangeArrowheads="1"/>
          </p:cNvSpPr>
          <p:nvPr/>
        </p:nvSpPr>
        <p:spPr bwMode="auto">
          <a:xfrm>
            <a:off x="2409825" y="1772816"/>
            <a:ext cx="6699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</a:t>
            </a:r>
          </a:p>
        </p:txBody>
      </p:sp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0963" y="112862"/>
            <a:ext cx="1408112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bimg1.mlstatic.com/semillas-trigo-wheatgrass-jugo-de-pasto-de-trigo-clorofila_MLA-F-3708399828_01201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61769"/>
            <a:ext cx="2627609" cy="2351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http://ambientalsustentavel.org/wp-content/uploads/2011/12/Semente-transg%C3%AAnica-1024x768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44906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http://sousagradosoufeliz.com/wp-content/uploads/2012/06/sementes1.bmp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5494" y="2261769"/>
            <a:ext cx="3213408" cy="2332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Retângulo 10"/>
          <p:cNvSpPr/>
          <p:nvPr/>
        </p:nvSpPr>
        <p:spPr>
          <a:xfrm>
            <a:off x="140333" y="4869160"/>
            <a:ext cx="8856984" cy="159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10000"/>
              </a:spcBef>
            </a:pPr>
            <a:r>
              <a:rPr lang="pt-BR" sz="2800" b="1" dirty="0" smtClean="0">
                <a:solidFill>
                  <a:srgbClr val="000000"/>
                </a:solidFill>
                <a:latin typeface="Calibri" pitchFamily="34" charset="0"/>
              </a:rPr>
              <a:t>Mercado </a:t>
            </a:r>
            <a:r>
              <a:rPr lang="pt-BR" sz="2800" b="1" dirty="0" smtClean="0">
                <a:solidFill>
                  <a:srgbClr val="000000"/>
                </a:solidFill>
                <a:latin typeface="Calibri" pitchFamily="34" charset="0"/>
              </a:rPr>
              <a:t>de Sementes no Brasil</a:t>
            </a:r>
          </a:p>
          <a:p>
            <a:pPr algn="ctr" eaLnBrk="1" hangingPunct="1">
              <a:spcBef>
                <a:spcPct val="10000"/>
              </a:spcBef>
            </a:pP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ctr" eaLnBrk="1" hangingPunct="1">
              <a:defRPr/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Reginaldo Minaré</a:t>
            </a:r>
            <a:endParaRPr lang="pt-BR" sz="20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endParaRPr lang="pt-BR" sz="12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Brasília,  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08 de agosto de 2013</a:t>
            </a:r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.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188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792088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Calibri" pitchFamily="34" charset="0"/>
              </a:rPr>
              <a:t>Estrutura normativa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7544" y="1729839"/>
            <a:ext cx="82809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Tratado de Direitos de Propriedade Intelectual -</a:t>
            </a:r>
            <a:r>
              <a:rPr lang="pt-BR" sz="2000" dirty="0" err="1" smtClean="0">
                <a:latin typeface="Calibri" pitchFamily="34" charset="0"/>
              </a:rPr>
              <a:t>TRIPs</a:t>
            </a:r>
            <a:r>
              <a:rPr lang="pt-BR" sz="2000" dirty="0" smtClean="0">
                <a:latin typeface="Calibri" pitchFamily="34" charset="0"/>
              </a:rPr>
              <a:t>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Os Membros concederão proteção a variedades vegetais, seja por meio </a:t>
            </a:r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de </a:t>
            </a:r>
            <a:r>
              <a:rPr lang="pt-BR" sz="2000" dirty="0" smtClean="0">
                <a:latin typeface="Calibri" pitchFamily="34" charset="0"/>
              </a:rPr>
              <a:t>patentes, seja por meio de um sistema "</a:t>
            </a:r>
            <a:r>
              <a:rPr lang="pt-BR" sz="2000" dirty="0" err="1" smtClean="0">
                <a:latin typeface="Calibri" pitchFamily="34" charset="0"/>
              </a:rPr>
              <a:t>sui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generis</a:t>
            </a:r>
            <a:r>
              <a:rPr lang="pt-BR" sz="2000" dirty="0" smtClean="0">
                <a:latin typeface="Calibri" pitchFamily="34" charset="0"/>
              </a:rPr>
              <a:t>" eficaz, seja por uma combinação de ambos.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A Lei 9.279, de 14 de maio de 1996, que regula direitos e obrigações relativas à propriedade industrial.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endParaRPr lang="pt-B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125899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467544" y="908720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União Internacional para Proteção de Obtenções Vegetais – </a:t>
            </a:r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UPOV </a:t>
            </a:r>
            <a:r>
              <a:rPr lang="pt-BR" sz="2000" dirty="0" smtClean="0">
                <a:latin typeface="Calibri" pitchFamily="34" charset="0"/>
              </a:rPr>
              <a:t>(sigla em inglês para </a:t>
            </a:r>
            <a:r>
              <a:rPr lang="pt-BR" sz="2000" dirty="0" err="1" smtClean="0">
                <a:latin typeface="Calibri" pitchFamily="34" charset="0"/>
              </a:rPr>
              <a:t>Union</a:t>
            </a:r>
            <a:r>
              <a:rPr lang="pt-BR" sz="2000" dirty="0" smtClean="0">
                <a:latin typeface="Calibri" pitchFamily="34" charset="0"/>
              </a:rPr>
              <a:t> for </a:t>
            </a:r>
            <a:r>
              <a:rPr lang="pt-BR" sz="2000" dirty="0" err="1" smtClean="0">
                <a:latin typeface="Calibri" pitchFamily="34" charset="0"/>
              </a:rPr>
              <a:t>the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Protection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of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New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Varieties</a:t>
            </a:r>
            <a:r>
              <a:rPr lang="pt-BR" sz="2000" dirty="0" smtClean="0">
                <a:latin typeface="Calibri" pitchFamily="34" charset="0"/>
              </a:rPr>
              <a:t> </a:t>
            </a:r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err="1" smtClean="0">
                <a:latin typeface="Calibri" pitchFamily="34" charset="0"/>
              </a:rPr>
              <a:t>of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Plants</a:t>
            </a:r>
            <a:r>
              <a:rPr lang="pt-BR" sz="2000" dirty="0" smtClean="0">
                <a:latin typeface="Calibri" pitchFamily="34" charset="0"/>
              </a:rPr>
              <a:t>), nos termos da versão de 1978.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A </a:t>
            </a:r>
            <a:r>
              <a:rPr lang="pt-BR" sz="2000" dirty="0" smtClean="0">
                <a:latin typeface="Calibri" pitchFamily="34" charset="0"/>
              </a:rPr>
              <a:t>Lei nº 9.456, de 25 de abril de 1997, conhecida como Lei de Proteção de Cultivares,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Lei de proteção de </a:t>
            </a:r>
            <a:r>
              <a:rPr lang="pt-BR" sz="2000" smtClean="0">
                <a:latin typeface="Calibri" pitchFamily="34" charset="0"/>
              </a:rPr>
              <a:t>Cultivares </a:t>
            </a:r>
            <a:r>
              <a:rPr lang="pt-BR" sz="2000" smtClean="0">
                <a:latin typeface="Calibri" pitchFamily="34" charset="0"/>
              </a:rPr>
              <a:t>prevê a </a:t>
            </a:r>
            <a:r>
              <a:rPr lang="pt-BR" sz="2000" dirty="0" smtClean="0">
                <a:latin typeface="Calibri" pitchFamily="34" charset="0"/>
              </a:rPr>
              <a:t>isenção para o “uso próprio”. Não fere o direito de propriedade sobre a cultivar protegida aquele que reserva e planta sementes para uso próprio.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Lei de Propriedade </a:t>
            </a:r>
            <a:r>
              <a:rPr lang="pt-BR" sz="2000" dirty="0" smtClean="0">
                <a:latin typeface="Calibri" pitchFamily="34" charset="0"/>
              </a:rPr>
              <a:t>Industrial não </a:t>
            </a:r>
            <a:r>
              <a:rPr lang="pt-BR" sz="2000" dirty="0" smtClean="0">
                <a:latin typeface="Calibri" pitchFamily="34" charset="0"/>
              </a:rPr>
              <a:t>tem essa </a:t>
            </a:r>
            <a:r>
              <a:rPr lang="pt-BR" sz="2000" dirty="0" smtClean="0">
                <a:latin typeface="Calibri" pitchFamily="34" charset="0"/>
              </a:rPr>
              <a:t>previsão. Nesse caso específico a inovação tecnológica introduziu um elemento que, embora legítimo, desperta resistência perante a cultura de diversos agricultores.</a:t>
            </a:r>
          </a:p>
          <a:p>
            <a:endParaRPr lang="pt-BR" sz="2000" dirty="0" smtClean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39552" y="548680"/>
            <a:ext cx="792088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A Lei nº </a:t>
            </a:r>
            <a:r>
              <a:rPr lang="pt-BR" sz="2000" dirty="0" smtClean="0">
                <a:latin typeface="Calibri" pitchFamily="34" charset="0"/>
              </a:rPr>
              <a:t>9.456/1997 prevê:</a:t>
            </a:r>
            <a:endParaRPr lang="pt-BR" sz="2000" dirty="0" smtClean="0">
              <a:latin typeface="Calibri" pitchFamily="34" charset="0"/>
            </a:endParaRP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Art. 31. O requerimento de licença será dirigido ao Ministério da Agricultura e do Abastecimento e decidido pelo Conselho Administrativo de Defesa Econômica - CADE, criado pela Lei nº 8.884, de 11 de junho de 1994. (Lei nº 12.529/2011 que estrutura o Sistema Brasileiro de Concorrência)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Art. 36.  Constituem infração da ordem econômica, independentemente de culpa, os atos sob qualquer forma manifestados, que tenham por objeto ou possam produzir os seguintes efeitos, ainda que não sejam alcançados:</a:t>
            </a:r>
          </a:p>
          <a:p>
            <a:r>
              <a:rPr lang="pt-BR" sz="2000" dirty="0" smtClean="0">
                <a:latin typeface="Calibri" pitchFamily="34" charset="0"/>
              </a:rPr>
              <a:t>I - limitar, falsear ou de qualquer forma prejudicar a livre concorrência ou a livre iniciativa;</a:t>
            </a:r>
          </a:p>
          <a:p>
            <a:r>
              <a:rPr lang="pt-BR" sz="2000" dirty="0" smtClean="0">
                <a:latin typeface="Calibri" pitchFamily="34" charset="0"/>
              </a:rPr>
              <a:t>II - dominar mercado relevante de bens ou serviços;</a:t>
            </a:r>
          </a:p>
          <a:p>
            <a:r>
              <a:rPr lang="pt-BR" sz="2000" dirty="0" smtClean="0">
                <a:latin typeface="Calibri" pitchFamily="34" charset="0"/>
              </a:rPr>
              <a:t>III - aumentar arbitrariamente os lucros; e</a:t>
            </a:r>
          </a:p>
          <a:p>
            <a:r>
              <a:rPr lang="pt-BR" sz="2000" dirty="0" smtClean="0">
                <a:latin typeface="Calibri" pitchFamily="34" charset="0"/>
              </a:rPr>
              <a:t>IV - exercer de forma abusiva posição dominante. </a:t>
            </a:r>
          </a:p>
          <a:p>
            <a:endParaRPr lang="pt-BR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0" y="548680"/>
            <a:ext cx="9144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Característica do mercado</a:t>
            </a: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1340768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O mercado de sementes é globalizado e </a:t>
            </a:r>
            <a:r>
              <a:rPr lang="pt-BR" sz="2000" dirty="0" smtClean="0">
                <a:latin typeface="Calibri" pitchFamily="34" charset="0"/>
              </a:rPr>
              <a:t>competitivo. </a:t>
            </a:r>
          </a:p>
          <a:p>
            <a:r>
              <a:rPr lang="pt-BR" sz="2000" dirty="0" smtClean="0">
                <a:latin typeface="Calibri" pitchFamily="34" charset="0"/>
              </a:rPr>
              <a:t>Semelhante </a:t>
            </a:r>
            <a:r>
              <a:rPr lang="pt-BR" sz="2000" dirty="0" smtClean="0">
                <a:latin typeface="Calibri" pitchFamily="34" charset="0"/>
              </a:rPr>
              <a:t>ao de produtos fitossanitários e fertilizantes.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Obter, multiplicar e distribuir sementes é uma atividade complexa, exige: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Mão de obra especializada, laboratório, área experimental para o desenvolvimento de linhagens, área para seleção da variedade e multiplicação das sementes na escala necessária, estrutura de divulgação e venda, rede de distribuição, assistência técnica e financiamento ao produtor.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Essa característica do mercado é uma barreira para a participação de pequenas empresas. Exige elevado  aporte de recursos por longo período antes de começar a vender produto e ter retorno.</a:t>
            </a:r>
          </a:p>
          <a:p>
            <a:endParaRPr lang="pt-BR" sz="2000" dirty="0" smtClean="0">
              <a:latin typeface="Calibri" pitchFamily="34" charset="0"/>
            </a:endParaRPr>
          </a:p>
          <a:p>
            <a:r>
              <a:rPr lang="pt-BR" sz="2000" dirty="0" smtClean="0">
                <a:latin typeface="Calibri" pitchFamily="34" charset="0"/>
              </a:rPr>
              <a:t>Uma empresa que tem condições de desenvolver uma variedade e nela introduzir uma transformação genética, porque iria colocar no mercado a variedade convencional também?</a:t>
            </a:r>
            <a:endParaRPr lang="pt-BR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83568" y="1628801"/>
            <a:ext cx="78488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Mercado </a:t>
            </a:r>
            <a:r>
              <a:rPr lang="pt-BR" sz="2000" dirty="0">
                <a:latin typeface="Calibri" pitchFamily="34" charset="0"/>
              </a:rPr>
              <a:t>concentrado. Semelhante ao mercado de agrotóxicos e fertilizantes.</a:t>
            </a:r>
          </a:p>
          <a:p>
            <a:r>
              <a:rPr lang="pt-BR" sz="2000" dirty="0">
                <a:latin typeface="Calibri" pitchFamily="34" charset="0"/>
              </a:rPr>
              <a:t> </a:t>
            </a:r>
          </a:p>
          <a:p>
            <a:r>
              <a:rPr lang="pt-BR" sz="2000" dirty="0">
                <a:latin typeface="Calibri" pitchFamily="34" charset="0"/>
              </a:rPr>
              <a:t>A Embrapa é uma empresa de excelência na área de obtenção de variedade. Precisa ter padrão de excelência semelhante para se inserir em um mercado tão competitivo.</a:t>
            </a:r>
          </a:p>
          <a:p>
            <a:r>
              <a:rPr lang="pt-BR" sz="2000" dirty="0">
                <a:latin typeface="Calibri" pitchFamily="34" charset="0"/>
              </a:rPr>
              <a:t> </a:t>
            </a:r>
          </a:p>
          <a:p>
            <a:r>
              <a:rPr lang="pt-BR" sz="2000" dirty="0">
                <a:latin typeface="Calibri" pitchFamily="34" charset="0"/>
              </a:rPr>
              <a:t>A marca Embrapa já está consolidada no mercado. Interessa ao Brasil a criação de uma empresa de capital misto para distribuir e vender produtos desenvolvidos pela Embrapa?</a:t>
            </a:r>
          </a:p>
          <a:p>
            <a:r>
              <a:rPr lang="pt-BR" sz="2000" dirty="0">
                <a:latin typeface="Calibri" pitchFamily="34" charset="0"/>
              </a:rPr>
              <a:t> </a:t>
            </a:r>
          </a:p>
          <a:p>
            <a:r>
              <a:rPr lang="pt-BR" sz="2000" dirty="0">
                <a:latin typeface="Calibri" pitchFamily="34" charset="0"/>
              </a:rPr>
              <a:t>Interessa ao Brasil o fortalecimento de instituições como a </a:t>
            </a:r>
            <a:r>
              <a:rPr lang="pt-BR" sz="2000" dirty="0" err="1">
                <a:latin typeface="Calibri" pitchFamily="34" charset="0"/>
              </a:rPr>
              <a:t>Coodetec</a:t>
            </a:r>
            <a:r>
              <a:rPr lang="pt-BR" sz="2000" dirty="0">
                <a:latin typeface="Calibri" pitchFamily="34" charset="0"/>
              </a:rPr>
              <a:t>, Fundação MT e o  Instituto Mineiro de Agropecuária - IMA para competir de fato nesse mercado</a:t>
            </a:r>
            <a:r>
              <a:rPr lang="pt-BR" sz="2000" dirty="0" smtClean="0">
                <a:latin typeface="Calibri" pitchFamily="34" charset="0"/>
              </a:rPr>
              <a:t>?</a:t>
            </a:r>
            <a:endParaRPr lang="pt-BR" sz="2000" dirty="0">
              <a:latin typeface="Calibri" pitchFamily="34" charset="0"/>
            </a:endParaRPr>
          </a:p>
          <a:p>
            <a:r>
              <a:rPr lang="pt-BR" sz="2000" dirty="0">
                <a:latin typeface="Calibri" pitchFamily="34" charset="0"/>
              </a:rPr>
              <a:t> </a:t>
            </a:r>
          </a:p>
          <a:p>
            <a:endParaRPr lang="pt-BR" sz="2000" dirty="0">
              <a:latin typeface="Calibri" pitchFamily="34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548680"/>
            <a:ext cx="914400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Situação atual</a:t>
            </a: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27584" y="1124744"/>
            <a:ext cx="73448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Calibri" pitchFamily="34" charset="0"/>
              </a:rPr>
              <a:t>A Embrapa é uma empresa de excelência na área de obtenção de variedade convencional. Todavia, não tem condições de competir com as multinacionais no campo da biotecnologia moderna . Interessa ao Brasil que a Embrapa desenvolva essa competência?</a:t>
            </a:r>
          </a:p>
          <a:p>
            <a:r>
              <a:rPr lang="pt-BR" sz="2000" dirty="0" smtClean="0">
                <a:latin typeface="Calibri" pitchFamily="34" charset="0"/>
              </a:rPr>
              <a:t> </a:t>
            </a:r>
          </a:p>
          <a:p>
            <a:r>
              <a:rPr lang="pt-BR" sz="2000" dirty="0" smtClean="0">
                <a:latin typeface="Calibri" pitchFamily="34" charset="0"/>
              </a:rPr>
              <a:t>A CNA está desenvolvendo estudos sobre os mercados de insumos no Brasil.</a:t>
            </a:r>
          </a:p>
          <a:p>
            <a:r>
              <a:rPr lang="pt-BR" sz="2000" dirty="0" smtClean="0">
                <a:latin typeface="Calibri" pitchFamily="34" charset="0"/>
              </a:rPr>
              <a:t> </a:t>
            </a:r>
          </a:p>
          <a:p>
            <a:r>
              <a:rPr lang="pt-BR" sz="2000" dirty="0" smtClean="0">
                <a:latin typeface="Calibri" pitchFamily="34" charset="0"/>
              </a:rPr>
              <a:t>Todavia, uma mudança na configuração de mercados consolidados exige atuação do Estado. Que precisa definir os objetivos políticos, a distribuição das competências e realizar a alocação orçamentária necessária.</a:t>
            </a:r>
          </a:p>
          <a:p>
            <a:endParaRPr lang="pt-BR" sz="20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2204864"/>
            <a:ext cx="7429500" cy="1139825"/>
          </a:xfrm>
        </p:spPr>
        <p:txBody>
          <a:bodyPr/>
          <a:lstStyle/>
          <a:p>
            <a:pPr algn="ctr"/>
            <a:r>
              <a:rPr lang="pt-BR" sz="7200" dirty="0" smtClean="0">
                <a:latin typeface="Calibri" pitchFamily="34" charset="0"/>
              </a:rPr>
              <a:t>FIM</a:t>
            </a:r>
            <a:endParaRPr lang="pt-BR" sz="72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24352</TotalTime>
  <Words>537</Words>
  <Application>Microsoft Office PowerPoint</Application>
  <PresentationFormat>Apresentação na tela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Slides de apresentação de exemplo</vt:lpstr>
      <vt:lpstr>1_Slides de apresentação de exemplo</vt:lpstr>
      <vt:lpstr>2_Slides de apresentação de exemplo</vt:lpstr>
      <vt:lpstr>Slide 1</vt:lpstr>
      <vt:lpstr>Estrutura normativa</vt:lpstr>
      <vt:lpstr>Slide 3</vt:lpstr>
      <vt:lpstr>Slide 4</vt:lpstr>
      <vt:lpstr>Slide 5</vt:lpstr>
      <vt:lpstr>Slide 6</vt:lpstr>
      <vt:lpstr>Slide 7</vt:lpstr>
      <vt:lpstr>FIM</vt:lpstr>
    </vt:vector>
  </TitlesOfParts>
  <Company>CTIS Informática Ltda.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Jander Vasconcelos</dc:creator>
  <cp:lastModifiedBy>saritafa</cp:lastModifiedBy>
  <cp:revision>1274</cp:revision>
  <cp:lastPrinted>2013-08-07T12:34:15Z</cp:lastPrinted>
  <dcterms:created xsi:type="dcterms:W3CDTF">2004-06-07T14:30:47Z</dcterms:created>
  <dcterms:modified xsi:type="dcterms:W3CDTF">2013-08-07T23:24:04Z</dcterms:modified>
</cp:coreProperties>
</file>