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1" r:id="rId2"/>
    <p:sldMasterId id="2147483769" r:id="rId3"/>
  </p:sldMasterIdLst>
  <p:notesMasterIdLst>
    <p:notesMasterId r:id="rId12"/>
  </p:notesMasterIdLst>
  <p:handoutMasterIdLst>
    <p:handoutMasterId r:id="rId13"/>
  </p:handoutMasterIdLst>
  <p:sldIdLst>
    <p:sldId id="754" r:id="rId4"/>
    <p:sldId id="768" r:id="rId5"/>
    <p:sldId id="771" r:id="rId6"/>
    <p:sldId id="773" r:id="rId7"/>
    <p:sldId id="769" r:id="rId8"/>
    <p:sldId id="770" r:id="rId9"/>
    <p:sldId id="775" r:id="rId10"/>
    <p:sldId id="776" r:id="rId11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nardo de Oliveira Machado" initials="LdO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8015"/>
    <a:srgbClr val="000000"/>
    <a:srgbClr val="FDEAD7"/>
    <a:srgbClr val="F5800B"/>
    <a:srgbClr val="FBCECD"/>
    <a:srgbClr val="D3D3D3"/>
    <a:srgbClr val="004D86"/>
    <a:srgbClr val="FFFF66"/>
    <a:srgbClr val="E6E6E6"/>
    <a:srgbClr val="CFEB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8765" autoAdjust="0"/>
  </p:normalViewPr>
  <p:slideViewPr>
    <p:cSldViewPr>
      <p:cViewPr>
        <p:scale>
          <a:sx n="70" d="100"/>
          <a:sy n="70" d="100"/>
        </p:scale>
        <p:origin x="-1536" y="-450"/>
      </p:cViewPr>
      <p:guideLst>
        <p:guide orient="horz" pos="125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>
      <p:cViewPr varScale="1">
        <p:scale>
          <a:sx n="48" d="100"/>
          <a:sy n="48" d="100"/>
        </p:scale>
        <p:origin x="-268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2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7AB113-3C72-4313-9CE0-2D6CD08FD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552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2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7763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4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29306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045566-8896-48AC-A8D5-8F1AEC695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72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-25400"/>
            <a:ext cx="9144000" cy="45008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290" y="260648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003462" y="1963415"/>
            <a:ext cx="707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Confederação da Agricultura e Pecuária do Brasil </a:t>
            </a:r>
          </a:p>
        </p:txBody>
      </p:sp>
      <p:pic>
        <p:nvPicPr>
          <p:cNvPr id="16" name="Picture 24" descr="http://jornale.com.br/mirian/wp-content/uploads/2009/03/navio-tcp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1504"/>
          <a:stretch/>
        </p:blipFill>
        <p:spPr bwMode="auto">
          <a:xfrm>
            <a:off x="6711032" y="2570476"/>
            <a:ext cx="2437417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7" name="Picture 2" descr="http://www.portosdoparana.pr.gov.br/arquivos/Image/fotos_materias/2008/06.2008/17_06_2008/DSC04137aa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3"/>
          <a:stretch>
            <a:fillRect/>
          </a:stretch>
        </p:blipFill>
        <p:spPr bwMode="auto">
          <a:xfrm>
            <a:off x="5022039" y="2564904"/>
            <a:ext cx="2634430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 descr="barca%C3%A7a+e+ponte+ferrea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72" y="2565028"/>
            <a:ext cx="2679089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jc3.uol.com.br/blogs/repositorio/Foto_Marcelo%20Pizzato_Acervo%20Odebrecht.jpe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" y="2566932"/>
            <a:ext cx="2867400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/>
        </p:spPr>
      </p:pic>
      <p:pic>
        <p:nvPicPr>
          <p:cNvPr id="19" name="Picture 13" descr="eclusa1_tucurui_em_constr1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7797" y="2565277"/>
            <a:ext cx="2376264" cy="1911311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9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145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53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578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xmlns="" val="17971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22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E2F0-57CB-4861-80FA-5BE343696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310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907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700408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1868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908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61310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7075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2439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840520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8808502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1748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49662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75929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xmlns="" val="6310813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710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6020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A8B6-057E-4129-AEEC-CFA8DB8F5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439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319871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19114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765029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47812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272214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10637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67571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4072606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030408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211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03454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97371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24026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xmlns="" val="8118242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5430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940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5537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095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23682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57571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1027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1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61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2051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8602" y="5024219"/>
              <a:ext cx="3802062" cy="144307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55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1336" y="5784652"/>
                <a:ext cx="3802063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6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3075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9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6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88"/>
          <a:stretch>
            <a:fillRect/>
          </a:stretch>
        </p:blipFill>
        <p:spPr bwMode="auto">
          <a:xfrm>
            <a:off x="-30163" y="0"/>
            <a:ext cx="9197976" cy="22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2"/>
          <p:cNvSpPr txBox="1">
            <a:spLocks noChangeArrowheads="1"/>
          </p:cNvSpPr>
          <p:nvPr/>
        </p:nvSpPr>
        <p:spPr bwMode="auto">
          <a:xfrm>
            <a:off x="2409825" y="1772816"/>
            <a:ext cx="669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12862"/>
            <a:ext cx="14081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bimg1.mlstatic.com/semillas-trigo-wheatgrass-jugo-de-pasto-de-trigo-clorofila_MLA-F-3708399828_01201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61769"/>
            <a:ext cx="2627609" cy="235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ambientalsustentavel.org/wp-content/uploads/2011/12/Semente-transg%C3%AAnica-1024x768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4490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sousagradosoufeliz.com/wp-content/uploads/2012/06/sementes1.bmp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494" y="2261769"/>
            <a:ext cx="3213408" cy="233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tângulo 10"/>
          <p:cNvSpPr/>
          <p:nvPr/>
        </p:nvSpPr>
        <p:spPr>
          <a:xfrm>
            <a:off x="140333" y="4869160"/>
            <a:ext cx="8856984" cy="159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</a:pPr>
            <a:r>
              <a:rPr lang="pt-BR" sz="2800" b="1" dirty="0" smtClean="0">
                <a:solidFill>
                  <a:srgbClr val="000000"/>
                </a:solidFill>
                <a:latin typeface="Calibri" pitchFamily="34" charset="0"/>
              </a:rPr>
              <a:t>Mercado </a:t>
            </a:r>
            <a:r>
              <a:rPr lang="pt-BR" sz="2800" b="1" dirty="0" smtClean="0">
                <a:solidFill>
                  <a:srgbClr val="000000"/>
                </a:solidFill>
                <a:latin typeface="Calibri" pitchFamily="34" charset="0"/>
              </a:rPr>
              <a:t>de Sementes no Brasil</a:t>
            </a:r>
          </a:p>
          <a:p>
            <a:pPr algn="ctr" eaLnBrk="1" hangingPunct="1">
              <a:spcBef>
                <a:spcPct val="10000"/>
              </a:spcBef>
            </a:pPr>
            <a:endParaRPr lang="pt-BR" sz="1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ctr" eaLnBrk="1" hangingPunct="1">
              <a:defRPr/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Reginaldo Minaré</a:t>
            </a:r>
            <a:endParaRPr lang="pt-BR" sz="20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endParaRPr lang="pt-BR" sz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Brasília,  </a:t>
            </a:r>
            <a:r>
              <a:rPr lang="pt-BR" sz="1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08 de agosto de 2013</a:t>
            </a:r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pt-BR" sz="1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8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Estrutura normativa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729839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Tratado de Direitos de Propriedade Intelectual -</a:t>
            </a:r>
            <a:r>
              <a:rPr lang="pt-BR" sz="2000" dirty="0" err="1" smtClean="0">
                <a:latin typeface="Calibri" pitchFamily="34" charset="0"/>
              </a:rPr>
              <a:t>TRIPs</a:t>
            </a:r>
            <a:r>
              <a:rPr lang="pt-BR" sz="2000" dirty="0" smtClean="0">
                <a:latin typeface="Calibri" pitchFamily="34" charset="0"/>
              </a:rPr>
              <a:t>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Os Membros concederão proteção a variedades vegetais, seja por meio </a:t>
            </a:r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de </a:t>
            </a:r>
            <a:r>
              <a:rPr lang="pt-BR" sz="2000" dirty="0" smtClean="0">
                <a:latin typeface="Calibri" pitchFamily="34" charset="0"/>
              </a:rPr>
              <a:t>patentes, seja por meio de um sistema "</a:t>
            </a:r>
            <a:r>
              <a:rPr lang="pt-BR" sz="2000" dirty="0" err="1" smtClean="0">
                <a:latin typeface="Calibri" pitchFamily="34" charset="0"/>
              </a:rPr>
              <a:t>sui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generis</a:t>
            </a:r>
            <a:r>
              <a:rPr lang="pt-BR" sz="2000" dirty="0" smtClean="0">
                <a:latin typeface="Calibri" pitchFamily="34" charset="0"/>
              </a:rPr>
              <a:t>" eficaz, seja por uma combinação de ambos.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A Lei 9.279, de 14 de maio de 1996, que regula direitos e obrigações relativas à propriedade industrial.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125899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90872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União Internacional para Proteção de Obtenções Vegetais – </a:t>
            </a:r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UPOV </a:t>
            </a:r>
            <a:r>
              <a:rPr lang="pt-BR" sz="2000" dirty="0" smtClean="0">
                <a:latin typeface="Calibri" pitchFamily="34" charset="0"/>
              </a:rPr>
              <a:t>(sigla em inglês para </a:t>
            </a:r>
            <a:r>
              <a:rPr lang="pt-BR" sz="2000" dirty="0" err="1" smtClean="0">
                <a:latin typeface="Calibri" pitchFamily="34" charset="0"/>
              </a:rPr>
              <a:t>Union</a:t>
            </a:r>
            <a:r>
              <a:rPr lang="pt-BR" sz="2000" dirty="0" smtClean="0">
                <a:latin typeface="Calibri" pitchFamily="34" charset="0"/>
              </a:rPr>
              <a:t> for </a:t>
            </a:r>
            <a:r>
              <a:rPr lang="pt-BR" sz="2000" dirty="0" err="1" smtClean="0">
                <a:latin typeface="Calibri" pitchFamily="34" charset="0"/>
              </a:rPr>
              <a:t>the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Protection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of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New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Varieties</a:t>
            </a:r>
            <a:r>
              <a:rPr lang="pt-BR" sz="2000" dirty="0" smtClean="0">
                <a:latin typeface="Calibri" pitchFamily="34" charset="0"/>
              </a:rPr>
              <a:t> </a:t>
            </a:r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err="1" smtClean="0">
                <a:latin typeface="Calibri" pitchFamily="34" charset="0"/>
              </a:rPr>
              <a:t>of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 err="1" smtClean="0">
                <a:latin typeface="Calibri" pitchFamily="34" charset="0"/>
              </a:rPr>
              <a:t>Plants</a:t>
            </a:r>
            <a:r>
              <a:rPr lang="pt-BR" sz="2000" dirty="0" smtClean="0">
                <a:latin typeface="Calibri" pitchFamily="34" charset="0"/>
              </a:rPr>
              <a:t>), nos termos da versão de 1978.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A </a:t>
            </a:r>
            <a:r>
              <a:rPr lang="pt-BR" sz="2000" dirty="0" smtClean="0">
                <a:latin typeface="Calibri" pitchFamily="34" charset="0"/>
              </a:rPr>
              <a:t>Lei nº 9.456, de 25 de abril de 1997, conhecida como Lei de Proteção de Cultivares,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Lei de proteção de </a:t>
            </a:r>
            <a:r>
              <a:rPr lang="pt-BR" sz="2000" smtClean="0">
                <a:latin typeface="Calibri" pitchFamily="34" charset="0"/>
              </a:rPr>
              <a:t>Cultivares </a:t>
            </a:r>
            <a:r>
              <a:rPr lang="pt-BR" sz="2000" smtClean="0">
                <a:latin typeface="Calibri" pitchFamily="34" charset="0"/>
              </a:rPr>
              <a:t>prevê a </a:t>
            </a:r>
            <a:r>
              <a:rPr lang="pt-BR" sz="2000" dirty="0" smtClean="0">
                <a:latin typeface="Calibri" pitchFamily="34" charset="0"/>
              </a:rPr>
              <a:t>isenção para o “uso próprio”. Não fere o direito de propriedade sobre a cultivar protegida aquele que reserva e planta sementes para uso próprio.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Lei de Propriedade </a:t>
            </a:r>
            <a:r>
              <a:rPr lang="pt-BR" sz="2000" dirty="0" smtClean="0">
                <a:latin typeface="Calibri" pitchFamily="34" charset="0"/>
              </a:rPr>
              <a:t>Industrial não </a:t>
            </a:r>
            <a:r>
              <a:rPr lang="pt-BR" sz="2000" dirty="0" smtClean="0">
                <a:latin typeface="Calibri" pitchFamily="34" charset="0"/>
              </a:rPr>
              <a:t>tem essa </a:t>
            </a:r>
            <a:r>
              <a:rPr lang="pt-BR" sz="2000" dirty="0" smtClean="0">
                <a:latin typeface="Calibri" pitchFamily="34" charset="0"/>
              </a:rPr>
              <a:t>previsão. Nesse caso específico a inovação tecnológica introduziu um elemento que, embora legítimo, desperta resistência perante a cultura de diversos agricultores.</a:t>
            </a:r>
          </a:p>
          <a:p>
            <a:endParaRPr lang="pt-BR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48680"/>
            <a:ext cx="79208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A Lei nº </a:t>
            </a:r>
            <a:r>
              <a:rPr lang="pt-BR" sz="2000" dirty="0" smtClean="0">
                <a:latin typeface="Calibri" pitchFamily="34" charset="0"/>
              </a:rPr>
              <a:t>9.456/1997 prevê:</a:t>
            </a:r>
            <a:endParaRPr lang="pt-BR" sz="2000" dirty="0" smtClean="0">
              <a:latin typeface="Calibri" pitchFamily="34" charset="0"/>
            </a:endParaRP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Art. 31. O requerimento de licença será dirigido ao Ministério da Agricultura e do Abastecimento e decidido pelo Conselho Administrativo de Defesa Econômica - CADE, criado pela Lei nº 8.884, de 11 de junho de 1994. (Lei nº 12.529/2011 que estrutura o Sistema Brasileiro de Concorrência)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Art. 36.  Constituem infração da ordem econômica, independentemente de culpa, os atos sob qualquer forma manifestados, que tenham por objeto ou possam produzir os seguintes efeitos, ainda que não sejam alcançados:</a:t>
            </a:r>
          </a:p>
          <a:p>
            <a:r>
              <a:rPr lang="pt-BR" sz="2000" dirty="0" smtClean="0">
                <a:latin typeface="Calibri" pitchFamily="34" charset="0"/>
              </a:rPr>
              <a:t>I - limitar, falsear ou de qualquer forma prejudicar a livre concorrência ou a livre iniciativa;</a:t>
            </a:r>
          </a:p>
          <a:p>
            <a:r>
              <a:rPr lang="pt-BR" sz="2000" dirty="0" smtClean="0">
                <a:latin typeface="Calibri" pitchFamily="34" charset="0"/>
              </a:rPr>
              <a:t>II - dominar mercado relevante de bens ou serviços;</a:t>
            </a:r>
          </a:p>
          <a:p>
            <a:r>
              <a:rPr lang="pt-BR" sz="2000" dirty="0" smtClean="0">
                <a:latin typeface="Calibri" pitchFamily="34" charset="0"/>
              </a:rPr>
              <a:t>III - aumentar arbitrariamente os lucros; e</a:t>
            </a:r>
          </a:p>
          <a:p>
            <a:r>
              <a:rPr lang="pt-BR" sz="2000" dirty="0" smtClean="0">
                <a:latin typeface="Calibri" pitchFamily="34" charset="0"/>
              </a:rPr>
              <a:t>IV - exercer de forma abusiva posição dominante. </a:t>
            </a:r>
          </a:p>
          <a:p>
            <a:endParaRPr lang="pt-B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54868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Característica do mercado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340768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O mercado de sementes é globalizado e </a:t>
            </a:r>
            <a:r>
              <a:rPr lang="pt-BR" sz="2000" dirty="0" smtClean="0">
                <a:latin typeface="Calibri" pitchFamily="34" charset="0"/>
              </a:rPr>
              <a:t>competitivo. </a:t>
            </a:r>
          </a:p>
          <a:p>
            <a:r>
              <a:rPr lang="pt-BR" sz="2000" dirty="0" smtClean="0">
                <a:latin typeface="Calibri" pitchFamily="34" charset="0"/>
              </a:rPr>
              <a:t>Semelhante </a:t>
            </a:r>
            <a:r>
              <a:rPr lang="pt-BR" sz="2000" dirty="0" smtClean="0">
                <a:latin typeface="Calibri" pitchFamily="34" charset="0"/>
              </a:rPr>
              <a:t>ao de produtos fitossanitários e fertilizantes.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Obter, multiplicar e distribuir sementes é uma atividade complexa, exige: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Mão de obra especializada, laboratório, área experimental para o desenvolvimento de linhagens, área para seleção da variedade e multiplicação das sementes na escala necessária, estrutura de divulgação e venda, rede de distribuição, assistência técnica e financiamento ao produtor.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Essa característica do mercado é uma barreira para a participação de pequenas empresas. Exige elevado  aporte de recursos por longo período antes de começar a vender produto e ter retorno.</a:t>
            </a:r>
          </a:p>
          <a:p>
            <a:endParaRPr lang="pt-BR" sz="2000" dirty="0" smtClean="0">
              <a:latin typeface="Calibri" pitchFamily="34" charset="0"/>
            </a:endParaRPr>
          </a:p>
          <a:p>
            <a:r>
              <a:rPr lang="pt-BR" sz="2000" dirty="0" smtClean="0">
                <a:latin typeface="Calibri" pitchFamily="34" charset="0"/>
              </a:rPr>
              <a:t>Uma empresa que tem condições de desenvolver uma variedade e nela introduzir uma transformação genética, porque iria colocar no mercado a variedade convencional também?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628801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Mercado </a:t>
            </a:r>
            <a:r>
              <a:rPr lang="pt-BR" sz="2000" dirty="0">
                <a:latin typeface="Calibri" pitchFamily="34" charset="0"/>
              </a:rPr>
              <a:t>concentrado. Semelhante ao mercado de agrotóxicos e fertilizantes.</a:t>
            </a:r>
          </a:p>
          <a:p>
            <a:r>
              <a:rPr lang="pt-BR" sz="2000" dirty="0">
                <a:latin typeface="Calibri" pitchFamily="34" charset="0"/>
              </a:rPr>
              <a:t> </a:t>
            </a:r>
          </a:p>
          <a:p>
            <a:r>
              <a:rPr lang="pt-BR" sz="2000" dirty="0">
                <a:latin typeface="Calibri" pitchFamily="34" charset="0"/>
              </a:rPr>
              <a:t>A Embrapa é uma empresa de excelência na área de obtenção de variedade. Precisa ter padrão de excelência semelhante para se inserir em um mercado tão competitivo.</a:t>
            </a:r>
          </a:p>
          <a:p>
            <a:r>
              <a:rPr lang="pt-BR" sz="2000" dirty="0">
                <a:latin typeface="Calibri" pitchFamily="34" charset="0"/>
              </a:rPr>
              <a:t> </a:t>
            </a:r>
          </a:p>
          <a:p>
            <a:r>
              <a:rPr lang="pt-BR" sz="2000" dirty="0">
                <a:latin typeface="Calibri" pitchFamily="34" charset="0"/>
              </a:rPr>
              <a:t>A marca Embrapa já está consolidada no mercado. Interessa ao Brasil a criação de uma empresa de capital misto para distribuir e vender produtos desenvolvidos pela Embrapa?</a:t>
            </a:r>
          </a:p>
          <a:p>
            <a:r>
              <a:rPr lang="pt-BR" sz="2000" dirty="0">
                <a:latin typeface="Calibri" pitchFamily="34" charset="0"/>
              </a:rPr>
              <a:t> </a:t>
            </a:r>
          </a:p>
          <a:p>
            <a:r>
              <a:rPr lang="pt-BR" sz="2000" dirty="0">
                <a:latin typeface="Calibri" pitchFamily="34" charset="0"/>
              </a:rPr>
              <a:t>Interessa ao Brasil o fortalecimento de instituições como a </a:t>
            </a:r>
            <a:r>
              <a:rPr lang="pt-BR" sz="2000" dirty="0" err="1">
                <a:latin typeface="Calibri" pitchFamily="34" charset="0"/>
              </a:rPr>
              <a:t>Coodetec</a:t>
            </a:r>
            <a:r>
              <a:rPr lang="pt-BR" sz="2000" dirty="0">
                <a:latin typeface="Calibri" pitchFamily="34" charset="0"/>
              </a:rPr>
              <a:t>, Fundação MT e o  Instituto Mineiro de Agropecuária - IMA para competir de fato nesse mercado</a:t>
            </a:r>
            <a:r>
              <a:rPr lang="pt-BR" sz="2000" dirty="0" smtClean="0">
                <a:latin typeface="Calibri" pitchFamily="34" charset="0"/>
              </a:rPr>
              <a:t>?</a:t>
            </a:r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 </a:t>
            </a:r>
          </a:p>
          <a:p>
            <a:endParaRPr lang="pt-BR" sz="2000" dirty="0">
              <a:latin typeface="Calibr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548680"/>
            <a:ext cx="91440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Situação atual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1124744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A Embrapa é uma empresa de excelência na área de obtenção de variedade convencional. Todavia, não tem condições de competir com as multinacionais no campo da biotecnologia moderna . Interessa ao Brasil que a Embrapa desenvolva essa competência?</a:t>
            </a:r>
          </a:p>
          <a:p>
            <a:r>
              <a:rPr lang="pt-BR" sz="2000" dirty="0" smtClean="0">
                <a:latin typeface="Calibri" pitchFamily="34" charset="0"/>
              </a:rPr>
              <a:t> </a:t>
            </a:r>
          </a:p>
          <a:p>
            <a:r>
              <a:rPr lang="pt-BR" sz="2000" dirty="0" smtClean="0">
                <a:latin typeface="Calibri" pitchFamily="34" charset="0"/>
              </a:rPr>
              <a:t>A CNA está desenvolvendo estudos sobre os mercados de insumos no Brasil.</a:t>
            </a:r>
          </a:p>
          <a:p>
            <a:r>
              <a:rPr lang="pt-BR" sz="2000" dirty="0" smtClean="0">
                <a:latin typeface="Calibri" pitchFamily="34" charset="0"/>
              </a:rPr>
              <a:t> </a:t>
            </a:r>
          </a:p>
          <a:p>
            <a:r>
              <a:rPr lang="pt-BR" sz="2000" dirty="0" smtClean="0">
                <a:latin typeface="Calibri" pitchFamily="34" charset="0"/>
              </a:rPr>
              <a:t>Todavia, uma mudança na configuração de mercados consolidados exige atuação do Estado. Que precisa definir os objetivos políticos, a distribuição das competências e realizar a alocação orçamentária necessária.</a:t>
            </a:r>
          </a:p>
          <a:p>
            <a:endParaRPr lang="pt-BR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429500" cy="1139825"/>
          </a:xfrm>
        </p:spPr>
        <p:txBody>
          <a:bodyPr/>
          <a:lstStyle/>
          <a:p>
            <a:pPr algn="ctr"/>
            <a:r>
              <a:rPr lang="pt-BR" sz="7200" dirty="0" smtClean="0">
                <a:latin typeface="Calibri" pitchFamily="34" charset="0"/>
              </a:rPr>
              <a:t>FIM</a:t>
            </a:r>
            <a:endParaRPr lang="pt-BR" sz="72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24352</TotalTime>
  <Words>537</Words>
  <Application>Microsoft Office PowerPoint</Application>
  <PresentationFormat>Apresentação na tela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Slides de apresentação de exemplo</vt:lpstr>
      <vt:lpstr>1_Slides de apresentação de exemplo</vt:lpstr>
      <vt:lpstr>2_Slides de apresentação de exemplo</vt:lpstr>
      <vt:lpstr>Slide 1</vt:lpstr>
      <vt:lpstr>Estrutura normativa</vt:lpstr>
      <vt:lpstr>Slide 3</vt:lpstr>
      <vt:lpstr>Slide 4</vt:lpstr>
      <vt:lpstr>Slide 5</vt:lpstr>
      <vt:lpstr>Slide 6</vt:lpstr>
      <vt:lpstr>Slide 7</vt:lpstr>
      <vt:lpstr>FIM</vt:lpstr>
    </vt:vector>
  </TitlesOfParts>
  <Company>CTIS Informática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Jander Vasconcelos</dc:creator>
  <cp:lastModifiedBy>saritafa</cp:lastModifiedBy>
  <cp:revision>1274</cp:revision>
  <cp:lastPrinted>2013-08-07T12:34:15Z</cp:lastPrinted>
  <dcterms:created xsi:type="dcterms:W3CDTF">2004-06-07T14:30:47Z</dcterms:created>
  <dcterms:modified xsi:type="dcterms:W3CDTF">2013-08-07T23:24:04Z</dcterms:modified>
</cp:coreProperties>
</file>