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1" r:id="rId2"/>
    <p:sldId id="411" r:id="rId3"/>
    <p:sldId id="507" r:id="rId4"/>
    <p:sldId id="472" r:id="rId5"/>
    <p:sldId id="502" r:id="rId6"/>
    <p:sldId id="485" r:id="rId7"/>
    <p:sldId id="435" r:id="rId8"/>
    <p:sldId id="494" r:id="rId9"/>
    <p:sldId id="509" r:id="rId10"/>
    <p:sldId id="497" r:id="rId11"/>
    <p:sldId id="510" r:id="rId12"/>
    <p:sldId id="505" r:id="rId13"/>
    <p:sldId id="511" r:id="rId14"/>
    <p:sldId id="508" r:id="rId15"/>
    <p:sldId id="480" r:id="rId16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99FF"/>
    <a:srgbClr val="00FF00"/>
    <a:srgbClr val="8585E0"/>
    <a:srgbClr val="3366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8401" autoAdjust="0"/>
  </p:normalViewPr>
  <p:slideViewPr>
    <p:cSldViewPr>
      <p:cViewPr varScale="1">
        <p:scale>
          <a:sx n="108" d="100"/>
          <a:sy n="108" d="100"/>
        </p:scale>
        <p:origin x="1098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922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6889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91" y="3"/>
            <a:ext cx="2946400" cy="496889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fld id="{54533235-E836-481E-ADE6-F234871DE467}" type="datetimeFigureOut">
              <a:rPr lang="pt-BR" smtClean="0"/>
              <a:pPr/>
              <a:t>06/07/2015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7"/>
            <a:ext cx="2946400" cy="496887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91" y="9428167"/>
            <a:ext cx="2946400" cy="496887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A113B069-C677-4349-8552-9C6FA17684C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0984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7" y="4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fld id="{B8FE612E-5BF3-4860-B2A0-CFF9C3808C25}" type="datetimeFigureOut">
              <a:rPr lang="pt-BR" smtClean="0"/>
              <a:pPr/>
              <a:t>06/07/2015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8" rIns="91417" bIns="45708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17" tIns="45708" rIns="91417" bIns="45708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4" y="9428586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7" y="9428586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F7F07897-7AE9-40A0-858C-BA73098E425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2814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660241" algn="l"/>
                <a:tab pos="1323654" algn="l"/>
                <a:tab pos="1987066" algn="l"/>
                <a:tab pos="265047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768" indent="-285679" eaLnBrk="0" hangingPunct="0">
              <a:tabLst>
                <a:tab pos="660241" algn="l"/>
                <a:tab pos="1323654" algn="l"/>
                <a:tab pos="1987066" algn="l"/>
                <a:tab pos="265047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2721" indent="-228544" eaLnBrk="0" hangingPunct="0">
              <a:tabLst>
                <a:tab pos="660241" algn="l"/>
                <a:tab pos="1323654" algn="l"/>
                <a:tab pos="1987066" algn="l"/>
                <a:tab pos="265047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9810" indent="-228544" eaLnBrk="0" hangingPunct="0">
              <a:tabLst>
                <a:tab pos="660241" algn="l"/>
                <a:tab pos="1323654" algn="l"/>
                <a:tab pos="1987066" algn="l"/>
                <a:tab pos="265047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6898" indent="-228544" eaLnBrk="0" hangingPunct="0">
              <a:tabLst>
                <a:tab pos="660241" algn="l"/>
                <a:tab pos="1323654" algn="l"/>
                <a:tab pos="1987066" algn="l"/>
                <a:tab pos="265047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3987" indent="-228544" eaLnBrk="0" fontAlgn="base" hangingPunct="0">
              <a:spcBef>
                <a:spcPct val="0"/>
              </a:spcBef>
              <a:spcAft>
                <a:spcPct val="0"/>
              </a:spcAft>
              <a:tabLst>
                <a:tab pos="660241" algn="l"/>
                <a:tab pos="1323654" algn="l"/>
                <a:tab pos="1987066" algn="l"/>
                <a:tab pos="265047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077" indent="-228544" eaLnBrk="0" fontAlgn="base" hangingPunct="0">
              <a:spcBef>
                <a:spcPct val="0"/>
              </a:spcBef>
              <a:spcAft>
                <a:spcPct val="0"/>
              </a:spcAft>
              <a:tabLst>
                <a:tab pos="660241" algn="l"/>
                <a:tab pos="1323654" algn="l"/>
                <a:tab pos="1987066" algn="l"/>
                <a:tab pos="265047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8164" indent="-228544" eaLnBrk="0" fontAlgn="base" hangingPunct="0">
              <a:spcBef>
                <a:spcPct val="0"/>
              </a:spcBef>
              <a:spcAft>
                <a:spcPct val="0"/>
              </a:spcAft>
              <a:tabLst>
                <a:tab pos="660241" algn="l"/>
                <a:tab pos="1323654" algn="l"/>
                <a:tab pos="1987066" algn="l"/>
                <a:tab pos="265047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5252" indent="-228544" eaLnBrk="0" fontAlgn="base" hangingPunct="0">
              <a:spcBef>
                <a:spcPct val="0"/>
              </a:spcBef>
              <a:spcAft>
                <a:spcPct val="0"/>
              </a:spcAft>
              <a:tabLst>
                <a:tab pos="660241" algn="l"/>
                <a:tab pos="1323654" algn="l"/>
                <a:tab pos="1987066" algn="l"/>
                <a:tab pos="265047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E1A3767-EAFE-4C51-9ACE-7ABB58FEE37B}" type="slidenum">
              <a:rPr lang="en-US" sz="11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  <a:cs typeface="DejaVu Sans Condensed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100" dirty="0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DejaVu Sans Condensed" pitchFamily="34" charset="0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3849691" y="9428167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43" tIns="42872" rIns="82443" bIns="42872" anchor="b"/>
          <a:lstStyle>
            <a:lvl1pPr eaLnBrk="0" hangingPunct="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0939DF5B-1DA2-4749-8D65-C90B5486F284}" type="slidenum">
              <a:rPr lang="pt-BR" sz="13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pPr algn="r" eaLnBrk="1" hangingPunct="1"/>
              <a:t>1</a:t>
            </a:fld>
            <a:endParaRPr lang="pt-BR" sz="1300" dirty="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6148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</p:spPr>
      </p:sp>
      <p:sp>
        <p:nvSpPr>
          <p:cNvPr id="614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1" y="4714879"/>
            <a:ext cx="5421313" cy="4449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numCol="1" anchor="ctr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15925" algn="l"/>
                <a:tab pos="835025" algn="l"/>
                <a:tab pos="1254125" algn="l"/>
                <a:tab pos="1673225" algn="l"/>
                <a:tab pos="2092325" algn="l"/>
                <a:tab pos="2511425" algn="l"/>
                <a:tab pos="2930525" algn="l"/>
                <a:tab pos="3349625" algn="l"/>
                <a:tab pos="3768725" algn="l"/>
                <a:tab pos="4186238" algn="l"/>
                <a:tab pos="4605338" algn="l"/>
                <a:tab pos="5024438" algn="l"/>
                <a:tab pos="5443538" algn="l"/>
                <a:tab pos="5862638" algn="l"/>
                <a:tab pos="6281738" algn="l"/>
                <a:tab pos="6700838" algn="l"/>
                <a:tab pos="7119938" algn="l"/>
                <a:tab pos="7539038" algn="l"/>
                <a:tab pos="7956550" algn="l"/>
                <a:tab pos="83756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0" algn="l"/>
                <a:tab pos="415925" algn="l"/>
                <a:tab pos="835025" algn="l"/>
                <a:tab pos="1254125" algn="l"/>
                <a:tab pos="1673225" algn="l"/>
                <a:tab pos="2092325" algn="l"/>
                <a:tab pos="2511425" algn="l"/>
                <a:tab pos="2930525" algn="l"/>
                <a:tab pos="3349625" algn="l"/>
                <a:tab pos="3768725" algn="l"/>
                <a:tab pos="4186238" algn="l"/>
                <a:tab pos="4605338" algn="l"/>
                <a:tab pos="5024438" algn="l"/>
                <a:tab pos="5443538" algn="l"/>
                <a:tab pos="5862638" algn="l"/>
                <a:tab pos="6281738" algn="l"/>
                <a:tab pos="6700838" algn="l"/>
                <a:tab pos="7119938" algn="l"/>
                <a:tab pos="7539038" algn="l"/>
                <a:tab pos="7956550" algn="l"/>
                <a:tab pos="837565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>
              <a:tabLst>
                <a:tab pos="0" algn="l"/>
                <a:tab pos="415925" algn="l"/>
                <a:tab pos="835025" algn="l"/>
                <a:tab pos="1254125" algn="l"/>
                <a:tab pos="1673225" algn="l"/>
                <a:tab pos="2092325" algn="l"/>
                <a:tab pos="2511425" algn="l"/>
                <a:tab pos="2930525" algn="l"/>
                <a:tab pos="3349625" algn="l"/>
                <a:tab pos="3768725" algn="l"/>
                <a:tab pos="4186238" algn="l"/>
                <a:tab pos="4605338" algn="l"/>
                <a:tab pos="5024438" algn="l"/>
                <a:tab pos="5443538" algn="l"/>
                <a:tab pos="5862638" algn="l"/>
                <a:tab pos="6281738" algn="l"/>
                <a:tab pos="6700838" algn="l"/>
                <a:tab pos="7119938" algn="l"/>
                <a:tab pos="7539038" algn="l"/>
                <a:tab pos="7956550" algn="l"/>
                <a:tab pos="837565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>
              <a:tabLst>
                <a:tab pos="0" algn="l"/>
                <a:tab pos="415925" algn="l"/>
                <a:tab pos="835025" algn="l"/>
                <a:tab pos="1254125" algn="l"/>
                <a:tab pos="1673225" algn="l"/>
                <a:tab pos="2092325" algn="l"/>
                <a:tab pos="2511425" algn="l"/>
                <a:tab pos="2930525" algn="l"/>
                <a:tab pos="3349625" algn="l"/>
                <a:tab pos="3768725" algn="l"/>
                <a:tab pos="4186238" algn="l"/>
                <a:tab pos="4605338" algn="l"/>
                <a:tab pos="5024438" algn="l"/>
                <a:tab pos="5443538" algn="l"/>
                <a:tab pos="5862638" algn="l"/>
                <a:tab pos="6281738" algn="l"/>
                <a:tab pos="6700838" algn="l"/>
                <a:tab pos="7119938" algn="l"/>
                <a:tab pos="7539038" algn="l"/>
                <a:tab pos="7956550" algn="l"/>
                <a:tab pos="837565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tabLst>
                <a:tab pos="0" algn="l"/>
                <a:tab pos="415925" algn="l"/>
                <a:tab pos="835025" algn="l"/>
                <a:tab pos="1254125" algn="l"/>
                <a:tab pos="1673225" algn="l"/>
                <a:tab pos="2092325" algn="l"/>
                <a:tab pos="2511425" algn="l"/>
                <a:tab pos="2930525" algn="l"/>
                <a:tab pos="3349625" algn="l"/>
                <a:tab pos="3768725" algn="l"/>
                <a:tab pos="4186238" algn="l"/>
                <a:tab pos="4605338" algn="l"/>
                <a:tab pos="5024438" algn="l"/>
                <a:tab pos="5443538" algn="l"/>
                <a:tab pos="5862638" algn="l"/>
                <a:tab pos="6281738" algn="l"/>
                <a:tab pos="6700838" algn="l"/>
                <a:tab pos="7119938" algn="l"/>
                <a:tab pos="7539038" algn="l"/>
                <a:tab pos="7956550" algn="l"/>
                <a:tab pos="837565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15925" algn="l"/>
                <a:tab pos="835025" algn="l"/>
                <a:tab pos="1254125" algn="l"/>
                <a:tab pos="1673225" algn="l"/>
                <a:tab pos="2092325" algn="l"/>
                <a:tab pos="2511425" algn="l"/>
                <a:tab pos="2930525" algn="l"/>
                <a:tab pos="3349625" algn="l"/>
                <a:tab pos="3768725" algn="l"/>
                <a:tab pos="4186238" algn="l"/>
                <a:tab pos="4605338" algn="l"/>
                <a:tab pos="5024438" algn="l"/>
                <a:tab pos="5443538" algn="l"/>
                <a:tab pos="5862638" algn="l"/>
                <a:tab pos="6281738" algn="l"/>
                <a:tab pos="6700838" algn="l"/>
                <a:tab pos="7119938" algn="l"/>
                <a:tab pos="7539038" algn="l"/>
                <a:tab pos="7956550" algn="l"/>
                <a:tab pos="837565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15925" algn="l"/>
                <a:tab pos="835025" algn="l"/>
                <a:tab pos="1254125" algn="l"/>
                <a:tab pos="1673225" algn="l"/>
                <a:tab pos="2092325" algn="l"/>
                <a:tab pos="2511425" algn="l"/>
                <a:tab pos="2930525" algn="l"/>
                <a:tab pos="3349625" algn="l"/>
                <a:tab pos="3768725" algn="l"/>
                <a:tab pos="4186238" algn="l"/>
                <a:tab pos="4605338" algn="l"/>
                <a:tab pos="5024438" algn="l"/>
                <a:tab pos="5443538" algn="l"/>
                <a:tab pos="5862638" algn="l"/>
                <a:tab pos="6281738" algn="l"/>
                <a:tab pos="6700838" algn="l"/>
                <a:tab pos="7119938" algn="l"/>
                <a:tab pos="7539038" algn="l"/>
                <a:tab pos="7956550" algn="l"/>
                <a:tab pos="837565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15925" algn="l"/>
                <a:tab pos="835025" algn="l"/>
                <a:tab pos="1254125" algn="l"/>
                <a:tab pos="1673225" algn="l"/>
                <a:tab pos="2092325" algn="l"/>
                <a:tab pos="2511425" algn="l"/>
                <a:tab pos="2930525" algn="l"/>
                <a:tab pos="3349625" algn="l"/>
                <a:tab pos="3768725" algn="l"/>
                <a:tab pos="4186238" algn="l"/>
                <a:tab pos="4605338" algn="l"/>
                <a:tab pos="5024438" algn="l"/>
                <a:tab pos="5443538" algn="l"/>
                <a:tab pos="5862638" algn="l"/>
                <a:tab pos="6281738" algn="l"/>
                <a:tab pos="6700838" algn="l"/>
                <a:tab pos="7119938" algn="l"/>
                <a:tab pos="7539038" algn="l"/>
                <a:tab pos="7956550" algn="l"/>
                <a:tab pos="837565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15925" algn="l"/>
                <a:tab pos="835025" algn="l"/>
                <a:tab pos="1254125" algn="l"/>
                <a:tab pos="1673225" algn="l"/>
                <a:tab pos="2092325" algn="l"/>
                <a:tab pos="2511425" algn="l"/>
                <a:tab pos="2930525" algn="l"/>
                <a:tab pos="3349625" algn="l"/>
                <a:tab pos="3768725" algn="l"/>
                <a:tab pos="4186238" algn="l"/>
                <a:tab pos="4605338" algn="l"/>
                <a:tab pos="5024438" algn="l"/>
                <a:tab pos="5443538" algn="l"/>
                <a:tab pos="5862638" algn="l"/>
                <a:tab pos="6281738" algn="l"/>
                <a:tab pos="6700838" algn="l"/>
                <a:tab pos="7119938" algn="l"/>
                <a:tab pos="7539038" algn="l"/>
                <a:tab pos="7956550" algn="l"/>
                <a:tab pos="837565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2758837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07897-7AE9-40A0-858C-BA73098E4257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2756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1203" name="Espaço Reservado para Anotações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003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660241" algn="l"/>
                <a:tab pos="1323654" algn="l"/>
                <a:tab pos="1987066" algn="l"/>
                <a:tab pos="265047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768" indent="-285679" eaLnBrk="0" hangingPunct="0">
              <a:tabLst>
                <a:tab pos="660241" algn="l"/>
                <a:tab pos="1323654" algn="l"/>
                <a:tab pos="1987066" algn="l"/>
                <a:tab pos="265047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2721" indent="-228544" eaLnBrk="0" hangingPunct="0">
              <a:tabLst>
                <a:tab pos="660241" algn="l"/>
                <a:tab pos="1323654" algn="l"/>
                <a:tab pos="1987066" algn="l"/>
                <a:tab pos="265047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9810" indent="-228544" eaLnBrk="0" hangingPunct="0">
              <a:tabLst>
                <a:tab pos="660241" algn="l"/>
                <a:tab pos="1323654" algn="l"/>
                <a:tab pos="1987066" algn="l"/>
                <a:tab pos="265047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6898" indent="-228544" eaLnBrk="0" hangingPunct="0">
              <a:tabLst>
                <a:tab pos="660241" algn="l"/>
                <a:tab pos="1323654" algn="l"/>
                <a:tab pos="1987066" algn="l"/>
                <a:tab pos="265047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3987" indent="-228544" eaLnBrk="0" fontAlgn="base" hangingPunct="0">
              <a:spcBef>
                <a:spcPct val="0"/>
              </a:spcBef>
              <a:spcAft>
                <a:spcPct val="0"/>
              </a:spcAft>
              <a:tabLst>
                <a:tab pos="660241" algn="l"/>
                <a:tab pos="1323654" algn="l"/>
                <a:tab pos="1987066" algn="l"/>
                <a:tab pos="265047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077" indent="-228544" eaLnBrk="0" fontAlgn="base" hangingPunct="0">
              <a:spcBef>
                <a:spcPct val="0"/>
              </a:spcBef>
              <a:spcAft>
                <a:spcPct val="0"/>
              </a:spcAft>
              <a:tabLst>
                <a:tab pos="660241" algn="l"/>
                <a:tab pos="1323654" algn="l"/>
                <a:tab pos="1987066" algn="l"/>
                <a:tab pos="265047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8164" indent="-228544" eaLnBrk="0" fontAlgn="base" hangingPunct="0">
              <a:spcBef>
                <a:spcPct val="0"/>
              </a:spcBef>
              <a:spcAft>
                <a:spcPct val="0"/>
              </a:spcAft>
              <a:tabLst>
                <a:tab pos="660241" algn="l"/>
                <a:tab pos="1323654" algn="l"/>
                <a:tab pos="1987066" algn="l"/>
                <a:tab pos="265047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5252" indent="-228544" eaLnBrk="0" fontAlgn="base" hangingPunct="0">
              <a:spcBef>
                <a:spcPct val="0"/>
              </a:spcBef>
              <a:spcAft>
                <a:spcPct val="0"/>
              </a:spcAft>
              <a:tabLst>
                <a:tab pos="660241" algn="l"/>
                <a:tab pos="1323654" algn="l"/>
                <a:tab pos="1987066" algn="l"/>
                <a:tab pos="265047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E1A3767-EAFE-4C51-9ACE-7ABB58FEE37B}" type="slidenum">
              <a:rPr lang="en-US" sz="11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  <a:cs typeface="DejaVu Sans Condensed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100" dirty="0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DejaVu Sans Condensed" pitchFamily="34" charset="0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3849691" y="9428167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43" tIns="42872" rIns="82443" bIns="42872" anchor="b"/>
          <a:lstStyle>
            <a:lvl1pPr eaLnBrk="0" hangingPunct="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0939DF5B-1DA2-4749-8D65-C90B5486F284}" type="slidenum">
              <a:rPr lang="pt-BR" sz="13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pPr algn="r" eaLnBrk="1" hangingPunct="1"/>
              <a:t>15</a:t>
            </a:fld>
            <a:endParaRPr lang="pt-BR" sz="1300" dirty="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6148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</p:spPr>
      </p:sp>
      <p:sp>
        <p:nvSpPr>
          <p:cNvPr id="614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1" y="4714879"/>
            <a:ext cx="5421313" cy="4449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numCol="1" anchor="ctr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15925" algn="l"/>
                <a:tab pos="835025" algn="l"/>
                <a:tab pos="1254125" algn="l"/>
                <a:tab pos="1673225" algn="l"/>
                <a:tab pos="2092325" algn="l"/>
                <a:tab pos="2511425" algn="l"/>
                <a:tab pos="2930525" algn="l"/>
                <a:tab pos="3349625" algn="l"/>
                <a:tab pos="3768725" algn="l"/>
                <a:tab pos="4186238" algn="l"/>
                <a:tab pos="4605338" algn="l"/>
                <a:tab pos="5024438" algn="l"/>
                <a:tab pos="5443538" algn="l"/>
                <a:tab pos="5862638" algn="l"/>
                <a:tab pos="6281738" algn="l"/>
                <a:tab pos="6700838" algn="l"/>
                <a:tab pos="7119938" algn="l"/>
                <a:tab pos="7539038" algn="l"/>
                <a:tab pos="7956550" algn="l"/>
                <a:tab pos="83756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0" algn="l"/>
                <a:tab pos="415925" algn="l"/>
                <a:tab pos="835025" algn="l"/>
                <a:tab pos="1254125" algn="l"/>
                <a:tab pos="1673225" algn="l"/>
                <a:tab pos="2092325" algn="l"/>
                <a:tab pos="2511425" algn="l"/>
                <a:tab pos="2930525" algn="l"/>
                <a:tab pos="3349625" algn="l"/>
                <a:tab pos="3768725" algn="l"/>
                <a:tab pos="4186238" algn="l"/>
                <a:tab pos="4605338" algn="l"/>
                <a:tab pos="5024438" algn="l"/>
                <a:tab pos="5443538" algn="l"/>
                <a:tab pos="5862638" algn="l"/>
                <a:tab pos="6281738" algn="l"/>
                <a:tab pos="6700838" algn="l"/>
                <a:tab pos="7119938" algn="l"/>
                <a:tab pos="7539038" algn="l"/>
                <a:tab pos="7956550" algn="l"/>
                <a:tab pos="837565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>
              <a:tabLst>
                <a:tab pos="0" algn="l"/>
                <a:tab pos="415925" algn="l"/>
                <a:tab pos="835025" algn="l"/>
                <a:tab pos="1254125" algn="l"/>
                <a:tab pos="1673225" algn="l"/>
                <a:tab pos="2092325" algn="l"/>
                <a:tab pos="2511425" algn="l"/>
                <a:tab pos="2930525" algn="l"/>
                <a:tab pos="3349625" algn="l"/>
                <a:tab pos="3768725" algn="l"/>
                <a:tab pos="4186238" algn="l"/>
                <a:tab pos="4605338" algn="l"/>
                <a:tab pos="5024438" algn="l"/>
                <a:tab pos="5443538" algn="l"/>
                <a:tab pos="5862638" algn="l"/>
                <a:tab pos="6281738" algn="l"/>
                <a:tab pos="6700838" algn="l"/>
                <a:tab pos="7119938" algn="l"/>
                <a:tab pos="7539038" algn="l"/>
                <a:tab pos="7956550" algn="l"/>
                <a:tab pos="837565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>
              <a:tabLst>
                <a:tab pos="0" algn="l"/>
                <a:tab pos="415925" algn="l"/>
                <a:tab pos="835025" algn="l"/>
                <a:tab pos="1254125" algn="l"/>
                <a:tab pos="1673225" algn="l"/>
                <a:tab pos="2092325" algn="l"/>
                <a:tab pos="2511425" algn="l"/>
                <a:tab pos="2930525" algn="l"/>
                <a:tab pos="3349625" algn="l"/>
                <a:tab pos="3768725" algn="l"/>
                <a:tab pos="4186238" algn="l"/>
                <a:tab pos="4605338" algn="l"/>
                <a:tab pos="5024438" algn="l"/>
                <a:tab pos="5443538" algn="l"/>
                <a:tab pos="5862638" algn="l"/>
                <a:tab pos="6281738" algn="l"/>
                <a:tab pos="6700838" algn="l"/>
                <a:tab pos="7119938" algn="l"/>
                <a:tab pos="7539038" algn="l"/>
                <a:tab pos="7956550" algn="l"/>
                <a:tab pos="837565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tabLst>
                <a:tab pos="0" algn="l"/>
                <a:tab pos="415925" algn="l"/>
                <a:tab pos="835025" algn="l"/>
                <a:tab pos="1254125" algn="l"/>
                <a:tab pos="1673225" algn="l"/>
                <a:tab pos="2092325" algn="l"/>
                <a:tab pos="2511425" algn="l"/>
                <a:tab pos="2930525" algn="l"/>
                <a:tab pos="3349625" algn="l"/>
                <a:tab pos="3768725" algn="l"/>
                <a:tab pos="4186238" algn="l"/>
                <a:tab pos="4605338" algn="l"/>
                <a:tab pos="5024438" algn="l"/>
                <a:tab pos="5443538" algn="l"/>
                <a:tab pos="5862638" algn="l"/>
                <a:tab pos="6281738" algn="l"/>
                <a:tab pos="6700838" algn="l"/>
                <a:tab pos="7119938" algn="l"/>
                <a:tab pos="7539038" algn="l"/>
                <a:tab pos="7956550" algn="l"/>
                <a:tab pos="837565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15925" algn="l"/>
                <a:tab pos="835025" algn="l"/>
                <a:tab pos="1254125" algn="l"/>
                <a:tab pos="1673225" algn="l"/>
                <a:tab pos="2092325" algn="l"/>
                <a:tab pos="2511425" algn="l"/>
                <a:tab pos="2930525" algn="l"/>
                <a:tab pos="3349625" algn="l"/>
                <a:tab pos="3768725" algn="l"/>
                <a:tab pos="4186238" algn="l"/>
                <a:tab pos="4605338" algn="l"/>
                <a:tab pos="5024438" algn="l"/>
                <a:tab pos="5443538" algn="l"/>
                <a:tab pos="5862638" algn="l"/>
                <a:tab pos="6281738" algn="l"/>
                <a:tab pos="6700838" algn="l"/>
                <a:tab pos="7119938" algn="l"/>
                <a:tab pos="7539038" algn="l"/>
                <a:tab pos="7956550" algn="l"/>
                <a:tab pos="837565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15925" algn="l"/>
                <a:tab pos="835025" algn="l"/>
                <a:tab pos="1254125" algn="l"/>
                <a:tab pos="1673225" algn="l"/>
                <a:tab pos="2092325" algn="l"/>
                <a:tab pos="2511425" algn="l"/>
                <a:tab pos="2930525" algn="l"/>
                <a:tab pos="3349625" algn="l"/>
                <a:tab pos="3768725" algn="l"/>
                <a:tab pos="4186238" algn="l"/>
                <a:tab pos="4605338" algn="l"/>
                <a:tab pos="5024438" algn="l"/>
                <a:tab pos="5443538" algn="l"/>
                <a:tab pos="5862638" algn="l"/>
                <a:tab pos="6281738" algn="l"/>
                <a:tab pos="6700838" algn="l"/>
                <a:tab pos="7119938" algn="l"/>
                <a:tab pos="7539038" algn="l"/>
                <a:tab pos="7956550" algn="l"/>
                <a:tab pos="837565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15925" algn="l"/>
                <a:tab pos="835025" algn="l"/>
                <a:tab pos="1254125" algn="l"/>
                <a:tab pos="1673225" algn="l"/>
                <a:tab pos="2092325" algn="l"/>
                <a:tab pos="2511425" algn="l"/>
                <a:tab pos="2930525" algn="l"/>
                <a:tab pos="3349625" algn="l"/>
                <a:tab pos="3768725" algn="l"/>
                <a:tab pos="4186238" algn="l"/>
                <a:tab pos="4605338" algn="l"/>
                <a:tab pos="5024438" algn="l"/>
                <a:tab pos="5443538" algn="l"/>
                <a:tab pos="5862638" algn="l"/>
                <a:tab pos="6281738" algn="l"/>
                <a:tab pos="6700838" algn="l"/>
                <a:tab pos="7119938" algn="l"/>
                <a:tab pos="7539038" algn="l"/>
                <a:tab pos="7956550" algn="l"/>
                <a:tab pos="837565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15925" algn="l"/>
                <a:tab pos="835025" algn="l"/>
                <a:tab pos="1254125" algn="l"/>
                <a:tab pos="1673225" algn="l"/>
                <a:tab pos="2092325" algn="l"/>
                <a:tab pos="2511425" algn="l"/>
                <a:tab pos="2930525" algn="l"/>
                <a:tab pos="3349625" algn="l"/>
                <a:tab pos="3768725" algn="l"/>
                <a:tab pos="4186238" algn="l"/>
                <a:tab pos="4605338" algn="l"/>
                <a:tab pos="5024438" algn="l"/>
                <a:tab pos="5443538" algn="l"/>
                <a:tab pos="5862638" algn="l"/>
                <a:tab pos="6281738" algn="l"/>
                <a:tab pos="6700838" algn="l"/>
                <a:tab pos="7119938" algn="l"/>
                <a:tab pos="7539038" algn="l"/>
                <a:tab pos="7956550" algn="l"/>
                <a:tab pos="837565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3689663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97160" y="6356350"/>
            <a:ext cx="65841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Forma livre 5"/>
          <p:cNvSpPr/>
          <p:nvPr userDrawn="1"/>
        </p:nvSpPr>
        <p:spPr>
          <a:xfrm>
            <a:off x="0" y="0"/>
            <a:ext cx="9144000" cy="8813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 flip="none" rotWithShape="1">
            <a:gsLst>
              <a:gs pos="24000">
                <a:schemeClr val="accent1">
                  <a:tint val="66000"/>
                  <a:satMod val="160000"/>
                  <a:lumMod val="65000"/>
                  <a:lumOff val="35000"/>
                </a:schemeClr>
              </a:gs>
              <a:gs pos="100000">
                <a:srgbClr val="004586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0">
            <a:noFill/>
            <a:prstDash val="solid"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</p:spPr>
        <p:txBody>
          <a:bodyPr lIns="81639" tIns="40820" rIns="81639" bIns="40820" anchor="ctr" compatLnSpc="0"/>
          <a:lstStyle/>
          <a:p>
            <a:pPr hangingPunct="0">
              <a:defRPr/>
            </a:pPr>
            <a:endParaRPr lang="pt-BR" dirty="0">
              <a:latin typeface="Arial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67680" y="63367"/>
            <a:ext cx="4504320" cy="42163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hangingPunct="0">
              <a:defRPr/>
            </a:pPr>
            <a:endParaRPr lang="pt-BR" sz="500" b="1" dirty="0">
              <a:solidFill>
                <a:schemeClr val="bg1">
                  <a:lumMod val="65000"/>
                </a:schemeClr>
              </a:solidFill>
              <a:latin typeface="Arial" pitchFamily="18"/>
              <a:ea typeface="WenQuanYi Micro Hei" pitchFamily="2"/>
              <a:cs typeface="Lohit Hindi" pitchFamily="2"/>
            </a:endParaRPr>
          </a:p>
          <a:p>
            <a:pPr hangingPunct="0">
              <a:defRPr/>
            </a:pPr>
            <a:endParaRPr lang="pt-BR" b="1" dirty="0">
              <a:solidFill>
                <a:schemeClr val="bg1">
                  <a:lumMod val="65000"/>
                </a:schemeClr>
              </a:solidFill>
              <a:latin typeface="Arial" pitchFamily="18"/>
              <a:ea typeface="WenQuanYi Micro Hei" pitchFamily="2"/>
              <a:cs typeface="Lohit Hindi" pitchFamily="2"/>
            </a:endParaRPr>
          </a:p>
        </p:txBody>
      </p:sp>
      <p:pic>
        <p:nvPicPr>
          <p:cNvPr id="8" name="Imagem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240" y="136815"/>
            <a:ext cx="1946880" cy="5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 userDrawn="1"/>
        </p:nvSpPr>
        <p:spPr>
          <a:xfrm>
            <a:off x="7826400" y="698474"/>
            <a:ext cx="1260000" cy="190100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hangingPunct="0">
              <a:defRPr sz="800" b="1" i="1">
                <a:solidFill>
                  <a:srgbClr val="C5000B"/>
                </a:solidFill>
              </a:defRPr>
            </a:pPr>
            <a:r>
              <a:rPr lang="pt-BR" sz="700" b="1" i="1" dirty="0">
                <a:solidFill>
                  <a:srgbClr val="C5000B"/>
                </a:solidFill>
                <a:latin typeface="Arial" pitchFamily="18"/>
                <a:ea typeface="WenQuanYi Micro Hei" pitchFamily="2"/>
                <a:cs typeface="Lohit Hindi" pitchFamily="2"/>
              </a:rPr>
              <a:t>Material de uso restrito</a:t>
            </a:r>
          </a:p>
        </p:txBody>
      </p:sp>
    </p:spTree>
    <p:extLst>
      <p:ext uri="{BB962C8B-B14F-4D97-AF65-F5344CB8AC3E}">
        <p14:creationId xmlns:p14="http://schemas.microsoft.com/office/powerpoint/2010/main" val="3624610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8" name="CaixaDeTexto 27"/>
          <p:cNvSpPr txBox="1"/>
          <p:nvPr userDrawn="1"/>
        </p:nvSpPr>
        <p:spPr>
          <a:xfrm>
            <a:off x="7055768" y="6621297"/>
            <a:ext cx="2088232" cy="200355"/>
          </a:xfrm>
          <a:prstGeom prst="rect">
            <a:avLst/>
          </a:prstGeom>
          <a:noFill/>
          <a:ln>
            <a:noFill/>
          </a:ln>
        </p:spPr>
        <p:txBody>
          <a:bodyPr wrap="square" lIns="81639" tIns="40820" rIns="81639" bIns="40820" compatLnSpc="0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dirty="0">
                <a:latin typeface="Arial" pitchFamily="18"/>
                <a:ea typeface="WenQuanYi Micro Hei" pitchFamily="2"/>
                <a:cs typeface="Lohit Hindi" pitchFamily="2"/>
              </a:rPr>
              <a:t>Última </a:t>
            </a:r>
            <a:r>
              <a:rPr lang="pt-BR" sz="800" dirty="0" smtClean="0">
                <a:latin typeface="Arial" pitchFamily="18"/>
                <a:ea typeface="WenQuanYi Micro Hei" pitchFamily="2"/>
                <a:cs typeface="Lohit Hindi" pitchFamily="2"/>
              </a:rPr>
              <a:t>atualização: 06/07/2015</a:t>
            </a:r>
            <a:endParaRPr lang="pt-BR" sz="800" dirty="0">
              <a:latin typeface="Arial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9" name="Forma livre 8"/>
          <p:cNvSpPr/>
          <p:nvPr userDrawn="1"/>
        </p:nvSpPr>
        <p:spPr>
          <a:xfrm>
            <a:off x="0" y="0"/>
            <a:ext cx="9144000" cy="8813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 flip="none" rotWithShape="1">
            <a:gsLst>
              <a:gs pos="24000">
                <a:schemeClr val="accent1">
                  <a:tint val="66000"/>
                  <a:satMod val="160000"/>
                  <a:lumMod val="65000"/>
                  <a:lumOff val="35000"/>
                </a:schemeClr>
              </a:gs>
              <a:gs pos="100000">
                <a:srgbClr val="004586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0">
            <a:noFill/>
            <a:prstDash val="solid"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</p:spPr>
        <p:txBody>
          <a:bodyPr lIns="81639" tIns="40820" rIns="81639" bIns="40820" anchor="ctr" compatLnSpc="0"/>
          <a:lstStyle/>
          <a:p>
            <a:pPr hangingPunct="0">
              <a:defRPr/>
            </a:pPr>
            <a:endParaRPr lang="pt-BR" dirty="0">
              <a:latin typeface="Arial" pitchFamily="18"/>
              <a:ea typeface="WenQuanYi Micro Hei" pitchFamily="2"/>
              <a:cs typeface="Lohit Hindi" pitchFamily="2"/>
            </a:endParaRPr>
          </a:p>
        </p:txBody>
      </p:sp>
      <p:pic>
        <p:nvPicPr>
          <p:cNvPr id="11" name="Imagem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240" y="136815"/>
            <a:ext cx="1946880" cy="5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 userDrawn="1"/>
        </p:nvSpPr>
        <p:spPr>
          <a:xfrm>
            <a:off x="7826400" y="698474"/>
            <a:ext cx="1260000" cy="190100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hangingPunct="0">
              <a:defRPr sz="800" b="1" i="1">
                <a:solidFill>
                  <a:srgbClr val="C5000B"/>
                </a:solidFill>
              </a:defRPr>
            </a:pPr>
            <a:r>
              <a:rPr lang="pt-BR" sz="700" b="1" i="1" dirty="0">
                <a:solidFill>
                  <a:srgbClr val="C5000B"/>
                </a:solidFill>
                <a:latin typeface="Arial" pitchFamily="18"/>
                <a:ea typeface="WenQuanYi Micro Hei" pitchFamily="2"/>
                <a:cs typeface="Lohit Hindi" pitchFamily="2"/>
              </a:rPr>
              <a:t>Material de uso restrito</a:t>
            </a:r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-201216" y="-99392"/>
            <a:ext cx="7287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278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4E9EF"/>
          </a:solidFill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9" name="Rectangle 6"/>
          <p:cNvSpPr/>
          <p:nvPr/>
        </p:nvSpPr>
        <p:spPr bwMode="auto">
          <a:xfrm>
            <a:off x="-30240" y="-15842"/>
            <a:ext cx="9208800" cy="6989054"/>
          </a:xfrm>
          <a:prstGeom prst="rect">
            <a:avLst/>
          </a:prstGeom>
          <a:gradFill flip="none" rotWithShape="1">
            <a:gsLst>
              <a:gs pos="9000">
                <a:srgbClr val="112F82">
                  <a:lumMod val="75000"/>
                  <a:alpha val="97000"/>
                </a:srgbClr>
              </a:gs>
              <a:gs pos="31000">
                <a:srgbClr val="E4E9EF">
                  <a:lumMod val="75000"/>
                  <a:alpha val="99000"/>
                </a:srgbClr>
              </a:gs>
              <a:gs pos="92000">
                <a:srgbClr val="FFFFFF">
                  <a:alpha val="99000"/>
                </a:srgbClr>
              </a:gs>
              <a:gs pos="5000">
                <a:srgbClr val="112F82">
                  <a:lumMod val="50000"/>
                  <a:alpha val="97000"/>
                </a:srgbClr>
              </a:gs>
            </a:gsLst>
            <a:lin ang="2940000" scaled="0"/>
            <a:tileRect/>
          </a:gradFill>
          <a:ln w="381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kern="0" dirty="0">
              <a:solidFill>
                <a:prstClr val="white"/>
              </a:solidFill>
              <a:latin typeface="Arial"/>
              <a:cs typeface="DejaVu Sans" charset="0"/>
            </a:endParaRPr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6463"/>
            <a:ext cx="9123840" cy="36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640" y="223224"/>
            <a:ext cx="2355840" cy="65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34560" y="2485604"/>
            <a:ext cx="9144000" cy="1200179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defRPr/>
            </a:pPr>
            <a:r>
              <a:rPr lang="pt-BR" sz="3200" b="1" dirty="0" smtClean="0">
                <a:solidFill>
                  <a:srgbClr val="0045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TELEBRAS: </a:t>
            </a:r>
          </a:p>
          <a:p>
            <a:pPr algn="ctr" hangingPunct="0">
              <a:defRPr/>
            </a:pPr>
            <a:r>
              <a:rPr lang="pt-BR" sz="3200" b="1" dirty="0" smtClean="0">
                <a:solidFill>
                  <a:srgbClr val="0045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Universalização da Banda Larga</a:t>
            </a:r>
            <a:endParaRPr lang="pt-BR" sz="3200" b="1" dirty="0">
              <a:solidFill>
                <a:srgbClr val="00458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-1106" y="6237295"/>
            <a:ext cx="9158400" cy="309487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defRPr/>
            </a:pPr>
            <a:r>
              <a:rPr lang="pt-BR" sz="1300" dirty="0" smtClean="0">
                <a:solidFill>
                  <a:srgbClr val="0045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07/07/2015</a:t>
            </a:r>
            <a:endParaRPr lang="pt-BR" sz="1300" dirty="0">
              <a:solidFill>
                <a:srgbClr val="00458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3776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-48387" y="44624"/>
            <a:ext cx="5904656" cy="746080"/>
          </a:xfrm>
          <a:prstGeom prst="rect">
            <a:avLst/>
          </a:prstGeom>
          <a:noFill/>
          <a:ln>
            <a:noFill/>
          </a:ln>
        </p:spPr>
        <p:txBody>
          <a:bodyPr wrap="square" lIns="81639" tIns="40820" rIns="81639" bIns="40820" compatLnSpc="0">
            <a:spAutoFit/>
          </a:bodyPr>
          <a:lstStyle/>
          <a:p>
            <a:pPr hangingPunct="0">
              <a:defRPr/>
            </a:pPr>
            <a:r>
              <a:rPr lang="pt-BR" sz="2200" b="1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SGDC</a:t>
            </a:r>
          </a:p>
          <a:p>
            <a:pPr hangingPunct="0">
              <a:defRPr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Satélite Geoestacionário de Defesa e Comunicação</a:t>
            </a:r>
            <a:endParaRPr lang="pt-BR" sz="1600" b="1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72008" y="1289939"/>
            <a:ext cx="8892480" cy="4803357"/>
            <a:chOff x="0" y="1196752"/>
            <a:chExt cx="9128858" cy="4991539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0" t="9564" r="1598" b="7165"/>
            <a:stretch/>
          </p:blipFill>
          <p:spPr bwMode="auto">
            <a:xfrm>
              <a:off x="0" y="1196752"/>
              <a:ext cx="9128858" cy="4991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tângulo 21"/>
            <p:cNvSpPr/>
            <p:nvPr/>
          </p:nvSpPr>
          <p:spPr>
            <a:xfrm>
              <a:off x="4788024" y="1196752"/>
              <a:ext cx="4104456" cy="4896544"/>
            </a:xfrm>
            <a:prstGeom prst="rect">
              <a:avLst/>
            </a:prstGeom>
            <a:solidFill>
              <a:srgbClr val="F9F9F9"/>
            </a:solidFill>
            <a:ln>
              <a:solidFill>
                <a:srgbClr val="F9F9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464" y="1916832"/>
            <a:ext cx="5123427" cy="36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0" y="1175276"/>
            <a:ext cx="915571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505">
            <a:off x="6977052" y="1621108"/>
            <a:ext cx="1926992" cy="69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21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48387" y="44624"/>
            <a:ext cx="5904656" cy="746080"/>
          </a:xfrm>
          <a:prstGeom prst="rect">
            <a:avLst/>
          </a:prstGeom>
          <a:noFill/>
          <a:ln>
            <a:noFill/>
          </a:ln>
        </p:spPr>
        <p:txBody>
          <a:bodyPr wrap="square" lIns="81639" tIns="40820" rIns="81639" bIns="40820" compatLnSpc="0">
            <a:spAutoFit/>
          </a:bodyPr>
          <a:lstStyle/>
          <a:p>
            <a:pPr hangingPunct="0">
              <a:defRPr/>
            </a:pPr>
            <a:r>
              <a:rPr lang="pt-BR" sz="2200" b="1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SGDC</a:t>
            </a:r>
          </a:p>
          <a:p>
            <a:pPr hangingPunct="0">
              <a:defRPr/>
            </a:pPr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Satélite Geoestacionário de Defesa e Comunicação</a:t>
            </a:r>
            <a:endParaRPr lang="pt-BR" sz="1600" b="1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107504" y="980728"/>
            <a:ext cx="1656184" cy="3436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lIns="96120" tIns="48240" rIns="96120" bIns="4824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938"/>
              </a:spcBef>
              <a:defRPr/>
            </a:pPr>
            <a:r>
              <a:rPr lang="pt-BR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Parceria</a:t>
            </a:r>
            <a:endParaRPr lang="pt-B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23"/>
          <a:stretch/>
        </p:blipFill>
        <p:spPr bwMode="auto">
          <a:xfrm>
            <a:off x="495487" y="1484587"/>
            <a:ext cx="2609549" cy="245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419873" y="3573016"/>
            <a:ext cx="4345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Investimento: </a:t>
            </a:r>
            <a:r>
              <a:rPr lang="pt-B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R$ 2,2 bilhões</a:t>
            </a:r>
            <a:endParaRPr lang="pt-BR" sz="16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37727" y="4767911"/>
            <a:ext cx="1584176" cy="3436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lIns="96120" tIns="48240" rIns="96120" bIns="4824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938"/>
              </a:spcBef>
              <a:defRPr/>
            </a:pPr>
            <a:r>
              <a:rPr lang="pt-BR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Satélite</a:t>
            </a:r>
            <a:endParaRPr lang="pt-B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19873" y="4083392"/>
            <a:ext cx="4573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Capacidade (</a:t>
            </a:r>
            <a:r>
              <a:rPr lang="pt-B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throuput</a:t>
            </a:r>
            <a:r>
              <a:rPr lang="pt-B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): </a:t>
            </a:r>
            <a:r>
              <a:rPr lang="pt-B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 </a:t>
            </a:r>
            <a:r>
              <a:rPr lang="pt-BR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Gbps</a:t>
            </a:r>
            <a:endParaRPr lang="pt-BR" sz="16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419873" y="4571399"/>
            <a:ext cx="5904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Centros de controle: </a:t>
            </a:r>
            <a:r>
              <a:rPr lang="pt-B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Rio de Janeiro e Brasília</a:t>
            </a:r>
            <a:endParaRPr lang="pt-BR" sz="16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419874" y="5075455"/>
            <a:ext cx="4584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Gateways</a:t>
            </a:r>
            <a:endParaRPr lang="pt-BR" sz="16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419873" y="5488778"/>
            <a:ext cx="5293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Lançamento: </a:t>
            </a:r>
            <a:r>
              <a:rPr lang="pt-B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3º trimestre de 2016</a:t>
            </a:r>
            <a:endParaRPr lang="pt-BR" sz="16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419873" y="6042774"/>
            <a:ext cx="5400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Início da operação: </a:t>
            </a:r>
            <a:r>
              <a:rPr lang="pt-B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1º trimestre de 2017</a:t>
            </a:r>
            <a:endParaRPr lang="pt-BR" sz="16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Conector de seta reta 15"/>
          <p:cNvCxnSpPr>
            <a:stCxn id="8" idx="3"/>
            <a:endCxn id="7" idx="1"/>
          </p:cNvCxnSpPr>
          <p:nvPr/>
        </p:nvCxnSpPr>
        <p:spPr>
          <a:xfrm flipV="1">
            <a:off x="2121903" y="3742293"/>
            <a:ext cx="1297970" cy="119744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>
            <a:stCxn id="8" idx="3"/>
            <a:endCxn id="9" idx="1"/>
          </p:cNvCxnSpPr>
          <p:nvPr/>
        </p:nvCxnSpPr>
        <p:spPr>
          <a:xfrm flipV="1">
            <a:off x="2121903" y="4252669"/>
            <a:ext cx="1297970" cy="68706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>
            <a:stCxn id="8" idx="3"/>
            <a:endCxn id="11" idx="1"/>
          </p:cNvCxnSpPr>
          <p:nvPr/>
        </p:nvCxnSpPr>
        <p:spPr>
          <a:xfrm flipV="1">
            <a:off x="2121903" y="4740676"/>
            <a:ext cx="1297970" cy="19905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>
            <a:stCxn id="8" idx="3"/>
            <a:endCxn id="12" idx="1"/>
          </p:cNvCxnSpPr>
          <p:nvPr/>
        </p:nvCxnSpPr>
        <p:spPr>
          <a:xfrm>
            <a:off x="2121903" y="4939733"/>
            <a:ext cx="1297971" cy="304999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>
            <a:stCxn id="8" idx="3"/>
            <a:endCxn id="13" idx="1"/>
          </p:cNvCxnSpPr>
          <p:nvPr/>
        </p:nvCxnSpPr>
        <p:spPr>
          <a:xfrm>
            <a:off x="2121903" y="4939733"/>
            <a:ext cx="1297970" cy="71832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>
            <a:stCxn id="8" idx="3"/>
            <a:endCxn id="14" idx="1"/>
          </p:cNvCxnSpPr>
          <p:nvPr/>
        </p:nvCxnSpPr>
        <p:spPr>
          <a:xfrm>
            <a:off x="2121903" y="4939733"/>
            <a:ext cx="1297970" cy="127231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4933">
            <a:off x="4715504" y="1617602"/>
            <a:ext cx="3119742" cy="688018"/>
          </a:xfrm>
          <a:prstGeom prst="rect">
            <a:avLst/>
          </a:prstGeom>
        </p:spPr>
      </p:pic>
      <p:cxnSp>
        <p:nvCxnSpPr>
          <p:cNvPr id="21" name="Conector de seta reta 20"/>
          <p:cNvCxnSpPr/>
          <p:nvPr/>
        </p:nvCxnSpPr>
        <p:spPr>
          <a:xfrm flipV="1">
            <a:off x="5693348" y="2460674"/>
            <a:ext cx="509929" cy="908051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prstDash val="sys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H="1" flipV="1">
            <a:off x="6523784" y="2642292"/>
            <a:ext cx="137658" cy="910986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prstDash val="sys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flipV="1">
            <a:off x="5309084" y="2337905"/>
            <a:ext cx="768529" cy="514565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prstDash val="sys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flipV="1">
            <a:off x="5000290" y="2204363"/>
            <a:ext cx="1043608" cy="52021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prstDash val="sys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 flipV="1">
            <a:off x="6203277" y="2540436"/>
            <a:ext cx="144199" cy="924016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prstDash val="sys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9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7680" y="63367"/>
            <a:ext cx="5656448" cy="466645"/>
          </a:xfrm>
          <a:prstGeom prst="rect">
            <a:avLst/>
          </a:prstGeom>
          <a:noFill/>
          <a:ln>
            <a:noFill/>
          </a:ln>
        </p:spPr>
        <p:txBody>
          <a:bodyPr wrap="square" lIns="81639" tIns="40820" rIns="81639" bIns="40820" compatLnSpc="0">
            <a:spAutoFit/>
          </a:bodyPr>
          <a:lstStyle/>
          <a:p>
            <a:pPr hangingPunct="0">
              <a:defRPr/>
            </a:pPr>
            <a:r>
              <a:rPr lang="pt-BR" sz="2200" b="1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Cabo submarino</a:t>
            </a:r>
            <a:endParaRPr lang="pt-BR" b="1" dirty="0">
              <a:solidFill>
                <a:schemeClr val="bg1">
                  <a:lumMod val="65000"/>
                </a:schemeClr>
              </a:solidFill>
              <a:latin typeface="Arial" pitchFamily="18"/>
              <a:ea typeface="WenQuanYi Micro Hei" pitchFamily="2"/>
              <a:cs typeface="Lohit Hindi" pitchFamily="2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0" y="980728"/>
            <a:ext cx="9144000" cy="3819065"/>
            <a:chOff x="0" y="1818750"/>
            <a:chExt cx="9144000" cy="4052959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7" t="19074" r="1877" b="10556"/>
            <a:stretch/>
          </p:blipFill>
          <p:spPr bwMode="auto">
            <a:xfrm>
              <a:off x="0" y="1818750"/>
              <a:ext cx="9144000" cy="4052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CaixaDeTexto 29"/>
            <p:cNvSpPr txBox="1"/>
            <p:nvPr/>
          </p:nvSpPr>
          <p:spPr>
            <a:xfrm>
              <a:off x="2804944" y="5436381"/>
              <a:ext cx="64629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2017</a:t>
              </a:r>
              <a:endPara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506753" y="5220489"/>
            <a:ext cx="2409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b="1" u="sng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US$ 185 milhões</a:t>
            </a:r>
            <a:endParaRPr lang="pt-B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251520" y="5085184"/>
            <a:ext cx="2163417" cy="37442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lIns="96120" tIns="48240" rIns="96120" bIns="4824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938"/>
              </a:spcBef>
              <a:defRPr/>
            </a:pPr>
            <a:r>
              <a:rPr lang="pt-BR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Investimento</a:t>
            </a:r>
            <a:endParaRPr lang="pt-BR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01524" y="6073468"/>
            <a:ext cx="2626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b="1" u="sng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Telebras e IslaLink</a:t>
            </a:r>
            <a:endParaRPr lang="pt-B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51520" y="5940569"/>
            <a:ext cx="2163417" cy="37442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lIns="96120" tIns="48240" rIns="96120" bIns="4824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938"/>
              </a:spcBef>
              <a:defRPr/>
            </a:pPr>
            <a:r>
              <a:rPr lang="pt-BR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Joint-venture</a:t>
            </a:r>
            <a:endParaRPr lang="pt-BR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067944" y="5229200"/>
            <a:ext cx="5076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b="1" u="sng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Anel sul-americano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Interligar redes científicas/acadêmicas (P&amp;D)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 América Latina (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Rede Clara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e Europeia (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Rede </a:t>
            </a:r>
            <a:r>
              <a:rPr lang="pt-BR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Geant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pt-BR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848743" y="5070803"/>
            <a:ext cx="2163417" cy="37442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lIns="96120" tIns="48240" rIns="96120" bIns="4824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938"/>
              </a:spcBef>
              <a:defRPr/>
            </a:pPr>
            <a:r>
              <a:rPr lang="pt-BR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Motivações</a:t>
            </a:r>
            <a:endParaRPr lang="pt-BR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06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7680" y="44624"/>
            <a:ext cx="5656448" cy="850853"/>
          </a:xfrm>
          <a:prstGeom prst="rect">
            <a:avLst/>
          </a:prstGeom>
          <a:noFill/>
          <a:ln>
            <a:noFill/>
          </a:ln>
        </p:spPr>
        <p:txBody>
          <a:bodyPr wrap="square" lIns="81639" tIns="40820" rIns="81639" bIns="40820" compatLnSpc="0">
            <a:spAutoFit/>
          </a:bodyPr>
          <a:lstStyle/>
          <a:p>
            <a:pPr hangingPunct="0">
              <a:defRPr/>
            </a:pPr>
            <a:r>
              <a:rPr lang="pt-BR" sz="2200" b="1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CDN</a:t>
            </a:r>
          </a:p>
          <a:p>
            <a:pPr hangingPunct="0">
              <a:defRPr/>
            </a:pPr>
            <a:r>
              <a:rPr lang="pt-BR" sz="2200" b="1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Delivery Network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640960" cy="456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251520" y="1124744"/>
            <a:ext cx="4032448" cy="37442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lIns="96120" tIns="48240" rIns="96120" bIns="4824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938"/>
              </a:spcBef>
              <a:defRPr/>
            </a:pPr>
            <a:r>
              <a:rPr lang="pt-BR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Rede Governo de Conteúdo (CDN)</a:t>
            </a:r>
            <a:endParaRPr lang="pt-BR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75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7"/>
          <p:cNvSpPr txBox="1">
            <a:spLocks noChangeArrowheads="1"/>
          </p:cNvSpPr>
          <p:nvPr/>
        </p:nvSpPr>
        <p:spPr bwMode="auto">
          <a:xfrm>
            <a:off x="288032" y="1600344"/>
            <a:ext cx="853244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t-BR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arceria com operadores para viabilizar banda larga para todos.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323528" y="3675221"/>
            <a:ext cx="2448272" cy="37442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lIns="96120" tIns="48240" rIns="96120" bIns="4824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938"/>
              </a:spcBef>
              <a:defRPr/>
            </a:pPr>
            <a:r>
              <a:rPr lang="pt-BR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Aplicações na:</a:t>
            </a:r>
            <a:endParaRPr lang="pt-BR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aixaDeTexto 7"/>
          <p:cNvSpPr txBox="1">
            <a:spLocks noChangeArrowheads="1"/>
          </p:cNvSpPr>
          <p:nvPr/>
        </p:nvSpPr>
        <p:spPr bwMode="auto">
          <a:xfrm>
            <a:off x="1016496" y="4185081"/>
            <a:ext cx="4707632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Educação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Saúde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Segurança pública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Cidades inteligentes</a:t>
            </a:r>
          </a:p>
        </p:txBody>
      </p:sp>
    </p:spTree>
    <p:extLst>
      <p:ext uri="{BB962C8B-B14F-4D97-AF65-F5344CB8AC3E}">
        <p14:creationId xmlns:p14="http://schemas.microsoft.com/office/powerpoint/2010/main" val="8623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052562" y="2276872"/>
            <a:ext cx="68852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6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Obrigado!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95536" y="4471445"/>
            <a:ext cx="8314724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8080" rIns="0" bIns="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  <a:spcAft>
                <a:spcPts val="1425"/>
              </a:spcAft>
              <a:defRPr/>
            </a:pPr>
            <a:r>
              <a:rPr lang="en-US" sz="3000" i="1" dirty="0" smtClean="0">
                <a:solidFill>
                  <a:srgbClr val="000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Jorge Ricardo Bittar</a:t>
            </a:r>
            <a:endParaRPr lang="en-US" sz="3000" i="1" dirty="0">
              <a:solidFill>
                <a:srgbClr val="000000"/>
              </a:solidFill>
              <a:effectLst>
                <a:reflection blurRad="6350" stA="50000" endA="300" endPos="50000" dist="29997" dir="5400000" sy="-100000" algn="bl" rotWithShape="0"/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hangingPunct="1">
              <a:lnSpc>
                <a:spcPct val="93000"/>
              </a:lnSpc>
              <a:spcAft>
                <a:spcPts val="1425"/>
              </a:spcAft>
              <a:defRPr/>
            </a:pPr>
            <a:r>
              <a:rPr lang="en-US" sz="2800" b="1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presidencia@telebras.com.br</a:t>
            </a:r>
            <a:endParaRPr lang="en-US" sz="2800" b="1" i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hangingPunct="1">
              <a:lnSpc>
                <a:spcPct val="93000"/>
              </a:lnSpc>
              <a:spcAft>
                <a:spcPts val="1425"/>
              </a:spcAft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772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240" y="136815"/>
            <a:ext cx="1946880" cy="5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0" y="-27384"/>
            <a:ext cx="5652120" cy="850853"/>
          </a:xfrm>
          <a:prstGeom prst="rect">
            <a:avLst/>
          </a:prstGeom>
          <a:noFill/>
          <a:ln>
            <a:noFill/>
          </a:ln>
        </p:spPr>
        <p:txBody>
          <a:bodyPr wrap="square" lIns="81639" tIns="40820" rIns="81639" bIns="40820" compatLnSpc="0">
            <a:spAutoFit/>
          </a:bodyPr>
          <a:lstStyle/>
          <a:p>
            <a:pPr hangingPunct="0">
              <a:defRPr/>
            </a:pPr>
            <a:r>
              <a:rPr lang="pt-BR" sz="2200" b="1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Novo salto Econômico e </a:t>
            </a:r>
            <a:br>
              <a:rPr lang="pt-BR" sz="2200" b="1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sz="2200" b="1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 do Brasil</a:t>
            </a:r>
            <a:endParaRPr lang="pt-BR" b="1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0" y="1340768"/>
            <a:ext cx="9144000" cy="12926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914400" lvl="1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Ampliar a produtividade econômica para avançarmos na redução da desigualdade busca de Justiça Social.</a:t>
            </a:r>
          </a:p>
        </p:txBody>
      </p:sp>
      <p:sp>
        <p:nvSpPr>
          <p:cNvPr id="5" name="Retângulo 4"/>
          <p:cNvSpPr/>
          <p:nvPr/>
        </p:nvSpPr>
        <p:spPr>
          <a:xfrm>
            <a:off x="395536" y="4158079"/>
            <a:ext cx="7664144" cy="1431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Educação</a:t>
            </a:r>
          </a:p>
          <a:p>
            <a:pPr marL="742950" lvl="1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Capacitação profissional</a:t>
            </a:r>
          </a:p>
          <a:p>
            <a:pPr marL="742950" lvl="1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Desenvolvimento de Ciência, Tecnologia e Inovação</a:t>
            </a:r>
          </a:p>
          <a:p>
            <a:pPr marL="742950" lvl="1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Banda larga e aplicações são instrumentos essenciais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79512" y="3651121"/>
            <a:ext cx="3312368" cy="37442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lIns="96120" tIns="48240" rIns="96120" bIns="4824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938"/>
              </a:spcBef>
              <a:defRPr/>
            </a:pPr>
            <a:r>
              <a:rPr lang="pt-BR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Desafio da produtividade</a:t>
            </a:r>
            <a:endParaRPr lang="pt-BR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27854" r="6427" b="17030"/>
          <a:stretch/>
        </p:blipFill>
        <p:spPr bwMode="auto">
          <a:xfrm>
            <a:off x="528435" y="1080657"/>
            <a:ext cx="8064896" cy="307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0" y="63367"/>
            <a:ext cx="5652120" cy="466645"/>
          </a:xfrm>
          <a:prstGeom prst="rect">
            <a:avLst/>
          </a:prstGeom>
          <a:noFill/>
          <a:ln>
            <a:noFill/>
          </a:ln>
        </p:spPr>
        <p:txBody>
          <a:bodyPr wrap="square" lIns="81639" tIns="40820" rIns="81639" bIns="40820" compatLnSpc="0">
            <a:spAutoFit/>
          </a:bodyPr>
          <a:lstStyle/>
          <a:p>
            <a:pPr hangingPunct="0">
              <a:defRPr/>
            </a:pPr>
            <a:r>
              <a:rPr lang="pt-BR" sz="2200" b="1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Telebras</a:t>
            </a:r>
            <a:endParaRPr lang="pt-BR" sz="2400" b="1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192145" y="4470341"/>
            <a:ext cx="8268287" cy="32825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lIns="96120" tIns="48240" rIns="96120" bIns="4824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938"/>
              </a:spcBef>
              <a:defRPr/>
            </a:pPr>
            <a:r>
              <a:rPr lang="pt-BR" sz="15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Ressurgiu  não para substituir operadoras, mas para cumprir objetivos estratégicos:</a:t>
            </a:r>
            <a:endParaRPr lang="pt-BR" sz="15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aixaDeTexto 7"/>
          <p:cNvSpPr txBox="1">
            <a:spLocks noChangeArrowheads="1"/>
          </p:cNvSpPr>
          <p:nvPr/>
        </p:nvSpPr>
        <p:spPr bwMode="auto">
          <a:xfrm>
            <a:off x="844007" y="4873326"/>
            <a:ext cx="7184377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Corrigir falhas no mercado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Universalização do acesso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Viabilizar pequenos e médios provedores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Parcerias de compartilhamento de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rede</a:t>
            </a:r>
          </a:p>
        </p:txBody>
      </p:sp>
    </p:spTree>
    <p:extLst>
      <p:ext uri="{BB962C8B-B14F-4D97-AF65-F5344CB8AC3E}">
        <p14:creationId xmlns:p14="http://schemas.microsoft.com/office/powerpoint/2010/main" val="18839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240" y="136815"/>
            <a:ext cx="1946880" cy="5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0" y="63367"/>
            <a:ext cx="5652120" cy="466645"/>
          </a:xfrm>
          <a:prstGeom prst="rect">
            <a:avLst/>
          </a:prstGeom>
          <a:noFill/>
          <a:ln>
            <a:noFill/>
          </a:ln>
        </p:spPr>
        <p:txBody>
          <a:bodyPr wrap="square" lIns="81639" tIns="40820" rIns="81639" bIns="40820" compatLnSpc="0">
            <a:spAutoFit/>
          </a:bodyPr>
          <a:lstStyle/>
          <a:p>
            <a:pPr hangingPunct="0">
              <a:defRPr/>
            </a:pPr>
            <a:r>
              <a:rPr lang="pt-BR" sz="2200" b="1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Cenário</a:t>
            </a:r>
            <a:endParaRPr lang="pt-BR" sz="2400" b="1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4524122" y="1115864"/>
            <a:ext cx="3924436" cy="3514217"/>
            <a:chOff x="4708979" y="1052736"/>
            <a:chExt cx="3751453" cy="355359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" name="Forma em L 14"/>
            <p:cNvSpPr/>
            <p:nvPr/>
          </p:nvSpPr>
          <p:spPr>
            <a:xfrm rot="10800000">
              <a:off x="4708979" y="1052736"/>
              <a:ext cx="3751453" cy="3553595"/>
            </a:xfrm>
            <a:prstGeom prst="corne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5004048" y="1412777"/>
              <a:ext cx="3312368" cy="84030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54% DE QUEDA </a:t>
              </a:r>
              <a:r>
                <a:rPr lang="pt-BR" sz="16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NO</a:t>
              </a:r>
            </a:p>
            <a:p>
              <a:pPr algn="ctr"/>
              <a:r>
                <a:rPr lang="pt-BR" sz="16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pt-BR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VALOR DO </a:t>
              </a:r>
              <a:r>
                <a:rPr lang="pt-BR" sz="16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MEGA APÓS A REATIVAÇÃO DA TELEBRAS.</a:t>
              </a:r>
              <a:endParaRPr lang="pt-BR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755576" y="1115864"/>
            <a:ext cx="3960440" cy="3200982"/>
            <a:chOff x="766144" y="1104384"/>
            <a:chExt cx="4251054" cy="3553594"/>
          </a:xfrm>
        </p:grpSpPr>
        <p:sp>
          <p:nvSpPr>
            <p:cNvPr id="17" name="Forma em L 16"/>
            <p:cNvSpPr/>
            <p:nvPr/>
          </p:nvSpPr>
          <p:spPr>
            <a:xfrm rot="5400000">
              <a:off x="1114874" y="755654"/>
              <a:ext cx="3553594" cy="4251054"/>
            </a:xfrm>
            <a:prstGeom prst="corner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766145" y="1542242"/>
              <a:ext cx="4128742" cy="922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CERCA DE 130 MILHÕES DE BRASILEIROS NÃO TEM ACESSO À INTERNET EM DOMICÍLIO</a:t>
              </a:r>
            </a:p>
          </p:txBody>
        </p:sp>
      </p:grpSp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670177" y="6371358"/>
            <a:ext cx="3344662" cy="23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pt-BR" sz="10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Fontes: Anatel, </a:t>
            </a:r>
            <a:r>
              <a:rPr lang="pt-BR" sz="1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PNAD, MIS-UTI 2011/2013 e Teleco </a:t>
            </a:r>
            <a:endParaRPr lang="pt-BR" sz="1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43701" y="4005064"/>
            <a:ext cx="7716732" cy="230832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grpSp>
        <p:nvGrpSpPr>
          <p:cNvPr id="2" name="Grupo 1"/>
          <p:cNvGrpSpPr/>
          <p:nvPr/>
        </p:nvGrpSpPr>
        <p:grpSpPr>
          <a:xfrm>
            <a:off x="2339752" y="2745651"/>
            <a:ext cx="4392488" cy="2055130"/>
            <a:chOff x="2339752" y="2757526"/>
            <a:chExt cx="4392488" cy="2055130"/>
          </a:xfrm>
        </p:grpSpPr>
        <p:sp>
          <p:nvSpPr>
            <p:cNvPr id="8" name="Retângulo 7"/>
            <p:cNvSpPr/>
            <p:nvPr/>
          </p:nvSpPr>
          <p:spPr>
            <a:xfrm>
              <a:off x="2339752" y="2757526"/>
              <a:ext cx="4392488" cy="20551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076" name="Picture 4" descr="C:\Users\mariana.boavista\Documents\Telebras\Logo\Telebras sem acento\Valdir\Logo Telebra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520" y="3352845"/>
              <a:ext cx="4244952" cy="864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CaixaDeTexto 19"/>
          <p:cNvSpPr txBox="1"/>
          <p:nvPr/>
        </p:nvSpPr>
        <p:spPr>
          <a:xfrm>
            <a:off x="755576" y="5048043"/>
            <a:ext cx="76328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5018 PRESTADORES DE SERVIÇO DE COMUNICAÇÃO MULTIMÍDIA – SCM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30% DESTE MERCADO MANIFESTOU INTERESSE EM CONTRATAR A TELEBRAS.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04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04" y="44624"/>
            <a:ext cx="4847528" cy="850853"/>
          </a:xfrm>
          <a:prstGeom prst="rect">
            <a:avLst/>
          </a:prstGeom>
          <a:noFill/>
          <a:ln>
            <a:noFill/>
          </a:ln>
        </p:spPr>
        <p:txBody>
          <a:bodyPr wrap="square" lIns="81639" tIns="40820" rIns="81639" bIns="40820" compatLnSpc="0">
            <a:spAutoFit/>
          </a:bodyPr>
          <a:lstStyle/>
          <a:p>
            <a:pPr hangingPunct="0">
              <a:defRPr/>
            </a:pPr>
            <a:r>
              <a:rPr lang="pt-BR" sz="2200" b="1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Projetos de parcerias com Governo Federal</a:t>
            </a:r>
            <a:endParaRPr lang="pt-BR" sz="2200" b="1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269616" y="1040861"/>
            <a:ext cx="2635759" cy="100811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  <a:spcAft>
                <a:spcPts val="600"/>
              </a:spcAft>
            </a:pPr>
            <a:endParaRPr lang="pt-BR" sz="17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492" y="1155377"/>
            <a:ext cx="2328006" cy="77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997" y="2144693"/>
            <a:ext cx="1482176" cy="91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436" y="3324696"/>
            <a:ext cx="186949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256" y="4319280"/>
            <a:ext cx="1127620" cy="84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2028999" y="5336833"/>
            <a:ext cx="996464" cy="864096"/>
            <a:chOff x="7155780" y="5672896"/>
            <a:chExt cx="860956" cy="780440"/>
          </a:xfrm>
        </p:grpSpPr>
        <p:pic>
          <p:nvPicPr>
            <p:cNvPr id="2050" name="Picture 2" descr="C:\Users\karine.castro\Pictures\mj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5672896"/>
              <a:ext cx="780440" cy="780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aixaDeTexto 2"/>
            <p:cNvSpPr txBox="1"/>
            <p:nvPr/>
          </p:nvSpPr>
          <p:spPr>
            <a:xfrm>
              <a:off x="7155780" y="5733256"/>
              <a:ext cx="434944" cy="2099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pt-BR" dirty="0"/>
            </a:p>
          </p:txBody>
        </p:sp>
      </p:grpSp>
      <p:sp>
        <p:nvSpPr>
          <p:cNvPr id="17" name="Retângulo 16"/>
          <p:cNvSpPr/>
          <p:nvPr/>
        </p:nvSpPr>
        <p:spPr>
          <a:xfrm>
            <a:off x="3545335" y="2096473"/>
            <a:ext cx="2635759" cy="100811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  <a:spcAft>
                <a:spcPts val="600"/>
              </a:spcAft>
            </a:pPr>
            <a:endParaRPr lang="pt-BR" sz="17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836548" y="3156551"/>
            <a:ext cx="2635759" cy="100811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  <a:spcAft>
                <a:spcPts val="600"/>
              </a:spcAft>
            </a:pPr>
            <a:endParaRPr lang="pt-BR" sz="17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545334" y="4212163"/>
            <a:ext cx="2635759" cy="100811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  <a:spcAft>
                <a:spcPts val="600"/>
              </a:spcAft>
            </a:pPr>
            <a:endParaRPr lang="pt-BR" sz="17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288169" y="5291283"/>
            <a:ext cx="2635759" cy="100811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  <a:spcAft>
                <a:spcPts val="600"/>
              </a:spcAft>
            </a:pPr>
            <a:endParaRPr lang="pt-BR" sz="17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385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7"/>
          <p:cNvSpPr txBox="1">
            <a:spLocks noChangeArrowheads="1"/>
          </p:cNvSpPr>
          <p:nvPr/>
        </p:nvSpPr>
        <p:spPr bwMode="auto">
          <a:xfrm>
            <a:off x="0" y="2602589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t-BR" sz="4600" b="1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PROJETOS ESTRATÉGICOS</a:t>
            </a:r>
            <a:endParaRPr lang="pt-BR" sz="3400" b="1" dirty="0" smtClean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t-BR" sz="2600" b="1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Apenas 4 anos e presente em grande parte do território Brasileiro</a:t>
            </a:r>
          </a:p>
        </p:txBody>
      </p:sp>
    </p:spTree>
    <p:extLst>
      <p:ext uri="{BB962C8B-B14F-4D97-AF65-F5344CB8AC3E}">
        <p14:creationId xmlns:p14="http://schemas.microsoft.com/office/powerpoint/2010/main" val="1197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63367"/>
            <a:ext cx="5652120" cy="815908"/>
          </a:xfrm>
          <a:prstGeom prst="rect">
            <a:avLst/>
          </a:prstGeom>
          <a:noFill/>
          <a:ln>
            <a:noFill/>
          </a:ln>
        </p:spPr>
        <p:txBody>
          <a:bodyPr wrap="square" lIns="81639" tIns="40820" rIns="81639" bIns="40820" compatLnSpc="0">
            <a:spAutoFit/>
          </a:bodyPr>
          <a:lstStyle/>
          <a:p>
            <a:pPr hangingPunct="0">
              <a:defRPr/>
            </a:pPr>
            <a:r>
              <a:rPr lang="pt-BR" sz="2200" b="1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Backbone Telebras</a:t>
            </a:r>
          </a:p>
          <a:p>
            <a:pPr hangingPunct="0">
              <a:defRPr/>
            </a:pPr>
            <a:r>
              <a:rPr lang="pt-BR" sz="2000" b="1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Redes seguras de Governo</a:t>
            </a:r>
            <a:endParaRPr lang="pt-BR" sz="2000" b="1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" t="9494" r="1681" b="6885"/>
          <a:stretch/>
        </p:blipFill>
        <p:spPr bwMode="auto">
          <a:xfrm>
            <a:off x="2" y="1345685"/>
            <a:ext cx="9155715" cy="503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0" y="1248042"/>
            <a:ext cx="915571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71451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496" y="44624"/>
            <a:ext cx="5904656" cy="466645"/>
          </a:xfrm>
          <a:prstGeom prst="rect">
            <a:avLst/>
          </a:prstGeom>
          <a:noFill/>
          <a:ln>
            <a:noFill/>
          </a:ln>
        </p:spPr>
        <p:txBody>
          <a:bodyPr wrap="square" lIns="81639" tIns="40820" rIns="81639" bIns="40820" compatLnSpc="0">
            <a:spAutoFit/>
          </a:bodyPr>
          <a:lstStyle/>
          <a:p>
            <a:pPr hangingPunct="0">
              <a:defRPr/>
            </a:pPr>
            <a:r>
              <a:rPr lang="pt-BR" sz="2200" b="1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Redes metropolitanas </a:t>
            </a:r>
            <a:endParaRPr lang="pt-BR" sz="2200" b="1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" t="9437" r="1489" b="8931"/>
          <a:stretch/>
        </p:blipFill>
        <p:spPr bwMode="auto">
          <a:xfrm>
            <a:off x="0" y="1266410"/>
            <a:ext cx="9144000" cy="49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1175276"/>
            <a:ext cx="915571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308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7680" y="63367"/>
            <a:ext cx="4504320" cy="466645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hangingPunct="0">
              <a:defRPr/>
            </a:pPr>
            <a:r>
              <a:rPr lang="pt-BR" sz="2200" b="1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Amazônia Conectada</a:t>
            </a:r>
            <a:endParaRPr lang="pt-BR" b="1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67680" y="969263"/>
            <a:ext cx="8824799" cy="4503928"/>
            <a:chOff x="216198" y="884622"/>
            <a:chExt cx="11036976" cy="5772963"/>
          </a:xfrm>
        </p:grpSpPr>
        <p:grpSp>
          <p:nvGrpSpPr>
            <p:cNvPr id="23" name="Grupo 22"/>
            <p:cNvGrpSpPr/>
            <p:nvPr/>
          </p:nvGrpSpPr>
          <p:grpSpPr>
            <a:xfrm>
              <a:off x="216198" y="884622"/>
              <a:ext cx="8580419" cy="3740518"/>
              <a:chOff x="406183" y="1340768"/>
              <a:chExt cx="9209212" cy="4344086"/>
            </a:xfrm>
          </p:grpSpPr>
          <p:pic>
            <p:nvPicPr>
              <p:cNvPr id="27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217" y="1340768"/>
                <a:ext cx="8894001" cy="39966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CaixaDeTexto 27"/>
              <p:cNvSpPr txBox="1"/>
              <p:nvPr/>
            </p:nvSpPr>
            <p:spPr>
              <a:xfrm>
                <a:off x="881414" y="5301395"/>
                <a:ext cx="3024336" cy="354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1000" b="1" dirty="0" smtClean="0"/>
                  <a:t>Rede existente</a:t>
                </a:r>
                <a:endParaRPr lang="pt-BR" sz="1000" b="1" dirty="0"/>
              </a:p>
            </p:txBody>
          </p:sp>
          <p:cxnSp>
            <p:nvCxnSpPr>
              <p:cNvPr id="29" name="Conector reto 28"/>
              <p:cNvCxnSpPr/>
              <p:nvPr/>
            </p:nvCxnSpPr>
            <p:spPr>
              <a:xfrm>
                <a:off x="406183" y="5463083"/>
                <a:ext cx="476796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to 29"/>
              <p:cNvCxnSpPr/>
              <p:nvPr/>
            </p:nvCxnSpPr>
            <p:spPr>
              <a:xfrm flipV="1">
                <a:off x="2241021" y="5495354"/>
                <a:ext cx="531103" cy="6239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CaixaDeTexto 30"/>
              <p:cNvSpPr txBox="1"/>
              <p:nvPr/>
            </p:nvSpPr>
            <p:spPr>
              <a:xfrm>
                <a:off x="2612929" y="5318333"/>
                <a:ext cx="3376195" cy="354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1000" b="1" dirty="0" smtClean="0"/>
                  <a:t>  Rede em construção (Caruari a Tabatinga)</a:t>
                </a:r>
                <a:endParaRPr lang="pt-BR" sz="1000" b="1" dirty="0"/>
              </a:p>
            </p:txBody>
          </p:sp>
          <p:sp>
            <p:nvSpPr>
              <p:cNvPr id="32" name="Seta para a direita 31"/>
              <p:cNvSpPr/>
              <p:nvPr/>
            </p:nvSpPr>
            <p:spPr>
              <a:xfrm>
                <a:off x="5908460" y="5416145"/>
                <a:ext cx="481181" cy="158418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3" name="CaixaDeTexto 32"/>
              <p:cNvSpPr txBox="1"/>
              <p:nvPr/>
            </p:nvSpPr>
            <p:spPr>
              <a:xfrm>
                <a:off x="6252678" y="5318333"/>
                <a:ext cx="3362717" cy="366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1000" b="1" dirty="0" smtClean="0"/>
                  <a:t>  Infovia que será construída pelo Exército</a:t>
                </a:r>
                <a:endParaRPr lang="pt-BR" sz="1000" b="1" dirty="0"/>
              </a:p>
            </p:txBody>
          </p:sp>
          <p:sp>
            <p:nvSpPr>
              <p:cNvPr id="34" name="CaixaDeTexto 33"/>
              <p:cNvSpPr txBox="1"/>
              <p:nvPr/>
            </p:nvSpPr>
            <p:spPr>
              <a:xfrm>
                <a:off x="2028345" y="1821235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5 municípios</a:t>
                </a:r>
                <a:endParaRPr lang="pt-BR" sz="14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5" name="CaixaDeTexto 34"/>
              <p:cNvSpPr txBox="1"/>
              <p:nvPr/>
            </p:nvSpPr>
            <p:spPr>
              <a:xfrm>
                <a:off x="1143389" y="2648677"/>
                <a:ext cx="1867834" cy="458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20 municípios</a:t>
                </a:r>
                <a:endParaRPr lang="pt-BR" sz="14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6" name="CaixaDeTexto 35"/>
              <p:cNvSpPr txBox="1"/>
              <p:nvPr/>
            </p:nvSpPr>
            <p:spPr>
              <a:xfrm>
                <a:off x="4051330" y="4304861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9 municípios</a:t>
                </a:r>
                <a:endParaRPr lang="pt-BR" sz="14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7" name="CaixaDeTexto 36"/>
              <p:cNvSpPr txBox="1"/>
              <p:nvPr/>
            </p:nvSpPr>
            <p:spPr>
              <a:xfrm>
                <a:off x="2187991" y="4355795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6 municípios</a:t>
                </a:r>
                <a:endParaRPr lang="pt-BR" sz="14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8" name="CaixaDeTexto 37"/>
              <p:cNvSpPr txBox="1"/>
              <p:nvPr/>
            </p:nvSpPr>
            <p:spPr>
              <a:xfrm>
                <a:off x="614006" y="4018907"/>
                <a:ext cx="1786416" cy="443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11 municípios</a:t>
                </a:r>
                <a:endParaRPr lang="pt-BR" sz="14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24" name="CaixaDeTexto 23"/>
            <p:cNvSpPr txBox="1"/>
            <p:nvPr/>
          </p:nvSpPr>
          <p:spPr>
            <a:xfrm>
              <a:off x="529368" y="5355747"/>
              <a:ext cx="10723806" cy="1301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Implementação </a:t>
              </a:r>
              <a:r>
                <a:rPr lang="pt-BR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 um </a:t>
              </a:r>
              <a:r>
                <a:rPr lang="pt-BR" sz="15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backbone</a:t>
              </a:r>
              <a:r>
                <a:rPr lang="pt-BR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de </a:t>
              </a:r>
              <a:r>
                <a:rPr lang="pt-BR" sz="1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fibra ótica </a:t>
              </a:r>
              <a:r>
                <a:rPr lang="pt-BR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 cerca </a:t>
              </a:r>
              <a:r>
                <a:rPr lang="pt-BR" sz="1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</a:t>
              </a:r>
              <a:r>
                <a:rPr lang="pt-BR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8 </a:t>
              </a:r>
              <a:r>
                <a:rPr lang="pt-BR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mil km de </a:t>
              </a:r>
              <a:r>
                <a:rPr lang="pt-BR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extensão</a:t>
              </a:r>
              <a:r>
                <a:rPr lang="pt-BR" sz="1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lançado </a:t>
              </a:r>
              <a:r>
                <a:rPr lang="pt-BR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nos leitos dos afluentes da </a:t>
              </a:r>
              <a:r>
                <a:rPr lang="pt-BR" sz="1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bacia amazônica, </a:t>
              </a:r>
              <a:r>
                <a:rPr lang="pt-BR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 partir do qual </a:t>
              </a:r>
              <a:r>
                <a:rPr lang="pt-BR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vários serviços serão disponibilizados para </a:t>
              </a:r>
              <a:r>
                <a:rPr lang="pt-BR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 </a:t>
              </a:r>
              <a:r>
                <a:rPr lang="pt-BR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população </a:t>
              </a:r>
              <a:r>
                <a:rPr lang="pt-BR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ribeirinha, incluindo </a:t>
              </a:r>
              <a:r>
                <a:rPr lang="pt-BR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ainda órgãos públicos, unidades </a:t>
              </a:r>
              <a:r>
                <a:rPr lang="pt-BR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 ensino, </a:t>
              </a:r>
              <a:r>
                <a:rPr lang="pt-BR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organizações </a:t>
              </a:r>
              <a:r>
                <a:rPr lang="pt-BR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militares</a:t>
              </a:r>
              <a:r>
                <a:rPr lang="pt-BR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entre outros.</a:t>
              </a:r>
            </a:p>
          </p:txBody>
        </p:sp>
      </p:grp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21407" y="4077072"/>
            <a:ext cx="1311008" cy="3436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lIns="96120" tIns="48240" rIns="96120" bIns="4824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938"/>
              </a:spcBef>
              <a:defRPr/>
            </a:pPr>
            <a:r>
              <a:rPr lang="pt-BR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que é?</a:t>
            </a:r>
            <a:endParaRPr lang="pt-B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20884" y="5877272"/>
            <a:ext cx="1728192" cy="3436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lIns="96120" tIns="48240" rIns="96120" bIns="4824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938"/>
              </a:spcBef>
              <a:defRPr/>
            </a:pPr>
            <a:r>
              <a:rPr lang="pt-BR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Atendimento</a:t>
            </a:r>
            <a:endParaRPr lang="pt-B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542196" y="6284792"/>
            <a:ext cx="4245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52 municípios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estado do Amazonas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6804248" y="1529497"/>
            <a:ext cx="2339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Exército Brasileiro;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IPAM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endParaRPr lang="pt-B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PRODAM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endParaRPr lang="pt-B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RNP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endParaRPr lang="pt-B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SEPLANCTI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6790640" y="1106668"/>
            <a:ext cx="1381760" cy="3436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lIns="96120" tIns="48240" rIns="96120" bIns="4824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938"/>
              </a:spcBef>
              <a:defRPr/>
            </a:pPr>
            <a:r>
              <a:rPr lang="pt-BR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Parceiros</a:t>
            </a:r>
            <a:endParaRPr lang="pt-B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27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29758</TotalTime>
  <Words>398</Words>
  <Application>Microsoft Office PowerPoint</Application>
  <PresentationFormat>Apresentação na tela (4:3)</PresentationFormat>
  <Paragraphs>97</Paragraphs>
  <Slides>15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6" baseType="lpstr">
      <vt:lpstr>MS PGothic</vt:lpstr>
      <vt:lpstr>Arial</vt:lpstr>
      <vt:lpstr>Calibri</vt:lpstr>
      <vt:lpstr>DejaVu Sans</vt:lpstr>
      <vt:lpstr>DejaVu Sans Condensed</vt:lpstr>
      <vt:lpstr>Lohit Hindi</vt:lpstr>
      <vt:lpstr>Open Sans</vt:lpstr>
      <vt:lpstr>Times New Roman</vt:lpstr>
      <vt:lpstr>WenQuanYi Micro Hei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Telebras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Karine Jorge de Castro</dc:creator>
  <cp:lastModifiedBy>Leonardo de Oliveira Alves</cp:lastModifiedBy>
  <cp:revision>2703</cp:revision>
  <cp:lastPrinted>2015-07-06T21:32:22Z</cp:lastPrinted>
  <dcterms:created xsi:type="dcterms:W3CDTF">2012-10-24T17:13:23Z</dcterms:created>
  <dcterms:modified xsi:type="dcterms:W3CDTF">2015-07-06T21:34:50Z</dcterms:modified>
</cp:coreProperties>
</file>