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4"/>
  </p:handoutMasterIdLst>
  <p:sldIdLst>
    <p:sldId id="257" r:id="rId2"/>
    <p:sldId id="258" r:id="rId3"/>
    <p:sldId id="259" r:id="rId4"/>
    <p:sldId id="260" r:id="rId5"/>
    <p:sldId id="269" r:id="rId6"/>
    <p:sldId id="261" r:id="rId7"/>
    <p:sldId id="262" r:id="rId8"/>
    <p:sldId id="263" r:id="rId9"/>
    <p:sldId id="264" r:id="rId10"/>
    <p:sldId id="265" r:id="rId11"/>
    <p:sldId id="266" r:id="rId12"/>
    <p:sldId id="267" r:id="rId13"/>
  </p:sldIdLst>
  <p:sldSz cx="9144000" cy="6858000" type="screen4x3"/>
  <p:notesSz cx="6797675" cy="9926638"/>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712" cy="496729"/>
          </a:xfrm>
          <a:prstGeom prst="rect">
            <a:avLst/>
          </a:prstGeom>
        </p:spPr>
        <p:txBody>
          <a:bodyPr vert="horz" lIns="91413" tIns="45706" rIns="91413" bIns="45706" rtlCol="0"/>
          <a:lstStyle>
            <a:lvl1pPr algn="l">
              <a:defRPr sz="1200"/>
            </a:lvl1pPr>
          </a:lstStyle>
          <a:p>
            <a:endParaRPr lang="pt-BR"/>
          </a:p>
        </p:txBody>
      </p:sp>
      <p:sp>
        <p:nvSpPr>
          <p:cNvPr id="3" name="Espaço Reservado para Data 2"/>
          <p:cNvSpPr>
            <a:spLocks noGrp="1"/>
          </p:cNvSpPr>
          <p:nvPr>
            <p:ph type="dt" sz="quarter" idx="1"/>
          </p:nvPr>
        </p:nvSpPr>
        <p:spPr>
          <a:xfrm>
            <a:off x="3850375" y="0"/>
            <a:ext cx="2945712" cy="496729"/>
          </a:xfrm>
          <a:prstGeom prst="rect">
            <a:avLst/>
          </a:prstGeom>
        </p:spPr>
        <p:txBody>
          <a:bodyPr vert="horz" lIns="91413" tIns="45706" rIns="91413" bIns="45706" rtlCol="0"/>
          <a:lstStyle>
            <a:lvl1pPr algn="r">
              <a:defRPr sz="1200"/>
            </a:lvl1pPr>
          </a:lstStyle>
          <a:p>
            <a:fld id="{2911A840-BCAA-4469-B903-51CC2A80F0E7}" type="datetimeFigureOut">
              <a:rPr lang="pt-BR" smtClean="0"/>
              <a:pPr/>
              <a:t>12/05/2015</a:t>
            </a:fld>
            <a:endParaRPr lang="pt-BR"/>
          </a:p>
        </p:txBody>
      </p:sp>
      <p:sp>
        <p:nvSpPr>
          <p:cNvPr id="4" name="Espaço Reservado para Rodapé 3"/>
          <p:cNvSpPr>
            <a:spLocks noGrp="1"/>
          </p:cNvSpPr>
          <p:nvPr>
            <p:ph type="ftr" sz="quarter" idx="2"/>
          </p:nvPr>
        </p:nvSpPr>
        <p:spPr>
          <a:xfrm>
            <a:off x="0" y="9428323"/>
            <a:ext cx="2945712" cy="496728"/>
          </a:xfrm>
          <a:prstGeom prst="rect">
            <a:avLst/>
          </a:prstGeom>
        </p:spPr>
        <p:txBody>
          <a:bodyPr vert="horz" lIns="91413" tIns="45706" rIns="91413" bIns="45706"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375" y="9428323"/>
            <a:ext cx="2945712" cy="496728"/>
          </a:xfrm>
          <a:prstGeom prst="rect">
            <a:avLst/>
          </a:prstGeom>
        </p:spPr>
        <p:txBody>
          <a:bodyPr vert="horz" lIns="91413" tIns="45706" rIns="91413" bIns="45706" rtlCol="0" anchor="b"/>
          <a:lstStyle>
            <a:lvl1pPr algn="r">
              <a:defRPr sz="1200"/>
            </a:lvl1pPr>
          </a:lstStyle>
          <a:p>
            <a:fld id="{E23A44B1-C655-4750-9B5F-7D36C5769BD1}" type="slidenum">
              <a:rPr lang="pt-BR" smtClean="0"/>
              <a:pPr/>
              <a:t>‹nº›</a:t>
            </a:fld>
            <a:endParaRPr lang="pt-B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Vertical Text Placeholder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Date Placeholder 3"/>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pt-BR" smtClean="0"/>
              <a:t>Clique para editar o título mestre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Date Placeholder 3"/>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Date Placeholder 6"/>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a:p>
        </p:txBody>
      </p:sp>
      <p:sp>
        <p:nvSpPr>
          <p:cNvPr id="3" name="Date Placeholder 2"/>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F43340C2-1E60-4F6F-8256-FA994B22D69D}"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pt-BR" smtClean="0"/>
              <a:t>Clique para editar o título mestre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Date Placeholder 4"/>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F43340C2-1E60-4F6F-8256-FA994B22D69D}" type="slidenum">
              <a:rPr lang="pt-BR" smtClean="0"/>
              <a:pPr/>
              <a:t>‹nº›</a:t>
            </a:fld>
            <a:endParaRPr lang="pt-BR"/>
          </a:p>
        </p:txBody>
      </p:sp>
      <p:sp>
        <p:nvSpPr>
          <p:cNvPr id="9" name="Content Placeholder 8"/>
          <p:cNvSpPr>
            <a:spLocks noGrp="1"/>
          </p:cNvSpPr>
          <p:nvPr>
            <p:ph sz="quarter" idx="13"/>
          </p:nvPr>
        </p:nvSpPr>
        <p:spPr>
          <a:xfrm>
            <a:off x="304800" y="381000"/>
            <a:ext cx="7772400" cy="4942840"/>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pt-BR" smtClean="0"/>
              <a:t>Clique para editar o título mestre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8" name="Date Placeholder 7"/>
          <p:cNvSpPr>
            <a:spLocks noGrp="1"/>
          </p:cNvSpPr>
          <p:nvPr>
            <p:ph type="dt" sz="half" idx="10"/>
          </p:nvPr>
        </p:nvSpPr>
        <p:spPr/>
        <p:txBody>
          <a:bodyPr/>
          <a:lstStyle/>
          <a:p>
            <a:fld id="{6C6A1A52-AA1C-4085-BCDC-18414F07879D}" type="datetimeFigureOut">
              <a:rPr lang="pt-BR" smtClean="0"/>
              <a:pPr/>
              <a:t>12/05/2015</a:t>
            </a:fld>
            <a:endParaRPr lang="pt-BR"/>
          </a:p>
        </p:txBody>
      </p:sp>
      <p:sp>
        <p:nvSpPr>
          <p:cNvPr id="9" name="Slide Number Placeholder 8"/>
          <p:cNvSpPr>
            <a:spLocks noGrp="1"/>
          </p:cNvSpPr>
          <p:nvPr>
            <p:ph type="sldNum" sz="quarter" idx="11"/>
          </p:nvPr>
        </p:nvSpPr>
        <p:spPr/>
        <p:txBody>
          <a:bodyPr/>
          <a:lstStyle/>
          <a:p>
            <a:fld id="{F43340C2-1E60-4F6F-8256-FA994B22D69D}" type="slidenum">
              <a:rPr lang="pt-BR" smtClean="0"/>
              <a:pPr/>
              <a:t>‹nº›</a:t>
            </a:fld>
            <a:endParaRPr lang="pt-BR"/>
          </a:p>
        </p:txBody>
      </p:sp>
      <p:sp>
        <p:nvSpPr>
          <p:cNvPr id="10" name="Footer Placeholder 9"/>
          <p:cNvSpPr>
            <a:spLocks noGrp="1"/>
          </p:cNvSpPr>
          <p:nvPr>
            <p:ph type="ftr" sz="quarter" idx="12"/>
          </p:nvPr>
        </p:nvSpPr>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pt-BR" smtClean="0"/>
              <a:t>Clique para editar o título mestre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3340C2-1E60-4F6F-8256-FA994B22D69D}" type="slidenum">
              <a:rPr lang="pt-BR" smtClean="0"/>
              <a:pPr/>
              <a:t>‹nº›</a:t>
            </a:fld>
            <a:endParaRPr lang="pt-B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pt-B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C6A1A52-AA1C-4085-BCDC-18414F07879D}" type="datetimeFigureOut">
              <a:rPr lang="pt-BR" smtClean="0"/>
              <a:pPr/>
              <a:t>12/05/2015</a:t>
            </a:fld>
            <a:endParaRPr 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fontScale="90000"/>
          </a:bodyPr>
          <a:lstStyle/>
          <a:p>
            <a:pPr fontAlgn="auto">
              <a:spcAft>
                <a:spcPts val="0"/>
              </a:spcAft>
              <a:defRPr/>
            </a:pPr>
            <a:r>
              <a:rPr lang="pt-BR" dirty="0" err="1" smtClean="0"/>
              <a:t>CAQi</a:t>
            </a:r>
            <a:r>
              <a:rPr lang="pt-BR" dirty="0" smtClean="0"/>
              <a:t>: Uma linha do tempo</a:t>
            </a:r>
            <a:br>
              <a:rPr lang="pt-BR" dirty="0" smtClean="0"/>
            </a:br>
            <a:r>
              <a:rPr lang="pt-BR" dirty="0"/>
              <a:t/>
            </a:r>
            <a:br>
              <a:rPr lang="pt-BR" dirty="0"/>
            </a:br>
            <a:r>
              <a:rPr lang="pt-BR" sz="3600" dirty="0" smtClean="0"/>
              <a:t>Mozart Neves Ramos</a:t>
            </a:r>
            <a:r>
              <a:rPr lang="pt-BR" dirty="0" smtClean="0"/>
              <a:t/>
            </a:r>
            <a:br>
              <a:rPr lang="pt-BR" dirty="0" smtClean="0"/>
            </a:br>
            <a:r>
              <a:rPr lang="pt-BR" sz="2200" dirty="0" smtClean="0"/>
              <a:t>Relator do </a:t>
            </a:r>
            <a:r>
              <a:rPr lang="pt-BR" sz="2200" dirty="0" err="1" smtClean="0"/>
              <a:t>CAQi</a:t>
            </a:r>
            <a:r>
              <a:rPr lang="pt-BR" sz="2200" dirty="0" smtClean="0"/>
              <a:t> no Conselho Nacional de Educação (CNE)</a:t>
            </a:r>
            <a:endParaRPr lang="pt-BR" sz="2200" dirty="0"/>
          </a:p>
        </p:txBody>
      </p:sp>
    </p:spTree>
    <p:extLst>
      <p:ext uri="{BB962C8B-B14F-4D97-AF65-F5344CB8AC3E}">
        <p14:creationId xmlns="" xmlns:p14="http://schemas.microsoft.com/office/powerpoint/2010/main" val="37897935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1520" y="188640"/>
            <a:ext cx="8280920" cy="6409010"/>
          </a:xfrm>
        </p:spPr>
        <p:txBody>
          <a:bodyPr>
            <a:normAutofit fontScale="90000"/>
          </a:bodyPr>
          <a:lstStyle/>
          <a:p>
            <a:pPr fontAlgn="auto">
              <a:spcAft>
                <a:spcPts val="0"/>
              </a:spcAft>
              <a:defRPr/>
            </a:pPr>
            <a:r>
              <a:rPr lang="pt-BR" sz="3100" b="1" dirty="0" smtClean="0">
                <a:solidFill>
                  <a:srgbClr val="7030A0"/>
                </a:solidFill>
                <a:sym typeface="Symbol"/>
              </a:rPr>
              <a:t></a:t>
            </a:r>
            <a:r>
              <a:rPr lang="pt-BR" sz="2800" dirty="0" smtClean="0">
                <a:sym typeface="Symbol"/>
              </a:rPr>
              <a:t> </a:t>
            </a:r>
            <a:br>
              <a:rPr lang="pt-BR" sz="2800" dirty="0" smtClean="0">
                <a:sym typeface="Symbol"/>
              </a:rPr>
            </a:br>
            <a:r>
              <a:rPr lang="pt-BR" sz="3100" dirty="0" smtClean="0">
                <a:solidFill>
                  <a:srgbClr val="FF0000"/>
                </a:solidFill>
                <a:sym typeface="Symbol"/>
              </a:rPr>
              <a:t>A partir disso (26/02/2012) o processo do </a:t>
            </a:r>
            <a:r>
              <a:rPr lang="pt-BR" sz="3100" dirty="0" err="1" smtClean="0">
                <a:solidFill>
                  <a:srgbClr val="FF0000"/>
                </a:solidFill>
                <a:sym typeface="Symbol"/>
              </a:rPr>
              <a:t>CAQi</a:t>
            </a:r>
            <a:r>
              <a:rPr lang="pt-BR" sz="3100" dirty="0" smtClean="0">
                <a:solidFill>
                  <a:srgbClr val="FF0000"/>
                </a:solidFill>
                <a:sym typeface="Symbol"/>
              </a:rPr>
              <a:t> “dorme” no MEC!!</a:t>
            </a:r>
            <a:br>
              <a:rPr lang="pt-BR" sz="31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Até que em 10/06/2013 é encaminhado pela Chefia do Gabinete do Ministro para SASE/MEC, </a:t>
            </a:r>
            <a:r>
              <a:rPr lang="pt-BR" sz="2800" dirty="0" smtClean="0">
                <a:solidFill>
                  <a:srgbClr val="FF0000"/>
                </a:solidFill>
                <a:sym typeface="Symbol"/>
              </a:rPr>
              <a:t>visando criar uma Comissão Especial Comissão Especial para propor políticas públicas que melhorem a qualidade da Educação Básica (1 ano e meio depois!!!!)</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Parecer da </a:t>
            </a:r>
            <a:r>
              <a:rPr lang="pt-BR" sz="2800" b="1" dirty="0" smtClean="0">
                <a:sym typeface="Symbol"/>
              </a:rPr>
              <a:t>SASE/MEC</a:t>
            </a:r>
            <a:r>
              <a:rPr lang="pt-BR" sz="2800" dirty="0" smtClean="0">
                <a:sym typeface="Symbol"/>
              </a:rPr>
              <a:t/>
            </a:r>
            <a:br>
              <a:rPr lang="pt-BR" sz="2800" dirty="0" smtClean="0">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Em 25/09/2013 o Gabinete do Ministro então retorna a CONJUR</a:t>
            </a:r>
            <a:br>
              <a:rPr lang="pt-BR" sz="2800" dirty="0" smtClean="0">
                <a:sym typeface="Symbo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 xmlns:p14="http://schemas.microsoft.com/office/powerpoint/2010/main" val="1123465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ítulo 1"/>
          <p:cNvSpPr>
            <a:spLocks noGrp="1"/>
          </p:cNvSpPr>
          <p:nvPr>
            <p:ph type="title"/>
          </p:nvPr>
        </p:nvSpPr>
        <p:spPr>
          <a:xfrm>
            <a:off x="323850" y="260350"/>
            <a:ext cx="8136582" cy="6337300"/>
          </a:xfrm>
        </p:spPr>
        <p:txBody>
          <a:bodyPr>
            <a:normAutofit/>
          </a:bodyPr>
          <a:lstStyle/>
          <a:p>
            <a:r>
              <a:rPr lang="pt-BR" sz="2800" b="1" dirty="0" smtClean="0">
                <a:sym typeface="Symbol" pitchFamily="18" charset="2"/>
              </a:rPr>
              <a:t>Posicionamento da CONJUR</a:t>
            </a:r>
            <a:br>
              <a:rPr lang="pt-BR" sz="2800" b="1" dirty="0" smtClean="0">
                <a:sym typeface="Symbol" pitchFamily="18" charset="2"/>
              </a:rPr>
            </a:br>
            <a:r>
              <a:rPr lang="pt-BR" sz="2800" dirty="0" smtClean="0">
                <a:sym typeface="Symbol" pitchFamily="18" charset="2"/>
              </a:rPr>
              <a:t/>
            </a:r>
            <a:br>
              <a:rPr lang="pt-BR" sz="2800" dirty="0" smtClean="0">
                <a:sym typeface="Symbol" pitchFamily="18" charset="2"/>
              </a:rPr>
            </a:br>
            <a:r>
              <a:rPr lang="pt-BR" sz="2800" dirty="0" smtClean="0">
                <a:sym typeface="Symbol" pitchFamily="18" charset="2"/>
              </a:rPr>
              <a:t>1. ...o CNE, sob o aspecto formal, não desbordou de sua competência, mais precisamente daquela prevista nas alíneas “a”, “e” e “g” do § 1° do Art. 9° da Lei n° 4.024 de 1961.</a:t>
            </a:r>
            <a:br>
              <a:rPr lang="pt-BR" sz="2800" dirty="0" smtClean="0">
                <a:sym typeface="Symbol" pitchFamily="18" charset="2"/>
              </a:rPr>
            </a:br>
            <a:r>
              <a:rPr lang="pt-BR" sz="2800" dirty="0" smtClean="0">
                <a:sym typeface="Symbol" pitchFamily="18" charset="2"/>
              </a:rPr>
              <a:t/>
            </a:r>
            <a:br>
              <a:rPr lang="pt-BR" sz="2800" dirty="0" smtClean="0">
                <a:sym typeface="Symbol" pitchFamily="18" charset="2"/>
              </a:rPr>
            </a:br>
            <a:r>
              <a:rPr lang="pt-BR" sz="2800" dirty="0" smtClean="0">
                <a:sym typeface="Symbol" pitchFamily="18" charset="2"/>
              </a:rPr>
              <a:t>2. Trata-se de uma discussão eminentemente técnica, sem que se possa vislumbrar, no momento, maiores questões jurídicas...embora todos os órgãos e entidades tenham sido unânimes em reconhecer a importância da definição do </a:t>
            </a:r>
            <a:r>
              <a:rPr lang="pt-BR" sz="2800" dirty="0" err="1" smtClean="0">
                <a:sym typeface="Symbol" pitchFamily="18" charset="2"/>
              </a:rPr>
              <a:t>CAQi</a:t>
            </a:r>
            <a:r>
              <a:rPr lang="pt-BR" sz="2800" dirty="0" smtClean="0">
                <a:sym typeface="Symbol" pitchFamily="18" charset="2"/>
              </a:rPr>
              <a:t>, várias sugestões e possíveis fragilidades foram apontadas. Impõe-se, portanto, nova análise do CNE sobre o tema.</a:t>
            </a:r>
            <a:endParaRPr lang="pt-BR" sz="2800" dirty="0" smtClean="0">
              <a:solidFill>
                <a:srgbClr val="FF0000"/>
              </a:solidFill>
            </a:endParaRPr>
          </a:p>
        </p:txBody>
      </p:sp>
    </p:spTree>
    <p:extLst>
      <p:ext uri="{BB962C8B-B14F-4D97-AF65-F5344CB8AC3E}">
        <p14:creationId xmlns="" xmlns:p14="http://schemas.microsoft.com/office/powerpoint/2010/main" val="171741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ítulo 1"/>
          <p:cNvSpPr>
            <a:spLocks noGrp="1"/>
          </p:cNvSpPr>
          <p:nvPr>
            <p:ph type="title"/>
          </p:nvPr>
        </p:nvSpPr>
        <p:spPr>
          <a:xfrm>
            <a:off x="539750" y="692150"/>
            <a:ext cx="7931150" cy="5314950"/>
          </a:xfrm>
        </p:spPr>
        <p:txBody>
          <a:bodyPr>
            <a:normAutofit/>
          </a:bodyPr>
          <a:lstStyle/>
          <a:p>
            <a:r>
              <a:rPr lang="pt-BR" sz="2800" b="1" dirty="0" smtClean="0"/>
              <a:t>Posicionamento do relator em 1</a:t>
            </a:r>
            <a:r>
              <a:rPr lang="pt-BR" sz="2800" b="1" dirty="0" smtClean="0">
                <a:sym typeface="Symbol"/>
              </a:rPr>
              <a:t>S/</a:t>
            </a:r>
            <a:r>
              <a:rPr lang="pt-BR" sz="2800" b="1" dirty="0" smtClean="0"/>
              <a:t>2014:</a:t>
            </a:r>
            <a:br>
              <a:rPr lang="pt-BR" sz="2800" b="1" dirty="0" smtClean="0"/>
            </a:br>
            <a:r>
              <a:rPr lang="pt-BR" sz="2800" dirty="0" smtClean="0"/>
              <a:t/>
            </a:r>
            <a:br>
              <a:rPr lang="pt-BR" sz="2800" dirty="0" smtClean="0"/>
            </a:br>
            <a:r>
              <a:rPr lang="pt-BR" sz="2800" dirty="0" smtClean="0"/>
              <a:t>1. O estudo do </a:t>
            </a:r>
            <a:r>
              <a:rPr lang="pt-BR" sz="2800" dirty="0" err="1" smtClean="0"/>
              <a:t>CAQi</a:t>
            </a:r>
            <a:r>
              <a:rPr lang="pt-BR" sz="2800" dirty="0" smtClean="0"/>
              <a:t> deve ser continuado no âmbito da CEB/CNE;</a:t>
            </a:r>
            <a:br>
              <a:rPr lang="pt-BR" sz="2800" dirty="0" smtClean="0"/>
            </a:br>
            <a:r>
              <a:rPr lang="pt-BR" sz="2800" dirty="0" smtClean="0">
                <a:solidFill>
                  <a:srgbClr val="FF0000"/>
                </a:solidFill>
              </a:rPr>
              <a:t>MAS</a:t>
            </a:r>
            <a:r>
              <a:rPr lang="pt-BR" sz="2800" dirty="0" smtClean="0"/>
              <a:t/>
            </a:r>
            <a:br>
              <a:rPr lang="pt-BR" sz="2800" dirty="0" smtClean="0"/>
            </a:br>
            <a:r>
              <a:rPr lang="pt-BR" sz="2800" dirty="0" smtClean="0"/>
              <a:t>2. Vai exigir um forte trabalho de alinhamento com os setores do MEC: a questão não é somente técnica mas também política</a:t>
            </a:r>
            <a:br>
              <a:rPr lang="pt-BR" sz="2800" dirty="0" smtClean="0"/>
            </a:br>
            <a:r>
              <a:rPr lang="pt-BR" sz="2800" dirty="0" smtClean="0"/>
              <a:t>3. Esse tempo vai além daquele que tenho ainda no CNE – 2 meses; portanto, proponho a criação de uma nova Comissão para o </a:t>
            </a:r>
            <a:r>
              <a:rPr lang="pt-BR" sz="2800" dirty="0" err="1" smtClean="0"/>
              <a:t>CAQi</a:t>
            </a:r>
            <a:r>
              <a:rPr lang="pt-BR" sz="2800" dirty="0" smtClean="0"/>
              <a:t>.</a:t>
            </a:r>
            <a:br>
              <a:rPr lang="pt-BR" sz="2800" dirty="0" smtClean="0"/>
            </a:br>
            <a:endParaRPr lang="pt-BR" sz="2800" dirty="0" smtClean="0"/>
          </a:p>
        </p:txBody>
      </p:sp>
    </p:spTree>
    <p:extLst>
      <p:ext uri="{BB962C8B-B14F-4D97-AF65-F5344CB8AC3E}">
        <p14:creationId xmlns="" xmlns:p14="http://schemas.microsoft.com/office/powerpoint/2010/main" val="4006380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536" y="750888"/>
            <a:ext cx="8065144" cy="6107112"/>
          </a:xfrm>
        </p:spPr>
        <p:txBody>
          <a:bodyPr>
            <a:normAutofit fontScale="90000"/>
          </a:bodyPr>
          <a:lstStyle/>
          <a:p>
            <a:pPr fontAlgn="auto">
              <a:spcAft>
                <a:spcPts val="0"/>
              </a:spcAft>
              <a:defRPr/>
            </a:pPr>
            <a:r>
              <a:rPr lang="pt-BR" sz="2800" b="1" dirty="0" smtClean="0"/>
              <a:t>Linha do Tempo do </a:t>
            </a:r>
            <a:r>
              <a:rPr lang="pt-BR" sz="2800" b="1" dirty="0" err="1" smtClean="0"/>
              <a:t>CAQi</a:t>
            </a:r>
            <a:r>
              <a:rPr lang="pt-BR" sz="2800" b="1" dirty="0" smtClean="0"/>
              <a:t> no MEC:</a:t>
            </a:r>
            <a:r>
              <a:rPr lang="pt-BR" sz="2800" dirty="0" smtClean="0"/>
              <a:t/>
            </a:r>
            <a:br>
              <a:rPr lang="pt-BR" sz="2800" dirty="0" smtClean="0"/>
            </a:br>
            <a:r>
              <a:rPr lang="pt-BR" sz="2800" dirty="0" smtClean="0"/>
              <a:t/>
            </a:r>
            <a:br>
              <a:rPr lang="pt-BR" sz="2800" dirty="0" smtClean="0"/>
            </a:br>
            <a:r>
              <a:rPr lang="pt-BR" sz="2800" dirty="0" smtClean="0"/>
              <a:t>1. Em 05 de maio de 2010 o Parecer e a Resolução são aprovados pela CEB/CNE;</a:t>
            </a:r>
            <a:br>
              <a:rPr lang="pt-BR" sz="2800" dirty="0" smtClean="0"/>
            </a:br>
            <a:r>
              <a:rPr lang="pt-BR" sz="2800" dirty="0" smtClean="0">
                <a:sym typeface="Symbol"/>
              </a:rPr>
              <a:t> </a:t>
            </a:r>
            <a:br>
              <a:rPr lang="pt-BR" sz="2800" dirty="0" smtClean="0">
                <a:sym typeface="Symbol"/>
              </a:rPr>
            </a:b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2. Em 14 de maio de 2010 a Secretaria Executiva do CNE envia ao Chefe do Gabinete do MEC para análise e homologação;</a:t>
            </a:r>
            <a:br>
              <a:rPr lang="pt-BR" sz="2800" dirty="0" smtClean="0"/>
            </a:b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3. Em 24 de maio de 2010 o Gabinete do Ministro encaminha para a CONJUR para análise e manifestação;</a:t>
            </a:r>
            <a:br>
              <a:rPr lang="pt-BR" sz="2800" dirty="0" smtClean="0"/>
            </a:b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
            </a:r>
            <a:br>
              <a:rPr lang="pt-BR" sz="2800" dirty="0" smtClean="0"/>
            </a:br>
            <a:r>
              <a:rPr lang="pt-BR" sz="2800" dirty="0" smtClean="0"/>
              <a:t/>
            </a:r>
            <a:br>
              <a:rPr lang="pt-BR" sz="2800" dirty="0" smtClean="0"/>
            </a:br>
            <a:endParaRPr lang="pt-BR" sz="2800" dirty="0"/>
          </a:p>
        </p:txBody>
      </p:sp>
    </p:spTree>
    <p:extLst>
      <p:ext uri="{BB962C8B-B14F-4D97-AF65-F5344CB8AC3E}">
        <p14:creationId xmlns="" xmlns:p14="http://schemas.microsoft.com/office/powerpoint/2010/main" val="887007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95288" y="274638"/>
            <a:ext cx="8137152" cy="6107112"/>
          </a:xfrm>
        </p:spPr>
        <p:txBody>
          <a:bodyPr>
            <a:normAutofit fontScale="90000"/>
          </a:bodyPr>
          <a:lstStyle/>
          <a:p>
            <a:pPr fontAlgn="auto">
              <a:spcAft>
                <a:spcPts val="0"/>
              </a:spcAft>
              <a:defRPr/>
            </a:pP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4. Em 25/05/2010 a CONJUR sugere, pela especificidade da matéria, encaminhar previamente a SEB/MEC </a:t>
            </a:r>
            <a:r>
              <a:rPr lang="pt-BR" sz="2800" b="1" dirty="0" smtClean="0">
                <a:solidFill>
                  <a:srgbClr val="FF0000"/>
                </a:solidFill>
              </a:rPr>
              <a:t>(*)</a:t>
            </a:r>
            <a:r>
              <a:rPr lang="pt-BR" sz="2800" dirty="0" smtClean="0"/>
              <a:t>;</a:t>
            </a:r>
            <a:br>
              <a:rPr lang="pt-BR" sz="2800" dirty="0" smtClean="0"/>
            </a:br>
            <a:r>
              <a:rPr lang="pt-BR" sz="2800" dirty="0" smtClean="0">
                <a:sym typeface="Symbol"/>
              </a:rPr>
              <a:t> </a:t>
            </a:r>
            <a:r>
              <a:rPr lang="pt-BR" sz="3100" b="1" dirty="0" smtClean="0">
                <a:solidFill>
                  <a:srgbClr val="7030A0"/>
                </a:solidFill>
                <a:sym typeface="Symbol"/>
              </a:rPr>
              <a:t> </a:t>
            </a:r>
            <a:r>
              <a:rPr lang="pt-BR" sz="2800" dirty="0" smtClean="0"/>
              <a:t/>
            </a:r>
            <a:br>
              <a:rPr lang="pt-BR" sz="2800" dirty="0" smtClean="0"/>
            </a:br>
            <a:r>
              <a:rPr lang="pt-BR" sz="2800" dirty="0" smtClean="0"/>
              <a:t>5. A SEB faz uma análise de 10 páginas onde reconhece a importância da matéria e faz várias sugestões (ex: salários) para aprimorar o estudo do financiamento que são incluídas na Resolução do </a:t>
            </a:r>
            <a:r>
              <a:rPr lang="pt-BR" sz="2800" dirty="0" err="1" smtClean="0"/>
              <a:t>CAQi</a:t>
            </a:r>
            <a:r>
              <a:rPr lang="pt-BR" sz="2800" dirty="0" smtClean="0"/>
              <a:t>. A SEB/MEC retorna ao Gabinete do Ministro em 11/02/2011;</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r>
              <a:rPr lang="pt-BR" sz="2800" dirty="0" smtClean="0"/>
              <a:t/>
            </a:r>
            <a:br>
              <a:rPr lang="pt-BR" sz="2800" dirty="0" smtClean="0"/>
            </a:br>
            <a:r>
              <a:rPr lang="pt-BR" sz="2800" dirty="0" smtClean="0"/>
              <a:t>6. A Chefia do Gabinete do Ministro encaminha, antes de retornar a CONJUR, ao FNDE para complementar as contribuições sugeridas pela SEB/MEC em 18/02/2011;</a:t>
            </a:r>
            <a:br>
              <a:rPr lang="pt-BR" sz="2800" dirty="0" smtClean="0"/>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 xmlns:p14="http://schemas.microsoft.com/office/powerpoint/2010/main" val="1988106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9" y="5796"/>
            <a:ext cx="7776863" cy="6264696"/>
          </a:xfrm>
        </p:spPr>
        <p:txBody>
          <a:bodyPr>
            <a:normAutofit fontScale="90000"/>
          </a:bodyPr>
          <a:lstStyle/>
          <a:p>
            <a:pPr fontAlgn="auto">
              <a:spcAft>
                <a:spcPts val="0"/>
              </a:spcAft>
              <a:defRPr/>
            </a:pPr>
            <a:r>
              <a:rPr lang="pt-BR" sz="2800" dirty="0" smtClean="0"/>
              <a:t/>
            </a:r>
            <a:br>
              <a:rPr lang="pt-BR" sz="2800" dirty="0" smtClean="0"/>
            </a:br>
            <a:r>
              <a:rPr lang="pt-BR" sz="3100" b="1" dirty="0" smtClean="0">
                <a:sym typeface="Symbol"/>
              </a:rPr>
              <a:t> </a:t>
            </a:r>
            <a:r>
              <a:rPr lang="pt-BR" sz="3100" b="1" dirty="0" smtClean="0">
                <a:solidFill>
                  <a:srgbClr val="7030A0"/>
                </a:solidFill>
                <a:sym typeface="Symbol"/>
              </a:rPr>
              <a:t> </a:t>
            </a:r>
            <a:r>
              <a:rPr lang="pt-BR" sz="2800" dirty="0" smtClean="0"/>
              <a:t/>
            </a:r>
            <a:br>
              <a:rPr lang="pt-BR" sz="2800" dirty="0" smtClean="0"/>
            </a:br>
            <a:r>
              <a:rPr lang="pt-BR" sz="3100" dirty="0" smtClean="0"/>
              <a:t>7.  O FNDE faz uma ampla análise do que a instituição define como padrões mínimos de qualidade, para tanto contribuições são vindas tanto da Diretoria de Programas e Projetos Educacionais (LSE e PMFE), como da Diretoria de Administração e Tecnologia (RPN). Com relação aos PMFE destacam-se: espaço interno, instalações, ambiente interno e externo, mobiliário, equipamento...(conjunto de tabelas); O FNDE retorna ao Gabinete do Ministro em 11/04/2011.</a:t>
            </a:r>
            <a:r>
              <a:rPr lang="pt-BR" sz="2800" dirty="0" smtClean="0">
                <a:solidFill>
                  <a:srgbClr val="FF0000"/>
                </a:solidFill>
              </a:rPr>
              <a:t/>
            </a:r>
            <a:br>
              <a:rPr lang="pt-BR" sz="2800" dirty="0" smtClean="0">
                <a:solidFill>
                  <a:srgbClr val="FF0000"/>
                </a:solidFil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 xmlns:p14="http://schemas.microsoft.com/office/powerpoint/2010/main" val="4199489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700808"/>
            <a:ext cx="8229600" cy="1143000"/>
          </a:xfrm>
        </p:spPr>
        <p:txBody>
          <a:bodyPr>
            <a:normAutofit fontScale="90000"/>
          </a:bodyPr>
          <a:lstStyle/>
          <a:p>
            <a:pPr>
              <a:lnSpc>
                <a:spcPct val="150000"/>
              </a:lnSpc>
            </a:pPr>
            <a:r>
              <a:rPr lang="pt-BR" b="1" dirty="0" smtClean="0">
                <a:solidFill>
                  <a:srgbClr val="FF0000"/>
                </a:solidFill>
              </a:rPr>
              <a:t>Duas matrizes </a:t>
            </a:r>
            <a:r>
              <a:rPr lang="pt-BR" dirty="0" smtClean="0">
                <a:solidFill>
                  <a:srgbClr val="FF0000"/>
                </a:solidFill>
              </a:rPr>
              <a:t/>
            </a:r>
            <a:br>
              <a:rPr lang="pt-BR" dirty="0" smtClean="0">
                <a:solidFill>
                  <a:srgbClr val="FF0000"/>
                </a:solidFill>
              </a:rPr>
            </a:br>
            <a:r>
              <a:rPr lang="pt-BR" dirty="0" err="1" smtClean="0">
                <a:solidFill>
                  <a:srgbClr val="FF0000"/>
                </a:solidFill>
              </a:rPr>
              <a:t>CAQi</a:t>
            </a:r>
            <a:r>
              <a:rPr lang="pt-BR" dirty="0" smtClean="0">
                <a:solidFill>
                  <a:srgbClr val="FF0000"/>
                </a:solidFill>
              </a:rPr>
              <a:t>  x  FNDE</a:t>
            </a:r>
            <a:endParaRPr lang="pt-BR" dirty="0"/>
          </a:p>
        </p:txBody>
      </p:sp>
    </p:spTree>
    <p:extLst>
      <p:ext uri="{BB962C8B-B14F-4D97-AF65-F5344CB8AC3E}">
        <p14:creationId xmlns="" xmlns:p14="http://schemas.microsoft.com/office/powerpoint/2010/main" val="3870722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ítulo 1"/>
          <p:cNvSpPr>
            <a:spLocks noGrp="1"/>
          </p:cNvSpPr>
          <p:nvPr>
            <p:ph type="title"/>
          </p:nvPr>
        </p:nvSpPr>
        <p:spPr>
          <a:xfrm>
            <a:off x="467545" y="620688"/>
            <a:ext cx="8064896" cy="5269806"/>
          </a:xfrm>
        </p:spPr>
        <p:txBody>
          <a:bodyPr>
            <a:normAutofit/>
          </a:bodyPr>
          <a:lstStyle/>
          <a:p>
            <a:r>
              <a:rPr lang="pt-BR" sz="2800" b="1" dirty="0" smtClean="0">
                <a:solidFill>
                  <a:srgbClr val="7030A0"/>
                </a:solidFill>
                <a:sym typeface="Symbol" pitchFamily="18" charset="2"/>
              </a:rPr>
              <a:t></a:t>
            </a:r>
            <a:r>
              <a:rPr lang="pt-BR" sz="2800" dirty="0" smtClean="0">
                <a:sym typeface="Symbol" pitchFamily="18" charset="2"/>
              </a:rPr>
              <a:t>  </a:t>
            </a:r>
            <a:br>
              <a:rPr lang="pt-BR" sz="2800" dirty="0" smtClean="0">
                <a:sym typeface="Symbol" pitchFamily="18" charset="2"/>
              </a:rPr>
            </a:br>
            <a:r>
              <a:rPr lang="pt-BR" sz="2800" dirty="0" smtClean="0">
                <a:sym typeface="Symbol" pitchFamily="18" charset="2"/>
              </a:rPr>
              <a:t>8. Em 27/02/2012 observa-se no corpo do Processo uma contribuição oriunda de uma análise da Coordenação Geral de Instrumentos e medidas Educacionais do INEP também solicitada pela Chefia do Gabinete do Ministro em 10/05/2010</a:t>
            </a:r>
            <a:r>
              <a:rPr lang="pt-BR" sz="2800" dirty="0" smtClean="0">
                <a:solidFill>
                  <a:srgbClr val="FF0000"/>
                </a:solidFill>
                <a:sym typeface="Symbol" pitchFamily="18" charset="2"/>
              </a:rPr>
              <a:t>(*)</a:t>
            </a:r>
            <a:r>
              <a:rPr lang="pt-BR" sz="2800" dirty="0" smtClean="0">
                <a:sym typeface="Symbol" pitchFamily="18" charset="2"/>
              </a:rPr>
              <a:t>.</a:t>
            </a:r>
            <a:br>
              <a:rPr lang="pt-BR" sz="2800" dirty="0" smtClean="0">
                <a:sym typeface="Symbol" pitchFamily="18" charset="2"/>
              </a:rPr>
            </a:br>
            <a:r>
              <a:rPr lang="pt-BR" sz="4000" dirty="0" smtClean="0">
                <a:solidFill>
                  <a:srgbClr val="FF0000"/>
                </a:solidFill>
                <a:sym typeface="Symbol" pitchFamily="18" charset="2"/>
              </a:rPr>
              <a:t>*</a:t>
            </a:r>
            <a:r>
              <a:rPr lang="pt-BR" sz="2800" dirty="0" smtClean="0">
                <a:solidFill>
                  <a:srgbClr val="FF0000"/>
                </a:solidFill>
                <a:sym typeface="Symbol" pitchFamily="18" charset="2"/>
              </a:rPr>
              <a:t>O GM mandou tanto para SEB/MEC como para o INEP</a:t>
            </a:r>
            <a:br>
              <a:rPr lang="pt-BR" sz="2800" dirty="0" smtClean="0">
                <a:solidFill>
                  <a:srgbClr val="FF0000"/>
                </a:solidFill>
                <a:sym typeface="Symbol" pitchFamily="18" charset="2"/>
              </a:rPr>
            </a:br>
            <a:r>
              <a:rPr lang="pt-BR" sz="2800" dirty="0" smtClean="0">
                <a:sym typeface="Symbol" pitchFamily="18" charset="2"/>
              </a:rPr>
              <a:t> </a:t>
            </a:r>
            <a:r>
              <a:rPr lang="pt-BR" sz="2800" b="1" dirty="0" smtClean="0">
                <a:solidFill>
                  <a:srgbClr val="7030A0"/>
                </a:solidFill>
                <a:sym typeface="Symbol" pitchFamily="18" charset="2"/>
              </a:rPr>
              <a:t></a:t>
            </a:r>
            <a:r>
              <a:rPr lang="pt-BR" sz="2800" dirty="0" smtClean="0">
                <a:sym typeface="Symbol" pitchFamily="18" charset="2"/>
              </a:rPr>
              <a:t/>
            </a:r>
            <a:br>
              <a:rPr lang="pt-BR" sz="2800" dirty="0" smtClean="0">
                <a:sym typeface="Symbol" pitchFamily="18" charset="2"/>
              </a:rPr>
            </a:br>
            <a:r>
              <a:rPr lang="pt-BR" sz="2800" b="1" dirty="0" smtClean="0">
                <a:sym typeface="Symbol" pitchFamily="18" charset="2"/>
              </a:rPr>
              <a:t>PARECER DA SECRETÁRIA DA EDUCAÇÃO BÁSICA MARIA DO PILAR</a:t>
            </a:r>
            <a:endParaRPr lang="pt-BR" sz="2800" b="1" dirty="0" smtClean="0">
              <a:solidFill>
                <a:srgbClr val="FF0000"/>
              </a:solidFill>
            </a:endParaRPr>
          </a:p>
        </p:txBody>
      </p:sp>
    </p:spTree>
    <p:extLst>
      <p:ext uri="{BB962C8B-B14F-4D97-AF65-F5344CB8AC3E}">
        <p14:creationId xmlns="" xmlns:p14="http://schemas.microsoft.com/office/powerpoint/2010/main" val="29532149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850" y="260350"/>
            <a:ext cx="8362950" cy="6337300"/>
          </a:xfrm>
        </p:spPr>
        <p:txBody>
          <a:bodyPr>
            <a:normAutofit fontScale="90000"/>
          </a:bodyPr>
          <a:lstStyle/>
          <a:p>
            <a:pPr fontAlgn="auto">
              <a:spcAft>
                <a:spcPts val="0"/>
              </a:spcAft>
              <a:defRPr/>
            </a:pPr>
            <a:r>
              <a:rPr lang="pt-BR" sz="2800" b="1" dirty="0" smtClean="0">
                <a:sym typeface="Symbol"/>
              </a:rPr>
              <a:t>Alguns pontos do Parecer da SEB/MEC pela então Secretária de Educação Básica:</a:t>
            </a:r>
            <a:r>
              <a:rPr lang="pt-BR" sz="2800" dirty="0" smtClean="0">
                <a:sym typeface="Symbol"/>
              </a:rPr>
              <a:t/>
            </a:r>
            <a:br>
              <a:rPr lang="pt-BR" sz="2800" dirty="0" smtClean="0">
                <a:sym typeface="Symbol"/>
              </a:rPr>
            </a:br>
            <a:r>
              <a:rPr lang="pt-BR" sz="2800" b="1" dirty="0" smtClean="0">
                <a:solidFill>
                  <a:srgbClr val="00B0F0"/>
                </a:solidFill>
                <a:sym typeface="Symbol"/>
              </a:rPr>
              <a:t>....esta meritória iniciativa do CNE...</a:t>
            </a:r>
            <a:r>
              <a:rPr lang="pt-BR" sz="2800" dirty="0" smtClean="0">
                <a:sym typeface="Symbol"/>
              </a:rPr>
              <a:t/>
            </a:r>
            <a:br>
              <a:rPr lang="pt-BR" sz="2800" dirty="0" smtClean="0">
                <a:sym typeface="Symbol"/>
              </a:rPr>
            </a:br>
            <a:r>
              <a:rPr lang="pt-BR" sz="2800" dirty="0" smtClean="0">
                <a:sym typeface="Symbol"/>
              </a:rPr>
              <a:t>1. Tornar a resolução mais eficaz..maior precisão do conceito do </a:t>
            </a:r>
            <a:r>
              <a:rPr lang="pt-BR" sz="2800" dirty="0" err="1" smtClean="0">
                <a:sym typeface="Symbol"/>
              </a:rPr>
              <a:t>CAQi</a:t>
            </a:r>
            <a:r>
              <a:rPr lang="pt-BR" sz="2800" dirty="0" smtClean="0">
                <a:sym typeface="Symbol"/>
              </a:rPr>
              <a:t>...</a:t>
            </a:r>
            <a:br>
              <a:rPr lang="pt-BR" sz="2800" dirty="0" smtClean="0">
                <a:sym typeface="Symbol"/>
              </a:rPr>
            </a:br>
            <a:r>
              <a:rPr lang="pt-BR" sz="2800" dirty="0" smtClean="0">
                <a:sym typeface="Symbol"/>
              </a:rPr>
              <a:t>2. Adequar aos padrões do FNDE</a:t>
            </a:r>
            <a:br>
              <a:rPr lang="pt-BR" sz="2800" dirty="0" smtClean="0">
                <a:sym typeface="Symbol"/>
              </a:rPr>
            </a:br>
            <a:r>
              <a:rPr lang="pt-BR" sz="2800" dirty="0" smtClean="0">
                <a:sym typeface="Symbol"/>
              </a:rPr>
              <a:t>3. Incluir outras modalidades, tais como EJA</a:t>
            </a:r>
            <a:br>
              <a:rPr lang="pt-BR" sz="2800" dirty="0" smtClean="0">
                <a:sym typeface="Symbol"/>
              </a:rPr>
            </a:br>
            <a:r>
              <a:rPr lang="pt-BR" sz="2800" dirty="0" smtClean="0">
                <a:sym typeface="Symbol"/>
              </a:rPr>
              <a:t>4. Revisão da técnica legislativa</a:t>
            </a:r>
            <a:br>
              <a:rPr lang="pt-BR" sz="2800" dirty="0" smtClean="0">
                <a:sym typeface="Symbol"/>
              </a:rPr>
            </a:br>
            <a:r>
              <a:rPr lang="pt-BR" sz="2800" dirty="0" smtClean="0">
                <a:sym typeface="Symbol"/>
              </a:rPr>
              <a:t>5. Considerar as diferenças regionais de preços no cálculo dos custos</a:t>
            </a:r>
            <a:br>
              <a:rPr lang="pt-BR" sz="2800" dirty="0" smtClean="0">
                <a:sym typeface="Symbol"/>
              </a:rPr>
            </a:br>
            <a:r>
              <a:rPr lang="pt-BR" sz="2800" dirty="0" smtClean="0">
                <a:sym typeface="Symbol"/>
              </a:rPr>
              <a:t>6. Às folhas 89 a 116: segue proposta de resolução elaborada pela SEB, contemplando os itens acima, à exceção do 5 que veio após análise do FNDE</a:t>
            </a:r>
            <a:br>
              <a:rPr lang="pt-BR" sz="2800" dirty="0" smtClean="0">
                <a:sym typeface="Symbol"/>
              </a:rPr>
            </a:br>
            <a:r>
              <a:rPr lang="pt-BR" sz="2800" dirty="0" smtClean="0">
                <a:solidFill>
                  <a:srgbClr val="FF0000"/>
                </a:solidFill>
                <a:sym typeface="Symbol"/>
              </a:rPr>
              <a:t>(duas análises em paralelo INEP e FNDE)</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endParaRPr lang="pt-BR" sz="3100" b="1" dirty="0">
              <a:solidFill>
                <a:srgbClr val="7030A0"/>
              </a:solidFill>
            </a:endParaRPr>
          </a:p>
        </p:txBody>
      </p:sp>
    </p:spTree>
    <p:extLst>
      <p:ext uri="{BB962C8B-B14F-4D97-AF65-F5344CB8AC3E}">
        <p14:creationId xmlns="" xmlns:p14="http://schemas.microsoft.com/office/powerpoint/2010/main" val="22842118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9388" y="274638"/>
            <a:ext cx="8507412" cy="6394450"/>
          </a:xfrm>
        </p:spPr>
        <p:txBody>
          <a:bodyPr>
            <a:normAutofit/>
          </a:bodyPr>
          <a:lstStyle/>
          <a:p>
            <a:pPr fontAlgn="auto">
              <a:spcAft>
                <a:spcPts val="0"/>
              </a:spcAft>
              <a:defRPr/>
            </a:pPr>
            <a:r>
              <a:rPr lang="pt-BR" sz="2800" b="1" dirty="0" smtClean="0"/>
              <a:t>Síntese do Parecer do INEP</a:t>
            </a:r>
            <a:r>
              <a:rPr lang="pt-BR" sz="2400" b="1" dirty="0" smtClean="0"/>
              <a:t/>
            </a:r>
            <a:br>
              <a:rPr lang="pt-BR" sz="2400" b="1" dirty="0" smtClean="0"/>
            </a:br>
            <a:r>
              <a:rPr lang="pt-BR" sz="2400" b="1" dirty="0"/>
              <a:t/>
            </a:r>
            <a:br>
              <a:rPr lang="pt-BR" sz="2400" b="1" dirty="0"/>
            </a:br>
            <a:r>
              <a:rPr lang="pt-BR" sz="2400" dirty="0" smtClean="0"/>
              <a:t>1. Conceituar qualidade educacional</a:t>
            </a:r>
            <a:br>
              <a:rPr lang="pt-BR" sz="2400" dirty="0" smtClean="0"/>
            </a:br>
            <a:r>
              <a:rPr lang="pt-BR" sz="2400" dirty="0" smtClean="0"/>
              <a:t>2. Definir empiricamente os padrões mínimos</a:t>
            </a:r>
            <a:br>
              <a:rPr lang="pt-BR" sz="2400" dirty="0" smtClean="0"/>
            </a:br>
            <a:r>
              <a:rPr lang="pt-BR" sz="2400" dirty="0" smtClean="0"/>
              <a:t>3. Desenvolvimento de metodologia para composição e cálculo do</a:t>
            </a:r>
            <a:r>
              <a:rPr lang="pt-BR" sz="2400" b="1" dirty="0" smtClean="0"/>
              <a:t> indicador</a:t>
            </a:r>
            <a:r>
              <a:rPr lang="pt-BR" sz="2400" dirty="0" smtClean="0"/>
              <a:t> </a:t>
            </a:r>
            <a:r>
              <a:rPr lang="pt-BR" sz="2400" dirty="0" err="1" smtClean="0"/>
              <a:t>CAQi</a:t>
            </a:r>
            <a:r>
              <a:rPr lang="pt-BR" sz="2400" dirty="0" smtClean="0"/>
              <a:t> </a:t>
            </a:r>
            <a:r>
              <a:rPr lang="pt-BR" sz="2400" dirty="0"/>
              <a:t>(??) </a:t>
            </a:r>
            <a:r>
              <a:rPr lang="pt-BR" sz="2400" dirty="0" smtClean="0"/>
              <a:t>e sua compatibilização com as metas intermediárias do IDEB</a:t>
            </a:r>
            <a:br>
              <a:rPr lang="pt-BR" sz="2400" dirty="0" smtClean="0"/>
            </a:br>
            <a:r>
              <a:rPr lang="pt-BR" sz="2400" dirty="0" smtClean="0"/>
              <a:t>4. Definir IDEB para educação Infantil</a:t>
            </a:r>
            <a:br>
              <a:rPr lang="pt-BR" sz="2400" dirty="0" smtClean="0"/>
            </a:br>
            <a:r>
              <a:rPr lang="pt-BR" sz="2400" dirty="0" smtClean="0"/>
              <a:t>5. Elaborar indicadores de processo para avaliar o </a:t>
            </a:r>
            <a:r>
              <a:rPr lang="pt-BR" sz="2400" dirty="0" err="1" smtClean="0"/>
              <a:t>CAQi</a:t>
            </a:r>
            <a:r>
              <a:rPr lang="pt-BR" sz="2400" dirty="0" smtClean="0"/>
              <a:t> no tempo</a:t>
            </a:r>
            <a:br>
              <a:rPr lang="pt-BR" sz="2400" dirty="0" smtClean="0"/>
            </a:br>
            <a:r>
              <a:rPr lang="pt-BR" sz="2400" dirty="0" smtClean="0"/>
              <a:t>6. Analisar viabilidade orçamentária</a:t>
            </a:r>
            <a:br>
              <a:rPr lang="pt-BR" sz="2400" dirty="0" smtClean="0"/>
            </a:br>
            <a:r>
              <a:rPr lang="pt-BR" sz="2400" dirty="0" smtClean="0"/>
              <a:t>7. Estimar os cursos por vaga (aluno), de forma a adaptar à realidade do sistema</a:t>
            </a:r>
            <a:br>
              <a:rPr lang="pt-BR" sz="2400" dirty="0" smtClean="0"/>
            </a:br>
            <a:r>
              <a:rPr lang="pt-BR" sz="2400" dirty="0" smtClean="0"/>
              <a:t>8. Analisar pertinência da indexação ao PIB</a:t>
            </a:r>
            <a:br>
              <a:rPr lang="pt-BR" sz="2400" dirty="0" smtClean="0"/>
            </a:br>
            <a:r>
              <a:rPr lang="pt-BR" sz="2400" dirty="0" smtClean="0"/>
              <a:t/>
            </a:r>
            <a:br>
              <a:rPr lang="pt-BR" sz="2400" dirty="0" smtClean="0"/>
            </a:br>
            <a:r>
              <a:rPr lang="pt-BR" sz="2400" b="1" dirty="0" smtClean="0">
                <a:solidFill>
                  <a:srgbClr val="FF0000"/>
                </a:solidFill>
              </a:rPr>
              <a:t>“propõe uma gama de pesquisas, em parceria com o INEP e outras instituições”</a:t>
            </a:r>
            <a:r>
              <a:rPr lang="pt-BR" sz="2000" b="1" dirty="0" smtClean="0">
                <a:solidFill>
                  <a:srgbClr val="FF0000"/>
                </a:solidFill>
              </a:rPr>
              <a:t/>
            </a:r>
            <a:br>
              <a:rPr lang="pt-BR" sz="2000" b="1" dirty="0" smtClean="0">
                <a:solidFill>
                  <a:srgbClr val="FF0000"/>
                </a:solidFill>
              </a:rPr>
            </a:br>
            <a:endParaRPr lang="pt-BR" sz="2000" b="1" dirty="0">
              <a:solidFill>
                <a:srgbClr val="FF0000"/>
              </a:solidFill>
            </a:endParaRPr>
          </a:p>
        </p:txBody>
      </p:sp>
    </p:spTree>
    <p:extLst>
      <p:ext uri="{BB962C8B-B14F-4D97-AF65-F5344CB8AC3E}">
        <p14:creationId xmlns="" xmlns:p14="http://schemas.microsoft.com/office/powerpoint/2010/main" val="5219355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188640"/>
            <a:ext cx="8208912" cy="6409010"/>
          </a:xfrm>
        </p:spPr>
        <p:txBody>
          <a:bodyPr>
            <a:normAutofit fontScale="90000"/>
          </a:bodyPr>
          <a:lstStyle/>
          <a:p>
            <a:pPr fontAlgn="auto">
              <a:spcAft>
                <a:spcPts val="0"/>
              </a:spcAft>
              <a:defRPr/>
            </a:pPr>
            <a:r>
              <a:rPr lang="pt-BR" sz="2800" b="1" dirty="0" smtClean="0">
                <a:solidFill>
                  <a:srgbClr val="00B050"/>
                </a:solidFill>
              </a:rPr>
              <a:t>(uma pausa.....)</a:t>
            </a:r>
            <a:r>
              <a:rPr lang="pt-BR" sz="2800" dirty="0" smtClean="0"/>
              <a:t/>
            </a:r>
            <a:br>
              <a:rPr lang="pt-BR" sz="2800" dirty="0" smtClean="0"/>
            </a:br>
            <a:r>
              <a:rPr lang="pt-BR" sz="2800" dirty="0" smtClean="0">
                <a:sym typeface="Symbol"/>
              </a:rPr>
              <a:t> </a:t>
            </a:r>
            <a:r>
              <a:rPr lang="pt-BR" sz="3100" b="1" dirty="0" smtClean="0">
                <a:solidFill>
                  <a:srgbClr val="7030A0"/>
                </a:solidFill>
                <a:sym typeface="Symbol"/>
              </a:rPr>
              <a:t></a:t>
            </a:r>
            <a:r>
              <a:rPr lang="pt-BR" sz="2800" dirty="0" smtClean="0">
                <a:sym typeface="Symbol"/>
              </a:rPr>
              <a:t> </a:t>
            </a:r>
            <a:br>
              <a:rPr lang="pt-BR" sz="2800" dirty="0" smtClean="0">
                <a:sym typeface="Symbol"/>
              </a:rPr>
            </a:br>
            <a:r>
              <a:rPr lang="pt-BR" sz="2800" b="1" dirty="0" smtClean="0">
                <a:sym typeface="Symbol"/>
              </a:rPr>
              <a:t>Interpretação deste relator do CNE: </a:t>
            </a:r>
            <a:r>
              <a:rPr lang="pt-BR" sz="2800" dirty="0" smtClean="0">
                <a:sym typeface="Symbol"/>
              </a:rPr>
              <a:t>Com o encaminhamento da SEB/MEC afirma-se a importância do </a:t>
            </a:r>
            <a:r>
              <a:rPr lang="pt-BR" sz="2800" dirty="0" err="1" smtClean="0">
                <a:sym typeface="Symbol"/>
              </a:rPr>
              <a:t>CAQi</a:t>
            </a:r>
            <a:r>
              <a:rPr lang="pt-BR" sz="2800" dirty="0" smtClean="0">
                <a:sym typeface="Symbol"/>
              </a:rPr>
              <a:t> e coloca no “colo” do Ministro para eventual homologação, após ouvir a CEB/CNE. </a:t>
            </a:r>
            <a:r>
              <a:rPr lang="pt-BR" sz="2800" dirty="0" smtClean="0">
                <a:solidFill>
                  <a:srgbClr val="FF0000"/>
                </a:solidFill>
                <a:sym typeface="Symbol"/>
              </a:rPr>
              <a:t>(Mas não era isso que possivelmente o MEC queria, e sim aquilo que o INEP fez!)</a:t>
            </a:r>
            <a:br>
              <a:rPr lang="pt-BR" sz="2800" dirty="0" smtClean="0">
                <a:solidFill>
                  <a:srgbClr val="FF0000"/>
                </a:solidFill>
                <a:sym typeface="Symbol"/>
              </a:rPr>
            </a:br>
            <a:r>
              <a:rPr lang="pt-BR" sz="2800" dirty="0" smtClean="0">
                <a:sym typeface="Symbol"/>
              </a:rPr>
              <a:t> </a:t>
            </a:r>
            <a:r>
              <a:rPr lang="pt-BR" sz="3100" b="1" dirty="0" smtClean="0">
                <a:solidFill>
                  <a:srgbClr val="7030A0"/>
                </a:solidFill>
                <a:sym typeface="Symbol"/>
              </a:rPr>
              <a:t></a:t>
            </a:r>
            <a:r>
              <a:rPr lang="pt-BR" sz="2800" dirty="0" smtClean="0">
                <a:sym typeface="Symbol"/>
              </a:rPr>
              <a:t/>
            </a:r>
            <a:br>
              <a:rPr lang="pt-BR" sz="2800" dirty="0" smtClean="0">
                <a:sym typeface="Symbol"/>
              </a:rPr>
            </a:br>
            <a:r>
              <a:rPr lang="pt-BR" sz="2800" dirty="0" smtClean="0">
                <a:sym typeface="Symbol"/>
              </a:rPr>
              <a:t>Em 26/02/2012 a Chefia do gabinete do Ministro reenvia para SEB/MEC para criação da Comissão Especial para propor políticas públicas que melhorem a qualidade da Educação Básica </a:t>
            </a:r>
            <a:br>
              <a:rPr lang="pt-BR" sz="2800" dirty="0" smtClean="0">
                <a:sym typeface="Symbol"/>
              </a:rPr>
            </a:br>
            <a:r>
              <a:rPr lang="pt-BR" sz="2800" dirty="0" smtClean="0">
                <a:solidFill>
                  <a:srgbClr val="FF0000"/>
                </a:solidFill>
                <a:sym typeface="Symbol"/>
              </a:rPr>
              <a:t>(Pilar já não era mais Secretária do MEC e sim Cesar Callegari, e Binho Marques também assume a SASE/MEC).</a:t>
            </a:r>
            <a:endParaRPr lang="pt-BR" sz="2800" dirty="0">
              <a:solidFill>
                <a:srgbClr val="FF0000"/>
              </a:solidFill>
            </a:endParaRPr>
          </a:p>
        </p:txBody>
      </p:sp>
    </p:spTree>
    <p:extLst>
      <p:ext uri="{BB962C8B-B14F-4D97-AF65-F5344CB8AC3E}">
        <p14:creationId xmlns="" xmlns:p14="http://schemas.microsoft.com/office/powerpoint/2010/main" val="129987395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ência">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Escritório">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ê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45</TotalTime>
  <Words>53</Words>
  <Application>Microsoft Office PowerPoint</Application>
  <PresentationFormat>Apresentação na tela (4:3)</PresentationFormat>
  <Paragraphs>12</Paragraphs>
  <Slides>12</Slides>
  <Notes>0</Notes>
  <HiddenSlides>0</HiddenSlides>
  <MMClips>0</MMClips>
  <ScaleCrop>false</ScaleCrop>
  <HeadingPairs>
    <vt:vector size="4" baseType="variant">
      <vt:variant>
        <vt:lpstr>Tema</vt:lpstr>
      </vt:variant>
      <vt:variant>
        <vt:i4>1</vt:i4>
      </vt:variant>
      <vt:variant>
        <vt:lpstr>Títulos de slides</vt:lpstr>
      </vt:variant>
      <vt:variant>
        <vt:i4>12</vt:i4>
      </vt:variant>
    </vt:vector>
  </HeadingPairs>
  <TitlesOfParts>
    <vt:vector size="13" baseType="lpstr">
      <vt:lpstr>Adjacência</vt:lpstr>
      <vt:lpstr>CAQi: Uma linha do tempo  Mozart Neves Ramos Relator do CAQi no Conselho Nacional de Educação (CNE)</vt:lpstr>
      <vt:lpstr>Linha do Tempo do CAQi no MEC:  1. Em 05 de maio de 2010 o Parecer e a Resolução são aprovados pela CEB/CNE;     2. Em 14 de maio de 2010 a Secretaria Executiva do CNE envia ao Chefe do Gabinete do MEC para análise e homologação;     3. Em 24 de maio de 2010 o Gabinete do Ministro encaminha para a CONJUR para análise e manifestação;       </vt:lpstr>
      <vt:lpstr>   4. Em 25/05/2010 a CONJUR sugere, pela especificidade da matéria, encaminhar previamente a SEB/MEC (*);    5. A SEB faz uma análise de 10 páginas onde reconhece a importância da matéria e faz várias sugestões (ex: salários) para aprimorar o estudo do financiamento que são incluídas na Resolução do CAQi. A SEB/MEC retorna ao Gabinete do Ministro em 11/02/2011;    6. A Chefia do Gabinete do Ministro encaminha, antes de retornar a CONJUR, ao FNDE para complementar as contribuições sugeridas pela SEB/MEC em 18/02/2011;  </vt:lpstr>
      <vt:lpstr>    7.  O FNDE faz uma ampla análise do que a instituição define como padrões mínimos de qualidade, para tanto contribuições são vindas tanto da Diretoria de Programas e Projetos Educacionais (LSE e PMFE), como da Diretoria de Administração e Tecnologia (RPN). Com relação aos PMFE destacam-se: espaço interno, instalações, ambiente interno e externo, mobiliário, equipamento...(conjunto de tabelas); O FNDE retorna ao Gabinete do Ministro em 11/04/2011.  </vt:lpstr>
      <vt:lpstr>Duas matrizes  CAQi  x  FNDE</vt:lpstr>
      <vt:lpstr>   8. Em 27/02/2012 observa-se no corpo do Processo uma contribuição oriunda de uma análise da Coordenação Geral de Instrumentos e medidas Educacionais do INEP também solicitada pela Chefia do Gabinete do Ministro em 10/05/2010(*). *O GM mandou tanto para SEB/MEC como para o INEP   PARECER DA SECRETÁRIA DA EDUCAÇÃO BÁSICA MARIA DO PILAR</vt:lpstr>
      <vt:lpstr>Alguns pontos do Parecer da SEB/MEC pela então Secretária de Educação Básica: ....esta meritória iniciativa do CNE... 1. Tornar a resolução mais eficaz..maior precisão do conceito do CAQi... 2. Adequar aos padrões do FNDE 3. Incluir outras modalidades, tais como EJA 4. Revisão da técnica legislativa 5. Considerar as diferenças regionais de preços no cálculo dos custos 6. Às folhas 89 a 116: segue proposta de resolução elaborada pela SEB, contemplando os itens acima, à exceção do 5 que veio após análise do FNDE (duas análises em paralelo INEP e FNDE)  </vt:lpstr>
      <vt:lpstr>Síntese do Parecer do INEP  1. Conceituar qualidade educacional 2. Definir empiricamente os padrões mínimos 3. Desenvolvimento de metodologia para composição e cálculo do indicador CAQi (??) e sua compatibilização com as metas intermediárias do IDEB 4. Definir IDEB para educação Infantil 5. Elaborar indicadores de processo para avaliar o CAQi no tempo 6. Analisar viabilidade orçamentária 7. Estimar os cursos por vaga (aluno), de forma a adaptar à realidade do sistema 8. Analisar pertinência da indexação ao PIB  “propõe uma gama de pesquisas, em parceria com o INEP e outras instituições” </vt:lpstr>
      <vt:lpstr>(uma pausa.....)    Interpretação deste relator do CNE: Com o encaminhamento da SEB/MEC afirma-se a importância do CAQi e coloca no “colo” do Ministro para eventual homologação, após ouvir a CEB/CNE. (Mas não era isso que possivelmente o MEC queria, e sim aquilo que o INEP fez!)   Em 26/02/2012 a Chefia do gabinete do Ministro reenvia para SEB/MEC para criação da Comissão Especial para propor políticas públicas que melhorem a qualidade da Educação Básica  (Pilar já não era mais Secretária do MEC e sim Cesar Callegari, e Binho Marques também assume a SASE/MEC).</vt:lpstr>
      <vt:lpstr>  A partir disso (26/02/2012) o processo do CAQi “dorme” no MEC!!   Até que em 10/06/2013 é encaminhado pela Chefia do Gabinete do Ministro para SASE/MEC, visando criar uma Comissão Especial Comissão Especial para propor políticas públicas que melhorem a qualidade da Educação Básica (1 ano e meio depois!!!!)   Parecer da SASE/MEC   Em 25/09/2013 o Gabinete do Ministro então retorna a CONJUR  </vt:lpstr>
      <vt:lpstr>Posicionamento da CONJUR  1. ...o CNE, sob o aspecto formal, não desbordou de sua competência, mais precisamente daquela prevista nas alíneas “a”, “e” e “g” do § 1° do Art. 9° da Lei n° 4.024 de 1961.  2. Trata-se de uma discussão eminentemente técnica, sem que se possa vislumbrar, no momento, maiores questões jurídicas...embora todos os órgãos e entidades tenham sido unânimes em reconhecer a importância da definição do CAQi, várias sugestões e possíveis fragilidades foram apontadas. Impõe-se, portanto, nova análise do CNE sobre o tema.</vt:lpstr>
      <vt:lpstr>Posicionamento do relator em 1S/2014:  1. O estudo do CAQi deve ser continuado no âmbito da CEB/CNE; MAS 2. Vai exigir um forte trabalho de alinhamento com os setores do MEC: a questão não é somente técnica mas também política 3. Esse tempo vai além daquele que tenho ainda no CNE – 2 meses; portanto, proponho a criação de uma nova Comissão para o CAQi.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CAQi: Uma linha do tempo  Mozart Neves Ramos Relator do CAQi no Conselho Nacional de Educação (CNE)</dc:title>
  <dc:creator>User</dc:creator>
  <cp:lastModifiedBy>Adriana Nunes Gomes</cp:lastModifiedBy>
  <cp:revision>7</cp:revision>
  <dcterms:created xsi:type="dcterms:W3CDTF">2015-05-08T23:40:25Z</dcterms:created>
  <dcterms:modified xsi:type="dcterms:W3CDTF">2015-05-12T21:05:59Z</dcterms:modified>
</cp:coreProperties>
</file>