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98" r:id="rId4"/>
    <p:sldId id="291" r:id="rId5"/>
    <p:sldId id="290" r:id="rId6"/>
    <p:sldId id="294" r:id="rId7"/>
    <p:sldId id="295" r:id="rId8"/>
    <p:sldId id="296" r:id="rId9"/>
    <p:sldId id="300" r:id="rId10"/>
    <p:sldId id="292" r:id="rId11"/>
    <p:sldId id="301" r:id="rId12"/>
    <p:sldId id="297" r:id="rId13"/>
    <p:sldId id="299" r:id="rId14"/>
    <p:sldId id="268" r:id="rId15"/>
  </p:sldIdLst>
  <p:sldSz cx="12192000" cy="6858000"/>
  <p:notesSz cx="6877050" cy="965676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959"/>
    <a:srgbClr val="59FF8F"/>
    <a:srgbClr val="886899"/>
    <a:srgbClr val="632066"/>
    <a:srgbClr val="E496B2"/>
    <a:srgbClr val="FFB7F6"/>
    <a:srgbClr val="876798"/>
    <a:srgbClr val="FFFFFF"/>
    <a:srgbClr val="6E256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79" autoAdjust="0"/>
    <p:restoredTop sz="94660"/>
  </p:normalViewPr>
  <p:slideViewPr>
    <p:cSldViewPr snapToGrid="0">
      <p:cViewPr varScale="1">
        <p:scale>
          <a:sx n="90" d="100"/>
          <a:sy n="90" d="100"/>
        </p:scale>
        <p:origin x="32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E496B2"/>
              </a:solidFill>
              <a:ln w="19050">
                <a:solidFill>
                  <a:schemeClr val="lt1"/>
                </a:solidFill>
              </a:ln>
              <a:effectLst/>
            </c:spPr>
            <c:extLst>
              <c:ext xmlns:c16="http://schemas.microsoft.com/office/drawing/2014/chart" uri="{C3380CC4-5D6E-409C-BE32-E72D297353CC}">
                <c16:uniqueId val="{00000001-A91C-1944-B19C-66406CCE41A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45F-3343-B2F5-2E0019D12ABA}"/>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45F-3343-B2F5-2E0019D12ABA}"/>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B45F-3343-B2F5-2E0019D12ABA}"/>
              </c:ext>
            </c:extLst>
          </c:dPt>
          <c:cat>
            <c:strRef>
              <c:f>Sheet1!$A$2:$A$5</c:f>
              <c:strCache>
                <c:ptCount val="2"/>
                <c:pt idx="0">
                  <c:v>MULHERES</c:v>
                </c:pt>
                <c:pt idx="1">
                  <c:v>HUMENS</c:v>
                </c:pt>
              </c:strCache>
            </c:strRef>
          </c:cat>
          <c:val>
            <c:numRef>
              <c:f>Sheet1!$B$2:$B$5</c:f>
              <c:numCache>
                <c:formatCode>General</c:formatCode>
                <c:ptCount val="4"/>
                <c:pt idx="0">
                  <c:v>92.5</c:v>
                </c:pt>
                <c:pt idx="1">
                  <c:v>7.5</c:v>
                </c:pt>
              </c:numCache>
            </c:numRef>
          </c:val>
          <c:extLst>
            <c:ext xmlns:c16="http://schemas.microsoft.com/office/drawing/2014/chart" uri="{C3380CC4-5D6E-409C-BE32-E72D297353CC}">
              <c16:uniqueId val="{00000000-A91C-1944-B19C-66406CCE41A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05FC-5E47-BBDB-E0B4B253CCD2}"/>
              </c:ext>
            </c:extLst>
          </c:dPt>
          <c:dPt>
            <c:idx val="1"/>
            <c:bubble3D val="0"/>
            <c:spPr>
              <a:solidFill>
                <a:srgbClr val="FF5959"/>
              </a:solidFill>
              <a:ln w="19050">
                <a:solidFill>
                  <a:schemeClr val="lt1"/>
                </a:solidFill>
              </a:ln>
              <a:effectLst/>
            </c:spPr>
            <c:extLst>
              <c:ext xmlns:c16="http://schemas.microsoft.com/office/drawing/2014/chart" uri="{C3380CC4-5D6E-409C-BE32-E72D297353CC}">
                <c16:uniqueId val="{00000003-05FC-5E47-BBDB-E0B4B253CCD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05FC-5E47-BBDB-E0B4B253CCD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05FC-5E47-BBDB-E0B4B253CCD2}"/>
              </c:ext>
            </c:extLst>
          </c:dPt>
          <c:cat>
            <c:strRef>
              <c:f>Sheet1!$A$2:$A$5</c:f>
              <c:strCache>
                <c:ptCount val="2"/>
                <c:pt idx="0">
                  <c:v>aposenatdos</c:v>
                </c:pt>
                <c:pt idx="1">
                  <c:v>HUMENS</c:v>
                </c:pt>
              </c:strCache>
            </c:strRef>
          </c:cat>
          <c:val>
            <c:numRef>
              <c:f>Sheet1!$B$2:$B$5</c:f>
              <c:numCache>
                <c:formatCode>General</c:formatCode>
                <c:ptCount val="4"/>
                <c:pt idx="0">
                  <c:v>33.299999999999997</c:v>
                </c:pt>
                <c:pt idx="1">
                  <c:v>66.7</c:v>
                </c:pt>
              </c:numCache>
            </c:numRef>
          </c:val>
          <c:extLst>
            <c:ext xmlns:c16="http://schemas.microsoft.com/office/drawing/2014/chart" uri="{C3380CC4-5D6E-409C-BE32-E72D297353CC}">
              <c16:uniqueId val="{00000008-05FC-5E47-BBDB-E0B4B253CCD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E496B2"/>
              </a:solidFill>
              <a:ln w="19050">
                <a:solidFill>
                  <a:schemeClr val="lt1"/>
                </a:solidFill>
              </a:ln>
              <a:effectLst/>
            </c:spPr>
            <c:extLst>
              <c:ext xmlns:c16="http://schemas.microsoft.com/office/drawing/2014/chart" uri="{C3380CC4-5D6E-409C-BE32-E72D297353CC}">
                <c16:uniqueId val="{00000001-3307-0A44-9031-2A64351DB99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307-0A44-9031-2A64351DB99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307-0A44-9031-2A64351DB99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3307-0A44-9031-2A64351DB992}"/>
              </c:ext>
            </c:extLst>
          </c:dPt>
          <c:cat>
            <c:strRef>
              <c:f>Sheet1!$A$2:$A$5</c:f>
              <c:strCache>
                <c:ptCount val="2"/>
                <c:pt idx="0">
                  <c:v>multiracial</c:v>
                </c:pt>
                <c:pt idx="1">
                  <c:v>HUMENS</c:v>
                </c:pt>
              </c:strCache>
            </c:strRef>
          </c:cat>
          <c:val>
            <c:numRef>
              <c:f>Sheet1!$B$2:$B$5</c:f>
              <c:numCache>
                <c:formatCode>General</c:formatCode>
                <c:ptCount val="4"/>
                <c:pt idx="0">
                  <c:v>53.7</c:v>
                </c:pt>
                <c:pt idx="1">
                  <c:v>46.3</c:v>
                </c:pt>
              </c:numCache>
            </c:numRef>
          </c:val>
          <c:extLst>
            <c:ext xmlns:c16="http://schemas.microsoft.com/office/drawing/2014/chart" uri="{C3380CC4-5D6E-409C-BE32-E72D297353CC}">
              <c16:uniqueId val="{00000008-3307-0A44-9031-2A64351DB99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D295-EC4D-B8F9-2B27008834D4}"/>
              </c:ext>
            </c:extLst>
          </c:dPt>
          <c:dPt>
            <c:idx val="1"/>
            <c:bubble3D val="0"/>
            <c:spPr>
              <a:solidFill>
                <a:srgbClr val="FF5959"/>
              </a:solidFill>
              <a:ln w="19050">
                <a:solidFill>
                  <a:schemeClr val="lt1"/>
                </a:solidFill>
              </a:ln>
              <a:effectLst/>
            </c:spPr>
            <c:extLst>
              <c:ext xmlns:c16="http://schemas.microsoft.com/office/drawing/2014/chart" uri="{C3380CC4-5D6E-409C-BE32-E72D297353CC}">
                <c16:uniqueId val="{00000003-D295-EC4D-B8F9-2B27008834D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295-EC4D-B8F9-2B27008834D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295-EC4D-B8F9-2B27008834D4}"/>
              </c:ext>
            </c:extLst>
          </c:dPt>
          <c:cat>
            <c:strRef>
              <c:f>Sheet1!$A$2:$A$5</c:f>
              <c:strCache>
                <c:ptCount val="2"/>
                <c:pt idx="0">
                  <c:v>internacao</c:v>
                </c:pt>
                <c:pt idx="1">
                  <c:v>HUMENS</c:v>
                </c:pt>
              </c:strCache>
            </c:strRef>
          </c:cat>
          <c:val>
            <c:numRef>
              <c:f>Sheet1!$B$2:$B$5</c:f>
              <c:numCache>
                <c:formatCode>General</c:formatCode>
                <c:ptCount val="4"/>
                <c:pt idx="0">
                  <c:v>21.3</c:v>
                </c:pt>
                <c:pt idx="1">
                  <c:v>78.7</c:v>
                </c:pt>
              </c:numCache>
            </c:numRef>
          </c:val>
          <c:extLst>
            <c:ext xmlns:c16="http://schemas.microsoft.com/office/drawing/2014/chart" uri="{C3380CC4-5D6E-409C-BE32-E72D297353CC}">
              <c16:uniqueId val="{00000008-D295-EC4D-B8F9-2B27008834D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D02C-654A-A531-DB732605FDC5}"/>
              </c:ext>
            </c:extLst>
          </c:dPt>
          <c:dPt>
            <c:idx val="1"/>
            <c:bubble3D val="0"/>
            <c:spPr>
              <a:solidFill>
                <a:srgbClr val="FF5959"/>
              </a:solidFill>
              <a:ln w="19050">
                <a:solidFill>
                  <a:schemeClr val="lt1"/>
                </a:solidFill>
              </a:ln>
              <a:effectLst/>
            </c:spPr>
            <c:extLst>
              <c:ext xmlns:c16="http://schemas.microsoft.com/office/drawing/2014/chart" uri="{C3380CC4-5D6E-409C-BE32-E72D297353CC}">
                <c16:uniqueId val="{00000003-D02C-654A-A531-DB732605FD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02C-654A-A531-DB732605FDC5}"/>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02C-654A-A531-DB732605FDC5}"/>
              </c:ext>
            </c:extLst>
          </c:dPt>
          <c:cat>
            <c:strRef>
              <c:f>Sheet1!$A$2:$A$5</c:f>
              <c:strCache>
                <c:ptCount val="2"/>
                <c:pt idx="0">
                  <c:v>internacao</c:v>
                </c:pt>
                <c:pt idx="1">
                  <c:v>HUMENS</c:v>
                </c:pt>
              </c:strCache>
            </c:strRef>
          </c:cat>
          <c:val>
            <c:numRef>
              <c:f>Sheet1!$B$2:$B$5</c:f>
              <c:numCache>
                <c:formatCode>General</c:formatCode>
                <c:ptCount val="4"/>
                <c:pt idx="0">
                  <c:v>21.3</c:v>
                </c:pt>
                <c:pt idx="1">
                  <c:v>78.7</c:v>
                </c:pt>
              </c:numCache>
            </c:numRef>
          </c:val>
          <c:extLst>
            <c:ext xmlns:c16="http://schemas.microsoft.com/office/drawing/2014/chart" uri="{C3380CC4-5D6E-409C-BE32-E72D297353CC}">
              <c16:uniqueId val="{00000008-D02C-654A-A531-DB732605FDC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0DEF0A90-03DD-450C-99C3-3F56FF368307}" type="datetimeFigureOut">
              <a:rPr lang="pt-BR" smtClean="0"/>
              <a:t>29/10/2024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220581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DEF0A90-03DD-450C-99C3-3F56FF368307}" type="datetimeFigureOut">
              <a:rPr lang="pt-BR" smtClean="0"/>
              <a:t>29/10/2024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232442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DEF0A90-03DD-450C-99C3-3F56FF368307}" type="datetimeFigureOut">
              <a:rPr lang="pt-BR" smtClean="0"/>
              <a:t>29/10/2024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398113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DEF0A90-03DD-450C-99C3-3F56FF368307}" type="datetimeFigureOut">
              <a:rPr lang="pt-BR" smtClean="0"/>
              <a:t>29/10/2024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56852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0DEF0A90-03DD-450C-99C3-3F56FF368307}" type="datetimeFigureOut">
              <a:rPr lang="pt-BR" smtClean="0"/>
              <a:t>29/10/2024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346808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0DEF0A90-03DD-450C-99C3-3F56FF368307}" type="datetimeFigureOut">
              <a:rPr lang="pt-BR" smtClean="0"/>
              <a:t>29/10/2024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212548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0DEF0A90-03DD-450C-99C3-3F56FF368307}" type="datetimeFigureOut">
              <a:rPr lang="pt-BR" smtClean="0"/>
              <a:t>29/10/2024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334527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0DEF0A90-03DD-450C-99C3-3F56FF368307}" type="datetimeFigureOut">
              <a:rPr lang="pt-BR" smtClean="0"/>
              <a:t>29/10/2024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293466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DEF0A90-03DD-450C-99C3-3F56FF368307}" type="datetimeFigureOut">
              <a:rPr lang="pt-BR" smtClean="0"/>
              <a:t>29/10/2024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139356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DEF0A90-03DD-450C-99C3-3F56FF368307}" type="datetimeFigureOut">
              <a:rPr lang="pt-BR" smtClean="0"/>
              <a:t>29/10/2024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5960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0DEF0A90-03DD-450C-99C3-3F56FF368307}" type="datetimeFigureOut">
              <a:rPr lang="pt-BR" smtClean="0"/>
              <a:t>29/10/2024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817FBE1-0CDF-47A8-8768-336E1DB25EC9}" type="slidenum">
              <a:rPr lang="pt-BR" smtClean="0"/>
              <a:t>‹nº›</a:t>
            </a:fld>
            <a:endParaRPr lang="pt-BR"/>
          </a:p>
        </p:txBody>
      </p:sp>
    </p:spTree>
    <p:extLst>
      <p:ext uri="{BB962C8B-B14F-4D97-AF65-F5344CB8AC3E}">
        <p14:creationId xmlns:p14="http://schemas.microsoft.com/office/powerpoint/2010/main" val="86320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F0A90-03DD-450C-99C3-3F56FF368307}" type="datetimeFigureOut">
              <a:rPr lang="pt-BR" smtClean="0"/>
              <a:t>29/10/2024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7FBE1-0CDF-47A8-8768-336E1DB25EC9}" type="slidenum">
              <a:rPr lang="pt-BR" smtClean="0"/>
              <a:t>‹nº›</a:t>
            </a:fld>
            <a:endParaRPr lang="pt-BR"/>
          </a:p>
        </p:txBody>
      </p:sp>
      <p:sp>
        <p:nvSpPr>
          <p:cNvPr id="7" name="MSIPCMContentMarking" descr="{&quot;HashCode&quot;:1045676822,&quot;Placement&quot;:&quot;Footer&quot;}">
            <a:extLst>
              <a:ext uri="{FF2B5EF4-FFF2-40B4-BE49-F238E27FC236}">
                <a16:creationId xmlns:a16="http://schemas.microsoft.com/office/drawing/2014/main" id="{BD086E34-BFCE-4BDC-B29F-8175116AB1BE}"/>
              </a:ext>
            </a:extLst>
          </p:cNvPr>
          <p:cNvSpPr txBox="1"/>
          <p:nvPr userDrawn="1"/>
        </p:nvSpPr>
        <p:spPr>
          <a:xfrm>
            <a:off x="0" y="6624578"/>
            <a:ext cx="2520743" cy="233422"/>
          </a:xfrm>
          <a:prstGeom prst="rect">
            <a:avLst/>
          </a:prstGeom>
          <a:noFill/>
        </p:spPr>
        <p:txBody>
          <a:bodyPr vert="horz" wrap="square" lIns="0" tIns="0" rIns="0" bIns="0" rtlCol="0" anchor="ctr" anchorCtr="1">
            <a:spAutoFit/>
          </a:bodyPr>
          <a:lstStyle/>
          <a:p>
            <a:pPr algn="l">
              <a:spcBef>
                <a:spcPts val="0"/>
              </a:spcBef>
              <a:spcAft>
                <a:spcPts val="0"/>
              </a:spcAft>
            </a:pPr>
            <a:r>
              <a:rPr lang="en-IE" sz="900">
                <a:solidFill>
                  <a:srgbClr val="737373"/>
                </a:solidFill>
                <a:latin typeface="Arial" panose="020B0604020202020204" pitchFamily="34" charset="0"/>
              </a:rPr>
              <a:t>Document Classification:  Class 1 - General</a:t>
            </a:r>
          </a:p>
        </p:txBody>
      </p:sp>
    </p:spTree>
    <p:extLst>
      <p:ext uri="{BB962C8B-B14F-4D97-AF65-F5344CB8AC3E}">
        <p14:creationId xmlns:p14="http://schemas.microsoft.com/office/powerpoint/2010/main" val="210574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hyperlink" Target="mailto:eliana@lupuscare.com.br" TargetMode="Externa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104DEF7-8894-4640-9F86-1DBA7B7F6DC7}"/>
              </a:ext>
            </a:extLst>
          </p:cNvPr>
          <p:cNvSpPr/>
          <p:nvPr/>
        </p:nvSpPr>
        <p:spPr>
          <a:xfrm>
            <a:off x="0" y="5947673"/>
            <a:ext cx="9761379" cy="928656"/>
          </a:xfrm>
          <a:prstGeom prst="rect">
            <a:avLst/>
          </a:prstGeom>
          <a:solidFill>
            <a:srgbClr val="A76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155" dirty="0"/>
          </a:p>
        </p:txBody>
      </p:sp>
      <p:pic>
        <p:nvPicPr>
          <p:cNvPr id="2051" name="Imagem 8" descr="Uma imagem contendo placar, camisa&#10;&#10;Descrição gerada automaticamente">
            <a:extLst>
              <a:ext uri="{FF2B5EF4-FFF2-40B4-BE49-F238E27FC236}">
                <a16:creationId xmlns:a16="http://schemas.microsoft.com/office/drawing/2014/main" id="{F6433B78-E2F6-4FE9-B2A8-B2EB44BFE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313" t="31802" r="28654" b="51086"/>
          <a:stretch>
            <a:fillRect/>
          </a:stretch>
        </p:blipFill>
        <p:spPr bwMode="auto">
          <a:xfrm>
            <a:off x="0" y="0"/>
            <a:ext cx="5308204" cy="712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a:extLst>
              <a:ext uri="{FF2B5EF4-FFF2-40B4-BE49-F238E27FC236}">
                <a16:creationId xmlns:a16="http://schemas.microsoft.com/office/drawing/2014/main" id="{23DC09F8-F47F-41B5-8D50-2EB2FA2FFCF1}"/>
              </a:ext>
            </a:extLst>
          </p:cNvPr>
          <p:cNvSpPr>
            <a:spLocks noChangeArrowheads="1"/>
          </p:cNvSpPr>
          <p:nvPr/>
        </p:nvSpPr>
        <p:spPr bwMode="auto">
          <a:xfrm>
            <a:off x="7730004" y="4569620"/>
            <a:ext cx="4272645" cy="11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848" dirty="0">
                <a:solidFill>
                  <a:srgbClr val="904896"/>
                </a:solidFill>
                <a:latin typeface="DINPro Light" pitchFamily="2" charset="0"/>
              </a:rPr>
              <a:t>AUDIÊNCIA PÚBLICA</a:t>
            </a:r>
          </a:p>
          <a:p>
            <a:pPr algn="r" eaLnBrk="1" hangingPunct="1"/>
            <a:r>
              <a:rPr lang="en-US" altLang="pt-BR" sz="2886" dirty="0">
                <a:solidFill>
                  <a:srgbClr val="EB595E"/>
                </a:solidFill>
                <a:latin typeface="DINPro Light" pitchFamily="2" charset="0"/>
              </a:rPr>
              <a:t>31 de </a:t>
            </a:r>
            <a:r>
              <a:rPr lang="en-US" altLang="pt-BR" sz="2886" dirty="0" err="1">
                <a:solidFill>
                  <a:srgbClr val="EB595E"/>
                </a:solidFill>
                <a:latin typeface="DINPro Light" pitchFamily="2" charset="0"/>
              </a:rPr>
              <a:t>Outubro</a:t>
            </a:r>
            <a:r>
              <a:rPr lang="en-US" altLang="pt-BR" sz="2886" dirty="0">
                <a:solidFill>
                  <a:srgbClr val="EB595E"/>
                </a:solidFill>
                <a:latin typeface="DINPro Light" pitchFamily="2" charset="0"/>
              </a:rPr>
              <a:t> de 2024</a:t>
            </a:r>
          </a:p>
        </p:txBody>
      </p:sp>
      <p:pic>
        <p:nvPicPr>
          <p:cNvPr id="3" name="Imagem 2" descr="Uma imagem contendo Logotipo&#10;&#10;Descrição gerada automaticamente">
            <a:extLst>
              <a:ext uri="{FF2B5EF4-FFF2-40B4-BE49-F238E27FC236}">
                <a16:creationId xmlns:a16="http://schemas.microsoft.com/office/drawing/2014/main" id="{BA7833A9-597D-49FD-A287-BE22D79624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53" t="35941" r="6539" b="37006"/>
          <a:stretch/>
        </p:blipFill>
        <p:spPr>
          <a:xfrm>
            <a:off x="9761379" y="5867432"/>
            <a:ext cx="2241270" cy="10088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C08494-892D-BB41-C327-2BEDC0BF6C40}"/>
            </a:ext>
          </a:extLst>
        </p:cNvPr>
        <p:cNvGrpSpPr/>
        <p:nvPr/>
      </p:nvGrpSpPr>
      <p:grpSpPr>
        <a:xfrm>
          <a:off x="0" y="0"/>
          <a:ext cx="0" cy="0"/>
          <a:chOff x="0" y="0"/>
          <a:chExt cx="0" cy="0"/>
        </a:xfrm>
      </p:grpSpPr>
      <p:sp>
        <p:nvSpPr>
          <p:cNvPr id="3076" name="Rectangle 5">
            <a:extLst>
              <a:ext uri="{FF2B5EF4-FFF2-40B4-BE49-F238E27FC236}">
                <a16:creationId xmlns:a16="http://schemas.microsoft.com/office/drawing/2014/main" id="{C9D1486A-E61C-EE63-7F18-9FBD7A5137BF}"/>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pic>
        <p:nvPicPr>
          <p:cNvPr id="10" name="Imagem 9" descr="Uma imagem contendo Logotipo&#10;&#10;Descrição gerada automaticamente">
            <a:extLst>
              <a:ext uri="{FF2B5EF4-FFF2-40B4-BE49-F238E27FC236}">
                <a16:creationId xmlns:a16="http://schemas.microsoft.com/office/drawing/2014/main" id="{1736F1E1-75D1-8BB0-095A-38C4046A2F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53" t="35941" r="6539" b="37006"/>
          <a:stretch/>
        </p:blipFill>
        <p:spPr>
          <a:xfrm>
            <a:off x="9761379" y="5867432"/>
            <a:ext cx="2241270" cy="1008897"/>
          </a:xfrm>
          <a:prstGeom prst="rect">
            <a:avLst/>
          </a:prstGeom>
        </p:spPr>
      </p:pic>
      <p:sp>
        <p:nvSpPr>
          <p:cNvPr id="5" name="Rectangle 5">
            <a:extLst>
              <a:ext uri="{FF2B5EF4-FFF2-40B4-BE49-F238E27FC236}">
                <a16:creationId xmlns:a16="http://schemas.microsoft.com/office/drawing/2014/main" id="{FA64B743-47D9-B547-805B-8B2E509D546E}"/>
              </a:ext>
            </a:extLst>
          </p:cNvPr>
          <p:cNvSpPr>
            <a:spLocks noChangeArrowheads="1"/>
          </p:cNvSpPr>
          <p:nvPr/>
        </p:nvSpPr>
        <p:spPr bwMode="auto">
          <a:xfrm>
            <a:off x="49970" y="47918"/>
            <a:ext cx="119526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a typeface="Calibri" panose="020F0502020204030204" pitchFamily="34" charset="0"/>
                <a:cs typeface="Times New Roman" panose="02020603050405020304" pitchFamily="18" charset="0"/>
              </a:rPr>
              <a:t>DISTRIBUIÇÃO DE MORTES NA POPULAÇÃO EM GERAL E POR IDADE</a:t>
            </a:r>
            <a:endParaRPr lang="en-IE"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9F8E28E-1400-A07B-0EA7-7ECA25F5D2F1}"/>
              </a:ext>
            </a:extLst>
          </p:cNvPr>
          <p:cNvSpPr/>
          <p:nvPr/>
        </p:nvSpPr>
        <p:spPr>
          <a:xfrm>
            <a:off x="0" y="1605742"/>
            <a:ext cx="5912966" cy="4323602"/>
          </a:xfrm>
          <a:prstGeom prst="rect">
            <a:avLst/>
          </a:prstGeom>
          <a:solidFill>
            <a:srgbClr val="8767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5">
            <a:extLst>
              <a:ext uri="{FF2B5EF4-FFF2-40B4-BE49-F238E27FC236}">
                <a16:creationId xmlns:a16="http://schemas.microsoft.com/office/drawing/2014/main" id="{12FA2A74-531B-EF86-87E4-8D3EF9D45F35}"/>
              </a:ext>
            </a:extLst>
          </p:cNvPr>
          <p:cNvSpPr>
            <a:spLocks noChangeArrowheads="1"/>
          </p:cNvSpPr>
          <p:nvPr/>
        </p:nvSpPr>
        <p:spPr bwMode="auto">
          <a:xfrm>
            <a:off x="49970" y="1626155"/>
            <a:ext cx="50257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3200" b="1" dirty="0">
                <a:solidFill>
                  <a:schemeClr val="bg1"/>
                </a:solidFill>
                <a:effectLst/>
                <a:ea typeface="Calibri" panose="020F0502020204030204" pitchFamily="34" charset="0"/>
                <a:cs typeface="Times New Roman" panose="02020603050405020304" pitchFamily="18" charset="0"/>
              </a:rPr>
              <a:t>Óbitos por região</a:t>
            </a:r>
            <a:endParaRPr lang="en-IE" sz="3200" b="1" dirty="0">
              <a:solidFill>
                <a:schemeClr val="bg1"/>
              </a:solidFill>
              <a:effectLst/>
              <a:ea typeface="Calibri" panose="020F0502020204030204" pitchFamily="34" charset="0"/>
              <a:cs typeface="Times New Roman" panose="02020603050405020304" pitchFamily="18" charset="0"/>
            </a:endParaRPr>
          </a:p>
        </p:txBody>
      </p:sp>
      <p:sp>
        <p:nvSpPr>
          <p:cNvPr id="8" name="Rectangle 5">
            <a:extLst>
              <a:ext uri="{FF2B5EF4-FFF2-40B4-BE49-F238E27FC236}">
                <a16:creationId xmlns:a16="http://schemas.microsoft.com/office/drawing/2014/main" id="{2AB24D58-3BAB-6F56-05AA-3DF1430A0373}"/>
              </a:ext>
            </a:extLst>
          </p:cNvPr>
          <p:cNvSpPr>
            <a:spLocks noChangeArrowheads="1"/>
          </p:cNvSpPr>
          <p:nvPr/>
        </p:nvSpPr>
        <p:spPr bwMode="auto">
          <a:xfrm>
            <a:off x="6096000" y="1683307"/>
            <a:ext cx="50257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3200" b="1" dirty="0">
                <a:solidFill>
                  <a:srgbClr val="632066"/>
                </a:solidFill>
                <a:ea typeface="Calibri" panose="020F0502020204030204" pitchFamily="34" charset="0"/>
                <a:cs typeface="Times New Roman" panose="02020603050405020304" pitchFamily="18" charset="0"/>
              </a:rPr>
              <a:t>Óbitos por idade</a:t>
            </a:r>
            <a:endParaRPr lang="en-IE" sz="3200" b="1" dirty="0">
              <a:solidFill>
                <a:srgbClr val="632066"/>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D84DE6B-3245-6451-9502-5653D3AC6FDF}"/>
              </a:ext>
            </a:extLst>
          </p:cNvPr>
          <p:cNvSpPr/>
          <p:nvPr/>
        </p:nvSpPr>
        <p:spPr>
          <a:xfrm>
            <a:off x="5912966" y="1605742"/>
            <a:ext cx="6279033" cy="432360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C3B1A1FD-EECB-E9EC-95FE-E9B83526DCE1}"/>
              </a:ext>
            </a:extLst>
          </p:cNvPr>
          <p:cNvGraphicFramePr>
            <a:graphicFrameLocks noGrp="1"/>
          </p:cNvGraphicFramePr>
          <p:nvPr>
            <p:extLst>
              <p:ext uri="{D42A27DB-BD31-4B8C-83A1-F6EECF244321}">
                <p14:modId xmlns:p14="http://schemas.microsoft.com/office/powerpoint/2010/main" val="3795334613"/>
              </p:ext>
            </p:extLst>
          </p:nvPr>
        </p:nvGraphicFramePr>
        <p:xfrm>
          <a:off x="136030" y="2270462"/>
          <a:ext cx="5587587" cy="3408680"/>
        </p:xfrm>
        <a:graphic>
          <a:graphicData uri="http://schemas.openxmlformats.org/drawingml/2006/table">
            <a:tbl>
              <a:tblPr firstRow="1" bandRow="1">
                <a:tableStyleId>{F5AB1C69-6EDB-4FF4-983F-18BD219EF322}</a:tableStyleId>
              </a:tblPr>
              <a:tblGrid>
                <a:gridCol w="1284604">
                  <a:extLst>
                    <a:ext uri="{9D8B030D-6E8A-4147-A177-3AD203B41FA5}">
                      <a16:colId xmlns:a16="http://schemas.microsoft.com/office/drawing/2014/main" val="2817049165"/>
                    </a:ext>
                  </a:extLst>
                </a:gridCol>
                <a:gridCol w="1509189">
                  <a:extLst>
                    <a:ext uri="{9D8B030D-6E8A-4147-A177-3AD203B41FA5}">
                      <a16:colId xmlns:a16="http://schemas.microsoft.com/office/drawing/2014/main" val="4122457024"/>
                    </a:ext>
                  </a:extLst>
                </a:gridCol>
                <a:gridCol w="1396897">
                  <a:extLst>
                    <a:ext uri="{9D8B030D-6E8A-4147-A177-3AD203B41FA5}">
                      <a16:colId xmlns:a16="http://schemas.microsoft.com/office/drawing/2014/main" val="2656799467"/>
                    </a:ext>
                  </a:extLst>
                </a:gridCol>
                <a:gridCol w="1396897">
                  <a:extLst>
                    <a:ext uri="{9D8B030D-6E8A-4147-A177-3AD203B41FA5}">
                      <a16:colId xmlns:a16="http://schemas.microsoft.com/office/drawing/2014/main" val="217913061"/>
                    </a:ext>
                  </a:extLst>
                </a:gridCol>
              </a:tblGrid>
              <a:tr h="370840">
                <a:tc>
                  <a:txBody>
                    <a:bodyPr/>
                    <a:lstStyle/>
                    <a:p>
                      <a:r>
                        <a:rPr lang="en-US" dirty="0" err="1"/>
                        <a:t>Região</a:t>
                      </a:r>
                      <a:endParaRPr lang="en-US" dirty="0"/>
                    </a:p>
                  </a:txBody>
                  <a:tcPr/>
                </a:tc>
                <a:tc>
                  <a:txBody>
                    <a:bodyPr/>
                    <a:lstStyle/>
                    <a:p>
                      <a:pPr algn="ctr"/>
                      <a:r>
                        <a:rPr lang="en-US" dirty="0" err="1"/>
                        <a:t>População</a:t>
                      </a:r>
                      <a:endParaRPr lang="en-US" dirty="0"/>
                    </a:p>
                  </a:txBody>
                  <a:tcPr/>
                </a:tc>
                <a:tc>
                  <a:txBody>
                    <a:bodyPr/>
                    <a:lstStyle/>
                    <a:p>
                      <a:pPr algn="ctr"/>
                      <a:r>
                        <a:rPr lang="pt-BR" sz="1800" b="1" kern="1200" dirty="0">
                          <a:solidFill>
                            <a:schemeClr val="lt1"/>
                          </a:solidFill>
                          <a:effectLst/>
                          <a:latin typeface="+mn-lt"/>
                          <a:ea typeface="+mn-ea"/>
                          <a:cs typeface="+mn-cs"/>
                        </a:rPr>
                        <a:t>Óbitos de população geral </a:t>
                      </a:r>
                      <a:endParaRPr lang="en-US" dirty="0"/>
                    </a:p>
                  </a:txBody>
                  <a:tcPr/>
                </a:tc>
                <a:tc>
                  <a:txBody>
                    <a:bodyPr/>
                    <a:lstStyle/>
                    <a:p>
                      <a:pPr algn="ctr"/>
                      <a:r>
                        <a:rPr lang="en-US" dirty="0" err="1"/>
                        <a:t>Óbitos</a:t>
                      </a:r>
                      <a:r>
                        <a:rPr lang="en-US" dirty="0"/>
                        <a:t> </a:t>
                      </a:r>
                      <a:r>
                        <a:rPr lang="en-US" dirty="0" err="1"/>
                        <a:t>por</a:t>
                      </a:r>
                      <a:r>
                        <a:rPr lang="en-US" dirty="0"/>
                        <a:t> LES</a:t>
                      </a:r>
                    </a:p>
                  </a:txBody>
                  <a:tcPr/>
                </a:tc>
                <a:extLst>
                  <a:ext uri="{0D108BD9-81ED-4DB2-BD59-A6C34878D82A}">
                    <a16:rowId xmlns:a16="http://schemas.microsoft.com/office/drawing/2014/main" val="1217392838"/>
                  </a:ext>
                </a:extLst>
              </a:tr>
              <a:tr h="370840">
                <a:tc>
                  <a:txBody>
                    <a:bodyPr/>
                    <a:lstStyle/>
                    <a:p>
                      <a:r>
                        <a:rPr lang="en-US" dirty="0"/>
                        <a:t>Norte</a:t>
                      </a:r>
                    </a:p>
                  </a:txBody>
                  <a:tcPr/>
                </a:tc>
                <a:tc>
                  <a:txBody>
                    <a:bodyPr/>
                    <a:lstStyle/>
                    <a:p>
                      <a:pPr algn="ctr"/>
                      <a:r>
                        <a:rPr lang="pt-BR" sz="1800" kern="1200" dirty="0">
                          <a:solidFill>
                            <a:schemeClr val="dk1"/>
                          </a:solidFill>
                          <a:effectLst/>
                          <a:latin typeface="+mn-lt"/>
                          <a:ea typeface="+mn-ea"/>
                          <a:cs typeface="+mn-cs"/>
                        </a:rPr>
                        <a:t>16.246.569 </a:t>
                      </a:r>
                      <a:endParaRPr lang="en-US" dirty="0"/>
                    </a:p>
                  </a:txBody>
                  <a:tcPr/>
                </a:tc>
                <a:tc>
                  <a:txBody>
                    <a:bodyPr/>
                    <a:lstStyle/>
                    <a:p>
                      <a:pPr algn="ctr"/>
                      <a:r>
                        <a:rPr lang="pt-BR" sz="1800" kern="1200" dirty="0">
                          <a:solidFill>
                            <a:schemeClr val="dk1"/>
                          </a:solidFill>
                          <a:effectLst/>
                          <a:latin typeface="+mn-lt"/>
                          <a:ea typeface="+mn-ea"/>
                          <a:cs typeface="+mn-cs"/>
                        </a:rPr>
                        <a:t>1.282.389 </a:t>
                      </a:r>
                      <a:endParaRPr lang="en-US" dirty="0"/>
                    </a:p>
                  </a:txBody>
                  <a:tcPr/>
                </a:tc>
                <a:tc>
                  <a:txBody>
                    <a:bodyPr/>
                    <a:lstStyle/>
                    <a:p>
                      <a:pPr algn="ctr"/>
                      <a:r>
                        <a:rPr lang="pt-BR" sz="1800" kern="1200" dirty="0">
                          <a:solidFill>
                            <a:schemeClr val="dk1"/>
                          </a:solidFill>
                          <a:effectLst/>
                          <a:latin typeface="+mn-lt"/>
                          <a:ea typeface="+mn-ea"/>
                          <a:cs typeface="+mn-cs"/>
                        </a:rPr>
                        <a:t>2.107</a:t>
                      </a:r>
                      <a:r>
                        <a:rPr lang="en-IE" dirty="0">
                          <a:effectLst/>
                        </a:rPr>
                        <a:t> </a:t>
                      </a:r>
                      <a:endParaRPr lang="en-US" dirty="0"/>
                    </a:p>
                  </a:txBody>
                  <a:tcPr/>
                </a:tc>
                <a:extLst>
                  <a:ext uri="{0D108BD9-81ED-4DB2-BD59-A6C34878D82A}">
                    <a16:rowId xmlns:a16="http://schemas.microsoft.com/office/drawing/2014/main" val="106598323"/>
                  </a:ext>
                </a:extLst>
              </a:tr>
              <a:tr h="370840">
                <a:tc>
                  <a:txBody>
                    <a:bodyPr/>
                    <a:lstStyle/>
                    <a:p>
                      <a:r>
                        <a:rPr lang="en-US" dirty="0"/>
                        <a:t>Nordeste</a:t>
                      </a:r>
                    </a:p>
                  </a:txBody>
                  <a:tcPr/>
                </a:tc>
                <a:tc>
                  <a:txBody>
                    <a:bodyPr/>
                    <a:lstStyle/>
                    <a:p>
                      <a:pPr algn="ctr"/>
                      <a:r>
                        <a:rPr lang="pt-BR" sz="1800" kern="1200" dirty="0">
                          <a:solidFill>
                            <a:schemeClr val="dk1"/>
                          </a:solidFill>
                          <a:effectLst/>
                          <a:latin typeface="+mn-lt"/>
                          <a:ea typeface="+mn-ea"/>
                          <a:cs typeface="+mn-cs"/>
                        </a:rPr>
                        <a:t>54.215.569 </a:t>
                      </a:r>
                      <a:endParaRPr lang="en-US" dirty="0"/>
                    </a:p>
                  </a:txBody>
                  <a:tcPr/>
                </a:tc>
                <a:tc>
                  <a:txBody>
                    <a:bodyPr/>
                    <a:lstStyle/>
                    <a:p>
                      <a:pPr algn="ctr"/>
                      <a:r>
                        <a:rPr lang="pt-BR" sz="1800" kern="1200" dirty="0">
                          <a:solidFill>
                            <a:schemeClr val="dk1"/>
                          </a:solidFill>
                          <a:effectLst/>
                          <a:latin typeface="+mn-lt"/>
                          <a:ea typeface="+mn-ea"/>
                          <a:cs typeface="+mn-cs"/>
                        </a:rPr>
                        <a:t>5.754.468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effectLst/>
                          <a:latin typeface="+mn-lt"/>
                          <a:ea typeface="+mn-ea"/>
                          <a:cs typeface="+mn-cs"/>
                        </a:rPr>
                        <a:t>5.294</a:t>
                      </a:r>
                      <a:endParaRPr lang="en-IE" sz="1800" kern="1200" dirty="0">
                        <a:solidFill>
                          <a:schemeClr val="dk1"/>
                        </a:solidFill>
                        <a:effectLst/>
                        <a:latin typeface="+mn-lt"/>
                        <a:ea typeface="+mn-ea"/>
                        <a:cs typeface="+mn-cs"/>
                      </a:endParaRPr>
                    </a:p>
                  </a:txBody>
                  <a:tcPr/>
                </a:tc>
                <a:extLst>
                  <a:ext uri="{0D108BD9-81ED-4DB2-BD59-A6C34878D82A}">
                    <a16:rowId xmlns:a16="http://schemas.microsoft.com/office/drawing/2014/main" val="3652133036"/>
                  </a:ext>
                </a:extLst>
              </a:tr>
              <a:tr h="370840">
                <a:tc>
                  <a:txBody>
                    <a:bodyPr/>
                    <a:lstStyle/>
                    <a:p>
                      <a:r>
                        <a:rPr lang="en-US" dirty="0"/>
                        <a:t>Centro Oeste</a:t>
                      </a:r>
                    </a:p>
                  </a:txBody>
                  <a:tcPr/>
                </a:tc>
                <a:tc>
                  <a:txBody>
                    <a:bodyPr/>
                    <a:lstStyle/>
                    <a:p>
                      <a:pPr algn="ctr"/>
                      <a:r>
                        <a:rPr lang="pt-BR" sz="1800" kern="1200" dirty="0">
                          <a:solidFill>
                            <a:schemeClr val="dk1"/>
                          </a:solidFill>
                          <a:effectLst/>
                          <a:latin typeface="+mn-lt"/>
                          <a:ea typeface="+mn-ea"/>
                          <a:cs typeface="+mn-cs"/>
                        </a:rPr>
                        <a:t>14.352.262</a:t>
                      </a:r>
                      <a:r>
                        <a:rPr lang="en-IE" dirty="0">
                          <a:effectLst/>
                        </a:rPr>
                        <a:t> </a:t>
                      </a:r>
                      <a:endParaRPr lang="en-US" dirty="0"/>
                    </a:p>
                  </a:txBody>
                  <a:tcPr/>
                </a:tc>
                <a:tc>
                  <a:txBody>
                    <a:bodyPr/>
                    <a:lstStyle/>
                    <a:p>
                      <a:pPr algn="ctr"/>
                      <a:r>
                        <a:rPr lang="pt-BR" sz="1800" kern="1200" dirty="0">
                          <a:solidFill>
                            <a:schemeClr val="dk1"/>
                          </a:solidFill>
                          <a:effectLst/>
                          <a:latin typeface="+mn-lt"/>
                          <a:ea typeface="+mn-ea"/>
                          <a:cs typeface="+mn-cs"/>
                        </a:rPr>
                        <a:t>1.430.530 </a:t>
                      </a:r>
                      <a:endParaRPr lang="en-US" dirty="0"/>
                    </a:p>
                  </a:txBody>
                  <a:tcPr/>
                </a:tc>
                <a:tc>
                  <a:txBody>
                    <a:bodyPr/>
                    <a:lstStyle/>
                    <a:p>
                      <a:pPr algn="ctr"/>
                      <a:r>
                        <a:rPr lang="pt-BR" sz="1800" kern="1200" dirty="0">
                          <a:solidFill>
                            <a:schemeClr val="dk1"/>
                          </a:solidFill>
                          <a:effectLst/>
                          <a:latin typeface="+mn-lt"/>
                          <a:ea typeface="+mn-ea"/>
                          <a:cs typeface="+mn-cs"/>
                        </a:rPr>
                        <a:t>2. 221 </a:t>
                      </a:r>
                      <a:endParaRPr lang="en-US" dirty="0"/>
                    </a:p>
                  </a:txBody>
                  <a:tcPr/>
                </a:tc>
                <a:extLst>
                  <a:ext uri="{0D108BD9-81ED-4DB2-BD59-A6C34878D82A}">
                    <a16:rowId xmlns:a16="http://schemas.microsoft.com/office/drawing/2014/main" val="386497285"/>
                  </a:ext>
                </a:extLst>
              </a:tr>
              <a:tr h="370840">
                <a:tc>
                  <a:txBody>
                    <a:bodyPr/>
                    <a:lstStyle/>
                    <a:p>
                      <a:r>
                        <a:rPr lang="en-US" dirty="0" err="1"/>
                        <a:t>Sudeste</a:t>
                      </a:r>
                      <a:endParaRPr lang="en-US" dirty="0"/>
                    </a:p>
                  </a:txBody>
                  <a:tcPr/>
                </a:tc>
                <a:tc>
                  <a:txBody>
                    <a:bodyPr/>
                    <a:lstStyle/>
                    <a:p>
                      <a:pPr algn="ctr"/>
                      <a:r>
                        <a:rPr lang="pt-BR" sz="1800" kern="1200" dirty="0">
                          <a:solidFill>
                            <a:schemeClr val="dk1"/>
                          </a:solidFill>
                          <a:effectLst/>
                          <a:latin typeface="+mn-lt"/>
                          <a:ea typeface="+mn-ea"/>
                          <a:cs typeface="+mn-cs"/>
                        </a:rPr>
                        <a:t>82.155.595 </a:t>
                      </a:r>
                      <a:endParaRPr lang="en-US" dirty="0"/>
                    </a:p>
                  </a:txBody>
                  <a:tcPr/>
                </a:tc>
                <a:tc>
                  <a:txBody>
                    <a:bodyPr/>
                    <a:lstStyle/>
                    <a:p>
                      <a:pPr algn="ctr"/>
                      <a:r>
                        <a:rPr lang="pt-BR" sz="1800" kern="1200" dirty="0">
                          <a:solidFill>
                            <a:schemeClr val="dk1"/>
                          </a:solidFill>
                          <a:effectLst/>
                          <a:latin typeface="+mn-lt"/>
                          <a:ea typeface="+mn-ea"/>
                          <a:cs typeface="+mn-cs"/>
                        </a:rPr>
                        <a:t>10.592.897 </a:t>
                      </a:r>
                      <a:endParaRPr lang="en-US" dirty="0"/>
                    </a:p>
                  </a:txBody>
                  <a:tcPr/>
                </a:tc>
                <a:tc>
                  <a:txBody>
                    <a:bodyPr/>
                    <a:lstStyle/>
                    <a:p>
                      <a:pPr algn="ctr"/>
                      <a:r>
                        <a:rPr lang="pt-BR" sz="1800" kern="1200" dirty="0">
                          <a:solidFill>
                            <a:schemeClr val="dk1"/>
                          </a:solidFill>
                          <a:effectLst/>
                          <a:latin typeface="+mn-lt"/>
                          <a:ea typeface="+mn-ea"/>
                          <a:cs typeface="+mn-cs"/>
                        </a:rPr>
                        <a:t>11.356</a:t>
                      </a:r>
                      <a:r>
                        <a:rPr lang="en-IE" dirty="0">
                          <a:effectLst/>
                        </a:rPr>
                        <a:t> </a:t>
                      </a:r>
                      <a:endParaRPr lang="en-US" dirty="0"/>
                    </a:p>
                  </a:txBody>
                  <a:tcPr/>
                </a:tc>
                <a:extLst>
                  <a:ext uri="{0D108BD9-81ED-4DB2-BD59-A6C34878D82A}">
                    <a16:rowId xmlns:a16="http://schemas.microsoft.com/office/drawing/2014/main" val="3600762565"/>
                  </a:ext>
                </a:extLst>
              </a:tr>
              <a:tr h="370840">
                <a:tc>
                  <a:txBody>
                    <a:bodyPr/>
                    <a:lstStyle/>
                    <a:p>
                      <a:r>
                        <a:rPr lang="en-US" dirty="0"/>
                        <a:t>Sul</a:t>
                      </a:r>
                    </a:p>
                  </a:txBody>
                  <a:tcPr/>
                </a:tc>
                <a:tc>
                  <a:txBody>
                    <a:bodyPr/>
                    <a:lstStyle/>
                    <a:p>
                      <a:pPr algn="ctr"/>
                      <a:r>
                        <a:rPr lang="pt-BR" sz="1800" kern="1200" dirty="0">
                          <a:solidFill>
                            <a:schemeClr val="dk1"/>
                          </a:solidFill>
                          <a:effectLst/>
                          <a:latin typeface="+mn-lt"/>
                          <a:ea typeface="+mn-ea"/>
                          <a:cs typeface="+mn-cs"/>
                        </a:rPr>
                        <a:t>27.921.126 </a:t>
                      </a:r>
                      <a:endParaRPr lang="en-US" dirty="0"/>
                    </a:p>
                  </a:txBody>
                  <a:tcPr/>
                </a:tc>
                <a:tc>
                  <a:txBody>
                    <a:bodyPr/>
                    <a:lstStyle/>
                    <a:p>
                      <a:pPr algn="ctr"/>
                      <a:r>
                        <a:rPr lang="pt-BR" sz="1800" kern="1200" dirty="0">
                          <a:solidFill>
                            <a:schemeClr val="dk1"/>
                          </a:solidFill>
                          <a:effectLst/>
                          <a:latin typeface="+mn-lt"/>
                          <a:ea typeface="+mn-ea"/>
                          <a:cs typeface="+mn-cs"/>
                        </a:rPr>
                        <a:t>3.534.197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effectLst/>
                          <a:latin typeface="+mn-lt"/>
                          <a:ea typeface="+mn-ea"/>
                          <a:cs typeface="+mn-cs"/>
                        </a:rPr>
                        <a:t>3. 061</a:t>
                      </a:r>
                      <a:endParaRPr lang="en-IE" sz="1800" kern="1200" dirty="0">
                        <a:solidFill>
                          <a:schemeClr val="dk1"/>
                        </a:solidFill>
                        <a:effectLst/>
                        <a:latin typeface="+mn-lt"/>
                        <a:ea typeface="+mn-ea"/>
                        <a:cs typeface="+mn-cs"/>
                      </a:endParaRPr>
                    </a:p>
                  </a:txBody>
                  <a:tcPr/>
                </a:tc>
                <a:extLst>
                  <a:ext uri="{0D108BD9-81ED-4DB2-BD59-A6C34878D82A}">
                    <a16:rowId xmlns:a16="http://schemas.microsoft.com/office/drawing/2014/main" val="2993148327"/>
                  </a:ext>
                </a:extLst>
              </a:tr>
              <a:tr h="370840">
                <a:tc>
                  <a:txBody>
                    <a:bodyPr/>
                    <a:lstStyle/>
                    <a:p>
                      <a:r>
                        <a:rPr lang="en-US" b="1" dirty="0"/>
                        <a:t>Total</a:t>
                      </a:r>
                    </a:p>
                  </a:txBody>
                  <a:tcPr/>
                </a:tc>
                <a:tc>
                  <a:txBody>
                    <a:bodyPr/>
                    <a:lstStyle/>
                    <a:p>
                      <a:pPr algn="ctr"/>
                      <a:r>
                        <a:rPr lang="pt-BR" sz="1800" b="1" kern="1200" dirty="0">
                          <a:solidFill>
                            <a:schemeClr val="dk1"/>
                          </a:solidFill>
                          <a:effectLst/>
                          <a:latin typeface="+mn-lt"/>
                          <a:ea typeface="+mn-ea"/>
                          <a:cs typeface="+mn-cs"/>
                        </a:rPr>
                        <a:t>194.891.121 </a:t>
                      </a:r>
                      <a:endParaRPr lang="en-US" b="1" dirty="0"/>
                    </a:p>
                  </a:txBody>
                  <a:tcPr/>
                </a:tc>
                <a:tc>
                  <a:txBody>
                    <a:bodyPr/>
                    <a:lstStyle/>
                    <a:p>
                      <a:pPr algn="ctr"/>
                      <a:r>
                        <a:rPr lang="pt-BR" sz="1800" b="1" kern="1200" dirty="0">
                          <a:solidFill>
                            <a:schemeClr val="dk1"/>
                          </a:solidFill>
                          <a:effectLst/>
                          <a:latin typeface="+mn-lt"/>
                          <a:ea typeface="+mn-ea"/>
                          <a:cs typeface="+mn-cs"/>
                        </a:rPr>
                        <a:t>22.504.481 </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kern="1200" dirty="0">
                          <a:solidFill>
                            <a:schemeClr val="dk1"/>
                          </a:solidFill>
                          <a:effectLst/>
                          <a:latin typeface="+mn-lt"/>
                          <a:ea typeface="+mn-ea"/>
                          <a:cs typeface="+mn-cs"/>
                        </a:rPr>
                        <a:t>24.029</a:t>
                      </a:r>
                      <a:r>
                        <a:rPr lang="en-IE" b="1" dirty="0">
                          <a:effectLst/>
                        </a:rPr>
                        <a:t> </a:t>
                      </a:r>
                      <a:endParaRPr lang="en-IE" sz="1800" b="1" kern="1200" dirty="0">
                        <a:solidFill>
                          <a:schemeClr val="dk1"/>
                        </a:solidFill>
                        <a:effectLst/>
                        <a:latin typeface="+mn-lt"/>
                        <a:ea typeface="+mn-ea"/>
                        <a:cs typeface="+mn-cs"/>
                      </a:endParaRPr>
                    </a:p>
                  </a:txBody>
                  <a:tcPr/>
                </a:tc>
                <a:extLst>
                  <a:ext uri="{0D108BD9-81ED-4DB2-BD59-A6C34878D82A}">
                    <a16:rowId xmlns:a16="http://schemas.microsoft.com/office/drawing/2014/main" val="340073123"/>
                  </a:ext>
                </a:extLst>
              </a:tr>
            </a:tbl>
          </a:graphicData>
        </a:graphic>
      </p:graphicFrame>
      <p:graphicFrame>
        <p:nvGraphicFramePr>
          <p:cNvPr id="6" name="Table 5">
            <a:extLst>
              <a:ext uri="{FF2B5EF4-FFF2-40B4-BE49-F238E27FC236}">
                <a16:creationId xmlns:a16="http://schemas.microsoft.com/office/drawing/2014/main" id="{AF183FFA-D2F3-47E5-0EF1-FB11B4AEC3CE}"/>
              </a:ext>
            </a:extLst>
          </p:cNvPr>
          <p:cNvGraphicFramePr>
            <a:graphicFrameLocks noGrp="1"/>
          </p:cNvGraphicFramePr>
          <p:nvPr>
            <p:extLst>
              <p:ext uri="{D42A27DB-BD31-4B8C-83A1-F6EECF244321}">
                <p14:modId xmlns:p14="http://schemas.microsoft.com/office/powerpoint/2010/main" val="2026829299"/>
              </p:ext>
            </p:extLst>
          </p:nvPr>
        </p:nvGraphicFramePr>
        <p:xfrm>
          <a:off x="6048996" y="2270462"/>
          <a:ext cx="5953654" cy="3139440"/>
        </p:xfrm>
        <a:graphic>
          <a:graphicData uri="http://schemas.openxmlformats.org/drawingml/2006/table">
            <a:tbl>
              <a:tblPr firstRow="1" bandRow="1">
                <a:tableStyleId>{F5AB1C69-6EDB-4FF4-983F-18BD219EF322}</a:tableStyleId>
              </a:tblPr>
              <a:tblGrid>
                <a:gridCol w="1602145">
                  <a:extLst>
                    <a:ext uri="{9D8B030D-6E8A-4147-A177-3AD203B41FA5}">
                      <a16:colId xmlns:a16="http://schemas.microsoft.com/office/drawing/2014/main" val="2817049165"/>
                    </a:ext>
                  </a:extLst>
                </a:gridCol>
                <a:gridCol w="1455381">
                  <a:extLst>
                    <a:ext uri="{9D8B030D-6E8A-4147-A177-3AD203B41FA5}">
                      <a16:colId xmlns:a16="http://schemas.microsoft.com/office/drawing/2014/main" val="4122457024"/>
                    </a:ext>
                  </a:extLst>
                </a:gridCol>
                <a:gridCol w="1407714">
                  <a:extLst>
                    <a:ext uri="{9D8B030D-6E8A-4147-A177-3AD203B41FA5}">
                      <a16:colId xmlns:a16="http://schemas.microsoft.com/office/drawing/2014/main" val="2656799467"/>
                    </a:ext>
                  </a:extLst>
                </a:gridCol>
                <a:gridCol w="1488414">
                  <a:extLst>
                    <a:ext uri="{9D8B030D-6E8A-4147-A177-3AD203B41FA5}">
                      <a16:colId xmlns:a16="http://schemas.microsoft.com/office/drawing/2014/main" val="217913061"/>
                    </a:ext>
                  </a:extLst>
                </a:gridCol>
              </a:tblGrid>
              <a:tr h="370840">
                <a:tc>
                  <a:txBody>
                    <a:bodyPr/>
                    <a:lstStyle/>
                    <a:p>
                      <a:r>
                        <a:rPr lang="en-US" dirty="0" err="1"/>
                        <a:t>Região</a:t>
                      </a:r>
                      <a:endParaRPr lang="en-US" dirty="0"/>
                    </a:p>
                  </a:txBody>
                  <a:tcPr/>
                </a:tc>
                <a:tc>
                  <a:txBody>
                    <a:bodyPr/>
                    <a:lstStyle/>
                    <a:p>
                      <a:pPr algn="ctr"/>
                      <a:r>
                        <a:rPr lang="en-US" dirty="0" err="1"/>
                        <a:t>População</a:t>
                      </a:r>
                      <a:endParaRPr lang="en-US" dirty="0"/>
                    </a:p>
                  </a:txBody>
                  <a:tcPr/>
                </a:tc>
                <a:tc>
                  <a:txBody>
                    <a:bodyPr/>
                    <a:lstStyle/>
                    <a:p>
                      <a:pPr algn="ctr"/>
                      <a:r>
                        <a:rPr lang="pt-BR" sz="1800" b="1" kern="1200" dirty="0">
                          <a:solidFill>
                            <a:schemeClr val="lt1"/>
                          </a:solidFill>
                          <a:effectLst/>
                          <a:latin typeface="+mn-lt"/>
                          <a:ea typeface="+mn-ea"/>
                          <a:cs typeface="+mn-cs"/>
                        </a:rPr>
                        <a:t>Óbitos de população geral </a:t>
                      </a:r>
                      <a:endParaRPr lang="en-US" dirty="0"/>
                    </a:p>
                  </a:txBody>
                  <a:tcPr/>
                </a:tc>
                <a:tc>
                  <a:txBody>
                    <a:bodyPr/>
                    <a:lstStyle/>
                    <a:p>
                      <a:pPr algn="ctr"/>
                      <a:r>
                        <a:rPr lang="en-US" dirty="0" err="1"/>
                        <a:t>Óbitos</a:t>
                      </a:r>
                      <a:r>
                        <a:rPr lang="en-US" dirty="0"/>
                        <a:t> </a:t>
                      </a:r>
                      <a:r>
                        <a:rPr lang="en-US" dirty="0" err="1"/>
                        <a:t>por</a:t>
                      </a:r>
                      <a:r>
                        <a:rPr lang="en-US" dirty="0"/>
                        <a:t> LES</a:t>
                      </a:r>
                    </a:p>
                  </a:txBody>
                  <a:tcPr/>
                </a:tc>
                <a:extLst>
                  <a:ext uri="{0D108BD9-81ED-4DB2-BD59-A6C34878D82A}">
                    <a16:rowId xmlns:a16="http://schemas.microsoft.com/office/drawing/2014/main" val="1217392838"/>
                  </a:ext>
                </a:extLst>
              </a:tr>
              <a:tr h="370840">
                <a:tc>
                  <a:txBody>
                    <a:bodyPr/>
                    <a:lstStyle/>
                    <a:p>
                      <a:r>
                        <a:rPr lang="pt-BR" sz="1800" kern="1200" dirty="0">
                          <a:solidFill>
                            <a:schemeClr val="dk1"/>
                          </a:solidFill>
                          <a:effectLst/>
                          <a:latin typeface="+mn-lt"/>
                          <a:ea typeface="+mn-ea"/>
                          <a:cs typeface="+mn-cs"/>
                        </a:rPr>
                        <a:t>&lt; 18anos </a:t>
                      </a:r>
                      <a:endParaRPr lang="en-US" dirty="0"/>
                    </a:p>
                  </a:txBody>
                  <a:tcPr/>
                </a:tc>
                <a:tc>
                  <a:txBody>
                    <a:bodyPr/>
                    <a:lstStyle/>
                    <a:p>
                      <a:pPr algn="ctr"/>
                      <a:r>
                        <a:rPr lang="pt-BR" sz="1800" kern="1200" dirty="0">
                          <a:solidFill>
                            <a:schemeClr val="dk1"/>
                          </a:solidFill>
                          <a:effectLst/>
                          <a:latin typeface="+mn-lt"/>
                          <a:ea typeface="+mn-ea"/>
                          <a:cs typeface="+mn-cs"/>
                        </a:rPr>
                        <a:t>59.198.572  </a:t>
                      </a:r>
                      <a:endParaRPr lang="en-US" dirty="0"/>
                    </a:p>
                  </a:txBody>
                  <a:tcPr/>
                </a:tc>
                <a:tc>
                  <a:txBody>
                    <a:bodyPr/>
                    <a:lstStyle/>
                    <a:p>
                      <a:pPr algn="ctr"/>
                      <a:r>
                        <a:rPr lang="pt-BR" sz="1800" kern="1200" dirty="0">
                          <a:solidFill>
                            <a:schemeClr val="dk1"/>
                          </a:solidFill>
                          <a:effectLst/>
                          <a:latin typeface="+mn-lt"/>
                          <a:ea typeface="+mn-ea"/>
                          <a:cs typeface="+mn-cs"/>
                        </a:rPr>
                        <a:t>670.766  </a:t>
                      </a:r>
                      <a:endParaRPr lang="en-US" dirty="0"/>
                    </a:p>
                  </a:txBody>
                  <a:tcPr/>
                </a:tc>
                <a:tc>
                  <a:txBody>
                    <a:bodyPr/>
                    <a:lstStyle/>
                    <a:p>
                      <a:pPr algn="ctr"/>
                      <a:r>
                        <a:rPr lang="en-US" sz="1800" kern="1200" dirty="0">
                          <a:solidFill>
                            <a:schemeClr val="dk1"/>
                          </a:solidFill>
                          <a:effectLst/>
                          <a:latin typeface="+mn-lt"/>
                          <a:ea typeface="+mn-ea"/>
                          <a:cs typeface="+mn-cs"/>
                        </a:rPr>
                        <a:t>965</a:t>
                      </a:r>
                      <a:endParaRPr lang="en-US" dirty="0"/>
                    </a:p>
                  </a:txBody>
                  <a:tcPr/>
                </a:tc>
                <a:extLst>
                  <a:ext uri="{0D108BD9-81ED-4DB2-BD59-A6C34878D82A}">
                    <a16:rowId xmlns:a16="http://schemas.microsoft.com/office/drawing/2014/main" val="106598323"/>
                  </a:ext>
                </a:extLst>
              </a:tr>
              <a:tr h="370840">
                <a:tc>
                  <a:txBody>
                    <a:bodyPr/>
                    <a:lstStyle/>
                    <a:p>
                      <a:r>
                        <a:rPr lang="pt-BR" sz="1800" kern="1200" dirty="0">
                          <a:solidFill>
                            <a:schemeClr val="dk1"/>
                          </a:solidFill>
                          <a:effectLst/>
                          <a:latin typeface="+mn-lt"/>
                          <a:ea typeface="+mn-ea"/>
                          <a:cs typeface="+mn-cs"/>
                        </a:rPr>
                        <a:t>19 a 50 anos </a:t>
                      </a:r>
                      <a:endParaRPr lang="en-US" dirty="0"/>
                    </a:p>
                  </a:txBody>
                  <a:tcPr/>
                </a:tc>
                <a:tc>
                  <a:txBody>
                    <a:bodyPr/>
                    <a:lstStyle/>
                    <a:p>
                      <a:pPr algn="ctr"/>
                      <a:r>
                        <a:rPr lang="pt-BR" sz="1800" kern="1200" dirty="0">
                          <a:solidFill>
                            <a:schemeClr val="dk1"/>
                          </a:solidFill>
                          <a:effectLst/>
                          <a:latin typeface="+mn-lt"/>
                          <a:ea typeface="+mn-ea"/>
                          <a:cs typeface="+mn-cs"/>
                        </a:rPr>
                        <a:t>100.144.319  </a:t>
                      </a:r>
                      <a:endParaRPr lang="en-US" dirty="0"/>
                    </a:p>
                  </a:txBody>
                  <a:tcPr/>
                </a:tc>
                <a:tc>
                  <a:txBody>
                    <a:bodyPr/>
                    <a:lstStyle/>
                    <a:p>
                      <a:pPr algn="ctr"/>
                      <a:r>
                        <a:rPr lang="pt-BR" sz="1800" kern="1200" dirty="0">
                          <a:solidFill>
                            <a:schemeClr val="dk1"/>
                          </a:solidFill>
                          <a:effectLst/>
                          <a:latin typeface="+mn-lt"/>
                          <a:ea typeface="+mn-ea"/>
                          <a:cs typeface="+mn-cs"/>
                        </a:rPr>
                        <a:t>2.262. 903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effectLst/>
                          <a:latin typeface="+mn-lt"/>
                          <a:ea typeface="+mn-ea"/>
                          <a:cs typeface="+mn-cs"/>
                        </a:rPr>
                        <a:t>8.244</a:t>
                      </a:r>
                      <a:endParaRPr lang="en-IE" sz="1800" kern="1200" dirty="0">
                        <a:solidFill>
                          <a:schemeClr val="dk1"/>
                        </a:solidFill>
                        <a:effectLst/>
                        <a:latin typeface="+mn-lt"/>
                        <a:ea typeface="+mn-ea"/>
                        <a:cs typeface="+mn-cs"/>
                      </a:endParaRPr>
                    </a:p>
                  </a:txBody>
                  <a:tcPr/>
                </a:tc>
                <a:extLst>
                  <a:ext uri="{0D108BD9-81ED-4DB2-BD59-A6C34878D82A}">
                    <a16:rowId xmlns:a16="http://schemas.microsoft.com/office/drawing/2014/main" val="3652133036"/>
                  </a:ext>
                </a:extLst>
              </a:tr>
              <a:tr h="370840">
                <a:tc>
                  <a:txBody>
                    <a:bodyPr/>
                    <a:lstStyle/>
                    <a:p>
                      <a:r>
                        <a:rPr lang="pt-BR" sz="1800" kern="1200" dirty="0">
                          <a:solidFill>
                            <a:schemeClr val="dk1"/>
                          </a:solidFill>
                          <a:effectLst/>
                          <a:latin typeface="+mn-lt"/>
                          <a:ea typeface="+mn-ea"/>
                          <a:cs typeface="+mn-cs"/>
                        </a:rPr>
                        <a:t>&gt;50 anos </a:t>
                      </a:r>
                      <a:endParaRPr lang="en-US" dirty="0"/>
                    </a:p>
                  </a:txBody>
                  <a:tcPr/>
                </a:tc>
                <a:tc>
                  <a:txBody>
                    <a:bodyPr/>
                    <a:lstStyle/>
                    <a:p>
                      <a:pPr algn="ctr"/>
                      <a:r>
                        <a:rPr lang="pt-BR" sz="1800" kern="1200" dirty="0">
                          <a:solidFill>
                            <a:schemeClr val="dk1"/>
                          </a:solidFill>
                          <a:effectLst/>
                          <a:latin typeface="+mn-lt"/>
                          <a:ea typeface="+mn-ea"/>
                          <a:cs typeface="+mn-cs"/>
                        </a:rPr>
                        <a:t>44.132.792 </a:t>
                      </a:r>
                      <a:r>
                        <a:rPr lang="en-IE" dirty="0">
                          <a:effectLst/>
                        </a:rPr>
                        <a:t> </a:t>
                      </a:r>
                      <a:endParaRPr lang="en-US" dirty="0"/>
                    </a:p>
                  </a:txBody>
                  <a:tcPr/>
                </a:tc>
                <a:tc>
                  <a:txBody>
                    <a:bodyPr/>
                    <a:lstStyle/>
                    <a:p>
                      <a:pPr algn="ctr"/>
                      <a:r>
                        <a:rPr lang="pt-BR" sz="1800" kern="1200" dirty="0">
                          <a:solidFill>
                            <a:schemeClr val="dk1"/>
                          </a:solidFill>
                          <a:effectLst/>
                          <a:latin typeface="+mn-lt"/>
                          <a:ea typeface="+mn-ea"/>
                          <a:cs typeface="+mn-cs"/>
                        </a:rPr>
                        <a:t>9.487.713  </a:t>
                      </a:r>
                      <a:endParaRPr lang="en-US" dirty="0"/>
                    </a:p>
                  </a:txBody>
                  <a:tcPr/>
                </a:tc>
                <a:tc>
                  <a:txBody>
                    <a:bodyPr/>
                    <a:lstStyle/>
                    <a:p>
                      <a:pPr algn="ctr"/>
                      <a:r>
                        <a:rPr lang="pt-BR" sz="1800" kern="1200" dirty="0">
                          <a:solidFill>
                            <a:schemeClr val="dk1"/>
                          </a:solidFill>
                          <a:effectLst/>
                          <a:latin typeface="+mn-lt"/>
                          <a:ea typeface="+mn-ea"/>
                          <a:cs typeface="+mn-cs"/>
                        </a:rPr>
                        <a:t>5.020</a:t>
                      </a:r>
                      <a:endParaRPr lang="en-IE" sz="1800" kern="1200" dirty="0">
                        <a:solidFill>
                          <a:schemeClr val="dk1"/>
                        </a:solidFill>
                        <a:effectLst/>
                        <a:latin typeface="+mn-lt"/>
                        <a:ea typeface="+mn-ea"/>
                        <a:cs typeface="+mn-cs"/>
                      </a:endParaRPr>
                    </a:p>
                  </a:txBody>
                  <a:tcPr/>
                </a:tc>
                <a:extLst>
                  <a:ext uri="{0D108BD9-81ED-4DB2-BD59-A6C34878D82A}">
                    <a16:rowId xmlns:a16="http://schemas.microsoft.com/office/drawing/2014/main" val="386497285"/>
                  </a:ext>
                </a:extLst>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600762565"/>
                  </a:ext>
                </a:extLst>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800" kern="1200" dirty="0">
                        <a:solidFill>
                          <a:schemeClr val="dk1"/>
                        </a:solidFill>
                        <a:effectLst/>
                        <a:latin typeface="+mn-lt"/>
                        <a:ea typeface="+mn-ea"/>
                        <a:cs typeface="+mn-cs"/>
                      </a:endParaRPr>
                    </a:p>
                  </a:txBody>
                  <a:tcPr/>
                </a:tc>
                <a:extLst>
                  <a:ext uri="{0D108BD9-81ED-4DB2-BD59-A6C34878D82A}">
                    <a16:rowId xmlns:a16="http://schemas.microsoft.com/office/drawing/2014/main" val="2993148327"/>
                  </a:ext>
                </a:extLst>
              </a:tr>
              <a:tr h="370840">
                <a:tc>
                  <a:txBody>
                    <a:bodyPr/>
                    <a:lstStyle/>
                    <a:p>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1800" b="1" kern="1200" dirty="0">
                        <a:solidFill>
                          <a:schemeClr val="dk1"/>
                        </a:solidFill>
                        <a:effectLst/>
                        <a:latin typeface="+mn-lt"/>
                        <a:ea typeface="+mn-ea"/>
                        <a:cs typeface="+mn-cs"/>
                      </a:endParaRPr>
                    </a:p>
                  </a:txBody>
                  <a:tcPr/>
                </a:tc>
                <a:extLst>
                  <a:ext uri="{0D108BD9-81ED-4DB2-BD59-A6C34878D82A}">
                    <a16:rowId xmlns:a16="http://schemas.microsoft.com/office/drawing/2014/main" val="340073123"/>
                  </a:ext>
                </a:extLst>
              </a:tr>
            </a:tbl>
          </a:graphicData>
        </a:graphic>
      </p:graphicFrame>
      <p:sp>
        <p:nvSpPr>
          <p:cNvPr id="7" name="Retângulo 8">
            <a:extLst>
              <a:ext uri="{FF2B5EF4-FFF2-40B4-BE49-F238E27FC236}">
                <a16:creationId xmlns:a16="http://schemas.microsoft.com/office/drawing/2014/main" id="{22736D5D-01D1-68CE-069C-F210C40DF602}"/>
              </a:ext>
            </a:extLst>
          </p:cNvPr>
          <p:cNvSpPr/>
          <p:nvPr/>
        </p:nvSpPr>
        <p:spPr>
          <a:xfrm>
            <a:off x="0" y="5929344"/>
            <a:ext cx="9761379" cy="928656"/>
          </a:xfrm>
          <a:prstGeom prst="rect">
            <a:avLst/>
          </a:prstGeom>
          <a:solidFill>
            <a:schemeClr val="bg1"/>
          </a:solidFill>
          <a:ln>
            <a:solidFill>
              <a:srgbClr val="632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100" dirty="0">
                <a:solidFill>
                  <a:schemeClr val="tx1"/>
                </a:solidFill>
              </a:rPr>
              <a:t>Fonte:*Edgar Torres dos Reis Neto et alii- Expectativa de vida e morte associadas ao LES. Diagnóstico entre 2000 e 2019 com base de bancos de dados do SUS.</a:t>
            </a:r>
          </a:p>
          <a:p>
            <a:pPr>
              <a:defRPr/>
            </a:pPr>
            <a:r>
              <a:rPr lang="pt-BR" sz="1100" dirty="0">
                <a:solidFill>
                  <a:schemeClr val="tx1"/>
                </a:solidFill>
              </a:rPr>
              <a:t>Sistema de Informação sobre Mortalidade (SIM).. </a:t>
            </a:r>
          </a:p>
        </p:txBody>
      </p:sp>
      <p:sp>
        <p:nvSpPr>
          <p:cNvPr id="11" name="Rectangle 10">
            <a:extLst>
              <a:ext uri="{FF2B5EF4-FFF2-40B4-BE49-F238E27FC236}">
                <a16:creationId xmlns:a16="http://schemas.microsoft.com/office/drawing/2014/main" id="{DE7EEA2D-F1C7-1F53-DFA7-ED8D8540193D}"/>
              </a:ext>
            </a:extLst>
          </p:cNvPr>
          <p:cNvSpPr>
            <a:spLocks noChangeArrowheads="1"/>
          </p:cNvSpPr>
          <p:nvPr/>
        </p:nvSpPr>
        <p:spPr bwMode="auto">
          <a:xfrm>
            <a:off x="155997" y="837080"/>
            <a:ext cx="11846652" cy="67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spcAft>
                <a:spcPts val="8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A outra pesquisa analisa o cenário da mortalidade dos pacientes com LES em diferentes regiões do Brasil, usando como referência o Sistema Único de Saúde – </a:t>
            </a:r>
            <a:r>
              <a:rPr lang="pt-BR" sz="1800" dirty="0" err="1">
                <a:effectLst/>
                <a:latin typeface="Arial" panose="020B0604020202020204" pitchFamily="34" charset="0"/>
                <a:ea typeface="Calibri" panose="020F0502020204030204" pitchFamily="34" charset="0"/>
                <a:cs typeface="Times New Roman" panose="02020603050405020304" pitchFamily="18" charset="0"/>
              </a:rPr>
              <a:t>Datasus</a:t>
            </a:r>
            <a:r>
              <a:rPr lang="pt-BR"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66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02698-4788-F79C-EB3A-A3D9DB7A599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39B379F9-10AE-5144-6629-E1AE323D1E06}"/>
              </a:ext>
            </a:extLst>
          </p:cNvPr>
          <p:cNvSpPr/>
          <p:nvPr/>
        </p:nvSpPr>
        <p:spPr>
          <a:xfrm>
            <a:off x="0" y="898120"/>
            <a:ext cx="12192000" cy="4754824"/>
          </a:xfrm>
          <a:prstGeom prst="rect">
            <a:avLst/>
          </a:prstGeom>
          <a:solidFill>
            <a:srgbClr val="886899">
              <a:alpha val="286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5">
            <a:extLst>
              <a:ext uri="{FF2B5EF4-FFF2-40B4-BE49-F238E27FC236}">
                <a16:creationId xmlns:a16="http://schemas.microsoft.com/office/drawing/2014/main" id="{106AABFC-48BE-0D69-1195-C8F3E0EF0D81}"/>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pic>
        <p:nvPicPr>
          <p:cNvPr id="10" name="Imagem 9" descr="Uma imagem contendo Logotipo&#10;&#10;Descrição gerada automaticamente">
            <a:extLst>
              <a:ext uri="{FF2B5EF4-FFF2-40B4-BE49-F238E27FC236}">
                <a16:creationId xmlns:a16="http://schemas.microsoft.com/office/drawing/2014/main" id="{C303342F-5251-6ECB-3B18-69E1C33A6F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53" t="35941" r="6539" b="37006"/>
          <a:stretch/>
        </p:blipFill>
        <p:spPr>
          <a:xfrm>
            <a:off x="9761379" y="5867432"/>
            <a:ext cx="2241270" cy="1008897"/>
          </a:xfrm>
          <a:prstGeom prst="rect">
            <a:avLst/>
          </a:prstGeom>
        </p:spPr>
      </p:pic>
      <p:sp>
        <p:nvSpPr>
          <p:cNvPr id="5" name="Rectangle 5">
            <a:extLst>
              <a:ext uri="{FF2B5EF4-FFF2-40B4-BE49-F238E27FC236}">
                <a16:creationId xmlns:a16="http://schemas.microsoft.com/office/drawing/2014/main" id="{B6AB00CC-BB15-1947-B193-7A6DDDDCEA9B}"/>
              </a:ext>
            </a:extLst>
          </p:cNvPr>
          <p:cNvSpPr>
            <a:spLocks noChangeArrowheads="1"/>
          </p:cNvSpPr>
          <p:nvPr/>
        </p:nvSpPr>
        <p:spPr bwMode="auto">
          <a:xfrm>
            <a:off x="0" y="6427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rPr>
              <a:t>	</a:t>
            </a:r>
            <a:r>
              <a:rPr lang="pt-BR" sz="3200" b="1" dirty="0">
                <a:solidFill>
                  <a:srgbClr val="632066"/>
                </a:solidFill>
                <a:ea typeface="Calibri" panose="020F0502020204030204" pitchFamily="34" charset="0"/>
                <a:cs typeface="Times New Roman" panose="02020603050405020304" pitchFamily="18" charset="0"/>
              </a:rPr>
              <a:t> </a:t>
            </a:r>
            <a:r>
              <a:rPr lang="pt-BR" sz="3200" b="1" dirty="0">
                <a:solidFill>
                  <a:srgbClr val="632066"/>
                </a:solidFill>
                <a:cs typeface="Times New Roman" panose="02020603050405020304" pitchFamily="18" charset="0"/>
              </a:rPr>
              <a:t>MOROSIDADE NA FORMULAÇÃO DE POLÍTICAS PÚBLICAS</a:t>
            </a:r>
            <a:r>
              <a:rPr lang="en-IE" sz="3200" b="1" dirty="0">
                <a:solidFill>
                  <a:srgbClr val="632066"/>
                </a:solidFill>
                <a:cs typeface="Times New Roman" panose="02020603050405020304" pitchFamily="18" charset="0"/>
              </a:rPr>
              <a:t> </a:t>
            </a:r>
          </a:p>
        </p:txBody>
      </p:sp>
      <p:sp>
        <p:nvSpPr>
          <p:cNvPr id="26" name="Rectangle 25">
            <a:extLst>
              <a:ext uri="{FF2B5EF4-FFF2-40B4-BE49-F238E27FC236}">
                <a16:creationId xmlns:a16="http://schemas.microsoft.com/office/drawing/2014/main" id="{046601FF-4B7F-0D5D-09BE-BF6D1B3649B9}"/>
              </a:ext>
            </a:extLst>
          </p:cNvPr>
          <p:cNvSpPr>
            <a:spLocks noChangeArrowheads="1"/>
          </p:cNvSpPr>
          <p:nvPr/>
        </p:nvSpPr>
        <p:spPr bwMode="auto">
          <a:xfrm>
            <a:off x="3223432" y="1076822"/>
            <a:ext cx="8621400" cy="454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07000"/>
              </a:lnSpc>
              <a:spcAft>
                <a:spcPts val="800"/>
              </a:spcAft>
            </a:pPr>
            <a:r>
              <a:rPr lang="pt-BR" sz="1800" b="1" dirty="0">
                <a:effectLst/>
                <a:latin typeface="Arial" panose="020B0604020202020204" pitchFamily="34" charset="0"/>
                <a:ea typeface="Calibri" panose="020F0502020204030204" pitchFamily="34" charset="0"/>
                <a:cs typeface="Times New Roman" panose="02020603050405020304" pitchFamily="18" charset="0"/>
              </a:rPr>
              <a:t>Estado e município do Rio de Janeiro </a:t>
            </a:r>
            <a:r>
              <a:rPr lang="pt-BR" sz="36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a:t>
            </a:r>
            <a:r>
              <a:rPr lang="pt-BR" sz="3600" dirty="0">
                <a:effectLst/>
                <a:latin typeface="Arial" panose="020B0604020202020204" pitchFamily="34" charset="0"/>
                <a:ea typeface="Calibri" panose="020F0502020204030204" pitchFamily="34" charset="0"/>
                <a:cs typeface="Times New Roman" panose="02020603050405020304" pitchFamily="18" charset="0"/>
              </a:rPr>
              <a:t> </a:t>
            </a:r>
            <a:r>
              <a:rPr lang="pt-BR" sz="1800" b="1" dirty="0">
                <a:effectLst/>
                <a:latin typeface="Arial" panose="020B0604020202020204" pitchFamily="34" charset="0"/>
                <a:ea typeface="Calibri" panose="020F0502020204030204" pitchFamily="34" charset="0"/>
                <a:cs typeface="Times New Roman" panose="02020603050405020304" pitchFamily="18" charset="0"/>
              </a:rPr>
              <a:t>leis em vigor </a:t>
            </a:r>
            <a:r>
              <a:rPr lang="pt-BR" sz="1800" dirty="0">
                <a:effectLst/>
                <a:latin typeface="Arial" panose="020B0604020202020204" pitchFamily="34" charset="0"/>
                <a:ea typeface="Calibri" panose="020F0502020204030204" pitchFamily="34" charset="0"/>
                <a:cs typeface="Times New Roman" panose="02020603050405020304" pitchFamily="18" charset="0"/>
              </a:rPr>
              <a:t>que dispõem sobre:</a:t>
            </a:r>
          </a:p>
          <a:p>
            <a:pPr>
              <a:lnSpc>
                <a:spcPct val="107000"/>
              </a:lnSpc>
              <a:spcAft>
                <a:spcPts val="8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Política de Conscientização e Orientação sobre o lúpus, </a:t>
            </a:r>
            <a:r>
              <a:rPr lang="pt-BR"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sem regulamentação</a:t>
            </a:r>
            <a:r>
              <a:rPr lang="pt-BR" sz="1800" dirty="0">
                <a:effectLst/>
                <a:latin typeface="Arial" panose="020B0604020202020204" pitchFamily="34"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Lei Estadual nº </a:t>
            </a:r>
            <a:r>
              <a:rPr lang="pt-BR" sz="1800" b="1" dirty="0">
                <a:effectLst/>
                <a:latin typeface="Arial" panose="020B0604020202020204" pitchFamily="34" charset="0"/>
                <a:ea typeface="Calibri" panose="020F0502020204030204" pitchFamily="34" charset="0"/>
                <a:cs typeface="Times New Roman" panose="02020603050405020304" pitchFamily="18" charset="0"/>
              </a:rPr>
              <a:t>5259</a:t>
            </a:r>
            <a:r>
              <a:rPr lang="pt-BR" sz="1800" dirty="0">
                <a:effectLst/>
                <a:latin typeface="Arial" panose="020B0604020202020204" pitchFamily="34" charset="0"/>
                <a:ea typeface="Calibri" panose="020F0502020204030204" pitchFamily="34" charset="0"/>
                <a:cs typeface="Times New Roman" panose="02020603050405020304" pitchFamily="18" charset="0"/>
              </a:rPr>
              <a:t> de 2018, e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Lei Municipal nº </a:t>
            </a:r>
            <a:r>
              <a:rPr lang="pt-BR" sz="1800" b="1" dirty="0">
                <a:effectLst/>
                <a:latin typeface="Arial" panose="020B0604020202020204" pitchFamily="34" charset="0"/>
                <a:ea typeface="Calibri" panose="020F0502020204030204" pitchFamily="34" charset="0"/>
                <a:cs typeface="Times New Roman" panose="02020603050405020304" pitchFamily="18" charset="0"/>
              </a:rPr>
              <a:t>7.383</a:t>
            </a:r>
            <a:r>
              <a:rPr lang="pt-BR" sz="1800" dirty="0">
                <a:effectLst/>
                <a:latin typeface="Arial" panose="020B0604020202020204" pitchFamily="34" charset="0"/>
                <a:ea typeface="Calibri" panose="020F0502020204030204" pitchFamily="34" charset="0"/>
                <a:cs typeface="Times New Roman" panose="02020603050405020304" pitchFamily="18" charset="0"/>
              </a:rPr>
              <a:t> de 2022</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b="1" dirty="0">
                <a:latin typeface="Arial" panose="020B0604020202020204" pitchFamily="34" charset="0"/>
                <a:ea typeface="Calibri" panose="020F0502020204030204" pitchFamily="34" charset="0"/>
                <a:cs typeface="Times New Roman" panose="02020603050405020304" pitchFamily="18" charset="0"/>
              </a:rPr>
              <a:t>G</a:t>
            </a:r>
            <a:r>
              <a:rPr lang="pt-BR" sz="1800" b="1" dirty="0">
                <a:effectLst/>
                <a:latin typeface="Arial" panose="020B0604020202020204" pitchFamily="34" charset="0"/>
                <a:ea typeface="Calibri" panose="020F0502020204030204" pitchFamily="34" charset="0"/>
                <a:cs typeface="Times New Roman" panose="02020603050405020304" pitchFamily="18" charset="0"/>
              </a:rPr>
              <a:t>overno federal </a:t>
            </a:r>
            <a:r>
              <a:rPr lang="pt-BR" sz="1800" dirty="0">
                <a:effectLst/>
                <a:latin typeface="Arial" panose="020B0604020202020204" pitchFamily="34" charset="0"/>
                <a:ea typeface="Calibri" panose="020F0502020204030204" pitchFamily="34" charset="0"/>
                <a:cs typeface="Times New Roman" panose="02020603050405020304" pitchFamily="18" charset="0"/>
              </a:rPr>
              <a:t>questão  restrita à </a:t>
            </a:r>
            <a:r>
              <a:rPr lang="pt-BR"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CNS/ MS</a:t>
            </a:r>
            <a:endParaRPr lang="en-IE"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Em 2010 foi instituída a Câmara Técnica de Reumatologia na Comissão Nacional de Saúde desativada em 2017. Foi então Criado um Grupo de Trabalho para formular sugestões de Políticas Públicas para pacientes com doenças reumáticas em 02/2024..</a:t>
            </a:r>
            <a:r>
              <a:rPr lang="pt-BR" b="1" dirty="0">
                <a:solidFill>
                  <a:srgbClr val="FF0000"/>
                </a:solidFill>
                <a:latin typeface="Arial" panose="020B0604020202020204" pitchFamily="34" charset="0"/>
                <a:ea typeface="Calibri" panose="020F0502020204030204" pitchFamily="34" charset="0"/>
                <a:cs typeface="Times New Roman" panose="02020603050405020304" pitchFamily="18" charset="0"/>
              </a:rPr>
              <a:t> Não foi efetivado</a:t>
            </a:r>
            <a:r>
              <a:rPr lang="pt-BR" sz="1800" dirty="0">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No momento, temos de acordo com as decisões da 358ª reunião da CNS a recriação do </a:t>
            </a:r>
            <a:r>
              <a:rPr lang="pt-BR" sz="1800" b="1" dirty="0">
                <a:effectLst/>
                <a:latin typeface="Arial" panose="020B0604020202020204" pitchFamily="34" charset="0"/>
                <a:ea typeface="Calibri" panose="020F0502020204030204" pitchFamily="34" charset="0"/>
                <a:cs typeface="Times New Roman" panose="02020603050405020304" pitchFamily="18" charset="0"/>
              </a:rPr>
              <a:t>Grupo de Trabalho sobre Política Nacional de Atenção à Saúde de Pessoas com Doenças Reumáticas. Resolução nº 760 de 12/09/2024. </a:t>
            </a:r>
            <a:endParaRPr lang="en-I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tângulo 8">
            <a:extLst>
              <a:ext uri="{FF2B5EF4-FFF2-40B4-BE49-F238E27FC236}">
                <a16:creationId xmlns:a16="http://schemas.microsoft.com/office/drawing/2014/main" id="{3FD1B145-D201-A984-276A-EC5DF0CD1FE5}"/>
              </a:ext>
            </a:extLst>
          </p:cNvPr>
          <p:cNvSpPr/>
          <p:nvPr/>
        </p:nvSpPr>
        <p:spPr>
          <a:xfrm>
            <a:off x="0" y="6072528"/>
            <a:ext cx="9761379" cy="785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100" dirty="0">
                <a:solidFill>
                  <a:schemeClr val="tx1"/>
                </a:solidFill>
              </a:rPr>
              <a:t>1. Fonte: Mendes de Abreu, M et al. </a:t>
            </a:r>
            <a:r>
              <a:rPr lang="pt-BR" sz="1100" dirty="0" err="1">
                <a:solidFill>
                  <a:schemeClr val="tx1"/>
                </a:solidFill>
              </a:rPr>
              <a:t>Characterization</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the</a:t>
            </a:r>
            <a:r>
              <a:rPr lang="pt-BR" sz="1100" dirty="0">
                <a:solidFill>
                  <a:schemeClr val="tx1"/>
                </a:solidFill>
              </a:rPr>
              <a:t> </a:t>
            </a:r>
            <a:r>
              <a:rPr lang="pt-BR" sz="1100" dirty="0" err="1">
                <a:solidFill>
                  <a:schemeClr val="tx1"/>
                </a:solidFill>
              </a:rPr>
              <a:t>patterns</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care</a:t>
            </a:r>
            <a:r>
              <a:rPr lang="pt-BR" sz="1100" dirty="0">
                <a:solidFill>
                  <a:schemeClr val="tx1"/>
                </a:solidFill>
              </a:rPr>
              <a:t>, </a:t>
            </a:r>
            <a:r>
              <a:rPr lang="pt-BR" sz="1100" dirty="0" err="1">
                <a:solidFill>
                  <a:schemeClr val="tx1"/>
                </a:solidFill>
              </a:rPr>
              <a:t>access</a:t>
            </a:r>
            <a:r>
              <a:rPr lang="pt-BR" sz="1100" dirty="0">
                <a:solidFill>
                  <a:schemeClr val="tx1"/>
                </a:solidFill>
              </a:rPr>
              <a:t>, </a:t>
            </a:r>
            <a:r>
              <a:rPr lang="pt-BR" sz="1100" dirty="0" err="1">
                <a:solidFill>
                  <a:schemeClr val="tx1"/>
                </a:solidFill>
              </a:rPr>
              <a:t>and</a:t>
            </a:r>
            <a:r>
              <a:rPr lang="pt-BR" sz="1100" dirty="0">
                <a:solidFill>
                  <a:schemeClr val="tx1"/>
                </a:solidFill>
              </a:rPr>
              <a:t> direct </a:t>
            </a:r>
            <a:r>
              <a:rPr lang="pt-BR" sz="1100" dirty="0" err="1">
                <a:solidFill>
                  <a:schemeClr val="tx1"/>
                </a:solidFill>
              </a:rPr>
              <a:t>cost</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systemic</a:t>
            </a:r>
            <a:r>
              <a:rPr lang="pt-BR" sz="1100" dirty="0">
                <a:solidFill>
                  <a:schemeClr val="tx1"/>
                </a:solidFill>
              </a:rPr>
              <a:t> lúpus </a:t>
            </a:r>
            <a:r>
              <a:rPr lang="pt-BR" sz="1100" dirty="0" err="1">
                <a:solidFill>
                  <a:schemeClr val="tx1"/>
                </a:solidFill>
              </a:rPr>
              <a:t>erythematosus</a:t>
            </a:r>
            <a:r>
              <a:rPr lang="pt-BR" sz="1100" dirty="0">
                <a:solidFill>
                  <a:schemeClr val="tx1"/>
                </a:solidFill>
              </a:rPr>
              <a:t> in </a:t>
            </a:r>
            <a:r>
              <a:rPr lang="pt-BR" sz="1100" dirty="0" err="1">
                <a:solidFill>
                  <a:schemeClr val="tx1"/>
                </a:solidFill>
              </a:rPr>
              <a:t>Brazil</a:t>
            </a:r>
            <a:r>
              <a:rPr lang="pt-BR" sz="1100" dirty="0">
                <a:solidFill>
                  <a:schemeClr val="tx1"/>
                </a:solidFill>
              </a:rPr>
              <a:t>: </a:t>
            </a:r>
            <a:r>
              <a:rPr lang="pt-BR" sz="1100" dirty="0" err="1">
                <a:solidFill>
                  <a:schemeClr val="tx1"/>
                </a:solidFill>
              </a:rPr>
              <a:t>findings</a:t>
            </a:r>
            <a:r>
              <a:rPr lang="pt-BR" sz="1100" dirty="0">
                <a:solidFill>
                  <a:schemeClr val="tx1"/>
                </a:solidFill>
              </a:rPr>
              <a:t> </a:t>
            </a:r>
            <a:r>
              <a:rPr lang="pt-BR" sz="1100" dirty="0" err="1">
                <a:solidFill>
                  <a:schemeClr val="tx1"/>
                </a:solidFill>
              </a:rPr>
              <a:t>from</a:t>
            </a:r>
            <a:r>
              <a:rPr lang="pt-BR" sz="1100" dirty="0">
                <a:solidFill>
                  <a:schemeClr val="tx1"/>
                </a:solidFill>
              </a:rPr>
              <a:t> </a:t>
            </a:r>
            <a:r>
              <a:rPr lang="pt-BR" sz="1100" dirty="0" err="1">
                <a:solidFill>
                  <a:schemeClr val="tx1"/>
                </a:solidFill>
              </a:rPr>
              <a:t>the</a:t>
            </a:r>
            <a:endParaRPr lang="pt-BR" sz="1100" dirty="0">
              <a:solidFill>
                <a:schemeClr val="tx1"/>
              </a:solidFill>
            </a:endParaRPr>
          </a:p>
          <a:p>
            <a:pPr>
              <a:defRPr/>
            </a:pPr>
            <a:r>
              <a:rPr lang="pt-BR" sz="1100" dirty="0">
                <a:solidFill>
                  <a:schemeClr val="tx1"/>
                </a:solidFill>
              </a:rPr>
              <a:t>Macunaíma </a:t>
            </a:r>
            <a:r>
              <a:rPr lang="pt-BR" sz="1100" dirty="0" err="1">
                <a:solidFill>
                  <a:schemeClr val="tx1"/>
                </a:solidFill>
              </a:rPr>
              <a:t>study</a:t>
            </a:r>
            <a:r>
              <a:rPr lang="pt-BR" sz="1100" dirty="0">
                <a:solidFill>
                  <a:schemeClr val="tx1"/>
                </a:solidFill>
              </a:rPr>
              <a:t>. </a:t>
            </a:r>
            <a:r>
              <a:rPr lang="pt-BR" sz="1100" dirty="0" err="1">
                <a:solidFill>
                  <a:schemeClr val="tx1"/>
                </a:solidFill>
              </a:rPr>
              <a:t>Arthritis</a:t>
            </a:r>
            <a:r>
              <a:rPr lang="pt-BR" sz="1100" dirty="0">
                <a:solidFill>
                  <a:schemeClr val="tx1"/>
                </a:solidFill>
              </a:rPr>
              <a:t> </a:t>
            </a:r>
            <a:r>
              <a:rPr lang="pt-BR" sz="1100" dirty="0" err="1">
                <a:solidFill>
                  <a:schemeClr val="tx1"/>
                </a:solidFill>
              </a:rPr>
              <a:t>Rheumatol</a:t>
            </a:r>
            <a:r>
              <a:rPr lang="pt-BR" sz="1100" dirty="0">
                <a:solidFill>
                  <a:schemeClr val="tx1"/>
                </a:solidFill>
              </a:rPr>
              <a:t> 2021. </a:t>
            </a:r>
          </a:p>
        </p:txBody>
      </p:sp>
      <p:pic>
        <p:nvPicPr>
          <p:cNvPr id="3" name="Picture 2" descr="A white paper with black text&#10;&#10;Description automatically generated">
            <a:extLst>
              <a:ext uri="{FF2B5EF4-FFF2-40B4-BE49-F238E27FC236}">
                <a16:creationId xmlns:a16="http://schemas.microsoft.com/office/drawing/2014/main" id="{98802CA2-4EB7-9A9C-39CD-A8A8EE06E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3" y="1532192"/>
            <a:ext cx="3123419" cy="3554157"/>
          </a:xfrm>
          <a:prstGeom prst="rect">
            <a:avLst/>
          </a:prstGeom>
        </p:spPr>
      </p:pic>
    </p:spTree>
    <p:extLst>
      <p:ext uri="{BB962C8B-B14F-4D97-AF65-F5344CB8AC3E}">
        <p14:creationId xmlns:p14="http://schemas.microsoft.com/office/powerpoint/2010/main" val="182737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290C7-A43E-78D2-AE68-DDB3BBFD721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76DDF7F-92EB-B3DF-EED3-16A21D4D2137}"/>
              </a:ext>
            </a:extLst>
          </p:cNvPr>
          <p:cNvSpPr/>
          <p:nvPr/>
        </p:nvSpPr>
        <p:spPr>
          <a:xfrm>
            <a:off x="5352850" y="926436"/>
            <a:ext cx="6839149" cy="5333657"/>
          </a:xfrm>
          <a:prstGeom prst="rect">
            <a:avLst/>
          </a:prstGeom>
          <a:solidFill>
            <a:srgbClr val="886899">
              <a:alpha val="286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5">
            <a:extLst>
              <a:ext uri="{FF2B5EF4-FFF2-40B4-BE49-F238E27FC236}">
                <a16:creationId xmlns:a16="http://schemas.microsoft.com/office/drawing/2014/main" id="{08367CE3-BC93-FD8D-223A-EEB467536831}"/>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pic>
        <p:nvPicPr>
          <p:cNvPr id="10" name="Imagem 9" descr="Uma imagem contendo Logotipo&#10;&#10;Descrição gerada automaticamente">
            <a:extLst>
              <a:ext uri="{FF2B5EF4-FFF2-40B4-BE49-F238E27FC236}">
                <a16:creationId xmlns:a16="http://schemas.microsoft.com/office/drawing/2014/main" id="{9ED5185D-75D6-9FA0-4671-AB5B8AF93F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53" t="35941" r="6539" b="37006"/>
          <a:stretch/>
        </p:blipFill>
        <p:spPr>
          <a:xfrm>
            <a:off x="10438961" y="6193711"/>
            <a:ext cx="1475721" cy="664289"/>
          </a:xfrm>
          <a:prstGeom prst="rect">
            <a:avLst/>
          </a:prstGeom>
        </p:spPr>
      </p:pic>
      <p:sp>
        <p:nvSpPr>
          <p:cNvPr id="5" name="Rectangle 5">
            <a:extLst>
              <a:ext uri="{FF2B5EF4-FFF2-40B4-BE49-F238E27FC236}">
                <a16:creationId xmlns:a16="http://schemas.microsoft.com/office/drawing/2014/main" id="{F6753150-B5E6-EA5F-F7E3-6280062521C2}"/>
              </a:ext>
            </a:extLst>
          </p:cNvPr>
          <p:cNvSpPr>
            <a:spLocks noChangeArrowheads="1"/>
          </p:cNvSpPr>
          <p:nvPr/>
        </p:nvSpPr>
        <p:spPr bwMode="auto">
          <a:xfrm>
            <a:off x="-37997" y="235445"/>
            <a:ext cx="119526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a typeface="Calibri" panose="020F0502020204030204" pitchFamily="34" charset="0"/>
                <a:cs typeface="Times New Roman" panose="02020603050405020304" pitchFamily="18" charset="0"/>
              </a:rPr>
              <a:t>CONSCIENTIZAÇÃO e USO DA TECNOLOGIA</a:t>
            </a:r>
            <a:endParaRPr lang="en-IE"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9905533D-DAD0-1CB6-5561-A3DA17F4B359}"/>
              </a:ext>
            </a:extLst>
          </p:cNvPr>
          <p:cNvSpPr>
            <a:spLocks noChangeArrowheads="1"/>
          </p:cNvSpPr>
          <p:nvPr/>
        </p:nvSpPr>
        <p:spPr bwMode="auto">
          <a:xfrm>
            <a:off x="5484308" y="1154677"/>
            <a:ext cx="65762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pt-BR" sz="18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Inexistência de campanhas nacionais de conscientização </a:t>
            </a:r>
            <a:r>
              <a:rPr lang="pt-BR" b="1" dirty="0">
                <a:solidFill>
                  <a:srgbClr val="FF5959"/>
                </a:solidFill>
                <a:ea typeface="Calibri" panose="020F0502020204030204" pitchFamily="34" charset="0"/>
                <a:cs typeface="Times New Roman" panose="02020603050405020304" pitchFamily="18" charset="0"/>
              </a:rPr>
              <a:t>p</a:t>
            </a:r>
            <a:r>
              <a:rPr lang="pt-BR" sz="18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ara pacientes e sociedade em geral. </a:t>
            </a:r>
            <a:endParaRPr lang="en-US" altLang="pt-BR" b="1" dirty="0">
              <a:solidFill>
                <a:srgbClr val="FF5959"/>
              </a:solidFill>
              <a:latin typeface="DINPro Light" pitchFamily="2" charset="0"/>
            </a:endParaRPr>
          </a:p>
          <a:p>
            <a:pPr eaLnBrk="1" hangingPunct="1"/>
            <a:endParaRPr lang="pt-BR" b="1" dirty="0">
              <a:solidFill>
                <a:srgbClr val="FF5959"/>
              </a:solidFill>
              <a:ea typeface="Calibri" panose="020F0502020204030204" pitchFamily="34" charset="0"/>
              <a:cs typeface="Times New Roman" panose="02020603050405020304" pitchFamily="18" charset="0"/>
            </a:endParaRPr>
          </a:p>
          <a:p>
            <a:pPr eaLnBrk="1" hangingPunct="1"/>
            <a:r>
              <a:rPr lang="pt-BR" dirty="0">
                <a:ea typeface="Calibri" panose="020F0502020204030204" pitchFamily="34" charset="0"/>
                <a:cs typeface="Times New Roman" panose="02020603050405020304" pitchFamily="18" charset="0"/>
              </a:rPr>
              <a:t>Iniciativas isoladas de conscientização, iluminação de prédios públicos, palestras etc.</a:t>
            </a:r>
          </a:p>
          <a:p>
            <a:pPr eaLnBrk="1" hangingPunct="1"/>
            <a:endParaRPr lang="pt-BR" dirty="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23BEAC5F-ECFA-97DD-E9EE-318290C5755E}"/>
              </a:ext>
            </a:extLst>
          </p:cNvPr>
          <p:cNvSpPr>
            <a:spLocks noChangeArrowheads="1"/>
          </p:cNvSpPr>
          <p:nvPr/>
        </p:nvSpPr>
        <p:spPr bwMode="auto">
          <a:xfrm>
            <a:off x="436777" y="6005676"/>
            <a:ext cx="812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sz="1100" b="1" i="1" dirty="0">
                <a:ea typeface="Calibri" panose="020F0502020204030204" pitchFamily="34" charset="0"/>
                <a:cs typeface="Times New Roman" panose="02020603050405020304" pitchFamily="18" charset="0"/>
              </a:rPr>
              <a:t>Ação LUPUS CARE  Fevereiro 2023</a:t>
            </a:r>
            <a:endParaRPr lang="pt-BR" sz="1100" i="1" dirty="0">
              <a:ea typeface="Calibri" panose="020F0502020204030204" pitchFamily="34" charset="0"/>
              <a:cs typeface="Times New Roman" panose="02020603050405020304" pitchFamily="18" charset="0"/>
            </a:endParaRPr>
          </a:p>
          <a:p>
            <a:pPr eaLnBrk="1" hangingPunct="1"/>
            <a:endParaRPr lang="pt-BR" dirty="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9B7DE26-D037-ACD6-3B8D-8DEA5FEC5189}"/>
              </a:ext>
            </a:extLst>
          </p:cNvPr>
          <p:cNvSpPr>
            <a:spLocks noChangeArrowheads="1"/>
          </p:cNvSpPr>
          <p:nvPr/>
        </p:nvSpPr>
        <p:spPr bwMode="auto">
          <a:xfrm>
            <a:off x="5484308" y="3182810"/>
            <a:ext cx="657623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pt-BR" sz="18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Pouco uso da Tecnologia como difusor de conhecimento e atendimento. </a:t>
            </a:r>
            <a:endParaRPr lang="en-US" altLang="pt-BR" b="1" dirty="0">
              <a:solidFill>
                <a:srgbClr val="FF5959"/>
              </a:solidFill>
              <a:latin typeface="DINPro Light" pitchFamily="2" charset="0"/>
            </a:endParaRPr>
          </a:p>
          <a:p>
            <a:pPr eaLnBrk="1" hangingPunct="1"/>
            <a:endParaRPr lang="pt-BR" b="1" dirty="0">
              <a:solidFill>
                <a:srgbClr val="FF5959"/>
              </a:solidFill>
              <a:ea typeface="Calibri" panose="020F0502020204030204" pitchFamily="34" charset="0"/>
              <a:cs typeface="Times New Roman" panose="02020603050405020304" pitchFamily="18" charset="0"/>
            </a:endParaRPr>
          </a:p>
          <a:p>
            <a:pPr eaLnBrk="1" hangingPunct="1"/>
            <a:r>
              <a:rPr lang="pt-BR" dirty="0">
                <a:ea typeface="Calibri" panose="020F0502020204030204" pitchFamily="34" charset="0"/>
                <a:cs typeface="Times New Roman" panose="02020603050405020304" pitchFamily="18" charset="0"/>
              </a:rPr>
              <a:t>A Lei da Telemedicina nº 14.510/2022 regulamenta a prática da telemedicina para consulta médica à distância.</a:t>
            </a:r>
          </a:p>
          <a:p>
            <a:pPr eaLnBrk="1" hangingPunct="1"/>
            <a:endParaRPr lang="pt-BR" dirty="0">
              <a:ea typeface="Calibri" panose="020F0502020204030204" pitchFamily="34" charset="0"/>
              <a:cs typeface="Times New Roman" panose="02020603050405020304" pitchFamily="18" charset="0"/>
            </a:endParaRPr>
          </a:p>
          <a:p>
            <a:pPr eaLnBrk="1" hangingPunct="1"/>
            <a:r>
              <a:rPr lang="pt-BR" dirty="0">
                <a:ea typeface="Calibri" panose="020F0502020204030204" pitchFamily="34" charset="0"/>
                <a:cs typeface="Times New Roman" panose="02020603050405020304" pitchFamily="18" charset="0"/>
              </a:rPr>
              <a:t>Incentivar o uso da telemedicina, principalmente para regiões remotas e/ou sem médicos especializados.</a:t>
            </a:r>
          </a:p>
        </p:txBody>
      </p:sp>
      <p:pic>
        <p:nvPicPr>
          <p:cNvPr id="4" name="Imagem 2" descr="Uma imagem contendo pessoa, posando, em pé, chão&#10;&#10;Descrição gerada com muito alta confiança">
            <a:extLst>
              <a:ext uri="{FF2B5EF4-FFF2-40B4-BE49-F238E27FC236}">
                <a16:creationId xmlns:a16="http://schemas.microsoft.com/office/drawing/2014/main" id="{75329DBC-79FE-DD0E-AAFE-A1EB370D6A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15730"/>
          <a:stretch>
            <a:fillRect/>
          </a:stretch>
        </p:blipFill>
        <p:spPr bwMode="auto">
          <a:xfrm>
            <a:off x="24640" y="3300157"/>
            <a:ext cx="5328212" cy="299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oup of people in a room&#10;&#10;Description automatically generated">
            <a:extLst>
              <a:ext uri="{FF2B5EF4-FFF2-40B4-BE49-F238E27FC236}">
                <a16:creationId xmlns:a16="http://schemas.microsoft.com/office/drawing/2014/main" id="{AA105E6E-C58C-484E-C2F0-01A912A02B6D}"/>
              </a:ext>
            </a:extLst>
          </p:cNvPr>
          <p:cNvPicPr>
            <a:picLocks noChangeAspect="1"/>
          </p:cNvPicPr>
          <p:nvPr/>
        </p:nvPicPr>
        <p:blipFill>
          <a:blip r:embed="rId4" cstate="print">
            <a:extLst>
              <a:ext uri="{28A0092B-C50C-407E-A947-70E740481C1C}">
                <a14:useLocalDpi xmlns:a14="http://schemas.microsoft.com/office/drawing/2010/main" val="0"/>
              </a:ext>
            </a:extLst>
          </a:blip>
          <a:srcRect l="-1131" r="-1" b="14638"/>
          <a:stretch/>
        </p:blipFill>
        <p:spPr>
          <a:xfrm>
            <a:off x="-37998" y="913664"/>
            <a:ext cx="5390849" cy="2997119"/>
          </a:xfrm>
          <a:prstGeom prst="rect">
            <a:avLst/>
          </a:prstGeom>
        </p:spPr>
      </p:pic>
      <p:sp>
        <p:nvSpPr>
          <p:cNvPr id="8" name="Rectangle 7">
            <a:extLst>
              <a:ext uri="{FF2B5EF4-FFF2-40B4-BE49-F238E27FC236}">
                <a16:creationId xmlns:a16="http://schemas.microsoft.com/office/drawing/2014/main" id="{0F6607A0-C0BA-E909-8F29-E68385CF909B}"/>
              </a:ext>
            </a:extLst>
          </p:cNvPr>
          <p:cNvSpPr>
            <a:spLocks noChangeArrowheads="1"/>
          </p:cNvSpPr>
          <p:nvPr/>
        </p:nvSpPr>
        <p:spPr bwMode="auto">
          <a:xfrm>
            <a:off x="52717" y="6099120"/>
            <a:ext cx="21906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sz="1100" b="1" i="1" dirty="0">
                <a:solidFill>
                  <a:schemeClr val="bg1"/>
                </a:solidFill>
                <a:ea typeface="Calibri" panose="020F0502020204030204" pitchFamily="34" charset="0"/>
                <a:cs typeface="Times New Roman" panose="02020603050405020304" pitchFamily="18" charset="0"/>
              </a:rPr>
              <a:t>Ação LUPUS CARE  -  MAIO ROXO </a:t>
            </a:r>
            <a:endParaRPr lang="pt-BR" sz="1100" i="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3890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1ACE-9C64-5259-F41E-DB4AC7D0F907}"/>
            </a:ext>
          </a:extLst>
        </p:cNvPr>
        <p:cNvGrpSpPr/>
        <p:nvPr/>
      </p:nvGrpSpPr>
      <p:grpSpPr>
        <a:xfrm>
          <a:off x="0" y="0"/>
          <a:ext cx="0" cy="0"/>
          <a:chOff x="0" y="0"/>
          <a:chExt cx="0" cy="0"/>
        </a:xfrm>
      </p:grpSpPr>
      <p:pic>
        <p:nvPicPr>
          <p:cNvPr id="10" name="Imagem 9" descr="Uma imagem contendo Logotipo&#10;&#10;Descrição gerada automaticamente">
            <a:extLst>
              <a:ext uri="{FF2B5EF4-FFF2-40B4-BE49-F238E27FC236}">
                <a16:creationId xmlns:a16="http://schemas.microsoft.com/office/drawing/2014/main" id="{4072937F-2287-37AD-7C49-5CFDA1585B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53" t="35941" r="6539" b="37006"/>
          <a:stretch/>
        </p:blipFill>
        <p:spPr>
          <a:xfrm>
            <a:off x="10438961" y="6193711"/>
            <a:ext cx="1475721" cy="664289"/>
          </a:xfrm>
          <a:prstGeom prst="rect">
            <a:avLst/>
          </a:prstGeom>
        </p:spPr>
      </p:pic>
      <p:sp>
        <p:nvSpPr>
          <p:cNvPr id="5" name="Rectangle 5">
            <a:extLst>
              <a:ext uri="{FF2B5EF4-FFF2-40B4-BE49-F238E27FC236}">
                <a16:creationId xmlns:a16="http://schemas.microsoft.com/office/drawing/2014/main" id="{3760B292-7250-B2BE-C8FD-3E7E341C1B41}"/>
              </a:ext>
            </a:extLst>
          </p:cNvPr>
          <p:cNvSpPr>
            <a:spLocks noChangeArrowheads="1"/>
          </p:cNvSpPr>
          <p:nvPr/>
        </p:nvSpPr>
        <p:spPr bwMode="auto">
          <a:xfrm>
            <a:off x="-37997" y="111176"/>
            <a:ext cx="119526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a typeface="Calibri" panose="020F0502020204030204" pitchFamily="34" charset="0"/>
                <a:cs typeface="Times New Roman" panose="02020603050405020304" pitchFamily="18" charset="0"/>
              </a:rPr>
              <a:t>CONCLUSÃO E SUGESTÕES</a:t>
            </a:r>
            <a:endParaRPr lang="en-IE"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755753E-0F12-4BF8-F768-77AEB8155F6E}"/>
              </a:ext>
            </a:extLst>
          </p:cNvPr>
          <p:cNvSpPr>
            <a:spLocks noChangeArrowheads="1"/>
          </p:cNvSpPr>
          <p:nvPr/>
        </p:nvSpPr>
        <p:spPr bwMode="auto">
          <a:xfrm>
            <a:off x="612268" y="763830"/>
            <a:ext cx="1096746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sz="18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AÇÕES SUGERIDAS</a:t>
            </a:r>
            <a:endParaRPr lang="en-US" altLang="pt-BR" b="1" dirty="0">
              <a:solidFill>
                <a:srgbClr val="FF5959"/>
              </a:solidFill>
              <a:latin typeface="DINPro Light" pitchFamily="2" charset="0"/>
            </a:endParaRPr>
          </a:p>
          <a:p>
            <a:pPr algn="just" eaLnBrk="1" hangingPunct="1"/>
            <a:endParaRPr lang="pt-BR" b="1" dirty="0">
              <a:solidFill>
                <a:srgbClr val="FF5959"/>
              </a:solidFill>
              <a:ea typeface="Calibri" panose="020F0502020204030204" pitchFamily="34" charset="0"/>
              <a:cs typeface="Times New Roman" panose="02020603050405020304" pitchFamily="18" charset="0"/>
            </a:endParaRPr>
          </a:p>
          <a:p>
            <a:pPr algn="just" eaLnBrk="1" hangingPunct="1"/>
            <a:r>
              <a:rPr lang="pt-BR" b="1" dirty="0">
                <a:solidFill>
                  <a:srgbClr val="FF5959"/>
                </a:solidFill>
                <a:ea typeface="Calibri" panose="020F0502020204030204" pitchFamily="34" charset="0"/>
                <a:cs typeface="Times New Roman" panose="02020603050405020304" pitchFamily="18" charset="0"/>
              </a:rPr>
              <a:t>Diante do Exposto, sugerimos:</a:t>
            </a:r>
          </a:p>
          <a:p>
            <a:pPr algn="just" eaLnBrk="1" hangingPunct="1"/>
            <a:endParaRPr lang="pt-BR" b="1" dirty="0">
              <a:solidFill>
                <a:srgbClr val="FF5959"/>
              </a:solidFill>
              <a:ea typeface="Calibri" panose="020F0502020204030204" pitchFamily="34" charset="0"/>
              <a:cs typeface="Times New Roman" panose="02020603050405020304" pitchFamily="18" charset="0"/>
            </a:endParaRPr>
          </a:p>
          <a:p>
            <a:pPr marL="342900" indent="-342900" algn="just">
              <a:buFont typeface="+mj-lt"/>
              <a:buAutoNum type="arabicPeriod"/>
            </a:pPr>
            <a:r>
              <a:rPr lang="en-IE" sz="1200" b="0" i="0" u="none" strike="noStrike" dirty="0" err="1">
                <a:solidFill>
                  <a:srgbClr val="222222"/>
                </a:solidFill>
                <a:effectLst/>
                <a:latin typeface="Arial" panose="020B0604020202020204" pitchFamily="34" charset="0"/>
              </a:rPr>
              <a:t>Elaborar</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projeto</a:t>
            </a:r>
            <a:r>
              <a:rPr lang="en-IE" sz="1200" b="0" i="0" u="none" strike="noStrike" dirty="0">
                <a:solidFill>
                  <a:srgbClr val="222222"/>
                </a:solidFill>
                <a:effectLst/>
                <a:latin typeface="Arial" panose="020B0604020202020204" pitchFamily="34" charset="0"/>
              </a:rPr>
              <a:t> de lei federal </a:t>
            </a:r>
            <a:r>
              <a:rPr lang="en-IE" sz="1200" b="0" i="0" u="none" strike="noStrike" dirty="0" err="1">
                <a:solidFill>
                  <a:srgbClr val="222222"/>
                </a:solidFill>
                <a:effectLst/>
                <a:latin typeface="Arial" panose="020B0604020202020204" pitchFamily="34" charset="0"/>
              </a:rPr>
              <a:t>dispondo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sobre</a:t>
            </a:r>
            <a:r>
              <a:rPr lang="en-IE" sz="1200" b="0" i="0" u="none" strike="noStrike" dirty="0">
                <a:solidFill>
                  <a:srgbClr val="222222"/>
                </a:solidFill>
                <a:effectLst/>
                <a:latin typeface="Arial" panose="020B0604020202020204" pitchFamily="34" charset="0"/>
              </a:rPr>
              <a:t> a Política de </a:t>
            </a:r>
            <a:r>
              <a:rPr lang="en-IE" sz="1200" b="0" i="0" u="none" strike="noStrike" dirty="0" err="1">
                <a:solidFill>
                  <a:srgbClr val="222222"/>
                </a:solidFill>
                <a:effectLst/>
                <a:latin typeface="Arial" panose="020B0604020202020204" pitchFamily="34" charset="0"/>
              </a:rPr>
              <a:t>Conscientização</a:t>
            </a:r>
            <a:r>
              <a:rPr lang="en-IE" sz="1200" b="0" i="0" u="none" strike="noStrike" dirty="0">
                <a:solidFill>
                  <a:srgbClr val="222222"/>
                </a:solidFill>
                <a:effectLst/>
                <a:latin typeface="Arial" panose="020B0604020202020204" pitchFamily="34" charset="0"/>
              </a:rPr>
              <a:t> e </a:t>
            </a:r>
            <a:r>
              <a:rPr lang="en-IE" sz="1200" b="0" i="0" u="none" strike="noStrike" dirty="0" err="1">
                <a:solidFill>
                  <a:srgbClr val="222222"/>
                </a:solidFill>
                <a:effectLst/>
                <a:latin typeface="Arial" panose="020B0604020202020204" pitchFamily="34" charset="0"/>
              </a:rPr>
              <a:t>Orientação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sobre</a:t>
            </a:r>
            <a:r>
              <a:rPr lang="en-IE" sz="1200" b="0" i="0" u="none" strike="noStrike" dirty="0">
                <a:solidFill>
                  <a:srgbClr val="222222"/>
                </a:solidFill>
                <a:effectLst/>
                <a:latin typeface="Arial" panose="020B0604020202020204" pitchFamily="34" charset="0"/>
              </a:rPr>
              <a:t> o </a:t>
            </a:r>
            <a:r>
              <a:rPr lang="en-IE" sz="1200" b="0" i="0" u="none" strike="noStrike" dirty="0" err="1">
                <a:solidFill>
                  <a:srgbClr val="222222"/>
                </a:solidFill>
                <a:effectLst/>
                <a:latin typeface="Arial" panose="020B0604020202020204" pitchFamily="34" charset="0"/>
              </a:rPr>
              <a:t>lúpus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determinando</a:t>
            </a:r>
            <a:r>
              <a:rPr lang="en-IE" sz="1200" b="0" i="0" u="none" strike="noStrike" dirty="0">
                <a:solidFill>
                  <a:srgbClr val="222222"/>
                </a:solidFill>
                <a:effectLst/>
                <a:latin typeface="Arial" panose="020B0604020202020204" pitchFamily="34" charset="0"/>
              </a:rPr>
              <a:t> a </a:t>
            </a:r>
            <a:r>
              <a:rPr lang="en-IE" sz="1200" b="0" i="0" u="none" strike="noStrike" dirty="0" err="1">
                <a:solidFill>
                  <a:srgbClr val="222222"/>
                </a:solidFill>
                <a:effectLst/>
                <a:latin typeface="Arial" panose="020B0604020202020204" pitchFamily="34" charset="0"/>
              </a:rPr>
              <a:t>criação</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sistema</a:t>
            </a:r>
            <a:r>
              <a:rPr lang="en-IE" sz="1200" b="0" i="0" u="none" strike="noStrike" dirty="0">
                <a:solidFill>
                  <a:srgbClr val="222222"/>
                </a:solidFill>
                <a:effectLst/>
                <a:latin typeface="Arial" panose="020B0604020202020204" pitchFamily="34" charset="0"/>
              </a:rPr>
              <a:t> de dados </a:t>
            </a:r>
            <a:r>
              <a:rPr lang="en-IE" sz="1200" b="0" i="0" u="none" strike="noStrike" dirty="0" err="1">
                <a:solidFill>
                  <a:srgbClr val="222222"/>
                </a:solidFill>
                <a:effectLst/>
                <a:latin typeface="Arial" panose="020B0604020202020204" pitchFamily="34" charset="0"/>
              </a:rPr>
              <a:t>sobre</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os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pacientes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aprimoramento</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pesquisas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tratamento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campanhas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apoio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aos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familiares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capacitação</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médicos</a:t>
            </a:r>
            <a:r>
              <a:rPr lang="en-IE" sz="1200" b="0" i="0" u="none" strike="noStrike" dirty="0">
                <a:solidFill>
                  <a:srgbClr val="222222"/>
                </a:solidFill>
                <a:effectLst/>
                <a:latin typeface="Arial" panose="020B0604020202020204" pitchFamily="34" charset="0"/>
              </a:rPr>
              <a:t> e </a:t>
            </a:r>
            <a:r>
              <a:rPr lang="en-IE" sz="1200" b="0" i="0" u="none" strike="noStrike" dirty="0" err="1">
                <a:solidFill>
                  <a:srgbClr val="222222"/>
                </a:solidFill>
                <a:effectLst/>
                <a:latin typeface="Arial" panose="020B0604020202020204" pitchFamily="34" charset="0"/>
              </a:rPr>
              <a:t>pessoal</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saúde</a:t>
            </a:r>
            <a:r>
              <a:rPr lang="en-IE" sz="1200" b="0" i="0" u="none" strike="noStrike" dirty="0">
                <a:solidFill>
                  <a:srgbClr val="222222"/>
                </a:solidFill>
                <a:effectLst/>
                <a:latin typeface="Arial" panose="020B0604020202020204" pitchFamily="34" charset="0"/>
              </a:rPr>
              <a:t> e </a:t>
            </a:r>
            <a:r>
              <a:rPr lang="en-IE" sz="1200" b="0" i="0" u="none" strike="noStrike" dirty="0" err="1">
                <a:solidFill>
                  <a:srgbClr val="222222"/>
                </a:solidFill>
                <a:effectLst/>
                <a:latin typeface="Arial" panose="020B0604020202020204" pitchFamily="34" charset="0"/>
              </a:rPr>
              <a:t>acesso</a:t>
            </a:r>
            <a:r>
              <a:rPr lang="en-IE" sz="1200" b="0" i="0" u="none" strike="noStrike" dirty="0">
                <a:solidFill>
                  <a:srgbClr val="222222"/>
                </a:solidFill>
                <a:effectLst/>
                <a:latin typeface="Arial" panose="020B0604020202020204" pitchFamily="34" charset="0"/>
              </a:rPr>
              <a:t> a </a:t>
            </a:r>
            <a:r>
              <a:rPr lang="en-IE" sz="1200" b="0" i="0" u="none" strike="noStrike" dirty="0" err="1">
                <a:solidFill>
                  <a:srgbClr val="222222"/>
                </a:solidFill>
                <a:effectLst/>
                <a:latin typeface="Arial" panose="020B0604020202020204" pitchFamily="34" charset="0"/>
              </a:rPr>
              <a:t>medicamentos</a:t>
            </a:r>
            <a:r>
              <a:rPr lang="en-IE" sz="1200" b="0" i="0" u="none" strike="noStrike" dirty="0">
                <a:solidFill>
                  <a:srgbClr val="222222"/>
                </a:solidFill>
                <a:effectLst/>
                <a:latin typeface="Arial" panose="020B0604020202020204" pitchFamily="34" charset="0"/>
              </a:rPr>
              <a:t>.</a:t>
            </a:r>
          </a:p>
          <a:p>
            <a:pPr marL="342900" indent="-342900" algn="just">
              <a:buFont typeface="+mj-lt"/>
              <a:buAutoNum type="arabicPeriod"/>
            </a:pPr>
            <a:endParaRPr lang="en-IE" sz="1200" dirty="0">
              <a:solidFill>
                <a:srgbClr val="222222"/>
              </a:solidFill>
              <a:latin typeface="Arial" panose="020B0604020202020204" pitchFamily="34" charset="0"/>
            </a:endParaRPr>
          </a:p>
          <a:p>
            <a:pPr marL="342900" indent="-342900" algn="just">
              <a:buFont typeface="+mj-lt"/>
              <a:buAutoNum type="arabicPeriod"/>
            </a:pPr>
            <a:r>
              <a:rPr lang="en-IE" sz="1200" b="0" i="0" u="none" strike="noStrike" dirty="0" err="1">
                <a:solidFill>
                  <a:srgbClr val="222222"/>
                </a:solidFill>
                <a:effectLst/>
                <a:latin typeface="Arial" panose="020B0604020202020204" pitchFamily="34" charset="0"/>
              </a:rPr>
              <a:t>Atualizar</a:t>
            </a:r>
            <a:r>
              <a:rPr lang="en-IE" sz="1200" b="0" i="0" u="none" strike="noStrike" dirty="0">
                <a:solidFill>
                  <a:srgbClr val="222222"/>
                </a:solidFill>
                <a:effectLst/>
                <a:latin typeface="Arial" panose="020B0604020202020204" pitchFamily="34" charset="0"/>
              </a:rPr>
              <a:t> a lei da </a:t>
            </a:r>
            <a:r>
              <a:rPr lang="en-IE" sz="1200" b="0" i="0" u="none" strike="noStrike" dirty="0" err="1">
                <a:solidFill>
                  <a:srgbClr val="222222"/>
                </a:solidFill>
                <a:effectLst/>
                <a:latin typeface="Arial" panose="020B0604020202020204" pitchFamily="34" charset="0"/>
              </a:rPr>
              <a:t>Telemedicina</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prevendo</a:t>
            </a:r>
            <a:r>
              <a:rPr lang="en-IE" sz="1200" b="0" i="0" u="none" strike="noStrike" dirty="0">
                <a:solidFill>
                  <a:srgbClr val="222222"/>
                </a:solidFill>
                <a:effectLst/>
                <a:latin typeface="Arial" panose="020B0604020202020204" pitchFamily="34" charset="0"/>
              </a:rPr>
              <a:t> a </a:t>
            </a:r>
            <a:r>
              <a:rPr lang="en-IE" sz="1200" b="0" i="0" u="none" strike="noStrike" dirty="0" err="1">
                <a:solidFill>
                  <a:srgbClr val="222222"/>
                </a:solidFill>
                <a:effectLst/>
                <a:latin typeface="Arial" panose="020B0604020202020204" pitchFamily="34" charset="0"/>
              </a:rPr>
              <a:t>utilização</a:t>
            </a:r>
            <a:r>
              <a:rPr lang="en-IE" sz="1200" b="0" i="0" u="none" strike="noStrike" dirty="0">
                <a:solidFill>
                  <a:srgbClr val="222222"/>
                </a:solidFill>
                <a:effectLst/>
                <a:latin typeface="Arial" panose="020B0604020202020204" pitchFamily="34" charset="0"/>
              </a:rPr>
              <a:t> para a </a:t>
            </a:r>
            <a:r>
              <a:rPr lang="en-IE" sz="1200" b="0" i="0" u="none" strike="noStrike" dirty="0" err="1">
                <a:solidFill>
                  <a:srgbClr val="222222"/>
                </a:solidFill>
                <a:effectLst/>
                <a:latin typeface="Arial" panose="020B0604020202020204" pitchFamily="34" charset="0"/>
              </a:rPr>
              <a:t>disseminação</a:t>
            </a:r>
            <a:r>
              <a:rPr lang="en-IE" sz="1200" b="0" i="0" u="none" strike="noStrike" dirty="0">
                <a:solidFill>
                  <a:srgbClr val="222222"/>
                </a:solidFill>
                <a:effectLst/>
                <a:latin typeface="Arial" panose="020B0604020202020204" pitchFamily="34" charset="0"/>
              </a:rPr>
              <a:t> do </a:t>
            </a:r>
            <a:r>
              <a:rPr lang="en-IE" sz="1200" b="0" i="0" u="none" strike="noStrike" dirty="0" err="1">
                <a:solidFill>
                  <a:srgbClr val="222222"/>
                </a:solidFill>
                <a:effectLst/>
                <a:latin typeface="Arial" panose="020B0604020202020204" pitchFamily="34" charset="0"/>
              </a:rPr>
              <a:t>conhecimento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científico</a:t>
            </a:r>
            <a:r>
              <a:rPr lang="en-IE" sz="1200" b="0" i="0" u="none" strike="noStrike" dirty="0">
                <a:solidFill>
                  <a:srgbClr val="222222"/>
                </a:solidFill>
                <a:effectLst/>
                <a:latin typeface="Arial" panose="020B0604020202020204" pitchFamily="34" charset="0"/>
              </a:rPr>
              <a:t> e a </a:t>
            </a:r>
            <a:r>
              <a:rPr lang="en-IE" sz="1200" b="0" i="0" u="none" strike="noStrike" dirty="0" err="1">
                <a:solidFill>
                  <a:srgbClr val="222222"/>
                </a:solidFill>
                <a:effectLst/>
                <a:latin typeface="Arial" panose="020B0604020202020204" pitchFamily="34" charset="0"/>
              </a:rPr>
              <a:t>capacitação</a:t>
            </a:r>
            <a:r>
              <a:rPr lang="en-IE" sz="1200" b="0" i="0" u="none" strike="noStrike" dirty="0">
                <a:solidFill>
                  <a:srgbClr val="222222"/>
                </a:solidFill>
                <a:effectLst/>
                <a:latin typeface="Arial" panose="020B0604020202020204" pitchFamily="34" charset="0"/>
              </a:rPr>
              <a:t> dos </a:t>
            </a:r>
            <a:r>
              <a:rPr lang="en-IE" sz="1200" b="0" i="0" u="none" strike="noStrike" dirty="0" err="1">
                <a:solidFill>
                  <a:srgbClr val="222222"/>
                </a:solidFill>
                <a:effectLst/>
                <a:latin typeface="Arial" panose="020B0604020202020204" pitchFamily="34" charset="0"/>
              </a:rPr>
              <a:t>profissionais</a:t>
            </a:r>
            <a:r>
              <a:rPr lang="en-IE" sz="1200" b="0" i="0" u="none" strike="noStrike" dirty="0">
                <a:solidFill>
                  <a:srgbClr val="222222"/>
                </a:solidFill>
                <a:effectLst/>
                <a:latin typeface="Arial" panose="020B0604020202020204" pitchFamily="34" charset="0"/>
              </a:rPr>
              <a:t> da </a:t>
            </a:r>
            <a:r>
              <a:rPr lang="en-IE" sz="1200" b="0" i="0" u="none" strike="noStrike" dirty="0" err="1">
                <a:solidFill>
                  <a:srgbClr val="222222"/>
                </a:solidFill>
                <a:effectLst/>
                <a:latin typeface="Arial" panose="020B0604020202020204" pitchFamily="34" charset="0"/>
              </a:rPr>
              <a:t>área</a:t>
            </a:r>
            <a:r>
              <a:rPr lang="en-IE" sz="1200" b="0" i="0" u="none" strike="noStrike" dirty="0">
                <a:solidFill>
                  <a:srgbClr val="222222"/>
                </a:solidFill>
                <a:effectLst/>
                <a:latin typeface="Arial" panose="020B0604020202020204" pitchFamily="34" charset="0"/>
              </a:rPr>
              <a:t> da </a:t>
            </a:r>
            <a:r>
              <a:rPr lang="en-IE" sz="1200" b="0" i="0" u="none" strike="noStrike" dirty="0" err="1">
                <a:solidFill>
                  <a:srgbClr val="222222"/>
                </a:solidFill>
                <a:effectLst/>
                <a:latin typeface="Arial" panose="020B0604020202020204" pitchFamily="34" charset="0"/>
              </a:rPr>
              <a:t>saúde</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principalmente</a:t>
            </a:r>
            <a:r>
              <a:rPr lang="en-IE" sz="1200" b="0" i="0" u="none" strike="noStrike" dirty="0">
                <a:solidFill>
                  <a:srgbClr val="222222"/>
                </a:solidFill>
                <a:effectLst/>
                <a:latin typeface="Arial" panose="020B0604020202020204" pitchFamily="34" charset="0"/>
              </a:rPr>
              <a:t> para </a:t>
            </a:r>
            <a:r>
              <a:rPr lang="en-IE" sz="1200" b="0" i="0" u="none" strike="noStrike" dirty="0" err="1">
                <a:solidFill>
                  <a:srgbClr val="222222"/>
                </a:solidFill>
                <a:effectLst/>
                <a:latin typeface="Arial" panose="020B0604020202020204" pitchFamily="34" charset="0"/>
              </a:rPr>
              <a:t>regiões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remotas</a:t>
            </a:r>
            <a:r>
              <a:rPr lang="en-IE" sz="1200" b="0" i="0" u="none" strike="noStrike" dirty="0">
                <a:solidFill>
                  <a:srgbClr val="222222"/>
                </a:solidFill>
                <a:effectLst/>
                <a:latin typeface="Arial" panose="020B0604020202020204" pitchFamily="34" charset="0"/>
              </a:rPr>
              <a:t>.</a:t>
            </a:r>
          </a:p>
          <a:p>
            <a:pPr marL="1085850" lvl="1" indent="-342900" algn="just">
              <a:buFont typeface="Arial" panose="020B0604020202020204" pitchFamily="34" charset="0"/>
              <a:buChar char="•"/>
            </a:pPr>
            <a:r>
              <a:rPr lang="en-IE" sz="1200" b="0" i="0" u="none" strike="noStrike" dirty="0" err="1">
                <a:solidFill>
                  <a:srgbClr val="222222"/>
                </a:solidFill>
                <a:effectLst/>
                <a:latin typeface="Arial" panose="020B0604020202020204" pitchFamily="34" charset="0"/>
              </a:rPr>
              <a:t>Garantir</a:t>
            </a:r>
            <a:r>
              <a:rPr lang="en-IE" sz="1200" b="0" i="0" u="none" strike="noStrike" dirty="0">
                <a:solidFill>
                  <a:srgbClr val="222222"/>
                </a:solidFill>
                <a:effectLst/>
                <a:latin typeface="Arial" panose="020B0604020202020204" pitchFamily="34" charset="0"/>
              </a:rPr>
              <a:t> as </a:t>
            </a:r>
            <a:r>
              <a:rPr lang="en-IE" sz="1200" b="0" i="0" u="none" strike="noStrike" dirty="0" err="1">
                <a:solidFill>
                  <a:srgbClr val="222222"/>
                </a:solidFill>
                <a:effectLst/>
                <a:latin typeface="Arial" panose="020B0604020202020204" pitchFamily="34" charset="0"/>
              </a:rPr>
              <a:t>condições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adequadas</a:t>
            </a:r>
            <a:r>
              <a:rPr lang="en-IE" sz="1200" b="0" i="0" u="none" strike="noStrike" dirty="0">
                <a:solidFill>
                  <a:srgbClr val="222222"/>
                </a:solidFill>
                <a:effectLst/>
                <a:latin typeface="Arial" panose="020B0604020202020204" pitchFamily="34" charset="0"/>
              </a:rPr>
              <a:t> com </a:t>
            </a:r>
            <a:r>
              <a:rPr lang="en-IE" sz="1200" b="0" i="0" u="none" strike="noStrike" dirty="0" err="1">
                <a:solidFill>
                  <a:srgbClr val="222222"/>
                </a:solidFill>
                <a:effectLst/>
                <a:latin typeface="Arial" panose="020B0604020202020204" pitchFamily="34" charset="0"/>
              </a:rPr>
              <a:t>equipamentos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pessoal</a:t>
            </a:r>
            <a:r>
              <a:rPr lang="en-IE" sz="1200" dirty="0">
                <a:solidFill>
                  <a:srgbClr val="222222"/>
                </a:solidFill>
                <a:latin typeface="Arial" panose="020B0604020202020204" pitchFamily="34" charset="0"/>
              </a:rPr>
              <a:t> </a:t>
            </a:r>
            <a:r>
              <a:rPr lang="en-IE" sz="1200" b="0" i="0" u="none" strike="noStrike" dirty="0" err="1">
                <a:solidFill>
                  <a:srgbClr val="222222"/>
                </a:solidFill>
                <a:effectLst/>
                <a:latin typeface="Arial" panose="020B0604020202020204" pitchFamily="34" charset="0"/>
              </a:rPr>
              <a:t>especializado</a:t>
            </a:r>
            <a:r>
              <a:rPr lang="en-IE" sz="1200" b="0" i="0" u="none" strike="noStrike" dirty="0">
                <a:solidFill>
                  <a:srgbClr val="222222"/>
                </a:solidFill>
                <a:effectLst/>
                <a:latin typeface="Arial" panose="020B0604020202020204" pitchFamily="34" charset="0"/>
              </a:rPr>
              <a:t> e </a:t>
            </a:r>
            <a:r>
              <a:rPr lang="en-IE" sz="1200" b="0" i="0" u="none" strike="noStrike" dirty="0" err="1">
                <a:solidFill>
                  <a:srgbClr val="222222"/>
                </a:solidFill>
                <a:effectLst/>
                <a:latin typeface="Arial" panose="020B0604020202020204" pitchFamily="34" charset="0"/>
              </a:rPr>
              <a:t>previsão</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manutenção</a:t>
            </a:r>
            <a:r>
              <a:rPr lang="en-IE" sz="1200" b="0" i="0" u="none" strike="noStrike" dirty="0">
                <a:solidFill>
                  <a:srgbClr val="222222"/>
                </a:solidFill>
                <a:effectLst/>
                <a:latin typeface="Arial" panose="020B0604020202020204" pitchFamily="34" charset="0"/>
              </a:rPr>
              <a:t> para o       </a:t>
            </a:r>
            <a:r>
              <a:rPr lang="en-IE" sz="1200" b="0" i="0" u="none" strike="noStrike" dirty="0" err="1">
                <a:solidFill>
                  <a:srgbClr val="222222"/>
                </a:solidFill>
                <a:effectLst/>
                <a:latin typeface="Arial" panose="020B0604020202020204" pitchFamily="34" charset="0"/>
              </a:rPr>
              <a:t>bom</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funcionamento</a:t>
            </a:r>
            <a:r>
              <a:rPr lang="en-IE" sz="1200" b="0" i="0" u="none" strike="noStrike" dirty="0">
                <a:solidFill>
                  <a:srgbClr val="222222"/>
                </a:solidFill>
                <a:effectLst/>
                <a:latin typeface="Arial" panose="020B0604020202020204" pitchFamily="34" charset="0"/>
              </a:rPr>
              <a:t> e </a:t>
            </a:r>
            <a:r>
              <a:rPr lang="en-IE" sz="1200" b="0" i="0" u="none" strike="noStrike" dirty="0" err="1">
                <a:solidFill>
                  <a:srgbClr val="222222"/>
                </a:solidFill>
                <a:effectLst/>
                <a:latin typeface="Arial" panose="020B0604020202020204" pitchFamily="34" charset="0"/>
              </a:rPr>
              <a:t>produtividade</a:t>
            </a:r>
            <a:r>
              <a:rPr lang="en-IE" sz="1200" b="0" i="0" u="none" strike="noStrike" dirty="0">
                <a:solidFill>
                  <a:srgbClr val="222222"/>
                </a:solidFill>
                <a:effectLst/>
                <a:latin typeface="Arial" panose="020B0604020202020204" pitchFamily="34" charset="0"/>
              </a:rPr>
              <a:t>.</a:t>
            </a:r>
          </a:p>
          <a:p>
            <a:pPr marL="342900" indent="-342900" algn="just">
              <a:buFont typeface="+mj-lt"/>
              <a:buAutoNum type="arabicPeriod"/>
            </a:pPr>
            <a:endParaRPr lang="en-IE" sz="1200" b="0" i="0" u="none" strike="noStrike" dirty="0">
              <a:solidFill>
                <a:srgbClr val="222222"/>
              </a:solidFill>
              <a:effectLst/>
              <a:latin typeface="Arial" panose="020B0604020202020204" pitchFamily="34" charset="0"/>
            </a:endParaRPr>
          </a:p>
          <a:p>
            <a:pPr marL="342900" indent="-342900" algn="just">
              <a:buFont typeface="+mj-lt"/>
              <a:buAutoNum type="arabicPeriod"/>
            </a:pP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Criar</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projeto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piloto</a:t>
            </a:r>
            <a:r>
              <a:rPr lang="en-IE" sz="1200" b="0" i="0" u="none" strike="noStrike" dirty="0">
                <a:solidFill>
                  <a:srgbClr val="222222"/>
                </a:solidFill>
                <a:effectLst/>
                <a:latin typeface="Arial" panose="020B0604020202020204" pitchFamily="34" charset="0"/>
              </a:rPr>
              <a:t> para </a:t>
            </a:r>
            <a:r>
              <a:rPr lang="en-IE" sz="1200" b="0" i="0" u="none" strike="noStrike" dirty="0" err="1">
                <a:solidFill>
                  <a:srgbClr val="222222"/>
                </a:solidFill>
                <a:effectLst/>
                <a:latin typeface="Arial" panose="020B0604020202020204" pitchFamily="34" charset="0"/>
              </a:rPr>
              <a:t>capacitação</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médicos</a:t>
            </a:r>
            <a:r>
              <a:rPr lang="en-IE" sz="1200" b="0" i="0" u="none" strike="noStrike" dirty="0">
                <a:solidFill>
                  <a:srgbClr val="222222"/>
                </a:solidFill>
                <a:effectLst/>
                <a:latin typeface="Arial" panose="020B0604020202020204" pitchFamily="34" charset="0"/>
              </a:rPr>
              <a:t> e </a:t>
            </a:r>
            <a:r>
              <a:rPr lang="en-IE" sz="1200" b="0" i="0" u="none" strike="noStrike" dirty="0" err="1">
                <a:solidFill>
                  <a:srgbClr val="222222"/>
                </a:solidFill>
                <a:effectLst/>
                <a:latin typeface="Arial" panose="020B0604020202020204" pitchFamily="34" charset="0"/>
              </a:rPr>
              <a:t>multiprofissionais</a:t>
            </a:r>
            <a:r>
              <a:rPr lang="en-IE" sz="1200" b="0" i="0" u="none" strike="noStrike" dirty="0">
                <a:solidFill>
                  <a:srgbClr val="222222"/>
                </a:solidFill>
                <a:effectLst/>
                <a:latin typeface="Arial" panose="020B0604020202020204" pitchFamily="34" charset="0"/>
              </a:rPr>
              <a:t> da </a:t>
            </a:r>
            <a:r>
              <a:rPr lang="en-IE" sz="1200" b="0" i="0" u="none" strike="noStrike" dirty="0" err="1">
                <a:solidFill>
                  <a:srgbClr val="222222"/>
                </a:solidFill>
                <a:effectLst/>
                <a:latin typeface="Arial" panose="020B0604020202020204" pitchFamily="34" charset="0"/>
              </a:rPr>
              <a:t>saúde</a:t>
            </a:r>
            <a:r>
              <a:rPr lang="en-IE" sz="1200" b="0" i="0" u="none" strike="noStrike" dirty="0">
                <a:solidFill>
                  <a:srgbClr val="222222"/>
                </a:solidFill>
                <a:effectLst/>
                <a:latin typeface="Arial" panose="020B0604020202020204" pitchFamily="34" charset="0"/>
              </a:rPr>
              <a:t> da </a:t>
            </a:r>
            <a:r>
              <a:rPr lang="en-IE" sz="1200" b="0" i="0" u="none" strike="noStrike" dirty="0" err="1">
                <a:solidFill>
                  <a:srgbClr val="222222"/>
                </a:solidFill>
                <a:effectLst/>
                <a:latin typeface="Arial" panose="020B0604020202020204" pitchFamily="34" charset="0"/>
              </a:rPr>
              <a:t>Atenção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Primária</a:t>
            </a:r>
            <a:r>
              <a:rPr lang="en-IE" sz="1200" b="0" i="0" u="none" strike="noStrike" dirty="0">
                <a:solidFill>
                  <a:srgbClr val="222222"/>
                </a:solidFill>
                <a:effectLst/>
                <a:latin typeface="Arial" panose="020B0604020202020204" pitchFamily="34" charset="0"/>
              </a:rPr>
              <a:t> e </a:t>
            </a:r>
            <a:r>
              <a:rPr lang="en-IE" sz="1200" b="0" i="0" u="none" strike="noStrike" dirty="0" err="1">
                <a:solidFill>
                  <a:srgbClr val="222222"/>
                </a:solidFill>
                <a:effectLst/>
                <a:latin typeface="Arial" panose="020B0604020202020204" pitchFamily="34" charset="0"/>
              </a:rPr>
              <a:t>Secundária</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sobre</a:t>
            </a:r>
            <a:r>
              <a:rPr lang="en-IE" sz="1200" b="0" i="0" u="none" strike="noStrike" dirty="0">
                <a:solidFill>
                  <a:srgbClr val="222222"/>
                </a:solidFill>
                <a:effectLst/>
                <a:latin typeface="Arial" panose="020B0604020202020204" pitchFamily="34" charset="0"/>
              </a:rPr>
              <a:t> o </a:t>
            </a:r>
            <a:r>
              <a:rPr lang="en-IE" sz="1200" b="0" i="0" u="none" strike="noStrike" dirty="0" err="1">
                <a:solidFill>
                  <a:srgbClr val="222222"/>
                </a:solidFill>
                <a:effectLst/>
                <a:latin typeface="Arial" panose="020B0604020202020204" pitchFamily="34" charset="0"/>
              </a:rPr>
              <a:t>lúpus</a:t>
            </a:r>
            <a:r>
              <a:rPr lang="en-IE" sz="1200" b="0" i="0" u="none" strike="noStrike" dirty="0">
                <a:solidFill>
                  <a:srgbClr val="222222"/>
                </a:solidFill>
                <a:effectLst/>
                <a:latin typeface="Arial" panose="020B0604020202020204" pitchFamily="34" charset="0"/>
              </a:rPr>
              <a:t>, tendo </a:t>
            </a:r>
            <a:r>
              <a:rPr lang="en-IE" sz="1200" b="0" i="0" u="none" strike="noStrike" dirty="0" err="1">
                <a:solidFill>
                  <a:srgbClr val="222222"/>
                </a:solidFill>
                <a:effectLst/>
                <a:latin typeface="Arial" panose="020B0604020202020204" pitchFamily="34" charset="0"/>
              </a:rPr>
              <a:t>como</a:t>
            </a:r>
            <a:r>
              <a:rPr lang="en-IE" sz="1200" dirty="0">
                <a:solidFill>
                  <a:srgbClr val="222222"/>
                </a:solidFill>
                <a:latin typeface="Arial" panose="020B0604020202020204" pitchFamily="34" charset="0"/>
              </a:rPr>
              <a:t> </a:t>
            </a:r>
            <a:r>
              <a:rPr lang="en-IE" sz="1200" b="0" i="0" u="none" strike="noStrike" dirty="0" err="1">
                <a:solidFill>
                  <a:srgbClr val="222222"/>
                </a:solidFill>
                <a:effectLst/>
                <a:latin typeface="Arial" panose="020B0604020202020204" pitchFamily="34" charset="0"/>
              </a:rPr>
              <a:t>objetivo</a:t>
            </a:r>
            <a:r>
              <a:rPr lang="en-IE" sz="1200" b="0" i="0" u="none" strike="noStrike" dirty="0">
                <a:solidFill>
                  <a:srgbClr val="222222"/>
                </a:solidFill>
                <a:effectLst/>
                <a:latin typeface="Arial" panose="020B0604020202020204" pitchFamily="34" charset="0"/>
              </a:rPr>
              <a:t> o </a:t>
            </a:r>
            <a:r>
              <a:rPr lang="en-IE" sz="1200" b="0" i="0" u="none" strike="noStrike" dirty="0" err="1">
                <a:solidFill>
                  <a:srgbClr val="222222"/>
                </a:solidFill>
                <a:effectLst/>
                <a:latin typeface="Arial" panose="020B0604020202020204" pitchFamily="34" charset="0"/>
              </a:rPr>
              <a:t>diagnóstico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precoce</a:t>
            </a:r>
            <a:r>
              <a:rPr lang="en-IE" sz="1200" b="0" i="0" u="none" strike="noStrike" dirty="0">
                <a:solidFill>
                  <a:srgbClr val="222222"/>
                </a:solidFill>
                <a:effectLst/>
                <a:latin typeface="Arial" panose="020B0604020202020204" pitchFamily="34" charset="0"/>
              </a:rPr>
              <a:t> e a </a:t>
            </a:r>
            <a:r>
              <a:rPr lang="en-IE" sz="1200" b="0" i="0" u="none" strike="noStrike" dirty="0" err="1">
                <a:solidFill>
                  <a:srgbClr val="222222"/>
                </a:solidFill>
                <a:effectLst/>
                <a:latin typeface="Arial" panose="020B0604020202020204" pitchFamily="34" charset="0"/>
              </a:rPr>
              <a:t>agilização</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encaminhamento</a:t>
            </a:r>
            <a:r>
              <a:rPr lang="en-IE" sz="1200" b="0" i="0" u="none" strike="noStrike" dirty="0">
                <a:solidFill>
                  <a:srgbClr val="222222"/>
                </a:solidFill>
                <a:effectLst/>
                <a:latin typeface="Arial" panose="020B0604020202020204" pitchFamily="34" charset="0"/>
              </a:rPr>
              <a:t> para </a:t>
            </a:r>
            <a:r>
              <a:rPr lang="en-IE" sz="1200" b="0" i="0" u="none" strike="noStrike" dirty="0" err="1">
                <a:solidFill>
                  <a:srgbClr val="222222"/>
                </a:solidFill>
                <a:effectLst/>
                <a:latin typeface="Arial" panose="020B0604020202020204" pitchFamily="34" charset="0"/>
              </a:rPr>
              <a:t>atendimento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nos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hospitais.Incentivar</a:t>
            </a:r>
            <a:r>
              <a:rPr lang="en-IE" sz="1200" b="0" i="0" u="none" strike="noStrike" dirty="0">
                <a:solidFill>
                  <a:srgbClr val="222222"/>
                </a:solidFill>
                <a:effectLst/>
                <a:latin typeface="Arial" panose="020B0604020202020204" pitchFamily="34" charset="0"/>
              </a:rPr>
              <a:t> as </a:t>
            </a:r>
            <a:r>
              <a:rPr lang="en-IE" sz="1200" b="0" i="0" u="none" strike="noStrike" dirty="0" err="1">
                <a:solidFill>
                  <a:srgbClr val="222222"/>
                </a:solidFill>
                <a:effectLst/>
                <a:latin typeface="Arial" panose="020B0604020202020204" pitchFamily="34" charset="0"/>
              </a:rPr>
              <a:t>pesquisas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científicas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nas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universidades</a:t>
            </a:r>
            <a:r>
              <a:rPr lang="en-IE" sz="1200" b="0" i="0" u="none" strike="noStrike" dirty="0">
                <a:solidFill>
                  <a:srgbClr val="222222"/>
                </a:solidFill>
                <a:effectLst/>
                <a:latin typeface="Arial" panose="020B0604020202020204" pitchFamily="34" charset="0"/>
              </a:rPr>
              <a:t> e </a:t>
            </a:r>
            <a:r>
              <a:rPr lang="en-IE" sz="1200" b="0" i="0" u="none" strike="noStrike" dirty="0" err="1">
                <a:solidFill>
                  <a:srgbClr val="222222"/>
                </a:solidFill>
                <a:effectLst/>
                <a:latin typeface="Arial" panose="020B0604020202020204" pitchFamily="34" charset="0"/>
              </a:rPr>
              <a:t>institutos</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pós-graduação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utilizando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recursos</a:t>
            </a:r>
            <a:r>
              <a:rPr lang="en-IE" sz="1200" b="0" i="0" u="none" strike="noStrike" dirty="0">
                <a:solidFill>
                  <a:srgbClr val="222222"/>
                </a:solidFill>
                <a:effectLst/>
                <a:latin typeface="Arial" panose="020B0604020202020204" pitchFamily="34" charset="0"/>
              </a:rPr>
              <a:t> das </a:t>
            </a:r>
            <a:r>
              <a:rPr lang="en-IE" sz="1200" b="0" i="0" u="none" strike="noStrike" dirty="0" err="1">
                <a:solidFill>
                  <a:srgbClr val="222222"/>
                </a:solidFill>
                <a:effectLst/>
                <a:latin typeface="Arial" panose="020B0604020202020204" pitchFamily="34" charset="0"/>
              </a:rPr>
              <a:t>instituições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públicas</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fomento</a:t>
            </a:r>
            <a:r>
              <a:rPr lang="en-IE" sz="1200" b="0" i="0" u="none" strike="noStrike" dirty="0">
                <a:solidFill>
                  <a:srgbClr val="222222"/>
                </a:solidFill>
                <a:effectLst/>
                <a:latin typeface="Arial" panose="020B0604020202020204" pitchFamily="34" charset="0"/>
              </a:rPr>
              <a:t>.</a:t>
            </a:r>
          </a:p>
          <a:p>
            <a:pPr marL="342900" indent="-342900" algn="just">
              <a:buFont typeface="+mj-lt"/>
              <a:buAutoNum type="arabicPeriod"/>
            </a:pPr>
            <a:endParaRPr lang="en-IE" sz="1200" b="0" i="0" u="none" strike="noStrike" dirty="0">
              <a:solidFill>
                <a:srgbClr val="222222"/>
              </a:solidFill>
              <a:effectLst/>
              <a:latin typeface="Arial" panose="020B0604020202020204" pitchFamily="34" charset="0"/>
            </a:endParaRPr>
          </a:p>
          <a:p>
            <a:pPr marL="342900" indent="-342900" algn="just">
              <a:buFont typeface="+mj-lt"/>
              <a:buAutoNum type="arabicPeriod"/>
            </a:pPr>
            <a:r>
              <a:rPr lang="en-IE" sz="1200" b="0" i="0" u="none" strike="noStrike" dirty="0" err="1">
                <a:solidFill>
                  <a:srgbClr val="222222"/>
                </a:solidFill>
                <a:effectLst/>
                <a:latin typeface="Arial" panose="020B0604020202020204" pitchFamily="34" charset="0"/>
              </a:rPr>
              <a:t>Incentivar</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pesquisas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científicas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sobre</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lúpus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nas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universidades</a:t>
            </a:r>
            <a:r>
              <a:rPr lang="en-IE" sz="1200" b="0" i="0" u="none" strike="noStrike" dirty="0">
                <a:solidFill>
                  <a:srgbClr val="222222"/>
                </a:solidFill>
                <a:effectLst/>
                <a:latin typeface="Arial" panose="020B0604020202020204" pitchFamily="34" charset="0"/>
              </a:rPr>
              <a:t> e </a:t>
            </a:r>
            <a:r>
              <a:rPr lang="en-IE" sz="1200" b="0" i="0" u="none" strike="noStrike" dirty="0" err="1">
                <a:solidFill>
                  <a:srgbClr val="222222"/>
                </a:solidFill>
                <a:effectLst/>
                <a:latin typeface="Arial" panose="020B0604020202020204" pitchFamily="34" charset="0"/>
              </a:rPr>
              <a:t>outras</a:t>
            </a:r>
            <a:r>
              <a:rPr lang="en-IE" sz="1200" dirty="0">
                <a:solidFill>
                  <a:srgbClr val="222222"/>
                </a:solidFill>
                <a:latin typeface="Arial" panose="020B0604020202020204" pitchFamily="34" charset="0"/>
              </a:rPr>
              <a:t> </a:t>
            </a:r>
            <a:r>
              <a:rPr lang="en-IE" sz="1200" b="0" i="0" u="none" strike="noStrike" dirty="0" err="1">
                <a:solidFill>
                  <a:srgbClr val="222222"/>
                </a:solidFill>
                <a:effectLst/>
                <a:latin typeface="Arial" panose="020B0604020202020204" pitchFamily="34" charset="0"/>
              </a:rPr>
              <a:t>instituições</a:t>
            </a:r>
            <a:r>
              <a:rPr lang="en-IE" sz="1200" b="0" i="0" u="none" strike="noStrike" dirty="0">
                <a:solidFill>
                  <a:srgbClr val="222222"/>
                </a:solidFill>
                <a:effectLst/>
                <a:latin typeface="Arial" panose="020B0604020202020204" pitchFamily="34" charset="0"/>
              </a:rPr>
              <a:t> com o </a:t>
            </a:r>
            <a:r>
              <a:rPr lang="en-IE" sz="1200" b="0" i="0" u="none" strike="noStrike" dirty="0" err="1">
                <a:solidFill>
                  <a:srgbClr val="222222"/>
                </a:solidFill>
                <a:effectLst/>
                <a:latin typeface="Arial" panose="020B0604020202020204" pitchFamily="34" charset="0"/>
              </a:rPr>
              <a:t>mesmo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objetivo</a:t>
            </a:r>
            <a:r>
              <a:rPr lang="en-IE" sz="1200" b="0" i="0" u="none" strike="noStrike" dirty="0">
                <a:solidFill>
                  <a:srgbClr val="222222"/>
                </a:solidFill>
                <a:effectLst/>
                <a:latin typeface="Arial" panose="020B0604020202020204" pitchFamily="34" charset="0"/>
              </a:rPr>
              <a:t>.</a:t>
            </a:r>
          </a:p>
          <a:p>
            <a:pPr marL="342900" indent="-342900" algn="just">
              <a:buFont typeface="+mj-lt"/>
              <a:buAutoNum type="arabicPeriod"/>
            </a:pPr>
            <a:endParaRPr lang="en-IE" sz="1200" b="0" i="0" u="none" strike="noStrike" dirty="0">
              <a:solidFill>
                <a:srgbClr val="222222"/>
              </a:solidFill>
              <a:effectLst/>
              <a:latin typeface="Arial" panose="020B0604020202020204" pitchFamily="34" charset="0"/>
            </a:endParaRPr>
          </a:p>
          <a:p>
            <a:pPr marL="342900" indent="-342900" algn="just">
              <a:buFont typeface="+mj-lt"/>
              <a:buAutoNum type="arabicPeriod"/>
            </a:pPr>
            <a:r>
              <a:rPr lang="en-IE" sz="1200" b="0" i="0" u="none" strike="noStrike" dirty="0" err="1">
                <a:solidFill>
                  <a:srgbClr val="222222"/>
                </a:solidFill>
                <a:effectLst/>
                <a:latin typeface="Arial" panose="020B0604020202020204" pitchFamily="34" charset="0"/>
              </a:rPr>
              <a:t>Criar</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prêmios</a:t>
            </a:r>
            <a:r>
              <a:rPr lang="en-IE" sz="1200" b="0" i="0" u="none" strike="noStrike" dirty="0">
                <a:solidFill>
                  <a:srgbClr val="222222"/>
                </a:solidFill>
                <a:effectLst/>
                <a:latin typeface="Arial" panose="020B0604020202020204" pitchFamily="34" charset="0"/>
              </a:rPr>
              <a:t> para </a:t>
            </a:r>
            <a:r>
              <a:rPr lang="en-IE" sz="1200" b="0" i="0" u="none" strike="noStrike" dirty="0" err="1">
                <a:solidFill>
                  <a:srgbClr val="222222"/>
                </a:solidFill>
                <a:effectLst/>
                <a:latin typeface="Arial" panose="020B0604020202020204" pitchFamily="34" charset="0"/>
              </a:rPr>
              <a:t>trabalhos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sobre</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lúpus</a:t>
            </a:r>
            <a:r>
              <a:rPr lang="en-IE" sz="1200" b="0" i="0" u="none" strike="noStrike" dirty="0">
                <a:solidFill>
                  <a:srgbClr val="222222"/>
                </a:solidFill>
                <a:effectLst/>
                <a:latin typeface="Arial" panose="020B0604020202020204" pitchFamily="34" charset="0"/>
              </a:rPr>
              <a:t> para </a:t>
            </a:r>
            <a:r>
              <a:rPr lang="en-IE" sz="1200" b="0" i="0" u="none" strike="noStrike" dirty="0" err="1">
                <a:solidFill>
                  <a:srgbClr val="222222"/>
                </a:solidFill>
                <a:effectLst/>
                <a:latin typeface="Arial" panose="020B0604020202020204" pitchFamily="34" charset="0"/>
              </a:rPr>
              <a:t>estudantes</a:t>
            </a:r>
            <a:r>
              <a:rPr lang="en-IE" sz="1200" b="0" i="0" u="none" strike="noStrike" dirty="0">
                <a:solidFill>
                  <a:srgbClr val="222222"/>
                </a:solidFill>
                <a:effectLst/>
                <a:latin typeface="Arial" panose="020B0604020202020204" pitchFamily="34" charset="0"/>
              </a:rPr>
              <a:t> de Ensino</a:t>
            </a:r>
            <a:r>
              <a:rPr lang="en-IE" sz="1200" dirty="0">
                <a:solidFill>
                  <a:srgbClr val="222222"/>
                </a:solidFill>
                <a:latin typeface="Arial" panose="020B0604020202020204" pitchFamily="34" charset="0"/>
              </a:rPr>
              <a:t> </a:t>
            </a:r>
            <a:r>
              <a:rPr lang="en-IE" sz="1200" b="0" i="0" u="none" strike="noStrike" dirty="0" err="1">
                <a:solidFill>
                  <a:srgbClr val="222222"/>
                </a:solidFill>
                <a:effectLst/>
                <a:latin typeface="Arial" panose="020B0604020202020204" pitchFamily="34" charset="0"/>
              </a:rPr>
              <a:t>médio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na</a:t>
            </a:r>
            <a:r>
              <a:rPr lang="en-IE" sz="1200" b="0" i="0" u="none" strike="noStrike" dirty="0">
                <a:solidFill>
                  <a:srgbClr val="222222"/>
                </a:solidFill>
                <a:effectLst/>
                <a:latin typeface="Arial" panose="020B0604020202020204" pitchFamily="34" charset="0"/>
              </a:rPr>
              <a:t> rede </a:t>
            </a:r>
            <a:r>
              <a:rPr lang="en-IE" sz="1200" b="0" i="0" u="none" strike="noStrike" dirty="0" err="1">
                <a:solidFill>
                  <a:srgbClr val="222222"/>
                </a:solidFill>
                <a:effectLst/>
                <a:latin typeface="Arial" panose="020B0604020202020204" pitchFamily="34" charset="0"/>
              </a:rPr>
              <a:t>pública</a:t>
            </a:r>
            <a:r>
              <a:rPr lang="en-IE" sz="1200" b="0" i="0" u="none" strike="noStrike" dirty="0">
                <a:solidFill>
                  <a:srgbClr val="222222"/>
                </a:solidFill>
                <a:effectLst/>
                <a:latin typeface="Arial" panose="020B0604020202020204" pitchFamily="34" charset="0"/>
              </a:rPr>
              <a:t> dos </a:t>
            </a:r>
            <a:r>
              <a:rPr lang="en-IE" sz="1200" b="0" i="0" u="none" strike="noStrike" dirty="0" err="1">
                <a:solidFill>
                  <a:srgbClr val="222222"/>
                </a:solidFill>
                <a:effectLst/>
                <a:latin typeface="Arial" panose="020B0604020202020204" pitchFamily="34" charset="0"/>
              </a:rPr>
              <a:t>estados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como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instrumento</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divulgação</a:t>
            </a:r>
            <a:r>
              <a:rPr lang="en-IE" sz="1200" b="0" i="0" u="none" strike="noStrike" dirty="0">
                <a:solidFill>
                  <a:srgbClr val="222222"/>
                </a:solidFill>
                <a:effectLst/>
                <a:latin typeface="Arial" panose="020B0604020202020204" pitchFamily="34" charset="0"/>
              </a:rPr>
              <a:t> da </a:t>
            </a:r>
            <a:r>
              <a:rPr lang="en-IE" sz="1200" b="0" i="0" u="none" strike="noStrike" dirty="0" err="1">
                <a:solidFill>
                  <a:srgbClr val="222222"/>
                </a:solidFill>
                <a:effectLst/>
                <a:latin typeface="Arial" panose="020B0604020202020204" pitchFamily="34" charset="0"/>
              </a:rPr>
              <a:t>doença</a:t>
            </a:r>
            <a:r>
              <a:rPr lang="en-IE" sz="1200" b="0" i="0" u="none" strike="noStrike" dirty="0">
                <a:solidFill>
                  <a:srgbClr val="222222"/>
                </a:solidFill>
                <a:effectLst/>
                <a:latin typeface="Arial" panose="020B0604020202020204" pitchFamily="34" charset="0"/>
              </a:rPr>
              <a:t>.</a:t>
            </a:r>
          </a:p>
          <a:p>
            <a:pPr marL="342900" indent="-342900" algn="just">
              <a:buFont typeface="+mj-lt"/>
              <a:buAutoNum type="arabicPeriod"/>
            </a:pPr>
            <a:endParaRPr lang="en-IE" sz="1200" b="0" i="0" u="none" strike="noStrike" dirty="0">
              <a:solidFill>
                <a:srgbClr val="222222"/>
              </a:solidFill>
              <a:effectLst/>
              <a:latin typeface="Arial" panose="020B0604020202020204" pitchFamily="34" charset="0"/>
            </a:endParaRPr>
          </a:p>
          <a:p>
            <a:pPr marL="342900" indent="-342900" algn="just">
              <a:buFont typeface="+mj-lt"/>
              <a:buAutoNum type="arabicPeriod"/>
            </a:pPr>
            <a:r>
              <a:rPr lang="en-IE" sz="1200" b="0" i="0" u="none" strike="noStrike" dirty="0" err="1">
                <a:solidFill>
                  <a:srgbClr val="222222"/>
                </a:solidFill>
                <a:effectLst/>
                <a:latin typeface="Arial" panose="020B0604020202020204" pitchFamily="34" charset="0"/>
              </a:rPr>
              <a:t>Criar</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programa</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incentivo</a:t>
            </a:r>
            <a:r>
              <a:rPr lang="en-IE" sz="1200" b="0" i="0" u="none" strike="noStrike" dirty="0">
                <a:solidFill>
                  <a:srgbClr val="222222"/>
                </a:solidFill>
                <a:effectLst/>
                <a:latin typeface="Arial" panose="020B0604020202020204" pitchFamily="34" charset="0"/>
              </a:rPr>
              <a:t> a </a:t>
            </a:r>
            <a:r>
              <a:rPr lang="en-IE" sz="1200" b="0" i="0" u="none" strike="noStrike" dirty="0" err="1">
                <a:solidFill>
                  <a:srgbClr val="222222"/>
                </a:solidFill>
                <a:effectLst/>
                <a:latin typeface="Arial" panose="020B0604020202020204" pitchFamily="34" charset="0"/>
              </a:rPr>
              <a:t>especialização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em</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Reumatologia</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por</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parte</a:t>
            </a:r>
            <a:r>
              <a:rPr lang="en-IE" sz="1200" dirty="0">
                <a:solidFill>
                  <a:srgbClr val="222222"/>
                </a:solidFill>
                <a:latin typeface="Arial" panose="020B0604020202020204" pitchFamily="34" charset="0"/>
              </a:rPr>
              <a:t> </a:t>
            </a:r>
            <a:r>
              <a:rPr lang="en-IE" sz="1200" b="0" i="0" u="none" strike="noStrike" dirty="0">
                <a:solidFill>
                  <a:srgbClr val="222222"/>
                </a:solidFill>
                <a:effectLst/>
                <a:latin typeface="Arial" panose="020B0604020202020204" pitchFamily="34" charset="0"/>
              </a:rPr>
              <a:t>da </a:t>
            </a:r>
            <a:r>
              <a:rPr lang="en-IE" sz="1200" b="0" i="0" u="none" strike="noStrike" dirty="0" err="1">
                <a:solidFill>
                  <a:srgbClr val="222222"/>
                </a:solidFill>
                <a:effectLst/>
                <a:latin typeface="Arial" panose="020B0604020202020204" pitchFamily="34" charset="0"/>
              </a:rPr>
              <a:t>Secretaria</a:t>
            </a:r>
            <a:r>
              <a:rPr lang="en-IE" sz="1200" b="0" i="0" u="none" strike="noStrike" dirty="0">
                <a:solidFill>
                  <a:srgbClr val="222222"/>
                </a:solidFill>
                <a:effectLst/>
                <a:latin typeface="Arial" panose="020B0604020202020204" pitchFamily="34" charset="0"/>
              </a:rPr>
              <a:t> Nacional de </a:t>
            </a:r>
            <a:r>
              <a:rPr lang="en-IE" sz="1200" b="0" i="0" u="none" strike="noStrike" dirty="0" err="1">
                <a:solidFill>
                  <a:srgbClr val="222222"/>
                </a:solidFill>
                <a:effectLst/>
                <a:latin typeface="Arial" panose="020B0604020202020204" pitchFamily="34" charset="0"/>
              </a:rPr>
              <a:t>Especialização</a:t>
            </a:r>
            <a:r>
              <a:rPr lang="en-IE" sz="1200" b="0" i="0" u="none" strike="noStrike" dirty="0">
                <a:solidFill>
                  <a:srgbClr val="222222"/>
                </a:solidFill>
                <a:effectLst/>
                <a:latin typeface="Arial" panose="020B0604020202020204" pitchFamily="34" charset="0"/>
              </a:rPr>
              <a:t>.</a:t>
            </a:r>
          </a:p>
          <a:p>
            <a:pPr marL="342900" indent="-342900" algn="just">
              <a:buFont typeface="+mj-lt"/>
              <a:buAutoNum type="arabicPeriod"/>
            </a:pPr>
            <a:endParaRPr lang="en-IE" sz="1200" b="0" i="0" u="none" strike="noStrike" dirty="0">
              <a:solidFill>
                <a:srgbClr val="222222"/>
              </a:solidFill>
              <a:effectLst/>
              <a:latin typeface="Arial" panose="020B0604020202020204" pitchFamily="34" charset="0"/>
            </a:endParaRPr>
          </a:p>
          <a:p>
            <a:pPr marL="342900" indent="-342900" algn="just">
              <a:buFont typeface="+mj-lt"/>
              <a:buAutoNum type="arabicPeriod"/>
            </a:pPr>
            <a:r>
              <a:rPr lang="en-IE" sz="1200" b="0" i="0" u="none" strike="noStrike" dirty="0" err="1">
                <a:solidFill>
                  <a:srgbClr val="222222"/>
                </a:solidFill>
                <a:effectLst/>
                <a:latin typeface="Arial" panose="020B0604020202020204" pitchFamily="34" charset="0"/>
              </a:rPr>
              <a:t>Ampliar</a:t>
            </a:r>
            <a:r>
              <a:rPr lang="en-IE" sz="1200" b="0" i="0" u="none" strike="noStrike" dirty="0">
                <a:solidFill>
                  <a:srgbClr val="222222"/>
                </a:solidFill>
                <a:effectLst/>
                <a:latin typeface="Arial" panose="020B0604020202020204" pitchFamily="34" charset="0"/>
              </a:rPr>
              <a:t> o PCDT de </a:t>
            </a:r>
            <a:r>
              <a:rPr lang="en-IE" sz="1200" b="0" i="0" u="none" strike="noStrike" dirty="0" err="1">
                <a:solidFill>
                  <a:srgbClr val="222222"/>
                </a:solidFill>
                <a:effectLst/>
                <a:latin typeface="Arial" panose="020B0604020202020204" pitchFamily="34" charset="0"/>
              </a:rPr>
              <a:t>lúpus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Portaria</a:t>
            </a:r>
            <a:r>
              <a:rPr lang="en-IE" sz="1200" b="0" i="0" u="none" strike="noStrike" dirty="0">
                <a:solidFill>
                  <a:srgbClr val="222222"/>
                </a:solidFill>
                <a:effectLst/>
                <a:latin typeface="Arial" panose="020B0604020202020204" pitchFamily="34" charset="0"/>
              </a:rPr>
              <a:t> /MS nº 21 de 01/11/22- inclusive com a </a:t>
            </a:r>
            <a:r>
              <a:rPr lang="en-IE" sz="1200" b="0" i="0" u="none" strike="noStrike" dirty="0" err="1">
                <a:solidFill>
                  <a:srgbClr val="222222"/>
                </a:solidFill>
                <a:effectLst/>
                <a:latin typeface="Arial" panose="020B0604020202020204" pitchFamily="34" charset="0"/>
              </a:rPr>
              <a:t>inclusão</a:t>
            </a:r>
            <a:r>
              <a:rPr lang="en-IE" sz="1200" b="0" i="0" u="none" strike="noStrike" dirty="0">
                <a:solidFill>
                  <a:srgbClr val="222222"/>
                </a:solidFill>
                <a:effectLst/>
                <a:latin typeface="Arial" panose="020B0604020202020204" pitchFamily="34" charset="0"/>
              </a:rPr>
              <a:t> do </a:t>
            </a:r>
            <a:r>
              <a:rPr lang="en-IE" sz="1200" b="0" i="0" u="none" strike="noStrike" dirty="0" err="1">
                <a:solidFill>
                  <a:srgbClr val="222222"/>
                </a:solidFill>
                <a:effectLst/>
                <a:latin typeface="Arial" panose="020B0604020202020204" pitchFamily="34" charset="0"/>
              </a:rPr>
              <a:t>filtro</a:t>
            </a:r>
            <a:r>
              <a:rPr lang="en-IE" sz="1200" b="0" i="0" u="none" strike="noStrike" dirty="0">
                <a:solidFill>
                  <a:srgbClr val="222222"/>
                </a:solidFill>
                <a:effectLst/>
                <a:latin typeface="Arial" panose="020B0604020202020204" pitchFamily="34" charset="0"/>
              </a:rPr>
              <a:t> solar </a:t>
            </a:r>
            <a:r>
              <a:rPr lang="en-IE" sz="1200" b="0" i="0" u="none" strike="noStrike" dirty="0" err="1">
                <a:solidFill>
                  <a:srgbClr val="222222"/>
                </a:solidFill>
                <a:effectLst/>
                <a:latin typeface="Arial" panose="020B0604020202020204" pitchFamily="34" charset="0"/>
              </a:rPr>
              <a:t>como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fator</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proteção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cutânea</a:t>
            </a:r>
            <a:r>
              <a:rPr lang="en-IE" sz="1200" b="0" i="0" u="none" strike="noStrike" dirty="0">
                <a:solidFill>
                  <a:srgbClr val="222222"/>
                </a:solidFill>
                <a:effectLst/>
                <a:latin typeface="Arial" panose="020B0604020202020204" pitchFamily="34" charset="0"/>
              </a:rPr>
              <a:t> dos </a:t>
            </a:r>
            <a:r>
              <a:rPr lang="en-IE" sz="1200" b="0" i="0" u="none" strike="noStrike" dirty="0" err="1">
                <a:solidFill>
                  <a:srgbClr val="222222"/>
                </a:solidFill>
                <a:effectLst/>
                <a:latin typeface="Arial" panose="020B0604020202020204" pitchFamily="34" charset="0"/>
              </a:rPr>
              <a:t>paciente</a:t>
            </a:r>
            <a:r>
              <a:rPr lang="en-IE" sz="1200" dirty="0" err="1">
                <a:solidFill>
                  <a:srgbClr val="222222"/>
                </a:solidFill>
                <a:latin typeface="Arial" panose="020B0604020202020204" pitchFamily="34" charset="0"/>
              </a:rPr>
              <a:t>s</a:t>
            </a:r>
            <a:r>
              <a:rPr lang="en-IE" sz="1200" dirty="0">
                <a:solidFill>
                  <a:srgbClr val="222222"/>
                </a:solidFill>
                <a:latin typeface="Arial" panose="020B0604020202020204" pitchFamily="34" charset="0"/>
              </a:rPr>
              <a:t> </a:t>
            </a:r>
            <a:r>
              <a:rPr lang="en-IE" sz="1200" b="0" i="0" u="none" strike="noStrike" dirty="0">
                <a:solidFill>
                  <a:srgbClr val="222222"/>
                </a:solidFill>
                <a:effectLst/>
                <a:latin typeface="Arial" panose="020B0604020202020204" pitchFamily="34" charset="0"/>
              </a:rPr>
              <a:t>com </a:t>
            </a:r>
            <a:r>
              <a:rPr lang="en-IE" sz="1200" b="0" i="0" u="none" strike="noStrike" dirty="0" err="1">
                <a:solidFill>
                  <a:srgbClr val="222222"/>
                </a:solidFill>
                <a:effectLst/>
                <a:latin typeface="Arial" panose="020B0604020202020204" pitchFamily="34" charset="0"/>
              </a:rPr>
              <a:t>lúpus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principalmente</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os</a:t>
            </a:r>
            <a:r>
              <a:rPr lang="en-IE" sz="1200" b="0" i="0" u="none" strike="noStrike" dirty="0">
                <a:solidFill>
                  <a:srgbClr val="222222"/>
                </a:solidFill>
                <a:effectLst/>
                <a:latin typeface="Arial" panose="020B0604020202020204" pitchFamily="34" charset="0"/>
              </a:rPr>
              <a:t> com </a:t>
            </a:r>
            <a:r>
              <a:rPr lang="en-IE" sz="1200" b="0" i="0" u="none" strike="noStrike" dirty="0" err="1">
                <a:solidFill>
                  <a:srgbClr val="222222"/>
                </a:solidFill>
                <a:effectLst/>
                <a:latin typeface="Arial" panose="020B0604020202020204" pitchFamily="34" charset="0"/>
              </a:rPr>
              <a:t>lúpus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discoide</a:t>
            </a:r>
            <a:r>
              <a:rPr lang="en-IE" sz="1200" b="0" i="0" u="none" strike="noStrike" dirty="0">
                <a:solidFill>
                  <a:srgbClr val="222222"/>
                </a:solidFill>
                <a:effectLst/>
                <a:latin typeface="Arial" panose="020B0604020202020204" pitchFamily="34" charset="0"/>
              </a:rPr>
              <a:t>.</a:t>
            </a:r>
          </a:p>
          <a:p>
            <a:pPr marL="342900" indent="-342900" algn="just">
              <a:buFont typeface="+mj-lt"/>
              <a:buAutoNum type="arabicPeriod"/>
            </a:pPr>
            <a:endParaRPr lang="en-IE" sz="1200" b="0" i="0" u="none" strike="noStrike" dirty="0">
              <a:solidFill>
                <a:srgbClr val="222222"/>
              </a:solidFill>
              <a:effectLst/>
              <a:latin typeface="Arial" panose="020B0604020202020204" pitchFamily="34" charset="0"/>
            </a:endParaRPr>
          </a:p>
          <a:p>
            <a:pPr marL="342900" indent="-342900" algn="just">
              <a:buFont typeface="+mj-lt"/>
              <a:buAutoNum type="arabicPeriod"/>
            </a:pPr>
            <a:r>
              <a:rPr lang="en-IE" sz="1200" b="0" i="0" u="none" strike="noStrike" dirty="0">
                <a:solidFill>
                  <a:srgbClr val="222222"/>
                </a:solidFill>
                <a:effectLst/>
                <a:latin typeface="Arial" panose="020B0604020202020204" pitchFamily="34" charset="0"/>
              </a:rPr>
              <a:t>Formular e </a:t>
            </a:r>
            <a:r>
              <a:rPr lang="en-IE" sz="1200" b="0" i="0" u="none" strike="noStrike" dirty="0" err="1">
                <a:solidFill>
                  <a:srgbClr val="222222"/>
                </a:solidFill>
                <a:effectLst/>
                <a:latin typeface="Arial" panose="020B0604020202020204" pitchFamily="34" charset="0"/>
              </a:rPr>
              <a:t>disseminar</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Campanhas</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Nacionais</a:t>
            </a:r>
            <a:r>
              <a:rPr lang="en-IE" sz="1200" b="0" i="0" u="none" strike="noStrike" dirty="0">
                <a:solidFill>
                  <a:srgbClr val="222222"/>
                </a:solidFill>
                <a:effectLst/>
                <a:latin typeface="Arial" panose="020B0604020202020204" pitchFamily="34" charset="0"/>
              </a:rPr>
              <a:t> de </a:t>
            </a:r>
            <a:r>
              <a:rPr lang="en-IE" sz="1200" b="0" i="0" u="none" strike="noStrike" dirty="0" err="1">
                <a:solidFill>
                  <a:srgbClr val="222222"/>
                </a:solidFill>
                <a:effectLst/>
                <a:latin typeface="Arial" panose="020B0604020202020204" pitchFamily="34" charset="0"/>
              </a:rPr>
              <a:t>Conscientização</a:t>
            </a:r>
            <a:r>
              <a:rPr lang="en-IE" sz="1200" b="0" i="0" u="none" strike="noStrike" dirty="0">
                <a:solidFill>
                  <a:srgbClr val="222222"/>
                </a:solidFill>
                <a:effectLst/>
                <a:latin typeface="Arial" panose="020B0604020202020204" pitchFamily="34" charset="0"/>
              </a:rPr>
              <a:t> </a:t>
            </a:r>
            <a:r>
              <a:rPr lang="en-IE" sz="1200" b="0" i="0" u="none" strike="noStrike" dirty="0" err="1">
                <a:solidFill>
                  <a:srgbClr val="222222"/>
                </a:solidFill>
                <a:effectLst/>
                <a:latin typeface="Arial" panose="020B0604020202020204" pitchFamily="34" charset="0"/>
              </a:rPr>
              <a:t>sobre</a:t>
            </a:r>
            <a:r>
              <a:rPr lang="en-IE" sz="1200" dirty="0">
                <a:solidFill>
                  <a:srgbClr val="222222"/>
                </a:solidFill>
                <a:latin typeface="Arial" panose="020B0604020202020204" pitchFamily="34" charset="0"/>
              </a:rPr>
              <a:t> </a:t>
            </a:r>
            <a:r>
              <a:rPr lang="en-IE" sz="1200" b="0" i="0" u="none" strike="noStrike" dirty="0">
                <a:solidFill>
                  <a:srgbClr val="222222"/>
                </a:solidFill>
                <a:effectLst/>
                <a:latin typeface="Arial" panose="020B0604020202020204" pitchFamily="34" charset="0"/>
              </a:rPr>
              <a:t>a </a:t>
            </a:r>
            <a:r>
              <a:rPr lang="en-IE" sz="1200" b="0" i="0" u="none" strike="noStrike" dirty="0" err="1">
                <a:solidFill>
                  <a:srgbClr val="222222"/>
                </a:solidFill>
                <a:effectLst/>
                <a:latin typeface="Arial" panose="020B0604020202020204" pitchFamily="34" charset="0"/>
              </a:rPr>
              <a:t>doença</a:t>
            </a:r>
            <a:r>
              <a:rPr lang="en-IE" sz="1200" b="0" i="0" u="none" strike="noStrike" dirty="0">
                <a:solidFill>
                  <a:srgbClr val="222222"/>
                </a:solidFill>
                <a:effectLst/>
                <a:latin typeface="Arial" panose="020B0604020202020204" pitchFamily="34" charset="0"/>
              </a:rPr>
              <a:t>.</a:t>
            </a:r>
          </a:p>
          <a:p>
            <a:pPr marL="342900" indent="-342900" algn="just">
              <a:buFont typeface="+mj-lt"/>
              <a:buAutoNum type="arabicPeriod"/>
            </a:pPr>
            <a:endParaRPr lang="en-IE" sz="1600" b="0" i="0" u="none" strike="noStrike" dirty="0">
              <a:solidFill>
                <a:srgbClr val="222222"/>
              </a:solidFill>
              <a:effectLst/>
              <a:latin typeface="Arial" panose="020B0604020202020204" pitchFamily="34" charset="0"/>
            </a:endParaRPr>
          </a:p>
        </p:txBody>
      </p:sp>
      <p:sp>
        <p:nvSpPr>
          <p:cNvPr id="6" name="Rectangle 5">
            <a:extLst>
              <a:ext uri="{FF2B5EF4-FFF2-40B4-BE49-F238E27FC236}">
                <a16:creationId xmlns:a16="http://schemas.microsoft.com/office/drawing/2014/main" id="{967DA9C4-1146-3546-BF56-F83D214E0D93}"/>
              </a:ext>
            </a:extLst>
          </p:cNvPr>
          <p:cNvSpPr/>
          <p:nvPr/>
        </p:nvSpPr>
        <p:spPr>
          <a:xfrm>
            <a:off x="7159" y="763830"/>
            <a:ext cx="12192000" cy="5465521"/>
          </a:xfrm>
          <a:prstGeom prst="rect">
            <a:avLst/>
          </a:prstGeom>
          <a:solidFill>
            <a:srgbClr val="886899">
              <a:alpha val="286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98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6">
            <a:extLst>
              <a:ext uri="{FF2B5EF4-FFF2-40B4-BE49-F238E27FC236}">
                <a16:creationId xmlns:a16="http://schemas.microsoft.com/office/drawing/2014/main" id="{523D2B3D-ED25-44F9-AD93-3A1037ED69FF}"/>
              </a:ext>
            </a:extLst>
          </p:cNvPr>
          <p:cNvSpPr txBox="1">
            <a:spLocks noChangeArrowheads="1"/>
          </p:cNvSpPr>
          <p:nvPr/>
        </p:nvSpPr>
        <p:spPr bwMode="auto">
          <a:xfrm>
            <a:off x="5092861" y="4411579"/>
            <a:ext cx="259130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pt-BR" altLang="pt-BR" sz="1100" dirty="0"/>
          </a:p>
          <a:p>
            <a:pPr eaLnBrk="1" hangingPunct="1"/>
            <a:r>
              <a:rPr lang="pt-BR" altLang="pt-BR" sz="1100" b="1" dirty="0">
                <a:solidFill>
                  <a:srgbClr val="FF0000"/>
                </a:solidFill>
              </a:rPr>
              <a:t>CONTATO</a:t>
            </a:r>
          </a:p>
          <a:p>
            <a:pPr eaLnBrk="1" hangingPunct="1"/>
            <a:endParaRPr lang="pt-BR" altLang="pt-BR" sz="1100" dirty="0"/>
          </a:p>
          <a:p>
            <a:pPr algn="just" eaLnBrk="1" hangingPunct="1"/>
            <a:r>
              <a:rPr lang="pt-BR" altLang="pt-BR" sz="1100" b="1" dirty="0"/>
              <a:t>Instituto Dé Mendonça – LUPUS CARE</a:t>
            </a:r>
          </a:p>
          <a:p>
            <a:pPr algn="just" eaLnBrk="1" hangingPunct="1"/>
            <a:r>
              <a:rPr lang="pt-BR" altLang="pt-BR" sz="1100" b="1" dirty="0"/>
              <a:t>E-mail: contato@</a:t>
            </a:r>
            <a:r>
              <a:rPr lang="pt-BR" altLang="pt-BR" sz="1100" b="1" dirty="0">
                <a:hlinkClick r:id="rId2"/>
              </a:rPr>
              <a:t>lupuscare.com.br</a:t>
            </a:r>
            <a:endParaRPr lang="pt-BR" altLang="pt-BR" sz="1100" b="1" dirty="0"/>
          </a:p>
          <a:p>
            <a:pPr algn="just" eaLnBrk="1" hangingPunct="1"/>
            <a:r>
              <a:rPr lang="pt-BR" altLang="pt-BR" sz="1100" b="1" dirty="0"/>
              <a:t>Tel.: 21 98657-3545</a:t>
            </a:r>
          </a:p>
          <a:p>
            <a:pPr algn="just" eaLnBrk="1" hangingPunct="1"/>
            <a:endParaRPr lang="pt-BR" altLang="pt-BR" sz="1100" b="1" dirty="0"/>
          </a:p>
          <a:p>
            <a:pPr algn="just" eaLnBrk="1" hangingPunct="1"/>
            <a:r>
              <a:rPr lang="pt-BR" altLang="pt-BR" sz="1100" b="1" dirty="0"/>
              <a:t>www.lupuscare.com.br</a:t>
            </a:r>
          </a:p>
        </p:txBody>
      </p:sp>
      <p:pic>
        <p:nvPicPr>
          <p:cNvPr id="4099" name="Imagem 3" descr="Uma imagem contendo Ícone&#10;&#10;Descrição gerada automaticamente">
            <a:extLst>
              <a:ext uri="{FF2B5EF4-FFF2-40B4-BE49-F238E27FC236}">
                <a16:creationId xmlns:a16="http://schemas.microsoft.com/office/drawing/2014/main" id="{B8DBA47B-2787-401E-8706-5CDB07CDF0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4886" t="11911" r="63683" b="53458"/>
          <a:stretch>
            <a:fillRect/>
          </a:stretch>
        </p:blipFill>
        <p:spPr bwMode="auto">
          <a:xfrm>
            <a:off x="2106090" y="6241206"/>
            <a:ext cx="477693" cy="45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Imagem 8" descr="Uma imagem contendo Ícone&#10;&#10;Descrição gerada automaticamente">
            <a:extLst>
              <a:ext uri="{FF2B5EF4-FFF2-40B4-BE49-F238E27FC236}">
                <a16:creationId xmlns:a16="http://schemas.microsoft.com/office/drawing/2014/main" id="{F7172FEB-D098-4C5C-82F2-325F04138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63794" t="12172" r="14774" b="53557"/>
          <a:stretch>
            <a:fillRect/>
          </a:stretch>
        </p:blipFill>
        <p:spPr bwMode="auto">
          <a:xfrm>
            <a:off x="7063572" y="6266640"/>
            <a:ext cx="482749" cy="45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agem 9" descr="Uma imagem contendo Ícone&#10;&#10;Descrição gerada automaticamente">
            <a:extLst>
              <a:ext uri="{FF2B5EF4-FFF2-40B4-BE49-F238E27FC236}">
                <a16:creationId xmlns:a16="http://schemas.microsoft.com/office/drawing/2014/main" id="{DB91EC8E-68CD-4BEF-B744-D262A0507E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9796" t="53571" r="40071" b="11122"/>
          <a:stretch>
            <a:fillRect/>
          </a:stretch>
        </p:blipFill>
        <p:spPr bwMode="auto">
          <a:xfrm>
            <a:off x="8478721" y="6255440"/>
            <a:ext cx="437732" cy="45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agem 11" descr="Uma imagem contendo Ícone&#10;&#10;Descrição gerada automaticamente">
            <a:extLst>
              <a:ext uri="{FF2B5EF4-FFF2-40B4-BE49-F238E27FC236}">
                <a16:creationId xmlns:a16="http://schemas.microsoft.com/office/drawing/2014/main" id="{D7C060C1-3170-4791-B1E9-D1376B0B28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4281" t="53185" r="64743" b="11510"/>
          <a:stretch>
            <a:fillRect/>
          </a:stretch>
        </p:blipFill>
        <p:spPr bwMode="auto">
          <a:xfrm>
            <a:off x="4634069" y="6256387"/>
            <a:ext cx="458792" cy="45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a:extLst>
              <a:ext uri="{FF2B5EF4-FFF2-40B4-BE49-F238E27FC236}">
                <a16:creationId xmlns:a16="http://schemas.microsoft.com/office/drawing/2014/main" id="{754E0AC2-DF7B-4417-BA83-9F373A1EF4F8}"/>
              </a:ext>
            </a:extLst>
          </p:cNvPr>
          <p:cNvSpPr txBox="1">
            <a:spLocks noChangeArrowheads="1"/>
          </p:cNvSpPr>
          <p:nvPr/>
        </p:nvSpPr>
        <p:spPr bwMode="auto">
          <a:xfrm>
            <a:off x="2551716" y="6463718"/>
            <a:ext cx="2175319" cy="230832"/>
          </a:xfrm>
          <a:prstGeom prst="rect">
            <a:avLst/>
          </a:prstGeom>
          <a:noFill/>
          <a:ln>
            <a:noFill/>
          </a:ln>
        </p:spPr>
        <p:txBody>
          <a:bodyPr wrap="square">
            <a:spAutoFit/>
          </a:bodyP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95363" eaLnBrk="0" fontAlgn="base" hangingPunct="0">
              <a:spcBef>
                <a:spcPct val="0"/>
              </a:spcBef>
              <a:spcAft>
                <a:spcPct val="0"/>
              </a:spcAft>
              <a:defRPr sz="1900">
                <a:solidFill>
                  <a:schemeClr val="tx1"/>
                </a:solidFill>
                <a:latin typeface="Calibri" panose="020F0502020204030204" pitchFamily="34" charset="0"/>
              </a:defRPr>
            </a:lvl6pPr>
            <a:lvl7pPr marL="2971800" indent="-228600" defTabSz="995363" eaLnBrk="0" fontAlgn="base" hangingPunct="0">
              <a:spcBef>
                <a:spcPct val="0"/>
              </a:spcBef>
              <a:spcAft>
                <a:spcPct val="0"/>
              </a:spcAft>
              <a:defRPr sz="1900">
                <a:solidFill>
                  <a:schemeClr val="tx1"/>
                </a:solidFill>
                <a:latin typeface="Calibri" panose="020F0502020204030204" pitchFamily="34" charset="0"/>
              </a:defRPr>
            </a:lvl7pPr>
            <a:lvl8pPr marL="3429000" indent="-228600" defTabSz="995363" eaLnBrk="0" fontAlgn="base" hangingPunct="0">
              <a:spcBef>
                <a:spcPct val="0"/>
              </a:spcBef>
              <a:spcAft>
                <a:spcPct val="0"/>
              </a:spcAft>
              <a:defRPr sz="1900">
                <a:solidFill>
                  <a:schemeClr val="tx1"/>
                </a:solidFill>
                <a:latin typeface="Calibri" panose="020F0502020204030204" pitchFamily="34" charset="0"/>
              </a:defRPr>
            </a:lvl8pPr>
            <a:lvl9pPr marL="3886200" indent="-228600" defTabSz="995363" eaLnBrk="0" fontAlgn="base" hangingPunct="0">
              <a:spcBef>
                <a:spcPct val="0"/>
              </a:spcBef>
              <a:spcAft>
                <a:spcPct val="0"/>
              </a:spcAft>
              <a:defRPr sz="1900">
                <a:solidFill>
                  <a:schemeClr val="tx1"/>
                </a:solidFill>
                <a:latin typeface="Calibri" panose="020F0502020204030204" pitchFamily="34" charset="0"/>
              </a:defRPr>
            </a:lvl9pPr>
          </a:lstStyle>
          <a:p>
            <a:pPr algn="just">
              <a:defRPr/>
            </a:pPr>
            <a:r>
              <a:rPr lang="pt-BR" altLang="pt-BR" sz="900" b="1" dirty="0"/>
              <a:t>Instituto Dé Mendonça – LUPUS CARE</a:t>
            </a:r>
          </a:p>
        </p:txBody>
      </p:sp>
      <p:sp>
        <p:nvSpPr>
          <p:cNvPr id="16" name="TextBox 16">
            <a:extLst>
              <a:ext uri="{FF2B5EF4-FFF2-40B4-BE49-F238E27FC236}">
                <a16:creationId xmlns:a16="http://schemas.microsoft.com/office/drawing/2014/main" id="{360A2D91-6FA5-4442-A1A0-A49A98CA6352}"/>
              </a:ext>
            </a:extLst>
          </p:cNvPr>
          <p:cNvSpPr txBox="1">
            <a:spLocks noChangeArrowheads="1"/>
          </p:cNvSpPr>
          <p:nvPr/>
        </p:nvSpPr>
        <p:spPr bwMode="auto">
          <a:xfrm>
            <a:off x="5083671" y="6460958"/>
            <a:ext cx="2175319" cy="230832"/>
          </a:xfrm>
          <a:prstGeom prst="rect">
            <a:avLst/>
          </a:prstGeom>
          <a:noFill/>
          <a:ln>
            <a:noFill/>
          </a:ln>
        </p:spPr>
        <p:txBody>
          <a:bodyPr wrap="square">
            <a:spAutoFit/>
          </a:bodyPr>
          <a:lstStyle>
            <a:defPPr>
              <a:defRPr lang="pt-BR"/>
            </a:defPPr>
            <a:lvl1pPr algn="just">
              <a:defRPr sz="900" b="1">
                <a:latin typeface="Calibri" panose="020F0502020204030204" pitchFamily="34" charset="0"/>
              </a:defRPr>
            </a:lvl1pPr>
            <a:lvl2pPr marL="742950" indent="-285750">
              <a:defRPr sz="1900">
                <a:latin typeface="Calibri" panose="020F0502020204030204" pitchFamily="34" charset="0"/>
              </a:defRPr>
            </a:lvl2pPr>
            <a:lvl3pPr marL="1143000" indent="-228600">
              <a:defRPr sz="1900">
                <a:latin typeface="Calibri" panose="020F0502020204030204" pitchFamily="34" charset="0"/>
              </a:defRPr>
            </a:lvl3pPr>
            <a:lvl4pPr marL="1600200" indent="-228600">
              <a:defRPr sz="1900">
                <a:latin typeface="Calibri" panose="020F0502020204030204" pitchFamily="34" charset="0"/>
              </a:defRPr>
            </a:lvl4pPr>
            <a:lvl5pPr marL="2057400" indent="-228600">
              <a:defRPr sz="1900">
                <a:latin typeface="Calibri" panose="020F0502020204030204" pitchFamily="34" charset="0"/>
              </a:defRPr>
            </a:lvl5pPr>
            <a:lvl6pPr marL="2514600" indent="-228600" defTabSz="995363" eaLnBrk="0" fontAlgn="base" hangingPunct="0">
              <a:spcBef>
                <a:spcPct val="0"/>
              </a:spcBef>
              <a:spcAft>
                <a:spcPct val="0"/>
              </a:spcAft>
              <a:defRPr sz="1900">
                <a:latin typeface="Calibri" panose="020F0502020204030204" pitchFamily="34" charset="0"/>
              </a:defRPr>
            </a:lvl6pPr>
            <a:lvl7pPr marL="2971800" indent="-228600" defTabSz="995363" eaLnBrk="0" fontAlgn="base" hangingPunct="0">
              <a:spcBef>
                <a:spcPct val="0"/>
              </a:spcBef>
              <a:spcAft>
                <a:spcPct val="0"/>
              </a:spcAft>
              <a:defRPr sz="1900">
                <a:latin typeface="Calibri" panose="020F0502020204030204" pitchFamily="34" charset="0"/>
              </a:defRPr>
            </a:lvl7pPr>
            <a:lvl8pPr marL="3429000" indent="-228600" defTabSz="995363" eaLnBrk="0" fontAlgn="base" hangingPunct="0">
              <a:spcBef>
                <a:spcPct val="0"/>
              </a:spcBef>
              <a:spcAft>
                <a:spcPct val="0"/>
              </a:spcAft>
              <a:defRPr sz="1900">
                <a:latin typeface="Calibri" panose="020F0502020204030204" pitchFamily="34" charset="0"/>
              </a:defRPr>
            </a:lvl8pPr>
            <a:lvl9pPr marL="3886200" indent="-228600" defTabSz="995363" eaLnBrk="0" fontAlgn="base" hangingPunct="0">
              <a:spcBef>
                <a:spcPct val="0"/>
              </a:spcBef>
              <a:spcAft>
                <a:spcPct val="0"/>
              </a:spcAft>
              <a:defRPr sz="1900">
                <a:latin typeface="Calibri" panose="020F0502020204030204" pitchFamily="34" charset="0"/>
              </a:defRPr>
            </a:lvl9pPr>
          </a:lstStyle>
          <a:p>
            <a:r>
              <a:rPr lang="pt-BR" altLang="pt-BR" dirty="0"/>
              <a:t>Instituto Dé Mendonça – LUPUS CARE</a:t>
            </a:r>
          </a:p>
        </p:txBody>
      </p:sp>
      <p:sp>
        <p:nvSpPr>
          <p:cNvPr id="18" name="TextBox 16">
            <a:extLst>
              <a:ext uri="{FF2B5EF4-FFF2-40B4-BE49-F238E27FC236}">
                <a16:creationId xmlns:a16="http://schemas.microsoft.com/office/drawing/2014/main" id="{F2DC37F6-6464-4DE7-B4AB-DC46F9D0CC73}"/>
              </a:ext>
            </a:extLst>
          </p:cNvPr>
          <p:cNvSpPr txBox="1">
            <a:spLocks noChangeArrowheads="1"/>
          </p:cNvSpPr>
          <p:nvPr/>
        </p:nvSpPr>
        <p:spPr bwMode="auto">
          <a:xfrm>
            <a:off x="7497897" y="6435420"/>
            <a:ext cx="1770759" cy="230832"/>
          </a:xfrm>
          <a:prstGeom prst="rect">
            <a:avLst/>
          </a:prstGeom>
          <a:noFill/>
          <a:ln>
            <a:noFill/>
          </a:ln>
        </p:spPr>
        <p:txBody>
          <a:bodyPr wrap="square">
            <a:spAutoFit/>
          </a:bodyPr>
          <a:lstStyle>
            <a:defPPr>
              <a:defRPr lang="pt-BR"/>
            </a:defPPr>
            <a:lvl1pPr algn="just">
              <a:defRPr sz="900" b="1">
                <a:latin typeface="Calibri" panose="020F0502020204030204" pitchFamily="34" charset="0"/>
              </a:defRPr>
            </a:lvl1pPr>
            <a:lvl2pPr marL="742950" indent="-285750">
              <a:defRPr sz="1900">
                <a:latin typeface="Calibri" panose="020F0502020204030204" pitchFamily="34" charset="0"/>
              </a:defRPr>
            </a:lvl2pPr>
            <a:lvl3pPr marL="1143000" indent="-228600">
              <a:defRPr sz="1900">
                <a:latin typeface="Calibri" panose="020F0502020204030204" pitchFamily="34" charset="0"/>
              </a:defRPr>
            </a:lvl3pPr>
            <a:lvl4pPr marL="1600200" indent="-228600">
              <a:defRPr sz="1900">
                <a:latin typeface="Calibri" panose="020F0502020204030204" pitchFamily="34" charset="0"/>
              </a:defRPr>
            </a:lvl4pPr>
            <a:lvl5pPr marL="2057400" indent="-228600">
              <a:defRPr sz="1900">
                <a:latin typeface="Calibri" panose="020F0502020204030204" pitchFamily="34" charset="0"/>
              </a:defRPr>
            </a:lvl5pPr>
            <a:lvl6pPr marL="2514600" indent="-228600" defTabSz="995363" eaLnBrk="0" fontAlgn="base" hangingPunct="0">
              <a:spcBef>
                <a:spcPct val="0"/>
              </a:spcBef>
              <a:spcAft>
                <a:spcPct val="0"/>
              </a:spcAft>
              <a:defRPr sz="1900">
                <a:latin typeface="Calibri" panose="020F0502020204030204" pitchFamily="34" charset="0"/>
              </a:defRPr>
            </a:lvl6pPr>
            <a:lvl7pPr marL="2971800" indent="-228600" defTabSz="995363" eaLnBrk="0" fontAlgn="base" hangingPunct="0">
              <a:spcBef>
                <a:spcPct val="0"/>
              </a:spcBef>
              <a:spcAft>
                <a:spcPct val="0"/>
              </a:spcAft>
              <a:defRPr sz="1900">
                <a:latin typeface="Calibri" panose="020F0502020204030204" pitchFamily="34" charset="0"/>
              </a:defRPr>
            </a:lvl7pPr>
            <a:lvl8pPr marL="3429000" indent="-228600" defTabSz="995363" eaLnBrk="0" fontAlgn="base" hangingPunct="0">
              <a:spcBef>
                <a:spcPct val="0"/>
              </a:spcBef>
              <a:spcAft>
                <a:spcPct val="0"/>
              </a:spcAft>
              <a:defRPr sz="1900">
                <a:latin typeface="Calibri" panose="020F0502020204030204" pitchFamily="34" charset="0"/>
              </a:defRPr>
            </a:lvl8pPr>
            <a:lvl9pPr marL="3886200" indent="-228600" defTabSz="995363" eaLnBrk="0" fontAlgn="base" hangingPunct="0">
              <a:spcBef>
                <a:spcPct val="0"/>
              </a:spcBef>
              <a:spcAft>
                <a:spcPct val="0"/>
              </a:spcAft>
              <a:defRPr sz="1900">
                <a:latin typeface="Calibri" panose="020F0502020204030204" pitchFamily="34" charset="0"/>
              </a:defRPr>
            </a:lvl9pPr>
          </a:lstStyle>
          <a:p>
            <a:r>
              <a:rPr lang="pt-BR" altLang="pt-BR" dirty="0"/>
              <a:t>@</a:t>
            </a:r>
            <a:r>
              <a:rPr lang="pt-BR" altLang="pt-BR" dirty="0" err="1"/>
              <a:t>delupuscare</a:t>
            </a:r>
            <a:endParaRPr lang="pt-BR" altLang="pt-BR" dirty="0"/>
          </a:p>
        </p:txBody>
      </p:sp>
      <p:sp>
        <p:nvSpPr>
          <p:cNvPr id="20" name="TextBox 16">
            <a:extLst>
              <a:ext uri="{FF2B5EF4-FFF2-40B4-BE49-F238E27FC236}">
                <a16:creationId xmlns:a16="http://schemas.microsoft.com/office/drawing/2014/main" id="{731AB7F5-3A4E-4E43-A976-AA579AE01FE3}"/>
              </a:ext>
            </a:extLst>
          </p:cNvPr>
          <p:cNvSpPr txBox="1">
            <a:spLocks noChangeArrowheads="1"/>
          </p:cNvSpPr>
          <p:nvPr/>
        </p:nvSpPr>
        <p:spPr bwMode="auto">
          <a:xfrm>
            <a:off x="8970877" y="6435420"/>
            <a:ext cx="1770759" cy="230832"/>
          </a:xfrm>
          <a:prstGeom prst="rect">
            <a:avLst/>
          </a:prstGeom>
          <a:noFill/>
          <a:ln>
            <a:noFill/>
          </a:ln>
        </p:spPr>
        <p:txBody>
          <a:bodyPr wrap="square">
            <a:spAutoFit/>
          </a:bodyPr>
          <a:lstStyle>
            <a:defPPr>
              <a:defRPr lang="pt-BR"/>
            </a:defPPr>
            <a:lvl1pPr algn="just">
              <a:defRPr sz="900" b="1">
                <a:latin typeface="Calibri" panose="020F0502020204030204" pitchFamily="34" charset="0"/>
              </a:defRPr>
            </a:lvl1pPr>
            <a:lvl2pPr marL="742950" indent="-285750">
              <a:defRPr sz="1900">
                <a:latin typeface="Calibri" panose="020F0502020204030204" pitchFamily="34" charset="0"/>
              </a:defRPr>
            </a:lvl2pPr>
            <a:lvl3pPr marL="1143000" indent="-228600">
              <a:defRPr sz="1900">
                <a:latin typeface="Calibri" panose="020F0502020204030204" pitchFamily="34" charset="0"/>
              </a:defRPr>
            </a:lvl3pPr>
            <a:lvl4pPr marL="1600200" indent="-228600">
              <a:defRPr sz="1900">
                <a:latin typeface="Calibri" panose="020F0502020204030204" pitchFamily="34" charset="0"/>
              </a:defRPr>
            </a:lvl4pPr>
            <a:lvl5pPr marL="2057400" indent="-228600">
              <a:defRPr sz="1900">
                <a:latin typeface="Calibri" panose="020F0502020204030204" pitchFamily="34" charset="0"/>
              </a:defRPr>
            </a:lvl5pPr>
            <a:lvl6pPr marL="2514600" indent="-228600" defTabSz="995363" eaLnBrk="0" fontAlgn="base" hangingPunct="0">
              <a:spcBef>
                <a:spcPct val="0"/>
              </a:spcBef>
              <a:spcAft>
                <a:spcPct val="0"/>
              </a:spcAft>
              <a:defRPr sz="1900">
                <a:latin typeface="Calibri" panose="020F0502020204030204" pitchFamily="34" charset="0"/>
              </a:defRPr>
            </a:lvl6pPr>
            <a:lvl7pPr marL="2971800" indent="-228600" defTabSz="995363" eaLnBrk="0" fontAlgn="base" hangingPunct="0">
              <a:spcBef>
                <a:spcPct val="0"/>
              </a:spcBef>
              <a:spcAft>
                <a:spcPct val="0"/>
              </a:spcAft>
              <a:defRPr sz="1900">
                <a:latin typeface="Calibri" panose="020F0502020204030204" pitchFamily="34" charset="0"/>
              </a:defRPr>
            </a:lvl7pPr>
            <a:lvl8pPr marL="3429000" indent="-228600" defTabSz="995363" eaLnBrk="0" fontAlgn="base" hangingPunct="0">
              <a:spcBef>
                <a:spcPct val="0"/>
              </a:spcBef>
              <a:spcAft>
                <a:spcPct val="0"/>
              </a:spcAft>
              <a:defRPr sz="1900">
                <a:latin typeface="Calibri" panose="020F0502020204030204" pitchFamily="34" charset="0"/>
              </a:defRPr>
            </a:lvl8pPr>
            <a:lvl9pPr marL="3886200" indent="-228600" defTabSz="995363" eaLnBrk="0" fontAlgn="base" hangingPunct="0">
              <a:spcBef>
                <a:spcPct val="0"/>
              </a:spcBef>
              <a:spcAft>
                <a:spcPct val="0"/>
              </a:spcAft>
              <a:defRPr sz="1900">
                <a:latin typeface="Calibri" panose="020F0502020204030204" pitchFamily="34" charset="0"/>
              </a:defRPr>
            </a:lvl9pPr>
          </a:lstStyle>
          <a:p>
            <a:r>
              <a:rPr lang="pt-BR" altLang="pt-BR" dirty="0"/>
              <a:t>www.youtube.com/lupuscare</a:t>
            </a:r>
          </a:p>
        </p:txBody>
      </p:sp>
      <p:pic>
        <p:nvPicPr>
          <p:cNvPr id="4107" name="Imagem 2" descr="Logotipo, nome da empresa&#10;&#10;Descrição gerada automaticamente">
            <a:extLst>
              <a:ext uri="{FF2B5EF4-FFF2-40B4-BE49-F238E27FC236}">
                <a16:creationId xmlns:a16="http://schemas.microsoft.com/office/drawing/2014/main" id="{C9E46960-68A6-4F9A-A067-0D19F2F5EA4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883" t="8293" r="16474" b="4992"/>
          <a:stretch/>
        </p:blipFill>
        <p:spPr bwMode="auto">
          <a:xfrm>
            <a:off x="4940968" y="385010"/>
            <a:ext cx="2743200" cy="402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80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holding a banner&#10;&#10;Description automatically generated">
            <a:extLst>
              <a:ext uri="{FF2B5EF4-FFF2-40B4-BE49-F238E27FC236}">
                <a16:creationId xmlns:a16="http://schemas.microsoft.com/office/drawing/2014/main" id="{48EBC6EE-A2DD-C78E-1E33-9AA4D95F79BD}"/>
              </a:ext>
            </a:extLst>
          </p:cNvPr>
          <p:cNvPicPr>
            <a:picLocks noChangeAspect="1"/>
          </p:cNvPicPr>
          <p:nvPr/>
        </p:nvPicPr>
        <p:blipFill>
          <a:blip r:embed="rId2" cstate="print">
            <a:extLst>
              <a:ext uri="{28A0092B-C50C-407E-A947-70E740481C1C}">
                <a14:useLocalDpi xmlns:a14="http://schemas.microsoft.com/office/drawing/2010/main" val="0"/>
              </a:ext>
            </a:extLst>
          </a:blip>
          <a:srcRect l="23085" r="18659"/>
          <a:stretch/>
        </p:blipFill>
        <p:spPr>
          <a:xfrm>
            <a:off x="-1" y="0"/>
            <a:ext cx="6815927" cy="5947673"/>
          </a:xfrm>
          <a:prstGeom prst="rect">
            <a:avLst/>
          </a:prstGeom>
        </p:spPr>
      </p:pic>
      <p:sp>
        <p:nvSpPr>
          <p:cNvPr id="5" name="Retângulo 4">
            <a:extLst>
              <a:ext uri="{FF2B5EF4-FFF2-40B4-BE49-F238E27FC236}">
                <a16:creationId xmlns:a16="http://schemas.microsoft.com/office/drawing/2014/main" id="{47D3AD34-DE5B-424C-B124-4475304B7E1D}"/>
              </a:ext>
            </a:extLst>
          </p:cNvPr>
          <p:cNvSpPr/>
          <p:nvPr/>
        </p:nvSpPr>
        <p:spPr>
          <a:xfrm>
            <a:off x="4899378" y="0"/>
            <a:ext cx="7292621" cy="6876329"/>
          </a:xfrm>
          <a:prstGeom prst="rect">
            <a:avLst/>
          </a:prstGeom>
          <a:solidFill>
            <a:srgbClr val="FFFFFF">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5">
            <a:extLst>
              <a:ext uri="{FF2B5EF4-FFF2-40B4-BE49-F238E27FC236}">
                <a16:creationId xmlns:a16="http://schemas.microsoft.com/office/drawing/2014/main" id="{CDFE215A-446C-4A11-A61A-FC317FED7DA3}"/>
              </a:ext>
            </a:extLst>
          </p:cNvPr>
          <p:cNvSpPr>
            <a:spLocks noChangeArrowheads="1"/>
          </p:cNvSpPr>
          <p:nvPr/>
        </p:nvSpPr>
        <p:spPr bwMode="auto">
          <a:xfrm>
            <a:off x="6815929" y="1016899"/>
            <a:ext cx="5376071" cy="4531818"/>
          </a:xfrm>
          <a:prstGeom prst="rect">
            <a:avLst/>
          </a:prstGeom>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spcAft>
                <a:spcPts val="800"/>
              </a:spcAft>
            </a:pPr>
            <a:r>
              <a:rPr lang="pt-BR" sz="24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Instituto Dé Mendonça - </a:t>
            </a:r>
            <a:r>
              <a:rPr lang="pt-BR" sz="2400" b="1" dirty="0" err="1">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Lupus</a:t>
            </a:r>
            <a:r>
              <a:rPr lang="pt-BR" sz="24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err="1">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Care</a:t>
            </a:r>
            <a:r>
              <a:rPr lang="pt-BR" sz="24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BR" sz="1800"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rPr>
              <a:t>Organização Social Civil de Interesse Público – OSCIP</a:t>
            </a:r>
          </a:p>
          <a:p>
            <a:pPr algn="just">
              <a:lnSpc>
                <a:spcPct val="107000"/>
              </a:lnSpc>
              <a:spcAft>
                <a:spcPts val="800"/>
              </a:spcAft>
            </a:pPr>
            <a:r>
              <a:rPr lang="pt-BR" sz="1800"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rPr>
              <a:t>de direito privado, sem fins lucrativos</a:t>
            </a:r>
            <a:endParaRPr lang="pt-BR" sz="18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rPr>
              <a:t>Data de criação: Fevereiro de 2018 </a:t>
            </a:r>
          </a:p>
          <a:p>
            <a:pPr algn="just">
              <a:lnSpc>
                <a:spcPct val="107000"/>
              </a:lnSpc>
              <a:spcAft>
                <a:spcPts val="800"/>
              </a:spcAft>
            </a:pPr>
            <a:endParaRPr lang="pt-BR" dirty="0">
              <a:solidFill>
                <a:srgbClr val="632066"/>
              </a:solidFill>
              <a:cs typeface="Times New Roman" panose="02020603050405020304" pitchFamily="18" charset="0"/>
            </a:endParaRPr>
          </a:p>
          <a:p>
            <a:pPr algn="just">
              <a:lnSpc>
                <a:spcPct val="107000"/>
              </a:lnSpc>
              <a:spcAft>
                <a:spcPts val="800"/>
              </a:spcAft>
            </a:pPr>
            <a:r>
              <a:rPr lang="pt-BR" dirty="0">
                <a:solidFill>
                  <a:srgbClr val="632066"/>
                </a:solidFill>
                <a:cs typeface="Times New Roman" panose="02020603050405020304" pitchFamily="18" charset="0"/>
              </a:rPr>
              <a:t>Objetivos:</a:t>
            </a:r>
          </a:p>
          <a:p>
            <a:pPr marL="285750" indent="-285750" algn="just">
              <a:lnSpc>
                <a:spcPct val="107000"/>
              </a:lnSpc>
              <a:spcAft>
                <a:spcPts val="800"/>
              </a:spcAft>
              <a:buFont typeface="Wingdings" pitchFamily="2" charset="2"/>
              <a:buChar char="v"/>
            </a:pPr>
            <a:r>
              <a:rPr lang="pt-BR" b="1" dirty="0">
                <a:solidFill>
                  <a:srgbClr val="FF5959"/>
                </a:solidFill>
                <a:cs typeface="Times New Roman" panose="02020603050405020304" pitchFamily="18" charset="0"/>
              </a:rPr>
              <a:t>Apoi</a:t>
            </a:r>
            <a:r>
              <a:rPr lang="pt-BR" sz="18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ar as pessoas afetadas pela doença lúpus eritematoso sistêmico - LES em suas necessidades básicas e direitos, </a:t>
            </a:r>
          </a:p>
          <a:p>
            <a:pPr marL="285750" indent="-285750" algn="just">
              <a:lnSpc>
                <a:spcPct val="107000"/>
              </a:lnSpc>
              <a:spcAft>
                <a:spcPts val="800"/>
              </a:spcAft>
              <a:buFont typeface="Wingdings" pitchFamily="2" charset="2"/>
              <a:buChar char="v"/>
            </a:pPr>
            <a:r>
              <a:rPr lang="pt-BR" b="1" dirty="0">
                <a:solidFill>
                  <a:srgbClr val="FF5959"/>
                </a:solidFill>
                <a:ea typeface="Calibri" panose="020F0502020204030204" pitchFamily="34" charset="0"/>
                <a:cs typeface="Times New Roman" panose="02020603050405020304" pitchFamily="18" charset="0"/>
              </a:rPr>
              <a:t>C</a:t>
            </a:r>
            <a:r>
              <a:rPr lang="pt-BR" sz="18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ontribuir na formulação de políticas públicas e </a:t>
            </a:r>
          </a:p>
          <a:p>
            <a:pPr marL="285750" indent="-285750" algn="just">
              <a:lnSpc>
                <a:spcPct val="107000"/>
              </a:lnSpc>
              <a:spcAft>
                <a:spcPts val="800"/>
              </a:spcAft>
              <a:buFont typeface="Wingdings" pitchFamily="2" charset="2"/>
              <a:buChar char="v"/>
            </a:pPr>
            <a:r>
              <a:rPr lang="pt-BR" b="1" dirty="0">
                <a:solidFill>
                  <a:srgbClr val="FF5959"/>
                </a:solidFill>
                <a:ea typeface="Calibri" panose="020F0502020204030204" pitchFamily="34" charset="0"/>
                <a:cs typeface="Times New Roman" panose="02020603050405020304" pitchFamily="18" charset="0"/>
              </a:rPr>
              <a:t>N</a:t>
            </a:r>
            <a:r>
              <a:rPr lang="pt-BR" sz="18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rPr>
              <a:t>o incentivo às pesquisas científicas.</a:t>
            </a:r>
            <a:endParaRPr lang="en-IE" sz="1800" b="1" dirty="0">
              <a:solidFill>
                <a:srgbClr val="FF5959"/>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E" sz="1000"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ângulo 8">
            <a:extLst>
              <a:ext uri="{FF2B5EF4-FFF2-40B4-BE49-F238E27FC236}">
                <a16:creationId xmlns:a16="http://schemas.microsoft.com/office/drawing/2014/main" id="{97E54819-3FA1-4E3D-8B7C-8FFAF465F819}"/>
              </a:ext>
            </a:extLst>
          </p:cNvPr>
          <p:cNvSpPr/>
          <p:nvPr/>
        </p:nvSpPr>
        <p:spPr>
          <a:xfrm>
            <a:off x="18688" y="5947673"/>
            <a:ext cx="9761379" cy="928656"/>
          </a:xfrm>
          <a:prstGeom prst="rect">
            <a:avLst/>
          </a:prstGeom>
          <a:solidFill>
            <a:srgbClr val="A76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155" dirty="0"/>
          </a:p>
        </p:txBody>
      </p:sp>
      <p:pic>
        <p:nvPicPr>
          <p:cNvPr id="10" name="Imagem 9" descr="Uma imagem contendo Logotipo&#10;&#10;Descrição gerada automaticamente">
            <a:extLst>
              <a:ext uri="{FF2B5EF4-FFF2-40B4-BE49-F238E27FC236}">
                <a16:creationId xmlns:a16="http://schemas.microsoft.com/office/drawing/2014/main" id="{EA7021F7-2549-4100-8B68-68E7533754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53" t="35941" r="6539" b="37006"/>
          <a:stretch/>
        </p:blipFill>
        <p:spPr>
          <a:xfrm>
            <a:off x="9761379" y="5867432"/>
            <a:ext cx="2241270" cy="1008897"/>
          </a:xfrm>
          <a:prstGeom prst="rect">
            <a:avLst/>
          </a:prstGeom>
        </p:spPr>
      </p:pic>
      <p:sp>
        <p:nvSpPr>
          <p:cNvPr id="2" name="Rectangle 5">
            <a:extLst>
              <a:ext uri="{FF2B5EF4-FFF2-40B4-BE49-F238E27FC236}">
                <a16:creationId xmlns:a16="http://schemas.microsoft.com/office/drawing/2014/main" id="{9701FDBA-AB06-FF1F-7ED5-3CA3B79E3C48}"/>
              </a:ext>
            </a:extLst>
          </p:cNvPr>
          <p:cNvSpPr>
            <a:spLocks noChangeArrowheads="1"/>
          </p:cNvSpPr>
          <p:nvPr/>
        </p:nvSpPr>
        <p:spPr bwMode="auto">
          <a:xfrm>
            <a:off x="205004" y="202442"/>
            <a:ext cx="56468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pt-BR" sz="4000" b="1" dirty="0" err="1">
                <a:solidFill>
                  <a:srgbClr val="886899"/>
                </a:solidFill>
                <a:latin typeface="DINPro Light" pitchFamily="2" charset="0"/>
              </a:rPr>
              <a:t>Quem</a:t>
            </a:r>
            <a:r>
              <a:rPr lang="en-US" altLang="pt-BR" sz="4000" b="1" dirty="0">
                <a:solidFill>
                  <a:srgbClr val="886899"/>
                </a:solidFill>
                <a:latin typeface="DINPro Light" pitchFamily="2" charset="0"/>
              </a:rPr>
              <a:t> </a:t>
            </a:r>
            <a:r>
              <a:rPr lang="en-US" altLang="pt-BR" sz="4000" b="1" dirty="0" err="1">
                <a:solidFill>
                  <a:srgbClr val="886899"/>
                </a:solidFill>
                <a:latin typeface="DINPro Light" pitchFamily="2" charset="0"/>
              </a:rPr>
              <a:t>Somos</a:t>
            </a:r>
            <a:r>
              <a:rPr lang="en-US" altLang="pt-BR" sz="4000" b="1" dirty="0">
                <a:solidFill>
                  <a:srgbClr val="886899"/>
                </a:solidFill>
                <a:latin typeface="DINPro Light" pitchFamily="2" charset="0"/>
              </a:rPr>
              <a:t>?</a:t>
            </a:r>
            <a:r>
              <a:rPr lang="en-US" altLang="pt-BR" sz="2800" b="1" dirty="0">
                <a:solidFill>
                  <a:srgbClr val="886899"/>
                </a:solidFill>
                <a:latin typeface="DINPro Light" pitchFamily="2" charset="0"/>
              </a:rPr>
              <a:t> </a:t>
            </a:r>
          </a:p>
        </p:txBody>
      </p:sp>
      <p:pic>
        <p:nvPicPr>
          <p:cNvPr id="7" name="Imagem 9" descr="Uma imagem contendo Logotipo&#10;&#10;Descrição gerada automaticamente">
            <a:extLst>
              <a:ext uri="{FF2B5EF4-FFF2-40B4-BE49-F238E27FC236}">
                <a16:creationId xmlns:a16="http://schemas.microsoft.com/office/drawing/2014/main" id="{89E2EFD3-2D41-E941-E448-6F400115F9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53" t="35941" r="6539" b="37006"/>
          <a:stretch/>
        </p:blipFill>
        <p:spPr>
          <a:xfrm>
            <a:off x="9780067" y="5884811"/>
            <a:ext cx="2241270" cy="10088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7D892-5598-0267-D95E-0FE6C292BDEA}"/>
            </a:ext>
          </a:extLst>
        </p:cNvPr>
        <p:cNvGrpSpPr/>
        <p:nvPr/>
      </p:nvGrpSpPr>
      <p:grpSpPr>
        <a:xfrm>
          <a:off x="0" y="0"/>
          <a:ext cx="0" cy="0"/>
          <a:chOff x="0" y="0"/>
          <a:chExt cx="0" cy="0"/>
        </a:xfrm>
      </p:grpSpPr>
      <p:sp>
        <p:nvSpPr>
          <p:cNvPr id="3076" name="Rectangle 5">
            <a:extLst>
              <a:ext uri="{FF2B5EF4-FFF2-40B4-BE49-F238E27FC236}">
                <a16:creationId xmlns:a16="http://schemas.microsoft.com/office/drawing/2014/main" id="{059391AB-29F0-C2EC-1F71-EE41AF1B7422}"/>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sp>
        <p:nvSpPr>
          <p:cNvPr id="5" name="Rectangle 5">
            <a:extLst>
              <a:ext uri="{FF2B5EF4-FFF2-40B4-BE49-F238E27FC236}">
                <a16:creationId xmlns:a16="http://schemas.microsoft.com/office/drawing/2014/main" id="{C0CD90F6-25F6-AF91-1831-A11C1122B357}"/>
              </a:ext>
            </a:extLst>
          </p:cNvPr>
          <p:cNvSpPr>
            <a:spLocks noChangeArrowheads="1"/>
          </p:cNvSpPr>
          <p:nvPr/>
        </p:nvSpPr>
        <p:spPr bwMode="auto">
          <a:xfrm>
            <a:off x="-37997" y="220410"/>
            <a:ext cx="119526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rPr>
              <a:t>SEIS ANOS DE ATIVIDADE</a:t>
            </a:r>
            <a:endParaRPr lang="en-IE"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197C4772-4B31-A4C1-C963-4A84BAD2C31B}"/>
              </a:ext>
            </a:extLst>
          </p:cNvPr>
          <p:cNvSpPr>
            <a:spLocks noChangeArrowheads="1"/>
          </p:cNvSpPr>
          <p:nvPr/>
        </p:nvSpPr>
        <p:spPr bwMode="auto">
          <a:xfrm>
            <a:off x="157817" y="6099120"/>
            <a:ext cx="21906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sz="1100" b="1" i="1" dirty="0">
                <a:solidFill>
                  <a:schemeClr val="bg1"/>
                </a:solidFill>
                <a:ea typeface="Calibri" panose="020F0502020204030204" pitchFamily="34" charset="0"/>
                <a:cs typeface="Times New Roman" panose="02020603050405020304" pitchFamily="18" charset="0"/>
              </a:rPr>
              <a:t>Ação LUPUS CARE  -  MAIO ROXO </a:t>
            </a:r>
            <a:endParaRPr lang="pt-BR" sz="1100" i="1" dirty="0">
              <a:solidFill>
                <a:schemeClr val="bg1"/>
              </a:solidFill>
              <a:ea typeface="Calibri" panose="020F0502020204030204" pitchFamily="34" charset="0"/>
              <a:cs typeface="Times New Roman" panose="02020603050405020304" pitchFamily="18" charset="0"/>
            </a:endParaRPr>
          </a:p>
        </p:txBody>
      </p:sp>
      <p:pic>
        <p:nvPicPr>
          <p:cNvPr id="11" name="Picture 10" descr="A group of people in orange vests standing in front of an airplane&#10;&#10;Description automatically generated">
            <a:extLst>
              <a:ext uri="{FF2B5EF4-FFF2-40B4-BE49-F238E27FC236}">
                <a16:creationId xmlns:a16="http://schemas.microsoft.com/office/drawing/2014/main" id="{02C7DF74-B910-9E5A-BC8B-3DB7BA8645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8" y="845306"/>
            <a:ext cx="7338134" cy="5104883"/>
          </a:xfrm>
          <a:prstGeom prst="rect">
            <a:avLst/>
          </a:prstGeom>
        </p:spPr>
      </p:pic>
      <p:sp>
        <p:nvSpPr>
          <p:cNvPr id="6" name="Retângulo 8">
            <a:extLst>
              <a:ext uri="{FF2B5EF4-FFF2-40B4-BE49-F238E27FC236}">
                <a16:creationId xmlns:a16="http://schemas.microsoft.com/office/drawing/2014/main" id="{2BA78BAA-2CA7-C707-58D2-6971B96FBC39}"/>
              </a:ext>
            </a:extLst>
          </p:cNvPr>
          <p:cNvSpPr/>
          <p:nvPr/>
        </p:nvSpPr>
        <p:spPr>
          <a:xfrm>
            <a:off x="18688" y="5947673"/>
            <a:ext cx="9761379" cy="928656"/>
          </a:xfrm>
          <a:prstGeom prst="rect">
            <a:avLst/>
          </a:prstGeom>
          <a:solidFill>
            <a:srgbClr val="A76C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155" dirty="0"/>
          </a:p>
        </p:txBody>
      </p:sp>
      <p:pic>
        <p:nvPicPr>
          <p:cNvPr id="9" name="Imagem 9" descr="Uma imagem contendo Logotipo&#10;&#10;Descrição gerada automaticamente">
            <a:extLst>
              <a:ext uri="{FF2B5EF4-FFF2-40B4-BE49-F238E27FC236}">
                <a16:creationId xmlns:a16="http://schemas.microsoft.com/office/drawing/2014/main" id="{41954211-DEDF-CF6E-B0DB-2BF94F5DA2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53" t="35941" r="6539" b="37006"/>
          <a:stretch/>
        </p:blipFill>
        <p:spPr>
          <a:xfrm>
            <a:off x="9780067" y="5907552"/>
            <a:ext cx="2241270" cy="1008897"/>
          </a:xfrm>
          <a:prstGeom prst="rect">
            <a:avLst/>
          </a:prstGeom>
        </p:spPr>
      </p:pic>
      <p:pic>
        <p:nvPicPr>
          <p:cNvPr id="15" name="Picture 14" descr="A group of people holding paper&#10;&#10;Description automatically generated">
            <a:extLst>
              <a:ext uri="{FF2B5EF4-FFF2-40B4-BE49-F238E27FC236}">
                <a16:creationId xmlns:a16="http://schemas.microsoft.com/office/drawing/2014/main" id="{D30B3955-07B4-A9E9-611E-8559F0C91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729" y="3229337"/>
            <a:ext cx="4718608" cy="2651931"/>
          </a:xfrm>
          <a:prstGeom prst="rect">
            <a:avLst/>
          </a:prstGeom>
        </p:spPr>
      </p:pic>
      <p:pic>
        <p:nvPicPr>
          <p:cNvPr id="17" name="Picture 16" descr="A person holding a bottle of medicine&#10;&#10;Description automatically generated">
            <a:extLst>
              <a:ext uri="{FF2B5EF4-FFF2-40B4-BE49-F238E27FC236}">
                <a16:creationId xmlns:a16="http://schemas.microsoft.com/office/drawing/2014/main" id="{63CF5E9D-E974-7BC7-7330-18B1FCAF1C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2729" y="845306"/>
            <a:ext cx="1879775" cy="2397868"/>
          </a:xfrm>
          <a:prstGeom prst="rect">
            <a:avLst/>
          </a:prstGeom>
        </p:spPr>
      </p:pic>
      <p:pic>
        <p:nvPicPr>
          <p:cNvPr id="19" name="Picture 18" descr="A group of women posing for a photo&#10;&#10;Description automatically generated">
            <a:extLst>
              <a:ext uri="{FF2B5EF4-FFF2-40B4-BE49-F238E27FC236}">
                <a16:creationId xmlns:a16="http://schemas.microsoft.com/office/drawing/2014/main" id="{F3D5222D-A27C-556F-00AB-8C2D8B8F49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80068" y="818327"/>
            <a:ext cx="2241270" cy="2397868"/>
          </a:xfrm>
          <a:prstGeom prst="rect">
            <a:avLst/>
          </a:prstGeom>
        </p:spPr>
      </p:pic>
    </p:spTree>
    <p:extLst>
      <p:ext uri="{BB962C8B-B14F-4D97-AF65-F5344CB8AC3E}">
        <p14:creationId xmlns:p14="http://schemas.microsoft.com/office/powerpoint/2010/main" val="121275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4864-52B8-34B2-C687-A64ABEFDB03C}"/>
            </a:ext>
          </a:extLst>
        </p:cNvPr>
        <p:cNvGrpSpPr/>
        <p:nvPr/>
      </p:nvGrpSpPr>
      <p:grpSpPr>
        <a:xfrm>
          <a:off x="0" y="0"/>
          <a:ext cx="0" cy="0"/>
          <a:chOff x="0" y="0"/>
          <a:chExt cx="0" cy="0"/>
        </a:xfrm>
      </p:grpSpPr>
      <p:sp>
        <p:nvSpPr>
          <p:cNvPr id="3076" name="Rectangle 5">
            <a:extLst>
              <a:ext uri="{FF2B5EF4-FFF2-40B4-BE49-F238E27FC236}">
                <a16:creationId xmlns:a16="http://schemas.microsoft.com/office/drawing/2014/main" id="{855886CA-68D5-14D7-0B3A-35D80EB2F0E8}"/>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pic>
        <p:nvPicPr>
          <p:cNvPr id="10" name="Imagem 9" descr="Uma imagem contendo Logotipo&#10;&#10;Descrição gerada automaticamente">
            <a:extLst>
              <a:ext uri="{FF2B5EF4-FFF2-40B4-BE49-F238E27FC236}">
                <a16:creationId xmlns:a16="http://schemas.microsoft.com/office/drawing/2014/main" id="{D724FC6A-5DE6-9325-5E70-E6F5157ED6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53" t="35941" r="6539" b="37006"/>
          <a:stretch/>
        </p:blipFill>
        <p:spPr>
          <a:xfrm>
            <a:off x="9761379" y="5954148"/>
            <a:ext cx="2048630" cy="922181"/>
          </a:xfrm>
          <a:prstGeom prst="rect">
            <a:avLst/>
          </a:prstGeom>
        </p:spPr>
      </p:pic>
      <p:sp>
        <p:nvSpPr>
          <p:cNvPr id="5" name="Rectangle 5">
            <a:extLst>
              <a:ext uri="{FF2B5EF4-FFF2-40B4-BE49-F238E27FC236}">
                <a16:creationId xmlns:a16="http://schemas.microsoft.com/office/drawing/2014/main" id="{4237E7C1-E633-F409-BA71-4BFE61C65FB6}"/>
              </a:ext>
            </a:extLst>
          </p:cNvPr>
          <p:cNvSpPr>
            <a:spLocks noChangeArrowheads="1"/>
          </p:cNvSpPr>
          <p:nvPr/>
        </p:nvSpPr>
        <p:spPr bwMode="auto">
          <a:xfrm>
            <a:off x="49970" y="47918"/>
            <a:ext cx="119526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a typeface="Calibri" panose="020F0502020204030204" pitchFamily="34" charset="0"/>
                <a:cs typeface="Times New Roman" panose="02020603050405020304" pitchFamily="18" charset="0"/>
              </a:rPr>
              <a:t>CARACTERÍSTICAS DOS PACIENTES COM LÚPUS</a:t>
            </a:r>
            <a:endParaRPr lang="en-IE"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369DB42D-EC49-5BFC-F0D5-507BA9518FBE}"/>
              </a:ext>
            </a:extLst>
          </p:cNvPr>
          <p:cNvSpPr/>
          <p:nvPr/>
        </p:nvSpPr>
        <p:spPr>
          <a:xfrm>
            <a:off x="0" y="785472"/>
            <a:ext cx="5987118" cy="6072528"/>
          </a:xfrm>
          <a:prstGeom prst="rect">
            <a:avLst/>
          </a:prstGeom>
          <a:solidFill>
            <a:srgbClr val="87679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5">
            <a:extLst>
              <a:ext uri="{FF2B5EF4-FFF2-40B4-BE49-F238E27FC236}">
                <a16:creationId xmlns:a16="http://schemas.microsoft.com/office/drawing/2014/main" id="{20BDBBBE-65A1-704C-AF4D-C457E31FB4BE}"/>
              </a:ext>
            </a:extLst>
          </p:cNvPr>
          <p:cNvSpPr>
            <a:spLocks noChangeArrowheads="1"/>
          </p:cNvSpPr>
          <p:nvPr/>
        </p:nvSpPr>
        <p:spPr bwMode="auto">
          <a:xfrm>
            <a:off x="35323" y="826830"/>
            <a:ext cx="50257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3200" b="1" dirty="0">
                <a:solidFill>
                  <a:schemeClr val="bg1"/>
                </a:solidFill>
                <a:ea typeface="Calibri" panose="020F0502020204030204" pitchFamily="34" charset="0"/>
                <a:cs typeface="Times New Roman" panose="02020603050405020304" pitchFamily="18" charset="0"/>
              </a:rPr>
              <a:t>CARACTERÍSTICAS GERAIS</a:t>
            </a:r>
            <a:endParaRPr lang="en-IE" sz="3200" b="1" dirty="0">
              <a:solidFill>
                <a:schemeClr val="bg1"/>
              </a:solidFill>
              <a:effectLst/>
              <a:ea typeface="Calibri" panose="020F0502020204030204" pitchFamily="34" charset="0"/>
              <a:cs typeface="Times New Roman" panose="02020603050405020304" pitchFamily="18" charset="0"/>
            </a:endParaRPr>
          </a:p>
        </p:txBody>
      </p:sp>
      <p:sp>
        <p:nvSpPr>
          <p:cNvPr id="8" name="Rectangle 5">
            <a:extLst>
              <a:ext uri="{FF2B5EF4-FFF2-40B4-BE49-F238E27FC236}">
                <a16:creationId xmlns:a16="http://schemas.microsoft.com/office/drawing/2014/main" id="{F5CB9C9D-106E-BF49-5C63-C62DC68CB406}"/>
              </a:ext>
            </a:extLst>
          </p:cNvPr>
          <p:cNvSpPr>
            <a:spLocks noChangeArrowheads="1"/>
          </p:cNvSpPr>
          <p:nvPr/>
        </p:nvSpPr>
        <p:spPr bwMode="auto">
          <a:xfrm>
            <a:off x="6176468" y="826830"/>
            <a:ext cx="50257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3200" b="1" dirty="0">
                <a:solidFill>
                  <a:srgbClr val="632066"/>
                </a:solidFill>
                <a:effectLst/>
                <a:ea typeface="Calibri" panose="020F0502020204030204" pitchFamily="34" charset="0"/>
                <a:cs typeface="Times New Roman" panose="02020603050405020304" pitchFamily="18" charset="0"/>
              </a:rPr>
              <a:t>IMPACTOS</a:t>
            </a:r>
            <a:endParaRPr lang="en-IE" sz="3200" b="1" baseline="30000" dirty="0">
              <a:solidFill>
                <a:srgbClr val="632066"/>
              </a:solidFill>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B499FB8-127D-E71C-1454-E3525A66249D}"/>
              </a:ext>
            </a:extLst>
          </p:cNvPr>
          <p:cNvSpPr/>
          <p:nvPr/>
        </p:nvSpPr>
        <p:spPr>
          <a:xfrm>
            <a:off x="6003436" y="785472"/>
            <a:ext cx="6188563" cy="5245698"/>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Chart 13">
            <a:extLst>
              <a:ext uri="{FF2B5EF4-FFF2-40B4-BE49-F238E27FC236}">
                <a16:creationId xmlns:a16="http://schemas.microsoft.com/office/drawing/2014/main" id="{1959FB3A-FCAC-9895-2A7E-3436E336B44B}"/>
              </a:ext>
            </a:extLst>
          </p:cNvPr>
          <p:cNvGraphicFramePr/>
          <p:nvPr>
            <p:extLst>
              <p:ext uri="{D42A27DB-BD31-4B8C-83A1-F6EECF244321}">
                <p14:modId xmlns:p14="http://schemas.microsoft.com/office/powerpoint/2010/main" val="515866716"/>
              </p:ext>
            </p:extLst>
          </p:nvPr>
        </p:nvGraphicFramePr>
        <p:xfrm>
          <a:off x="352977" y="3295131"/>
          <a:ext cx="2048630" cy="197603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5">
            <a:extLst>
              <a:ext uri="{FF2B5EF4-FFF2-40B4-BE49-F238E27FC236}">
                <a16:creationId xmlns:a16="http://schemas.microsoft.com/office/drawing/2014/main" id="{F07634E3-6E23-81ED-BAB0-89AFD894E435}"/>
              </a:ext>
            </a:extLst>
          </p:cNvPr>
          <p:cNvSpPr>
            <a:spLocks noChangeArrowheads="1"/>
          </p:cNvSpPr>
          <p:nvPr/>
        </p:nvSpPr>
        <p:spPr bwMode="auto">
          <a:xfrm>
            <a:off x="804901" y="3976418"/>
            <a:ext cx="133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sz="3200" b="1" dirty="0">
                <a:solidFill>
                  <a:srgbClr val="59FF8F"/>
                </a:solidFill>
                <a:latin typeface="Calibri" panose="020F0502020204030204" pitchFamily="34" charset="0"/>
                <a:ea typeface="Calibri" panose="020F0502020204030204" pitchFamily="34" charset="0"/>
                <a:cs typeface="Times New Roman" panose="02020603050405020304" pitchFamily="18" charset="0"/>
              </a:rPr>
              <a:t>92,5%</a:t>
            </a:r>
            <a:endParaRPr lang="en-IE" sz="3200" b="1" dirty="0">
              <a:solidFill>
                <a:srgbClr val="59FF8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5">
            <a:extLst>
              <a:ext uri="{FF2B5EF4-FFF2-40B4-BE49-F238E27FC236}">
                <a16:creationId xmlns:a16="http://schemas.microsoft.com/office/drawing/2014/main" id="{8FA4BB08-E1B4-0CBB-84FB-616A0A67E32E}"/>
              </a:ext>
            </a:extLst>
          </p:cNvPr>
          <p:cNvSpPr>
            <a:spLocks noChangeArrowheads="1"/>
          </p:cNvSpPr>
          <p:nvPr/>
        </p:nvSpPr>
        <p:spPr bwMode="auto">
          <a:xfrm>
            <a:off x="707526" y="5242480"/>
            <a:ext cx="1339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1400" b="1" dirty="0">
                <a:solidFill>
                  <a:schemeClr val="bg1"/>
                </a:solidFill>
                <a:ea typeface="Calibri" panose="020F0502020204030204" pitchFamily="34" charset="0"/>
                <a:cs typeface="Times New Roman" panose="02020603050405020304" pitchFamily="18" charset="0"/>
              </a:rPr>
              <a:t>Sexo Feminino</a:t>
            </a:r>
            <a:endParaRPr lang="en-IE" sz="1400" b="1" dirty="0">
              <a:solidFill>
                <a:schemeClr val="bg1"/>
              </a:solidFill>
              <a:effectLst/>
              <a:ea typeface="Calibri" panose="020F0502020204030204" pitchFamily="34" charset="0"/>
              <a:cs typeface="Times New Roman" panose="02020603050405020304" pitchFamily="18" charset="0"/>
            </a:endParaRPr>
          </a:p>
        </p:txBody>
      </p:sp>
      <p:graphicFrame>
        <p:nvGraphicFramePr>
          <p:cNvPr id="18" name="Chart 17">
            <a:extLst>
              <a:ext uri="{FF2B5EF4-FFF2-40B4-BE49-F238E27FC236}">
                <a16:creationId xmlns:a16="http://schemas.microsoft.com/office/drawing/2014/main" id="{3D846E51-56DA-2004-A26D-A7D5213C1AD2}"/>
              </a:ext>
            </a:extLst>
          </p:cNvPr>
          <p:cNvGraphicFramePr/>
          <p:nvPr>
            <p:extLst>
              <p:ext uri="{D42A27DB-BD31-4B8C-83A1-F6EECF244321}">
                <p14:modId xmlns:p14="http://schemas.microsoft.com/office/powerpoint/2010/main" val="2502834891"/>
              </p:ext>
            </p:extLst>
          </p:nvPr>
        </p:nvGraphicFramePr>
        <p:xfrm>
          <a:off x="6027541" y="1466676"/>
          <a:ext cx="2048630" cy="1976037"/>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5">
            <a:extLst>
              <a:ext uri="{FF2B5EF4-FFF2-40B4-BE49-F238E27FC236}">
                <a16:creationId xmlns:a16="http://schemas.microsoft.com/office/drawing/2014/main" id="{CB0998A1-628B-481D-BCAF-0DEA376A9B70}"/>
              </a:ext>
            </a:extLst>
          </p:cNvPr>
          <p:cNvSpPr>
            <a:spLocks noChangeArrowheads="1"/>
          </p:cNvSpPr>
          <p:nvPr/>
        </p:nvSpPr>
        <p:spPr bwMode="auto">
          <a:xfrm>
            <a:off x="6411358" y="2112341"/>
            <a:ext cx="133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3200" b="1" dirty="0">
                <a:solidFill>
                  <a:srgbClr val="632066"/>
                </a:solidFill>
                <a:ea typeface="Calibri" panose="020F0502020204030204" pitchFamily="34" charset="0"/>
                <a:cs typeface="Times New Roman" panose="02020603050405020304" pitchFamily="18" charset="0"/>
              </a:rPr>
              <a:t>33,3%</a:t>
            </a:r>
            <a:endParaRPr lang="en-IE" sz="3200" b="1" dirty="0">
              <a:solidFill>
                <a:srgbClr val="632066"/>
              </a:solidFill>
              <a:effectLst/>
              <a:ea typeface="Calibri" panose="020F0502020204030204" pitchFamily="34" charset="0"/>
              <a:cs typeface="Times New Roman" panose="02020603050405020304" pitchFamily="18" charset="0"/>
            </a:endParaRPr>
          </a:p>
        </p:txBody>
      </p:sp>
      <p:sp>
        <p:nvSpPr>
          <p:cNvPr id="20" name="Rectangle 5">
            <a:extLst>
              <a:ext uri="{FF2B5EF4-FFF2-40B4-BE49-F238E27FC236}">
                <a16:creationId xmlns:a16="http://schemas.microsoft.com/office/drawing/2014/main" id="{3CD62800-BDF1-3DA7-D2DD-234B74A244B6}"/>
              </a:ext>
            </a:extLst>
          </p:cNvPr>
          <p:cNvSpPr>
            <a:spLocks noChangeArrowheads="1"/>
          </p:cNvSpPr>
          <p:nvPr/>
        </p:nvSpPr>
        <p:spPr bwMode="auto">
          <a:xfrm>
            <a:off x="6442177" y="3338800"/>
            <a:ext cx="1339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1400" b="1" dirty="0">
                <a:solidFill>
                  <a:srgbClr val="632066"/>
                </a:solidFill>
                <a:ea typeface="Calibri" panose="020F0502020204030204" pitchFamily="34" charset="0"/>
                <a:cs typeface="Times New Roman" panose="02020603050405020304" pitchFamily="18" charset="0"/>
              </a:rPr>
              <a:t>Aposentados por LES</a:t>
            </a:r>
            <a:endParaRPr lang="en-IE" sz="1400" b="1" dirty="0">
              <a:solidFill>
                <a:srgbClr val="632066"/>
              </a:solidFill>
              <a:effectLst/>
              <a:ea typeface="Calibri" panose="020F0502020204030204" pitchFamily="34" charset="0"/>
              <a:cs typeface="Times New Roman" panose="02020603050405020304" pitchFamily="18" charset="0"/>
            </a:endParaRPr>
          </a:p>
        </p:txBody>
      </p:sp>
      <p:graphicFrame>
        <p:nvGraphicFramePr>
          <p:cNvPr id="22" name="Chart 21">
            <a:extLst>
              <a:ext uri="{FF2B5EF4-FFF2-40B4-BE49-F238E27FC236}">
                <a16:creationId xmlns:a16="http://schemas.microsoft.com/office/drawing/2014/main" id="{958F6570-F168-69C4-5A10-1B8B45B398F6}"/>
              </a:ext>
            </a:extLst>
          </p:cNvPr>
          <p:cNvGraphicFramePr/>
          <p:nvPr>
            <p:extLst>
              <p:ext uri="{D42A27DB-BD31-4B8C-83A1-F6EECF244321}">
                <p14:modId xmlns:p14="http://schemas.microsoft.com/office/powerpoint/2010/main" val="3321126485"/>
              </p:ext>
            </p:extLst>
          </p:nvPr>
        </p:nvGraphicFramePr>
        <p:xfrm>
          <a:off x="3019898" y="3304295"/>
          <a:ext cx="2048630" cy="1976037"/>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5">
            <a:extLst>
              <a:ext uri="{FF2B5EF4-FFF2-40B4-BE49-F238E27FC236}">
                <a16:creationId xmlns:a16="http://schemas.microsoft.com/office/drawing/2014/main" id="{8AF17CC6-CE2C-8F4B-DDFF-12D619D8D1A5}"/>
              </a:ext>
            </a:extLst>
          </p:cNvPr>
          <p:cNvSpPr>
            <a:spLocks noChangeArrowheads="1"/>
          </p:cNvSpPr>
          <p:nvPr/>
        </p:nvSpPr>
        <p:spPr bwMode="auto">
          <a:xfrm>
            <a:off x="3437150" y="3990761"/>
            <a:ext cx="133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3200" b="1" dirty="0">
                <a:solidFill>
                  <a:srgbClr val="59FF8F"/>
                </a:solidFill>
                <a:cs typeface="Times New Roman" panose="02020603050405020304" pitchFamily="18" charset="0"/>
              </a:rPr>
              <a:t>57.3%</a:t>
            </a:r>
            <a:endParaRPr lang="en-IE" sz="3200" b="1" dirty="0">
              <a:solidFill>
                <a:srgbClr val="59FF8F"/>
              </a:solidFill>
              <a:cs typeface="Times New Roman" panose="02020603050405020304" pitchFamily="18" charset="0"/>
            </a:endParaRPr>
          </a:p>
        </p:txBody>
      </p:sp>
      <p:sp>
        <p:nvSpPr>
          <p:cNvPr id="25" name="Rectangle 5">
            <a:extLst>
              <a:ext uri="{FF2B5EF4-FFF2-40B4-BE49-F238E27FC236}">
                <a16:creationId xmlns:a16="http://schemas.microsoft.com/office/drawing/2014/main" id="{943BD2FE-02AE-7E6B-846D-BF75BA59C88D}"/>
              </a:ext>
            </a:extLst>
          </p:cNvPr>
          <p:cNvSpPr>
            <a:spLocks noChangeArrowheads="1"/>
          </p:cNvSpPr>
          <p:nvPr/>
        </p:nvSpPr>
        <p:spPr bwMode="auto">
          <a:xfrm>
            <a:off x="3189016" y="5172351"/>
            <a:ext cx="16916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1400" b="1" dirty="0">
                <a:solidFill>
                  <a:schemeClr val="bg1"/>
                </a:solidFill>
                <a:ea typeface="Calibri" panose="020F0502020204030204" pitchFamily="34" charset="0"/>
                <a:cs typeface="Times New Roman" panose="02020603050405020304" pitchFamily="18" charset="0"/>
              </a:rPr>
              <a:t>Dos pacientes foram classificados como multirracial</a:t>
            </a:r>
            <a:endParaRPr lang="en-IE" sz="1400" b="1" dirty="0">
              <a:solidFill>
                <a:schemeClr val="bg1"/>
              </a:solidFill>
              <a:effectLst/>
              <a:ea typeface="Calibri" panose="020F0502020204030204" pitchFamily="34" charset="0"/>
              <a:cs typeface="Times New Roman" panose="02020603050405020304" pitchFamily="18" charset="0"/>
            </a:endParaRPr>
          </a:p>
        </p:txBody>
      </p:sp>
      <p:graphicFrame>
        <p:nvGraphicFramePr>
          <p:cNvPr id="26" name="Chart 25">
            <a:extLst>
              <a:ext uri="{FF2B5EF4-FFF2-40B4-BE49-F238E27FC236}">
                <a16:creationId xmlns:a16="http://schemas.microsoft.com/office/drawing/2014/main" id="{C83B54A7-1942-6E95-A780-4754681EC24B}"/>
              </a:ext>
            </a:extLst>
          </p:cNvPr>
          <p:cNvGraphicFramePr/>
          <p:nvPr>
            <p:extLst>
              <p:ext uri="{D42A27DB-BD31-4B8C-83A1-F6EECF244321}">
                <p14:modId xmlns:p14="http://schemas.microsoft.com/office/powerpoint/2010/main" val="4154292472"/>
              </p:ext>
            </p:extLst>
          </p:nvPr>
        </p:nvGraphicFramePr>
        <p:xfrm>
          <a:off x="8076572" y="1487683"/>
          <a:ext cx="2048630" cy="1976037"/>
        </p:xfrm>
        <a:graphic>
          <a:graphicData uri="http://schemas.openxmlformats.org/drawingml/2006/chart">
            <c:chart xmlns:c="http://schemas.openxmlformats.org/drawingml/2006/chart" xmlns:r="http://schemas.openxmlformats.org/officeDocument/2006/relationships" r:id="rId6"/>
          </a:graphicData>
        </a:graphic>
      </p:graphicFrame>
      <p:sp>
        <p:nvSpPr>
          <p:cNvPr id="29" name="Rectangle 5">
            <a:extLst>
              <a:ext uri="{FF2B5EF4-FFF2-40B4-BE49-F238E27FC236}">
                <a16:creationId xmlns:a16="http://schemas.microsoft.com/office/drawing/2014/main" id="{CEC1E02D-706F-CFFB-5D25-0D226EAB28CF}"/>
              </a:ext>
            </a:extLst>
          </p:cNvPr>
          <p:cNvSpPr>
            <a:spLocks noChangeArrowheads="1"/>
          </p:cNvSpPr>
          <p:nvPr/>
        </p:nvSpPr>
        <p:spPr bwMode="auto">
          <a:xfrm>
            <a:off x="8478514" y="2121295"/>
            <a:ext cx="133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3200" b="1" dirty="0">
                <a:solidFill>
                  <a:srgbClr val="632066"/>
                </a:solidFill>
                <a:ea typeface="Calibri" panose="020F0502020204030204" pitchFamily="34" charset="0"/>
                <a:cs typeface="Times New Roman" panose="02020603050405020304" pitchFamily="18" charset="0"/>
              </a:rPr>
              <a:t>21,3%</a:t>
            </a:r>
            <a:endParaRPr lang="en-IE" sz="3200" b="1" dirty="0">
              <a:solidFill>
                <a:srgbClr val="632066"/>
              </a:solidFill>
              <a:effectLst/>
              <a:ea typeface="Calibri" panose="020F0502020204030204" pitchFamily="34" charset="0"/>
              <a:cs typeface="Times New Roman" panose="02020603050405020304" pitchFamily="18" charset="0"/>
            </a:endParaRPr>
          </a:p>
        </p:txBody>
      </p:sp>
      <p:sp>
        <p:nvSpPr>
          <p:cNvPr id="31" name="Rectangle 5">
            <a:extLst>
              <a:ext uri="{FF2B5EF4-FFF2-40B4-BE49-F238E27FC236}">
                <a16:creationId xmlns:a16="http://schemas.microsoft.com/office/drawing/2014/main" id="{A9CDE86A-8E0F-032C-143A-BA5017A91380}"/>
              </a:ext>
            </a:extLst>
          </p:cNvPr>
          <p:cNvSpPr>
            <a:spLocks noChangeArrowheads="1"/>
          </p:cNvSpPr>
          <p:nvPr/>
        </p:nvSpPr>
        <p:spPr bwMode="auto">
          <a:xfrm>
            <a:off x="8357671" y="3332342"/>
            <a:ext cx="13395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1400" b="1" dirty="0">
                <a:solidFill>
                  <a:srgbClr val="632066"/>
                </a:solidFill>
                <a:ea typeface="Calibri" panose="020F0502020204030204" pitchFamily="34" charset="0"/>
                <a:cs typeface="Times New Roman" panose="02020603050405020304" pitchFamily="18" charset="0"/>
              </a:rPr>
              <a:t>Taxa de internação por ano</a:t>
            </a:r>
            <a:endParaRPr lang="en-IE" sz="1400" b="1" dirty="0">
              <a:solidFill>
                <a:srgbClr val="632066"/>
              </a:solidFill>
              <a:effectLst/>
              <a:ea typeface="Calibri" panose="020F0502020204030204" pitchFamily="34" charset="0"/>
              <a:cs typeface="Times New Roman" panose="02020603050405020304" pitchFamily="18" charset="0"/>
            </a:endParaRPr>
          </a:p>
        </p:txBody>
      </p:sp>
      <p:sp>
        <p:nvSpPr>
          <p:cNvPr id="4" name="Rectangle 5">
            <a:extLst>
              <a:ext uri="{FF2B5EF4-FFF2-40B4-BE49-F238E27FC236}">
                <a16:creationId xmlns:a16="http://schemas.microsoft.com/office/drawing/2014/main" id="{80F7BCFD-7C7D-D0B0-432F-D315CA11864D}"/>
              </a:ext>
            </a:extLst>
          </p:cNvPr>
          <p:cNvSpPr>
            <a:spLocks noChangeArrowheads="1"/>
          </p:cNvSpPr>
          <p:nvPr/>
        </p:nvSpPr>
        <p:spPr bwMode="auto">
          <a:xfrm>
            <a:off x="3029783" y="1475842"/>
            <a:ext cx="2488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3200" b="1" dirty="0">
                <a:solidFill>
                  <a:srgbClr val="59FF8F"/>
                </a:solidFill>
                <a:ea typeface="Calibri" panose="020F0502020204030204" pitchFamily="34" charset="0"/>
                <a:cs typeface="Times New Roman" panose="02020603050405020304" pitchFamily="18" charset="0"/>
              </a:rPr>
              <a:t>21 a 46 anos</a:t>
            </a:r>
            <a:endParaRPr lang="en-IE" sz="3200" b="1" dirty="0">
              <a:solidFill>
                <a:srgbClr val="59FF8F"/>
              </a:solidFill>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81FC93F-141F-F29B-C8F5-71A808475C60}"/>
              </a:ext>
            </a:extLst>
          </p:cNvPr>
          <p:cNvSpPr>
            <a:spLocks noChangeArrowheads="1"/>
          </p:cNvSpPr>
          <p:nvPr/>
        </p:nvSpPr>
        <p:spPr bwMode="auto">
          <a:xfrm>
            <a:off x="3459140" y="1989693"/>
            <a:ext cx="13395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1400" b="1" dirty="0">
                <a:solidFill>
                  <a:schemeClr val="bg1"/>
                </a:solidFill>
                <a:ea typeface="Calibri" panose="020F0502020204030204" pitchFamily="34" charset="0"/>
                <a:cs typeface="Times New Roman" panose="02020603050405020304" pitchFamily="18" charset="0"/>
              </a:rPr>
              <a:t>É a faixa de idade mais atingida</a:t>
            </a:r>
            <a:endParaRPr lang="en-IE" sz="1400" b="1" dirty="0">
              <a:solidFill>
                <a:schemeClr val="bg1"/>
              </a:solidFill>
              <a:effectLst/>
              <a:ea typeface="Calibri" panose="020F0502020204030204" pitchFamily="34" charset="0"/>
              <a:cs typeface="Times New Roman" panose="02020603050405020304" pitchFamily="18" charset="0"/>
            </a:endParaRPr>
          </a:p>
        </p:txBody>
      </p:sp>
      <p:sp>
        <p:nvSpPr>
          <p:cNvPr id="7" name="Rectangle 5">
            <a:extLst>
              <a:ext uri="{FF2B5EF4-FFF2-40B4-BE49-F238E27FC236}">
                <a16:creationId xmlns:a16="http://schemas.microsoft.com/office/drawing/2014/main" id="{F91C6CB7-1DE3-4550-D595-AE238D2E21CD}"/>
              </a:ext>
            </a:extLst>
          </p:cNvPr>
          <p:cNvSpPr>
            <a:spLocks noChangeArrowheads="1"/>
          </p:cNvSpPr>
          <p:nvPr/>
        </p:nvSpPr>
        <p:spPr bwMode="auto">
          <a:xfrm>
            <a:off x="692531" y="1487683"/>
            <a:ext cx="14965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IE" sz="3200" b="1" dirty="0">
              <a:solidFill>
                <a:schemeClr val="bg1"/>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456DF84-48A6-713F-DC9C-4F245E3CC679}"/>
              </a:ext>
            </a:extLst>
          </p:cNvPr>
          <p:cNvSpPr>
            <a:spLocks noChangeArrowheads="1"/>
          </p:cNvSpPr>
          <p:nvPr/>
        </p:nvSpPr>
        <p:spPr bwMode="auto">
          <a:xfrm>
            <a:off x="692531" y="2051313"/>
            <a:ext cx="13395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1400" b="1" dirty="0">
                <a:solidFill>
                  <a:schemeClr val="bg1"/>
                </a:solidFill>
                <a:ea typeface="Calibri" panose="020F0502020204030204" pitchFamily="34" charset="0"/>
                <a:cs typeface="Times New Roman" panose="02020603050405020304" pitchFamily="18" charset="0"/>
              </a:rPr>
              <a:t>É o número </a:t>
            </a:r>
          </a:p>
          <a:p>
            <a:pPr algn="ctr"/>
            <a:r>
              <a:rPr lang="pt-BR" sz="1400" b="1" dirty="0">
                <a:solidFill>
                  <a:schemeClr val="bg1"/>
                </a:solidFill>
                <a:ea typeface="Calibri" panose="020F0502020204030204" pitchFamily="34" charset="0"/>
                <a:cs typeface="Times New Roman" panose="02020603050405020304" pitchFamily="18" charset="0"/>
              </a:rPr>
              <a:t>Estimado de brasileiros com </a:t>
            </a:r>
          </a:p>
          <a:p>
            <a:pPr algn="ctr"/>
            <a:r>
              <a:rPr lang="pt-BR" sz="1400" b="1" dirty="0">
                <a:solidFill>
                  <a:schemeClr val="bg1"/>
                </a:solidFill>
                <a:effectLst/>
                <a:ea typeface="Calibri" panose="020F0502020204030204" pitchFamily="34" charset="0"/>
                <a:cs typeface="Times New Roman" panose="02020603050405020304" pitchFamily="18" charset="0"/>
              </a:rPr>
              <a:t>Lúpus </a:t>
            </a:r>
            <a:endParaRPr lang="en-IE" sz="1400" b="1" baseline="30000" dirty="0">
              <a:solidFill>
                <a:schemeClr val="bg1"/>
              </a:solidFill>
              <a:effectLst/>
              <a:ea typeface="Calibri" panose="020F0502020204030204" pitchFamily="34" charset="0"/>
              <a:cs typeface="Times New Roman" panose="02020603050405020304" pitchFamily="18" charset="0"/>
            </a:endParaRPr>
          </a:p>
        </p:txBody>
      </p:sp>
      <p:sp>
        <p:nvSpPr>
          <p:cNvPr id="12" name="Rectangle 5">
            <a:extLst>
              <a:ext uri="{FF2B5EF4-FFF2-40B4-BE49-F238E27FC236}">
                <a16:creationId xmlns:a16="http://schemas.microsoft.com/office/drawing/2014/main" id="{68435B39-AC04-10D5-A504-AC06D736CC63}"/>
              </a:ext>
            </a:extLst>
          </p:cNvPr>
          <p:cNvSpPr>
            <a:spLocks noChangeArrowheads="1"/>
          </p:cNvSpPr>
          <p:nvPr/>
        </p:nvSpPr>
        <p:spPr bwMode="auto">
          <a:xfrm>
            <a:off x="572541" y="1476324"/>
            <a:ext cx="14965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sz="3200" b="1" dirty="0">
                <a:solidFill>
                  <a:srgbClr val="59FF8F"/>
                </a:solidFill>
                <a:latin typeface="Calibri" panose="020F0502020204030204" pitchFamily="34" charset="0"/>
                <a:ea typeface="Calibri" panose="020F0502020204030204" pitchFamily="34" charset="0"/>
                <a:cs typeface="Times New Roman" panose="02020603050405020304" pitchFamily="18" charset="0"/>
              </a:rPr>
              <a:t>77.000</a:t>
            </a:r>
            <a:endParaRPr lang="en-IE" sz="3200" b="1" dirty="0">
              <a:solidFill>
                <a:srgbClr val="59FF8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tângulo 8">
            <a:extLst>
              <a:ext uri="{FF2B5EF4-FFF2-40B4-BE49-F238E27FC236}">
                <a16:creationId xmlns:a16="http://schemas.microsoft.com/office/drawing/2014/main" id="{2C536E88-25CA-0F23-616A-8502E380AC51}"/>
              </a:ext>
            </a:extLst>
          </p:cNvPr>
          <p:cNvSpPr/>
          <p:nvPr/>
        </p:nvSpPr>
        <p:spPr>
          <a:xfrm>
            <a:off x="0" y="6072528"/>
            <a:ext cx="9761379" cy="785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100" dirty="0">
                <a:solidFill>
                  <a:schemeClr val="tx1"/>
                </a:solidFill>
              </a:rPr>
              <a:t>1. Fonte: Mendes de Abreu, M et al. </a:t>
            </a:r>
            <a:r>
              <a:rPr lang="pt-BR" sz="1100" dirty="0" err="1">
                <a:solidFill>
                  <a:schemeClr val="tx1"/>
                </a:solidFill>
              </a:rPr>
              <a:t>Characterization</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the</a:t>
            </a:r>
            <a:r>
              <a:rPr lang="pt-BR" sz="1100" dirty="0">
                <a:solidFill>
                  <a:schemeClr val="tx1"/>
                </a:solidFill>
              </a:rPr>
              <a:t> </a:t>
            </a:r>
            <a:r>
              <a:rPr lang="pt-BR" sz="1100" dirty="0" err="1">
                <a:solidFill>
                  <a:schemeClr val="tx1"/>
                </a:solidFill>
              </a:rPr>
              <a:t>patterns</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care</a:t>
            </a:r>
            <a:r>
              <a:rPr lang="pt-BR" sz="1100" dirty="0">
                <a:solidFill>
                  <a:schemeClr val="tx1"/>
                </a:solidFill>
              </a:rPr>
              <a:t>, </a:t>
            </a:r>
            <a:r>
              <a:rPr lang="pt-BR" sz="1100" dirty="0" err="1">
                <a:solidFill>
                  <a:schemeClr val="tx1"/>
                </a:solidFill>
              </a:rPr>
              <a:t>access</a:t>
            </a:r>
            <a:r>
              <a:rPr lang="pt-BR" sz="1100" dirty="0">
                <a:solidFill>
                  <a:schemeClr val="tx1"/>
                </a:solidFill>
              </a:rPr>
              <a:t>, </a:t>
            </a:r>
            <a:r>
              <a:rPr lang="pt-BR" sz="1100" dirty="0" err="1">
                <a:solidFill>
                  <a:schemeClr val="tx1"/>
                </a:solidFill>
              </a:rPr>
              <a:t>and</a:t>
            </a:r>
            <a:r>
              <a:rPr lang="pt-BR" sz="1100" dirty="0">
                <a:solidFill>
                  <a:schemeClr val="tx1"/>
                </a:solidFill>
              </a:rPr>
              <a:t> direct </a:t>
            </a:r>
            <a:r>
              <a:rPr lang="pt-BR" sz="1100" dirty="0" err="1">
                <a:solidFill>
                  <a:schemeClr val="tx1"/>
                </a:solidFill>
              </a:rPr>
              <a:t>cost</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systemic</a:t>
            </a:r>
            <a:r>
              <a:rPr lang="pt-BR" sz="1100" dirty="0">
                <a:solidFill>
                  <a:schemeClr val="tx1"/>
                </a:solidFill>
              </a:rPr>
              <a:t> lúpus </a:t>
            </a:r>
            <a:r>
              <a:rPr lang="pt-BR" sz="1100" dirty="0" err="1">
                <a:solidFill>
                  <a:schemeClr val="tx1"/>
                </a:solidFill>
              </a:rPr>
              <a:t>erythematosus</a:t>
            </a:r>
            <a:r>
              <a:rPr lang="pt-BR" sz="1100" dirty="0">
                <a:solidFill>
                  <a:schemeClr val="tx1"/>
                </a:solidFill>
              </a:rPr>
              <a:t> in </a:t>
            </a:r>
            <a:r>
              <a:rPr lang="pt-BR" sz="1100" dirty="0" err="1">
                <a:solidFill>
                  <a:schemeClr val="tx1"/>
                </a:solidFill>
              </a:rPr>
              <a:t>Brazil</a:t>
            </a:r>
            <a:r>
              <a:rPr lang="pt-BR" sz="1100" dirty="0">
                <a:solidFill>
                  <a:schemeClr val="tx1"/>
                </a:solidFill>
              </a:rPr>
              <a:t>: </a:t>
            </a:r>
            <a:r>
              <a:rPr lang="pt-BR" sz="1100" dirty="0" err="1">
                <a:solidFill>
                  <a:schemeClr val="tx1"/>
                </a:solidFill>
              </a:rPr>
              <a:t>findings</a:t>
            </a:r>
            <a:r>
              <a:rPr lang="pt-BR" sz="1100" dirty="0">
                <a:solidFill>
                  <a:schemeClr val="tx1"/>
                </a:solidFill>
              </a:rPr>
              <a:t> </a:t>
            </a:r>
            <a:r>
              <a:rPr lang="pt-BR" sz="1100" dirty="0" err="1">
                <a:solidFill>
                  <a:schemeClr val="tx1"/>
                </a:solidFill>
              </a:rPr>
              <a:t>from</a:t>
            </a:r>
            <a:r>
              <a:rPr lang="pt-BR" sz="1100" dirty="0">
                <a:solidFill>
                  <a:schemeClr val="tx1"/>
                </a:solidFill>
              </a:rPr>
              <a:t> </a:t>
            </a:r>
            <a:r>
              <a:rPr lang="pt-BR" sz="1100" dirty="0" err="1">
                <a:solidFill>
                  <a:schemeClr val="tx1"/>
                </a:solidFill>
              </a:rPr>
              <a:t>the</a:t>
            </a:r>
            <a:endParaRPr lang="pt-BR" sz="1100" dirty="0">
              <a:solidFill>
                <a:schemeClr val="tx1"/>
              </a:solidFill>
            </a:endParaRPr>
          </a:p>
          <a:p>
            <a:pPr>
              <a:defRPr/>
            </a:pPr>
            <a:r>
              <a:rPr lang="pt-BR" sz="1100" dirty="0">
                <a:solidFill>
                  <a:schemeClr val="tx1"/>
                </a:solidFill>
              </a:rPr>
              <a:t>Macunaíma </a:t>
            </a:r>
            <a:r>
              <a:rPr lang="pt-BR" sz="1100" dirty="0" err="1">
                <a:solidFill>
                  <a:schemeClr val="tx1"/>
                </a:solidFill>
              </a:rPr>
              <a:t>study</a:t>
            </a:r>
            <a:r>
              <a:rPr lang="pt-BR" sz="1100" dirty="0">
                <a:solidFill>
                  <a:schemeClr val="tx1"/>
                </a:solidFill>
              </a:rPr>
              <a:t>. </a:t>
            </a:r>
            <a:r>
              <a:rPr lang="pt-BR" sz="1100" dirty="0" err="1">
                <a:solidFill>
                  <a:schemeClr val="tx1"/>
                </a:solidFill>
              </a:rPr>
              <a:t>Arthritis</a:t>
            </a:r>
            <a:r>
              <a:rPr lang="pt-BR" sz="1100" dirty="0">
                <a:solidFill>
                  <a:schemeClr val="tx1"/>
                </a:solidFill>
              </a:rPr>
              <a:t> </a:t>
            </a:r>
            <a:r>
              <a:rPr lang="pt-BR" sz="1100" dirty="0" err="1">
                <a:solidFill>
                  <a:schemeClr val="tx1"/>
                </a:solidFill>
              </a:rPr>
              <a:t>Rheumatol</a:t>
            </a:r>
            <a:r>
              <a:rPr lang="pt-BR" sz="1100" dirty="0">
                <a:solidFill>
                  <a:schemeClr val="tx1"/>
                </a:solidFill>
              </a:rPr>
              <a:t> 2021. </a:t>
            </a:r>
          </a:p>
        </p:txBody>
      </p:sp>
      <p:graphicFrame>
        <p:nvGraphicFramePr>
          <p:cNvPr id="15" name="Chart 14">
            <a:extLst>
              <a:ext uri="{FF2B5EF4-FFF2-40B4-BE49-F238E27FC236}">
                <a16:creationId xmlns:a16="http://schemas.microsoft.com/office/drawing/2014/main" id="{50D544D9-0351-94A1-507C-04BE8C4E28EA}"/>
              </a:ext>
            </a:extLst>
          </p:cNvPr>
          <p:cNvGraphicFramePr/>
          <p:nvPr>
            <p:extLst>
              <p:ext uri="{D42A27DB-BD31-4B8C-83A1-F6EECF244321}">
                <p14:modId xmlns:p14="http://schemas.microsoft.com/office/powerpoint/2010/main" val="3770602743"/>
              </p:ext>
            </p:extLst>
          </p:nvPr>
        </p:nvGraphicFramePr>
        <p:xfrm>
          <a:off x="10108887" y="1368772"/>
          <a:ext cx="2048630" cy="1976037"/>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5">
            <a:extLst>
              <a:ext uri="{FF2B5EF4-FFF2-40B4-BE49-F238E27FC236}">
                <a16:creationId xmlns:a16="http://schemas.microsoft.com/office/drawing/2014/main" id="{C2C6F59E-E8F6-7048-3E7F-CAA8E89D2C61}"/>
              </a:ext>
            </a:extLst>
          </p:cNvPr>
          <p:cNvSpPr>
            <a:spLocks noChangeArrowheads="1"/>
          </p:cNvSpPr>
          <p:nvPr/>
        </p:nvSpPr>
        <p:spPr bwMode="auto">
          <a:xfrm>
            <a:off x="10532409" y="3208031"/>
            <a:ext cx="13395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1400" b="1" dirty="0">
                <a:solidFill>
                  <a:srgbClr val="632066"/>
                </a:solidFill>
                <a:ea typeface="Calibri" panose="020F0502020204030204" pitchFamily="34" charset="0"/>
                <a:cs typeface="Times New Roman" panose="02020603050405020304" pitchFamily="18" charset="0"/>
              </a:rPr>
              <a:t>Dos pacientes abandonam </a:t>
            </a:r>
          </a:p>
          <a:p>
            <a:pPr algn="ctr"/>
            <a:r>
              <a:rPr lang="pt-BR" sz="1400" b="1" dirty="0">
                <a:solidFill>
                  <a:srgbClr val="632066"/>
                </a:solidFill>
                <a:ea typeface="Calibri" panose="020F0502020204030204" pitchFamily="34" charset="0"/>
                <a:cs typeface="Times New Roman" panose="02020603050405020304" pitchFamily="18" charset="0"/>
              </a:rPr>
              <a:t>a escola</a:t>
            </a:r>
            <a:endParaRPr lang="en-IE" sz="1400" b="1" dirty="0">
              <a:solidFill>
                <a:srgbClr val="632066"/>
              </a:solidFill>
              <a:effectLst/>
              <a:ea typeface="Calibri" panose="020F0502020204030204" pitchFamily="34" charset="0"/>
              <a:cs typeface="Times New Roman" panose="02020603050405020304" pitchFamily="18" charset="0"/>
            </a:endParaRPr>
          </a:p>
        </p:txBody>
      </p:sp>
      <p:sp>
        <p:nvSpPr>
          <p:cNvPr id="23" name="Rectangle 5">
            <a:extLst>
              <a:ext uri="{FF2B5EF4-FFF2-40B4-BE49-F238E27FC236}">
                <a16:creationId xmlns:a16="http://schemas.microsoft.com/office/drawing/2014/main" id="{F9934CDF-F22E-D2FD-1FD2-73A9B1262616}"/>
              </a:ext>
            </a:extLst>
          </p:cNvPr>
          <p:cNvSpPr>
            <a:spLocks noChangeArrowheads="1"/>
          </p:cNvSpPr>
          <p:nvPr/>
        </p:nvSpPr>
        <p:spPr bwMode="auto">
          <a:xfrm>
            <a:off x="10536887" y="2045794"/>
            <a:ext cx="1339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pt-BR" sz="3200" b="1" dirty="0">
                <a:solidFill>
                  <a:srgbClr val="632066"/>
                </a:solidFill>
                <a:ea typeface="Calibri" panose="020F0502020204030204" pitchFamily="34" charset="0"/>
                <a:cs typeface="Times New Roman" panose="02020603050405020304" pitchFamily="18" charset="0"/>
              </a:rPr>
              <a:t>15,3%</a:t>
            </a:r>
            <a:endParaRPr lang="en-IE" sz="3200" b="1" dirty="0">
              <a:solidFill>
                <a:srgbClr val="632066"/>
              </a:solidFill>
              <a:effectLst/>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49939922-7D2C-DA5A-49C0-420BB36C27CC}"/>
              </a:ext>
            </a:extLst>
          </p:cNvPr>
          <p:cNvSpPr>
            <a:spLocks noChangeArrowheads="1"/>
          </p:cNvSpPr>
          <p:nvPr/>
        </p:nvSpPr>
        <p:spPr bwMode="auto">
          <a:xfrm>
            <a:off x="6848096" y="4084397"/>
            <a:ext cx="2071203" cy="159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FF5959"/>
                </a:solidFill>
                <a:ea typeface="Calibri" panose="020F0502020204030204" pitchFamily="34" charset="0"/>
                <a:cs typeface="Times New Roman" panose="02020603050405020304" pitchFamily="18" charset="0"/>
              </a:rPr>
              <a:t>2a</a:t>
            </a:r>
            <a:r>
              <a:rPr lang="en-IE" sz="1400" b="1" dirty="0">
                <a:solidFill>
                  <a:srgbClr val="FF5959"/>
                </a:solidFill>
                <a:ea typeface="Calibri" panose="020F0502020204030204" pitchFamily="34" charset="0"/>
                <a:cs typeface="Times New Roman" panose="02020603050405020304" pitchFamily="18" charset="0"/>
              </a:rPr>
              <a:t> </a:t>
            </a:r>
            <a:r>
              <a:rPr lang="en-IE" sz="3200" b="1" dirty="0" err="1">
                <a:solidFill>
                  <a:srgbClr val="FF5959"/>
                </a:solidFill>
                <a:cs typeface="Times New Roman" panose="02020603050405020304" pitchFamily="18" charset="0"/>
              </a:rPr>
              <a:t>maior</a:t>
            </a:r>
            <a:r>
              <a:rPr lang="en-IE" sz="3200" b="1" dirty="0">
                <a:solidFill>
                  <a:srgbClr val="FF5959"/>
                </a:solidFill>
                <a:cs typeface="Times New Roman" panose="02020603050405020304" pitchFamily="18" charset="0"/>
              </a:rPr>
              <a:t> </a:t>
            </a:r>
            <a:r>
              <a:rPr lang="en-IE" sz="1400" b="0" i="0" u="none" strike="noStrike" dirty="0">
                <a:solidFill>
                  <a:srgbClr val="222222"/>
                </a:solidFill>
                <a:effectLst/>
                <a:latin typeface="Arial" panose="020B0604020202020204" pitchFamily="34" charset="0"/>
              </a:rPr>
              <a:t>causa </a:t>
            </a:r>
          </a:p>
          <a:p>
            <a:pPr algn="ctr"/>
            <a:r>
              <a:rPr lang="en-IE" sz="1400" b="0" i="0" u="none" strike="noStrike" dirty="0">
                <a:solidFill>
                  <a:srgbClr val="222222"/>
                </a:solidFill>
                <a:effectLst/>
                <a:latin typeface="Arial" panose="020B0604020202020204" pitchFamily="34" charset="0"/>
              </a:rPr>
              <a:t>de </a:t>
            </a:r>
            <a:r>
              <a:rPr lang="en-IE" sz="1400" b="0" i="0" u="none" strike="noStrike" dirty="0" err="1">
                <a:solidFill>
                  <a:srgbClr val="222222"/>
                </a:solidFill>
                <a:effectLst/>
                <a:latin typeface="Arial" panose="020B0604020202020204" pitchFamily="34" charset="0"/>
              </a:rPr>
              <a:t>afastamento</a:t>
            </a:r>
            <a:r>
              <a:rPr lang="en-IE" sz="1400" b="0" i="0" u="none" strike="noStrike" dirty="0">
                <a:solidFill>
                  <a:srgbClr val="222222"/>
                </a:solidFill>
                <a:effectLst/>
                <a:latin typeface="Arial" panose="020B0604020202020204" pitchFamily="34" charset="0"/>
              </a:rPr>
              <a:t> do </a:t>
            </a:r>
            <a:r>
              <a:rPr lang="en-IE" sz="1400" b="0" i="0" u="none" strike="noStrike" dirty="0" err="1">
                <a:solidFill>
                  <a:srgbClr val="222222"/>
                </a:solidFill>
                <a:effectLst/>
                <a:latin typeface="Arial" panose="020B0604020202020204" pitchFamily="34" charset="0"/>
              </a:rPr>
              <a:t>trabalho</a:t>
            </a:r>
            <a:endParaRPr lang="en-IE" sz="1400" b="0" i="0" u="none" strike="noStrike" dirty="0">
              <a:solidFill>
                <a:srgbClr val="222222"/>
              </a:solidFill>
              <a:effectLst/>
              <a:latin typeface="Arial" panose="020B0604020202020204" pitchFamily="34" charset="0"/>
            </a:endParaRPr>
          </a:p>
          <a:p>
            <a:pPr algn="ctr"/>
            <a:endParaRPr lang="en-IE" sz="1400" b="0" i="0" u="none" strike="noStrike" dirty="0">
              <a:solidFill>
                <a:srgbClr val="222222"/>
              </a:solidFill>
              <a:effectLst/>
              <a:latin typeface="Arial" panose="020B0604020202020204" pitchFamily="34" charset="0"/>
            </a:endParaRPr>
          </a:p>
          <a:p>
            <a:pPr algn="ctr"/>
            <a:r>
              <a:rPr lang="en-IE" sz="1400" baseline="30000" dirty="0">
                <a:solidFill>
                  <a:srgbClr val="222222"/>
                </a:solidFill>
                <a:latin typeface="Arial" panose="020B0604020202020204" pitchFamily="34" charset="0"/>
                <a:ea typeface="Calibri" panose="020F0502020204030204" pitchFamily="34" charset="0"/>
                <a:cs typeface="Times New Roman" panose="02020603050405020304" pitchFamily="18" charset="0"/>
              </a:rPr>
              <a:t>(</a:t>
            </a:r>
            <a:r>
              <a:rPr lang="en-IE" sz="1400" baseline="30000" dirty="0" err="1">
                <a:solidFill>
                  <a:srgbClr val="222222"/>
                </a:solidFill>
                <a:latin typeface="Arial" panose="020B0604020202020204" pitchFamily="34" charset="0"/>
                <a:ea typeface="Calibri" panose="020F0502020204030204" pitchFamily="34" charset="0"/>
                <a:cs typeface="Times New Roman" panose="02020603050405020304" pitchFamily="18" charset="0"/>
              </a:rPr>
              <a:t>Previdência</a:t>
            </a:r>
            <a:r>
              <a:rPr lang="en-IE" sz="1400" baseline="30000" dirty="0">
                <a:solidFill>
                  <a:srgbClr val="222222"/>
                </a:solidFill>
                <a:latin typeface="Arial" panose="020B0604020202020204" pitchFamily="34" charset="0"/>
                <a:ea typeface="Calibri" panose="020F0502020204030204" pitchFamily="34" charset="0"/>
                <a:cs typeface="Times New Roman" panose="02020603050405020304" pitchFamily="18" charset="0"/>
              </a:rPr>
              <a:t> Social 2018)</a:t>
            </a:r>
            <a:endParaRPr lang="en-IE" sz="1400" b="1" baseline="30000" dirty="0">
              <a:effectLst/>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0F6D47CA-E305-4B0B-4313-DD5FAAD9D5E2}"/>
              </a:ext>
            </a:extLst>
          </p:cNvPr>
          <p:cNvSpPr>
            <a:spLocks noChangeArrowheads="1"/>
          </p:cNvSpPr>
          <p:nvPr/>
        </p:nvSpPr>
        <p:spPr bwMode="auto">
          <a:xfrm>
            <a:off x="9402249" y="4159983"/>
            <a:ext cx="26004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IE" sz="3200" b="1" dirty="0">
                <a:solidFill>
                  <a:srgbClr val="FF5959"/>
                </a:solidFill>
                <a:cs typeface="Times New Roman" panose="02020603050405020304" pitchFamily="18" charset="0"/>
              </a:rPr>
              <a:t>US$ 3.123,53</a:t>
            </a:r>
          </a:p>
          <a:p>
            <a:pPr algn="ctr"/>
            <a:r>
              <a:rPr lang="en-IE" sz="1400" b="1" dirty="0">
                <a:solidFill>
                  <a:srgbClr val="632066"/>
                </a:solidFill>
                <a:cs typeface="Times New Roman" panose="02020603050405020304" pitchFamily="18" charset="0"/>
              </a:rPr>
              <a:t>(R$ 17.825,47)</a:t>
            </a:r>
          </a:p>
          <a:p>
            <a:pPr algn="ctr"/>
            <a:r>
              <a:rPr lang="pt-BR" sz="3200" b="1" dirty="0">
                <a:solidFill>
                  <a:srgbClr val="FF5959"/>
                </a:solidFill>
                <a:cs typeface="Times New Roman" panose="02020603050405020304" pitchFamily="18" charset="0"/>
              </a:rPr>
              <a:t> </a:t>
            </a:r>
            <a:r>
              <a:rPr lang="en-IE" sz="1400" b="1" dirty="0">
                <a:solidFill>
                  <a:srgbClr val="FF5959"/>
                </a:solidFill>
                <a:ea typeface="Calibri" panose="020F0502020204030204" pitchFamily="34" charset="0"/>
                <a:cs typeface="Times New Roman" panose="02020603050405020304" pitchFamily="18" charset="0"/>
              </a:rPr>
              <a:t> </a:t>
            </a:r>
            <a:r>
              <a:rPr lang="en-IE" sz="1400" b="0" i="0" u="none" strike="noStrike" dirty="0" err="1">
                <a:solidFill>
                  <a:srgbClr val="222222"/>
                </a:solidFill>
                <a:effectLst/>
                <a:latin typeface="Arial" panose="020B0604020202020204" pitchFamily="34" charset="0"/>
              </a:rPr>
              <a:t>custo</a:t>
            </a:r>
            <a:r>
              <a:rPr lang="en-IE" sz="1400" b="0" i="0" u="none" strike="noStrike" dirty="0">
                <a:solidFill>
                  <a:srgbClr val="222222"/>
                </a:solidFill>
                <a:effectLst/>
                <a:latin typeface="Arial" panose="020B0604020202020204" pitchFamily="34" charset="0"/>
              </a:rPr>
              <a:t> </a:t>
            </a:r>
            <a:r>
              <a:rPr lang="en-IE" sz="1400" b="0" i="0" u="none" strike="noStrike" dirty="0" err="1">
                <a:solidFill>
                  <a:srgbClr val="222222"/>
                </a:solidFill>
                <a:effectLst/>
                <a:latin typeface="Arial" panose="020B0604020202020204" pitchFamily="34" charset="0"/>
              </a:rPr>
              <a:t>médio</a:t>
            </a:r>
            <a:r>
              <a:rPr lang="en-IE" sz="1400" b="0" i="0" u="none" strike="noStrike" dirty="0">
                <a:solidFill>
                  <a:srgbClr val="222222"/>
                </a:solidFill>
                <a:effectLst/>
                <a:latin typeface="Arial" panose="020B0604020202020204" pitchFamily="34" charset="0"/>
              </a:rPr>
              <a:t> </a:t>
            </a:r>
            <a:r>
              <a:rPr lang="en-IE" sz="1400" b="0" i="0" u="none" strike="noStrike" dirty="0" err="1">
                <a:solidFill>
                  <a:srgbClr val="222222"/>
                </a:solidFill>
                <a:effectLst/>
                <a:latin typeface="Arial" panose="020B0604020202020204" pitchFamily="34" charset="0"/>
              </a:rPr>
              <a:t>por</a:t>
            </a:r>
            <a:r>
              <a:rPr lang="en-IE" sz="1400" b="0" i="0" u="none" strike="noStrike" dirty="0">
                <a:solidFill>
                  <a:srgbClr val="222222"/>
                </a:solidFill>
                <a:effectLst/>
                <a:latin typeface="Arial" panose="020B0604020202020204" pitchFamily="34" charset="0"/>
              </a:rPr>
              <a:t> </a:t>
            </a:r>
            <a:r>
              <a:rPr lang="en-IE" sz="1400" b="0" i="0" u="none" strike="noStrike" dirty="0" err="1">
                <a:solidFill>
                  <a:srgbClr val="222222"/>
                </a:solidFill>
                <a:effectLst/>
                <a:latin typeface="Arial" panose="020B0604020202020204" pitchFamily="34" charset="0"/>
              </a:rPr>
              <a:t>paciente</a:t>
            </a:r>
            <a:r>
              <a:rPr lang="en-IE" sz="1400" b="0" i="0" u="none" strike="noStrike" dirty="0">
                <a:solidFill>
                  <a:srgbClr val="222222"/>
                </a:solidFill>
                <a:effectLst/>
                <a:latin typeface="Arial" panose="020B0604020202020204" pitchFamily="34" charset="0"/>
              </a:rPr>
              <a:t> </a:t>
            </a:r>
            <a:r>
              <a:rPr lang="en-IE" sz="1400" b="0" i="0" u="none" strike="noStrike" dirty="0" err="1">
                <a:solidFill>
                  <a:srgbClr val="222222"/>
                </a:solidFill>
                <a:effectLst/>
                <a:latin typeface="Arial" panose="020B0604020202020204" pitchFamily="34" charset="0"/>
              </a:rPr>
              <a:t>por</a:t>
            </a:r>
            <a:r>
              <a:rPr lang="en-IE" sz="1400" b="0" i="0" u="none" strike="noStrike" dirty="0">
                <a:solidFill>
                  <a:srgbClr val="222222"/>
                </a:solidFill>
                <a:effectLst/>
                <a:latin typeface="Arial" panose="020B0604020202020204" pitchFamily="34" charset="0"/>
              </a:rPr>
              <a:t> </a:t>
            </a:r>
            <a:r>
              <a:rPr lang="en-IE" sz="1400" b="0" i="0" u="none" strike="noStrike" dirty="0" err="1">
                <a:solidFill>
                  <a:srgbClr val="222222"/>
                </a:solidFill>
                <a:effectLst/>
                <a:latin typeface="Arial" panose="020B0604020202020204" pitchFamily="34" charset="0"/>
              </a:rPr>
              <a:t>ano</a:t>
            </a:r>
            <a:endParaRPr lang="en-IE" sz="1400" b="0" i="0" u="none" strike="noStrike" dirty="0">
              <a:solidFill>
                <a:srgbClr val="222222"/>
              </a:solidFill>
              <a:effectLst/>
              <a:latin typeface="Arial" panose="020B0604020202020204" pitchFamily="34" charset="0"/>
            </a:endParaRPr>
          </a:p>
          <a:p>
            <a:pPr algn="ctr"/>
            <a:endParaRPr lang="en-IE" sz="1400" b="0" i="0" u="none" strike="noStrike"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56750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F8854-23D8-F171-F313-C17FB230C888}"/>
            </a:ext>
          </a:extLst>
        </p:cNvPr>
        <p:cNvGrpSpPr/>
        <p:nvPr/>
      </p:nvGrpSpPr>
      <p:grpSpPr>
        <a:xfrm>
          <a:off x="0" y="0"/>
          <a:ext cx="0" cy="0"/>
          <a:chOff x="0" y="0"/>
          <a:chExt cx="0" cy="0"/>
        </a:xfrm>
      </p:grpSpPr>
      <p:sp>
        <p:nvSpPr>
          <p:cNvPr id="3076" name="Rectangle 5">
            <a:extLst>
              <a:ext uri="{FF2B5EF4-FFF2-40B4-BE49-F238E27FC236}">
                <a16:creationId xmlns:a16="http://schemas.microsoft.com/office/drawing/2014/main" id="{B0CB352C-D129-7494-797A-D4A8BE53A916}"/>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sp>
        <p:nvSpPr>
          <p:cNvPr id="5" name="Rectangle 5">
            <a:extLst>
              <a:ext uri="{FF2B5EF4-FFF2-40B4-BE49-F238E27FC236}">
                <a16:creationId xmlns:a16="http://schemas.microsoft.com/office/drawing/2014/main" id="{34179C50-0A39-6D22-10F7-D499AF37BDCA}"/>
              </a:ext>
            </a:extLst>
          </p:cNvPr>
          <p:cNvSpPr>
            <a:spLocks noChangeArrowheads="1"/>
          </p:cNvSpPr>
          <p:nvPr/>
        </p:nvSpPr>
        <p:spPr bwMode="auto">
          <a:xfrm>
            <a:off x="119660" y="152779"/>
            <a:ext cx="119526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rPr>
              <a:t>MACRO FATORES IMPEDITIVOS À AMPLIAÇÃO DO CONHECIMENTO SOBRE O LÚPUS E MELHORIA NO ATENDIMENTO AO PACIENTE</a:t>
            </a:r>
            <a:endParaRPr lang="en-IE"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5">
            <a:extLst>
              <a:ext uri="{FF2B5EF4-FFF2-40B4-BE49-F238E27FC236}">
                <a16:creationId xmlns:a16="http://schemas.microsoft.com/office/drawing/2014/main" id="{CACE2E2C-83D3-6FD0-23E6-5A4380088F1E}"/>
              </a:ext>
            </a:extLst>
          </p:cNvPr>
          <p:cNvSpPr>
            <a:spLocks noChangeArrowheads="1"/>
          </p:cNvSpPr>
          <p:nvPr/>
        </p:nvSpPr>
        <p:spPr bwMode="auto">
          <a:xfrm>
            <a:off x="3598990" y="5643043"/>
            <a:ext cx="2196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pt-BR" dirty="0">
                <a:effectLst/>
                <a:ea typeface="Calibri" panose="020F0502020204030204" pitchFamily="34" charset="0"/>
                <a:cs typeface="Times New Roman" panose="02020603050405020304" pitchFamily="18" charset="0"/>
              </a:rPr>
              <a:t>Baixo incentivo às pesquisas científicas</a:t>
            </a:r>
            <a:endParaRPr lang="en-US" altLang="pt-BR" dirty="0">
              <a:solidFill>
                <a:schemeClr val="bg1"/>
              </a:solidFill>
              <a:latin typeface="DINPro Light" pitchFamily="2" charset="0"/>
            </a:endParaRPr>
          </a:p>
        </p:txBody>
      </p:sp>
      <p:pic>
        <p:nvPicPr>
          <p:cNvPr id="4" name="Graphic 3" descr="Flask with solid fill">
            <a:extLst>
              <a:ext uri="{FF2B5EF4-FFF2-40B4-BE49-F238E27FC236}">
                <a16:creationId xmlns:a16="http://schemas.microsoft.com/office/drawing/2014/main" id="{ABAA104D-173B-CA48-D933-317246B9F4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6005" y="4191383"/>
            <a:ext cx="1328660" cy="1328660"/>
          </a:xfrm>
          <a:prstGeom prst="rect">
            <a:avLst/>
          </a:prstGeom>
        </p:spPr>
      </p:pic>
      <p:grpSp>
        <p:nvGrpSpPr>
          <p:cNvPr id="40" name="Group 39">
            <a:extLst>
              <a:ext uri="{FF2B5EF4-FFF2-40B4-BE49-F238E27FC236}">
                <a16:creationId xmlns:a16="http://schemas.microsoft.com/office/drawing/2014/main" id="{7574FB96-8D9A-093C-B2C0-9F03C1A29556}"/>
              </a:ext>
            </a:extLst>
          </p:cNvPr>
          <p:cNvGrpSpPr/>
          <p:nvPr/>
        </p:nvGrpSpPr>
        <p:grpSpPr>
          <a:xfrm>
            <a:off x="8894359" y="1383797"/>
            <a:ext cx="2550654" cy="2538720"/>
            <a:chOff x="7381803" y="1368295"/>
            <a:chExt cx="2550654" cy="2538720"/>
          </a:xfrm>
        </p:grpSpPr>
        <p:pic>
          <p:nvPicPr>
            <p:cNvPr id="23" name="Graphic 22" descr="Teacher with solid fill">
              <a:extLst>
                <a:ext uri="{FF2B5EF4-FFF2-40B4-BE49-F238E27FC236}">
                  <a16:creationId xmlns:a16="http://schemas.microsoft.com/office/drawing/2014/main" id="{02FBA8BD-436B-A69F-C92D-76596617F7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10895" y="1369088"/>
              <a:ext cx="1328660" cy="1328660"/>
            </a:xfrm>
            <a:prstGeom prst="rect">
              <a:avLst/>
            </a:prstGeom>
          </p:spPr>
        </p:pic>
        <p:sp>
          <p:nvSpPr>
            <p:cNvPr id="28" name="TextBox 27">
              <a:extLst>
                <a:ext uri="{FF2B5EF4-FFF2-40B4-BE49-F238E27FC236}">
                  <a16:creationId xmlns:a16="http://schemas.microsoft.com/office/drawing/2014/main" id="{67DC507A-827C-4BF4-2020-053492B0AAE3}"/>
                </a:ext>
              </a:extLst>
            </p:cNvPr>
            <p:cNvSpPr txBox="1"/>
            <p:nvPr/>
          </p:nvSpPr>
          <p:spPr>
            <a:xfrm>
              <a:off x="7417857" y="2642373"/>
              <a:ext cx="2469093" cy="1264642"/>
            </a:xfrm>
            <a:prstGeom prst="rect">
              <a:avLst/>
            </a:prstGeom>
            <a:noFill/>
          </p:spPr>
          <p:txBody>
            <a:bodyPr wrap="square">
              <a:spAutoFit/>
            </a:bodyPr>
            <a:lstStyle/>
            <a:p>
              <a:pPr lvl="0">
                <a:lnSpc>
                  <a:spcPct val="107000"/>
                </a:lnSpc>
              </a:pPr>
              <a:r>
                <a:rPr lang="pt-BR" sz="1800" dirty="0">
                  <a:effectLst/>
                  <a:latin typeface="Calibri" panose="020F0502020204030204" pitchFamily="34" charset="0"/>
                  <a:ea typeface="Calibri" panose="020F0502020204030204" pitchFamily="34" charset="0"/>
                  <a:cs typeface="Times New Roman" panose="02020603050405020304" pitchFamily="18" charset="0"/>
                </a:rPr>
                <a:t>Falta de capacitação dos médicos da Atenção Primária em Saúde para o Diagnóstico Precoce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0F351E3C-485C-775E-AD74-B5D39AB2A37A}"/>
                </a:ext>
              </a:extLst>
            </p:cNvPr>
            <p:cNvSpPr/>
            <p:nvPr/>
          </p:nvSpPr>
          <p:spPr>
            <a:xfrm>
              <a:off x="7381803" y="1368295"/>
              <a:ext cx="2550654" cy="2538719"/>
            </a:xfrm>
            <a:prstGeom prst="rect">
              <a:avLst/>
            </a:prstGeom>
            <a:noFill/>
            <a:ln w="57150">
              <a:solidFill>
                <a:srgbClr val="632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39EF3C20-A7B5-DAD4-3F3B-C7F3244CD409}"/>
              </a:ext>
            </a:extLst>
          </p:cNvPr>
          <p:cNvGrpSpPr/>
          <p:nvPr/>
        </p:nvGrpSpPr>
        <p:grpSpPr>
          <a:xfrm>
            <a:off x="6147927" y="1383798"/>
            <a:ext cx="2550654" cy="2538719"/>
            <a:chOff x="6268259" y="1369400"/>
            <a:chExt cx="2550654" cy="2538719"/>
          </a:xfrm>
        </p:grpSpPr>
        <p:grpSp>
          <p:nvGrpSpPr>
            <p:cNvPr id="38" name="Group 37">
              <a:extLst>
                <a:ext uri="{FF2B5EF4-FFF2-40B4-BE49-F238E27FC236}">
                  <a16:creationId xmlns:a16="http://schemas.microsoft.com/office/drawing/2014/main" id="{A4E7D281-1696-18BE-EDBE-DC3C430405BF}"/>
                </a:ext>
              </a:extLst>
            </p:cNvPr>
            <p:cNvGrpSpPr/>
            <p:nvPr/>
          </p:nvGrpSpPr>
          <p:grpSpPr>
            <a:xfrm>
              <a:off x="6470676" y="1447029"/>
              <a:ext cx="2301269" cy="2183041"/>
              <a:chOff x="5071081" y="1446186"/>
              <a:chExt cx="2301269" cy="2183041"/>
            </a:xfrm>
          </p:grpSpPr>
          <p:pic>
            <p:nvPicPr>
              <p:cNvPr id="15" name="Graphic 14" descr="Clipboard Partially Crossed with solid fill">
                <a:extLst>
                  <a:ext uri="{FF2B5EF4-FFF2-40B4-BE49-F238E27FC236}">
                    <a16:creationId xmlns:a16="http://schemas.microsoft.com/office/drawing/2014/main" id="{0AE94F4D-AC77-CE49-4456-A5AF440419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24106" y="1446186"/>
                <a:ext cx="1077218" cy="1077218"/>
              </a:xfrm>
              <a:prstGeom prst="rect">
                <a:avLst/>
              </a:prstGeom>
            </p:spPr>
          </p:pic>
          <p:sp>
            <p:nvSpPr>
              <p:cNvPr id="21" name="TextBox 20">
                <a:extLst>
                  <a:ext uri="{FF2B5EF4-FFF2-40B4-BE49-F238E27FC236}">
                    <a16:creationId xmlns:a16="http://schemas.microsoft.com/office/drawing/2014/main" id="{DAEAD444-62C1-A07F-B94D-B2AAD6DB4CE6}"/>
                  </a:ext>
                </a:extLst>
              </p:cNvPr>
              <p:cNvSpPr txBox="1"/>
              <p:nvPr/>
            </p:nvSpPr>
            <p:spPr>
              <a:xfrm>
                <a:off x="5071081" y="2660949"/>
                <a:ext cx="2301269" cy="968278"/>
              </a:xfrm>
              <a:prstGeom prst="rect">
                <a:avLst/>
              </a:prstGeom>
              <a:noFill/>
            </p:spPr>
            <p:txBody>
              <a:bodyPr wrap="square">
                <a:spAutoFit/>
              </a:bodyPr>
              <a:lstStyle/>
              <a:p>
                <a:pPr lvl="0">
                  <a:lnSpc>
                    <a:spcPct val="107000"/>
                  </a:lnSpc>
                </a:pPr>
                <a:r>
                  <a:rPr lang="pt-BR" sz="1800" dirty="0">
                    <a:effectLst/>
                    <a:latin typeface="Calibri" panose="020F0502020204030204" pitchFamily="34" charset="0"/>
                    <a:ea typeface="Calibri" panose="020F0502020204030204" pitchFamily="34" charset="0"/>
                    <a:cs typeface="Times New Roman" panose="02020603050405020304" pitchFamily="18" charset="0"/>
                  </a:rPr>
                  <a:t>Escassez de concursos públicos para médicos Reumatologistas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1" name="Rectangle 40">
              <a:extLst>
                <a:ext uri="{FF2B5EF4-FFF2-40B4-BE49-F238E27FC236}">
                  <a16:creationId xmlns:a16="http://schemas.microsoft.com/office/drawing/2014/main" id="{5BB8AE79-3300-246D-0E3C-D52F4667548D}"/>
                </a:ext>
              </a:extLst>
            </p:cNvPr>
            <p:cNvSpPr/>
            <p:nvPr/>
          </p:nvSpPr>
          <p:spPr>
            <a:xfrm>
              <a:off x="6268259" y="1369400"/>
              <a:ext cx="2550654" cy="2538719"/>
            </a:xfrm>
            <a:prstGeom prst="rect">
              <a:avLst/>
            </a:prstGeom>
            <a:noFill/>
            <a:ln w="57150">
              <a:solidFill>
                <a:srgbClr val="632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B602AB43-6870-956A-5B64-60E87E5DA510}"/>
              </a:ext>
            </a:extLst>
          </p:cNvPr>
          <p:cNvGrpSpPr/>
          <p:nvPr/>
        </p:nvGrpSpPr>
        <p:grpSpPr>
          <a:xfrm>
            <a:off x="3458031" y="1387936"/>
            <a:ext cx="2550654" cy="2538719"/>
            <a:chOff x="3458031" y="1387936"/>
            <a:chExt cx="2550654" cy="2538719"/>
          </a:xfrm>
        </p:grpSpPr>
        <p:grpSp>
          <p:nvGrpSpPr>
            <p:cNvPr id="36" name="Group 35">
              <a:extLst>
                <a:ext uri="{FF2B5EF4-FFF2-40B4-BE49-F238E27FC236}">
                  <a16:creationId xmlns:a16="http://schemas.microsoft.com/office/drawing/2014/main" id="{B9EB80CA-2DCC-42F3-73B6-516DCB339FF1}"/>
                </a:ext>
              </a:extLst>
            </p:cNvPr>
            <p:cNvGrpSpPr/>
            <p:nvPr/>
          </p:nvGrpSpPr>
          <p:grpSpPr>
            <a:xfrm>
              <a:off x="3598990" y="1488285"/>
              <a:ext cx="2196920" cy="2215367"/>
              <a:chOff x="4096115" y="1521315"/>
              <a:chExt cx="2196920" cy="2215367"/>
            </a:xfrm>
          </p:grpSpPr>
          <p:pic>
            <p:nvPicPr>
              <p:cNvPr id="12" name="Graphic 11" descr="Doctor female with solid fill">
                <a:extLst>
                  <a:ext uri="{FF2B5EF4-FFF2-40B4-BE49-F238E27FC236}">
                    <a16:creationId xmlns:a16="http://schemas.microsoft.com/office/drawing/2014/main" id="{6920FC7C-72BC-0AA5-1AEA-EB1A85F74A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38851" y="1521315"/>
                <a:ext cx="1077218" cy="1077218"/>
              </a:xfrm>
              <a:prstGeom prst="rect">
                <a:avLst/>
              </a:prstGeom>
            </p:spPr>
          </p:pic>
          <p:sp>
            <p:nvSpPr>
              <p:cNvPr id="13" name="Rectangle 5">
                <a:extLst>
                  <a:ext uri="{FF2B5EF4-FFF2-40B4-BE49-F238E27FC236}">
                    <a16:creationId xmlns:a16="http://schemas.microsoft.com/office/drawing/2014/main" id="{5F86AE71-26D8-57A0-45EB-9BB0B287E1A2}"/>
                  </a:ext>
                </a:extLst>
              </p:cNvPr>
              <p:cNvSpPr>
                <a:spLocks noChangeArrowheads="1"/>
              </p:cNvSpPr>
              <p:nvPr/>
            </p:nvSpPr>
            <p:spPr bwMode="auto">
              <a:xfrm>
                <a:off x="4096115" y="2813352"/>
                <a:ext cx="21969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pt-BR" dirty="0">
                    <a:effectLst/>
                    <a:ea typeface="Calibri" panose="020F0502020204030204" pitchFamily="34" charset="0"/>
                    <a:cs typeface="Times New Roman" panose="02020603050405020304" pitchFamily="18" charset="0"/>
                  </a:rPr>
                  <a:t>Baixo incentivo </a:t>
                </a:r>
                <a:r>
                  <a:rPr lang="pt-BR" sz="1800" dirty="0">
                    <a:effectLst/>
                    <a:latin typeface="Calibri" panose="020F0502020204030204" pitchFamily="34" charset="0"/>
                    <a:ea typeface="Calibri" panose="020F0502020204030204" pitchFamily="34" charset="0"/>
                    <a:cs typeface="Times New Roman" panose="02020603050405020304" pitchFamily="18" charset="0"/>
                  </a:rPr>
                  <a:t>à especialização em Reumatologia</a:t>
                </a:r>
                <a:endParaRPr lang="en-US" altLang="pt-BR" dirty="0">
                  <a:solidFill>
                    <a:schemeClr val="bg1"/>
                  </a:solidFill>
                  <a:latin typeface="DINPro Light" pitchFamily="2" charset="0"/>
                </a:endParaRPr>
              </a:p>
            </p:txBody>
          </p:sp>
        </p:grpSp>
        <p:sp>
          <p:nvSpPr>
            <p:cNvPr id="43" name="Rectangle 42">
              <a:extLst>
                <a:ext uri="{FF2B5EF4-FFF2-40B4-BE49-F238E27FC236}">
                  <a16:creationId xmlns:a16="http://schemas.microsoft.com/office/drawing/2014/main" id="{1F6682F2-C61A-F7EB-797D-5718FC7536FC}"/>
                </a:ext>
              </a:extLst>
            </p:cNvPr>
            <p:cNvSpPr/>
            <p:nvPr/>
          </p:nvSpPr>
          <p:spPr>
            <a:xfrm>
              <a:off x="3458031" y="1387936"/>
              <a:ext cx="2550654" cy="2538719"/>
            </a:xfrm>
            <a:prstGeom prst="rect">
              <a:avLst/>
            </a:prstGeom>
            <a:noFill/>
            <a:ln w="57150">
              <a:solidFill>
                <a:srgbClr val="632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B713085-4364-1F79-BB52-296ED4EEAEFE}"/>
              </a:ext>
            </a:extLst>
          </p:cNvPr>
          <p:cNvGrpSpPr/>
          <p:nvPr/>
        </p:nvGrpSpPr>
        <p:grpSpPr>
          <a:xfrm>
            <a:off x="786207" y="1385951"/>
            <a:ext cx="2550654" cy="2538719"/>
            <a:chOff x="786207" y="1385951"/>
            <a:chExt cx="2550654" cy="2538719"/>
          </a:xfrm>
        </p:grpSpPr>
        <p:grpSp>
          <p:nvGrpSpPr>
            <p:cNvPr id="35" name="Group 34">
              <a:extLst>
                <a:ext uri="{FF2B5EF4-FFF2-40B4-BE49-F238E27FC236}">
                  <a16:creationId xmlns:a16="http://schemas.microsoft.com/office/drawing/2014/main" id="{CA74479B-0147-4783-85D7-B507B6C804A8}"/>
                </a:ext>
              </a:extLst>
            </p:cNvPr>
            <p:cNvGrpSpPr/>
            <p:nvPr/>
          </p:nvGrpSpPr>
          <p:grpSpPr>
            <a:xfrm>
              <a:off x="1375971" y="1537599"/>
              <a:ext cx="1469803" cy="2040668"/>
              <a:chOff x="859060" y="1521422"/>
              <a:chExt cx="1469803" cy="2040668"/>
            </a:xfrm>
          </p:grpSpPr>
          <p:sp>
            <p:nvSpPr>
              <p:cNvPr id="6" name="Rectangle 5">
                <a:extLst>
                  <a:ext uri="{FF2B5EF4-FFF2-40B4-BE49-F238E27FC236}">
                    <a16:creationId xmlns:a16="http://schemas.microsoft.com/office/drawing/2014/main" id="{DFCBC837-0FB3-49D7-D15E-1F899A5A3369}"/>
                  </a:ext>
                </a:extLst>
              </p:cNvPr>
              <p:cNvSpPr>
                <a:spLocks noChangeArrowheads="1"/>
              </p:cNvSpPr>
              <p:nvPr/>
            </p:nvSpPr>
            <p:spPr bwMode="auto">
              <a:xfrm>
                <a:off x="859060" y="2638760"/>
                <a:ext cx="14698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dirty="0">
                    <a:ea typeface="Calibri" panose="020F0502020204030204" pitchFamily="34" charset="0"/>
                    <a:cs typeface="Times New Roman" panose="02020603050405020304" pitchFamily="18" charset="0"/>
                  </a:rPr>
                  <a:t>P</a:t>
                </a:r>
                <a:r>
                  <a:rPr lang="pt-BR" sz="1800" dirty="0">
                    <a:effectLst/>
                    <a:latin typeface="Calibri" panose="020F0502020204030204" pitchFamily="34" charset="0"/>
                    <a:ea typeface="Calibri" panose="020F0502020204030204" pitchFamily="34" charset="0"/>
                    <a:cs typeface="Times New Roman" panose="02020603050405020304" pitchFamily="18" charset="0"/>
                  </a:rPr>
                  <a:t>roblemas na infraestrutura hospitalar</a:t>
                </a:r>
                <a:endParaRPr lang="en-US" altLang="pt-BR" dirty="0">
                  <a:solidFill>
                    <a:schemeClr val="bg1"/>
                  </a:solidFill>
                  <a:latin typeface="DINPro Light" pitchFamily="2" charset="0"/>
                </a:endParaRPr>
              </a:p>
            </p:txBody>
          </p:sp>
          <p:pic>
            <p:nvPicPr>
              <p:cNvPr id="30" name="Graphic 29" descr="Medical with solid fill">
                <a:extLst>
                  <a:ext uri="{FF2B5EF4-FFF2-40B4-BE49-F238E27FC236}">
                    <a16:creationId xmlns:a16="http://schemas.microsoft.com/office/drawing/2014/main" id="{55D3B308-BB23-A018-ED20-6595259C45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5149" y="1521422"/>
                <a:ext cx="1077217" cy="1077217"/>
              </a:xfrm>
              <a:prstGeom prst="rect">
                <a:avLst/>
              </a:prstGeom>
            </p:spPr>
          </p:pic>
        </p:grpSp>
        <p:sp>
          <p:nvSpPr>
            <p:cNvPr id="45" name="Rectangle 44">
              <a:extLst>
                <a:ext uri="{FF2B5EF4-FFF2-40B4-BE49-F238E27FC236}">
                  <a16:creationId xmlns:a16="http://schemas.microsoft.com/office/drawing/2014/main" id="{64ABE0A7-AB25-0518-93D4-7DED08E13788}"/>
                </a:ext>
              </a:extLst>
            </p:cNvPr>
            <p:cNvSpPr/>
            <p:nvPr/>
          </p:nvSpPr>
          <p:spPr>
            <a:xfrm>
              <a:off x="786207" y="1385951"/>
              <a:ext cx="2550654" cy="2538719"/>
            </a:xfrm>
            <a:prstGeom prst="rect">
              <a:avLst/>
            </a:prstGeom>
            <a:noFill/>
            <a:ln w="57150">
              <a:solidFill>
                <a:srgbClr val="632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02D724D0-436A-9C6B-4EED-25DEC3F7D9CA}"/>
              </a:ext>
            </a:extLst>
          </p:cNvPr>
          <p:cNvGrpSpPr/>
          <p:nvPr/>
        </p:nvGrpSpPr>
        <p:grpSpPr>
          <a:xfrm>
            <a:off x="769636" y="4006090"/>
            <a:ext cx="2550654" cy="2616662"/>
            <a:chOff x="769636" y="4006090"/>
            <a:chExt cx="2550654" cy="2616662"/>
          </a:xfrm>
        </p:grpSpPr>
        <p:sp>
          <p:nvSpPr>
            <p:cNvPr id="27" name="Rectangle 5">
              <a:extLst>
                <a:ext uri="{FF2B5EF4-FFF2-40B4-BE49-F238E27FC236}">
                  <a16:creationId xmlns:a16="http://schemas.microsoft.com/office/drawing/2014/main" id="{1E9FB9CB-E79D-E857-573A-FCE2FE022099}"/>
                </a:ext>
              </a:extLst>
            </p:cNvPr>
            <p:cNvSpPr>
              <a:spLocks noChangeArrowheads="1"/>
            </p:cNvSpPr>
            <p:nvPr/>
          </p:nvSpPr>
          <p:spPr bwMode="auto">
            <a:xfrm>
              <a:off x="893712" y="5061747"/>
              <a:ext cx="2302501" cy="156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lvl="0" algn="just">
                <a:lnSpc>
                  <a:spcPct val="107000"/>
                </a:lnSpc>
                <a:spcAft>
                  <a:spcPts val="8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Morosidade na formulação de Políticas Públicas específicas para pessoas com lúpus.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Graphic 31" descr="Court with solid fill">
              <a:extLst>
                <a:ext uri="{FF2B5EF4-FFF2-40B4-BE49-F238E27FC236}">
                  <a16:creationId xmlns:a16="http://schemas.microsoft.com/office/drawing/2014/main" id="{0F86012E-F80C-638F-D22A-CAA17471ABE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82038" y="4006090"/>
              <a:ext cx="1190334" cy="1086323"/>
            </a:xfrm>
            <a:prstGeom prst="rect">
              <a:avLst/>
            </a:prstGeom>
          </p:spPr>
        </p:pic>
        <p:sp>
          <p:nvSpPr>
            <p:cNvPr id="47" name="Rectangle 46">
              <a:extLst>
                <a:ext uri="{FF2B5EF4-FFF2-40B4-BE49-F238E27FC236}">
                  <a16:creationId xmlns:a16="http://schemas.microsoft.com/office/drawing/2014/main" id="{51889CA0-8A82-537D-B605-F96C1FD0B5B5}"/>
                </a:ext>
              </a:extLst>
            </p:cNvPr>
            <p:cNvSpPr/>
            <p:nvPr/>
          </p:nvSpPr>
          <p:spPr>
            <a:xfrm>
              <a:off x="769636" y="4076318"/>
              <a:ext cx="2550654" cy="2538719"/>
            </a:xfrm>
            <a:prstGeom prst="rect">
              <a:avLst/>
            </a:prstGeom>
            <a:noFill/>
            <a:ln w="57150">
              <a:solidFill>
                <a:srgbClr val="632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10123585-D8C8-A2CD-F6A0-719623C80B4D}"/>
              </a:ext>
            </a:extLst>
          </p:cNvPr>
          <p:cNvSpPr/>
          <p:nvPr/>
        </p:nvSpPr>
        <p:spPr>
          <a:xfrm>
            <a:off x="3458031" y="4087222"/>
            <a:ext cx="2550654" cy="2538719"/>
          </a:xfrm>
          <a:prstGeom prst="rect">
            <a:avLst/>
          </a:prstGeom>
          <a:noFill/>
          <a:ln w="57150">
            <a:solidFill>
              <a:srgbClr val="632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
            <a:extLst>
              <a:ext uri="{FF2B5EF4-FFF2-40B4-BE49-F238E27FC236}">
                <a16:creationId xmlns:a16="http://schemas.microsoft.com/office/drawing/2014/main" id="{D16BBA85-734F-B152-3AC7-6F4171EF92CE}"/>
              </a:ext>
            </a:extLst>
          </p:cNvPr>
          <p:cNvSpPr>
            <a:spLocks noChangeArrowheads="1"/>
          </p:cNvSpPr>
          <p:nvPr/>
        </p:nvSpPr>
        <p:spPr bwMode="auto">
          <a:xfrm>
            <a:off x="6307240" y="5145424"/>
            <a:ext cx="219692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pt-BR" sz="1800" dirty="0">
                <a:effectLst/>
                <a:latin typeface="Calibri" panose="020F0502020204030204" pitchFamily="34" charset="0"/>
                <a:ea typeface="Calibri" panose="020F0502020204030204" pitchFamily="34" charset="0"/>
                <a:cs typeface="Times New Roman" panose="02020603050405020304" pitchFamily="18" charset="0"/>
              </a:rPr>
              <a:t>Pouco uso da Tecnologia como difusor de conhecimento. Tele medicina e outros</a:t>
            </a:r>
            <a:r>
              <a:rPr lang="en-IE" dirty="0">
                <a:effectLst/>
              </a:rPr>
              <a:t> </a:t>
            </a:r>
            <a:endParaRPr lang="en-US" altLang="pt-BR" dirty="0">
              <a:solidFill>
                <a:schemeClr val="bg1"/>
              </a:solidFill>
              <a:latin typeface="DINPro Light" pitchFamily="2" charset="0"/>
            </a:endParaRPr>
          </a:p>
        </p:txBody>
      </p:sp>
      <p:sp>
        <p:nvSpPr>
          <p:cNvPr id="51" name="Rectangle 50">
            <a:extLst>
              <a:ext uri="{FF2B5EF4-FFF2-40B4-BE49-F238E27FC236}">
                <a16:creationId xmlns:a16="http://schemas.microsoft.com/office/drawing/2014/main" id="{7B33594A-5191-83D0-3319-44302404706E}"/>
              </a:ext>
            </a:extLst>
          </p:cNvPr>
          <p:cNvSpPr/>
          <p:nvPr/>
        </p:nvSpPr>
        <p:spPr>
          <a:xfrm>
            <a:off x="6147927" y="4087222"/>
            <a:ext cx="2550654" cy="2538719"/>
          </a:xfrm>
          <a:prstGeom prst="rect">
            <a:avLst/>
          </a:prstGeom>
          <a:noFill/>
          <a:ln w="57150">
            <a:solidFill>
              <a:srgbClr val="632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Internet with solid fill">
            <a:extLst>
              <a:ext uri="{FF2B5EF4-FFF2-40B4-BE49-F238E27FC236}">
                <a16:creationId xmlns:a16="http://schemas.microsoft.com/office/drawing/2014/main" id="{379097AE-3F2E-E085-A8E6-27A9613527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05025" y="4024576"/>
            <a:ext cx="1190333" cy="1190333"/>
          </a:xfrm>
          <a:prstGeom prst="rect">
            <a:avLst/>
          </a:prstGeom>
        </p:spPr>
      </p:pic>
      <p:sp>
        <p:nvSpPr>
          <p:cNvPr id="2" name="Rectangle 1">
            <a:extLst>
              <a:ext uri="{FF2B5EF4-FFF2-40B4-BE49-F238E27FC236}">
                <a16:creationId xmlns:a16="http://schemas.microsoft.com/office/drawing/2014/main" id="{384E5FF2-6335-147D-49F1-6CE81034E6B4}"/>
              </a:ext>
            </a:extLst>
          </p:cNvPr>
          <p:cNvSpPr/>
          <p:nvPr/>
        </p:nvSpPr>
        <p:spPr>
          <a:xfrm>
            <a:off x="8895533" y="4087222"/>
            <a:ext cx="2550654" cy="2538719"/>
          </a:xfrm>
          <a:prstGeom prst="rect">
            <a:avLst/>
          </a:prstGeom>
          <a:noFill/>
          <a:ln w="57150">
            <a:solidFill>
              <a:srgbClr val="632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5">
            <a:extLst>
              <a:ext uri="{FF2B5EF4-FFF2-40B4-BE49-F238E27FC236}">
                <a16:creationId xmlns:a16="http://schemas.microsoft.com/office/drawing/2014/main" id="{E8337F4C-8AA9-BC05-67FA-8B1425116ACE}"/>
              </a:ext>
            </a:extLst>
          </p:cNvPr>
          <p:cNvSpPr>
            <a:spLocks noChangeArrowheads="1"/>
          </p:cNvSpPr>
          <p:nvPr/>
        </p:nvSpPr>
        <p:spPr bwMode="auto">
          <a:xfrm>
            <a:off x="9066499" y="4834259"/>
            <a:ext cx="219692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sz="1800" dirty="0" err="1">
                <a:effectLst/>
                <a:latin typeface="Calibri" panose="020F0502020204030204" pitchFamily="34" charset="0"/>
                <a:ea typeface="Calibri" panose="020F0502020204030204" pitchFamily="34" charset="0"/>
                <a:cs typeface="Times New Roman" panose="02020603050405020304" pitchFamily="18" charset="0"/>
              </a:rPr>
              <a:t>Inexistência</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campanhas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conscientização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sobre</a:t>
            </a:r>
            <a:r>
              <a:rPr lang="en-US" sz="1800" dirty="0">
                <a:effectLst/>
                <a:latin typeface="Calibri" panose="020F0502020204030204" pitchFamily="34" charset="0"/>
                <a:ea typeface="Calibri" panose="020F0502020204030204" pitchFamily="34" charset="0"/>
                <a:cs typeface="Times New Roman" panose="02020603050405020304" pitchFamily="18" charset="0"/>
              </a:rPr>
              <a:t> 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lúpus</a:t>
            </a:r>
            <a:r>
              <a:rPr lang="en-US" sz="18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pacientes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sociedade</a:t>
            </a:r>
            <a:endParaRPr lang="en-US" altLang="pt-BR" dirty="0">
              <a:solidFill>
                <a:schemeClr val="bg1"/>
              </a:solidFill>
              <a:latin typeface="DINPro Light" pitchFamily="2" charset="0"/>
            </a:endParaRPr>
          </a:p>
        </p:txBody>
      </p:sp>
      <p:pic>
        <p:nvPicPr>
          <p:cNvPr id="9" name="Graphic 8" descr="Group success with solid fill">
            <a:extLst>
              <a:ext uri="{FF2B5EF4-FFF2-40B4-BE49-F238E27FC236}">
                <a16:creationId xmlns:a16="http://schemas.microsoft.com/office/drawing/2014/main" id="{22C25FE2-662A-DD13-CB01-65F614C25CC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826725" y="4092051"/>
            <a:ext cx="914400" cy="914400"/>
          </a:xfrm>
          <a:prstGeom prst="rect">
            <a:avLst/>
          </a:prstGeom>
        </p:spPr>
      </p:pic>
    </p:spTree>
    <p:extLst>
      <p:ext uri="{BB962C8B-B14F-4D97-AF65-F5344CB8AC3E}">
        <p14:creationId xmlns:p14="http://schemas.microsoft.com/office/powerpoint/2010/main" val="104692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8CA5-ABD6-4791-7AE0-DF647D62BCFC}"/>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6FC44AC8-2E46-C83F-B98B-E44250436E4D}"/>
              </a:ext>
            </a:extLst>
          </p:cNvPr>
          <p:cNvSpPr/>
          <p:nvPr/>
        </p:nvSpPr>
        <p:spPr>
          <a:xfrm>
            <a:off x="0" y="1112608"/>
            <a:ext cx="4191000" cy="5745391"/>
          </a:xfrm>
          <a:prstGeom prst="rect">
            <a:avLst/>
          </a:prstGeom>
          <a:solidFill>
            <a:srgbClr val="886899">
              <a:alpha val="286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5">
            <a:extLst>
              <a:ext uri="{FF2B5EF4-FFF2-40B4-BE49-F238E27FC236}">
                <a16:creationId xmlns:a16="http://schemas.microsoft.com/office/drawing/2014/main" id="{114BBC79-E05F-F26C-D784-29BF02FD45AC}"/>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pic>
        <p:nvPicPr>
          <p:cNvPr id="10" name="Imagem 9" descr="Uma imagem contendo Logotipo&#10;&#10;Descrição gerada automaticamente">
            <a:extLst>
              <a:ext uri="{FF2B5EF4-FFF2-40B4-BE49-F238E27FC236}">
                <a16:creationId xmlns:a16="http://schemas.microsoft.com/office/drawing/2014/main" id="{70D04C89-578A-66E5-EA24-3438DE069E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53" t="35941" r="6539" b="37006"/>
          <a:stretch/>
        </p:blipFill>
        <p:spPr>
          <a:xfrm>
            <a:off x="9761379" y="5867432"/>
            <a:ext cx="2241270" cy="1008897"/>
          </a:xfrm>
          <a:prstGeom prst="rect">
            <a:avLst/>
          </a:prstGeom>
        </p:spPr>
      </p:pic>
      <p:sp>
        <p:nvSpPr>
          <p:cNvPr id="5" name="Rectangle 5">
            <a:extLst>
              <a:ext uri="{FF2B5EF4-FFF2-40B4-BE49-F238E27FC236}">
                <a16:creationId xmlns:a16="http://schemas.microsoft.com/office/drawing/2014/main" id="{CF61E6F6-9BA4-5620-1B4E-D3F4D4317D7E}"/>
              </a:ext>
            </a:extLst>
          </p:cNvPr>
          <p:cNvSpPr>
            <a:spLocks noChangeArrowheads="1"/>
          </p:cNvSpPr>
          <p:nvPr/>
        </p:nvSpPr>
        <p:spPr bwMode="auto">
          <a:xfrm>
            <a:off x="0" y="64271"/>
            <a:ext cx="119526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rPr>
              <a:t>PROBLEMAS DE INFRAESTRUTURA HOSPITALAR FEDERAL</a:t>
            </a:r>
          </a:p>
          <a:p>
            <a:pPr algn="ctr"/>
            <a:r>
              <a:rPr lang="pt-BR" sz="3200" b="1" dirty="0">
                <a:solidFill>
                  <a:srgbClr val="632066"/>
                </a:solidFill>
                <a:ea typeface="Calibri" panose="020F0502020204030204" pitchFamily="34" charset="0"/>
                <a:cs typeface="Times New Roman" panose="02020603050405020304" pitchFamily="18" charset="0"/>
              </a:rPr>
              <a:t>ESTADO DO RIO DE JANEIRO</a:t>
            </a:r>
            <a:endParaRPr lang="en-IE"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59DB1945-B4F6-29C8-BB4F-79430E38B51C}"/>
              </a:ext>
            </a:extLst>
          </p:cNvPr>
          <p:cNvSpPr>
            <a:spLocks noChangeArrowheads="1"/>
          </p:cNvSpPr>
          <p:nvPr/>
        </p:nvSpPr>
        <p:spPr bwMode="auto">
          <a:xfrm>
            <a:off x="436068" y="2505670"/>
            <a:ext cx="14698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pt-BR" sz="3600" b="1" dirty="0">
                <a:solidFill>
                  <a:srgbClr val="FF5959"/>
                </a:solidFill>
                <a:ea typeface="Calibri" panose="020F0502020204030204" pitchFamily="34" charset="0"/>
                <a:cs typeface="Times New Roman" panose="02020603050405020304" pitchFamily="18" charset="0"/>
              </a:rPr>
              <a:t>6.300</a:t>
            </a:r>
            <a:r>
              <a:rPr lang="pt-BR" sz="2400" dirty="0">
                <a:ea typeface="Calibri" panose="020F0502020204030204" pitchFamily="34" charset="0"/>
                <a:cs typeface="Times New Roman" panose="02020603050405020304" pitchFamily="18" charset="0"/>
              </a:rPr>
              <a:t> </a:t>
            </a:r>
            <a:r>
              <a:rPr lang="pt-BR" dirty="0">
                <a:ea typeface="Calibri" panose="020F0502020204030204" pitchFamily="34" charset="0"/>
                <a:cs typeface="Times New Roman" panose="02020603050405020304" pitchFamily="18" charset="0"/>
              </a:rPr>
              <a:t>MILHÕES DE HABITANTES</a:t>
            </a:r>
            <a:endParaRPr lang="en-US" altLang="pt-BR" dirty="0">
              <a:solidFill>
                <a:schemeClr val="bg1"/>
              </a:solidFill>
              <a:latin typeface="DINPro Light" pitchFamily="2" charset="0"/>
            </a:endParaRPr>
          </a:p>
        </p:txBody>
      </p:sp>
      <p:pic>
        <p:nvPicPr>
          <p:cNvPr id="8" name="Graphic 7" descr="Group of people with solid fill">
            <a:extLst>
              <a:ext uri="{FF2B5EF4-FFF2-40B4-BE49-F238E27FC236}">
                <a16:creationId xmlns:a16="http://schemas.microsoft.com/office/drawing/2014/main" id="{D7BD3A81-218C-EC40-C27F-0B2FB0A386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869" y="1422897"/>
            <a:ext cx="1200328" cy="1200328"/>
          </a:xfrm>
          <a:prstGeom prst="rect">
            <a:avLst/>
          </a:prstGeom>
        </p:spPr>
      </p:pic>
      <p:pic>
        <p:nvPicPr>
          <p:cNvPr id="11" name="Graphic 10" descr="Inpatient with solid fill">
            <a:extLst>
              <a:ext uri="{FF2B5EF4-FFF2-40B4-BE49-F238E27FC236}">
                <a16:creationId xmlns:a16="http://schemas.microsoft.com/office/drawing/2014/main" id="{153DBB76-DE4D-14D7-885C-BD29F3A6AE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6068" y="3898899"/>
            <a:ext cx="1389129" cy="1389129"/>
          </a:xfrm>
          <a:prstGeom prst="rect">
            <a:avLst/>
          </a:prstGeom>
        </p:spPr>
      </p:pic>
      <p:sp>
        <p:nvSpPr>
          <p:cNvPr id="14" name="Rectangle 13">
            <a:extLst>
              <a:ext uri="{FF2B5EF4-FFF2-40B4-BE49-F238E27FC236}">
                <a16:creationId xmlns:a16="http://schemas.microsoft.com/office/drawing/2014/main" id="{81668D78-9DD3-A8EA-E49C-9B8E23D9E691}"/>
              </a:ext>
            </a:extLst>
          </p:cNvPr>
          <p:cNvSpPr>
            <a:spLocks noChangeArrowheads="1"/>
          </p:cNvSpPr>
          <p:nvPr/>
        </p:nvSpPr>
        <p:spPr bwMode="auto">
          <a:xfrm>
            <a:off x="436067" y="5120908"/>
            <a:ext cx="14698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pt-BR" sz="3600" b="1" dirty="0">
                <a:solidFill>
                  <a:srgbClr val="FF5959"/>
                </a:solidFill>
                <a:ea typeface="Calibri" panose="020F0502020204030204" pitchFamily="34" charset="0"/>
                <a:cs typeface="Times New Roman" panose="02020603050405020304" pitchFamily="18" charset="0"/>
              </a:rPr>
              <a:t>593</a:t>
            </a:r>
          </a:p>
          <a:p>
            <a:pPr algn="ctr" eaLnBrk="1" hangingPunct="1"/>
            <a:r>
              <a:rPr lang="pt-BR" dirty="0">
                <a:ea typeface="Calibri" panose="020F0502020204030204" pitchFamily="34" charset="0"/>
                <a:cs typeface="Times New Roman" panose="02020603050405020304" pitchFamily="18" charset="0"/>
              </a:rPr>
              <a:t>LEITOS </a:t>
            </a:r>
          </a:p>
          <a:p>
            <a:pPr algn="ctr" eaLnBrk="1" hangingPunct="1"/>
            <a:r>
              <a:rPr lang="pt-BR" altLang="pt-BR" dirty="0">
                <a:latin typeface="DINPro Light" pitchFamily="2" charset="0"/>
                <a:cs typeface="Times New Roman" panose="02020603050405020304" pitchFamily="18" charset="0"/>
              </a:rPr>
              <a:t>FECHADOS</a:t>
            </a:r>
            <a:endParaRPr lang="en-US" altLang="pt-BR" dirty="0">
              <a:latin typeface="DINPro Light" pitchFamily="2" charset="0"/>
            </a:endParaRPr>
          </a:p>
        </p:txBody>
      </p:sp>
      <p:sp>
        <p:nvSpPr>
          <p:cNvPr id="18" name="Rectangle 17">
            <a:extLst>
              <a:ext uri="{FF2B5EF4-FFF2-40B4-BE49-F238E27FC236}">
                <a16:creationId xmlns:a16="http://schemas.microsoft.com/office/drawing/2014/main" id="{03A54DF6-16E9-FFB8-527B-2B8A0F2F9134}"/>
              </a:ext>
            </a:extLst>
          </p:cNvPr>
          <p:cNvSpPr>
            <a:spLocks noChangeArrowheads="1"/>
          </p:cNvSpPr>
          <p:nvPr/>
        </p:nvSpPr>
        <p:spPr bwMode="auto">
          <a:xfrm>
            <a:off x="2246566" y="2505670"/>
            <a:ext cx="14698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pt-BR" sz="3600" b="1" dirty="0">
                <a:solidFill>
                  <a:srgbClr val="FF5959"/>
                </a:solidFill>
                <a:ea typeface="Calibri" panose="020F0502020204030204" pitchFamily="34" charset="0"/>
                <a:cs typeface="Times New Roman" panose="02020603050405020304" pitchFamily="18" charset="0"/>
              </a:rPr>
              <a:t>16</a:t>
            </a:r>
            <a:r>
              <a:rPr lang="pt-BR" sz="2400" dirty="0">
                <a:ea typeface="Calibri" panose="020F0502020204030204" pitchFamily="34" charset="0"/>
                <a:cs typeface="Times New Roman" panose="02020603050405020304" pitchFamily="18" charset="0"/>
              </a:rPr>
              <a:t>  </a:t>
            </a:r>
            <a:r>
              <a:rPr lang="pt-BR" altLang="pt-BR" dirty="0">
                <a:cs typeface="Times New Roman" panose="02020603050405020304" pitchFamily="18" charset="0"/>
              </a:rPr>
              <a:t>MIL </a:t>
            </a:r>
          </a:p>
          <a:p>
            <a:pPr algn="ctr" eaLnBrk="1" hangingPunct="1"/>
            <a:r>
              <a:rPr lang="pt-BR" altLang="pt-BR" dirty="0">
                <a:cs typeface="Times New Roman" panose="02020603050405020304" pitchFamily="18" charset="0"/>
              </a:rPr>
              <a:t>SERVIDORES </a:t>
            </a:r>
          </a:p>
          <a:p>
            <a:pPr algn="ctr" eaLnBrk="1" hangingPunct="1"/>
            <a:r>
              <a:rPr lang="pt-BR" altLang="pt-BR" dirty="0">
                <a:cs typeface="Times New Roman" panose="02020603050405020304" pitchFamily="18" charset="0"/>
              </a:rPr>
              <a:t>REDUZIDOS</a:t>
            </a:r>
            <a:endParaRPr lang="en-US" altLang="pt-BR" dirty="0">
              <a:cs typeface="Times New Roman" panose="02020603050405020304" pitchFamily="18" charset="0"/>
            </a:endParaRPr>
          </a:p>
        </p:txBody>
      </p:sp>
      <p:pic>
        <p:nvPicPr>
          <p:cNvPr id="20" name="Graphic 19" descr="Bar graph with downward trend with solid fill">
            <a:extLst>
              <a:ext uri="{FF2B5EF4-FFF2-40B4-BE49-F238E27FC236}">
                <a16:creationId xmlns:a16="http://schemas.microsoft.com/office/drawing/2014/main" id="{ACEC36DD-347C-9D54-6E71-00D683AECC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62208" y="1546007"/>
            <a:ext cx="1077218" cy="1077218"/>
          </a:xfrm>
          <a:prstGeom prst="rect">
            <a:avLst/>
          </a:prstGeom>
        </p:spPr>
      </p:pic>
      <p:pic>
        <p:nvPicPr>
          <p:cNvPr id="22" name="Graphic 21" descr="Doctor male outline">
            <a:extLst>
              <a:ext uri="{FF2B5EF4-FFF2-40B4-BE49-F238E27FC236}">
                <a16:creationId xmlns:a16="http://schemas.microsoft.com/office/drawing/2014/main" id="{37E40ED5-D05E-C023-EB16-09CDBE6F40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62208" y="3929149"/>
            <a:ext cx="1200328" cy="1200328"/>
          </a:xfrm>
          <a:prstGeom prst="rect">
            <a:avLst/>
          </a:prstGeom>
        </p:spPr>
      </p:pic>
      <p:sp>
        <p:nvSpPr>
          <p:cNvPr id="24" name="Rectangle 23">
            <a:extLst>
              <a:ext uri="{FF2B5EF4-FFF2-40B4-BE49-F238E27FC236}">
                <a16:creationId xmlns:a16="http://schemas.microsoft.com/office/drawing/2014/main" id="{56A679BD-EAD3-77F9-E63E-F1AF4DF36079}"/>
              </a:ext>
            </a:extLst>
          </p:cNvPr>
          <p:cNvSpPr>
            <a:spLocks noChangeArrowheads="1"/>
          </p:cNvSpPr>
          <p:nvPr/>
        </p:nvSpPr>
        <p:spPr bwMode="auto">
          <a:xfrm>
            <a:off x="2246566" y="5171551"/>
            <a:ext cx="17666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pt-BR" sz="3600" b="1" dirty="0">
                <a:solidFill>
                  <a:srgbClr val="FF5959"/>
                </a:solidFill>
                <a:ea typeface="Calibri" panose="020F0502020204030204" pitchFamily="34" charset="0"/>
                <a:cs typeface="Times New Roman" panose="02020603050405020304" pitchFamily="18" charset="0"/>
              </a:rPr>
              <a:t>7</a:t>
            </a:r>
            <a:r>
              <a:rPr lang="pt-BR" sz="2400" dirty="0">
                <a:ea typeface="Calibri" panose="020F0502020204030204" pitchFamily="34" charset="0"/>
                <a:cs typeface="Times New Roman" panose="02020603050405020304" pitchFamily="18" charset="0"/>
              </a:rPr>
              <a:t>  </a:t>
            </a:r>
            <a:r>
              <a:rPr lang="pt-BR" altLang="pt-BR" dirty="0">
                <a:cs typeface="Times New Roman" panose="02020603050405020304" pitchFamily="18" charset="0"/>
              </a:rPr>
              <a:t>MIL </a:t>
            </a:r>
          </a:p>
          <a:p>
            <a:pPr algn="ctr" eaLnBrk="1" hangingPunct="1"/>
            <a:r>
              <a:rPr lang="pt-BR" altLang="pt-BR" dirty="0">
                <a:cs typeface="Times New Roman" panose="02020603050405020304" pitchFamily="18" charset="0"/>
              </a:rPr>
              <a:t>É O DEFICIT DE</a:t>
            </a:r>
          </a:p>
          <a:p>
            <a:pPr algn="ctr" eaLnBrk="1" hangingPunct="1"/>
            <a:r>
              <a:rPr lang="pt-BR" altLang="pt-BR" dirty="0">
                <a:cs typeface="Times New Roman" panose="02020603050405020304" pitchFamily="18" charset="0"/>
              </a:rPr>
              <a:t>PROFISSIONAIS</a:t>
            </a:r>
            <a:endParaRPr lang="en-US" altLang="pt-BR" dirty="0">
              <a:cs typeface="Times New Roman" panose="02020603050405020304" pitchFamily="18" charset="0"/>
            </a:endParaRPr>
          </a:p>
        </p:txBody>
      </p:sp>
      <p:sp>
        <p:nvSpPr>
          <p:cNvPr id="26" name="Rectangle 25">
            <a:extLst>
              <a:ext uri="{FF2B5EF4-FFF2-40B4-BE49-F238E27FC236}">
                <a16:creationId xmlns:a16="http://schemas.microsoft.com/office/drawing/2014/main" id="{D93564DD-48A4-23BB-E65C-A2870CC14097}"/>
              </a:ext>
            </a:extLst>
          </p:cNvPr>
          <p:cNvSpPr>
            <a:spLocks noChangeArrowheads="1"/>
          </p:cNvSpPr>
          <p:nvPr/>
        </p:nvSpPr>
        <p:spPr bwMode="auto">
          <a:xfrm>
            <a:off x="4483284" y="1247400"/>
            <a:ext cx="703543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dirty="0">
                <a:solidFill>
                  <a:srgbClr val="FF5959"/>
                </a:solidFill>
                <a:ea typeface="Calibri" panose="020F0502020204030204" pitchFamily="34" charset="0"/>
                <a:cs typeface="Times New Roman" panose="02020603050405020304" pitchFamily="18" charset="0"/>
              </a:rPr>
              <a:t>Hospitais: </a:t>
            </a:r>
          </a:p>
          <a:p>
            <a:pPr eaLnBrk="1" hangingPunct="1"/>
            <a:r>
              <a:rPr lang="pt-BR" dirty="0">
                <a:ea typeface="Calibri" panose="020F0502020204030204" pitchFamily="34" charset="0"/>
                <a:cs typeface="Times New Roman" panose="02020603050405020304" pitchFamily="18" charset="0"/>
              </a:rPr>
              <a:t>Hospital dos Servidores do Estado, Andaraí, Hospital Clementino Fraga </a:t>
            </a:r>
            <a:r>
              <a:rPr lang="pt-BR" dirty="0" err="1">
                <a:ea typeface="Calibri" panose="020F0502020204030204" pitchFamily="34" charset="0"/>
                <a:cs typeface="Times New Roman" panose="02020603050405020304" pitchFamily="18" charset="0"/>
              </a:rPr>
              <a:t>Filho,M</a:t>
            </a:r>
            <a:r>
              <a:rPr lang="pt-BR" dirty="0">
                <a:ea typeface="Calibri" panose="020F0502020204030204" pitchFamily="34" charset="0"/>
                <a:cs typeface="Times New Roman" panose="02020603050405020304" pitchFamily="18" charset="0"/>
              </a:rPr>
              <a:t> Hospital de Ipanema, Hospital da Lagoa, Hospital de Bonsucesso, Hospital Cardoso Fontes</a:t>
            </a:r>
          </a:p>
          <a:p>
            <a:pPr eaLnBrk="1" hangingPunct="1"/>
            <a:endParaRPr lang="pt-BR" dirty="0">
              <a:ea typeface="Calibri" panose="020F0502020204030204" pitchFamily="34" charset="0"/>
              <a:cs typeface="Times New Roman" panose="02020603050405020304" pitchFamily="18" charset="0"/>
            </a:endParaRPr>
          </a:p>
          <a:p>
            <a:pPr eaLnBrk="1" hangingPunct="1"/>
            <a:endParaRPr lang="pt-BR" dirty="0">
              <a:ea typeface="Calibri" panose="020F0502020204030204" pitchFamily="34" charset="0"/>
              <a:cs typeface="Times New Roman" panose="02020603050405020304" pitchFamily="18" charset="0"/>
            </a:endParaRPr>
          </a:p>
          <a:p>
            <a:pPr algn="ctr" eaLnBrk="1" hangingPunct="1"/>
            <a:r>
              <a:rPr lang="pt-BR" sz="2400" dirty="0">
                <a:ea typeface="Calibri" panose="020F0502020204030204" pitchFamily="34" charset="0"/>
                <a:cs typeface="Times New Roman" panose="02020603050405020304" pitchFamily="18" charset="0"/>
              </a:rPr>
              <a:t>“Situação atual: 593 leitos fechados, enfermarias e centros cirúrgicos interditados, desabastecimento de insumos e medicamentos, equipamentos e infraestrutura sem manutenção, além de redução de 16 mil servidores estatutários e déficit de 7 mil profissionais.”*</a:t>
            </a:r>
          </a:p>
          <a:p>
            <a:pPr algn="ctr" eaLnBrk="1" hangingPunct="1"/>
            <a:endParaRPr lang="pt-BR" dirty="0">
              <a:ea typeface="Calibri" panose="020F0502020204030204" pitchFamily="34" charset="0"/>
              <a:cs typeface="Times New Roman" panose="02020603050405020304" pitchFamily="18" charset="0"/>
            </a:endParaRPr>
          </a:p>
          <a:p>
            <a:pPr algn="r" eaLnBrk="1" hangingPunct="1"/>
            <a:r>
              <a:rPr lang="pt-BR" dirty="0">
                <a:ea typeface="Calibri" panose="020F0502020204030204" pitchFamily="34" charset="0"/>
                <a:cs typeface="Times New Roman" panose="02020603050405020304" pitchFamily="18" charset="0"/>
              </a:rPr>
              <a:t>*</a:t>
            </a:r>
            <a:r>
              <a:rPr lang="pt-BR" sz="1600" i="1" dirty="0">
                <a:ea typeface="Calibri" panose="020F0502020204030204" pitchFamily="34" charset="0"/>
                <a:cs typeface="Times New Roman" panose="02020603050405020304" pitchFamily="18" charset="0"/>
              </a:rPr>
              <a:t>Diagnóstico de Gestão Hospitalar/MS/2023</a:t>
            </a:r>
            <a:endParaRPr lang="pt-BR"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217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FFBCD-7D41-F8B4-69D3-7874CDB84ED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91C81A8-12E0-1BDE-A0B3-F6345248A8D0}"/>
              </a:ext>
            </a:extLst>
          </p:cNvPr>
          <p:cNvSpPr/>
          <p:nvPr/>
        </p:nvSpPr>
        <p:spPr>
          <a:xfrm>
            <a:off x="0" y="993157"/>
            <a:ext cx="12229997" cy="5333657"/>
          </a:xfrm>
          <a:prstGeom prst="rect">
            <a:avLst/>
          </a:prstGeom>
          <a:solidFill>
            <a:srgbClr val="886899">
              <a:alpha val="286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5">
            <a:extLst>
              <a:ext uri="{FF2B5EF4-FFF2-40B4-BE49-F238E27FC236}">
                <a16:creationId xmlns:a16="http://schemas.microsoft.com/office/drawing/2014/main" id="{140B431E-BE9A-D7E8-6A57-4BB774EFAE46}"/>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pic>
        <p:nvPicPr>
          <p:cNvPr id="10" name="Imagem 9" descr="Uma imagem contendo Logotipo&#10;&#10;Descrição gerada automaticamente">
            <a:extLst>
              <a:ext uri="{FF2B5EF4-FFF2-40B4-BE49-F238E27FC236}">
                <a16:creationId xmlns:a16="http://schemas.microsoft.com/office/drawing/2014/main" id="{B0D87E8A-A10B-3B39-09A9-9C4310AD5E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53" t="35941" r="6539" b="37006"/>
          <a:stretch/>
        </p:blipFill>
        <p:spPr>
          <a:xfrm>
            <a:off x="10438961" y="6247084"/>
            <a:ext cx="1357153" cy="610916"/>
          </a:xfrm>
          <a:prstGeom prst="rect">
            <a:avLst/>
          </a:prstGeom>
        </p:spPr>
      </p:pic>
      <p:sp>
        <p:nvSpPr>
          <p:cNvPr id="5" name="Rectangle 5">
            <a:extLst>
              <a:ext uri="{FF2B5EF4-FFF2-40B4-BE49-F238E27FC236}">
                <a16:creationId xmlns:a16="http://schemas.microsoft.com/office/drawing/2014/main" id="{802C1505-AC43-D08E-37EC-459044FA0B63}"/>
              </a:ext>
            </a:extLst>
          </p:cNvPr>
          <p:cNvSpPr>
            <a:spLocks noChangeArrowheads="1"/>
          </p:cNvSpPr>
          <p:nvPr/>
        </p:nvSpPr>
        <p:spPr bwMode="auto">
          <a:xfrm>
            <a:off x="-37997" y="220410"/>
            <a:ext cx="119526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a typeface="Calibri" panose="020F0502020204030204" pitchFamily="34" charset="0"/>
                <a:cs typeface="Times New Roman" panose="02020603050405020304" pitchFamily="18" charset="0"/>
              </a:rPr>
              <a:t>ATENDIMENTO HOSPITALAR NO MUNICÍPIO DO RIO DE JANEIRO</a:t>
            </a:r>
            <a:endParaRPr lang="en-IE"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0A8DBFBF-2B4B-6755-93CD-F0B22F428F83}"/>
              </a:ext>
            </a:extLst>
          </p:cNvPr>
          <p:cNvSpPr>
            <a:spLocks noChangeArrowheads="1"/>
          </p:cNvSpPr>
          <p:nvPr/>
        </p:nvSpPr>
        <p:spPr bwMode="auto">
          <a:xfrm>
            <a:off x="3906184" y="966604"/>
            <a:ext cx="8128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b="1" dirty="0">
                <a:solidFill>
                  <a:srgbClr val="FF5959"/>
                </a:solidFill>
                <a:ea typeface="Calibri" panose="020F0502020204030204" pitchFamily="34" charset="0"/>
                <a:cs typeface="Times New Roman" panose="02020603050405020304" pitchFamily="18" charset="0"/>
              </a:rPr>
              <a:t>HOSPITAIS: </a:t>
            </a:r>
            <a:r>
              <a:rPr lang="pt-BR" dirty="0">
                <a:ea typeface="Calibri" panose="020F0502020204030204" pitchFamily="34" charset="0"/>
                <a:cs typeface="Times New Roman" panose="02020603050405020304" pitchFamily="18" charset="0"/>
              </a:rPr>
              <a:t>H. Federal dos Servidores,  H. Federal Clementino Fraga,  H. Federal do Andaraí,  H. Estadual Pedro Ernesto,  Santa Casa de Misericórdia,  H. Gaffrée e Guinle, H. Municipal Jesus,  Núcleo de Estudos e Pesquisa da Saúde das Crianças e Adolescentes NESA/UERJ.</a:t>
            </a:r>
          </a:p>
          <a:p>
            <a:pPr eaLnBrk="1" hangingPunct="1"/>
            <a:endParaRPr lang="pt-BR" dirty="0">
              <a:ea typeface="Calibri" panose="020F0502020204030204" pitchFamily="34" charset="0"/>
              <a:cs typeface="Times New Roman" panose="02020603050405020304" pitchFamily="18" charset="0"/>
            </a:endParaRPr>
          </a:p>
        </p:txBody>
      </p:sp>
      <p:graphicFrame>
        <p:nvGraphicFramePr>
          <p:cNvPr id="32" name="Table 31">
            <a:extLst>
              <a:ext uri="{FF2B5EF4-FFF2-40B4-BE49-F238E27FC236}">
                <a16:creationId xmlns:a16="http://schemas.microsoft.com/office/drawing/2014/main" id="{651037F6-3608-308F-81E8-A31FE93E03CD}"/>
              </a:ext>
            </a:extLst>
          </p:cNvPr>
          <p:cNvGraphicFramePr>
            <a:graphicFrameLocks noGrp="1"/>
          </p:cNvGraphicFramePr>
          <p:nvPr>
            <p:extLst>
              <p:ext uri="{D42A27DB-BD31-4B8C-83A1-F6EECF244321}">
                <p14:modId xmlns:p14="http://schemas.microsoft.com/office/powerpoint/2010/main" val="2930314880"/>
              </p:ext>
            </p:extLst>
          </p:nvPr>
        </p:nvGraphicFramePr>
        <p:xfrm>
          <a:off x="3906184" y="2196624"/>
          <a:ext cx="8128000" cy="394208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val="3749541490"/>
                    </a:ext>
                  </a:extLst>
                </a:gridCol>
                <a:gridCol w="2032000">
                  <a:extLst>
                    <a:ext uri="{9D8B030D-6E8A-4147-A177-3AD203B41FA5}">
                      <a16:colId xmlns:a16="http://schemas.microsoft.com/office/drawing/2014/main" val="2191088416"/>
                    </a:ext>
                  </a:extLst>
                </a:gridCol>
                <a:gridCol w="2032000">
                  <a:extLst>
                    <a:ext uri="{9D8B030D-6E8A-4147-A177-3AD203B41FA5}">
                      <a16:colId xmlns:a16="http://schemas.microsoft.com/office/drawing/2014/main" val="3052236978"/>
                    </a:ext>
                  </a:extLst>
                </a:gridCol>
                <a:gridCol w="2032000">
                  <a:extLst>
                    <a:ext uri="{9D8B030D-6E8A-4147-A177-3AD203B41FA5}">
                      <a16:colId xmlns:a16="http://schemas.microsoft.com/office/drawing/2014/main" val="2838056051"/>
                    </a:ext>
                  </a:extLst>
                </a:gridCol>
              </a:tblGrid>
              <a:tr h="370840">
                <a:tc>
                  <a:txBody>
                    <a:bodyPr/>
                    <a:lstStyle/>
                    <a:p>
                      <a:r>
                        <a:rPr lang="en-US" dirty="0"/>
                        <a:t>ITEM</a:t>
                      </a:r>
                    </a:p>
                  </a:txBody>
                  <a:tcPr/>
                </a:tc>
                <a:tc>
                  <a:txBody>
                    <a:bodyPr/>
                    <a:lstStyle/>
                    <a:p>
                      <a:pPr algn="ctr"/>
                      <a:r>
                        <a:rPr lang="pt-BR" dirty="0">
                          <a:ea typeface="Calibri" panose="020F0502020204030204" pitchFamily="34" charset="0"/>
                          <a:cs typeface="Times New Roman" panose="02020603050405020304" pitchFamily="18" charset="0"/>
                        </a:rPr>
                        <a:t>H. Federal dos Servidores</a:t>
                      </a:r>
                      <a:endParaRPr lang="en-US" dirty="0"/>
                    </a:p>
                  </a:txBody>
                  <a:tcPr/>
                </a:tc>
                <a:tc>
                  <a:txBody>
                    <a:bodyPr/>
                    <a:lstStyle/>
                    <a:p>
                      <a:pPr algn="ctr"/>
                      <a:r>
                        <a:rPr lang="pt-BR" dirty="0">
                          <a:ea typeface="Calibri" panose="020F0502020204030204" pitchFamily="34" charset="0"/>
                          <a:cs typeface="Times New Roman" panose="02020603050405020304" pitchFamily="18" charset="0"/>
                        </a:rPr>
                        <a:t>H. Estadual Pedro Ernesto</a:t>
                      </a:r>
                      <a:endParaRPr lang="en-US" dirty="0"/>
                    </a:p>
                  </a:txBody>
                  <a:tcPr/>
                </a:tc>
                <a:tc>
                  <a:txBody>
                    <a:bodyPr/>
                    <a:lstStyle/>
                    <a:p>
                      <a:pPr algn="ctr"/>
                      <a:r>
                        <a:rPr lang="pt-BR" dirty="0">
                          <a:ea typeface="Calibri" panose="020F0502020204030204" pitchFamily="34" charset="0"/>
                          <a:cs typeface="Times New Roman" panose="02020603050405020304" pitchFamily="18" charset="0"/>
                        </a:rPr>
                        <a:t>NESA/UERJ</a:t>
                      </a:r>
                      <a:endParaRPr lang="en-US" dirty="0"/>
                    </a:p>
                  </a:txBody>
                  <a:tcPr/>
                </a:tc>
                <a:extLst>
                  <a:ext uri="{0D108BD9-81ED-4DB2-BD59-A6C34878D82A}">
                    <a16:rowId xmlns:a16="http://schemas.microsoft.com/office/drawing/2014/main" val="915723777"/>
                  </a:ext>
                </a:extLst>
              </a:tr>
              <a:tr h="370840">
                <a:tc>
                  <a:txBody>
                    <a:bodyPr/>
                    <a:lstStyle/>
                    <a:p>
                      <a:r>
                        <a:rPr lang="en-US" dirty="0"/>
                        <a:t>PACIENTES REUMATOLOGIA</a:t>
                      </a:r>
                    </a:p>
                  </a:txBody>
                  <a:tcPr/>
                </a:tc>
                <a:tc>
                  <a:txBody>
                    <a:bodyPr/>
                    <a:lstStyle/>
                    <a:p>
                      <a:pPr algn="ctr"/>
                      <a:r>
                        <a:rPr lang="en-US" b="1" dirty="0">
                          <a:solidFill>
                            <a:srgbClr val="886899"/>
                          </a:solidFill>
                        </a:rPr>
                        <a:t>3.200</a:t>
                      </a:r>
                    </a:p>
                  </a:txBody>
                  <a:tcPr/>
                </a:tc>
                <a:tc>
                  <a:txBody>
                    <a:bodyPr/>
                    <a:lstStyle/>
                    <a:p>
                      <a:pPr algn="ctr"/>
                      <a:r>
                        <a:rPr lang="en-US" b="1" dirty="0">
                          <a:solidFill>
                            <a:srgbClr val="886899"/>
                          </a:solidFill>
                        </a:rPr>
                        <a:t>3.400</a:t>
                      </a:r>
                    </a:p>
                  </a:txBody>
                  <a:tcPr/>
                </a:tc>
                <a:tc>
                  <a:txBody>
                    <a:bodyPr/>
                    <a:lstStyle/>
                    <a:p>
                      <a:pPr algn="ctr"/>
                      <a:endParaRPr lang="en-US" b="1">
                        <a:solidFill>
                          <a:srgbClr val="886899"/>
                        </a:solidFill>
                      </a:endParaRPr>
                    </a:p>
                  </a:txBody>
                  <a:tcPr/>
                </a:tc>
                <a:extLst>
                  <a:ext uri="{0D108BD9-81ED-4DB2-BD59-A6C34878D82A}">
                    <a16:rowId xmlns:a16="http://schemas.microsoft.com/office/drawing/2014/main" val="1654825659"/>
                  </a:ext>
                </a:extLst>
              </a:tr>
              <a:tr h="370840">
                <a:tc>
                  <a:txBody>
                    <a:bodyPr/>
                    <a:lstStyle/>
                    <a:p>
                      <a:r>
                        <a:rPr lang="en-US" dirty="0"/>
                        <a:t>PACIENTES COM LÚPUS</a:t>
                      </a:r>
                    </a:p>
                  </a:txBody>
                  <a:tcPr/>
                </a:tc>
                <a:tc>
                  <a:txBody>
                    <a:bodyPr/>
                    <a:lstStyle/>
                    <a:p>
                      <a:pPr algn="ctr"/>
                      <a:r>
                        <a:rPr lang="en-US" b="1" dirty="0">
                          <a:solidFill>
                            <a:srgbClr val="886899"/>
                          </a:solidFill>
                        </a:rPr>
                        <a:t>700</a:t>
                      </a:r>
                    </a:p>
                  </a:txBody>
                  <a:tcPr/>
                </a:tc>
                <a:tc>
                  <a:txBody>
                    <a:bodyPr/>
                    <a:lstStyle/>
                    <a:p>
                      <a:pPr algn="ctr"/>
                      <a:r>
                        <a:rPr lang="en-US" b="1" dirty="0">
                          <a:solidFill>
                            <a:srgbClr val="886899"/>
                          </a:solidFill>
                        </a:rPr>
                        <a:t>1200</a:t>
                      </a:r>
                    </a:p>
                  </a:txBody>
                  <a:tcPr/>
                </a:tc>
                <a:tc>
                  <a:txBody>
                    <a:bodyPr/>
                    <a:lstStyle/>
                    <a:p>
                      <a:pPr algn="ctr"/>
                      <a:r>
                        <a:rPr lang="en-US" b="1" dirty="0">
                          <a:solidFill>
                            <a:srgbClr val="886899"/>
                          </a:solidFill>
                        </a:rPr>
                        <a:t>0</a:t>
                      </a:r>
                    </a:p>
                  </a:txBody>
                  <a:tcPr/>
                </a:tc>
                <a:extLst>
                  <a:ext uri="{0D108BD9-81ED-4DB2-BD59-A6C34878D82A}">
                    <a16:rowId xmlns:a16="http://schemas.microsoft.com/office/drawing/2014/main" val="2374029890"/>
                  </a:ext>
                </a:extLst>
              </a:tr>
              <a:tr h="370840">
                <a:tc>
                  <a:txBody>
                    <a:bodyPr/>
                    <a:lstStyle/>
                    <a:p>
                      <a:r>
                        <a:rPr lang="en-US" dirty="0"/>
                        <a:t>PACIENTES INFATO-JUVENIL LÚPUS</a:t>
                      </a:r>
                    </a:p>
                  </a:txBody>
                  <a:tcPr/>
                </a:tc>
                <a:tc>
                  <a:txBody>
                    <a:bodyPr/>
                    <a:lstStyle/>
                    <a:p>
                      <a:pPr algn="ctr"/>
                      <a:endParaRPr lang="en-US" b="1" dirty="0">
                        <a:solidFill>
                          <a:srgbClr val="886899"/>
                        </a:solidFill>
                      </a:endParaRPr>
                    </a:p>
                  </a:txBody>
                  <a:tcPr/>
                </a:tc>
                <a:tc>
                  <a:txBody>
                    <a:bodyPr/>
                    <a:lstStyle/>
                    <a:p>
                      <a:pPr algn="ctr"/>
                      <a:endParaRPr lang="en-US" b="1" dirty="0">
                        <a:solidFill>
                          <a:srgbClr val="886899"/>
                        </a:solidFill>
                      </a:endParaRPr>
                    </a:p>
                  </a:txBody>
                  <a:tcPr/>
                </a:tc>
                <a:tc>
                  <a:txBody>
                    <a:bodyPr/>
                    <a:lstStyle/>
                    <a:p>
                      <a:pPr algn="ctr"/>
                      <a:r>
                        <a:rPr lang="en-US" b="1" dirty="0">
                          <a:solidFill>
                            <a:srgbClr val="886899"/>
                          </a:solidFill>
                        </a:rPr>
                        <a:t>46</a:t>
                      </a:r>
                    </a:p>
                  </a:txBody>
                  <a:tcPr/>
                </a:tc>
                <a:extLst>
                  <a:ext uri="{0D108BD9-81ED-4DB2-BD59-A6C34878D82A}">
                    <a16:rowId xmlns:a16="http://schemas.microsoft.com/office/drawing/2014/main" val="1311325171"/>
                  </a:ext>
                </a:extLst>
              </a:tr>
              <a:tr h="370840">
                <a:tc>
                  <a:txBody>
                    <a:bodyPr/>
                    <a:lstStyle/>
                    <a:p>
                      <a:r>
                        <a:rPr lang="en-US" dirty="0"/>
                        <a:t>REUMATOLOGISTAS</a:t>
                      </a:r>
                    </a:p>
                  </a:txBody>
                  <a:tcPr/>
                </a:tc>
                <a:tc>
                  <a:txBody>
                    <a:bodyPr/>
                    <a:lstStyle/>
                    <a:p>
                      <a:pPr algn="ctr"/>
                      <a:r>
                        <a:rPr lang="en-US" b="1" dirty="0">
                          <a:solidFill>
                            <a:srgbClr val="886899"/>
                          </a:solidFill>
                        </a:rPr>
                        <a:t>9</a:t>
                      </a:r>
                    </a:p>
                  </a:txBody>
                  <a:tcPr/>
                </a:tc>
                <a:tc>
                  <a:txBody>
                    <a:bodyPr/>
                    <a:lstStyle/>
                    <a:p>
                      <a:pPr algn="ctr"/>
                      <a:r>
                        <a:rPr lang="en-US" b="1" dirty="0">
                          <a:solidFill>
                            <a:srgbClr val="886899"/>
                          </a:solidFill>
                        </a:rPr>
                        <a:t>13</a:t>
                      </a:r>
                    </a:p>
                  </a:txBody>
                  <a:tcPr/>
                </a:tc>
                <a:tc>
                  <a:txBody>
                    <a:bodyPr/>
                    <a:lstStyle/>
                    <a:p>
                      <a:pPr algn="ctr"/>
                      <a:r>
                        <a:rPr lang="en-US" b="1" dirty="0">
                          <a:solidFill>
                            <a:srgbClr val="886899"/>
                          </a:solidFill>
                        </a:rPr>
                        <a:t>0</a:t>
                      </a:r>
                    </a:p>
                  </a:txBody>
                  <a:tcPr/>
                </a:tc>
                <a:extLst>
                  <a:ext uri="{0D108BD9-81ED-4DB2-BD59-A6C34878D82A}">
                    <a16:rowId xmlns:a16="http://schemas.microsoft.com/office/drawing/2014/main" val="767262877"/>
                  </a:ext>
                </a:extLst>
              </a:tr>
              <a:tr h="370840">
                <a:tc>
                  <a:txBody>
                    <a:bodyPr/>
                    <a:lstStyle/>
                    <a:p>
                      <a:r>
                        <a:rPr lang="en-US" dirty="0"/>
                        <a:t>PEDIATRAS REUMATOLOGISTAS</a:t>
                      </a:r>
                    </a:p>
                  </a:txBody>
                  <a:tcPr/>
                </a:tc>
                <a:tc>
                  <a:txBody>
                    <a:bodyPr/>
                    <a:lstStyle/>
                    <a:p>
                      <a:pPr algn="ctr"/>
                      <a:r>
                        <a:rPr lang="en-US" b="1" dirty="0">
                          <a:solidFill>
                            <a:srgbClr val="886899"/>
                          </a:solidFill>
                        </a:rPr>
                        <a:t>0</a:t>
                      </a:r>
                    </a:p>
                  </a:txBody>
                  <a:tcPr/>
                </a:tc>
                <a:tc>
                  <a:txBody>
                    <a:bodyPr/>
                    <a:lstStyle/>
                    <a:p>
                      <a:pPr algn="ctr"/>
                      <a:r>
                        <a:rPr lang="en-US" b="1" dirty="0">
                          <a:solidFill>
                            <a:srgbClr val="886899"/>
                          </a:solidFill>
                        </a:rPr>
                        <a:t>0</a:t>
                      </a:r>
                    </a:p>
                  </a:txBody>
                  <a:tcPr/>
                </a:tc>
                <a:tc>
                  <a:txBody>
                    <a:bodyPr/>
                    <a:lstStyle/>
                    <a:p>
                      <a:pPr algn="ctr"/>
                      <a:r>
                        <a:rPr lang="en-US" b="1" dirty="0">
                          <a:solidFill>
                            <a:srgbClr val="886899"/>
                          </a:solidFill>
                        </a:rPr>
                        <a:t>3</a:t>
                      </a:r>
                    </a:p>
                  </a:txBody>
                  <a:tcPr/>
                </a:tc>
                <a:extLst>
                  <a:ext uri="{0D108BD9-81ED-4DB2-BD59-A6C34878D82A}">
                    <a16:rowId xmlns:a16="http://schemas.microsoft.com/office/drawing/2014/main" val="2054693250"/>
                  </a:ext>
                </a:extLst>
              </a:tr>
              <a:tr h="370840">
                <a:tc>
                  <a:txBody>
                    <a:bodyPr/>
                    <a:lstStyle/>
                    <a:p>
                      <a:r>
                        <a:rPr lang="en-US" dirty="0"/>
                        <a:t>RESIDENTES</a:t>
                      </a:r>
                    </a:p>
                  </a:txBody>
                  <a:tcPr/>
                </a:tc>
                <a:tc>
                  <a:txBody>
                    <a:bodyPr/>
                    <a:lstStyle/>
                    <a:p>
                      <a:pPr algn="ctr"/>
                      <a:r>
                        <a:rPr lang="en-US" b="1" dirty="0">
                          <a:solidFill>
                            <a:srgbClr val="886899"/>
                          </a:solidFill>
                        </a:rPr>
                        <a:t>9</a:t>
                      </a:r>
                    </a:p>
                  </a:txBody>
                  <a:tcPr/>
                </a:tc>
                <a:tc>
                  <a:txBody>
                    <a:bodyPr/>
                    <a:lstStyle/>
                    <a:p>
                      <a:pPr algn="ctr"/>
                      <a:r>
                        <a:rPr lang="en-US" b="1" dirty="0">
                          <a:solidFill>
                            <a:srgbClr val="886899"/>
                          </a:solidFill>
                        </a:rPr>
                        <a:t>12</a:t>
                      </a:r>
                    </a:p>
                  </a:txBody>
                  <a:tcPr/>
                </a:tc>
                <a:tc>
                  <a:txBody>
                    <a:bodyPr/>
                    <a:lstStyle/>
                    <a:p>
                      <a:pPr algn="ctr"/>
                      <a:r>
                        <a:rPr lang="en-US" b="1" dirty="0">
                          <a:solidFill>
                            <a:srgbClr val="886899"/>
                          </a:solidFill>
                        </a:rPr>
                        <a:t>0</a:t>
                      </a:r>
                    </a:p>
                  </a:txBody>
                  <a:tcPr/>
                </a:tc>
                <a:extLst>
                  <a:ext uri="{0D108BD9-81ED-4DB2-BD59-A6C34878D82A}">
                    <a16:rowId xmlns:a16="http://schemas.microsoft.com/office/drawing/2014/main" val="2627084931"/>
                  </a:ext>
                </a:extLst>
              </a:tr>
            </a:tbl>
          </a:graphicData>
        </a:graphic>
      </p:graphicFrame>
      <p:pic>
        <p:nvPicPr>
          <p:cNvPr id="38" name="Picture 37" descr="A person sitting on a couch with a mask on her face&#10;&#10;Description automatically generated">
            <a:extLst>
              <a:ext uri="{FF2B5EF4-FFF2-40B4-BE49-F238E27FC236}">
                <a16:creationId xmlns:a16="http://schemas.microsoft.com/office/drawing/2014/main" id="{6FCFCC22-227E-8283-2D9A-74EEB93D0D00}"/>
              </a:ext>
            </a:extLst>
          </p:cNvPr>
          <p:cNvPicPr>
            <a:picLocks noChangeAspect="1"/>
          </p:cNvPicPr>
          <p:nvPr/>
        </p:nvPicPr>
        <p:blipFill>
          <a:blip r:embed="rId3" cstate="print">
            <a:extLst>
              <a:ext uri="{28A0092B-C50C-407E-A947-70E740481C1C}">
                <a14:useLocalDpi xmlns:a14="http://schemas.microsoft.com/office/drawing/2010/main" val="0"/>
              </a:ext>
            </a:extLst>
          </a:blip>
          <a:srcRect t="16884" b="22887"/>
          <a:stretch/>
        </p:blipFill>
        <p:spPr>
          <a:xfrm>
            <a:off x="347168" y="2371269"/>
            <a:ext cx="3243701" cy="3911839"/>
          </a:xfrm>
          <a:prstGeom prst="rect">
            <a:avLst/>
          </a:prstGeom>
        </p:spPr>
      </p:pic>
      <p:sp>
        <p:nvSpPr>
          <p:cNvPr id="39" name="Rectangle 38">
            <a:extLst>
              <a:ext uri="{FF2B5EF4-FFF2-40B4-BE49-F238E27FC236}">
                <a16:creationId xmlns:a16="http://schemas.microsoft.com/office/drawing/2014/main" id="{51B66356-66E6-2F0F-F0C7-FB973A53904D}"/>
              </a:ext>
            </a:extLst>
          </p:cNvPr>
          <p:cNvSpPr>
            <a:spLocks noChangeArrowheads="1"/>
          </p:cNvSpPr>
          <p:nvPr/>
        </p:nvSpPr>
        <p:spPr bwMode="auto">
          <a:xfrm>
            <a:off x="395886" y="6018864"/>
            <a:ext cx="21906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sz="1100" b="1" i="1" dirty="0">
                <a:solidFill>
                  <a:schemeClr val="bg1"/>
                </a:solidFill>
                <a:ea typeface="Calibri" panose="020F0502020204030204" pitchFamily="34" charset="0"/>
                <a:cs typeface="Times New Roman" panose="02020603050405020304" pitchFamily="18" charset="0"/>
              </a:rPr>
              <a:t>Ação LUPUS CARE  Fevereiro 2023</a:t>
            </a:r>
            <a:endParaRPr lang="pt-BR" sz="1100" i="1" dirty="0">
              <a:solidFill>
                <a:schemeClr val="bg1"/>
              </a:solidFill>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D3F028E-86C4-1CF8-3E53-5B677B2CE4FB}"/>
              </a:ext>
            </a:extLst>
          </p:cNvPr>
          <p:cNvSpPr>
            <a:spLocks noChangeArrowheads="1"/>
          </p:cNvSpPr>
          <p:nvPr/>
        </p:nvSpPr>
        <p:spPr bwMode="auto">
          <a:xfrm>
            <a:off x="1066525" y="1054452"/>
            <a:ext cx="19482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pt-BR" sz="3600" b="1" dirty="0">
                <a:solidFill>
                  <a:srgbClr val="FF5959"/>
                </a:solidFill>
                <a:ea typeface="Calibri" panose="020F0502020204030204" pitchFamily="34" charset="0"/>
                <a:cs typeface="Times New Roman" panose="02020603050405020304" pitchFamily="18" charset="0"/>
              </a:rPr>
              <a:t>16.328 </a:t>
            </a:r>
          </a:p>
          <a:p>
            <a:pPr algn="ctr" eaLnBrk="1" hangingPunct="1"/>
            <a:r>
              <a:rPr lang="pt-BR" dirty="0">
                <a:ea typeface="Calibri" panose="020F0502020204030204" pitchFamily="34" charset="0"/>
                <a:cs typeface="Times New Roman" panose="02020603050405020304" pitchFamily="18" charset="0"/>
              </a:rPr>
              <a:t>Pessoas com lúpus no município RJ</a:t>
            </a:r>
            <a:r>
              <a:rPr lang="pt-BR" baseline="30000" dirty="0">
                <a:ea typeface="Calibri" panose="020F0502020204030204" pitchFamily="34" charset="0"/>
                <a:cs typeface="Times New Roman" panose="02020603050405020304" pitchFamily="18" charset="0"/>
              </a:rPr>
              <a:t>1</a:t>
            </a:r>
            <a:endParaRPr lang="en-US" altLang="pt-BR" baseline="30000" dirty="0">
              <a:latin typeface="DINPro Light" pitchFamily="2" charset="0"/>
            </a:endParaRPr>
          </a:p>
        </p:txBody>
      </p:sp>
      <p:sp>
        <p:nvSpPr>
          <p:cNvPr id="4" name="Retângulo 8">
            <a:extLst>
              <a:ext uri="{FF2B5EF4-FFF2-40B4-BE49-F238E27FC236}">
                <a16:creationId xmlns:a16="http://schemas.microsoft.com/office/drawing/2014/main" id="{B688BC26-F05D-4806-3C27-4F6201965794}"/>
              </a:ext>
            </a:extLst>
          </p:cNvPr>
          <p:cNvSpPr/>
          <p:nvPr/>
        </p:nvSpPr>
        <p:spPr>
          <a:xfrm>
            <a:off x="0" y="6443302"/>
            <a:ext cx="9761379" cy="41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100" dirty="0">
                <a:solidFill>
                  <a:schemeClr val="tx1"/>
                </a:solidFill>
              </a:rPr>
              <a:t>1. </a:t>
            </a:r>
            <a:r>
              <a:rPr lang="pt-BR" sz="1100" dirty="0" err="1">
                <a:solidFill>
                  <a:schemeClr val="tx1"/>
                </a:solidFill>
              </a:rPr>
              <a:t>DataSus</a:t>
            </a:r>
            <a:r>
              <a:rPr lang="pt-BR" sz="1100" dirty="0">
                <a:solidFill>
                  <a:schemeClr val="tx1"/>
                </a:solidFill>
              </a:rPr>
              <a:t> 2019</a:t>
            </a:r>
          </a:p>
        </p:txBody>
      </p:sp>
    </p:spTree>
    <p:extLst>
      <p:ext uri="{BB962C8B-B14F-4D97-AF65-F5344CB8AC3E}">
        <p14:creationId xmlns:p14="http://schemas.microsoft.com/office/powerpoint/2010/main" val="406180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42A1-9009-0EA2-CE6E-1B3795608560}"/>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CE625C3E-7EF9-99E4-78F6-BEB22AFFD01E}"/>
              </a:ext>
            </a:extLst>
          </p:cNvPr>
          <p:cNvSpPr/>
          <p:nvPr/>
        </p:nvSpPr>
        <p:spPr>
          <a:xfrm>
            <a:off x="0" y="1112609"/>
            <a:ext cx="6096000" cy="4754824"/>
          </a:xfrm>
          <a:prstGeom prst="rect">
            <a:avLst/>
          </a:prstGeom>
          <a:solidFill>
            <a:srgbClr val="886899">
              <a:alpha val="286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5">
            <a:extLst>
              <a:ext uri="{FF2B5EF4-FFF2-40B4-BE49-F238E27FC236}">
                <a16:creationId xmlns:a16="http://schemas.microsoft.com/office/drawing/2014/main" id="{A2AEECB7-FE05-B3BC-910A-739F312C24C2}"/>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pic>
        <p:nvPicPr>
          <p:cNvPr id="10" name="Imagem 9" descr="Uma imagem contendo Logotipo&#10;&#10;Descrição gerada automaticamente">
            <a:extLst>
              <a:ext uri="{FF2B5EF4-FFF2-40B4-BE49-F238E27FC236}">
                <a16:creationId xmlns:a16="http://schemas.microsoft.com/office/drawing/2014/main" id="{265720BD-4E4C-8B64-D4F7-68DEE0427C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53" t="35941" r="6539" b="37006"/>
          <a:stretch/>
        </p:blipFill>
        <p:spPr>
          <a:xfrm>
            <a:off x="9761379" y="5867432"/>
            <a:ext cx="2241270" cy="1008897"/>
          </a:xfrm>
          <a:prstGeom prst="rect">
            <a:avLst/>
          </a:prstGeom>
        </p:spPr>
      </p:pic>
      <p:sp>
        <p:nvSpPr>
          <p:cNvPr id="5" name="Rectangle 5">
            <a:extLst>
              <a:ext uri="{FF2B5EF4-FFF2-40B4-BE49-F238E27FC236}">
                <a16:creationId xmlns:a16="http://schemas.microsoft.com/office/drawing/2014/main" id="{AACF8BB9-F1CF-6850-C130-17CDDB98B73F}"/>
              </a:ext>
            </a:extLst>
          </p:cNvPr>
          <p:cNvSpPr>
            <a:spLocks noChangeArrowheads="1"/>
          </p:cNvSpPr>
          <p:nvPr/>
        </p:nvSpPr>
        <p:spPr bwMode="auto">
          <a:xfrm>
            <a:off x="0" y="64271"/>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rPr>
              <a:t>	</a:t>
            </a:r>
            <a:r>
              <a:rPr lang="pt-BR" sz="3200" b="1" dirty="0">
                <a:solidFill>
                  <a:srgbClr val="632066"/>
                </a:solidFill>
                <a:ea typeface="Calibri" panose="020F0502020204030204" pitchFamily="34" charset="0"/>
                <a:cs typeface="Times New Roman" panose="02020603050405020304" pitchFamily="18" charset="0"/>
              </a:rPr>
              <a:t>ESCASSEZ DE MÉDICOS REUMATOLOGISTAS e </a:t>
            </a:r>
          </a:p>
          <a:p>
            <a:pPr algn="ctr"/>
            <a:r>
              <a:rPr lang="pt-BR" sz="3200" b="1" dirty="0">
                <a:solidFill>
                  <a:srgbClr val="632066"/>
                </a:solidFill>
                <a:ea typeface="Calibri" panose="020F0502020204030204" pitchFamily="34" charset="0"/>
                <a:cs typeface="Times New Roman" panose="02020603050405020304" pitchFamily="18" charset="0"/>
              </a:rPr>
              <a:t>CAPACITAÇÃO PARA ATENÇÃO PRIMÁRIA</a:t>
            </a:r>
            <a:endParaRPr lang="en-IE"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E724C1A-24C2-CE04-E2ED-E7E8E8CE48BD}"/>
              </a:ext>
            </a:extLst>
          </p:cNvPr>
          <p:cNvSpPr>
            <a:spLocks noChangeArrowheads="1"/>
          </p:cNvSpPr>
          <p:nvPr/>
        </p:nvSpPr>
        <p:spPr bwMode="auto">
          <a:xfrm>
            <a:off x="6649368" y="1374387"/>
            <a:ext cx="49042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1800" b="1" dirty="0">
                <a:solidFill>
                  <a:srgbClr val="FF5959"/>
                </a:solidFill>
                <a:effectLst/>
                <a:ea typeface="Calibri" panose="020F0502020204030204" pitchFamily="34" charset="0"/>
                <a:cs typeface="Times New Roman" panose="02020603050405020304" pitchFamily="18" charset="0"/>
              </a:rPr>
              <a:t>Escassez de concursos públicos para médicos Reumatologistas</a:t>
            </a:r>
            <a:endParaRPr lang="en-IE" sz="1800" b="1" dirty="0">
              <a:solidFill>
                <a:srgbClr val="FF5959"/>
              </a:solidFill>
              <a:effectLst/>
              <a:ea typeface="Calibri" panose="020F0502020204030204" pitchFamily="34" charset="0"/>
              <a:cs typeface="Times New Roman" panose="02020603050405020304" pitchFamily="18" charset="0"/>
            </a:endParaRPr>
          </a:p>
          <a:p>
            <a:pPr algn="ctr" eaLnBrk="1" hangingPunct="1"/>
            <a:endParaRPr lang="en-US" altLang="pt-BR" b="1" dirty="0">
              <a:solidFill>
                <a:srgbClr val="FF5959"/>
              </a:solidFill>
              <a:latin typeface="DINPro Light" pitchFamily="2" charset="0"/>
            </a:endParaRPr>
          </a:p>
        </p:txBody>
      </p:sp>
      <p:sp>
        <p:nvSpPr>
          <p:cNvPr id="26" name="Rectangle 25">
            <a:extLst>
              <a:ext uri="{FF2B5EF4-FFF2-40B4-BE49-F238E27FC236}">
                <a16:creationId xmlns:a16="http://schemas.microsoft.com/office/drawing/2014/main" id="{A079A050-C00C-CDA4-FE20-166BF62C4599}"/>
              </a:ext>
            </a:extLst>
          </p:cNvPr>
          <p:cNvSpPr>
            <a:spLocks noChangeArrowheads="1"/>
          </p:cNvSpPr>
          <p:nvPr/>
        </p:nvSpPr>
        <p:spPr bwMode="auto">
          <a:xfrm>
            <a:off x="6353597" y="2181041"/>
            <a:ext cx="555578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dirty="0">
                <a:ea typeface="Calibri" panose="020F0502020204030204" pitchFamily="34" charset="0"/>
                <a:cs typeface="Times New Roman" panose="02020603050405020304" pitchFamily="18" charset="0"/>
              </a:rPr>
              <a:t>Levantamento de 2018 do Conselho Federal de Medicina </a:t>
            </a:r>
            <a:r>
              <a:rPr lang="pt-BR" b="1" dirty="0">
                <a:ea typeface="Calibri" panose="020F0502020204030204" pitchFamily="34" charset="0"/>
                <a:cs typeface="Times New Roman" panose="02020603050405020304" pitchFamily="18" charset="0"/>
              </a:rPr>
              <a:t>3.134 médicos reumatologistas no Brasil</a:t>
            </a:r>
            <a:r>
              <a:rPr lang="pt-BR" dirty="0">
                <a:ea typeface="Calibri" panose="020F0502020204030204" pitchFamily="34" charset="0"/>
                <a:cs typeface="Times New Roman" panose="02020603050405020304" pitchFamily="18" charset="0"/>
              </a:rPr>
              <a:t>. </a:t>
            </a:r>
          </a:p>
          <a:p>
            <a:pPr eaLnBrk="1" hangingPunct="1"/>
            <a:endParaRPr lang="pt-BR" dirty="0">
              <a:ea typeface="Calibri" panose="020F0502020204030204" pitchFamily="34" charset="0"/>
              <a:cs typeface="Times New Roman" panose="02020603050405020304" pitchFamily="18" charset="0"/>
            </a:endParaRPr>
          </a:p>
          <a:p>
            <a:pPr eaLnBrk="1" hangingPunct="1"/>
            <a:r>
              <a:rPr lang="pt-BR" dirty="0">
                <a:ea typeface="Calibri" panose="020F0502020204030204" pitchFamily="34" charset="0"/>
                <a:cs typeface="Times New Roman" panose="02020603050405020304" pitchFamily="18" charset="0"/>
              </a:rPr>
              <a:t>Concurso Público Unificado de 2024: </a:t>
            </a:r>
            <a:r>
              <a:rPr lang="pt-BR" b="1" dirty="0">
                <a:ea typeface="Calibri" panose="020F0502020204030204" pitchFamily="34" charset="0"/>
                <a:cs typeface="Times New Roman" panose="02020603050405020304" pitchFamily="18" charset="0"/>
              </a:rPr>
              <a:t>20 vagas médicos </a:t>
            </a:r>
            <a:r>
              <a:rPr lang="pt-BR" dirty="0">
                <a:ea typeface="Calibri" panose="020F0502020204030204" pitchFamily="34" charset="0"/>
                <a:cs typeface="Times New Roman" panose="02020603050405020304" pitchFamily="18" charset="0"/>
              </a:rPr>
              <a:t>para o Ministério da Gestão e Inovação. </a:t>
            </a:r>
          </a:p>
          <a:p>
            <a:pPr eaLnBrk="1" hangingPunct="1"/>
            <a:r>
              <a:rPr lang="pt-BR" dirty="0">
                <a:ea typeface="Calibri" panose="020F0502020204030204" pitchFamily="34" charset="0"/>
                <a:cs typeface="Times New Roman" panose="02020603050405020304" pitchFamily="18" charset="0"/>
              </a:rPr>
              <a:t>Remuneração:  </a:t>
            </a:r>
            <a:r>
              <a:rPr lang="pt-BR" b="1" dirty="0" err="1">
                <a:ea typeface="Calibri" panose="020F0502020204030204" pitchFamily="34" charset="0"/>
                <a:cs typeface="Times New Roman" panose="02020603050405020304" pitchFamily="18" charset="0"/>
              </a:rPr>
              <a:t>R</a:t>
            </a:r>
            <a:r>
              <a:rPr lang="pt-BR" b="1" dirty="0">
                <a:ea typeface="Calibri" panose="020F0502020204030204" pitchFamily="34" charset="0"/>
                <a:cs typeface="Times New Roman" panose="02020603050405020304" pitchFamily="18" charset="0"/>
              </a:rPr>
              <a:t>$ 4.,407,30 </a:t>
            </a:r>
            <a:r>
              <a:rPr lang="pt-BR" dirty="0">
                <a:ea typeface="Calibri" panose="020F0502020204030204" pitchFamily="34" charset="0"/>
                <a:cs typeface="Times New Roman" panose="02020603050405020304" pitchFamily="18" charset="0"/>
              </a:rPr>
              <a:t>(</a:t>
            </a:r>
            <a:r>
              <a:rPr lang="pt-BR" b="1" dirty="0" err="1">
                <a:ea typeface="Calibri" panose="020F0502020204030204" pitchFamily="34" charset="0"/>
                <a:cs typeface="Times New Roman" panose="02020603050405020304" pitchFamily="18" charset="0"/>
              </a:rPr>
              <a:t>R</a:t>
            </a:r>
            <a:r>
              <a:rPr lang="pt-BR" b="1" dirty="0">
                <a:ea typeface="Calibri" panose="020F0502020204030204" pitchFamily="34" charset="0"/>
                <a:cs typeface="Times New Roman" panose="02020603050405020304" pitchFamily="18" charset="0"/>
              </a:rPr>
              <a:t>$ 2.149,00 </a:t>
            </a:r>
            <a:r>
              <a:rPr lang="pt-BR" dirty="0">
                <a:ea typeface="Calibri" panose="020F0502020204030204" pitchFamily="34" charset="0"/>
                <a:cs typeface="Times New Roman" panose="02020603050405020304" pitchFamily="18" charset="0"/>
              </a:rPr>
              <a:t>de salário + </a:t>
            </a:r>
            <a:r>
              <a:rPr lang="pt-BR" b="1" dirty="0" err="1">
                <a:ea typeface="Calibri" panose="020F0502020204030204" pitchFamily="34" charset="0"/>
                <a:cs typeface="Times New Roman" panose="02020603050405020304" pitchFamily="18" charset="0"/>
              </a:rPr>
              <a:t>R</a:t>
            </a:r>
            <a:r>
              <a:rPr lang="pt-BR" b="1" dirty="0">
                <a:ea typeface="Calibri" panose="020F0502020204030204" pitchFamily="34" charset="0"/>
                <a:cs typeface="Times New Roman" panose="02020603050405020304" pitchFamily="18" charset="0"/>
              </a:rPr>
              <a:t>$ 1988,00 </a:t>
            </a:r>
            <a:r>
              <a:rPr lang="pt-BR" dirty="0">
                <a:ea typeface="Calibri" panose="020F0502020204030204" pitchFamily="34" charset="0"/>
                <a:cs typeface="Times New Roman" panose="02020603050405020304" pitchFamily="18" charset="0"/>
              </a:rPr>
              <a:t>de gratificação) </a:t>
            </a:r>
          </a:p>
          <a:p>
            <a:pPr eaLnBrk="1" hangingPunct="1"/>
            <a:r>
              <a:rPr lang="pt-BR" dirty="0">
                <a:ea typeface="Calibri" panose="020F0502020204030204" pitchFamily="34" charset="0"/>
                <a:cs typeface="Times New Roman" panose="02020603050405020304" pitchFamily="18" charset="0"/>
              </a:rPr>
              <a:t>20h semanais de trabalho.</a:t>
            </a:r>
          </a:p>
          <a:p>
            <a:pPr eaLnBrk="1" hangingPunct="1"/>
            <a:endParaRPr lang="pt-BR" dirty="0">
              <a:ea typeface="Calibri" panose="020F0502020204030204" pitchFamily="34" charset="0"/>
              <a:cs typeface="Times New Roman" panose="02020603050405020304" pitchFamily="18" charset="0"/>
            </a:endParaRPr>
          </a:p>
          <a:p>
            <a:pPr eaLnBrk="1" hangingPunct="1"/>
            <a:endParaRPr lang="pt-BR" dirty="0">
              <a:ea typeface="Calibri" panose="020F0502020204030204" pitchFamily="34" charset="0"/>
              <a:cs typeface="Times New Roman" panose="02020603050405020304" pitchFamily="18" charset="0"/>
            </a:endParaRPr>
          </a:p>
          <a:p>
            <a:pPr eaLnBrk="1" hangingPunct="1"/>
            <a:endParaRPr lang="pt-BR"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B102197-357E-F5DB-E3E0-2FEA2C80CE9F}"/>
              </a:ext>
            </a:extLst>
          </p:cNvPr>
          <p:cNvSpPr/>
          <p:nvPr/>
        </p:nvSpPr>
        <p:spPr>
          <a:xfrm>
            <a:off x="6096000" y="1112608"/>
            <a:ext cx="6096000" cy="4754824"/>
          </a:xfrm>
          <a:prstGeom prst="rect">
            <a:avLst/>
          </a:prstGeom>
          <a:noFill/>
          <a:ln w="57150">
            <a:solidFill>
              <a:srgbClr val="632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C88743-2C7E-7768-075D-F05143535BCD}"/>
              </a:ext>
            </a:extLst>
          </p:cNvPr>
          <p:cNvSpPr>
            <a:spLocks noChangeArrowheads="1"/>
          </p:cNvSpPr>
          <p:nvPr/>
        </p:nvSpPr>
        <p:spPr bwMode="auto">
          <a:xfrm>
            <a:off x="6765008" y="4583870"/>
            <a:ext cx="49042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b="1" dirty="0">
                <a:solidFill>
                  <a:srgbClr val="FF5959"/>
                </a:solidFill>
                <a:latin typeface="Calibri" panose="020F0502020204030204" pitchFamily="34" charset="0"/>
                <a:ea typeface="Calibri" panose="020F0502020204030204" pitchFamily="34" charset="0"/>
                <a:cs typeface="Times New Roman" panose="02020603050405020304" pitchFamily="18" charset="0"/>
              </a:rPr>
              <a:t>Baixo incentivo à especialização em Reumatologia</a:t>
            </a:r>
            <a:endParaRPr lang="en-US" altLang="pt-BR" b="1" dirty="0">
              <a:solidFill>
                <a:srgbClr val="FF5959"/>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altLang="pt-BR" b="1" dirty="0">
              <a:solidFill>
                <a:srgbClr val="FF59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C9EA430-822F-0B7A-3ACD-20B05D246C2C}"/>
              </a:ext>
            </a:extLst>
          </p:cNvPr>
          <p:cNvSpPr>
            <a:spLocks noChangeArrowheads="1"/>
          </p:cNvSpPr>
          <p:nvPr/>
        </p:nvSpPr>
        <p:spPr bwMode="auto">
          <a:xfrm>
            <a:off x="6713770" y="5071985"/>
            <a:ext cx="55557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dirty="0">
                <a:ea typeface="Calibri" panose="020F0502020204030204" pitchFamily="34" charset="0"/>
                <a:cs typeface="Times New Roman" panose="02020603050405020304" pitchFamily="18" charset="0"/>
              </a:rPr>
              <a:t>Desenvolvimento de campanha para  divulgação e incentivo</a:t>
            </a:r>
          </a:p>
        </p:txBody>
      </p:sp>
      <p:sp>
        <p:nvSpPr>
          <p:cNvPr id="7" name="Rectangle 6">
            <a:extLst>
              <a:ext uri="{FF2B5EF4-FFF2-40B4-BE49-F238E27FC236}">
                <a16:creationId xmlns:a16="http://schemas.microsoft.com/office/drawing/2014/main" id="{B8C63806-A478-D3FA-A5A2-6BE1965DAE97}"/>
              </a:ext>
            </a:extLst>
          </p:cNvPr>
          <p:cNvSpPr>
            <a:spLocks noChangeArrowheads="1"/>
          </p:cNvSpPr>
          <p:nvPr/>
        </p:nvSpPr>
        <p:spPr bwMode="auto">
          <a:xfrm>
            <a:off x="711510" y="1214403"/>
            <a:ext cx="49042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b="1" dirty="0">
                <a:solidFill>
                  <a:srgbClr val="FF5959"/>
                </a:solidFill>
                <a:latin typeface="Calibri" panose="020F0502020204030204" pitchFamily="34" charset="0"/>
                <a:cs typeface="Times New Roman" panose="02020603050405020304" pitchFamily="18" charset="0"/>
              </a:rPr>
              <a:t>Falta de capacitação dos médicos da Atenção Primária em Saúde para o Diagnóstico Precoce</a:t>
            </a:r>
            <a:endParaRPr lang="en-IE" b="1" dirty="0">
              <a:solidFill>
                <a:srgbClr val="FF5959"/>
              </a:solidFill>
              <a:latin typeface="Calibri" panose="020F0502020204030204" pitchFamily="34" charset="0"/>
              <a:cs typeface="Times New Roman" panose="02020603050405020304" pitchFamily="18" charset="0"/>
            </a:endParaRPr>
          </a:p>
          <a:p>
            <a:pPr algn="ctr"/>
            <a:endParaRPr lang="en-US" altLang="pt-BR" b="1" dirty="0">
              <a:solidFill>
                <a:srgbClr val="FF5959"/>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altLang="pt-BR" b="1" dirty="0">
              <a:solidFill>
                <a:srgbClr val="FF59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416224C-C0D6-5E01-90C2-3A437970DB0F}"/>
              </a:ext>
            </a:extLst>
          </p:cNvPr>
          <p:cNvSpPr>
            <a:spLocks noChangeArrowheads="1"/>
          </p:cNvSpPr>
          <p:nvPr/>
        </p:nvSpPr>
        <p:spPr bwMode="auto">
          <a:xfrm>
            <a:off x="282618" y="4463867"/>
            <a:ext cx="55557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pt-BR" dirty="0">
                <a:ea typeface="Calibri" panose="020F0502020204030204" pitchFamily="34" charset="0"/>
                <a:cs typeface="Times New Roman" panose="02020603050405020304" pitchFamily="18" charset="0"/>
              </a:rPr>
              <a:t>Pesquisas</a:t>
            </a:r>
            <a:r>
              <a:rPr lang="pt-BR" baseline="30000" dirty="0">
                <a:ea typeface="Calibri" panose="020F0502020204030204" pitchFamily="34" charset="0"/>
                <a:cs typeface="Times New Roman" panose="02020603050405020304" pitchFamily="18" charset="0"/>
              </a:rPr>
              <a:t>1</a:t>
            </a:r>
            <a:r>
              <a:rPr lang="pt-BR" dirty="0">
                <a:ea typeface="Calibri" panose="020F0502020204030204" pitchFamily="34" charset="0"/>
                <a:cs typeface="Times New Roman" panose="02020603050405020304" pitchFamily="18" charset="0"/>
              </a:rPr>
              <a:t> realizadas a pessoa com lúpus leva cerca de 2 anos entre os primeiros sintomas e o acesso ao tratamento.</a:t>
            </a:r>
          </a:p>
        </p:txBody>
      </p:sp>
      <p:sp>
        <p:nvSpPr>
          <p:cNvPr id="8" name="Rectangle 7">
            <a:extLst>
              <a:ext uri="{FF2B5EF4-FFF2-40B4-BE49-F238E27FC236}">
                <a16:creationId xmlns:a16="http://schemas.microsoft.com/office/drawing/2014/main" id="{137747CF-4568-12D4-077D-21D323FB05CC}"/>
              </a:ext>
            </a:extLst>
          </p:cNvPr>
          <p:cNvSpPr>
            <a:spLocks noChangeArrowheads="1"/>
          </p:cNvSpPr>
          <p:nvPr/>
        </p:nvSpPr>
        <p:spPr bwMode="auto">
          <a:xfrm>
            <a:off x="573187" y="2437216"/>
            <a:ext cx="146980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pt-BR" sz="3600" b="1" dirty="0">
                <a:solidFill>
                  <a:srgbClr val="FF5959"/>
                </a:solidFill>
                <a:ea typeface="Calibri" panose="020F0502020204030204" pitchFamily="34" charset="0"/>
                <a:cs typeface="Times New Roman" panose="02020603050405020304" pitchFamily="18" charset="0"/>
              </a:rPr>
              <a:t>238</a:t>
            </a:r>
          </a:p>
          <a:p>
            <a:pPr algn="ctr" eaLnBrk="1" hangingPunct="1"/>
            <a:r>
              <a:rPr lang="pt-BR" dirty="0">
                <a:ea typeface="Calibri" panose="020F0502020204030204" pitchFamily="34" charset="0"/>
                <a:cs typeface="Times New Roman" panose="02020603050405020304" pitchFamily="18" charset="0"/>
              </a:rPr>
              <a:t>Clinicas da família no município RJ</a:t>
            </a:r>
            <a:endParaRPr lang="en-US" altLang="pt-BR" dirty="0">
              <a:latin typeface="DINPro Light" pitchFamily="2" charset="0"/>
            </a:endParaRPr>
          </a:p>
        </p:txBody>
      </p:sp>
      <p:sp>
        <p:nvSpPr>
          <p:cNvPr id="11" name="Rectangle 10">
            <a:extLst>
              <a:ext uri="{FF2B5EF4-FFF2-40B4-BE49-F238E27FC236}">
                <a16:creationId xmlns:a16="http://schemas.microsoft.com/office/drawing/2014/main" id="{371E1551-EE77-4B94-4F41-E210E5810180}"/>
              </a:ext>
            </a:extLst>
          </p:cNvPr>
          <p:cNvSpPr>
            <a:spLocks noChangeArrowheads="1"/>
          </p:cNvSpPr>
          <p:nvPr/>
        </p:nvSpPr>
        <p:spPr bwMode="auto">
          <a:xfrm>
            <a:off x="2325608" y="2482710"/>
            <a:ext cx="14698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pt-BR" sz="3600" b="1" dirty="0">
                <a:solidFill>
                  <a:srgbClr val="FF5959"/>
                </a:solidFill>
                <a:ea typeface="Calibri" panose="020F0502020204030204" pitchFamily="34" charset="0"/>
                <a:cs typeface="Times New Roman" panose="02020603050405020304" pitchFamily="18" charset="0"/>
              </a:rPr>
              <a:t>14</a:t>
            </a:r>
          </a:p>
          <a:p>
            <a:pPr algn="ctr" eaLnBrk="1" hangingPunct="1"/>
            <a:r>
              <a:rPr lang="pt-BR" dirty="0">
                <a:ea typeface="Calibri" panose="020F0502020204030204" pitchFamily="34" charset="0"/>
                <a:cs typeface="Times New Roman" panose="02020603050405020304" pitchFamily="18" charset="0"/>
              </a:rPr>
              <a:t>UPA</a:t>
            </a:r>
          </a:p>
          <a:p>
            <a:pPr algn="ctr" eaLnBrk="1" hangingPunct="1"/>
            <a:r>
              <a:rPr lang="pt-BR" dirty="0">
                <a:ea typeface="Calibri" panose="020F0502020204030204" pitchFamily="34" charset="0"/>
                <a:cs typeface="Times New Roman" panose="02020603050405020304" pitchFamily="18" charset="0"/>
              </a:rPr>
              <a:t>município RJ</a:t>
            </a:r>
            <a:endParaRPr lang="en-US" altLang="pt-BR" dirty="0">
              <a:latin typeface="DINPro Light" pitchFamily="2" charset="0"/>
            </a:endParaRPr>
          </a:p>
        </p:txBody>
      </p:sp>
      <p:sp>
        <p:nvSpPr>
          <p:cNvPr id="12" name="Rectangle 11">
            <a:extLst>
              <a:ext uri="{FF2B5EF4-FFF2-40B4-BE49-F238E27FC236}">
                <a16:creationId xmlns:a16="http://schemas.microsoft.com/office/drawing/2014/main" id="{8B00F7C8-A90F-5A13-CDEB-45EFA7B67EAC}"/>
              </a:ext>
            </a:extLst>
          </p:cNvPr>
          <p:cNvSpPr>
            <a:spLocks noChangeArrowheads="1"/>
          </p:cNvSpPr>
          <p:nvPr/>
        </p:nvSpPr>
        <p:spPr bwMode="auto">
          <a:xfrm>
            <a:off x="4200181" y="2451312"/>
            <a:ext cx="14698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pt-BR" sz="3600" b="1" dirty="0">
                <a:solidFill>
                  <a:srgbClr val="FF5959"/>
                </a:solidFill>
                <a:ea typeface="Calibri" panose="020F0502020204030204" pitchFamily="34" charset="0"/>
                <a:cs typeface="Times New Roman" panose="02020603050405020304" pitchFamily="18" charset="0"/>
              </a:rPr>
              <a:t>12</a:t>
            </a:r>
          </a:p>
          <a:p>
            <a:pPr algn="ctr" eaLnBrk="1" hangingPunct="1"/>
            <a:r>
              <a:rPr lang="pt-BR" dirty="0">
                <a:ea typeface="Calibri" panose="020F0502020204030204" pitchFamily="34" charset="0"/>
                <a:cs typeface="Times New Roman" panose="02020603050405020304" pitchFamily="18" charset="0"/>
              </a:rPr>
              <a:t>Policlínicas</a:t>
            </a:r>
          </a:p>
          <a:p>
            <a:pPr algn="ctr" eaLnBrk="1" hangingPunct="1"/>
            <a:r>
              <a:rPr lang="pt-BR" dirty="0">
                <a:ea typeface="Calibri" panose="020F0502020204030204" pitchFamily="34" charset="0"/>
                <a:cs typeface="Times New Roman" panose="02020603050405020304" pitchFamily="18" charset="0"/>
              </a:rPr>
              <a:t>município RJ</a:t>
            </a:r>
            <a:endParaRPr lang="en-US" altLang="pt-BR" dirty="0">
              <a:latin typeface="DINPro Light" pitchFamily="2" charset="0"/>
            </a:endParaRPr>
          </a:p>
        </p:txBody>
      </p:sp>
      <p:sp>
        <p:nvSpPr>
          <p:cNvPr id="13" name="Retângulo 8">
            <a:extLst>
              <a:ext uri="{FF2B5EF4-FFF2-40B4-BE49-F238E27FC236}">
                <a16:creationId xmlns:a16="http://schemas.microsoft.com/office/drawing/2014/main" id="{279A532A-5710-ACFA-163A-F485E11B6E90}"/>
              </a:ext>
            </a:extLst>
          </p:cNvPr>
          <p:cNvSpPr/>
          <p:nvPr/>
        </p:nvSpPr>
        <p:spPr>
          <a:xfrm>
            <a:off x="0" y="6072528"/>
            <a:ext cx="9761379" cy="785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100" dirty="0">
                <a:solidFill>
                  <a:schemeClr val="tx1"/>
                </a:solidFill>
              </a:rPr>
              <a:t>1. Fonte: Mendes de Abreu, M et al. </a:t>
            </a:r>
            <a:r>
              <a:rPr lang="pt-BR" sz="1100" dirty="0" err="1">
                <a:solidFill>
                  <a:schemeClr val="tx1"/>
                </a:solidFill>
              </a:rPr>
              <a:t>Characterization</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the</a:t>
            </a:r>
            <a:r>
              <a:rPr lang="pt-BR" sz="1100" dirty="0">
                <a:solidFill>
                  <a:schemeClr val="tx1"/>
                </a:solidFill>
              </a:rPr>
              <a:t> </a:t>
            </a:r>
            <a:r>
              <a:rPr lang="pt-BR" sz="1100" dirty="0" err="1">
                <a:solidFill>
                  <a:schemeClr val="tx1"/>
                </a:solidFill>
              </a:rPr>
              <a:t>patterns</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care</a:t>
            </a:r>
            <a:r>
              <a:rPr lang="pt-BR" sz="1100" dirty="0">
                <a:solidFill>
                  <a:schemeClr val="tx1"/>
                </a:solidFill>
              </a:rPr>
              <a:t>, </a:t>
            </a:r>
            <a:r>
              <a:rPr lang="pt-BR" sz="1100" dirty="0" err="1">
                <a:solidFill>
                  <a:schemeClr val="tx1"/>
                </a:solidFill>
              </a:rPr>
              <a:t>access</a:t>
            </a:r>
            <a:r>
              <a:rPr lang="pt-BR" sz="1100" dirty="0">
                <a:solidFill>
                  <a:schemeClr val="tx1"/>
                </a:solidFill>
              </a:rPr>
              <a:t>, </a:t>
            </a:r>
            <a:r>
              <a:rPr lang="pt-BR" sz="1100" dirty="0" err="1">
                <a:solidFill>
                  <a:schemeClr val="tx1"/>
                </a:solidFill>
              </a:rPr>
              <a:t>and</a:t>
            </a:r>
            <a:r>
              <a:rPr lang="pt-BR" sz="1100" dirty="0">
                <a:solidFill>
                  <a:schemeClr val="tx1"/>
                </a:solidFill>
              </a:rPr>
              <a:t> direct </a:t>
            </a:r>
            <a:r>
              <a:rPr lang="pt-BR" sz="1100" dirty="0" err="1">
                <a:solidFill>
                  <a:schemeClr val="tx1"/>
                </a:solidFill>
              </a:rPr>
              <a:t>cost</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systemic</a:t>
            </a:r>
            <a:r>
              <a:rPr lang="pt-BR" sz="1100" dirty="0">
                <a:solidFill>
                  <a:schemeClr val="tx1"/>
                </a:solidFill>
              </a:rPr>
              <a:t> lúpus </a:t>
            </a:r>
            <a:r>
              <a:rPr lang="pt-BR" sz="1100" dirty="0" err="1">
                <a:solidFill>
                  <a:schemeClr val="tx1"/>
                </a:solidFill>
              </a:rPr>
              <a:t>erythematosus</a:t>
            </a:r>
            <a:r>
              <a:rPr lang="pt-BR" sz="1100" dirty="0">
                <a:solidFill>
                  <a:schemeClr val="tx1"/>
                </a:solidFill>
              </a:rPr>
              <a:t> in </a:t>
            </a:r>
            <a:r>
              <a:rPr lang="pt-BR" sz="1100" dirty="0" err="1">
                <a:solidFill>
                  <a:schemeClr val="tx1"/>
                </a:solidFill>
              </a:rPr>
              <a:t>Brazil</a:t>
            </a:r>
            <a:r>
              <a:rPr lang="pt-BR" sz="1100" dirty="0">
                <a:solidFill>
                  <a:schemeClr val="tx1"/>
                </a:solidFill>
              </a:rPr>
              <a:t>: </a:t>
            </a:r>
            <a:r>
              <a:rPr lang="pt-BR" sz="1100" dirty="0" err="1">
                <a:solidFill>
                  <a:schemeClr val="tx1"/>
                </a:solidFill>
              </a:rPr>
              <a:t>findings</a:t>
            </a:r>
            <a:r>
              <a:rPr lang="pt-BR" sz="1100" dirty="0">
                <a:solidFill>
                  <a:schemeClr val="tx1"/>
                </a:solidFill>
              </a:rPr>
              <a:t> </a:t>
            </a:r>
            <a:r>
              <a:rPr lang="pt-BR" sz="1100" dirty="0" err="1">
                <a:solidFill>
                  <a:schemeClr val="tx1"/>
                </a:solidFill>
              </a:rPr>
              <a:t>from</a:t>
            </a:r>
            <a:r>
              <a:rPr lang="pt-BR" sz="1100" dirty="0">
                <a:solidFill>
                  <a:schemeClr val="tx1"/>
                </a:solidFill>
              </a:rPr>
              <a:t> </a:t>
            </a:r>
            <a:r>
              <a:rPr lang="pt-BR" sz="1100" dirty="0" err="1">
                <a:solidFill>
                  <a:schemeClr val="tx1"/>
                </a:solidFill>
              </a:rPr>
              <a:t>the</a:t>
            </a:r>
            <a:endParaRPr lang="pt-BR" sz="1100" dirty="0">
              <a:solidFill>
                <a:schemeClr val="tx1"/>
              </a:solidFill>
            </a:endParaRPr>
          </a:p>
          <a:p>
            <a:pPr>
              <a:defRPr/>
            </a:pPr>
            <a:r>
              <a:rPr lang="pt-BR" sz="1100" dirty="0">
                <a:solidFill>
                  <a:schemeClr val="tx1"/>
                </a:solidFill>
              </a:rPr>
              <a:t>Macunaíma </a:t>
            </a:r>
            <a:r>
              <a:rPr lang="pt-BR" sz="1100" dirty="0" err="1">
                <a:solidFill>
                  <a:schemeClr val="tx1"/>
                </a:solidFill>
              </a:rPr>
              <a:t>study</a:t>
            </a:r>
            <a:r>
              <a:rPr lang="pt-BR" sz="1100" dirty="0">
                <a:solidFill>
                  <a:schemeClr val="tx1"/>
                </a:solidFill>
              </a:rPr>
              <a:t>. </a:t>
            </a:r>
            <a:r>
              <a:rPr lang="pt-BR" sz="1100" dirty="0" err="1">
                <a:solidFill>
                  <a:schemeClr val="tx1"/>
                </a:solidFill>
              </a:rPr>
              <a:t>Arthritis</a:t>
            </a:r>
            <a:r>
              <a:rPr lang="pt-BR" sz="1100" dirty="0">
                <a:solidFill>
                  <a:schemeClr val="tx1"/>
                </a:solidFill>
              </a:rPr>
              <a:t> </a:t>
            </a:r>
            <a:r>
              <a:rPr lang="pt-BR" sz="1100" dirty="0" err="1">
                <a:solidFill>
                  <a:schemeClr val="tx1"/>
                </a:solidFill>
              </a:rPr>
              <a:t>Rheumatol</a:t>
            </a:r>
            <a:r>
              <a:rPr lang="pt-BR" sz="1100" dirty="0">
                <a:solidFill>
                  <a:schemeClr val="tx1"/>
                </a:solidFill>
              </a:rPr>
              <a:t> 2021. </a:t>
            </a:r>
          </a:p>
        </p:txBody>
      </p:sp>
    </p:spTree>
    <p:extLst>
      <p:ext uri="{BB962C8B-B14F-4D97-AF65-F5344CB8AC3E}">
        <p14:creationId xmlns:p14="http://schemas.microsoft.com/office/powerpoint/2010/main" val="94628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46EC1-933C-3142-9CFB-4E433E18CE21}"/>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F4C63944-EF8D-B2E2-34FC-74AC4A93766D}"/>
              </a:ext>
            </a:extLst>
          </p:cNvPr>
          <p:cNvSpPr/>
          <p:nvPr/>
        </p:nvSpPr>
        <p:spPr>
          <a:xfrm>
            <a:off x="41929" y="590224"/>
            <a:ext cx="12192000" cy="5218387"/>
          </a:xfrm>
          <a:prstGeom prst="rect">
            <a:avLst/>
          </a:prstGeom>
          <a:solidFill>
            <a:srgbClr val="886899">
              <a:alpha val="286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5">
            <a:extLst>
              <a:ext uri="{FF2B5EF4-FFF2-40B4-BE49-F238E27FC236}">
                <a16:creationId xmlns:a16="http://schemas.microsoft.com/office/drawing/2014/main" id="{DD25DA54-DD87-F5D0-DF0D-5F88A7A72C33}"/>
              </a:ext>
            </a:extLst>
          </p:cNvPr>
          <p:cNvSpPr>
            <a:spLocks noChangeArrowheads="1"/>
          </p:cNvSpPr>
          <p:nvPr/>
        </p:nvSpPr>
        <p:spPr bwMode="auto">
          <a:xfrm>
            <a:off x="347168" y="527833"/>
            <a:ext cx="5268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pt-BR" sz="3200" dirty="0">
                <a:solidFill>
                  <a:srgbClr val="904896"/>
                </a:solidFill>
                <a:latin typeface="DINPro Light" pitchFamily="2" charset="0"/>
              </a:rPr>
              <a:t> </a:t>
            </a:r>
          </a:p>
        </p:txBody>
      </p:sp>
      <p:pic>
        <p:nvPicPr>
          <p:cNvPr id="10" name="Imagem 9" descr="Uma imagem contendo Logotipo&#10;&#10;Descrição gerada automaticamente">
            <a:extLst>
              <a:ext uri="{FF2B5EF4-FFF2-40B4-BE49-F238E27FC236}">
                <a16:creationId xmlns:a16="http://schemas.microsoft.com/office/drawing/2014/main" id="{AD7CFB9D-AB4B-93EE-2BC7-BA2D887909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53" t="35941" r="6539" b="37006"/>
          <a:stretch/>
        </p:blipFill>
        <p:spPr>
          <a:xfrm>
            <a:off x="9761379" y="5867432"/>
            <a:ext cx="2241270" cy="1008897"/>
          </a:xfrm>
          <a:prstGeom prst="rect">
            <a:avLst/>
          </a:prstGeom>
        </p:spPr>
      </p:pic>
      <p:sp>
        <p:nvSpPr>
          <p:cNvPr id="5" name="Rectangle 5">
            <a:extLst>
              <a:ext uri="{FF2B5EF4-FFF2-40B4-BE49-F238E27FC236}">
                <a16:creationId xmlns:a16="http://schemas.microsoft.com/office/drawing/2014/main" id="{F513F79A-F47A-1C48-4E45-B723805E4382}"/>
              </a:ext>
            </a:extLst>
          </p:cNvPr>
          <p:cNvSpPr>
            <a:spLocks noChangeArrowheads="1"/>
          </p:cNvSpPr>
          <p:nvPr/>
        </p:nvSpPr>
        <p:spPr bwMode="auto">
          <a:xfrm>
            <a:off x="0" y="6427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pt-BR" sz="3200" b="1" dirty="0">
                <a:solidFill>
                  <a:srgbClr val="632066"/>
                </a:solidFill>
                <a:effectLst/>
                <a:latin typeface="Calibri" panose="020F0502020204030204" pitchFamily="34" charset="0"/>
                <a:ea typeface="Calibri" panose="020F0502020204030204" pitchFamily="34" charset="0"/>
                <a:cs typeface="Times New Roman" panose="02020603050405020304" pitchFamily="18" charset="0"/>
              </a:rPr>
              <a:t>	</a:t>
            </a:r>
            <a:r>
              <a:rPr lang="pt-BR" sz="3200" b="1" dirty="0">
                <a:solidFill>
                  <a:srgbClr val="632066"/>
                </a:solidFill>
                <a:ea typeface="Calibri" panose="020F0502020204030204" pitchFamily="34" charset="0"/>
                <a:cs typeface="Times New Roman" panose="02020603050405020304" pitchFamily="18" charset="0"/>
              </a:rPr>
              <a:t> </a:t>
            </a:r>
            <a:r>
              <a:rPr lang="pt-BR" sz="3200" b="1" dirty="0">
                <a:solidFill>
                  <a:srgbClr val="632066"/>
                </a:solidFill>
                <a:cs typeface="Times New Roman" panose="02020603050405020304" pitchFamily="18" charset="0"/>
              </a:rPr>
              <a:t>BAIXO INCENTIVO À PESQUISA</a:t>
            </a:r>
            <a:r>
              <a:rPr lang="en-IE" sz="3200" b="1" dirty="0">
                <a:solidFill>
                  <a:srgbClr val="632066"/>
                </a:solidFill>
                <a:cs typeface="Times New Roman" panose="02020603050405020304" pitchFamily="18" charset="0"/>
              </a:rPr>
              <a:t> </a:t>
            </a:r>
          </a:p>
        </p:txBody>
      </p:sp>
      <p:sp>
        <p:nvSpPr>
          <p:cNvPr id="26" name="Rectangle 25">
            <a:extLst>
              <a:ext uri="{FF2B5EF4-FFF2-40B4-BE49-F238E27FC236}">
                <a16:creationId xmlns:a16="http://schemas.microsoft.com/office/drawing/2014/main" id="{9EF01763-DBBA-62C9-8250-64223B7E036E}"/>
              </a:ext>
            </a:extLst>
          </p:cNvPr>
          <p:cNvSpPr>
            <a:spLocks noChangeArrowheads="1"/>
          </p:cNvSpPr>
          <p:nvPr/>
        </p:nvSpPr>
        <p:spPr bwMode="auto">
          <a:xfrm>
            <a:off x="286684" y="1376525"/>
            <a:ext cx="6981538" cy="34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spcAft>
                <a:spcPts val="8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Em 05/2024 foram divulgadas duas pesquisas de grande alcance. Podemos dizer pioneiras, em seus objetos de investigação relacionados aos pacientes com lúpus. Ambas com a participação de médicos reumatologistas dos Departamentos de Reumatologia das Universidades de São Paulo, Rio Grande do Sul e Rio de Janeiro e Hospitais vinculados.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800" dirty="0">
                <a:effectLst/>
                <a:latin typeface="Arial" panose="020B0604020202020204" pitchFamily="34" charset="0"/>
                <a:ea typeface="Calibri" panose="020F0502020204030204" pitchFamily="34" charset="0"/>
                <a:cs typeface="Times New Roman" panose="02020603050405020304" pitchFamily="18" charset="0"/>
              </a:rPr>
              <a:t>Uma das pesquisas, do estudo Macunaíma, analisa os recursos usados, padrões de cuidado e perda de produtividade devido ao LES mediante entrevistados com 300 pacientes (92.3%) mulheres, de diversas regiões do país, convivendo com a doença há 11 anos e 8 meses.</a:t>
            </a:r>
          </a:p>
        </p:txBody>
      </p:sp>
      <p:sp>
        <p:nvSpPr>
          <p:cNvPr id="13" name="Retângulo 8">
            <a:extLst>
              <a:ext uri="{FF2B5EF4-FFF2-40B4-BE49-F238E27FC236}">
                <a16:creationId xmlns:a16="http://schemas.microsoft.com/office/drawing/2014/main" id="{C297849F-6B9C-C4D1-F852-5C3E6269892F}"/>
              </a:ext>
            </a:extLst>
          </p:cNvPr>
          <p:cNvSpPr/>
          <p:nvPr/>
        </p:nvSpPr>
        <p:spPr>
          <a:xfrm>
            <a:off x="0" y="6072528"/>
            <a:ext cx="9761379" cy="785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100" dirty="0">
                <a:solidFill>
                  <a:schemeClr val="tx1"/>
                </a:solidFill>
              </a:rPr>
              <a:t>1. Fonte: Mendes de Abreu, M et al. </a:t>
            </a:r>
            <a:r>
              <a:rPr lang="pt-BR" sz="1100" dirty="0" err="1">
                <a:solidFill>
                  <a:schemeClr val="tx1"/>
                </a:solidFill>
              </a:rPr>
              <a:t>Characterization</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the</a:t>
            </a:r>
            <a:r>
              <a:rPr lang="pt-BR" sz="1100" dirty="0">
                <a:solidFill>
                  <a:schemeClr val="tx1"/>
                </a:solidFill>
              </a:rPr>
              <a:t> </a:t>
            </a:r>
            <a:r>
              <a:rPr lang="pt-BR" sz="1100" dirty="0" err="1">
                <a:solidFill>
                  <a:schemeClr val="tx1"/>
                </a:solidFill>
              </a:rPr>
              <a:t>patterns</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care</a:t>
            </a:r>
            <a:r>
              <a:rPr lang="pt-BR" sz="1100" dirty="0">
                <a:solidFill>
                  <a:schemeClr val="tx1"/>
                </a:solidFill>
              </a:rPr>
              <a:t>, </a:t>
            </a:r>
            <a:r>
              <a:rPr lang="pt-BR" sz="1100" dirty="0" err="1">
                <a:solidFill>
                  <a:schemeClr val="tx1"/>
                </a:solidFill>
              </a:rPr>
              <a:t>access</a:t>
            </a:r>
            <a:r>
              <a:rPr lang="pt-BR" sz="1100" dirty="0">
                <a:solidFill>
                  <a:schemeClr val="tx1"/>
                </a:solidFill>
              </a:rPr>
              <a:t>, </a:t>
            </a:r>
            <a:r>
              <a:rPr lang="pt-BR" sz="1100" dirty="0" err="1">
                <a:solidFill>
                  <a:schemeClr val="tx1"/>
                </a:solidFill>
              </a:rPr>
              <a:t>and</a:t>
            </a:r>
            <a:r>
              <a:rPr lang="pt-BR" sz="1100" dirty="0">
                <a:solidFill>
                  <a:schemeClr val="tx1"/>
                </a:solidFill>
              </a:rPr>
              <a:t> direct </a:t>
            </a:r>
            <a:r>
              <a:rPr lang="pt-BR" sz="1100" dirty="0" err="1">
                <a:solidFill>
                  <a:schemeClr val="tx1"/>
                </a:solidFill>
              </a:rPr>
              <a:t>cost</a:t>
            </a:r>
            <a:r>
              <a:rPr lang="pt-BR" sz="1100" dirty="0">
                <a:solidFill>
                  <a:schemeClr val="tx1"/>
                </a:solidFill>
              </a:rPr>
              <a:t> </a:t>
            </a:r>
            <a:r>
              <a:rPr lang="pt-BR" sz="1100" dirty="0" err="1">
                <a:solidFill>
                  <a:schemeClr val="tx1"/>
                </a:solidFill>
              </a:rPr>
              <a:t>of</a:t>
            </a:r>
            <a:r>
              <a:rPr lang="pt-BR" sz="1100" dirty="0">
                <a:solidFill>
                  <a:schemeClr val="tx1"/>
                </a:solidFill>
              </a:rPr>
              <a:t> </a:t>
            </a:r>
            <a:r>
              <a:rPr lang="pt-BR" sz="1100" dirty="0" err="1">
                <a:solidFill>
                  <a:schemeClr val="tx1"/>
                </a:solidFill>
              </a:rPr>
              <a:t>systemic</a:t>
            </a:r>
            <a:r>
              <a:rPr lang="pt-BR" sz="1100" dirty="0">
                <a:solidFill>
                  <a:schemeClr val="tx1"/>
                </a:solidFill>
              </a:rPr>
              <a:t> lúpus </a:t>
            </a:r>
            <a:r>
              <a:rPr lang="pt-BR" sz="1100" dirty="0" err="1">
                <a:solidFill>
                  <a:schemeClr val="tx1"/>
                </a:solidFill>
              </a:rPr>
              <a:t>erythematosus</a:t>
            </a:r>
            <a:r>
              <a:rPr lang="pt-BR" sz="1100" dirty="0">
                <a:solidFill>
                  <a:schemeClr val="tx1"/>
                </a:solidFill>
              </a:rPr>
              <a:t> in </a:t>
            </a:r>
            <a:r>
              <a:rPr lang="pt-BR" sz="1100" dirty="0" err="1">
                <a:solidFill>
                  <a:schemeClr val="tx1"/>
                </a:solidFill>
              </a:rPr>
              <a:t>Brazil</a:t>
            </a:r>
            <a:r>
              <a:rPr lang="pt-BR" sz="1100" dirty="0">
                <a:solidFill>
                  <a:schemeClr val="tx1"/>
                </a:solidFill>
              </a:rPr>
              <a:t>: </a:t>
            </a:r>
            <a:r>
              <a:rPr lang="pt-BR" sz="1100" dirty="0" err="1">
                <a:solidFill>
                  <a:schemeClr val="tx1"/>
                </a:solidFill>
              </a:rPr>
              <a:t>findings</a:t>
            </a:r>
            <a:r>
              <a:rPr lang="pt-BR" sz="1100" dirty="0">
                <a:solidFill>
                  <a:schemeClr val="tx1"/>
                </a:solidFill>
              </a:rPr>
              <a:t> </a:t>
            </a:r>
            <a:r>
              <a:rPr lang="pt-BR" sz="1100" dirty="0" err="1">
                <a:solidFill>
                  <a:schemeClr val="tx1"/>
                </a:solidFill>
              </a:rPr>
              <a:t>from</a:t>
            </a:r>
            <a:r>
              <a:rPr lang="pt-BR" sz="1100" dirty="0">
                <a:solidFill>
                  <a:schemeClr val="tx1"/>
                </a:solidFill>
              </a:rPr>
              <a:t> </a:t>
            </a:r>
            <a:r>
              <a:rPr lang="pt-BR" sz="1100" dirty="0" err="1">
                <a:solidFill>
                  <a:schemeClr val="tx1"/>
                </a:solidFill>
              </a:rPr>
              <a:t>the</a:t>
            </a:r>
            <a:endParaRPr lang="pt-BR" sz="1100" dirty="0">
              <a:solidFill>
                <a:schemeClr val="tx1"/>
              </a:solidFill>
            </a:endParaRPr>
          </a:p>
          <a:p>
            <a:pPr>
              <a:defRPr/>
            </a:pPr>
            <a:r>
              <a:rPr lang="pt-BR" sz="1100" dirty="0">
                <a:solidFill>
                  <a:schemeClr val="tx1"/>
                </a:solidFill>
              </a:rPr>
              <a:t>Macunaíma </a:t>
            </a:r>
            <a:r>
              <a:rPr lang="pt-BR" sz="1100" dirty="0" err="1">
                <a:solidFill>
                  <a:schemeClr val="tx1"/>
                </a:solidFill>
              </a:rPr>
              <a:t>study</a:t>
            </a:r>
            <a:r>
              <a:rPr lang="pt-BR" sz="1100" dirty="0">
                <a:solidFill>
                  <a:schemeClr val="tx1"/>
                </a:solidFill>
              </a:rPr>
              <a:t>. </a:t>
            </a:r>
            <a:r>
              <a:rPr lang="pt-BR" sz="1100" dirty="0" err="1">
                <a:solidFill>
                  <a:schemeClr val="tx1"/>
                </a:solidFill>
              </a:rPr>
              <a:t>Arthritis</a:t>
            </a:r>
            <a:r>
              <a:rPr lang="pt-BR" sz="1100" dirty="0">
                <a:solidFill>
                  <a:schemeClr val="tx1"/>
                </a:solidFill>
              </a:rPr>
              <a:t> </a:t>
            </a:r>
            <a:r>
              <a:rPr lang="pt-BR" sz="1100" dirty="0" err="1">
                <a:solidFill>
                  <a:schemeClr val="tx1"/>
                </a:solidFill>
              </a:rPr>
              <a:t>Rheumatol</a:t>
            </a:r>
            <a:r>
              <a:rPr lang="pt-BR" sz="1100" dirty="0">
                <a:solidFill>
                  <a:schemeClr val="tx1"/>
                </a:solidFill>
              </a:rPr>
              <a:t> 2021. </a:t>
            </a:r>
          </a:p>
        </p:txBody>
      </p:sp>
      <p:pic>
        <p:nvPicPr>
          <p:cNvPr id="15" name="Picture 14" descr="A close-up of a chart&#10;&#10;Description automatically generated">
            <a:extLst>
              <a:ext uri="{FF2B5EF4-FFF2-40B4-BE49-F238E27FC236}">
                <a16:creationId xmlns:a16="http://schemas.microsoft.com/office/drawing/2014/main" id="{7091ACC1-8449-F710-3460-66FBE89DCB12}"/>
              </a:ext>
            </a:extLst>
          </p:cNvPr>
          <p:cNvPicPr>
            <a:picLocks noChangeAspect="1"/>
          </p:cNvPicPr>
          <p:nvPr/>
        </p:nvPicPr>
        <p:blipFill>
          <a:blip r:embed="rId3">
            <a:extLst>
              <a:ext uri="{28A0092B-C50C-407E-A947-70E740481C1C}">
                <a14:useLocalDpi xmlns:a14="http://schemas.microsoft.com/office/drawing/2010/main" val="0"/>
              </a:ext>
            </a:extLst>
          </a:blip>
          <a:srcRect t="15887" r="62942" b="20808"/>
          <a:stretch/>
        </p:blipFill>
        <p:spPr>
          <a:xfrm>
            <a:off x="7421196" y="1740866"/>
            <a:ext cx="4728875" cy="3994607"/>
          </a:xfrm>
          <a:prstGeom prst="rect">
            <a:avLst/>
          </a:prstGeom>
        </p:spPr>
      </p:pic>
      <p:sp>
        <p:nvSpPr>
          <p:cNvPr id="16" name="Rectangle 15">
            <a:extLst>
              <a:ext uri="{FF2B5EF4-FFF2-40B4-BE49-F238E27FC236}">
                <a16:creationId xmlns:a16="http://schemas.microsoft.com/office/drawing/2014/main" id="{683BBC0A-43B1-6590-29BF-E23AA4FC058A}"/>
              </a:ext>
            </a:extLst>
          </p:cNvPr>
          <p:cNvSpPr>
            <a:spLocks noChangeArrowheads="1"/>
          </p:cNvSpPr>
          <p:nvPr/>
        </p:nvSpPr>
        <p:spPr bwMode="auto">
          <a:xfrm>
            <a:off x="7386638" y="652725"/>
            <a:ext cx="48892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IE" b="1" i="0" u="none" strike="noStrike" dirty="0" err="1">
                <a:solidFill>
                  <a:srgbClr val="FF0000"/>
                </a:solidFill>
                <a:effectLst/>
                <a:latin typeface="-webkit-standard"/>
              </a:rPr>
              <a:t>Caracterização</a:t>
            </a:r>
            <a:r>
              <a:rPr lang="en-IE" b="1" i="0" u="none" strike="noStrike" dirty="0">
                <a:solidFill>
                  <a:srgbClr val="FF0000"/>
                </a:solidFill>
                <a:effectLst/>
                <a:latin typeface="-webkit-standard"/>
              </a:rPr>
              <a:t> dos </a:t>
            </a:r>
            <a:r>
              <a:rPr lang="en-IE" b="1" i="0" u="none" strike="noStrike" dirty="0" err="1">
                <a:solidFill>
                  <a:srgbClr val="FF0000"/>
                </a:solidFill>
                <a:effectLst/>
                <a:latin typeface="-webkit-standard"/>
              </a:rPr>
              <a:t>padrões</a:t>
            </a:r>
            <a:r>
              <a:rPr lang="en-IE" b="1" i="0" u="none" strike="noStrike" dirty="0">
                <a:solidFill>
                  <a:srgbClr val="FF0000"/>
                </a:solidFill>
                <a:effectLst/>
                <a:latin typeface="-webkit-standard"/>
              </a:rPr>
              <a:t> de </a:t>
            </a:r>
            <a:r>
              <a:rPr lang="en-IE" b="1" i="0" u="none" strike="noStrike" dirty="0" err="1">
                <a:solidFill>
                  <a:srgbClr val="FF0000"/>
                </a:solidFill>
                <a:effectLst/>
                <a:latin typeface="-webkit-standard"/>
              </a:rPr>
              <a:t>cuidado</a:t>
            </a:r>
            <a:r>
              <a:rPr lang="en-IE" b="1" i="0" u="none" strike="noStrike" dirty="0">
                <a:solidFill>
                  <a:srgbClr val="FF0000"/>
                </a:solidFill>
                <a:effectLst/>
                <a:latin typeface="-webkit-standard"/>
              </a:rPr>
              <a:t>, </a:t>
            </a:r>
            <a:r>
              <a:rPr lang="en-IE" b="1" i="0" u="none" strike="noStrike" dirty="0" err="1">
                <a:solidFill>
                  <a:srgbClr val="FF0000"/>
                </a:solidFill>
                <a:effectLst/>
                <a:latin typeface="-webkit-standard"/>
              </a:rPr>
              <a:t>acesso</a:t>
            </a:r>
            <a:r>
              <a:rPr lang="en-IE" b="1" i="0" u="none" strike="noStrike" dirty="0">
                <a:solidFill>
                  <a:srgbClr val="FF0000"/>
                </a:solidFill>
                <a:effectLst/>
                <a:latin typeface="-webkit-standard"/>
              </a:rPr>
              <a:t> e </a:t>
            </a:r>
            <a:r>
              <a:rPr lang="en-IE" b="1" i="0" u="none" strike="noStrike" dirty="0" err="1">
                <a:solidFill>
                  <a:srgbClr val="FF0000"/>
                </a:solidFill>
                <a:effectLst/>
                <a:latin typeface="-webkit-standard"/>
              </a:rPr>
              <a:t>custo</a:t>
            </a:r>
            <a:r>
              <a:rPr lang="en-IE" b="1" i="0" u="none" strike="noStrike" dirty="0">
                <a:solidFill>
                  <a:srgbClr val="FF0000"/>
                </a:solidFill>
                <a:effectLst/>
                <a:latin typeface="-webkit-standard"/>
              </a:rPr>
              <a:t> </a:t>
            </a:r>
            <a:r>
              <a:rPr lang="en-IE" b="1" i="0" u="none" strike="noStrike" dirty="0" err="1">
                <a:solidFill>
                  <a:srgbClr val="FF0000"/>
                </a:solidFill>
                <a:effectLst/>
                <a:latin typeface="-webkit-standard"/>
              </a:rPr>
              <a:t>direto</a:t>
            </a:r>
            <a:r>
              <a:rPr lang="en-IE" b="1" i="0" u="none" strike="noStrike" dirty="0">
                <a:solidFill>
                  <a:srgbClr val="FF0000"/>
                </a:solidFill>
                <a:effectLst/>
                <a:latin typeface="-webkit-standard"/>
              </a:rPr>
              <a:t> do </a:t>
            </a:r>
            <a:r>
              <a:rPr lang="en-IE" b="1" i="0" u="none" strike="noStrike" dirty="0" err="1">
                <a:solidFill>
                  <a:srgbClr val="FF0000"/>
                </a:solidFill>
                <a:effectLst/>
                <a:latin typeface="-webkit-standard"/>
              </a:rPr>
              <a:t>lúpus</a:t>
            </a:r>
            <a:r>
              <a:rPr lang="en-IE" b="1" i="0" u="none" strike="noStrike" dirty="0">
                <a:solidFill>
                  <a:srgbClr val="FF0000"/>
                </a:solidFill>
                <a:effectLst/>
                <a:latin typeface="-webkit-standard"/>
              </a:rPr>
              <a:t> </a:t>
            </a:r>
            <a:r>
              <a:rPr lang="en-IE" b="1" i="0" u="none" strike="noStrike" dirty="0" err="1">
                <a:solidFill>
                  <a:srgbClr val="FF0000"/>
                </a:solidFill>
                <a:effectLst/>
                <a:latin typeface="-webkit-standard"/>
              </a:rPr>
              <a:t>eritematoso</a:t>
            </a:r>
            <a:r>
              <a:rPr lang="en-IE" b="1" i="0" u="none" strike="noStrike" dirty="0">
                <a:solidFill>
                  <a:srgbClr val="FF0000"/>
                </a:solidFill>
                <a:effectLst/>
                <a:latin typeface="-webkit-standard"/>
              </a:rPr>
              <a:t> </a:t>
            </a:r>
            <a:r>
              <a:rPr lang="en-IE" b="1" i="0" u="none" strike="noStrike" dirty="0" err="1">
                <a:solidFill>
                  <a:srgbClr val="FF0000"/>
                </a:solidFill>
                <a:effectLst/>
                <a:latin typeface="-webkit-standard"/>
              </a:rPr>
              <a:t>sistêmico</a:t>
            </a:r>
            <a:r>
              <a:rPr lang="en-IE" b="1" i="0" u="none" strike="noStrike" dirty="0">
                <a:solidFill>
                  <a:srgbClr val="FF0000"/>
                </a:solidFill>
                <a:effectLst/>
                <a:latin typeface="-webkit-standard"/>
              </a:rPr>
              <a:t> no </a:t>
            </a:r>
            <a:r>
              <a:rPr lang="en-IE" b="1" i="0" u="none" strike="noStrike" dirty="0" err="1">
                <a:solidFill>
                  <a:srgbClr val="FF0000"/>
                </a:solidFill>
                <a:effectLst/>
                <a:latin typeface="-webkit-standard"/>
              </a:rPr>
              <a:t>Brasil</a:t>
            </a:r>
            <a:r>
              <a:rPr lang="en-IE" b="1" i="0" u="none" strike="noStrike" dirty="0">
                <a:solidFill>
                  <a:srgbClr val="FF0000"/>
                </a:solidFill>
                <a:effectLst/>
                <a:latin typeface="-webkit-standard"/>
              </a:rPr>
              <a:t>.</a:t>
            </a:r>
            <a:endParaRPr lang="en-US" altLang="pt-BR" b="1" dirty="0">
              <a:solidFill>
                <a:srgbClr val="FF0000"/>
              </a:solidFill>
              <a:latin typeface="DINPro Light" pitchFamily="2" charset="0"/>
            </a:endParaRPr>
          </a:p>
        </p:txBody>
      </p:sp>
    </p:spTree>
    <p:extLst>
      <p:ext uri="{BB962C8B-B14F-4D97-AF65-F5344CB8AC3E}">
        <p14:creationId xmlns:p14="http://schemas.microsoft.com/office/powerpoint/2010/main" val="5286823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5499</TotalTime>
  <Words>1618</Words>
  <Application>Microsoft Office PowerPoint</Application>
  <PresentationFormat>Widescreen</PresentationFormat>
  <Paragraphs>245</Paragraphs>
  <Slides>14</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14</vt:i4>
      </vt:variant>
    </vt:vector>
  </HeadingPairs>
  <TitlesOfParts>
    <vt:vector size="22" baseType="lpstr">
      <vt:lpstr>Arial</vt:lpstr>
      <vt:lpstr>Calibri</vt:lpstr>
      <vt:lpstr>Calibri Light</vt:lpstr>
      <vt:lpstr>DINPro Light</vt:lpstr>
      <vt:lpstr>Times New Roman</vt:lpstr>
      <vt:lpstr>-webkit-standard</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Marcia Andrea Renno Silva Negreiros</cp:lastModifiedBy>
  <cp:revision>132</cp:revision>
  <cp:lastPrinted>2018-02-16T00:29:59Z</cp:lastPrinted>
  <dcterms:created xsi:type="dcterms:W3CDTF">2017-12-02T00:12:52Z</dcterms:created>
  <dcterms:modified xsi:type="dcterms:W3CDTF">2024-10-29T11:51:12Z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236d87-3c41-4cd5-80ae-2a44d989df97_Enabled">
    <vt:lpwstr>True</vt:lpwstr>
  </property>
  <property fmtid="{D5CDD505-2E9C-101B-9397-08002B2CF9AE}" pid="3" name="MSIP_Label_35236d87-3c41-4cd5-80ae-2a44d989df97_SiteId">
    <vt:lpwstr>e092c3e4-727f-40c6-85c8-5a0f7ae68d2b</vt:lpwstr>
  </property>
  <property fmtid="{D5CDD505-2E9C-101B-9397-08002B2CF9AE}" pid="4" name="MSIP_Label_35236d87-3c41-4cd5-80ae-2a44d989df97_Owner">
    <vt:lpwstr>simone.mendonca.cw@dublinairport.com</vt:lpwstr>
  </property>
  <property fmtid="{D5CDD505-2E9C-101B-9397-08002B2CF9AE}" pid="5" name="MSIP_Label_35236d87-3c41-4cd5-80ae-2a44d989df97_SetDate">
    <vt:lpwstr>2022-03-28T16:44:13.0019917Z</vt:lpwstr>
  </property>
  <property fmtid="{D5CDD505-2E9C-101B-9397-08002B2CF9AE}" pid="6" name="MSIP_Label_35236d87-3c41-4cd5-80ae-2a44d989df97_Name">
    <vt:lpwstr>Class 1 - General</vt:lpwstr>
  </property>
  <property fmtid="{D5CDD505-2E9C-101B-9397-08002B2CF9AE}" pid="7" name="MSIP_Label_35236d87-3c41-4cd5-80ae-2a44d989df97_Application">
    <vt:lpwstr>Microsoft Azure Information Protection</vt:lpwstr>
  </property>
  <property fmtid="{D5CDD505-2E9C-101B-9397-08002B2CF9AE}" pid="8" name="MSIP_Label_35236d87-3c41-4cd5-80ae-2a44d989df97_ActionId">
    <vt:lpwstr>0d659252-db45-4708-8937-6d34b684e542</vt:lpwstr>
  </property>
  <property fmtid="{D5CDD505-2E9C-101B-9397-08002B2CF9AE}" pid="9" name="MSIP_Label_35236d87-3c41-4cd5-80ae-2a44d989df97_Extended_MSFT_Method">
    <vt:lpwstr>Automatic</vt:lpwstr>
  </property>
  <property fmtid="{D5CDD505-2E9C-101B-9397-08002B2CF9AE}" pid="10" name="Sensitivity">
    <vt:lpwstr>Class 1 - General</vt:lpwstr>
  </property>
</Properties>
</file>