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0" r:id="rId2"/>
    <p:sldMasterId id="2147483734" r:id="rId3"/>
  </p:sldMasterIdLst>
  <p:notesMasterIdLst>
    <p:notesMasterId r:id="rId22"/>
  </p:notesMasterIdLst>
  <p:handoutMasterIdLst>
    <p:handoutMasterId r:id="rId23"/>
  </p:handoutMasterIdLst>
  <p:sldIdLst>
    <p:sldId id="422" r:id="rId4"/>
    <p:sldId id="491" r:id="rId5"/>
    <p:sldId id="483" r:id="rId6"/>
    <p:sldId id="484" r:id="rId7"/>
    <p:sldId id="480" r:id="rId8"/>
    <p:sldId id="481" r:id="rId9"/>
    <p:sldId id="482" r:id="rId10"/>
    <p:sldId id="487" r:id="rId11"/>
    <p:sldId id="463" r:id="rId12"/>
    <p:sldId id="425" r:id="rId13"/>
    <p:sldId id="427" r:id="rId14"/>
    <p:sldId id="459" r:id="rId15"/>
    <p:sldId id="490" r:id="rId16"/>
    <p:sldId id="477" r:id="rId17"/>
    <p:sldId id="488" r:id="rId18"/>
    <p:sldId id="471" r:id="rId19"/>
    <p:sldId id="489" r:id="rId20"/>
    <p:sldId id="485" r:id="rId21"/>
  </p:sldIdLst>
  <p:sldSz cx="9144000" cy="6858000" type="screen4x3"/>
  <p:notesSz cx="6805613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31859C"/>
    <a:srgbClr val="408890"/>
    <a:srgbClr val="106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0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7079-9A2B-45AC-8FE0-A38DAC08028D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064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939" y="944064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17D5-0531-42A0-84CF-CE097A83F8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9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3A9F8-E0B4-43E2-BB43-2524F696805E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64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39" y="944064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C6F6-E924-4BF2-BF25-1CB62528FB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19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EC6F6-E924-4BF2-BF25-1CB62528FB9E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738773" y="10080214"/>
            <a:ext cx="2858789" cy="53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DDDD2D7-D565-43E8-9A7D-42FE2D798157}" type="slidenum">
              <a:rPr lang="pt-BR" altLang="pt-BR" sz="1200"/>
              <a:pPr algn="r" eaLnBrk="1" hangingPunct="1"/>
              <a:t>2</a:t>
            </a:fld>
            <a:endParaRPr lang="pt-BR" altLang="pt-B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558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55897" y="9440334"/>
            <a:ext cx="294817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ED7AD-335A-4990-B279-B6C410F60ACB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</a:rPr>
              <a:pPr algn="r"/>
              <a:t>3</a:t>
            </a:fld>
            <a:endParaRPr lang="pt-BR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0485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3011" name="Espaço Reservado para Número de Slide 3"/>
          <p:cNvSpPr txBox="1">
            <a:spLocks noGrp="1"/>
          </p:cNvSpPr>
          <p:nvPr/>
        </p:nvSpPr>
        <p:spPr bwMode="auto">
          <a:xfrm>
            <a:off x="3855897" y="9440334"/>
            <a:ext cx="2948175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26310C-2B44-433E-B7CD-58040ECFBCB9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lang="pt-BR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C7FAE-1161-42CB-9A9B-09D169BFA0F6}" type="slidenum">
              <a:rPr lang="pt-B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9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38774" y="10080214"/>
            <a:ext cx="2858789" cy="53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8EAF56F-43AC-4036-8413-2FA8A47451BF}" type="slidenum">
              <a:rPr lang="pt-BR" altLang="pt-BR">
                <a:solidFill>
                  <a:prstClr val="black"/>
                </a:solidFill>
              </a:rPr>
              <a:pPr algn="r"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53124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5774" y="9440225"/>
            <a:ext cx="2948251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8EAF56F-43AC-4036-8413-2FA8A47451BF}" type="slidenum">
              <a:rPr lang="pt-BR" altLang="pt-BR">
                <a:solidFill>
                  <a:prstClr val="black"/>
                </a:solidFill>
              </a:rPr>
              <a:pPr algn="r"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610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0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34DE35E2-2600-4FB0-AF94-392E16EC89CC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3C95C9B-9A28-4211-B5DF-0F03BAC183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4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878F9602-B4D9-484E-B7F8-C85F4C921B59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0751B60-E6ED-4B52-A9AE-29680271CF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5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 cstate="print"/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 cstate="print"/>
          <a:srcRect l="25417"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 cstate="print"/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 userDrawn="1"/>
        </p:nvSpPr>
        <p:spPr>
          <a:xfrm>
            <a:off x="5940152" y="6021288"/>
            <a:ext cx="30243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67611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D8C-E0C9-4B1D-BDAA-294F1504DFCC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1153-B048-4287-A652-98C59D22D4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1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/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/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41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/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/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65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D076E9-C5E2-4965-B052-3F9DDC96B16E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CD14D5-BFD8-487F-8F16-440C650D0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22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F97501-79DD-4DEF-8E6A-971733D12E78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CEBE12-B8E0-4B5E-9D84-A5A2FCBFFA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1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161623-794C-4042-AA19-73EE19609444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895838-8A58-4497-9F48-6ADCEE06BB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2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8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10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545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AE0B52-3AC4-4ACB-AFD0-C2414ECC9E08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502D60-5D31-48F6-A165-4993815551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22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C3734F-FE4E-4262-BBA7-B2CBFFA573C6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DD0AD0-C7FB-4C3E-B110-6704AE86C5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37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D99B1D-B846-4110-9570-F738206A16F0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F661E0-121A-48E2-9CBF-29EE12C117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86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A9D519-97C3-4A86-8D6E-71DB8CC49055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7DF922-A898-4C47-939C-0CDFD12EB1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8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CB49F-FB96-40B6-B603-BF1E54FE457C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23D6DE-215B-4705-96C5-D5F13C3BCE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938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E2F61E-AD5D-457C-B165-A2BF48EABCA1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477184-EBD6-4147-BA78-5188F1AC2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4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18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8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10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657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EC55185-9982-48BA-BB71-A3FA347B9A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125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810E20D-7BF2-4F1A-A659-CA01336384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77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45973CBC-9990-4803-A0AC-0346A1497754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EC55185-9982-48BA-BB71-A3FA347B9A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91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665801F3-8F97-4FC8-B33F-24DC9407D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953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808DDD05-1CE9-4383-B522-E6C4772BE5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90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25D7F27C-337E-48CB-9404-09E49C586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9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AE995B49-D028-4CB8-BBCD-7737047BC0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353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9BBBD31-8952-499D-AC0A-79361B3E5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22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3C95C9B-9A28-4211-B5DF-0F03BAC183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830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0751B60-E6ED-4B52-A9AE-29680271CF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59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D8C-E0C9-4B1D-BDAA-294F1504DFCC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1153-B048-4287-A652-98C59D22D4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23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4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223CB6AF-A17C-4CA2-93A2-F21848C85A6F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810E20D-7BF2-4F1A-A659-CA01336384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39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157C1CD0-0820-4923-ABC6-0458B47D74AA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665801F3-8F97-4FC8-B33F-24DC9407D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5E37BFD2-5BFD-4021-9800-A1C54FB7675B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808DDD05-1CE9-4383-B522-E6C4772BE5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61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6EFD0D96-DF1D-4807-B0F0-92F143A46C1C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25D7F27C-337E-48CB-9404-09E49C586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51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323426DA-DF33-4F9B-AC93-E4884C22D886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AE995B49-D028-4CB8-BBCD-7737047BC0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421F1315-3190-4FAB-94EC-69E2340DC253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Pct val="130000"/>
              <a:defRPr b="1"/>
            </a:lvl1pPr>
          </a:lstStyle>
          <a:p>
            <a:pPr>
              <a:defRPr/>
            </a:pPr>
            <a:fld id="{F9BBBD31-8952-499D-AC0A-79361B3E5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4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2E93316-5BF0-4B05-8829-D80DDD422D3E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E16F632-A074-40D4-A3CE-C0CCB1073D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3C58305-0FA1-4D3E-A6DA-F80983503698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D01885-F28B-4087-96C0-0BB6971E5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60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 smtClean="0"/>
              <a:t>1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E16F632-A074-40D4-A3CE-C0CCB1073D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ana.gov.b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311" y="6105525"/>
            <a:ext cx="8029575" cy="75247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2209" y="1091445"/>
            <a:ext cx="8679581" cy="3633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pt-BR" sz="2800" b="1" dirty="0" smtClean="0">
                <a:solidFill>
                  <a:srgbClr val="1F497D"/>
                </a:solidFill>
              </a:rPr>
              <a:t>ATLAS DE ABASTECIMENTO DE ÁGUA</a:t>
            </a:r>
            <a:br>
              <a:rPr lang="pt-BR" sz="2800" b="1" dirty="0" smtClean="0">
                <a:solidFill>
                  <a:srgbClr val="1F497D"/>
                </a:solidFill>
              </a:rPr>
            </a:br>
            <a:r>
              <a:rPr lang="pt-BR" sz="2800" b="1" dirty="0" smtClean="0">
                <a:solidFill>
                  <a:srgbClr val="1F497D"/>
                </a:solidFill>
              </a:rPr>
              <a:t>e</a:t>
            </a:r>
          </a:p>
          <a:p>
            <a:pPr fontAlgn="auto">
              <a:lnSpc>
                <a:spcPct val="120000"/>
              </a:lnSpc>
            </a:pPr>
            <a:r>
              <a:rPr lang="pt-BR" sz="2800" b="1" dirty="0" smtClean="0">
                <a:solidFill>
                  <a:srgbClr val="1F497D"/>
                </a:solidFill>
              </a:rPr>
              <a:t>ATLAS DESPOLUIÇÃO DE BACIAS HIDROGRÁFICAS (TRATAMENTO DE ESGOTOS)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8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Subsídios à implementação do </a:t>
            </a:r>
            <a:r>
              <a:rPr lang="pt-BR" sz="28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Plansab</a:t>
            </a:r>
            <a:endParaRPr lang="pt-BR" sz="2800" b="1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1371599" y="4725120"/>
            <a:ext cx="6400800" cy="12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b="1" dirty="0" smtClean="0">
                <a:solidFill>
                  <a:srgbClr val="1F497D"/>
                </a:solidFill>
              </a:rPr>
              <a:t>Gisela Forattini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1600" dirty="0" smtClean="0">
                <a:solidFill>
                  <a:srgbClr val="1F497D"/>
                </a:solidFill>
              </a:rPr>
              <a:t>Diretora de Planejamento de Recursos Hídricos - ANA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1600" dirty="0" smtClean="0">
                <a:solidFill>
                  <a:srgbClr val="1F497D"/>
                </a:solidFill>
              </a:rPr>
              <a:t>Senado Federal, 28 de outubro de 2015</a:t>
            </a:r>
            <a:endParaRPr lang="pt-BR" sz="1600" dirty="0">
              <a:solidFill>
                <a:srgbClr val="1F497D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pt-BR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932039" y="855162"/>
            <a:ext cx="3961135" cy="6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/>
            <a:r>
              <a:rPr lang="pt-BR" sz="2800" b="1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OBJETIVOS DO ATLAS DE DESPOLUIÇÃO </a:t>
            </a:r>
            <a:endParaRPr lang="pt-BR" sz="2800" b="1" dirty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Promover o </a:t>
            </a:r>
            <a:r>
              <a:rPr lang="pt-BR" sz="2000" b="1" u="sng" dirty="0">
                <a:solidFill>
                  <a:srgbClr val="FF0000"/>
                </a:solidFill>
                <a:latin typeface="Trebuchet MS" pitchFamily="34" charset="0"/>
              </a:rPr>
              <a:t>diagnóstico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 das 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condições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atuais de atendimento por coleta e tratamento de esgoto urbano das sedes municipais de todo o país e dos potenciais impactos nos corpos d’água receptores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40050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Identificar </a:t>
            </a:r>
            <a:r>
              <a:rPr lang="pt-BR" sz="2000" b="1" u="sng" dirty="0">
                <a:solidFill>
                  <a:srgbClr val="FF0000"/>
                </a:solidFill>
                <a:latin typeface="Trebuchet MS" pitchFamily="34" charset="0"/>
              </a:rPr>
              <a:t>alternativas técnicas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para redução da carga proveniente dos esgotos urbanos, de forma a compatibilizar a </a:t>
            </a:r>
            <a:r>
              <a:rPr lang="pt-BR" sz="2000" b="1" u="sng" dirty="0">
                <a:solidFill>
                  <a:srgbClr val="1F497D"/>
                </a:solidFill>
                <a:latin typeface="Trebuchet MS" pitchFamily="34" charset="0"/>
              </a:rPr>
              <a:t>qualidade da água dos corpos receptores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com o abastecimento urbano e 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reservatórios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para usos múltiplos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4751512" y="2060848"/>
            <a:ext cx="612576" cy="36004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F497D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33667" y="2348880"/>
            <a:ext cx="34563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buSzPct val="75000"/>
            </a:pPr>
            <a:r>
              <a:rPr lang="pt-BR" b="1" u="sng" dirty="0" smtClean="0">
                <a:solidFill>
                  <a:srgbClr val="1F497D"/>
                </a:solidFill>
                <a:latin typeface="Trebuchet MS" pitchFamily="34" charset="0"/>
              </a:rPr>
              <a:t>Ambiental</a:t>
            </a: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 </a:t>
            </a:r>
          </a:p>
          <a:p>
            <a:pPr algn="ctr" eaLnBrk="0" hangingPunct="0">
              <a:buSzPct val="75000"/>
            </a:pP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Subsidiar a análise de </a:t>
            </a:r>
            <a:r>
              <a:rPr lang="pt-BR" dirty="0">
                <a:solidFill>
                  <a:srgbClr val="1F497D"/>
                </a:solidFill>
                <a:latin typeface="Trebuchet MS" pitchFamily="34" charset="0"/>
              </a:rPr>
              <a:t>padrões de lançamento e vazões de referência</a:t>
            </a: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 </a:t>
            </a:r>
            <a:endParaRPr lang="pt-BR" dirty="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33667" y="4178957"/>
            <a:ext cx="345638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 eaLnBrk="0" hangingPunct="0">
              <a:buSzPct val="75000"/>
            </a:pPr>
            <a:r>
              <a:rPr lang="pt-BR" b="1" u="sng" dirty="0" smtClean="0">
                <a:solidFill>
                  <a:srgbClr val="1F497D"/>
                </a:solidFill>
                <a:latin typeface="Trebuchet MS" pitchFamily="34" charset="0"/>
              </a:rPr>
              <a:t>Recursos financeiros </a:t>
            </a:r>
            <a:endParaRPr lang="pt-BR" dirty="0">
              <a:solidFill>
                <a:srgbClr val="1F497D"/>
              </a:solidFill>
              <a:latin typeface="Trebuchet MS" pitchFamily="34" charset="0"/>
            </a:endParaRPr>
          </a:p>
          <a:p>
            <a:pPr marL="0" lvl="2" algn="ctr" eaLnBrk="0" hangingPunct="0">
              <a:buSzPct val="75000"/>
            </a:pP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 Subsidiar a identificação e seleção </a:t>
            </a:r>
            <a:r>
              <a:rPr lang="pt-BR" dirty="0">
                <a:solidFill>
                  <a:srgbClr val="1F497D"/>
                </a:solidFill>
                <a:latin typeface="Trebuchet MS" pitchFamily="34" charset="0"/>
              </a:rPr>
              <a:t>de </a:t>
            </a: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investimentos estratégicos (PLANSAB, PAC, etc.) </a:t>
            </a:r>
            <a:endParaRPr lang="pt-BR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604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Z:\5218 - Atlas Brasil de Despoluição - Tratamento de Esgoto\Murilo\JPG\TipoPrest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83" y="1048849"/>
            <a:ext cx="5196067" cy="51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0" y="1749465"/>
            <a:ext cx="4284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ABORDAGEM DIFERENCIADA POR GRUPO DE MUNICÍPIOS: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pt-BR" sz="2400" dirty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179512" y="2349651"/>
            <a:ext cx="3456384" cy="60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GRUPO </a:t>
            </a:r>
            <a:r>
              <a:rPr lang="pt-BR" sz="1700" dirty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I 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(</a:t>
            </a:r>
            <a:r>
              <a:rPr lang="pt-BR" sz="1700" dirty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prestador 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estruturado ou sedes </a:t>
            </a:r>
            <a:r>
              <a:rPr lang="pt-BR" sz="1700" dirty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municipais acima de 50 mil 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habitantes) 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 maior </a:t>
            </a:r>
            <a:r>
              <a:rPr lang="pt-BR" sz="1700" dirty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detalhe das informações 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  <a:sym typeface="Wingdings" pitchFamily="2" charset="2"/>
              </a:rPr>
              <a:t>para 1.827 municípios/</a:t>
            </a:r>
            <a:r>
              <a:rPr lang="pt-BR" sz="1700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  <a:sym typeface="Wingdings" pitchFamily="2" charset="2"/>
              </a:rPr>
              <a:t>83%</a:t>
            </a: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  <a:sym typeface="Wingdings" pitchFamily="2" charset="2"/>
              </a:rPr>
              <a:t> da população urbana</a:t>
            </a:r>
          </a:p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endParaRPr lang="pt-BR" sz="1700" dirty="0">
              <a:solidFill>
                <a:srgbClr val="1F497D"/>
              </a:solidFill>
              <a:latin typeface="Trebuchet MS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pt-BR" sz="1700" dirty="0" smtClean="0">
                <a:solidFill>
                  <a:srgbClr val="1F497D"/>
                </a:solidFill>
                <a:latin typeface="Trebuchet MS" pitchFamily="34" charset="0"/>
                <a:cs typeface="Arial" pitchFamily="34" charset="0"/>
                <a:sym typeface="Wingdings" pitchFamily="2" charset="2"/>
              </a:rPr>
              <a:t>GRUPO II (administração direta da prefeitura e sedes com menos de 50 mil hab.)  dados secundários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981983" y="5157192"/>
            <a:ext cx="2119330" cy="1487361"/>
            <a:chOff x="3676806" y="4891522"/>
            <a:chExt cx="2159246" cy="168102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806" y="4891522"/>
              <a:ext cx="2159246" cy="168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4067944" y="6248537"/>
              <a:ext cx="1224136" cy="266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981983" y="6211195"/>
              <a:ext cx="1578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333333"/>
                  </a:solidFill>
                </a:rPr>
                <a:t>Não </a:t>
              </a:r>
              <a:r>
                <a:rPr lang="pt-BR" sz="1600" dirty="0" smtClean="0">
                  <a:solidFill>
                    <a:srgbClr val="333333"/>
                  </a:solidFill>
                </a:rPr>
                <a:t>estruturado</a:t>
              </a:r>
              <a:endParaRPr lang="pt-BR" sz="1600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79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rebuchet MS" panose="020B0603020202020204" pitchFamily="34" charset="0"/>
              </a:rPr>
              <a:t>CROQUIS SITUAÇÃO ATUAL – MUNICÍPIO GRUPO II</a:t>
            </a:r>
            <a:endParaRPr lang="pt-BR" sz="2800" b="1" dirty="0"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028" r="1176" b="2227"/>
          <a:stretch/>
        </p:blipFill>
        <p:spPr>
          <a:xfrm>
            <a:off x="0" y="474121"/>
            <a:ext cx="9144000" cy="6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049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2546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rebuchet MS" panose="020B0603020202020204" pitchFamily="34" charset="0"/>
              </a:rPr>
              <a:t>CROQUIS SITUAÇÃO ATUAL – MUNICÍPIO GRUPO I</a:t>
            </a:r>
            <a:endParaRPr lang="pt-BR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8042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rebuchet MS" panose="020B0603020202020204" pitchFamily="34" charset="0"/>
              </a:rPr>
              <a:t>CROQUIS COM </a:t>
            </a:r>
            <a:r>
              <a:rPr lang="pt-BR" sz="2800" b="1" u="sng" dirty="0" smtClean="0">
                <a:latin typeface="Trebuchet MS" panose="020B0603020202020204" pitchFamily="34" charset="0"/>
              </a:rPr>
              <a:t>PLANEJAMENTO</a:t>
            </a:r>
            <a:endParaRPr lang="pt-BR" sz="2800" b="1" u="sng" dirty="0"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249" r="1963" b="2136"/>
          <a:stretch/>
        </p:blipFill>
        <p:spPr>
          <a:xfrm>
            <a:off x="68359" y="524299"/>
            <a:ext cx="9007282" cy="62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" y="1268760"/>
            <a:ext cx="4935835" cy="5569343"/>
          </a:xfrm>
          <a:prstGeom prst="rect">
            <a:avLst/>
          </a:prstGeom>
        </p:spPr>
      </p:pic>
      <p:pic>
        <p:nvPicPr>
          <p:cNvPr id="71" name="Picture 2" descr="C:\Users\murilo\Desktop\Grace\Legenda_Tipologia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1659522" cy="2592288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604" y="4014659"/>
            <a:ext cx="4665558" cy="27606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860032" y="1243692"/>
            <a:ext cx="4442341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1F497D"/>
                </a:solidFill>
                <a:latin typeface="Trebuchet MS" pitchFamily="34" charset="0"/>
              </a:rPr>
              <a:t>ANÁLISE POR TIPOLOGIA DE RECURSOS HÍDRICOS</a:t>
            </a:r>
            <a:endParaRPr lang="pt-BR" sz="2800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301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hlinkClick r:id="" action="ppaction://noaction"/>
          </p:cNvPr>
          <p:cNvSpPr/>
          <p:nvPr/>
        </p:nvSpPr>
        <p:spPr>
          <a:xfrm>
            <a:off x="6012160" y="5692482"/>
            <a:ext cx="29523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1F497D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79512" y="1556295"/>
            <a:ext cx="86407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ts val="3000"/>
              </a:lnSpc>
              <a:spcBef>
                <a:spcPts val="1200"/>
              </a:spcBef>
              <a:buSzPct val="75000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Abordagem:</a:t>
            </a:r>
          </a:p>
          <a:p>
            <a:pPr marL="342900" indent="-342900" algn="just" eaLnBrk="0" hangingPunct="0">
              <a:lnSpc>
                <a:spcPts val="3000"/>
              </a:lnSpc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Avaliação do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impacto do lançamento de esgotos 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de origem doméstica na </a:t>
            </a:r>
            <a:r>
              <a:rPr lang="pt-BR" sz="2000" dirty="0">
                <a:solidFill>
                  <a:srgbClr val="1F497D"/>
                </a:solidFill>
                <a:latin typeface="Trebuchet MS" pitchFamily="34" charset="0"/>
              </a:rPr>
              <a:t>rede hídrica para a situação atual e cenários 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futuros, considerando: DBO, Fósforo (reservatórios) e nitrogênio (captações). </a:t>
            </a:r>
            <a:endParaRPr lang="pt-BR" sz="2000" dirty="0">
              <a:solidFill>
                <a:srgbClr val="1F497D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79512" y="3409568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ts val="3000"/>
              </a:lnSpc>
              <a:spcBef>
                <a:spcPts val="800"/>
              </a:spcBef>
              <a:buSzPct val="75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Uso da rede hidrográfica de </a:t>
            </a:r>
            <a:r>
              <a:rPr lang="pt-BR" sz="2000" dirty="0" err="1" smtClean="0">
                <a:solidFill>
                  <a:srgbClr val="1F497D"/>
                </a:solidFill>
                <a:latin typeface="Trebuchet MS" pitchFamily="34" charset="0"/>
              </a:rPr>
              <a:t>ottobacias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 da ANA  e análise por bacia hidrográfica.</a:t>
            </a:r>
          </a:p>
          <a:p>
            <a:pPr marL="342900" indent="-342900" algn="just" eaLnBrk="0" hangingPunct="0">
              <a:lnSpc>
                <a:spcPts val="3000"/>
              </a:lnSpc>
              <a:spcBef>
                <a:spcPts val="800"/>
              </a:spcBef>
              <a:buSzPct val="75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Simulações para vazões de referência utilizando equações analíticas em ambientes lóticos e lênticos, sendo</a:t>
            </a:r>
            <a:r>
              <a:rPr lang="pt-BR" sz="2000" b="1" dirty="0" smtClean="0">
                <a:solidFill>
                  <a:srgbClr val="1F497D"/>
                </a:solidFill>
                <a:latin typeface="Trebuchet MS" pitchFamily="34" charset="0"/>
              </a:rPr>
              <a:t> </a:t>
            </a: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que os reservatórios serão trabalhados como reatores de mistura completa.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7" t="13728" r="15" b="18427"/>
          <a:stretch/>
        </p:blipFill>
        <p:spPr>
          <a:xfrm>
            <a:off x="5851626" y="5517232"/>
            <a:ext cx="3080204" cy="11538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4"/>
          <a:stretch/>
        </p:blipFill>
        <p:spPr>
          <a:xfrm>
            <a:off x="5924287" y="3672432"/>
            <a:ext cx="2974884" cy="170078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211960" y="730063"/>
            <a:ext cx="4442341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1F497D"/>
                </a:solidFill>
                <a:latin typeface="Trebuchet MS" pitchFamily="34" charset="0"/>
              </a:rPr>
              <a:t>MODELAGEM DA QUALIDADE DA ÁGUA</a:t>
            </a:r>
            <a:endParaRPr lang="pt-BR" sz="2800" dirty="0">
              <a:solidFill>
                <a:srgbClr val="1F497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8361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340768"/>
            <a:ext cx="6265598" cy="5423601"/>
            <a:chOff x="0" y="1340768"/>
            <a:chExt cx="6265598" cy="54236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6265598" cy="5423601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30" t="15779" r="1869" b="68289"/>
            <a:stretch/>
          </p:blipFill>
          <p:spPr>
            <a:xfrm>
              <a:off x="4067944" y="1518815"/>
              <a:ext cx="1944216" cy="542033"/>
            </a:xfrm>
            <a:prstGeom prst="rect">
              <a:avLst/>
            </a:prstGeom>
          </p:spPr>
        </p:pic>
      </p:grp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776538" y="1028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 altLang="pt-BR" sz="2800">
              <a:solidFill>
                <a:srgbClr val="1F497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2080" y="2309678"/>
            <a:ext cx="3855877" cy="255454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Coleta de dados;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Contato constante após reunião para recebimento, avaliação e validação das informações;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1F497D"/>
                </a:solidFill>
                <a:latin typeface="Trebuchet MS" pitchFamily="34" charset="0"/>
              </a:rPr>
              <a:t>Informações de planejamento.</a:t>
            </a:r>
            <a:endParaRPr lang="pt-BR" sz="2000" dirty="0">
              <a:solidFill>
                <a:srgbClr val="1F497D"/>
              </a:solidFill>
              <a:latin typeface="Trebuchet MS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43553" y="509771"/>
            <a:ext cx="3204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BALANÇO DAS VISITAS AOS PRESTADORES</a:t>
            </a:r>
            <a:endParaRPr lang="pt-BR" altLang="pt-BR" sz="2000" b="1" noProof="1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3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375599"/>
            <a:ext cx="9144000" cy="483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23528" y="1234119"/>
            <a:ext cx="8496944" cy="82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 smtClean="0">
                <a:solidFill>
                  <a:srgbClr val="1F497D"/>
                </a:solidFill>
              </a:rPr>
              <a:t>CONSIDERAÇÕES FINAIS: próximos passos</a:t>
            </a:r>
            <a:endParaRPr lang="pt-BR" sz="2800" b="0" dirty="0">
              <a:solidFill>
                <a:srgbClr val="1F497D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6226" y="2204864"/>
            <a:ext cx="8640960" cy="15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>
              <a:buFont typeface="Wingdings" pitchFamily="2" charset="2"/>
              <a:buChar char="q"/>
              <a:defRPr/>
            </a:pPr>
            <a:r>
              <a:rPr lang="pt-BR" sz="2400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Abastecimento de água</a:t>
            </a:r>
            <a:r>
              <a:rPr lang="pt-BR" sz="2400" b="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 sz="2400" b="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 atualização com foco na segurança hídrica, monitoramento dos mananciais, macromedição e controle de perdas (gestão da demanda)</a:t>
            </a:r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400" u="sng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Tratamento de esgotos</a:t>
            </a:r>
            <a:r>
              <a:rPr lang="pt-BR" sz="2400" b="0" dirty="0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  <a:sym typeface="Wingdings" panose="05000000000000000000" pitchFamily="2" charset="2"/>
              </a:rPr>
              <a:t>:</a:t>
            </a:r>
          </a:p>
          <a:p>
            <a:pPr marL="361950" indent="-361950">
              <a:lnSpc>
                <a:spcPts val="3000"/>
              </a:lnSpc>
              <a:buFont typeface="Wingdings" pitchFamily="2" charset="2"/>
              <a:buChar char="q"/>
              <a:defRPr/>
            </a:pPr>
            <a:endParaRPr lang="pt-BR" sz="2000" b="0" dirty="0" smtClean="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11560" y="3573016"/>
            <a:ext cx="7776864" cy="16186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Consolidação da caracterização dos SES e do balanço de qualidade de água para o País</a:t>
            </a:r>
          </a:p>
          <a:p>
            <a:pPr marL="342900" indent="-342900" algn="just" eaLnBrk="0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Identificação dos déficits atuais e futuros (Saneamento + Recursos Hídricos)</a:t>
            </a:r>
          </a:p>
          <a:p>
            <a:pPr marL="342900" indent="-342900" algn="just" eaLnBrk="0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1F497D"/>
                </a:solidFill>
                <a:latin typeface="Trebuchet MS" pitchFamily="34" charset="0"/>
              </a:rPr>
              <a:t>Discussões sobre padrões de lançamento e vazões de referência</a:t>
            </a:r>
          </a:p>
        </p:txBody>
      </p:sp>
      <p:sp>
        <p:nvSpPr>
          <p:cNvPr id="7" name="Seta para a direita 6"/>
          <p:cNvSpPr/>
          <p:nvPr/>
        </p:nvSpPr>
        <p:spPr>
          <a:xfrm rot="5400000" flipV="1">
            <a:off x="2079380" y="4916215"/>
            <a:ext cx="401820" cy="1171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00068" y="5766770"/>
            <a:ext cx="543299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PLANEJAMENTO – INDICAÇÃO DE SOLUÇÕES COM ROTEIRO DO QUE FAZER E DE COMO FAZER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56927" y="5868270"/>
            <a:ext cx="261006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METAS PROGRESSIVAS</a:t>
            </a:r>
            <a:endParaRPr lang="pt-BR" sz="2000" i="1" dirty="0"/>
          </a:p>
        </p:txBody>
      </p:sp>
      <p:sp>
        <p:nvSpPr>
          <p:cNvPr id="10" name="Seta para a direita 9"/>
          <p:cNvSpPr/>
          <p:nvPr/>
        </p:nvSpPr>
        <p:spPr>
          <a:xfrm>
            <a:off x="5879781" y="5710459"/>
            <a:ext cx="311934" cy="69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ChangeArrowheads="1"/>
          </p:cNvSpPr>
          <p:nvPr/>
        </p:nvSpPr>
        <p:spPr bwMode="auto">
          <a:xfrm>
            <a:off x="-108520" y="1189038"/>
            <a:ext cx="4427538" cy="4333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80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776538" y="1028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8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680521" y="692944"/>
            <a:ext cx="4356100" cy="6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400" dirty="0">
                <a:latin typeface="Trebuchet MS" panose="020B0603020202020204" pitchFamily="34" charset="0"/>
                <a:cs typeface="Times New Roman" panose="02020603050405020304" pitchFamily="18" charset="0"/>
              </a:rPr>
              <a:t>ATRIBUIÇÃO DA ANA</a:t>
            </a:r>
            <a:endParaRPr lang="pt-BR" altLang="pt-BR" sz="3400" noProof="1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68313" y="1189038"/>
            <a:ext cx="7991475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	Lei 9.984, 17/09/2000</a:t>
            </a:r>
            <a:endParaRPr lang="pt-BR" altLang="pt-BR" sz="2600" noProof="1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noProof="1">
                <a:solidFill>
                  <a:srgbClr val="003399"/>
                </a:solidFill>
                <a:latin typeface="Trebuchet MS" panose="020B0603020202020204" pitchFamily="34" charset="0"/>
              </a:rPr>
              <a:t>	</a:t>
            </a:r>
            <a:r>
              <a:rPr lang="pt-BR" altLang="pt-BR" sz="2400" dirty="0">
                <a:solidFill>
                  <a:srgbClr val="FF5050"/>
                </a:solidFill>
                <a:latin typeface="Trebuchet MS" panose="020B0603020202020204" pitchFamily="34" charset="0"/>
              </a:rPr>
              <a:t>Art. 4º, XI</a:t>
            </a:r>
            <a:endParaRPr lang="pt-BR" altLang="pt-BR" sz="2400" i="1" noProof="1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noProof="1">
                <a:solidFill>
                  <a:srgbClr val="003399"/>
                </a:solidFill>
                <a:latin typeface="Trebuchet MS" panose="020B0603020202020204" pitchFamily="34" charset="0"/>
              </a:rPr>
              <a:t>	</a:t>
            </a: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Promover a </a:t>
            </a:r>
            <a:r>
              <a:rPr lang="pt-BR" altLang="pt-BR" sz="2600" dirty="0">
                <a:solidFill>
                  <a:srgbClr val="FF5050"/>
                </a:solidFill>
                <a:latin typeface="Trebuchet MS" panose="020B0603020202020204" pitchFamily="34" charset="0"/>
              </a:rPr>
              <a:t>elaboração de estudos</a:t>
            </a: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 para subsidiar a aplicação de recursos financeiros da União em obras e serviços de </a:t>
            </a:r>
            <a:r>
              <a:rPr lang="pt-BR" altLang="pt-BR" sz="2600" dirty="0">
                <a:solidFill>
                  <a:srgbClr val="FF5050"/>
                </a:solidFill>
                <a:latin typeface="Trebuchet MS" panose="020B0603020202020204" pitchFamily="34" charset="0"/>
              </a:rPr>
              <a:t>regularização de cursos de água</a:t>
            </a: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, de </a:t>
            </a:r>
            <a:r>
              <a:rPr lang="pt-BR" altLang="pt-BR" sz="2600" dirty="0">
                <a:solidFill>
                  <a:srgbClr val="FF5050"/>
                </a:solidFill>
                <a:latin typeface="Trebuchet MS" panose="020B0603020202020204" pitchFamily="34" charset="0"/>
              </a:rPr>
              <a:t>alocação e distribuição de água</a:t>
            </a: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, e de </a:t>
            </a:r>
            <a:r>
              <a:rPr lang="pt-BR" altLang="pt-BR" sz="2600" dirty="0">
                <a:solidFill>
                  <a:srgbClr val="FF5050"/>
                </a:solidFill>
                <a:latin typeface="Trebuchet MS" panose="020B0603020202020204" pitchFamily="34" charset="0"/>
              </a:rPr>
              <a:t>controle da poluição hídrica</a:t>
            </a:r>
            <a:r>
              <a:rPr lang="pt-BR" altLang="pt-BR" sz="2600" dirty="0">
                <a:solidFill>
                  <a:srgbClr val="003399"/>
                </a:solidFill>
                <a:latin typeface="Trebuchet MS" panose="020B0603020202020204" pitchFamily="34" charset="0"/>
              </a:rPr>
              <a:t>, em consonância com o estabelecido nos Planos de Recursos Hídricos</a:t>
            </a:r>
            <a:endParaRPr lang="pt-BR" altLang="pt-BR" sz="2600" noProof="1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5"/>
          <p:cNvSpPr>
            <a:spLocks noChangeArrowheads="1"/>
          </p:cNvSpPr>
          <p:nvPr/>
        </p:nvSpPr>
        <p:spPr bwMode="auto">
          <a:xfrm>
            <a:off x="0" y="2058988"/>
            <a:ext cx="3348038" cy="433387"/>
          </a:xfrm>
          <a:prstGeom prst="rect">
            <a:avLst/>
          </a:prstGeom>
          <a:solidFill>
            <a:srgbClr val="FCF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28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776538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sz="280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39939" name="Picture 13"/>
          <p:cNvPicPr>
            <a:picLocks noChangeAspect="1" noChangeArrowheads="1"/>
          </p:cNvPicPr>
          <p:nvPr/>
        </p:nvPicPr>
        <p:blipFill>
          <a:blip r:embed="rId3" cstate="print"/>
          <a:srcRect t="2667"/>
          <a:stretch>
            <a:fillRect/>
          </a:stretch>
        </p:blipFill>
        <p:spPr bwMode="auto">
          <a:xfrm>
            <a:off x="0" y="4021138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9388" y="2068513"/>
            <a:ext cx="896461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sz="2400" dirty="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	SEGURANÇA HÍDRICA  PARA  ABASTECIMENTO URBANO DE TODOS OS MUNICÍPIOS DO PAÍS</a:t>
            </a:r>
            <a:endParaRPr lang="pt-BR" sz="2400" dirty="0">
              <a:solidFill>
                <a:srgbClr val="FF5050"/>
              </a:solidFill>
              <a:latin typeface="Trebuchet MS" pitchFamily="34" charset="0"/>
              <a:cs typeface="Times New Roman" pitchFamily="18" charset="0"/>
            </a:endParaRPr>
          </a:p>
          <a:p>
            <a:pPr marL="952500" lvl="1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r>
              <a:rPr lang="pt-BR" sz="2400" dirty="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Avaliação dos mananciais atuais e futuros</a:t>
            </a:r>
          </a:p>
          <a:p>
            <a:pPr marL="952500" lvl="1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r>
              <a:rPr lang="pt-BR" sz="2400" dirty="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Investimentos em infraestrutura – produção de água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4067175" y="693738"/>
            <a:ext cx="4860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80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ANTECEDENTES: Atlas Abastecimento de Água</a:t>
            </a:r>
            <a:endParaRPr lang="pt-BR" altLang="pt-BR" sz="2800" noProof="1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07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663" y="2636838"/>
            <a:ext cx="5502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5"/>
          <p:cNvSpPr>
            <a:spLocks noChangeArrowheads="1"/>
          </p:cNvSpPr>
          <p:nvPr/>
        </p:nvSpPr>
        <p:spPr bwMode="auto">
          <a:xfrm>
            <a:off x="5364163" y="1492250"/>
            <a:ext cx="3779837" cy="8588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28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2843213" y="774700"/>
            <a:ext cx="6337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pt-BR" sz="280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PARCEIROS INSTITUCIONAIS</a:t>
            </a:r>
            <a:endParaRPr lang="pt-BR" altLang="pt-BR" sz="2800">
              <a:solidFill>
                <a:srgbClr val="1F497D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4925" y="1674813"/>
            <a:ext cx="4791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r>
              <a:rPr lang="pt-BR" altLang="pt-BR" sz="20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MINISTÉRIOS E ÓRGÃOS FEDERAIS </a:t>
            </a:r>
            <a:r>
              <a:rPr lang="pt-BR" altLang="pt-BR" sz="16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– </a:t>
            </a:r>
            <a:r>
              <a:rPr lang="pt-BR" altLang="pt-BR" sz="15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CIDADES, INTEGRAÇÃO NACIONAL, FUNASA,   ENTRE OUTROS</a:t>
            </a: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endParaRPr lang="pt-BR" altLang="pt-BR" sz="800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r>
              <a:rPr lang="pt-BR" altLang="pt-BR" sz="20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ÓRGÃOS ESTADUAIS DE </a:t>
            </a:r>
            <a:r>
              <a:rPr lang="pt-BR" altLang="pt-BR" sz="2000">
                <a:solidFill>
                  <a:srgbClr val="FF5050"/>
                </a:solidFill>
                <a:latin typeface="Trebuchet MS" pitchFamily="34" charset="0"/>
                <a:cs typeface="Times New Roman" pitchFamily="18" charset="0"/>
              </a:rPr>
              <a:t>GESTÃO DOS RECURSOS HÍDRICOS</a:t>
            </a: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endParaRPr lang="pt-BR" altLang="pt-BR" sz="800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  <a:buFont typeface="Wingdings" pitchFamily="2" charset="2"/>
              <a:buChar char="§"/>
            </a:pPr>
            <a:r>
              <a:rPr lang="pt-BR" altLang="pt-BR" sz="20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PRESTADORES DE SERVIÇOS DE </a:t>
            </a:r>
            <a:r>
              <a:rPr lang="pt-BR" altLang="pt-BR" sz="2000">
                <a:solidFill>
                  <a:srgbClr val="FF5050"/>
                </a:solidFill>
                <a:latin typeface="Trebuchet MS" pitchFamily="34" charset="0"/>
                <a:cs typeface="Times New Roman" pitchFamily="18" charset="0"/>
              </a:rPr>
              <a:t>SANEAMENTO</a:t>
            </a: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altLang="pt-BR" sz="16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	</a:t>
            </a:r>
            <a:r>
              <a:rPr lang="pt-BR" altLang="pt-BR" sz="15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- SERVIÇOS MUNICIPAIS AUTÔNOMOS                       - PREFEITURAS</a:t>
            </a: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altLang="pt-BR" sz="15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	- COMPANHIAS ESTADUAIS</a:t>
            </a:r>
          </a:p>
          <a:p>
            <a:pPr marL="495300" indent="-495300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altLang="pt-BR" sz="15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	- EMPRESAS PRIVADAS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292725" y="1433513"/>
            <a:ext cx="3946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altLang="pt-BR" sz="16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1.700 visitas de campo e centenas de reuniões com a participação de 1.180 técnicos e dirigentes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786688" y="6557963"/>
            <a:ext cx="13573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buClr>
                <a:srgbClr val="003399"/>
              </a:buClr>
              <a:buSzPct val="150000"/>
            </a:pPr>
            <a:r>
              <a:rPr lang="pt-BR" altLang="pt-BR" sz="8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Fonte: Cobrape</a:t>
            </a:r>
          </a:p>
        </p:txBody>
      </p:sp>
    </p:spTree>
    <p:extLst>
      <p:ext uri="{BB962C8B-B14F-4D97-AF65-F5344CB8AC3E}">
        <p14:creationId xmlns:p14="http://schemas.microsoft.com/office/powerpoint/2010/main" val="16361839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313" t="31984" r="29313" b="18695"/>
          <a:stretch/>
        </p:blipFill>
        <p:spPr>
          <a:xfrm>
            <a:off x="107504" y="1279526"/>
            <a:ext cx="7200800" cy="4885778"/>
          </a:xfrm>
          <a:prstGeom prst="rect">
            <a:avLst/>
          </a:prstGeom>
        </p:spPr>
      </p:pic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283968" y="1093269"/>
            <a:ext cx="480591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noProof="1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SISTEMAS DE PRODUÇÃO DE ÁGUA</a:t>
            </a:r>
            <a:endParaRPr lang="pt-BR" altLang="pt-BR" sz="2400" noProof="1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1488636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atlas.ana.gov.br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9275" t="87956" r="41220" b="3321"/>
          <a:stretch/>
        </p:blipFill>
        <p:spPr>
          <a:xfrm>
            <a:off x="3471169" y="5949280"/>
            <a:ext cx="5674507" cy="9087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76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C:\Users\elizabeth\AppData\Local\Microsoft\Windows\Temporary Internet Files\Content.Outlook\SLBZLI6Z\Diagnos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" y="1340769"/>
            <a:ext cx="5702696" cy="55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24129" y="2492896"/>
            <a:ext cx="3419872" cy="806450"/>
          </a:xfrm>
          <a:prstGeom prst="rect">
            <a:avLst/>
          </a:prstGeom>
          <a:solidFill>
            <a:srgbClr val="BCD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95344" y="3589859"/>
            <a:ext cx="359153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rgbClr val="FF5050"/>
                </a:solidFill>
                <a:latin typeface="Trebuchet MS" pitchFamily="34" charset="0"/>
              </a:rPr>
              <a:t>55% </a:t>
            </a:r>
            <a:r>
              <a:rPr lang="pt-BR" sz="2000" dirty="0" smtClean="0">
                <a:solidFill>
                  <a:srgbClr val="003399"/>
                </a:solidFill>
                <a:latin typeface="Trebuchet MS" pitchFamily="34" charset="0"/>
              </a:rPr>
              <a:t>do total de sedes (3.059) requerem </a:t>
            </a:r>
            <a:r>
              <a:rPr lang="pt-BR" sz="2000" dirty="0" smtClean="0">
                <a:solidFill>
                  <a:srgbClr val="FF5050"/>
                </a:solidFill>
                <a:latin typeface="Trebuchet MS" pitchFamily="34" charset="0"/>
              </a:rPr>
              <a:t>investimentos</a:t>
            </a:r>
            <a:r>
              <a:rPr lang="pt-BR" sz="2000" dirty="0" smtClean="0">
                <a:solidFill>
                  <a:srgbClr val="003399"/>
                </a:solidFill>
                <a:latin typeface="Trebuchet MS" pitchFamily="34" charset="0"/>
              </a:rPr>
              <a:t> para garantia da oferta de água até 2025 </a:t>
            </a:r>
            <a:r>
              <a:rPr lang="pt-BR" sz="2000" dirty="0" smtClean="0">
                <a:solidFill>
                  <a:srgbClr val="003399"/>
                </a:solidFill>
                <a:latin typeface="Trebuchet MS" pitchFamily="34" charset="0"/>
                <a:sym typeface="Wingdings" pitchFamily="2" charset="2"/>
              </a:rPr>
              <a:t> 139 milhões de hab.</a:t>
            </a:r>
            <a:endParaRPr lang="pt-BR" sz="2000" dirty="0" smtClean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24129" y="2548459"/>
            <a:ext cx="34198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rgbClr val="003399"/>
                </a:solidFill>
                <a:latin typeface="Trebuchet MS" pitchFamily="34" charset="0"/>
              </a:rPr>
              <a:t>45% - abastecimento de água satisfatório</a:t>
            </a:r>
          </a:p>
        </p:txBody>
      </p:sp>
      <p:pic>
        <p:nvPicPr>
          <p:cNvPr id="11" name="Imagem 21" descr="BRASIL_DIAGNÓSTICO_A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1" t="78627" r="2837" b="8047"/>
          <a:stretch>
            <a:fillRect/>
          </a:stretch>
        </p:blipFill>
        <p:spPr bwMode="auto">
          <a:xfrm>
            <a:off x="72233" y="5352727"/>
            <a:ext cx="2171098" cy="12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22064" y="5370987"/>
            <a:ext cx="3421936" cy="500062"/>
          </a:xfrm>
          <a:prstGeom prst="rect">
            <a:avLst/>
          </a:prstGeom>
          <a:solidFill>
            <a:srgbClr val="FCF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 smtClean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12458" y="5428825"/>
            <a:ext cx="29860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rgbClr val="333399"/>
                </a:solidFill>
                <a:latin typeface="Trebuchet MS" pitchFamily="34" charset="0"/>
              </a:rPr>
              <a:t>46% ampliação sistema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696624" y="6021015"/>
            <a:ext cx="3447376" cy="500063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 smtClean="0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12457" y="6131393"/>
            <a:ext cx="29860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rgbClr val="333399"/>
                </a:solidFill>
                <a:latin typeface="Trebuchet MS" pitchFamily="34" charset="0"/>
              </a:rPr>
              <a:t>9% novo manancial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720778" y="616966"/>
            <a:ext cx="3423222" cy="18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noProof="1" smtClean="0">
                <a:solidFill>
                  <a:srgbClr val="0033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Avalição Oferta/Demanda (Cenário 2015)</a:t>
            </a:r>
            <a:endParaRPr lang="pt-BR" altLang="pt-BR" sz="3200" noProof="1">
              <a:solidFill>
                <a:srgbClr val="00339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4261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1" y="1196752"/>
            <a:ext cx="911045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noProof="1" smtClean="0">
                <a:solidFill>
                  <a:srgbClr val="0033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RESUMO DA NECESSIDADE DE INVESTIMENTOS</a:t>
            </a:r>
            <a:endParaRPr lang="pt-BR" altLang="pt-BR" sz="3200" noProof="1">
              <a:solidFill>
                <a:srgbClr val="00339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44" y="2541807"/>
            <a:ext cx="6003013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347864" cy="38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9255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" y="1936800"/>
            <a:ext cx="9110456" cy="49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1" y="1196752"/>
            <a:ext cx="911045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noProof="1" smtClean="0">
                <a:solidFill>
                  <a:srgbClr val="0033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RESUMO DA NECESSIDADE DE INVESTIMENTOS</a:t>
            </a:r>
            <a:endParaRPr lang="pt-BR" altLang="pt-BR" sz="3200" noProof="1">
              <a:solidFill>
                <a:srgbClr val="00339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5740774" y="587686"/>
            <a:ext cx="2858165" cy="5386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latin typeface="Trebuchet MS" pitchFamily="34" charset="0"/>
                <a:ea typeface="+mj-ea"/>
                <a:cs typeface="+mj-cs"/>
              </a:rPr>
              <a:t>PLANSAB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40152" y="6093296"/>
            <a:ext cx="29523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41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496" y="11967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Atendimento e déficit por componente do saneamento básico no Brasil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644008" y="3998707"/>
            <a:ext cx="441509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6436" y="3918008"/>
            <a:ext cx="1337212" cy="6631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22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</TotalTime>
  <Words>528</Words>
  <Application>Microsoft Office PowerPoint</Application>
  <PresentationFormat>Apresentação na tela (4:3)</PresentationFormat>
  <Paragraphs>76</Paragraphs>
  <Slides>18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3_Tema do Office</vt:lpstr>
      <vt:lpstr>6_Tema do Office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Gava</dc:creator>
  <cp:lastModifiedBy>Francisco Caninde de Oliveira</cp:lastModifiedBy>
  <cp:revision>441</cp:revision>
  <cp:lastPrinted>2015-10-27T19:11:33Z</cp:lastPrinted>
  <dcterms:created xsi:type="dcterms:W3CDTF">2014-03-17T19:47:57Z</dcterms:created>
  <dcterms:modified xsi:type="dcterms:W3CDTF">2015-10-28T10:52:44Z</dcterms:modified>
</cp:coreProperties>
</file>