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1" r:id="rId4"/>
    <p:sldId id="314" r:id="rId5"/>
    <p:sldId id="279" r:id="rId6"/>
    <p:sldId id="313" r:id="rId7"/>
    <p:sldId id="315" r:id="rId8"/>
    <p:sldId id="309" r:id="rId9"/>
    <p:sldId id="273" r:id="rId10"/>
    <p:sldId id="316" r:id="rId11"/>
    <p:sldId id="317" r:id="rId12"/>
    <p:sldId id="318" r:id="rId13"/>
    <p:sldId id="319" r:id="rId14"/>
    <p:sldId id="321" r:id="rId15"/>
    <p:sldId id="323" r:id="rId16"/>
    <p:sldId id="320" r:id="rId17"/>
    <p:sldId id="322" r:id="rId18"/>
    <p:sldId id="324" r:id="rId19"/>
    <p:sldId id="325" r:id="rId20"/>
    <p:sldId id="326" r:id="rId21"/>
    <p:sldId id="300" r:id="rId22"/>
    <p:sldId id="327" r:id="rId23"/>
    <p:sldId id="301" r:id="rId24"/>
    <p:sldId id="302" r:id="rId25"/>
    <p:sldId id="282" r:id="rId26"/>
  </p:sldIdLst>
  <p:sldSz cx="9906000" cy="6858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2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pos="1200">
          <p15:clr>
            <a:srgbClr val="A4A3A4"/>
          </p15:clr>
        </p15:guide>
        <p15:guide id="4" orient="horz" pos="1222">
          <p15:clr>
            <a:srgbClr val="A4A3A4"/>
          </p15:clr>
        </p15:guide>
        <p15:guide id="5" orient="horz" pos="1076">
          <p15:clr>
            <a:srgbClr val="A4A3A4"/>
          </p15:clr>
        </p15:guide>
        <p15:guide id="6" pos="1211">
          <p15:clr>
            <a:srgbClr val="A4A3A4"/>
          </p15:clr>
        </p15:guide>
        <p15:guide id="7" orient="horz" pos="39">
          <p15:clr>
            <a:srgbClr val="A4A3A4"/>
          </p15:clr>
        </p15:guide>
        <p15:guide id="8" orient="horz" pos="3263">
          <p15:clr>
            <a:srgbClr val="A4A3A4"/>
          </p15:clr>
        </p15:guide>
        <p15:guide id="9" pos="3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F00"/>
    <a:srgbClr val="78BE30"/>
    <a:srgbClr val="E4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 autoAdjust="0"/>
    <p:restoredTop sz="95916" autoAdjust="0"/>
  </p:normalViewPr>
  <p:slideViewPr>
    <p:cSldViewPr snapToGrid="0" snapToObjects="1">
      <p:cViewPr varScale="1">
        <p:scale>
          <a:sx n="65" d="100"/>
          <a:sy n="65" d="100"/>
        </p:scale>
        <p:origin x="96" y="90"/>
      </p:cViewPr>
      <p:guideLst>
        <p:guide orient="horz" pos="4052"/>
        <p:guide orient="horz" pos="536"/>
        <p:guide pos="1200"/>
        <p:guide orient="horz" pos="1222"/>
        <p:guide orient="horz" pos="1076"/>
        <p:guide pos="1211"/>
        <p:guide orient="horz" pos="39"/>
        <p:guide orient="horz" pos="3263"/>
        <p:guide pos="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RIZ%20CONIF%202018%20A%20SER%20APROVADA%20PELO%20CONI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'AJUSTE CONIF-SETEC'!$I$33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CONIF-SETEC'!$I$34:$I$39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1"/>
          <c:order val="1"/>
          <c:tx>
            <c:strRef>
              <c:f>'AJUSTE CONIF-SETEC'!$J$33</c:f>
              <c:strCache>
                <c:ptCount val="1"/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CONIF-SETEC'!$J$34:$J$39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'AJUSTE CONIF-SETEC'!$K$33</c:f>
              <c:strCache>
                <c:ptCount val="1"/>
                <c:pt idx="0">
                  <c:v>Valor por Aluno Custeio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C00000"/>
              </a:solidFill>
              <a:ln w="127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1428242554837302E-2"/>
                  <c:y val="5.13656581959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828476029987507E-2"/>
                  <c:y val="-4.8919674472307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428242554837302E-2"/>
                  <c:y val="4.4027707025077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428242554837302E-2"/>
                  <c:y val="-2.44598372361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626608228786203E-2"/>
                  <c:y val="-5.625762564315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5492549214348E-2"/>
                  <c:y val="4.8919674472307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CONIF-SETEC'!$K$34:$K$39</c:f>
              <c:numCache>
                <c:formatCode>_("R$"* #,##0.00_);_("R$"* \(#,##0.00\);_("R$"* "-"??_);_(@_)</c:formatCode>
                <c:ptCount val="6"/>
                <c:pt idx="0">
                  <c:v>4139.37</c:v>
                </c:pt>
                <c:pt idx="1">
                  <c:v>3816.99</c:v>
                </c:pt>
                <c:pt idx="2">
                  <c:v>3928.22</c:v>
                </c:pt>
                <c:pt idx="3">
                  <c:v>4373.37</c:v>
                </c:pt>
                <c:pt idx="4">
                  <c:v>3619.14</c:v>
                </c:pt>
                <c:pt idx="5">
                  <c:v>3306.52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'AJUSTE CONIF-SETEC'!$L$33</c:f>
              <c:strCache>
                <c:ptCount val="1"/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CONIF-SETEC'!$L$34:$L$39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'AJUSTE CONIF-SETEC'!$M$33</c:f>
              <c:strCache>
                <c:ptCount val="1"/>
                <c:pt idx="0">
                  <c:v>Valor por Aluno Assistência Estudantil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7030A0"/>
              </a:solidFill>
              <a:ln w="12700">
                <a:solidFill>
                  <a:srgbClr val="7030A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4724652356207097E-2"/>
                  <c:y val="-3.9135739577846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136554296643997E-2"/>
                  <c:y val="-4.1581723301461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724652356207E-2"/>
                  <c:y val="-4.8919674472308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724652356207E-2"/>
                  <c:y val="-3.668975585423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24885831357302E-2"/>
                  <c:y val="-3.668975585423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453655800120003E-2"/>
                  <c:y val="4.4027707025077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CONIF-SETEC'!$M$34:$M$39</c:f>
              <c:numCache>
                <c:formatCode>_("R$"* #,##0.00_);_("R$"* \(#,##0.00\);_("R$"* "-"??_);_(@_)</c:formatCode>
                <c:ptCount val="6"/>
                <c:pt idx="0">
                  <c:v>442.07</c:v>
                </c:pt>
                <c:pt idx="1">
                  <c:v>537.11</c:v>
                </c:pt>
                <c:pt idx="2">
                  <c:v>692.12</c:v>
                </c:pt>
                <c:pt idx="3">
                  <c:v>727.84</c:v>
                </c:pt>
                <c:pt idx="4">
                  <c:v>743.47</c:v>
                </c:pt>
                <c:pt idx="5">
                  <c:v>704.62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6940384"/>
        <c:axId val="229413768"/>
      </c:lineChart>
      <c:catAx>
        <c:axId val="2269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pt-BR"/>
          </a:p>
        </c:txPr>
        <c:crossAx val="229413768"/>
        <c:crosses val="autoZero"/>
        <c:auto val="1"/>
        <c:lblAlgn val="ctr"/>
        <c:lblOffset val="100"/>
        <c:noMultiLvlLbl val="0"/>
      </c:catAx>
      <c:valAx>
        <c:axId val="229413768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pt-BR"/>
          </a:p>
        </c:txPr>
        <c:crossAx val="22694038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 Narrow" charset="0"/>
          <a:ea typeface="Arial Narrow" charset="0"/>
          <a:cs typeface="Arial Narrow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312D0-4FE7-D643-A508-32A7A56B4849}" type="doc">
      <dgm:prSet loTypeId="urn:microsoft.com/office/officeart/2005/8/layout/vList2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8B8182A8-AC23-3D4A-A47B-C067E157B090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n-US" sz="4000" dirty="0" smtClean="0"/>
            <a:t>A </a:t>
          </a:r>
          <a:r>
            <a:rPr lang="en-US" sz="4000" dirty="0" err="1" smtClean="0"/>
            <a:t>Rede</a:t>
          </a:r>
          <a:r>
            <a:rPr lang="en-US" sz="4000" dirty="0" smtClean="0"/>
            <a:t> Federal de EPCT</a:t>
          </a:r>
          <a:endParaRPr lang="en-US" sz="4000" dirty="0"/>
        </a:p>
      </dgm:t>
    </dgm:pt>
    <dgm:pt modelId="{868DABB3-9864-A148-8F2C-4C4ACE799F94}" type="parTrans" cxnId="{06FD381D-2AF1-E444-8C82-E1B037EBD010}">
      <dgm:prSet/>
      <dgm:spPr/>
      <dgm:t>
        <a:bodyPr/>
        <a:lstStyle/>
        <a:p>
          <a:endParaRPr lang="pt-BR"/>
        </a:p>
      </dgm:t>
    </dgm:pt>
    <dgm:pt modelId="{086AEA3A-5DF9-1A44-9E11-F844427EBA93}" type="sibTrans" cxnId="{06FD381D-2AF1-E444-8C82-E1B037EBD010}">
      <dgm:prSet/>
      <dgm:spPr/>
      <dgm:t>
        <a:bodyPr/>
        <a:lstStyle/>
        <a:p>
          <a:endParaRPr lang="pt-BR"/>
        </a:p>
      </dgm:t>
    </dgm:pt>
    <dgm:pt modelId="{35205A8B-75EC-C94C-B526-AB7BDE3129A5}" type="pres">
      <dgm:prSet presAssocID="{FF9312D0-4FE7-D643-A508-32A7A56B4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67C6A1-2BB8-914A-BC6A-0E4354B3EE6A}" type="pres">
      <dgm:prSet presAssocID="{8B8182A8-AC23-3D4A-A47B-C067E157B090}" presName="parentText" presStyleLbl="node1" presStyleIdx="0" presStyleCnt="1" custScaleX="73793" custScaleY="639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952FC2-F161-5F42-B005-6D359ECE2938}" type="presOf" srcId="{FF9312D0-4FE7-D643-A508-32A7A56B4849}" destId="{35205A8B-75EC-C94C-B526-AB7BDE3129A5}" srcOrd="0" destOrd="0" presId="urn:microsoft.com/office/officeart/2005/8/layout/vList2"/>
    <dgm:cxn modelId="{06FD381D-2AF1-E444-8C82-E1B037EBD010}" srcId="{FF9312D0-4FE7-D643-A508-32A7A56B4849}" destId="{8B8182A8-AC23-3D4A-A47B-C067E157B090}" srcOrd="0" destOrd="0" parTransId="{868DABB3-9864-A148-8F2C-4C4ACE799F94}" sibTransId="{086AEA3A-5DF9-1A44-9E11-F844427EBA93}"/>
    <dgm:cxn modelId="{D07F99E8-4FEA-174D-B008-67232301A515}" type="presOf" srcId="{8B8182A8-AC23-3D4A-A47B-C067E157B090}" destId="{1167C6A1-2BB8-914A-BC6A-0E4354B3EE6A}" srcOrd="0" destOrd="0" presId="urn:microsoft.com/office/officeart/2005/8/layout/vList2"/>
    <dgm:cxn modelId="{8E0C22A5-0B3B-F64A-B874-0EE7EFD9FC3D}" type="presParOf" srcId="{35205A8B-75EC-C94C-B526-AB7BDE3129A5}" destId="{1167C6A1-2BB8-914A-BC6A-0E4354B3EE6A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0DE74-D5D6-AA4E-A5DF-BF687C3EF4D4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7D91322-02F7-6046-B56B-68843D00B1F8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marL="11113" indent="0" algn="l" rtl="0">
            <a:tabLst/>
          </a:pPr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38 Institutos Federais de Educação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F1DEF94A-B901-B744-B1D5-C9F54DD704D5}" type="parTrans" cxnId="{778D573F-2423-1E4F-A61D-140C42E1494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D1303E78-BDA1-4E4E-B000-408B5D34FCBC}" type="sibTrans" cxnId="{778D573F-2423-1E4F-A61D-140C42E1494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3B6BB99-5922-6149-822C-6F13C8D2A845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2</a:t>
          </a:r>
          <a:r>
            <a:rPr lang="pt-BR" sz="2400" baseline="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 Centros Federais de Educação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2F4F89B2-0C9F-6A4B-95C2-FD727E275C1F}" type="parTrans" cxnId="{E92DA49E-E58F-084A-B47C-1401A9EB13C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26141BA8-7D99-D649-8AC7-98196E174BDB}" type="sibTrans" cxnId="{E92DA49E-E58F-084A-B47C-1401A9EB13C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28A75F28-4448-CB4E-BCEC-38FE3F548794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Colégio Pedro II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F7A457BA-C3A8-1D4E-B07C-8ED9E4702FDE}" type="parTrans" cxnId="{83424BB0-0B73-3446-A796-FB84F5E9B07D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BDEBEBC-4526-4243-89B9-FA9E46D4BD80}" type="sibTrans" cxnId="{83424BB0-0B73-3446-A796-FB84F5E9B07D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7FF2E7CD-D830-4448-B661-E687470FAB84}">
      <dgm:prSet custT="1"/>
      <dgm:spPr/>
      <dgm:t>
        <a:bodyPr/>
        <a:lstStyle/>
        <a:p>
          <a:pPr algn="l" rtl="0"/>
          <a:r>
            <a:rPr lang="pt-BR" sz="2400" dirty="0" smtClean="0">
              <a:latin typeface="Arial Narrow" charset="0"/>
              <a:ea typeface="Arial Narrow" charset="0"/>
              <a:cs typeface="Arial Narrow" charset="0"/>
            </a:rPr>
            <a:t>644 Unidades (Campi)</a:t>
          </a:r>
          <a:endParaRPr lang="pt-BR" sz="2400" dirty="0">
            <a:latin typeface="Arial Narrow" charset="0"/>
            <a:ea typeface="Arial Narrow" charset="0"/>
            <a:cs typeface="Arial Narrow" charset="0"/>
          </a:endParaRPr>
        </a:p>
      </dgm:t>
    </dgm:pt>
    <dgm:pt modelId="{97050643-8292-3941-AB85-68904A559A8B}" type="parTrans" cxnId="{8B5A17D1-2BA4-DB45-93DB-3BE9D9199525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ED41DF75-B6B0-1A4A-B60D-2CB4E55E730A}" type="sibTrans" cxnId="{8B5A17D1-2BA4-DB45-93DB-3BE9D9199525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9B3B60C-E5CC-C842-B9E8-A3550897B063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pt-BR" sz="2400" dirty="0" smtClean="0">
              <a:latin typeface="Arial Narrow" charset="0"/>
              <a:ea typeface="Arial Narrow" charset="0"/>
              <a:cs typeface="Arial Narrow" charset="0"/>
            </a:rPr>
            <a:t>568 Municípios atendidos (presencial)</a:t>
          </a:r>
          <a:endParaRPr lang="pt-BR" sz="2400" dirty="0">
            <a:latin typeface="Arial Narrow" charset="0"/>
            <a:ea typeface="Arial Narrow" charset="0"/>
            <a:cs typeface="Arial Narrow" charset="0"/>
          </a:endParaRPr>
        </a:p>
      </dgm:t>
    </dgm:pt>
    <dgm:pt modelId="{7ED6A778-15D6-334A-9807-94A38B1793F0}" type="parTrans" cxnId="{0C87377E-BE90-6842-A1BA-C74A8D8A00C3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025E9BC1-5A65-1A44-9E6A-0412294B513C}" type="sibTrans" cxnId="{0C87377E-BE90-6842-A1BA-C74A8D8A00C3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D8609187-F08B-FE44-A534-3CA3B5CA46CC}" type="pres">
      <dgm:prSet presAssocID="{F5F0DE74-D5D6-AA4E-A5DF-BF687C3EF4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529CA1-07A3-6249-8D02-3282F086261A}" type="pres">
      <dgm:prSet presAssocID="{77D91322-02F7-6046-B56B-68843D00B1F8}" presName="composite" presStyleCnt="0"/>
      <dgm:spPr/>
    </dgm:pt>
    <dgm:pt modelId="{DDFD8E10-BAE5-7D45-8BC8-BA36910A93E8}" type="pres">
      <dgm:prSet presAssocID="{77D91322-02F7-6046-B56B-68843D00B1F8}" presName="imgShp" presStyleLbl="fgImgPlace1" presStyleIdx="0" presStyleCnt="5"/>
      <dgm:spPr>
        <a:noFill/>
        <a:ln>
          <a:noFill/>
        </a:ln>
      </dgm:spPr>
    </dgm:pt>
    <dgm:pt modelId="{89D7E198-C899-9445-9B82-083AD4498DA1}" type="pres">
      <dgm:prSet presAssocID="{77D91322-02F7-6046-B56B-68843D00B1F8}" presName="txShp" presStyleLbl="node1" presStyleIdx="0" presStyleCnt="5" custScaleX="1430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C99174-354D-7E4D-A13B-0078B619E778}" type="pres">
      <dgm:prSet presAssocID="{D1303E78-BDA1-4E4E-B000-408B5D34FCBC}" presName="spacing" presStyleCnt="0"/>
      <dgm:spPr/>
    </dgm:pt>
    <dgm:pt modelId="{2B455C9E-1049-024E-AB8F-ADC854B1830D}" type="pres">
      <dgm:prSet presAssocID="{53B6BB99-5922-6149-822C-6F13C8D2A845}" presName="composite" presStyleCnt="0"/>
      <dgm:spPr/>
    </dgm:pt>
    <dgm:pt modelId="{4BFE1A86-993C-B540-A8EB-B675D40F791D}" type="pres">
      <dgm:prSet presAssocID="{53B6BB99-5922-6149-822C-6F13C8D2A845}" presName="imgShp" presStyleLbl="fgImgPlace1" presStyleIdx="1" presStyleCnt="5" custLinFactNeighborX="-35150"/>
      <dgm:spPr>
        <a:noFill/>
        <a:ln>
          <a:noFill/>
        </a:ln>
      </dgm:spPr>
    </dgm:pt>
    <dgm:pt modelId="{A9F4AE60-5CA7-CE49-B5B9-CEF706F91F7F}" type="pres">
      <dgm:prSet presAssocID="{53B6BB99-5922-6149-822C-6F13C8D2A845}" presName="txShp" presStyleLbl="node1" presStyleIdx="1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D134B-85F2-1646-87F1-68B495D4DC57}" type="pres">
      <dgm:prSet presAssocID="{26141BA8-7D99-D649-8AC7-98196E174BDB}" presName="spacing" presStyleCnt="0"/>
      <dgm:spPr/>
    </dgm:pt>
    <dgm:pt modelId="{5814E1B3-B3DA-794D-BAA8-74D3B38EBBC4}" type="pres">
      <dgm:prSet presAssocID="{28A75F28-4448-CB4E-BCEC-38FE3F548794}" presName="composite" presStyleCnt="0"/>
      <dgm:spPr/>
    </dgm:pt>
    <dgm:pt modelId="{F583A593-2887-804D-B0C3-CAD419492C65}" type="pres">
      <dgm:prSet presAssocID="{28A75F28-4448-CB4E-BCEC-38FE3F548794}" presName="imgShp" presStyleLbl="fgImgPlace1" presStyleIdx="2" presStyleCnt="5"/>
      <dgm:spPr>
        <a:noFill/>
        <a:ln>
          <a:noFill/>
        </a:ln>
      </dgm:spPr>
    </dgm:pt>
    <dgm:pt modelId="{CDE9C92C-7E48-D440-8D79-2784018A3E37}" type="pres">
      <dgm:prSet presAssocID="{28A75F28-4448-CB4E-BCEC-38FE3F548794}" presName="txShp" presStyleLbl="node1" presStyleIdx="2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04B31-5F03-934E-9DE9-7DD956348E5A}" type="pres">
      <dgm:prSet presAssocID="{5BDEBEBC-4526-4243-89B9-FA9E46D4BD80}" presName="spacing" presStyleCnt="0"/>
      <dgm:spPr/>
    </dgm:pt>
    <dgm:pt modelId="{329108E4-CDFC-0E43-80DC-34D65F0BB7DE}" type="pres">
      <dgm:prSet presAssocID="{7FF2E7CD-D830-4448-B661-E687470FAB84}" presName="composite" presStyleCnt="0"/>
      <dgm:spPr/>
    </dgm:pt>
    <dgm:pt modelId="{3968C24A-0077-8242-9B9B-89104BDD77C9}" type="pres">
      <dgm:prSet presAssocID="{7FF2E7CD-D830-4448-B661-E687470FAB84}" presName="imgShp" presStyleLbl="fgImgPlace1" presStyleIdx="3" presStyleCnt="5"/>
      <dgm:spPr>
        <a:noFill/>
        <a:ln>
          <a:noFill/>
        </a:ln>
      </dgm:spPr>
    </dgm:pt>
    <dgm:pt modelId="{810B292C-CFB9-BD45-8C73-64A2FF54AA04}" type="pres">
      <dgm:prSet presAssocID="{7FF2E7CD-D830-4448-B661-E687470FAB84}" presName="txShp" presStyleLbl="node1" presStyleIdx="3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6852F-B8D4-F048-B169-A38077EFFFA6}" type="pres">
      <dgm:prSet presAssocID="{ED41DF75-B6B0-1A4A-B60D-2CB4E55E730A}" presName="spacing" presStyleCnt="0"/>
      <dgm:spPr/>
    </dgm:pt>
    <dgm:pt modelId="{BFD52325-E610-B341-884D-52A37069DDE5}" type="pres">
      <dgm:prSet presAssocID="{59B3B60C-E5CC-C842-B9E8-A3550897B063}" presName="composite" presStyleCnt="0"/>
      <dgm:spPr/>
    </dgm:pt>
    <dgm:pt modelId="{766F679A-46DF-0D4F-ACE4-DEFA54B007AD}" type="pres">
      <dgm:prSet presAssocID="{59B3B60C-E5CC-C842-B9E8-A3550897B063}" presName="imgShp" presStyleLbl="fgImgPlace1" presStyleIdx="4" presStyleCnt="5"/>
      <dgm:spPr>
        <a:noFill/>
        <a:ln>
          <a:noFill/>
        </a:ln>
      </dgm:spPr>
    </dgm:pt>
    <dgm:pt modelId="{F1A2F4E7-21C0-0C42-BC6F-D43FD53D99A7}" type="pres">
      <dgm:prSet presAssocID="{59B3B60C-E5CC-C842-B9E8-A3550897B063}" presName="txShp" presStyleLbl="node1" presStyleIdx="4" presStyleCnt="5" custScaleX="1444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5A17D1-2BA4-DB45-93DB-3BE9D9199525}" srcId="{F5F0DE74-D5D6-AA4E-A5DF-BF687C3EF4D4}" destId="{7FF2E7CD-D830-4448-B661-E687470FAB84}" srcOrd="3" destOrd="0" parTransId="{97050643-8292-3941-AB85-68904A559A8B}" sibTransId="{ED41DF75-B6B0-1A4A-B60D-2CB4E55E730A}"/>
    <dgm:cxn modelId="{83424BB0-0B73-3446-A796-FB84F5E9B07D}" srcId="{F5F0DE74-D5D6-AA4E-A5DF-BF687C3EF4D4}" destId="{28A75F28-4448-CB4E-BCEC-38FE3F548794}" srcOrd="2" destOrd="0" parTransId="{F7A457BA-C3A8-1D4E-B07C-8ED9E4702FDE}" sibTransId="{5BDEBEBC-4526-4243-89B9-FA9E46D4BD80}"/>
    <dgm:cxn modelId="{778D573F-2423-1E4F-A61D-140C42E14947}" srcId="{F5F0DE74-D5D6-AA4E-A5DF-BF687C3EF4D4}" destId="{77D91322-02F7-6046-B56B-68843D00B1F8}" srcOrd="0" destOrd="0" parTransId="{F1DEF94A-B901-B744-B1D5-C9F54DD704D5}" sibTransId="{D1303E78-BDA1-4E4E-B000-408B5D34FCBC}"/>
    <dgm:cxn modelId="{73B5284F-40A0-314F-BDC1-FC0E6381635B}" type="presOf" srcId="{59B3B60C-E5CC-C842-B9E8-A3550897B063}" destId="{F1A2F4E7-21C0-0C42-BC6F-D43FD53D99A7}" srcOrd="0" destOrd="0" presId="urn:microsoft.com/office/officeart/2005/8/layout/vList3"/>
    <dgm:cxn modelId="{125386E7-6D32-3F4E-885C-2DE9441DC9DC}" type="presOf" srcId="{7FF2E7CD-D830-4448-B661-E687470FAB84}" destId="{810B292C-CFB9-BD45-8C73-64A2FF54AA04}" srcOrd="0" destOrd="0" presId="urn:microsoft.com/office/officeart/2005/8/layout/vList3"/>
    <dgm:cxn modelId="{AFC11B6A-3D73-B747-8D81-A23989AEAC36}" type="presOf" srcId="{77D91322-02F7-6046-B56B-68843D00B1F8}" destId="{89D7E198-C899-9445-9B82-083AD4498DA1}" srcOrd="0" destOrd="0" presId="urn:microsoft.com/office/officeart/2005/8/layout/vList3"/>
    <dgm:cxn modelId="{84A418DA-D427-0841-968B-7288F55D6650}" type="presOf" srcId="{28A75F28-4448-CB4E-BCEC-38FE3F548794}" destId="{CDE9C92C-7E48-D440-8D79-2784018A3E37}" srcOrd="0" destOrd="0" presId="urn:microsoft.com/office/officeart/2005/8/layout/vList3"/>
    <dgm:cxn modelId="{0C87377E-BE90-6842-A1BA-C74A8D8A00C3}" srcId="{F5F0DE74-D5D6-AA4E-A5DF-BF687C3EF4D4}" destId="{59B3B60C-E5CC-C842-B9E8-A3550897B063}" srcOrd="4" destOrd="0" parTransId="{7ED6A778-15D6-334A-9807-94A38B1793F0}" sibTransId="{025E9BC1-5A65-1A44-9E6A-0412294B513C}"/>
    <dgm:cxn modelId="{F1007027-3509-9B4D-B12A-B13E5C75D2A1}" type="presOf" srcId="{53B6BB99-5922-6149-822C-6F13C8D2A845}" destId="{A9F4AE60-5CA7-CE49-B5B9-CEF706F91F7F}" srcOrd="0" destOrd="0" presId="urn:microsoft.com/office/officeart/2005/8/layout/vList3"/>
    <dgm:cxn modelId="{E92DA49E-E58F-084A-B47C-1401A9EB13C7}" srcId="{F5F0DE74-D5D6-AA4E-A5DF-BF687C3EF4D4}" destId="{53B6BB99-5922-6149-822C-6F13C8D2A845}" srcOrd="1" destOrd="0" parTransId="{2F4F89B2-0C9F-6A4B-95C2-FD727E275C1F}" sibTransId="{26141BA8-7D99-D649-8AC7-98196E174BDB}"/>
    <dgm:cxn modelId="{11383C1C-6540-3947-8DF5-32760F90B6C0}" type="presOf" srcId="{F5F0DE74-D5D6-AA4E-A5DF-BF687C3EF4D4}" destId="{D8609187-F08B-FE44-A534-3CA3B5CA46CC}" srcOrd="0" destOrd="0" presId="urn:microsoft.com/office/officeart/2005/8/layout/vList3"/>
    <dgm:cxn modelId="{76105103-8929-774E-9AB5-2D8867869785}" type="presParOf" srcId="{D8609187-F08B-FE44-A534-3CA3B5CA46CC}" destId="{5B529CA1-07A3-6249-8D02-3282F086261A}" srcOrd="0" destOrd="0" presId="urn:microsoft.com/office/officeart/2005/8/layout/vList3"/>
    <dgm:cxn modelId="{0843840F-A631-104A-B2A7-D53EA102E205}" type="presParOf" srcId="{5B529CA1-07A3-6249-8D02-3282F086261A}" destId="{DDFD8E10-BAE5-7D45-8BC8-BA36910A93E8}" srcOrd="0" destOrd="0" presId="urn:microsoft.com/office/officeart/2005/8/layout/vList3"/>
    <dgm:cxn modelId="{0F67F9DF-AA2C-CB45-9CDD-6C5997AD2CA4}" type="presParOf" srcId="{5B529CA1-07A3-6249-8D02-3282F086261A}" destId="{89D7E198-C899-9445-9B82-083AD4498DA1}" srcOrd="1" destOrd="0" presId="urn:microsoft.com/office/officeart/2005/8/layout/vList3"/>
    <dgm:cxn modelId="{EBC06EBF-A765-BF40-91C4-58992BE789FC}" type="presParOf" srcId="{D8609187-F08B-FE44-A534-3CA3B5CA46CC}" destId="{B7C99174-354D-7E4D-A13B-0078B619E778}" srcOrd="1" destOrd="0" presId="urn:microsoft.com/office/officeart/2005/8/layout/vList3"/>
    <dgm:cxn modelId="{8ADBA09A-0ACD-D144-8198-69182066292C}" type="presParOf" srcId="{D8609187-F08B-FE44-A534-3CA3B5CA46CC}" destId="{2B455C9E-1049-024E-AB8F-ADC854B1830D}" srcOrd="2" destOrd="0" presId="urn:microsoft.com/office/officeart/2005/8/layout/vList3"/>
    <dgm:cxn modelId="{A7355B23-2E44-C04D-BC9F-9E2564919993}" type="presParOf" srcId="{2B455C9E-1049-024E-AB8F-ADC854B1830D}" destId="{4BFE1A86-993C-B540-A8EB-B675D40F791D}" srcOrd="0" destOrd="0" presId="urn:microsoft.com/office/officeart/2005/8/layout/vList3"/>
    <dgm:cxn modelId="{E28C9A66-90CD-5944-9CC0-7230E7703B83}" type="presParOf" srcId="{2B455C9E-1049-024E-AB8F-ADC854B1830D}" destId="{A9F4AE60-5CA7-CE49-B5B9-CEF706F91F7F}" srcOrd="1" destOrd="0" presId="urn:microsoft.com/office/officeart/2005/8/layout/vList3"/>
    <dgm:cxn modelId="{F93772B8-4639-4545-8B17-7ECD00752ABC}" type="presParOf" srcId="{D8609187-F08B-FE44-A534-3CA3B5CA46CC}" destId="{D29D134B-85F2-1646-87F1-68B495D4DC57}" srcOrd="3" destOrd="0" presId="urn:microsoft.com/office/officeart/2005/8/layout/vList3"/>
    <dgm:cxn modelId="{184701C1-4530-9A47-BC74-6CC78685F673}" type="presParOf" srcId="{D8609187-F08B-FE44-A534-3CA3B5CA46CC}" destId="{5814E1B3-B3DA-794D-BAA8-74D3B38EBBC4}" srcOrd="4" destOrd="0" presId="urn:microsoft.com/office/officeart/2005/8/layout/vList3"/>
    <dgm:cxn modelId="{887E174E-DE00-5448-AC4C-086A26BD490A}" type="presParOf" srcId="{5814E1B3-B3DA-794D-BAA8-74D3B38EBBC4}" destId="{F583A593-2887-804D-B0C3-CAD419492C65}" srcOrd="0" destOrd="0" presId="urn:microsoft.com/office/officeart/2005/8/layout/vList3"/>
    <dgm:cxn modelId="{555A50F8-42BF-CB4B-977A-76B097011092}" type="presParOf" srcId="{5814E1B3-B3DA-794D-BAA8-74D3B38EBBC4}" destId="{CDE9C92C-7E48-D440-8D79-2784018A3E37}" srcOrd="1" destOrd="0" presId="urn:microsoft.com/office/officeart/2005/8/layout/vList3"/>
    <dgm:cxn modelId="{75BE0BAA-C86C-664A-879A-397581425880}" type="presParOf" srcId="{D8609187-F08B-FE44-A534-3CA3B5CA46CC}" destId="{77704B31-5F03-934E-9DE9-7DD956348E5A}" srcOrd="5" destOrd="0" presId="urn:microsoft.com/office/officeart/2005/8/layout/vList3"/>
    <dgm:cxn modelId="{6B2400FA-6B50-7246-B7E2-70A7D19EF015}" type="presParOf" srcId="{D8609187-F08B-FE44-A534-3CA3B5CA46CC}" destId="{329108E4-CDFC-0E43-80DC-34D65F0BB7DE}" srcOrd="6" destOrd="0" presId="urn:microsoft.com/office/officeart/2005/8/layout/vList3"/>
    <dgm:cxn modelId="{F332593F-5D73-8046-8CD5-2DF9147C31AD}" type="presParOf" srcId="{329108E4-CDFC-0E43-80DC-34D65F0BB7DE}" destId="{3968C24A-0077-8242-9B9B-89104BDD77C9}" srcOrd="0" destOrd="0" presId="urn:microsoft.com/office/officeart/2005/8/layout/vList3"/>
    <dgm:cxn modelId="{1565F557-51A1-F748-90AC-C1AF64860216}" type="presParOf" srcId="{329108E4-CDFC-0E43-80DC-34D65F0BB7DE}" destId="{810B292C-CFB9-BD45-8C73-64A2FF54AA04}" srcOrd="1" destOrd="0" presId="urn:microsoft.com/office/officeart/2005/8/layout/vList3"/>
    <dgm:cxn modelId="{A06B3666-7C80-3647-9A6F-997AEDDDEF22}" type="presParOf" srcId="{D8609187-F08B-FE44-A534-3CA3B5CA46CC}" destId="{5A96852F-B8D4-F048-B169-A38077EFFFA6}" srcOrd="7" destOrd="0" presId="urn:microsoft.com/office/officeart/2005/8/layout/vList3"/>
    <dgm:cxn modelId="{4B6F5240-A87A-814E-A5DC-890A4F14FA44}" type="presParOf" srcId="{D8609187-F08B-FE44-A534-3CA3B5CA46CC}" destId="{BFD52325-E610-B341-884D-52A37069DDE5}" srcOrd="8" destOrd="0" presId="urn:microsoft.com/office/officeart/2005/8/layout/vList3"/>
    <dgm:cxn modelId="{1ADDFC99-7EA3-2344-826D-6D958C8B5B03}" type="presParOf" srcId="{BFD52325-E610-B341-884D-52A37069DDE5}" destId="{766F679A-46DF-0D4F-ACE4-DEFA54B007AD}" srcOrd="0" destOrd="0" presId="urn:microsoft.com/office/officeart/2005/8/layout/vList3"/>
    <dgm:cxn modelId="{45ABC48F-CC4D-C74E-A872-2F9327405CB0}" type="presParOf" srcId="{BFD52325-E610-B341-884D-52A37069DDE5}" destId="{F1A2F4E7-21C0-0C42-BC6F-D43FD53D99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473AC-EB7B-B04F-8AB1-F22AA5F7F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43731AC-FB9B-5C4E-BC37-4DFF328040D1}">
      <dgm:prSet/>
      <dgm:spPr/>
      <dgm:t>
        <a:bodyPr/>
        <a:lstStyle/>
        <a:p>
          <a:pPr rtl="0"/>
          <a:r>
            <a:rPr lang="pt-BR" b="0" i="1" smtClean="0"/>
            <a:t>Nível Socioeconômico dos Estudantes</a:t>
          </a:r>
          <a:endParaRPr lang="pt-BR"/>
        </a:p>
      </dgm:t>
    </dgm:pt>
    <dgm:pt modelId="{E814B38C-AB47-944B-BDF8-C8BE548E5F52}" type="parTrans" cxnId="{F04272FF-8698-F94F-9E6F-82FC4FF821B1}">
      <dgm:prSet/>
      <dgm:spPr/>
      <dgm:t>
        <a:bodyPr/>
        <a:lstStyle/>
        <a:p>
          <a:endParaRPr lang="pt-BR"/>
        </a:p>
      </dgm:t>
    </dgm:pt>
    <dgm:pt modelId="{37233131-B020-0F4C-AEB8-C0FA1366ACD3}" type="sibTrans" cxnId="{F04272FF-8698-F94F-9E6F-82FC4FF821B1}">
      <dgm:prSet/>
      <dgm:spPr/>
      <dgm:t>
        <a:bodyPr/>
        <a:lstStyle/>
        <a:p>
          <a:endParaRPr lang="pt-BR"/>
        </a:p>
      </dgm:t>
    </dgm:pt>
    <dgm:pt modelId="{295E8760-7C62-9E41-AB6A-995B8D1D66F2}" type="pres">
      <dgm:prSet presAssocID="{6A6473AC-EB7B-B04F-8AB1-F22AA5F7F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778DFE-AC62-5743-9B05-D3A9492F797C}" type="pres">
      <dgm:prSet presAssocID="{F43731AC-FB9B-5C4E-BC37-4DFF328040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3B6DD4-AEA2-5244-812C-0620E4CCFB48}" type="presOf" srcId="{6A6473AC-EB7B-B04F-8AB1-F22AA5F7F519}" destId="{295E8760-7C62-9E41-AB6A-995B8D1D66F2}" srcOrd="0" destOrd="0" presId="urn:microsoft.com/office/officeart/2005/8/layout/vList2"/>
    <dgm:cxn modelId="{6DF474A8-421C-6241-B27D-27CA543ABFB5}" type="presOf" srcId="{F43731AC-FB9B-5C4E-BC37-4DFF328040D1}" destId="{FC778DFE-AC62-5743-9B05-D3A9492F797C}" srcOrd="0" destOrd="0" presId="urn:microsoft.com/office/officeart/2005/8/layout/vList2"/>
    <dgm:cxn modelId="{F04272FF-8698-F94F-9E6F-82FC4FF821B1}" srcId="{6A6473AC-EB7B-B04F-8AB1-F22AA5F7F519}" destId="{F43731AC-FB9B-5C4E-BC37-4DFF328040D1}" srcOrd="0" destOrd="0" parTransId="{E814B38C-AB47-944B-BDF8-C8BE548E5F52}" sibTransId="{37233131-B020-0F4C-AEB8-C0FA1366ACD3}"/>
    <dgm:cxn modelId="{8FBAB088-CCD5-7A45-B535-6656E1FEA5F0}" type="presParOf" srcId="{295E8760-7C62-9E41-AB6A-995B8D1D66F2}" destId="{FC778DFE-AC62-5743-9B05-D3A9492F79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7C6A1-2BB8-914A-BC6A-0E4354B3EE6A}">
      <dsp:nvSpPr>
        <dsp:cNvPr id="0" name=""/>
        <dsp:cNvSpPr/>
      </dsp:nvSpPr>
      <dsp:spPr>
        <a:xfrm>
          <a:off x="1168229" y="64005"/>
          <a:ext cx="6578941" cy="76575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 </a:t>
          </a:r>
          <a:r>
            <a:rPr lang="en-US" sz="4000" kern="1200" dirty="0" err="1" smtClean="0"/>
            <a:t>Rede</a:t>
          </a:r>
          <a:r>
            <a:rPr lang="en-US" sz="4000" kern="1200" dirty="0" smtClean="0"/>
            <a:t> Federal de EPCT</a:t>
          </a:r>
          <a:endParaRPr lang="en-US" sz="4000" kern="1200" dirty="0"/>
        </a:p>
      </dsp:txBody>
      <dsp:txXfrm>
        <a:off x="1205610" y="101386"/>
        <a:ext cx="6504179" cy="69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7E198-C899-9445-9B82-083AD4498DA1}">
      <dsp:nvSpPr>
        <dsp:cNvPr id="0" name=""/>
        <dsp:cNvSpPr/>
      </dsp:nvSpPr>
      <dsp:spPr>
        <a:xfrm rot="10800000">
          <a:off x="123350" y="35"/>
          <a:ext cx="4808218" cy="439059"/>
        </a:xfrm>
        <a:prstGeom prst="homePlat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613" tIns="91440" rIns="170688" bIns="91440" numCol="1" spcCol="1270" anchor="ctr" anchorCtr="0">
          <a:noAutofit/>
        </a:bodyPr>
        <a:lstStyle/>
        <a:p>
          <a:pPr marL="11113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2400" kern="12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38 Institutos Federais de Educação</a:t>
          </a:r>
          <a:endParaRPr lang="pt-BR" sz="2400" kern="12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 rot="10800000">
        <a:off x="233115" y="35"/>
        <a:ext cx="4698453" cy="439059"/>
      </dsp:txXfrm>
    </dsp:sp>
    <dsp:sp modelId="{DDFD8E10-BAE5-7D45-8BC8-BA36910A93E8}">
      <dsp:nvSpPr>
        <dsp:cNvPr id="0" name=""/>
        <dsp:cNvSpPr/>
      </dsp:nvSpPr>
      <dsp:spPr>
        <a:xfrm>
          <a:off x="627169" y="35"/>
          <a:ext cx="439059" cy="4390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4AE60-5CA7-CE49-B5B9-CEF706F91F7F}">
      <dsp:nvSpPr>
        <dsp:cNvPr id="0" name=""/>
        <dsp:cNvSpPr/>
      </dsp:nvSpPr>
      <dsp:spPr>
        <a:xfrm rot="10800000">
          <a:off x="111315" y="570157"/>
          <a:ext cx="4832287" cy="439059"/>
        </a:xfrm>
        <a:prstGeom prst="homePlat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61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2</a:t>
          </a:r>
          <a:r>
            <a:rPr lang="pt-BR" sz="2400" kern="1200" baseline="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 Centros Federais de Educação</a:t>
          </a:r>
          <a:endParaRPr lang="pt-BR" sz="2400" kern="12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 rot="10800000">
        <a:off x="221080" y="570157"/>
        <a:ext cx="4722522" cy="439059"/>
      </dsp:txXfrm>
    </dsp:sp>
    <dsp:sp modelId="{4BFE1A86-993C-B540-A8EB-B675D40F791D}">
      <dsp:nvSpPr>
        <dsp:cNvPr id="0" name=""/>
        <dsp:cNvSpPr/>
      </dsp:nvSpPr>
      <dsp:spPr>
        <a:xfrm>
          <a:off x="472839" y="570157"/>
          <a:ext cx="439059" cy="4390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9C92C-7E48-D440-8D79-2784018A3E37}">
      <dsp:nvSpPr>
        <dsp:cNvPr id="0" name=""/>
        <dsp:cNvSpPr/>
      </dsp:nvSpPr>
      <dsp:spPr>
        <a:xfrm rot="10800000">
          <a:off x="111315" y="1140279"/>
          <a:ext cx="4832287" cy="439059"/>
        </a:xfrm>
        <a:prstGeom prst="homePlat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61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Colégio Pedro II</a:t>
          </a:r>
          <a:endParaRPr lang="pt-BR" sz="2400" kern="12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 rot="10800000">
        <a:off x="221080" y="1140279"/>
        <a:ext cx="4722522" cy="439059"/>
      </dsp:txXfrm>
    </dsp:sp>
    <dsp:sp modelId="{F583A593-2887-804D-B0C3-CAD419492C65}">
      <dsp:nvSpPr>
        <dsp:cNvPr id="0" name=""/>
        <dsp:cNvSpPr/>
      </dsp:nvSpPr>
      <dsp:spPr>
        <a:xfrm>
          <a:off x="627169" y="1140279"/>
          <a:ext cx="439059" cy="4390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B292C-CFB9-BD45-8C73-64A2FF54AA04}">
      <dsp:nvSpPr>
        <dsp:cNvPr id="0" name=""/>
        <dsp:cNvSpPr/>
      </dsp:nvSpPr>
      <dsp:spPr>
        <a:xfrm rot="10800000">
          <a:off x="111315" y="1710401"/>
          <a:ext cx="4832287" cy="4390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61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 Narrow" charset="0"/>
              <a:ea typeface="Arial Narrow" charset="0"/>
              <a:cs typeface="Arial Narrow" charset="0"/>
            </a:rPr>
            <a:t>644 Unidades (Campi)</a:t>
          </a:r>
          <a:endParaRPr lang="pt-BR" sz="2400" kern="1200" dirty="0">
            <a:latin typeface="Arial Narrow" charset="0"/>
            <a:ea typeface="Arial Narrow" charset="0"/>
            <a:cs typeface="Arial Narrow" charset="0"/>
          </a:endParaRPr>
        </a:p>
      </dsp:txBody>
      <dsp:txXfrm rot="10800000">
        <a:off x="221080" y="1710401"/>
        <a:ext cx="4722522" cy="439059"/>
      </dsp:txXfrm>
    </dsp:sp>
    <dsp:sp modelId="{3968C24A-0077-8242-9B9B-89104BDD77C9}">
      <dsp:nvSpPr>
        <dsp:cNvPr id="0" name=""/>
        <dsp:cNvSpPr/>
      </dsp:nvSpPr>
      <dsp:spPr>
        <a:xfrm>
          <a:off x="627169" y="1710401"/>
          <a:ext cx="439059" cy="4390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2F4E7-21C0-0C42-BC6F-D43FD53D99A7}">
      <dsp:nvSpPr>
        <dsp:cNvPr id="0" name=""/>
        <dsp:cNvSpPr/>
      </dsp:nvSpPr>
      <dsp:spPr>
        <a:xfrm rot="10800000">
          <a:off x="99281" y="2280524"/>
          <a:ext cx="4856355" cy="43905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6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 Narrow" charset="0"/>
              <a:ea typeface="Arial Narrow" charset="0"/>
              <a:cs typeface="Arial Narrow" charset="0"/>
            </a:rPr>
            <a:t>568 Municípios atendidos (presencial)</a:t>
          </a:r>
          <a:endParaRPr lang="pt-BR" sz="2400" kern="1200" dirty="0">
            <a:latin typeface="Arial Narrow" charset="0"/>
            <a:ea typeface="Arial Narrow" charset="0"/>
            <a:cs typeface="Arial Narrow" charset="0"/>
          </a:endParaRPr>
        </a:p>
      </dsp:txBody>
      <dsp:txXfrm rot="10800000">
        <a:off x="209046" y="2280524"/>
        <a:ext cx="4746590" cy="439059"/>
      </dsp:txXfrm>
    </dsp:sp>
    <dsp:sp modelId="{766F679A-46DF-0D4F-ACE4-DEFA54B007AD}">
      <dsp:nvSpPr>
        <dsp:cNvPr id="0" name=""/>
        <dsp:cNvSpPr/>
      </dsp:nvSpPr>
      <dsp:spPr>
        <a:xfrm>
          <a:off x="627169" y="2280524"/>
          <a:ext cx="439059" cy="4390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0.82445</cdr:x>
      <cdr:y>0.05017</cdr:y>
    </cdr:from>
    <cdr:to>
      <cdr:x>0.8945</cdr:x>
      <cdr:y>0.1098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356576" y="242537"/>
          <a:ext cx="625062" cy="28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>
              <a:solidFill>
                <a:schemeClr val="bg1"/>
              </a:solidFill>
            </a:rPr>
            <a:t>- 24,4%</a:t>
          </a:r>
        </a:p>
      </cdr:txBody>
    </cdr:sp>
  </cdr:relSizeAnchor>
  <cdr:relSizeAnchor xmlns:cdr="http://schemas.openxmlformats.org/drawingml/2006/chartDrawing">
    <cdr:from>
      <cdr:x>0.76567</cdr:x>
      <cdr:y>0.22992</cdr:y>
    </cdr:from>
    <cdr:to>
      <cdr:x>0.83306</cdr:x>
      <cdr:y>0.28954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6186487" y="1193800"/>
          <a:ext cx="544513" cy="3095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>
              <a:solidFill>
                <a:schemeClr val="bg1"/>
              </a:solidFill>
            </a:rPr>
            <a:t>- 8,6%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BC6075-401F-E544-9DA7-8EB12A988B4C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50CB0-EC14-3345-95E7-738601CBAB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6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334A16-4412-814D-9AF8-590817E1154B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A79C2C-56D6-7F41-B41B-32E2E684A3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8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undo-divisori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9"/>
          <p:cNvSpPr/>
          <p:nvPr userDrawn="1"/>
        </p:nvSpPr>
        <p:spPr>
          <a:xfrm>
            <a:off x="814388" y="2757488"/>
            <a:ext cx="1343025" cy="1341437"/>
          </a:xfrm>
          <a:prstGeom prst="ellipse">
            <a:avLst/>
          </a:prstGeom>
          <a:solidFill>
            <a:srgbClr val="E400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 descr="elementinho-divisor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821113"/>
            <a:ext cx="3530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20" y="690556"/>
            <a:ext cx="8420100" cy="1470025"/>
          </a:xfrm>
        </p:spPr>
        <p:txBody>
          <a:bodyPr/>
          <a:lstStyle>
            <a:lvl1pPr algn="l">
              <a:defRPr>
                <a:solidFill>
                  <a:srgbClr val="E4001C"/>
                </a:solidFill>
                <a:latin typeface="Lato Black Italic"/>
                <a:cs typeface="Lato Black Italic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998" y="2810992"/>
            <a:ext cx="1320800" cy="1220473"/>
          </a:xfr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Lato Black Italic"/>
                <a:cs typeface="Lato Blac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9137650" y="6088063"/>
            <a:ext cx="546100" cy="546100"/>
          </a:xfrm>
          <a:prstGeom prst="ellipse">
            <a:avLst/>
          </a:prstGeom>
          <a:solidFill>
            <a:srgbClr val="78BE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marca_horiz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45200"/>
            <a:ext cx="4179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9"/>
          <p:cNvCxnSpPr/>
          <p:nvPr userDrawn="1"/>
        </p:nvCxnSpPr>
        <p:spPr>
          <a:xfrm>
            <a:off x="915988" y="5788025"/>
            <a:ext cx="8066087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51688" y="6169025"/>
            <a:ext cx="183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>
                <a:solidFill>
                  <a:srgbClr val="7F7F7F"/>
                </a:solidFill>
              </a:rPr>
              <a:t>www.conif.org.br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9948"/>
            <a:ext cx="8915400" cy="893877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1C7F00"/>
                </a:solidFill>
                <a:latin typeface="Lato Black"/>
                <a:cs typeface="Lato Black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806977"/>
            <a:ext cx="9009747" cy="3548483"/>
          </a:xfrm>
        </p:spPr>
        <p:txBody>
          <a:bodyPr>
            <a:normAutofit/>
          </a:bodyPr>
          <a:lstStyle>
            <a:lvl1pPr>
              <a:defRPr sz="2200">
                <a:latin typeface="Lato Regular"/>
                <a:cs typeface="Lato Regular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37650" y="6173788"/>
            <a:ext cx="5461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>
              <a:defRPr/>
            </a:pPr>
            <a:fld id="{A13B4F3F-FBDC-7645-B3B5-5DD1FCB6E8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C27342-8924-FD45-A933-8FCDDE58D6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954" b="4417"/>
          <a:stretch>
            <a:fillRect/>
          </a:stretch>
        </p:blipFill>
        <p:spPr bwMode="auto">
          <a:xfrm>
            <a:off x="0" y="-28575"/>
            <a:ext cx="9906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1" descr="forma-ca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>
            <a:fillRect/>
          </a:stretch>
        </p:blipFill>
        <p:spPr bwMode="auto">
          <a:xfrm>
            <a:off x="-9525" y="608013"/>
            <a:ext cx="9915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-3903663" y="5132388"/>
            <a:ext cx="2884488" cy="0"/>
          </a:xfrm>
          <a:prstGeom prst="line">
            <a:avLst/>
          </a:prstGeom>
          <a:ln>
            <a:solidFill>
              <a:srgbClr val="E4001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357813"/>
            <a:ext cx="3587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69983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8553475"/>
              </p:ext>
            </p:extLst>
          </p:nvPr>
        </p:nvGraphicFramePr>
        <p:xfrm>
          <a:off x="0" y="-121381"/>
          <a:ext cx="722618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7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09619195"/>
              </p:ext>
            </p:extLst>
          </p:nvPr>
        </p:nvGraphicFramePr>
        <p:xfrm>
          <a:off x="495300" y="138112"/>
          <a:ext cx="8915400" cy="89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1514C6-D1E0-5941-B833-8B3A8C2901A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196" name="Picture 3" descr="mapa-bras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" y="1337784"/>
            <a:ext cx="42656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0416381"/>
              </p:ext>
            </p:extLst>
          </p:nvPr>
        </p:nvGraphicFramePr>
        <p:xfrm>
          <a:off x="4560570" y="2952520"/>
          <a:ext cx="5054919" cy="271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96"/>
            <a:ext cx="9906000" cy="1870010"/>
          </a:xfrm>
          <a:prstGeom prst="rect">
            <a:avLst/>
          </a:prstGeo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960" cy="8354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78"/>
            <a:ext cx="9906000" cy="2955010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8081010" y="851196"/>
            <a:ext cx="1703070" cy="314664"/>
          </a:xfrm>
          <a:prstGeom prst="roundRect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 flipH="1">
            <a:off x="0" y="1084187"/>
            <a:ext cx="4674870" cy="321704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7372350" y="4287982"/>
            <a:ext cx="902970" cy="935527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6" y="1224366"/>
            <a:ext cx="8943607" cy="452376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7" name="Retângulo Arredondado 6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,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Matrículas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e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Unidades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por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Aluno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da REDE FEDERAL (2012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499923"/>
              </p:ext>
            </p:extLst>
          </p:nvPr>
        </p:nvGraphicFramePr>
        <p:xfrm>
          <a:off x="495301" y="1124262"/>
          <a:ext cx="8923018" cy="483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8" y="1448159"/>
            <a:ext cx="7944068" cy="432235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de 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CUSTEIO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88" y="1236112"/>
            <a:ext cx="8309586" cy="452907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de 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INVESTIMENTO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3725" y="5305425"/>
            <a:ext cx="32051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www.conif.org.br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conif@conif.org.br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(61) 3966-7201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i="1" dirty="0" err="1">
              <a:solidFill>
                <a:srgbClr val="E4001C"/>
              </a:solidFill>
              <a:latin typeface="Lato Regular"/>
              <a:cs typeface="Lato Regular"/>
            </a:endParaRPr>
          </a:p>
        </p:txBody>
      </p:sp>
      <p:pic>
        <p:nvPicPr>
          <p:cNvPr id="30725" name="Picture 1" descr="elementinho-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0"/>
            <a:ext cx="458946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050" y="3062799"/>
            <a:ext cx="432862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Diretoria Executiva do </a:t>
            </a:r>
            <a:r>
              <a:rPr lang="pt-B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Conif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i="1" dirty="0" err="1">
              <a:solidFill>
                <a:srgbClr val="E4001C"/>
              </a:solidFill>
              <a:latin typeface="Lato Black"/>
              <a:cs typeface="Lato Black"/>
            </a:endParaRPr>
          </a:p>
        </p:txBody>
      </p:sp>
      <p:pic>
        <p:nvPicPr>
          <p:cNvPr id="3072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089525"/>
            <a:ext cx="3587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6EC53BC-58B9-F844-B5C4-57DE3B59929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9220" name="Imagem 6" descr="C:\Users\lena\Desktop\eix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328738"/>
            <a:ext cx="3235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95300" y="1806575"/>
            <a:ext cx="4451350" cy="82232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b="1" dirty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Mais de 9.000 </a:t>
            </a:r>
            <a:r>
              <a:rPr lang="pt-BR" altLang="pt-BR" b="1" dirty="0" smtClean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Cursos </a:t>
            </a:r>
            <a:r>
              <a:rPr lang="pt-BR" altLang="pt-BR" b="1" dirty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em diversas </a:t>
            </a:r>
            <a:r>
              <a:rPr lang="pt-BR" altLang="pt-BR" b="1" dirty="0" smtClean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modalidades</a:t>
            </a:r>
            <a:endParaRPr lang="en-US" altLang="pt-BR" dirty="0">
              <a:solidFill>
                <a:srgbClr val="C00000"/>
              </a:solidFill>
              <a:latin typeface="Lato Back" charset="0"/>
              <a:ea typeface="Lato Back" charset="0"/>
              <a:cs typeface="Lato Back" charset="0"/>
            </a:endParaRPr>
          </a:p>
        </p:txBody>
      </p:sp>
      <p:pic>
        <p:nvPicPr>
          <p:cNvPr id="9222" name="Picture 9" descr="grafico-seto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059113"/>
            <a:ext cx="43291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2558880" y="132773"/>
            <a:ext cx="4552486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9" name="Retângulo Arredondado 8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Verticalização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do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Ensino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87681" y="1234440"/>
            <a:ext cx="8923019" cy="1918653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6" name="Retângulo Arredondado 5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O que a REDE FEDERAL tem?</a:t>
              </a:r>
              <a:endParaRPr lang="en-US" sz="48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afico-matricu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7988"/>
            <a:ext cx="81565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965960" y="5294630"/>
            <a:ext cx="6196648" cy="419100"/>
          </a:xfrm>
          <a:noFill/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Até </a:t>
            </a:r>
            <a:r>
              <a:rPr lang="pt-BR" altLang="pt-BR" sz="1600" i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Maio 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de 2017: </a:t>
            </a:r>
            <a:r>
              <a:rPr lang="pt-BR" altLang="pt-BR" sz="1600" b="1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778.686 matrículas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(583.487 presencial e 195.199 </a:t>
            </a:r>
            <a:r>
              <a:rPr lang="pt-BR" altLang="pt-BR" sz="1600" i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EaD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en-US" altLang="pt-BR" sz="16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pt-BR" sz="18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D6D1-0240-A546-84E1-C88552580376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5300" y="158491"/>
            <a:ext cx="8923019" cy="595889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Matrículas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na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REDE FEDERAL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5608"/>
              </p:ext>
            </p:extLst>
          </p:nvPr>
        </p:nvGraphicFramePr>
        <p:xfrm>
          <a:off x="577294" y="1806575"/>
          <a:ext cx="8832594" cy="30026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05986"/>
                <a:gridCol w="6026608"/>
              </a:tblGrid>
              <a:tr h="4878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Instituto</a:t>
                      </a:r>
                      <a:r>
                        <a:rPr lang="en-US" sz="24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Federal</a:t>
                      </a:r>
                      <a:endParaRPr lang="en-US" sz="24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Segmento</a:t>
                      </a:r>
                      <a:endParaRPr lang="en-US" sz="24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charset="0"/>
                          <a:ea typeface="Arial Narrow" charset="0"/>
                          <a:cs typeface="Arial Narrow" charset="0"/>
                        </a:rPr>
                        <a:t>Bahia</a:t>
                      </a:r>
                      <a:endParaRPr kumimoji="0" lang="en-US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Equipamentos Médicos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Ceará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Sistema de Embarcados e Mobilidade Digital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Espírito</a:t>
                      </a:r>
                      <a:r>
                        <a:rPr lang="pt-BR" sz="2400" baseline="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Santo</a:t>
                      </a:r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Metalurgia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Fluminense</a:t>
                      </a:r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Monitoramento e Instrumentação para o Ambiente 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Minas Gerais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Sistemas Automotivos Inteligentes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458D0B3-8F88-6941-8DF3-3895995E889A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77294" y="204211"/>
            <a:ext cx="8738155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13" name="Retângulo Arredondado 12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Os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5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Pólos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de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Inovação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Tecnológica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da REDE</a:t>
              </a:r>
              <a:endParaRPr lang="en-US" sz="36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0296EC8-20E2-D749-801E-64FE66FFE9C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1268" name="Picture 6" descr="grafico-pesqui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8849"/>
          <a:stretch>
            <a:fillRect/>
          </a:stretch>
        </p:blipFill>
        <p:spPr bwMode="auto">
          <a:xfrm>
            <a:off x="0" y="1444625"/>
            <a:ext cx="9906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7" name="Retângulo Arredondado 6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Pesquisa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Aplicada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e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Extensão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Tecnológica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na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REDE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b="0" i="1" dirty="0" err="1" smtClean="0">
            <a:solidFill>
              <a:srgbClr val="E4001C"/>
            </a:solidFill>
            <a:latin typeface="Lato Black"/>
            <a:cs typeface="Lato Blac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196</Words>
  <Application>Microsoft Office PowerPoint</Application>
  <PresentationFormat>Papel A4 (210 x 297 mm)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Lato Back</vt:lpstr>
      <vt:lpstr>Lato Black</vt:lpstr>
      <vt:lpstr>Lato Black Italic</vt:lpstr>
      <vt:lpstr>Lato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Federal de Educação Profissional, Científica e Tecnológica – A importância da Educação para o desenvolvimento regional</dc:title>
  <dc:creator>Menoko</dc:creator>
  <cp:lastModifiedBy>Fernanda Regina de Jesus</cp:lastModifiedBy>
  <cp:revision>136</cp:revision>
  <cp:lastPrinted>2017-10-09T14:54:12Z</cp:lastPrinted>
  <dcterms:created xsi:type="dcterms:W3CDTF">2017-05-29T19:16:50Z</dcterms:created>
  <dcterms:modified xsi:type="dcterms:W3CDTF">2017-10-09T14:55:36Z</dcterms:modified>
</cp:coreProperties>
</file>