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4"/>
  </p:sldMasterIdLst>
  <p:notesMasterIdLst>
    <p:notesMasterId r:id="rId30"/>
  </p:notesMasterIdLst>
  <p:handoutMasterIdLst>
    <p:handoutMasterId r:id="rId31"/>
  </p:handoutMasterIdLst>
  <p:sldIdLst>
    <p:sldId id="281" r:id="rId5"/>
    <p:sldId id="363" r:id="rId6"/>
    <p:sldId id="364" r:id="rId7"/>
    <p:sldId id="377" r:id="rId8"/>
    <p:sldId id="365" r:id="rId9"/>
    <p:sldId id="378" r:id="rId10"/>
    <p:sldId id="366" r:id="rId11"/>
    <p:sldId id="370" r:id="rId12"/>
    <p:sldId id="371" r:id="rId13"/>
    <p:sldId id="372" r:id="rId14"/>
    <p:sldId id="373" r:id="rId15"/>
    <p:sldId id="374" r:id="rId16"/>
    <p:sldId id="375" r:id="rId17"/>
    <p:sldId id="376" r:id="rId18"/>
    <p:sldId id="367" r:id="rId19"/>
    <p:sldId id="369" r:id="rId20"/>
    <p:sldId id="381" r:id="rId21"/>
    <p:sldId id="380" r:id="rId22"/>
    <p:sldId id="383" r:id="rId23"/>
    <p:sldId id="387" r:id="rId24"/>
    <p:sldId id="362" r:id="rId25"/>
    <p:sldId id="385" r:id="rId26"/>
    <p:sldId id="384" r:id="rId27"/>
    <p:sldId id="382" r:id="rId28"/>
    <p:sldId id="359" r:id="rId2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90" autoAdjust="0"/>
    <p:restoredTop sz="94660"/>
  </p:normalViewPr>
  <p:slideViewPr>
    <p:cSldViewPr snapToGrid="0">
      <p:cViewPr varScale="1">
        <p:scale>
          <a:sx n="74" d="100"/>
          <a:sy n="74" d="100"/>
        </p:scale>
        <p:origin x="234" y="72"/>
      </p:cViewPr>
      <p:guideLst>
        <p:guide pos="360"/>
        <p:guide pos="7392"/>
        <p:guide orient="horz" pos="2160"/>
      </p:guideLst>
    </p:cSldViewPr>
  </p:slid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87" d="100"/>
          <a:sy n="87"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xmlns="" id="{9EB018AA-DEA7-448F-AE2F-C3D13A0F02A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pt-BR"/>
          </a:p>
        </p:txBody>
      </p:sp>
      <p:sp>
        <p:nvSpPr>
          <p:cNvPr id="3" name="Espaço Reservado para Data 2">
            <a:extLst>
              <a:ext uri="{FF2B5EF4-FFF2-40B4-BE49-F238E27FC236}">
                <a16:creationId xmlns:a16="http://schemas.microsoft.com/office/drawing/2014/main" xmlns="" id="{DFB87A71-96EB-4108-95A3-855A4C3601A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A2D0F6F2-A277-4DB2-B78A-B20601D4CE50}" type="datetime1">
              <a:rPr lang="pt-BR" smtClean="0"/>
              <a:t>25/09/2023</a:t>
            </a:fld>
            <a:endParaRPr lang="pt-BR" dirty="0"/>
          </a:p>
        </p:txBody>
      </p:sp>
      <p:sp>
        <p:nvSpPr>
          <p:cNvPr id="4" name="Espaço Reservado para Rodapé 3">
            <a:extLst>
              <a:ext uri="{FF2B5EF4-FFF2-40B4-BE49-F238E27FC236}">
                <a16:creationId xmlns:a16="http://schemas.microsoft.com/office/drawing/2014/main" xmlns="" id="{9445591A-E83D-4F8A-B064-12B29D3154F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pt-BR"/>
          </a:p>
        </p:txBody>
      </p:sp>
      <p:sp>
        <p:nvSpPr>
          <p:cNvPr id="5" name="Espaço Reservado para o Número do Slide 4">
            <a:extLst>
              <a:ext uri="{FF2B5EF4-FFF2-40B4-BE49-F238E27FC236}">
                <a16:creationId xmlns:a16="http://schemas.microsoft.com/office/drawing/2014/main" xmlns="" id="{97AF2308-535F-471C-9423-3467454C92F9}"/>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E661E857-36B8-43F1-9D87-FE508167BCE3}" type="slidenum">
              <a:rPr lang="pt-BR" smtClean="0"/>
              <a:t>‹nº›</a:t>
            </a:fld>
            <a:endParaRPr lang="pt-BR"/>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pt-BR" noProof="0"/>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4AB883-099A-417B-9D0B-82E8D6B879E6}" type="datetime1">
              <a:rPr lang="pt-BR" smtClean="0"/>
              <a:pPr/>
              <a:t>25/09/2023</a:t>
            </a:fld>
            <a:endParaRPr lang="pt-BR" dirty="0"/>
          </a:p>
        </p:txBody>
      </p:sp>
      <p:sp>
        <p:nvSpPr>
          <p:cNvPr id="4" name="Espaço Reservado para Imagem do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pt-BR" noProof="0"/>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pt-BR" noProof="0"/>
          </a:p>
        </p:txBody>
      </p:sp>
      <p:sp>
        <p:nvSpPr>
          <p:cNvPr id="7" name="Espaço Reservado para o Número do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BCFAAAB6-A2C6-4A85-A3A1-98EFBA61C967}" type="slidenum">
              <a:rPr lang="pt-BR" noProof="0" smtClean="0"/>
              <a:t>‹nº›</a:t>
            </a:fld>
            <a:endParaRPr lang="pt-BR" noProof="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b="0" i="0" dirty="0">
              <a:effectLst/>
              <a:latin typeface="Segoe UI" panose="020B0502040204020203" pitchFamily="34" charset="0"/>
            </a:endParaRPr>
          </a:p>
          <a:p>
            <a:pPr rtl="0"/>
            <a:r>
              <a:rPr lang="pt-BR" dirty="0"/>
              <a:t>ID=d924773e-9a16-4d6d-9803-8cb819e99682
</a:t>
            </a:r>
            <a:r>
              <a:rPr lang="pt-BR" dirty="0" err="1"/>
              <a:t>Recipe</a:t>
            </a:r>
            <a:r>
              <a:rPr lang="pt-BR" dirty="0"/>
              <a:t>=</a:t>
            </a:r>
            <a:r>
              <a:rPr lang="pt-BR" dirty="0" err="1"/>
              <a:t>text_billboard</a:t>
            </a:r>
            <a:r>
              <a:rPr lang="pt-BR" dirty="0"/>
              <a:t>
</a:t>
            </a:r>
            <a:r>
              <a:rPr lang="pt-BR" dirty="0" err="1"/>
              <a:t>Type</a:t>
            </a:r>
            <a:r>
              <a:rPr lang="pt-BR" dirty="0"/>
              <a:t>=</a:t>
            </a:r>
            <a:r>
              <a:rPr lang="pt-BR" dirty="0" err="1"/>
              <a:t>TextOnly</a:t>
            </a:r>
            <a:r>
              <a:rPr lang="pt-BR" dirty="0"/>
              <a:t>
Variant=0
</a:t>
            </a:r>
            <a:r>
              <a:rPr lang="pt-BR" dirty="0" err="1"/>
              <a:t>FamilyID</a:t>
            </a:r>
            <a:r>
              <a:rPr lang="pt-BR" dirty="0"/>
              <a:t>=</a:t>
            </a:r>
            <a:r>
              <a:rPr lang="pt-BR" dirty="0" err="1"/>
              <a:t>AccentBoxWalbaum_Zero</a:t>
            </a:r>
            <a:endParaRPr lang="pt-BR" dirty="0"/>
          </a:p>
        </p:txBody>
      </p:sp>
      <p:sp>
        <p:nvSpPr>
          <p:cNvPr id="4" name="Espaço Reservado para o Número do Slide 3"/>
          <p:cNvSpPr>
            <a:spLocks noGrp="1"/>
          </p:cNvSpPr>
          <p:nvPr>
            <p:ph type="sldNum" sz="quarter" idx="5"/>
          </p:nvPr>
        </p:nvSpPr>
        <p:spPr/>
        <p:txBody>
          <a:bodyPr rtlCol="0"/>
          <a:lstStyle/>
          <a:p>
            <a:pPr rtl="0"/>
            <a:fld id="{8EAA36B1-75F6-458C-B388-8BC01E9857C8}" type="slidenum">
              <a:rPr lang="pt-BR" smtClean="0"/>
              <a:t>1</a:t>
            </a:fld>
            <a:endParaRPr lang="pt-BR"/>
          </a:p>
        </p:txBody>
      </p:sp>
    </p:spTree>
    <p:extLst>
      <p:ext uri="{BB962C8B-B14F-4D97-AF65-F5344CB8AC3E}">
        <p14:creationId xmlns:p14="http://schemas.microsoft.com/office/powerpoint/2010/main" val="27032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rtl="0"/>
            <a:fld id="{BCFAAAB6-A2C6-4A85-A3A1-98EFBA61C967}" type="slidenum">
              <a:rPr lang="pt-BR" smtClean="0"/>
              <a:t>25</a:t>
            </a:fld>
            <a:endParaRPr lang="pt-BR"/>
          </a:p>
        </p:txBody>
      </p:sp>
    </p:spTree>
    <p:extLst>
      <p:ext uri="{BB962C8B-B14F-4D97-AF65-F5344CB8AC3E}">
        <p14:creationId xmlns:p14="http://schemas.microsoft.com/office/powerpoint/2010/main" val="152591193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pt-BR"/>
              <a:t>Clique para editar o título Mestre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pPr rtl="0"/>
            <a:fld id="{A65A5C87-DF58-40C8-B092-1DE63DB4547E}" type="slidenum">
              <a:rPr lang="pt-BR" noProof="0" smtClean="0"/>
              <a:t>‹nº›</a:t>
            </a:fld>
            <a:endParaRPr lang="pt-BR" noProof="0"/>
          </a:p>
        </p:txBody>
      </p:sp>
    </p:spTree>
    <p:extLst>
      <p:ext uri="{BB962C8B-B14F-4D97-AF65-F5344CB8AC3E}">
        <p14:creationId xmlns:p14="http://schemas.microsoft.com/office/powerpoint/2010/main" val="2894709320"/>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rtl="0"/>
            <a:fld id="{A65A5C87-DF58-40C8-B092-1DE63DB4547E}" type="slidenum">
              <a:rPr lang="pt-BR" noProof="0" smtClean="0"/>
              <a:t>‹nº›</a:t>
            </a:fld>
            <a:endParaRPr lang="pt-BR" noProof="0"/>
          </a:p>
        </p:txBody>
      </p:sp>
    </p:spTree>
    <p:extLst>
      <p:ext uri="{BB962C8B-B14F-4D97-AF65-F5344CB8AC3E}">
        <p14:creationId xmlns:p14="http://schemas.microsoft.com/office/powerpoint/2010/main" val="76048078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rtl="0"/>
            <a:fld id="{A65A5C87-DF58-40C8-B092-1DE63DB4547E}" type="slidenum">
              <a:rPr lang="pt-BR" noProof="0" smtClean="0"/>
              <a:t>‹nº›</a:t>
            </a:fld>
            <a:endParaRPr lang="pt-BR" noProof="0"/>
          </a:p>
        </p:txBody>
      </p:sp>
    </p:spTree>
    <p:extLst>
      <p:ext uri="{BB962C8B-B14F-4D97-AF65-F5344CB8AC3E}">
        <p14:creationId xmlns:p14="http://schemas.microsoft.com/office/powerpoint/2010/main" val="121325765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e Conteúdo com 4 imagens">
    <p:spTree>
      <p:nvGrpSpPr>
        <p:cNvPr id="1" name=""/>
        <p:cNvGrpSpPr/>
        <p:nvPr/>
      </p:nvGrpSpPr>
      <p:grpSpPr>
        <a:xfrm>
          <a:off x="0" y="0"/>
          <a:ext cx="0" cy="0"/>
          <a:chOff x="0" y="0"/>
          <a:chExt cx="0" cy="0"/>
        </a:xfrm>
      </p:grpSpPr>
      <p:sp useBgFill="1">
        <p:nvSpPr>
          <p:cNvPr id="4" name="Retângulo 3">
            <a:extLst>
              <a:ext uri="{FF2B5EF4-FFF2-40B4-BE49-F238E27FC236}">
                <a16:creationId xmlns:a16="http://schemas.microsoft.com/office/drawing/2014/main" xmlns=""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48D358CF-0758-490A-A084-C46443B9ABE8}"/>
              </a:ext>
            </a:extLst>
          </p:cNvPr>
          <p:cNvSpPr>
            <a:spLocks noGrp="1"/>
          </p:cNvSpPr>
          <p:nvPr>
            <p:ph type="title" hasCustomPrompt="1"/>
          </p:nvPr>
        </p:nvSpPr>
        <p:spPr>
          <a:xfrm>
            <a:off x="7772400" y="978408"/>
            <a:ext cx="3721608" cy="1106424"/>
          </a:xfrm>
        </p:spPr>
        <p:txBody>
          <a:bodyPr rtlCol="0" anchor="ctr">
            <a:normAutofit/>
          </a:bodyPr>
          <a:lstStyle>
            <a:lvl1pPr>
              <a:defRPr sz="2800"/>
            </a:lvl1pPr>
          </a:lstStyle>
          <a:p>
            <a:pPr rtl="0"/>
            <a:r>
              <a:rPr lang="pt-BR" noProof="0"/>
              <a:t>Clique para editar o estilo de título Mestre</a:t>
            </a:r>
          </a:p>
        </p:txBody>
      </p:sp>
      <p:sp>
        <p:nvSpPr>
          <p:cNvPr id="15" name="Espaço Reservado para Imagem 14">
            <a:extLst>
              <a:ext uri="{FF2B5EF4-FFF2-40B4-BE49-F238E27FC236}">
                <a16:creationId xmlns:a16="http://schemas.microsoft.com/office/drawing/2014/main" xmlns="" id="{D9F91D62-7A39-4697-A73D-908DBA590EFB}"/>
              </a:ext>
            </a:extLst>
          </p:cNvPr>
          <p:cNvSpPr>
            <a:spLocks noGrp="1"/>
          </p:cNvSpPr>
          <p:nvPr>
            <p:ph type="pic" sz="quarter" idx="13"/>
          </p:nvPr>
        </p:nvSpPr>
        <p:spPr>
          <a:xfrm>
            <a:off x="3767328" y="630936"/>
            <a:ext cx="3246120" cy="2688336"/>
          </a:xfrm>
        </p:spPr>
        <p:txBody>
          <a:bodyPr rtlCol="0" anchor="ctr"/>
          <a:lstStyle>
            <a:lvl1pPr algn="ctr">
              <a:buNone/>
              <a:defRPr/>
            </a:lvl1pPr>
          </a:lstStyle>
          <a:p>
            <a:pPr rtl="0"/>
            <a:r>
              <a:rPr lang="pt-BR" noProof="0"/>
              <a:t>Clique no ícone para adicionar uma imagem</a:t>
            </a:r>
          </a:p>
        </p:txBody>
      </p:sp>
      <p:sp>
        <p:nvSpPr>
          <p:cNvPr id="10" name="Espaço Reservado para Imagem 14">
            <a:extLst>
              <a:ext uri="{FF2B5EF4-FFF2-40B4-BE49-F238E27FC236}">
                <a16:creationId xmlns:a16="http://schemas.microsoft.com/office/drawing/2014/main" xmlns="" id="{687A7A61-F904-44E0-837C-FB357932BC1E}"/>
              </a:ext>
            </a:extLst>
          </p:cNvPr>
          <p:cNvSpPr>
            <a:spLocks noGrp="1"/>
          </p:cNvSpPr>
          <p:nvPr>
            <p:ph type="pic" sz="quarter" idx="14"/>
          </p:nvPr>
        </p:nvSpPr>
        <p:spPr>
          <a:xfrm>
            <a:off x="411480" y="630936"/>
            <a:ext cx="3246120" cy="2688336"/>
          </a:xfrm>
        </p:spPr>
        <p:txBody>
          <a:bodyPr rtlCol="0" anchor="ctr"/>
          <a:lstStyle>
            <a:lvl1pPr algn="ctr">
              <a:buNone/>
              <a:defRPr/>
            </a:lvl1pPr>
          </a:lstStyle>
          <a:p>
            <a:pPr rtl="0"/>
            <a:r>
              <a:rPr lang="pt-BR" noProof="0"/>
              <a:t>Clique no ícone para adicionar uma imagem</a:t>
            </a:r>
          </a:p>
        </p:txBody>
      </p:sp>
      <p:sp>
        <p:nvSpPr>
          <p:cNvPr id="5" name="Retângulo 4">
            <a:extLst>
              <a:ext uri="{FF2B5EF4-FFF2-40B4-BE49-F238E27FC236}">
                <a16:creationId xmlns:a16="http://schemas.microsoft.com/office/drawing/2014/main" xmlns=""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spaço Reservado para Imagem 14">
            <a:extLst>
              <a:ext uri="{FF2B5EF4-FFF2-40B4-BE49-F238E27FC236}">
                <a16:creationId xmlns:a16="http://schemas.microsoft.com/office/drawing/2014/main" xmlns="" id="{FBB9124E-D1EB-4540-B1E1-DF3CD388BB27}"/>
              </a:ext>
            </a:extLst>
          </p:cNvPr>
          <p:cNvSpPr>
            <a:spLocks noGrp="1"/>
          </p:cNvSpPr>
          <p:nvPr>
            <p:ph type="pic" sz="quarter" idx="17"/>
          </p:nvPr>
        </p:nvSpPr>
        <p:spPr>
          <a:xfrm>
            <a:off x="411480" y="3438144"/>
            <a:ext cx="3246120" cy="2688336"/>
          </a:xfrm>
        </p:spPr>
        <p:txBody>
          <a:bodyPr rtlCol="0" anchor="ctr"/>
          <a:lstStyle>
            <a:lvl1pPr algn="ctr">
              <a:buNone/>
              <a:defRPr/>
            </a:lvl1pPr>
          </a:lstStyle>
          <a:p>
            <a:pPr rtl="0"/>
            <a:r>
              <a:rPr lang="pt-BR" noProof="0"/>
              <a:t>Clique no ícone para adicionar uma imagem</a:t>
            </a:r>
          </a:p>
        </p:txBody>
      </p:sp>
      <p:sp>
        <p:nvSpPr>
          <p:cNvPr id="18" name="Espaço Reservado para Data 17">
            <a:extLst>
              <a:ext uri="{FF2B5EF4-FFF2-40B4-BE49-F238E27FC236}">
                <a16:creationId xmlns:a16="http://schemas.microsoft.com/office/drawing/2014/main" xmlns="" id="{88171D0F-B23C-4DA9-9F5D-C5F480A4C5BE}"/>
              </a:ext>
            </a:extLst>
          </p:cNvPr>
          <p:cNvSpPr>
            <a:spLocks noGrp="1"/>
          </p:cNvSpPr>
          <p:nvPr>
            <p:ph type="dt" sz="half" idx="18"/>
          </p:nvPr>
        </p:nvSpPr>
        <p:spPr>
          <a:xfrm>
            <a:off x="905256" y="6356350"/>
            <a:ext cx="2743200" cy="365125"/>
          </a:xfrm>
          <a:prstGeom prst="rect">
            <a:avLst/>
          </a:prstGeom>
        </p:spPr>
        <p:txBody>
          <a:bodyPr rtlCol="0"/>
          <a:lstStyle/>
          <a:p>
            <a:pPr rtl="0"/>
            <a:r>
              <a:rPr lang="pt-BR" noProof="0"/>
              <a:t>4/9/20XX</a:t>
            </a:r>
          </a:p>
        </p:txBody>
      </p:sp>
      <p:sp>
        <p:nvSpPr>
          <p:cNvPr id="19" name="Espaço Reservado para Rodapé 18">
            <a:extLst>
              <a:ext uri="{FF2B5EF4-FFF2-40B4-BE49-F238E27FC236}">
                <a16:creationId xmlns:a16="http://schemas.microsoft.com/office/drawing/2014/main" xmlns="" id="{69186A5E-A88B-4AD5-8730-E1679229BB98}"/>
              </a:ext>
            </a:extLst>
          </p:cNvPr>
          <p:cNvSpPr>
            <a:spLocks noGrp="1"/>
          </p:cNvSpPr>
          <p:nvPr>
            <p:ph type="ftr" sz="quarter" idx="19"/>
          </p:nvPr>
        </p:nvSpPr>
        <p:spPr>
          <a:xfrm>
            <a:off x="4038600" y="6356350"/>
            <a:ext cx="4114800" cy="365125"/>
          </a:xfrm>
          <a:prstGeom prst="rect">
            <a:avLst/>
          </a:prstGeom>
        </p:spPr>
        <p:txBody>
          <a:bodyPr rtlCol="0"/>
          <a:lstStyle/>
          <a:p>
            <a:pPr rtl="0"/>
            <a:r>
              <a:rPr lang="pt-BR" noProof="0"/>
              <a:t>Título da Apresentação</a:t>
            </a:r>
          </a:p>
        </p:txBody>
      </p:sp>
      <p:sp>
        <p:nvSpPr>
          <p:cNvPr id="20" name="Espaço Reservado para o Número do Slide 19">
            <a:extLst>
              <a:ext uri="{FF2B5EF4-FFF2-40B4-BE49-F238E27FC236}">
                <a16:creationId xmlns:a16="http://schemas.microsoft.com/office/drawing/2014/main" xmlns="" id="{FDD4F609-6DE6-4637-A216-DB19D982FF19}"/>
              </a:ext>
            </a:extLst>
          </p:cNvPr>
          <p:cNvSpPr>
            <a:spLocks noGrp="1"/>
          </p:cNvSpPr>
          <p:nvPr>
            <p:ph type="sldNum" sz="quarter" idx="20"/>
          </p:nvPr>
        </p:nvSpPr>
        <p:spPr>
          <a:xfrm>
            <a:off x="8540496" y="6356350"/>
            <a:ext cx="2743200" cy="365125"/>
          </a:xfrm>
        </p:spPr>
        <p:txBody>
          <a:bodyPr rtlCol="0"/>
          <a:lstStyle/>
          <a:p>
            <a:pPr rtl="0"/>
            <a:fld id="{A65A5C87-DF58-40C8-B092-1DE63DB4547E}" type="slidenum">
              <a:rPr lang="pt-BR" noProof="0" smtClean="0"/>
              <a:t>‹nº›</a:t>
            </a:fld>
            <a:endParaRPr lang="pt-BR" noProof="0"/>
          </a:p>
        </p:txBody>
      </p:sp>
      <p:sp>
        <p:nvSpPr>
          <p:cNvPr id="6" name="Retângulo 5">
            <a:extLst>
              <a:ext uri="{FF2B5EF4-FFF2-40B4-BE49-F238E27FC236}">
                <a16:creationId xmlns:a16="http://schemas.microsoft.com/office/drawing/2014/main" xmlns=""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Espaço Reservado para Imagem 14">
            <a:extLst>
              <a:ext uri="{FF2B5EF4-FFF2-40B4-BE49-F238E27FC236}">
                <a16:creationId xmlns:a16="http://schemas.microsoft.com/office/drawing/2014/main" xmlns="" id="{6B8374DB-2C54-426F-9768-7B838BE1F98D}"/>
              </a:ext>
            </a:extLst>
          </p:cNvPr>
          <p:cNvSpPr>
            <a:spLocks noGrp="1"/>
          </p:cNvSpPr>
          <p:nvPr>
            <p:ph type="pic" sz="quarter" idx="21"/>
          </p:nvPr>
        </p:nvSpPr>
        <p:spPr>
          <a:xfrm>
            <a:off x="3767328" y="3438144"/>
            <a:ext cx="3246120" cy="2688336"/>
          </a:xfrm>
        </p:spPr>
        <p:txBody>
          <a:bodyPr rtlCol="0" anchor="ctr"/>
          <a:lstStyle>
            <a:lvl1pPr algn="ctr">
              <a:buNone/>
              <a:defRPr/>
            </a:lvl1pPr>
          </a:lstStyle>
          <a:p>
            <a:pPr rtl="0"/>
            <a:r>
              <a:rPr lang="pt-BR" noProof="0"/>
              <a:t>Clique no ícone para adicionar uma imagem</a:t>
            </a:r>
          </a:p>
        </p:txBody>
      </p:sp>
      <p:sp>
        <p:nvSpPr>
          <p:cNvPr id="8" name="Espaço Reservado para Texto 7">
            <a:extLst>
              <a:ext uri="{FF2B5EF4-FFF2-40B4-BE49-F238E27FC236}">
                <a16:creationId xmlns:a16="http://schemas.microsoft.com/office/drawing/2014/main" xmlns="" id="{A0D33A8D-B0BB-4920-AAC4-6EE9952AA556}"/>
              </a:ext>
            </a:extLst>
          </p:cNvPr>
          <p:cNvSpPr>
            <a:spLocks noGrp="1"/>
          </p:cNvSpPr>
          <p:nvPr>
            <p:ph type="body" sz="quarter" idx="22" hasCustomPrompt="1"/>
          </p:nvPr>
        </p:nvSpPr>
        <p:spPr>
          <a:xfrm>
            <a:off x="7772400" y="3099816"/>
            <a:ext cx="3721100" cy="447675"/>
          </a:xfrm>
        </p:spPr>
        <p:txBody>
          <a:bodyPr rtlCol="0"/>
          <a:lstStyle>
            <a:lvl1pPr marL="0" indent="0">
              <a:buNone/>
              <a:defRPr sz="1600"/>
            </a:lvl1pPr>
          </a:lstStyle>
          <a:p>
            <a:pPr lvl="0" rtl="0"/>
            <a:r>
              <a:rPr lang="pt-BR" noProof="0"/>
              <a:t>Clique para editar o texto Mestre</a:t>
            </a:r>
          </a:p>
        </p:txBody>
      </p:sp>
      <p:sp>
        <p:nvSpPr>
          <p:cNvPr id="21" name="Espaço Reservado para Texto 7">
            <a:extLst>
              <a:ext uri="{FF2B5EF4-FFF2-40B4-BE49-F238E27FC236}">
                <a16:creationId xmlns:a16="http://schemas.microsoft.com/office/drawing/2014/main" xmlns="" id="{FC2F80E1-DA5D-4EBA-BDBC-FFD24776ED07}"/>
              </a:ext>
            </a:extLst>
          </p:cNvPr>
          <p:cNvSpPr>
            <a:spLocks noGrp="1"/>
          </p:cNvSpPr>
          <p:nvPr>
            <p:ph type="body" sz="quarter" idx="23" hasCustomPrompt="1"/>
          </p:nvPr>
        </p:nvSpPr>
        <p:spPr>
          <a:xfrm>
            <a:off x="7772400" y="4215384"/>
            <a:ext cx="3721100" cy="447675"/>
          </a:xfrm>
        </p:spPr>
        <p:txBody>
          <a:bodyPr rtlCol="0"/>
          <a:lstStyle>
            <a:lvl1pPr marL="0" indent="0">
              <a:buNone/>
              <a:defRPr sz="1600"/>
            </a:lvl1pPr>
          </a:lstStyle>
          <a:p>
            <a:pPr lvl="0" rtl="0"/>
            <a:r>
              <a:rPr lang="pt-BR" noProof="0"/>
              <a:t>Clique para editar o texto Mestre</a:t>
            </a:r>
          </a:p>
        </p:txBody>
      </p:sp>
      <p:sp>
        <p:nvSpPr>
          <p:cNvPr id="22" name="Espaço Reservado para Texto 7">
            <a:extLst>
              <a:ext uri="{FF2B5EF4-FFF2-40B4-BE49-F238E27FC236}">
                <a16:creationId xmlns:a16="http://schemas.microsoft.com/office/drawing/2014/main" xmlns="" id="{536A3E74-5D94-4FE5-A5F8-7DA032AD48AF}"/>
              </a:ext>
            </a:extLst>
          </p:cNvPr>
          <p:cNvSpPr>
            <a:spLocks noGrp="1"/>
          </p:cNvSpPr>
          <p:nvPr>
            <p:ph type="body" sz="quarter" idx="24" hasCustomPrompt="1"/>
          </p:nvPr>
        </p:nvSpPr>
        <p:spPr>
          <a:xfrm>
            <a:off x="7772400" y="5321808"/>
            <a:ext cx="3721100" cy="447675"/>
          </a:xfrm>
        </p:spPr>
        <p:txBody>
          <a:bodyPr rtlCol="0"/>
          <a:lstStyle>
            <a:lvl1pPr marL="0" indent="0">
              <a:buNone/>
              <a:defRPr sz="1600"/>
            </a:lvl1pPr>
          </a:lstStyle>
          <a:p>
            <a:pPr lvl="0" rtl="0"/>
            <a:r>
              <a:rPr lang="pt-BR" noProof="0"/>
              <a:t>Clique para editar o texto Mestre</a:t>
            </a:r>
          </a:p>
        </p:txBody>
      </p:sp>
      <p:sp>
        <p:nvSpPr>
          <p:cNvPr id="23" name="Espaço Reservado para Imagem 14">
            <a:extLst>
              <a:ext uri="{FF2B5EF4-FFF2-40B4-BE49-F238E27FC236}">
                <a16:creationId xmlns:a16="http://schemas.microsoft.com/office/drawing/2014/main" xmlns="" id="{A36D2011-9E99-44AA-8612-4EEBAAA5D036}"/>
              </a:ext>
            </a:extLst>
          </p:cNvPr>
          <p:cNvSpPr>
            <a:spLocks noGrp="1"/>
          </p:cNvSpPr>
          <p:nvPr>
            <p:ph type="pic" sz="quarter" idx="25" hasCustomPrompt="1"/>
          </p:nvPr>
        </p:nvSpPr>
        <p:spPr>
          <a:xfrm>
            <a:off x="7772400" y="2532888"/>
            <a:ext cx="457200" cy="457200"/>
          </a:xfrm>
        </p:spPr>
        <p:txBody>
          <a:bodyPr rtlCol="0" anchor="ctr"/>
          <a:lstStyle>
            <a:lvl1pPr algn="ctr">
              <a:buNone/>
              <a:defRPr sz="900"/>
            </a:lvl1pPr>
          </a:lstStyle>
          <a:p>
            <a:pPr rtl="0"/>
            <a:r>
              <a:rPr lang="pt-BR" noProof="0"/>
              <a:t>Ícone</a:t>
            </a:r>
          </a:p>
        </p:txBody>
      </p:sp>
      <p:sp>
        <p:nvSpPr>
          <p:cNvPr id="24" name="Espaço Reservado para Imagem 14">
            <a:extLst>
              <a:ext uri="{FF2B5EF4-FFF2-40B4-BE49-F238E27FC236}">
                <a16:creationId xmlns:a16="http://schemas.microsoft.com/office/drawing/2014/main" xmlns="" id="{80B0958E-0709-4604-ADAF-A6137275F31B}"/>
              </a:ext>
            </a:extLst>
          </p:cNvPr>
          <p:cNvSpPr>
            <a:spLocks noGrp="1"/>
          </p:cNvSpPr>
          <p:nvPr>
            <p:ph type="pic" sz="quarter" idx="26" hasCustomPrompt="1"/>
          </p:nvPr>
        </p:nvSpPr>
        <p:spPr>
          <a:xfrm>
            <a:off x="7772400" y="3630168"/>
            <a:ext cx="457200" cy="457200"/>
          </a:xfrm>
        </p:spPr>
        <p:txBody>
          <a:bodyPr rtlCol="0" anchor="ctr"/>
          <a:lstStyle>
            <a:lvl1pPr algn="ctr">
              <a:buNone/>
              <a:defRPr sz="900"/>
            </a:lvl1pPr>
          </a:lstStyle>
          <a:p>
            <a:pPr rtl="0"/>
            <a:r>
              <a:rPr lang="pt-BR" noProof="0"/>
              <a:t>Ícone</a:t>
            </a:r>
          </a:p>
        </p:txBody>
      </p:sp>
      <p:sp>
        <p:nvSpPr>
          <p:cNvPr id="25" name="Espaço Reservado para Imagem 14">
            <a:extLst>
              <a:ext uri="{FF2B5EF4-FFF2-40B4-BE49-F238E27FC236}">
                <a16:creationId xmlns:a16="http://schemas.microsoft.com/office/drawing/2014/main" xmlns="" id="{F4A09204-1398-472F-B713-0AD49188773D}"/>
              </a:ext>
            </a:extLst>
          </p:cNvPr>
          <p:cNvSpPr>
            <a:spLocks noGrp="1"/>
          </p:cNvSpPr>
          <p:nvPr>
            <p:ph type="pic" sz="quarter" idx="27" hasCustomPrompt="1"/>
          </p:nvPr>
        </p:nvSpPr>
        <p:spPr>
          <a:xfrm>
            <a:off x="7772400" y="4754880"/>
            <a:ext cx="457200" cy="457200"/>
          </a:xfrm>
        </p:spPr>
        <p:txBody>
          <a:bodyPr rtlCol="0" anchor="ctr"/>
          <a:lstStyle>
            <a:lvl1pPr algn="ctr">
              <a:buNone/>
              <a:defRPr sz="900"/>
            </a:lvl1pPr>
          </a:lstStyle>
          <a:p>
            <a:pPr rtl="0"/>
            <a:r>
              <a:rPr lang="pt-BR" noProof="0"/>
              <a:t>Ícone</a:t>
            </a:r>
          </a:p>
        </p:txBody>
      </p:sp>
    </p:spTree>
    <p:extLst>
      <p:ext uri="{BB962C8B-B14F-4D97-AF65-F5344CB8AC3E}">
        <p14:creationId xmlns:p14="http://schemas.microsoft.com/office/powerpoint/2010/main" val="3575735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e Conteúdo com imagen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8D358CF-0758-490A-A084-C46443B9ABE8}"/>
              </a:ext>
            </a:extLst>
          </p:cNvPr>
          <p:cNvSpPr>
            <a:spLocks noGrp="1"/>
          </p:cNvSpPr>
          <p:nvPr>
            <p:ph type="title"/>
          </p:nvPr>
        </p:nvSpPr>
        <p:spPr>
          <a:xfrm>
            <a:off x="5084064" y="1078992"/>
            <a:ext cx="6272784" cy="1536192"/>
          </a:xfrm>
        </p:spPr>
        <p:txBody>
          <a:bodyPr rtlCol="0" anchor="b">
            <a:normAutofit/>
          </a:bodyPr>
          <a:lstStyle>
            <a:lvl1pPr>
              <a:defRPr sz="5200"/>
            </a:lvl1pPr>
          </a:lstStyle>
          <a:p>
            <a:pPr rtl="0"/>
            <a:r>
              <a:rPr lang="pt-BR" noProof="0"/>
              <a:t>Clique para editar o título Mestre</a:t>
            </a:r>
          </a:p>
        </p:txBody>
      </p:sp>
      <p:sp>
        <p:nvSpPr>
          <p:cNvPr id="3" name="Espaço reservado para conteúdo 2">
            <a:extLst>
              <a:ext uri="{FF2B5EF4-FFF2-40B4-BE49-F238E27FC236}">
                <a16:creationId xmlns:a16="http://schemas.microsoft.com/office/drawing/2014/main" xmlns="" id="{21671183-B3CE-4F45-92FB-98290CA0E2CA}"/>
              </a:ext>
            </a:extLst>
          </p:cNvPr>
          <p:cNvSpPr>
            <a:spLocks noGrp="1"/>
          </p:cNvSpPr>
          <p:nvPr>
            <p:ph idx="1" hasCustomPrompt="1"/>
          </p:nvPr>
        </p:nvSpPr>
        <p:spPr>
          <a:xfrm>
            <a:off x="5084064" y="3355848"/>
            <a:ext cx="6272784" cy="2825496"/>
          </a:xfrm>
        </p:spPr>
        <p:txBody>
          <a:bodyPr rtlCol="0"/>
          <a:lstStyle>
            <a:lvl1pPr>
              <a:buNone/>
              <a:defRPr sz="1800"/>
            </a:lvl1pPr>
          </a:lstStyle>
          <a:p>
            <a:pPr lvl="0" rtl="0"/>
            <a:r>
              <a:rPr lang="pt-BR" noProof="0"/>
              <a:t>Clique para editar o texto Mestre</a:t>
            </a:r>
          </a:p>
        </p:txBody>
      </p:sp>
      <p:sp>
        <p:nvSpPr>
          <p:cNvPr id="4" name="Espaço Reservado para Data 3">
            <a:extLst>
              <a:ext uri="{FF2B5EF4-FFF2-40B4-BE49-F238E27FC236}">
                <a16:creationId xmlns:a16="http://schemas.microsoft.com/office/drawing/2014/main" xmlns="" id="{3D7DED67-27EC-4D43-A21C-093C1DB04813}"/>
              </a:ext>
            </a:extLst>
          </p:cNvPr>
          <p:cNvSpPr>
            <a:spLocks noGrp="1"/>
          </p:cNvSpPr>
          <p:nvPr>
            <p:ph type="dt" sz="half" idx="10"/>
          </p:nvPr>
        </p:nvSpPr>
        <p:spPr>
          <a:xfrm>
            <a:off x="905256" y="6356350"/>
            <a:ext cx="2743200" cy="365125"/>
          </a:xfrm>
          <a:prstGeom prst="rect">
            <a:avLst/>
          </a:prstGeom>
        </p:spPr>
        <p:txBody>
          <a:bodyPr rtlCol="0"/>
          <a:lstStyle/>
          <a:p>
            <a:pPr rtl="0"/>
            <a:r>
              <a:rPr lang="pt-BR" noProof="0"/>
              <a:t>4/9/20XX</a:t>
            </a:r>
          </a:p>
        </p:txBody>
      </p:sp>
      <p:sp>
        <p:nvSpPr>
          <p:cNvPr id="5" name="Espaço Reservado para Rodapé 4">
            <a:extLst>
              <a:ext uri="{FF2B5EF4-FFF2-40B4-BE49-F238E27FC236}">
                <a16:creationId xmlns:a16="http://schemas.microsoft.com/office/drawing/2014/main" xmlns="" id="{36747CE3-4890-4BC1-94DB-5D49D02C9933}"/>
              </a:ext>
            </a:extLst>
          </p:cNvPr>
          <p:cNvSpPr>
            <a:spLocks noGrp="1"/>
          </p:cNvSpPr>
          <p:nvPr>
            <p:ph type="ftr" sz="quarter" idx="11"/>
          </p:nvPr>
        </p:nvSpPr>
        <p:spPr>
          <a:xfrm>
            <a:off x="4041648" y="6356350"/>
            <a:ext cx="4114800" cy="365125"/>
          </a:xfrm>
          <a:prstGeom prst="rect">
            <a:avLst/>
          </a:prstGeom>
        </p:spPr>
        <p:txBody>
          <a:bodyPr rtlCol="0"/>
          <a:lstStyle/>
          <a:p>
            <a:pPr rtl="0"/>
            <a:r>
              <a:rPr lang="pt-BR" noProof="0"/>
              <a:t>Título da Apresentação</a:t>
            </a:r>
          </a:p>
        </p:txBody>
      </p:sp>
      <p:sp>
        <p:nvSpPr>
          <p:cNvPr id="6" name="Espaço Reservado para o Número do Slide 5">
            <a:extLst>
              <a:ext uri="{FF2B5EF4-FFF2-40B4-BE49-F238E27FC236}">
                <a16:creationId xmlns:a16="http://schemas.microsoft.com/office/drawing/2014/main" xmlns="" id="{093C5AD3-D79A-4D46-B25B-822FE0252511}"/>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pt-BR" noProof="0" smtClean="0"/>
              <a:t>‹nº›</a:t>
            </a:fld>
            <a:endParaRPr lang="pt-BR" noProof="0"/>
          </a:p>
        </p:txBody>
      </p:sp>
      <p:sp>
        <p:nvSpPr>
          <p:cNvPr id="7" name="Retângulo 6">
            <a:extLst>
              <a:ext uri="{FF2B5EF4-FFF2-40B4-BE49-F238E27FC236}">
                <a16:creationId xmlns:a16="http://schemas.microsoft.com/office/drawing/2014/main" xmlns=""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tângulo 8">
            <a:extLst>
              <a:ext uri="{FF2B5EF4-FFF2-40B4-BE49-F238E27FC236}">
                <a16:creationId xmlns:a16="http://schemas.microsoft.com/office/drawing/2014/main" xmlns=""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Espaço Reservado para Imagem 14">
            <a:extLst>
              <a:ext uri="{FF2B5EF4-FFF2-40B4-BE49-F238E27FC236}">
                <a16:creationId xmlns:a16="http://schemas.microsoft.com/office/drawing/2014/main" xmlns="" id="{D9F91D62-7A39-4697-A73D-908DBA590EFB}"/>
              </a:ext>
            </a:extLst>
          </p:cNvPr>
          <p:cNvSpPr>
            <a:spLocks noGrp="1"/>
          </p:cNvSpPr>
          <p:nvPr>
            <p:ph type="pic" sz="quarter" idx="13"/>
          </p:nvPr>
        </p:nvSpPr>
        <p:spPr>
          <a:xfrm>
            <a:off x="457200" y="603504"/>
            <a:ext cx="4050792" cy="5577840"/>
          </a:xfrm>
        </p:spPr>
        <p:txBody>
          <a:bodyPr rtlCol="0" anchor="ctr"/>
          <a:lstStyle>
            <a:lvl1pPr algn="ctr">
              <a:buNone/>
              <a:defRPr/>
            </a:lvl1pPr>
          </a:lstStyle>
          <a:p>
            <a:pPr rtl="0"/>
            <a:r>
              <a:rPr lang="pt-BR" noProof="0"/>
              <a:t>Clique no ícone para adicionar uma imagem</a:t>
            </a:r>
          </a:p>
        </p:txBody>
      </p:sp>
    </p:spTree>
    <p:extLst>
      <p:ext uri="{BB962C8B-B14F-4D97-AF65-F5344CB8AC3E}">
        <p14:creationId xmlns:p14="http://schemas.microsoft.com/office/powerpoint/2010/main" val="3812587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e Conteúdo com 2 imagen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8D358CF-0758-490A-A084-C46443B9ABE8}"/>
              </a:ext>
            </a:extLst>
          </p:cNvPr>
          <p:cNvSpPr>
            <a:spLocks noGrp="1"/>
          </p:cNvSpPr>
          <p:nvPr>
            <p:ph type="title" hasCustomPrompt="1"/>
          </p:nvPr>
        </p:nvSpPr>
        <p:spPr>
          <a:xfrm>
            <a:off x="612648" y="1078992"/>
            <a:ext cx="6272784" cy="1536192"/>
          </a:xfrm>
        </p:spPr>
        <p:txBody>
          <a:bodyPr rtlCol="0" anchor="b">
            <a:normAutofit/>
          </a:bodyPr>
          <a:lstStyle>
            <a:lvl1pPr>
              <a:defRPr sz="5200"/>
            </a:lvl1pPr>
          </a:lstStyle>
          <a:p>
            <a:pPr rtl="0"/>
            <a:r>
              <a:rPr lang="pt-BR" noProof="0"/>
              <a:t>Clique para editar o estilo de título Mestre</a:t>
            </a:r>
          </a:p>
        </p:txBody>
      </p:sp>
      <p:sp>
        <p:nvSpPr>
          <p:cNvPr id="3" name="Espaço reservado para conteúdo 2">
            <a:extLst>
              <a:ext uri="{FF2B5EF4-FFF2-40B4-BE49-F238E27FC236}">
                <a16:creationId xmlns:a16="http://schemas.microsoft.com/office/drawing/2014/main" xmlns="" id="{21671183-B3CE-4F45-92FB-98290CA0E2CA}"/>
              </a:ext>
            </a:extLst>
          </p:cNvPr>
          <p:cNvSpPr>
            <a:spLocks noGrp="1"/>
          </p:cNvSpPr>
          <p:nvPr>
            <p:ph idx="1" hasCustomPrompt="1"/>
          </p:nvPr>
        </p:nvSpPr>
        <p:spPr>
          <a:xfrm>
            <a:off x="612648" y="3355848"/>
            <a:ext cx="6272784" cy="2825496"/>
          </a:xfrm>
        </p:spPr>
        <p:txBody>
          <a:bodyPr rtlCol="0"/>
          <a:lstStyle>
            <a:lvl1pPr marL="0" indent="0">
              <a:buNone/>
              <a:defRPr sz="1800"/>
            </a:lvl1pPr>
          </a:lstStyle>
          <a:p>
            <a:pPr lvl="0" rtl="0"/>
            <a:r>
              <a:rPr lang="pt-BR" noProof="0"/>
              <a:t>Clique para editar o texto Mestre</a:t>
            </a:r>
          </a:p>
        </p:txBody>
      </p:sp>
      <p:sp>
        <p:nvSpPr>
          <p:cNvPr id="6" name="Espaço Reservado para o Número do Slide 5">
            <a:extLst>
              <a:ext uri="{FF2B5EF4-FFF2-40B4-BE49-F238E27FC236}">
                <a16:creationId xmlns:a16="http://schemas.microsoft.com/office/drawing/2014/main" xmlns="" id="{093C5AD3-D79A-4D46-B25B-822FE0252511}"/>
              </a:ext>
            </a:extLst>
          </p:cNvPr>
          <p:cNvSpPr>
            <a:spLocks noGrp="1"/>
          </p:cNvSpPr>
          <p:nvPr>
            <p:ph type="sldNum" sz="quarter" idx="12"/>
          </p:nvPr>
        </p:nvSpPr>
        <p:spPr>
          <a:xfrm>
            <a:off x="5605272" y="6356350"/>
            <a:ext cx="1280160" cy="365125"/>
          </a:xfrm>
        </p:spPr>
        <p:txBody>
          <a:bodyPr rtlCol="0"/>
          <a:lstStyle/>
          <a:p>
            <a:pPr rtl="0"/>
            <a:fld id="{A65A5C87-DF58-40C8-B092-1DE63DB4547E}" type="slidenum">
              <a:rPr lang="pt-BR" noProof="0" smtClean="0"/>
              <a:t>‹nº›</a:t>
            </a:fld>
            <a:endParaRPr lang="pt-BR" noProof="0"/>
          </a:p>
        </p:txBody>
      </p:sp>
      <p:sp>
        <p:nvSpPr>
          <p:cNvPr id="7" name="Retângulo 6">
            <a:extLst>
              <a:ext uri="{FF2B5EF4-FFF2-40B4-BE49-F238E27FC236}">
                <a16:creationId xmlns:a16="http://schemas.microsoft.com/office/drawing/2014/main" xmlns=""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Espaço Reservado para Imagem 14">
            <a:extLst>
              <a:ext uri="{FF2B5EF4-FFF2-40B4-BE49-F238E27FC236}">
                <a16:creationId xmlns:a16="http://schemas.microsoft.com/office/drawing/2014/main" xmlns="" id="{D9F91D62-7A39-4697-A73D-908DBA590EFB}"/>
              </a:ext>
            </a:extLst>
          </p:cNvPr>
          <p:cNvSpPr>
            <a:spLocks noGrp="1"/>
          </p:cNvSpPr>
          <p:nvPr>
            <p:ph type="pic" sz="quarter" idx="13"/>
          </p:nvPr>
        </p:nvSpPr>
        <p:spPr>
          <a:xfrm>
            <a:off x="7680960" y="4352544"/>
            <a:ext cx="4507992" cy="2505456"/>
          </a:xfrm>
        </p:spPr>
        <p:txBody>
          <a:bodyPr rtlCol="0" anchor="ctr"/>
          <a:lstStyle>
            <a:lvl1pPr algn="ctr">
              <a:buNone/>
              <a:defRPr/>
            </a:lvl1pPr>
          </a:lstStyle>
          <a:p>
            <a:pPr rtl="0"/>
            <a:r>
              <a:rPr lang="pt-BR" noProof="0"/>
              <a:t>Clique no ícone para adicionar uma imagem</a:t>
            </a:r>
          </a:p>
        </p:txBody>
      </p:sp>
      <p:sp>
        <p:nvSpPr>
          <p:cNvPr id="10" name="Espaço Reservado para Imagem 14">
            <a:extLst>
              <a:ext uri="{FF2B5EF4-FFF2-40B4-BE49-F238E27FC236}">
                <a16:creationId xmlns:a16="http://schemas.microsoft.com/office/drawing/2014/main" xmlns="" id="{687A7A61-F904-44E0-837C-FB357932BC1E}"/>
              </a:ext>
            </a:extLst>
          </p:cNvPr>
          <p:cNvSpPr>
            <a:spLocks noGrp="1"/>
          </p:cNvSpPr>
          <p:nvPr>
            <p:ph type="pic" sz="quarter" idx="14"/>
          </p:nvPr>
        </p:nvSpPr>
        <p:spPr>
          <a:xfrm>
            <a:off x="7680960" y="0"/>
            <a:ext cx="4507992" cy="4123944"/>
          </a:xfrm>
        </p:spPr>
        <p:txBody>
          <a:bodyPr rtlCol="0" anchor="ctr"/>
          <a:lstStyle>
            <a:lvl1pPr algn="ctr">
              <a:buNone/>
              <a:defRPr/>
            </a:lvl1pPr>
          </a:lstStyle>
          <a:p>
            <a:pPr rtl="0"/>
            <a:r>
              <a:rPr lang="pt-BR" noProof="0"/>
              <a:t>Clique no ícone para adicionar uma imagem</a:t>
            </a:r>
          </a:p>
        </p:txBody>
      </p:sp>
      <p:sp>
        <p:nvSpPr>
          <p:cNvPr id="8" name="Retângulo 7">
            <a:extLst>
              <a:ext uri="{FF2B5EF4-FFF2-40B4-BE49-F238E27FC236}">
                <a16:creationId xmlns:a16="http://schemas.microsoft.com/office/drawing/2014/main" xmlns=""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quipe">
    <p:spTree>
      <p:nvGrpSpPr>
        <p:cNvPr id="1" name=""/>
        <p:cNvGrpSpPr/>
        <p:nvPr/>
      </p:nvGrpSpPr>
      <p:grpSpPr>
        <a:xfrm>
          <a:off x="0" y="0"/>
          <a:ext cx="0" cy="0"/>
          <a:chOff x="0" y="0"/>
          <a:chExt cx="0" cy="0"/>
        </a:xfrm>
      </p:grpSpPr>
      <p:sp useBgFill="1">
        <p:nvSpPr>
          <p:cNvPr id="9" name="Retângulo 8">
            <a:extLst>
              <a:ext uri="{FF2B5EF4-FFF2-40B4-BE49-F238E27FC236}">
                <a16:creationId xmlns:a16="http://schemas.microsoft.com/office/drawing/2014/main" xmlns=""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Espaço Reservado para Imagem 14">
            <a:extLst>
              <a:ext uri="{FF2B5EF4-FFF2-40B4-BE49-F238E27FC236}">
                <a16:creationId xmlns:a16="http://schemas.microsoft.com/office/drawing/2014/main" xmlns="" id="{D9F91D62-7A39-4697-A73D-908DBA590EFB}"/>
              </a:ext>
            </a:extLst>
          </p:cNvPr>
          <p:cNvSpPr>
            <a:spLocks noGrp="1"/>
          </p:cNvSpPr>
          <p:nvPr>
            <p:ph type="pic" sz="quarter" idx="13" hasCustomPrompt="1"/>
          </p:nvPr>
        </p:nvSpPr>
        <p:spPr>
          <a:xfrm>
            <a:off x="5422392" y="2798064"/>
            <a:ext cx="1463040" cy="1481328"/>
          </a:xfrm>
        </p:spPr>
        <p:txBody>
          <a:bodyPr rtlCol="0" anchor="ctr"/>
          <a:lstStyle>
            <a:lvl1pPr algn="ctr">
              <a:buNone/>
              <a:defRPr/>
            </a:lvl1pPr>
          </a:lstStyle>
          <a:p>
            <a:pPr rtl="0"/>
            <a:r>
              <a:rPr lang="pt-BR" noProof="0"/>
              <a:t>Imagem</a:t>
            </a:r>
          </a:p>
        </p:txBody>
      </p:sp>
      <p:sp>
        <p:nvSpPr>
          <p:cNvPr id="10" name="Espaço Reservado para Imagem 14">
            <a:extLst>
              <a:ext uri="{FF2B5EF4-FFF2-40B4-BE49-F238E27FC236}">
                <a16:creationId xmlns:a16="http://schemas.microsoft.com/office/drawing/2014/main" xmlns="" id="{687A7A61-F904-44E0-837C-FB357932BC1E}"/>
              </a:ext>
            </a:extLst>
          </p:cNvPr>
          <p:cNvSpPr>
            <a:spLocks noGrp="1"/>
          </p:cNvSpPr>
          <p:nvPr>
            <p:ph type="pic" sz="quarter" idx="14" hasCustomPrompt="1"/>
          </p:nvPr>
        </p:nvSpPr>
        <p:spPr>
          <a:xfrm>
            <a:off x="576072" y="2798064"/>
            <a:ext cx="1463040" cy="1481328"/>
          </a:xfrm>
        </p:spPr>
        <p:txBody>
          <a:bodyPr rtlCol="0" anchor="ctr"/>
          <a:lstStyle>
            <a:lvl1pPr algn="ctr">
              <a:buNone/>
              <a:defRPr/>
            </a:lvl1pPr>
          </a:lstStyle>
          <a:p>
            <a:pPr rtl="0"/>
            <a:r>
              <a:rPr lang="pt-BR" noProof="0"/>
              <a:t>Imagem</a:t>
            </a:r>
          </a:p>
        </p:txBody>
      </p:sp>
      <p:sp>
        <p:nvSpPr>
          <p:cNvPr id="16" name="Espaço Reservado para Imagem 14">
            <a:extLst>
              <a:ext uri="{FF2B5EF4-FFF2-40B4-BE49-F238E27FC236}">
                <a16:creationId xmlns:a16="http://schemas.microsoft.com/office/drawing/2014/main" xmlns="" id="{6B8374DB-2C54-426F-9768-7B838BE1F98D}"/>
              </a:ext>
            </a:extLst>
          </p:cNvPr>
          <p:cNvSpPr>
            <a:spLocks noGrp="1"/>
          </p:cNvSpPr>
          <p:nvPr>
            <p:ph type="pic" sz="quarter" idx="21" hasCustomPrompt="1"/>
          </p:nvPr>
        </p:nvSpPr>
        <p:spPr>
          <a:xfrm>
            <a:off x="7845552" y="2798064"/>
            <a:ext cx="1463040" cy="1481328"/>
          </a:xfrm>
        </p:spPr>
        <p:txBody>
          <a:bodyPr rtlCol="0" anchor="ctr"/>
          <a:lstStyle>
            <a:lvl1pPr algn="ctr">
              <a:buNone/>
              <a:defRPr/>
            </a:lvl1pPr>
          </a:lstStyle>
          <a:p>
            <a:pPr rtl="0"/>
            <a:r>
              <a:rPr lang="pt-BR" noProof="0"/>
              <a:t>Imagem</a:t>
            </a:r>
          </a:p>
        </p:txBody>
      </p:sp>
      <p:sp>
        <p:nvSpPr>
          <p:cNvPr id="27" name="Retângulo 26">
            <a:extLst>
              <a:ext uri="{FF2B5EF4-FFF2-40B4-BE49-F238E27FC236}">
                <a16:creationId xmlns:a16="http://schemas.microsoft.com/office/drawing/2014/main" xmlns=""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ítulo 1">
            <a:extLst>
              <a:ext uri="{FF2B5EF4-FFF2-40B4-BE49-F238E27FC236}">
                <a16:creationId xmlns:a16="http://schemas.microsoft.com/office/drawing/2014/main" xmlns="" id="{9EDC39EC-C00D-4DE8-8828-E0E5AD579F19}"/>
              </a:ext>
            </a:extLst>
          </p:cNvPr>
          <p:cNvSpPr>
            <a:spLocks noGrp="1"/>
          </p:cNvSpPr>
          <p:nvPr>
            <p:ph type="title" hasCustomPrompt="1"/>
          </p:nvPr>
        </p:nvSpPr>
        <p:spPr>
          <a:xfrm>
            <a:off x="1115568" y="548640"/>
            <a:ext cx="10168128" cy="1179576"/>
          </a:xfrm>
        </p:spPr>
        <p:txBody>
          <a:bodyPr rtlCol="0">
            <a:normAutofit/>
          </a:bodyPr>
          <a:lstStyle>
            <a:lvl1pPr>
              <a:defRPr sz="4000" b="1"/>
            </a:lvl1pPr>
          </a:lstStyle>
          <a:p>
            <a:pPr rtl="0"/>
            <a:r>
              <a:rPr lang="pt-BR" noProof="0"/>
              <a:t>Clique para editar o estilo de título Mestre</a:t>
            </a:r>
          </a:p>
        </p:txBody>
      </p:sp>
      <p:sp>
        <p:nvSpPr>
          <p:cNvPr id="32" name="Espaço Reservado para Imagem 14">
            <a:extLst>
              <a:ext uri="{FF2B5EF4-FFF2-40B4-BE49-F238E27FC236}">
                <a16:creationId xmlns:a16="http://schemas.microsoft.com/office/drawing/2014/main" xmlns="" id="{AC393A50-B0FA-44B0-850A-6E748DECA20A}"/>
              </a:ext>
            </a:extLst>
          </p:cNvPr>
          <p:cNvSpPr>
            <a:spLocks noGrp="1"/>
          </p:cNvSpPr>
          <p:nvPr>
            <p:ph type="pic" sz="quarter" idx="28" hasCustomPrompt="1"/>
          </p:nvPr>
        </p:nvSpPr>
        <p:spPr>
          <a:xfrm>
            <a:off x="2999232" y="2798064"/>
            <a:ext cx="1463040" cy="1481328"/>
          </a:xfrm>
        </p:spPr>
        <p:txBody>
          <a:bodyPr rtlCol="0" anchor="ctr"/>
          <a:lstStyle>
            <a:lvl1pPr algn="ctr">
              <a:buNone/>
              <a:defRPr/>
            </a:lvl1pPr>
          </a:lstStyle>
          <a:p>
            <a:pPr rtl="0"/>
            <a:r>
              <a:rPr lang="pt-BR" noProof="0"/>
              <a:t>Imagem</a:t>
            </a:r>
          </a:p>
        </p:txBody>
      </p:sp>
      <p:sp>
        <p:nvSpPr>
          <p:cNvPr id="33" name="Espaço Reservado para Imagem 14">
            <a:extLst>
              <a:ext uri="{FF2B5EF4-FFF2-40B4-BE49-F238E27FC236}">
                <a16:creationId xmlns:a16="http://schemas.microsoft.com/office/drawing/2014/main" xmlns="" id="{C19D18E3-AE27-4902-A5E1-1E388C8CA886}"/>
              </a:ext>
            </a:extLst>
          </p:cNvPr>
          <p:cNvSpPr>
            <a:spLocks noGrp="1"/>
          </p:cNvSpPr>
          <p:nvPr>
            <p:ph type="pic" sz="quarter" idx="29" hasCustomPrompt="1"/>
          </p:nvPr>
        </p:nvSpPr>
        <p:spPr>
          <a:xfrm>
            <a:off x="10268712" y="2798064"/>
            <a:ext cx="1463040" cy="1481328"/>
          </a:xfrm>
        </p:spPr>
        <p:txBody>
          <a:bodyPr rtlCol="0" anchor="ctr"/>
          <a:lstStyle>
            <a:lvl1pPr algn="ctr">
              <a:buNone/>
              <a:defRPr/>
            </a:lvl1pPr>
          </a:lstStyle>
          <a:p>
            <a:pPr rtl="0"/>
            <a:r>
              <a:rPr lang="pt-BR" noProof="0"/>
              <a:t>Imagem</a:t>
            </a:r>
          </a:p>
        </p:txBody>
      </p:sp>
      <p:sp>
        <p:nvSpPr>
          <p:cNvPr id="13" name="Espaço Reservado para o Número do Slide 12">
            <a:extLst>
              <a:ext uri="{FF2B5EF4-FFF2-40B4-BE49-F238E27FC236}">
                <a16:creationId xmlns:a16="http://schemas.microsoft.com/office/drawing/2014/main" xmlns="" id="{389175D6-43FD-42A2-8595-893FC3BFCDF6}"/>
              </a:ext>
            </a:extLst>
          </p:cNvPr>
          <p:cNvSpPr>
            <a:spLocks noGrp="1"/>
          </p:cNvSpPr>
          <p:nvPr>
            <p:ph type="sldNum" sz="quarter" idx="34"/>
          </p:nvPr>
        </p:nvSpPr>
        <p:spPr/>
        <p:txBody>
          <a:bodyPr rtlCol="0"/>
          <a:lstStyle/>
          <a:p>
            <a:pPr rtl="0"/>
            <a:fld id="{A65A5C87-DF58-40C8-B092-1DE63DB4547E}" type="slidenum">
              <a:rPr lang="pt-BR" noProof="0" smtClean="0"/>
              <a:t>‹nº›</a:t>
            </a:fld>
            <a:endParaRPr lang="pt-BR" noProof="0"/>
          </a:p>
        </p:txBody>
      </p:sp>
      <p:sp>
        <p:nvSpPr>
          <p:cNvPr id="37" name="Espaço Reservado para Texto 35">
            <a:extLst>
              <a:ext uri="{FF2B5EF4-FFF2-40B4-BE49-F238E27FC236}">
                <a16:creationId xmlns:a16="http://schemas.microsoft.com/office/drawing/2014/main" xmlns="" id="{28F74B10-F76D-4BBB-A284-01D5A0DF8BCB}"/>
              </a:ext>
            </a:extLst>
          </p:cNvPr>
          <p:cNvSpPr>
            <a:spLocks noGrp="1"/>
          </p:cNvSpPr>
          <p:nvPr>
            <p:ph type="body" sz="quarter" idx="36" hasCustomPrompt="1"/>
          </p:nvPr>
        </p:nvSpPr>
        <p:spPr>
          <a:xfrm>
            <a:off x="5431536"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pt-BR" noProof="0"/>
              <a:t>Nome</a:t>
            </a:r>
          </a:p>
          <a:p>
            <a:pPr lvl="1" rtl="0"/>
            <a:r>
              <a:rPr lang="pt-BR" noProof="0"/>
              <a:t>Título</a:t>
            </a:r>
          </a:p>
        </p:txBody>
      </p:sp>
      <p:sp>
        <p:nvSpPr>
          <p:cNvPr id="38" name="Espaço Reservado para Texto 35">
            <a:extLst>
              <a:ext uri="{FF2B5EF4-FFF2-40B4-BE49-F238E27FC236}">
                <a16:creationId xmlns:a16="http://schemas.microsoft.com/office/drawing/2014/main" xmlns="" id="{BD245DC2-6D7B-4AEE-B8EE-0D0E473AFFF5}"/>
              </a:ext>
            </a:extLst>
          </p:cNvPr>
          <p:cNvSpPr>
            <a:spLocks noGrp="1"/>
          </p:cNvSpPr>
          <p:nvPr>
            <p:ph type="body" sz="quarter" idx="37" hasCustomPrompt="1"/>
          </p:nvPr>
        </p:nvSpPr>
        <p:spPr>
          <a:xfrm>
            <a:off x="7845552"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pt-BR" noProof="0"/>
              <a:t>Nome</a:t>
            </a:r>
          </a:p>
          <a:p>
            <a:pPr lvl="1" rtl="0"/>
            <a:r>
              <a:rPr lang="pt-BR" noProof="0"/>
              <a:t>Título</a:t>
            </a:r>
          </a:p>
        </p:txBody>
      </p:sp>
      <p:sp>
        <p:nvSpPr>
          <p:cNvPr id="39" name="Espaço Reservado para Texto 35">
            <a:extLst>
              <a:ext uri="{FF2B5EF4-FFF2-40B4-BE49-F238E27FC236}">
                <a16:creationId xmlns:a16="http://schemas.microsoft.com/office/drawing/2014/main" xmlns="" id="{28069EAF-8C82-49CC-8A38-2ACAD26F7DE9}"/>
              </a:ext>
            </a:extLst>
          </p:cNvPr>
          <p:cNvSpPr>
            <a:spLocks noGrp="1"/>
          </p:cNvSpPr>
          <p:nvPr>
            <p:ph type="body" sz="quarter" idx="38" hasCustomPrompt="1"/>
          </p:nvPr>
        </p:nvSpPr>
        <p:spPr>
          <a:xfrm>
            <a:off x="10268712"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pt-BR" noProof="0"/>
              <a:t>Nome</a:t>
            </a:r>
          </a:p>
          <a:p>
            <a:pPr lvl="1" rtl="0"/>
            <a:r>
              <a:rPr lang="pt-BR" noProof="0"/>
              <a:t>Título</a:t>
            </a:r>
          </a:p>
        </p:txBody>
      </p:sp>
      <p:sp>
        <p:nvSpPr>
          <p:cNvPr id="40" name="Espaço Reservado para Texto 35">
            <a:extLst>
              <a:ext uri="{FF2B5EF4-FFF2-40B4-BE49-F238E27FC236}">
                <a16:creationId xmlns:a16="http://schemas.microsoft.com/office/drawing/2014/main" xmlns="" id="{DAA3B1CD-59B3-4B73-B91A-88CED1D8FDD6}"/>
              </a:ext>
            </a:extLst>
          </p:cNvPr>
          <p:cNvSpPr>
            <a:spLocks noGrp="1"/>
          </p:cNvSpPr>
          <p:nvPr>
            <p:ph type="body" sz="quarter" idx="39" hasCustomPrompt="1"/>
          </p:nvPr>
        </p:nvSpPr>
        <p:spPr>
          <a:xfrm>
            <a:off x="594360"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pt-BR" noProof="0"/>
              <a:t>Nome</a:t>
            </a:r>
          </a:p>
          <a:p>
            <a:pPr lvl="1" rtl="0"/>
            <a:r>
              <a:rPr lang="pt-BR" noProof="0"/>
              <a:t>Título</a:t>
            </a:r>
          </a:p>
        </p:txBody>
      </p:sp>
      <p:sp>
        <p:nvSpPr>
          <p:cNvPr id="41" name="Espaço Reservado para Texto 35">
            <a:extLst>
              <a:ext uri="{FF2B5EF4-FFF2-40B4-BE49-F238E27FC236}">
                <a16:creationId xmlns:a16="http://schemas.microsoft.com/office/drawing/2014/main" xmlns="" id="{C1FED6B0-DEB7-46E3-8038-FE6788AC24A9}"/>
              </a:ext>
            </a:extLst>
          </p:cNvPr>
          <p:cNvSpPr>
            <a:spLocks noGrp="1"/>
          </p:cNvSpPr>
          <p:nvPr>
            <p:ph type="body" sz="quarter" idx="35" hasCustomPrompt="1"/>
          </p:nvPr>
        </p:nvSpPr>
        <p:spPr>
          <a:xfrm>
            <a:off x="3008376"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pt-BR" noProof="0"/>
              <a:t>Nome</a:t>
            </a:r>
          </a:p>
          <a:p>
            <a:pPr lvl="1" rtl="0"/>
            <a:r>
              <a:rPr lang="pt-BR" noProof="0"/>
              <a:t>Título</a:t>
            </a:r>
          </a:p>
        </p:txBody>
      </p:sp>
    </p:spTree>
    <p:extLst>
      <p:ext uri="{BB962C8B-B14F-4D97-AF65-F5344CB8AC3E}">
        <p14:creationId xmlns:p14="http://schemas.microsoft.com/office/powerpoint/2010/main" val="431511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una de comparação 3">
    <p:spTree>
      <p:nvGrpSpPr>
        <p:cNvPr id="1" name=""/>
        <p:cNvGrpSpPr/>
        <p:nvPr/>
      </p:nvGrpSpPr>
      <p:grpSpPr>
        <a:xfrm>
          <a:off x="0" y="0"/>
          <a:ext cx="0" cy="0"/>
          <a:chOff x="0" y="0"/>
          <a:chExt cx="0" cy="0"/>
        </a:xfrm>
      </p:grpSpPr>
      <p:sp useBgFill="1">
        <p:nvSpPr>
          <p:cNvPr id="11" name="Retângulo 10">
            <a:extLst>
              <a:ext uri="{FF2B5EF4-FFF2-40B4-BE49-F238E27FC236}">
                <a16:creationId xmlns:a16="http://schemas.microsoft.com/office/drawing/2014/main" xmlns=""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tângulo 14">
            <a:extLst>
              <a:ext uri="{FF2B5EF4-FFF2-40B4-BE49-F238E27FC236}">
                <a16:creationId xmlns:a16="http://schemas.microsoft.com/office/drawing/2014/main" xmlns=""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0F8F91F8-0767-40B5-A3AA-72931FC192EA}"/>
              </a:ext>
            </a:extLst>
          </p:cNvPr>
          <p:cNvSpPr>
            <a:spLocks noGrp="1"/>
          </p:cNvSpPr>
          <p:nvPr>
            <p:ph type="title"/>
          </p:nvPr>
        </p:nvSpPr>
        <p:spPr>
          <a:xfrm>
            <a:off x="1115568" y="548640"/>
            <a:ext cx="10168128" cy="1179576"/>
          </a:xfrm>
        </p:spPr>
        <p:txBody>
          <a:bodyPr rtlCol="0">
            <a:normAutofit/>
          </a:bodyPr>
          <a:lstStyle>
            <a:lvl1pPr>
              <a:defRPr sz="4000"/>
            </a:lvl1pPr>
          </a:lstStyle>
          <a:p>
            <a:pPr rtl="0"/>
            <a:r>
              <a:rPr lang="pt-BR" noProof="0"/>
              <a:t>Clique para editar o título Mestre</a:t>
            </a:r>
          </a:p>
        </p:txBody>
      </p:sp>
      <p:sp>
        <p:nvSpPr>
          <p:cNvPr id="3" name="Espaço Reservado para Texto 2">
            <a:extLst>
              <a:ext uri="{FF2B5EF4-FFF2-40B4-BE49-F238E27FC236}">
                <a16:creationId xmlns:a16="http://schemas.microsoft.com/office/drawing/2014/main" xmlns="" id="{AAAE0554-8BEE-4BF6-9519-51B8475D35E1}"/>
              </a:ext>
            </a:extLst>
          </p:cNvPr>
          <p:cNvSpPr>
            <a:spLocks noGrp="1"/>
          </p:cNvSpPr>
          <p:nvPr>
            <p:ph type="body" idx="1" hasCustomPrompt="1"/>
          </p:nvPr>
        </p:nvSpPr>
        <p:spPr>
          <a:xfrm>
            <a:off x="576072" y="2372650"/>
            <a:ext cx="329184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4" name="Espaço reservado para conteúdo 3">
            <a:extLst>
              <a:ext uri="{FF2B5EF4-FFF2-40B4-BE49-F238E27FC236}">
                <a16:creationId xmlns:a16="http://schemas.microsoft.com/office/drawing/2014/main" xmlns="" id="{FD4A358D-C930-48E0-B372-06A826B74C47}"/>
              </a:ext>
            </a:extLst>
          </p:cNvPr>
          <p:cNvSpPr>
            <a:spLocks noGrp="1"/>
          </p:cNvSpPr>
          <p:nvPr>
            <p:ph sz="half" idx="2" hasCustomPrompt="1"/>
          </p:nvPr>
        </p:nvSpPr>
        <p:spPr>
          <a:xfrm>
            <a:off x="576072" y="3203688"/>
            <a:ext cx="3291840" cy="2968512"/>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texto 4">
            <a:extLst>
              <a:ext uri="{FF2B5EF4-FFF2-40B4-BE49-F238E27FC236}">
                <a16:creationId xmlns:a16="http://schemas.microsoft.com/office/drawing/2014/main" xmlns="" id="{83B6615E-4966-4150-83B6-C47591B36383}"/>
              </a:ext>
            </a:extLst>
          </p:cNvPr>
          <p:cNvSpPr>
            <a:spLocks noGrp="1"/>
          </p:cNvSpPr>
          <p:nvPr>
            <p:ph type="body" sz="quarter" idx="3" hasCustomPrompt="1"/>
          </p:nvPr>
        </p:nvSpPr>
        <p:spPr>
          <a:xfrm>
            <a:off x="4507992" y="2372650"/>
            <a:ext cx="329184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6" name="Espaço reservado para conteúdo 5">
            <a:extLst>
              <a:ext uri="{FF2B5EF4-FFF2-40B4-BE49-F238E27FC236}">
                <a16:creationId xmlns:a16="http://schemas.microsoft.com/office/drawing/2014/main" xmlns="" id="{BD409F6B-C17B-4B4F-9F35-5068BDC4E2FD}"/>
              </a:ext>
            </a:extLst>
          </p:cNvPr>
          <p:cNvSpPr>
            <a:spLocks noGrp="1"/>
          </p:cNvSpPr>
          <p:nvPr>
            <p:ph sz="quarter" idx="4" hasCustomPrompt="1"/>
          </p:nvPr>
        </p:nvSpPr>
        <p:spPr>
          <a:xfrm>
            <a:off x="4507992" y="3203687"/>
            <a:ext cx="3291840" cy="2968511"/>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7" name="Espaço Reservado para Data 6">
            <a:extLst>
              <a:ext uri="{FF2B5EF4-FFF2-40B4-BE49-F238E27FC236}">
                <a16:creationId xmlns:a16="http://schemas.microsoft.com/office/drawing/2014/main" xmlns="" id="{C8BC356D-052B-4A9B-8B2F-6665FD325AB3}"/>
              </a:ext>
            </a:extLst>
          </p:cNvPr>
          <p:cNvSpPr>
            <a:spLocks noGrp="1"/>
          </p:cNvSpPr>
          <p:nvPr>
            <p:ph type="dt" sz="half" idx="10"/>
          </p:nvPr>
        </p:nvSpPr>
        <p:spPr>
          <a:xfrm>
            <a:off x="905256" y="6356350"/>
            <a:ext cx="2743200" cy="365125"/>
          </a:xfrm>
          <a:prstGeom prst="rect">
            <a:avLst/>
          </a:prstGeom>
        </p:spPr>
        <p:txBody>
          <a:bodyPr rtlCol="0"/>
          <a:lstStyle/>
          <a:p>
            <a:pPr rtl="0"/>
            <a:r>
              <a:rPr lang="pt-BR" noProof="0"/>
              <a:t>4/9/20XX</a:t>
            </a:r>
          </a:p>
        </p:txBody>
      </p:sp>
      <p:sp>
        <p:nvSpPr>
          <p:cNvPr id="8" name="Espaço Reservado para Rodapé 7">
            <a:extLst>
              <a:ext uri="{FF2B5EF4-FFF2-40B4-BE49-F238E27FC236}">
                <a16:creationId xmlns:a16="http://schemas.microsoft.com/office/drawing/2014/main" xmlns="" id="{69C5E5FA-26A9-467C-93E3-8476142D1D46}"/>
              </a:ext>
            </a:extLst>
          </p:cNvPr>
          <p:cNvSpPr>
            <a:spLocks noGrp="1"/>
          </p:cNvSpPr>
          <p:nvPr>
            <p:ph type="ftr" sz="quarter" idx="11"/>
          </p:nvPr>
        </p:nvSpPr>
        <p:spPr>
          <a:xfrm>
            <a:off x="4038600" y="6356350"/>
            <a:ext cx="4114800" cy="365125"/>
          </a:xfrm>
          <a:prstGeom prst="rect">
            <a:avLst/>
          </a:prstGeom>
        </p:spPr>
        <p:txBody>
          <a:bodyPr rtlCol="0"/>
          <a:lstStyle/>
          <a:p>
            <a:pPr rtl="0"/>
            <a:r>
              <a:rPr lang="pt-BR" noProof="0"/>
              <a:t>Título da Apresentação</a:t>
            </a:r>
          </a:p>
        </p:txBody>
      </p:sp>
      <p:sp>
        <p:nvSpPr>
          <p:cNvPr id="9" name="Espaço Reservado para o Número do Slide 8">
            <a:extLst>
              <a:ext uri="{FF2B5EF4-FFF2-40B4-BE49-F238E27FC236}">
                <a16:creationId xmlns:a16="http://schemas.microsoft.com/office/drawing/2014/main" xmlns="" id="{D279E50C-1E40-4B48-871B-E392428D20A3}"/>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pt-BR" noProof="0" smtClean="0"/>
              <a:t>‹nº›</a:t>
            </a:fld>
            <a:endParaRPr lang="pt-BR" noProof="0"/>
          </a:p>
        </p:txBody>
      </p:sp>
      <p:sp>
        <p:nvSpPr>
          <p:cNvPr id="14" name="Espaço reservado para texto 4">
            <a:extLst>
              <a:ext uri="{FF2B5EF4-FFF2-40B4-BE49-F238E27FC236}">
                <a16:creationId xmlns:a16="http://schemas.microsoft.com/office/drawing/2014/main" xmlns="" id="{CE04853A-B5A7-418B-B49F-E718136614E0}"/>
              </a:ext>
            </a:extLst>
          </p:cNvPr>
          <p:cNvSpPr>
            <a:spLocks noGrp="1"/>
          </p:cNvSpPr>
          <p:nvPr>
            <p:ph type="body" sz="quarter" idx="13" hasCustomPrompt="1"/>
          </p:nvPr>
        </p:nvSpPr>
        <p:spPr>
          <a:xfrm>
            <a:off x="8439912" y="2372650"/>
            <a:ext cx="329184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6" name="Espaço reservado para conteúdo 5">
            <a:extLst>
              <a:ext uri="{FF2B5EF4-FFF2-40B4-BE49-F238E27FC236}">
                <a16:creationId xmlns:a16="http://schemas.microsoft.com/office/drawing/2014/main" xmlns="" id="{D08E5547-BBB9-4D87-A012-6BC6B1330861}"/>
              </a:ext>
            </a:extLst>
          </p:cNvPr>
          <p:cNvSpPr>
            <a:spLocks noGrp="1"/>
          </p:cNvSpPr>
          <p:nvPr>
            <p:ph sz="quarter" idx="14" hasCustomPrompt="1"/>
          </p:nvPr>
        </p:nvSpPr>
        <p:spPr>
          <a:xfrm>
            <a:off x="8439912" y="3203687"/>
            <a:ext cx="3291840" cy="2968511"/>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Tree>
    <p:extLst>
      <p:ext uri="{BB962C8B-B14F-4D97-AF65-F5344CB8AC3E}">
        <p14:creationId xmlns:p14="http://schemas.microsoft.com/office/powerpoint/2010/main" val="2202261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ítulo e Conteúdo com 3 imagens">
    <p:spTree>
      <p:nvGrpSpPr>
        <p:cNvPr id="1" name=""/>
        <p:cNvGrpSpPr/>
        <p:nvPr/>
      </p:nvGrpSpPr>
      <p:grpSpPr>
        <a:xfrm>
          <a:off x="0" y="0"/>
          <a:ext cx="0" cy="0"/>
          <a:chOff x="0" y="0"/>
          <a:chExt cx="0" cy="0"/>
        </a:xfrm>
      </p:grpSpPr>
      <p:sp useBgFill="1">
        <p:nvSpPr>
          <p:cNvPr id="4" name="Retângulo 3">
            <a:extLst>
              <a:ext uri="{FF2B5EF4-FFF2-40B4-BE49-F238E27FC236}">
                <a16:creationId xmlns:a16="http://schemas.microsoft.com/office/drawing/2014/main" xmlns=""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48D358CF-0758-490A-A084-C46443B9ABE8}"/>
              </a:ext>
            </a:extLst>
          </p:cNvPr>
          <p:cNvSpPr>
            <a:spLocks noGrp="1"/>
          </p:cNvSpPr>
          <p:nvPr>
            <p:ph type="title" hasCustomPrompt="1"/>
          </p:nvPr>
        </p:nvSpPr>
        <p:spPr>
          <a:xfrm>
            <a:off x="841248" y="978408"/>
            <a:ext cx="4059936" cy="1106424"/>
          </a:xfrm>
        </p:spPr>
        <p:txBody>
          <a:bodyPr rtlCol="0" anchor="ctr">
            <a:normAutofit/>
          </a:bodyPr>
          <a:lstStyle>
            <a:lvl1pPr>
              <a:defRPr sz="2800"/>
            </a:lvl1pPr>
          </a:lstStyle>
          <a:p>
            <a:pPr rtl="0"/>
            <a:r>
              <a:rPr lang="pt-BR" noProof="0"/>
              <a:t>Clique para editar o estilo de título Mestre</a:t>
            </a:r>
          </a:p>
        </p:txBody>
      </p:sp>
      <p:sp>
        <p:nvSpPr>
          <p:cNvPr id="3" name="Espaço Reservado para Conteúdo 2">
            <a:extLst>
              <a:ext uri="{FF2B5EF4-FFF2-40B4-BE49-F238E27FC236}">
                <a16:creationId xmlns:a16="http://schemas.microsoft.com/office/drawing/2014/main" xmlns="" id="{21671183-B3CE-4F45-92FB-98290CA0E2CA}"/>
              </a:ext>
            </a:extLst>
          </p:cNvPr>
          <p:cNvSpPr>
            <a:spLocks noGrp="1"/>
          </p:cNvSpPr>
          <p:nvPr>
            <p:ph idx="1" hasCustomPrompt="1"/>
          </p:nvPr>
        </p:nvSpPr>
        <p:spPr>
          <a:xfrm>
            <a:off x="841248" y="2359152"/>
            <a:ext cx="4059936" cy="3429000"/>
          </a:xfrm>
        </p:spPr>
        <p:txBody>
          <a:bodyPr rtlCol="0"/>
          <a:lstStyle>
            <a:lvl1pPr marL="0" indent="0">
              <a:buNone/>
              <a:defRPr sz="1800"/>
            </a:lvl1pPr>
          </a:lstStyle>
          <a:p>
            <a:pPr lvl="0" rtl="0"/>
            <a:r>
              <a:rPr lang="pt-BR" noProof="0"/>
              <a:t>Clique para editar o texto Mestre</a:t>
            </a:r>
          </a:p>
        </p:txBody>
      </p:sp>
      <p:sp>
        <p:nvSpPr>
          <p:cNvPr id="15" name="Espaço Reservado para Imagem 14">
            <a:extLst>
              <a:ext uri="{FF2B5EF4-FFF2-40B4-BE49-F238E27FC236}">
                <a16:creationId xmlns:a16="http://schemas.microsoft.com/office/drawing/2014/main" xmlns="" id="{D9F91D62-7A39-4697-A73D-908DBA590EFB}"/>
              </a:ext>
            </a:extLst>
          </p:cNvPr>
          <p:cNvSpPr>
            <a:spLocks noGrp="1"/>
          </p:cNvSpPr>
          <p:nvPr>
            <p:ph type="pic" sz="quarter" idx="13"/>
          </p:nvPr>
        </p:nvSpPr>
        <p:spPr>
          <a:xfrm>
            <a:off x="8961120" y="566928"/>
            <a:ext cx="2871216" cy="2340864"/>
          </a:xfrm>
        </p:spPr>
        <p:txBody>
          <a:bodyPr rtlCol="0" anchor="ctr"/>
          <a:lstStyle>
            <a:lvl1pPr algn="ctr">
              <a:buNone/>
              <a:defRPr/>
            </a:lvl1pPr>
          </a:lstStyle>
          <a:p>
            <a:pPr rtl="0"/>
            <a:r>
              <a:rPr lang="pt-BR" noProof="0"/>
              <a:t>Clique no ícone para adicionar uma imagem</a:t>
            </a:r>
          </a:p>
        </p:txBody>
      </p:sp>
      <p:sp>
        <p:nvSpPr>
          <p:cNvPr id="10" name="Espaço Reservado para Imagem 14">
            <a:extLst>
              <a:ext uri="{FF2B5EF4-FFF2-40B4-BE49-F238E27FC236}">
                <a16:creationId xmlns:a16="http://schemas.microsoft.com/office/drawing/2014/main" xmlns="" id="{687A7A61-F904-44E0-837C-FB357932BC1E}"/>
              </a:ext>
            </a:extLst>
          </p:cNvPr>
          <p:cNvSpPr>
            <a:spLocks noGrp="1"/>
          </p:cNvSpPr>
          <p:nvPr>
            <p:ph type="pic" sz="quarter" idx="14"/>
          </p:nvPr>
        </p:nvSpPr>
        <p:spPr>
          <a:xfrm>
            <a:off x="5843016" y="566928"/>
            <a:ext cx="2871216" cy="2340864"/>
          </a:xfrm>
        </p:spPr>
        <p:txBody>
          <a:bodyPr rtlCol="0" anchor="ctr"/>
          <a:lstStyle>
            <a:lvl1pPr algn="ctr">
              <a:buNone/>
              <a:defRPr/>
            </a:lvl1pPr>
          </a:lstStyle>
          <a:p>
            <a:pPr rtl="0"/>
            <a:r>
              <a:rPr lang="pt-BR" noProof="0"/>
              <a:t>Clique no ícone para adicionar uma imagem</a:t>
            </a:r>
          </a:p>
        </p:txBody>
      </p:sp>
      <p:sp>
        <p:nvSpPr>
          <p:cNvPr id="5" name="Retângulo 4">
            <a:extLst>
              <a:ext uri="{FF2B5EF4-FFF2-40B4-BE49-F238E27FC236}">
                <a16:creationId xmlns:a16="http://schemas.microsoft.com/office/drawing/2014/main" xmlns=""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tângulo 11">
            <a:extLst>
              <a:ext uri="{FF2B5EF4-FFF2-40B4-BE49-F238E27FC236}">
                <a16:creationId xmlns:a16="http://schemas.microsoft.com/office/drawing/2014/main" xmlns=""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spaço Reservado para Imagem 14">
            <a:extLst>
              <a:ext uri="{FF2B5EF4-FFF2-40B4-BE49-F238E27FC236}">
                <a16:creationId xmlns:a16="http://schemas.microsoft.com/office/drawing/2014/main" xmlns="" id="{FBB9124E-D1EB-4540-B1E1-DF3CD388BB27}"/>
              </a:ext>
            </a:extLst>
          </p:cNvPr>
          <p:cNvSpPr>
            <a:spLocks noGrp="1"/>
          </p:cNvSpPr>
          <p:nvPr>
            <p:ph type="pic" sz="quarter" idx="17"/>
          </p:nvPr>
        </p:nvSpPr>
        <p:spPr>
          <a:xfrm>
            <a:off x="5843016" y="3108960"/>
            <a:ext cx="5989320" cy="3054096"/>
          </a:xfrm>
        </p:spPr>
        <p:txBody>
          <a:bodyPr rtlCol="0" anchor="ctr"/>
          <a:lstStyle>
            <a:lvl1pPr algn="ctr">
              <a:buNone/>
              <a:defRPr/>
            </a:lvl1pPr>
          </a:lstStyle>
          <a:p>
            <a:pPr rtl="0"/>
            <a:r>
              <a:rPr lang="pt-BR" noProof="0"/>
              <a:t>Clique no ícone para adicionar uma imagem</a:t>
            </a:r>
          </a:p>
        </p:txBody>
      </p:sp>
      <p:sp>
        <p:nvSpPr>
          <p:cNvPr id="18" name="Espaço Reservado para Data 17">
            <a:extLst>
              <a:ext uri="{FF2B5EF4-FFF2-40B4-BE49-F238E27FC236}">
                <a16:creationId xmlns:a16="http://schemas.microsoft.com/office/drawing/2014/main" xmlns="" id="{88171D0F-B23C-4DA9-9F5D-C5F480A4C5BE}"/>
              </a:ext>
            </a:extLst>
          </p:cNvPr>
          <p:cNvSpPr>
            <a:spLocks noGrp="1"/>
          </p:cNvSpPr>
          <p:nvPr>
            <p:ph type="dt" sz="half" idx="18"/>
          </p:nvPr>
        </p:nvSpPr>
        <p:spPr>
          <a:xfrm>
            <a:off x="905256" y="6356350"/>
            <a:ext cx="2743200" cy="365125"/>
          </a:xfrm>
          <a:prstGeom prst="rect">
            <a:avLst/>
          </a:prstGeom>
        </p:spPr>
        <p:txBody>
          <a:bodyPr rtlCol="0"/>
          <a:lstStyle/>
          <a:p>
            <a:pPr rtl="0"/>
            <a:r>
              <a:rPr lang="pt-BR" noProof="0"/>
              <a:t>4/9/20XX</a:t>
            </a:r>
          </a:p>
        </p:txBody>
      </p:sp>
      <p:sp>
        <p:nvSpPr>
          <p:cNvPr id="19" name="Espaço Reservado para Rodapé 18">
            <a:extLst>
              <a:ext uri="{FF2B5EF4-FFF2-40B4-BE49-F238E27FC236}">
                <a16:creationId xmlns:a16="http://schemas.microsoft.com/office/drawing/2014/main" xmlns="" id="{69186A5E-A88B-4AD5-8730-E1679229BB98}"/>
              </a:ext>
            </a:extLst>
          </p:cNvPr>
          <p:cNvSpPr>
            <a:spLocks noGrp="1"/>
          </p:cNvSpPr>
          <p:nvPr>
            <p:ph type="ftr" sz="quarter" idx="19"/>
          </p:nvPr>
        </p:nvSpPr>
        <p:spPr>
          <a:xfrm>
            <a:off x="4038600" y="6356350"/>
            <a:ext cx="4114800" cy="365125"/>
          </a:xfrm>
          <a:prstGeom prst="rect">
            <a:avLst/>
          </a:prstGeom>
        </p:spPr>
        <p:txBody>
          <a:bodyPr rtlCol="0"/>
          <a:lstStyle/>
          <a:p>
            <a:pPr rtl="0"/>
            <a:r>
              <a:rPr lang="pt-BR" noProof="0"/>
              <a:t>Título da Apresentação</a:t>
            </a:r>
          </a:p>
        </p:txBody>
      </p:sp>
      <p:sp>
        <p:nvSpPr>
          <p:cNvPr id="20" name="Espaço Reservado para o Número do Slide 19">
            <a:extLst>
              <a:ext uri="{FF2B5EF4-FFF2-40B4-BE49-F238E27FC236}">
                <a16:creationId xmlns:a16="http://schemas.microsoft.com/office/drawing/2014/main" xmlns="" id="{FDD4F609-6DE6-4637-A216-DB19D982FF19}"/>
              </a:ext>
            </a:extLst>
          </p:cNvPr>
          <p:cNvSpPr>
            <a:spLocks noGrp="1"/>
          </p:cNvSpPr>
          <p:nvPr>
            <p:ph type="sldNum" sz="quarter" idx="20"/>
          </p:nvPr>
        </p:nvSpPr>
        <p:spPr>
          <a:xfrm>
            <a:off x="8540496" y="6356350"/>
            <a:ext cx="2743200" cy="365125"/>
          </a:xfrm>
        </p:spPr>
        <p:txBody>
          <a:bodyPr rtlCol="0"/>
          <a:lstStyle/>
          <a:p>
            <a:pPr rtl="0"/>
            <a:fld id="{A65A5C87-DF58-40C8-B092-1DE63DB4547E}" type="slidenum">
              <a:rPr lang="pt-BR" noProof="0" smtClean="0"/>
              <a:t>‹nº›</a:t>
            </a:fld>
            <a:endParaRPr lang="pt-BR" noProof="0"/>
          </a:p>
        </p:txBody>
      </p:sp>
    </p:spTree>
    <p:extLst>
      <p:ext uri="{BB962C8B-B14F-4D97-AF65-F5344CB8AC3E}">
        <p14:creationId xmlns:p14="http://schemas.microsoft.com/office/powerpoint/2010/main" val="352797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rtl="0"/>
            <a:fld id="{A65A5C87-DF58-40C8-B092-1DE63DB4547E}" type="slidenum">
              <a:rPr lang="pt-BR" noProof="0" smtClean="0"/>
              <a:t>‹nº›</a:t>
            </a:fld>
            <a:endParaRPr lang="pt-BR" noProof="0"/>
          </a:p>
        </p:txBody>
      </p:sp>
    </p:spTree>
    <p:extLst>
      <p:ext uri="{BB962C8B-B14F-4D97-AF65-F5344CB8AC3E}">
        <p14:creationId xmlns:p14="http://schemas.microsoft.com/office/powerpoint/2010/main" val="261808800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pt-BR"/>
              <a:t>Clique para editar o título Mestre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9/25/2023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‹nº›</a:t>
            </a:fld>
            <a:endParaRPr lang="en-US" dirty="0"/>
          </a:p>
        </p:txBody>
      </p:sp>
      <p:sp useBgFill="1">
        <p:nvSpPr>
          <p:cNvPr id="11" name="Retângulo 10">
            <a:extLst>
              <a:ext uri="{FF2B5EF4-FFF2-40B4-BE49-F238E27FC236}">
                <a16:creationId xmlns:a16="http://schemas.microsoft.com/office/drawing/2014/main" xmlns="" id="{A7D42239-C9B2-299D-7431-D423B3BD133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tângulo 11">
            <a:extLst>
              <a:ext uri="{FF2B5EF4-FFF2-40B4-BE49-F238E27FC236}">
                <a16:creationId xmlns:a16="http://schemas.microsoft.com/office/drawing/2014/main" xmlns="" id="{974F8596-3A62-ACA2-B464-626E10E7AD9A}"/>
              </a:ext>
            </a:extLst>
          </p:cNvPr>
          <p:cNvSpPr/>
          <p:nvPr userDrawn="1"/>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tângulo 12">
            <a:extLst>
              <a:ext uri="{FF2B5EF4-FFF2-40B4-BE49-F238E27FC236}">
                <a16:creationId xmlns:a16="http://schemas.microsoft.com/office/drawing/2014/main" xmlns="" id="{53E03CA8-D8FE-D05E-E57E-51666738D172}"/>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58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rtl="0"/>
            <a:fld id="{A65A5C87-DF58-40C8-B092-1DE63DB4547E}" type="slidenum">
              <a:rPr lang="pt-BR" noProof="0" smtClean="0"/>
              <a:t>‹nº›</a:t>
            </a:fld>
            <a:endParaRPr lang="pt-BR" noProof="0"/>
          </a:p>
        </p:txBody>
      </p:sp>
    </p:spTree>
    <p:extLst>
      <p:ext uri="{BB962C8B-B14F-4D97-AF65-F5344CB8AC3E}">
        <p14:creationId xmlns:p14="http://schemas.microsoft.com/office/powerpoint/2010/main" val="354848197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rtl="0"/>
            <a:fld id="{A65A5C87-DF58-40C8-B092-1DE63DB4547E}" type="slidenum">
              <a:rPr lang="pt-BR" noProof="0" smtClean="0"/>
              <a:t>‹nº›</a:t>
            </a:fld>
            <a:endParaRPr lang="pt-BR" noProof="0"/>
          </a:p>
        </p:txBody>
      </p:sp>
    </p:spTree>
    <p:extLst>
      <p:ext uri="{BB962C8B-B14F-4D97-AF65-F5344CB8AC3E}">
        <p14:creationId xmlns:p14="http://schemas.microsoft.com/office/powerpoint/2010/main" val="360371780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rtl="0"/>
            <a:fld id="{A65A5C87-DF58-40C8-B092-1DE63DB4547E}" type="slidenum">
              <a:rPr lang="pt-BR" noProof="0" smtClean="0"/>
              <a:t>‹nº›</a:t>
            </a:fld>
            <a:endParaRPr lang="pt-BR" noProof="0"/>
          </a:p>
        </p:txBody>
      </p:sp>
      <p:sp useBgFill="1">
        <p:nvSpPr>
          <p:cNvPr id="2" name="Retângulo 1">
            <a:extLst>
              <a:ext uri="{FF2B5EF4-FFF2-40B4-BE49-F238E27FC236}">
                <a16:creationId xmlns:a16="http://schemas.microsoft.com/office/drawing/2014/main" xmlns="" id="{5F518DFB-31A7-7D3A-FB4D-595DA468C48A}"/>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07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rtl="0"/>
            <a:fld id="{A65A5C87-DF58-40C8-B092-1DE63DB4547E}" type="slidenum">
              <a:rPr lang="pt-BR" noProof="0" smtClean="0"/>
              <a:t>‹nº›</a:t>
            </a:fld>
            <a:endParaRPr lang="pt-BR" noProof="0"/>
          </a:p>
        </p:txBody>
      </p:sp>
    </p:spTree>
    <p:extLst>
      <p:ext uri="{BB962C8B-B14F-4D97-AF65-F5344CB8AC3E}">
        <p14:creationId xmlns:p14="http://schemas.microsoft.com/office/powerpoint/2010/main" val="346183538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a:t>Clique para editar o título Mestre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9/25/2023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rtl="0"/>
            <a:fld id="{A65A5C87-DF58-40C8-B092-1DE63DB4547E}" type="slidenum">
              <a:rPr lang="pt-BR" noProof="0" smtClean="0"/>
              <a:t>‹nº›</a:t>
            </a:fld>
            <a:endParaRPr lang="pt-BR" noProof="0"/>
          </a:p>
        </p:txBody>
      </p:sp>
    </p:spTree>
    <p:extLst>
      <p:ext uri="{BB962C8B-B14F-4D97-AF65-F5344CB8AC3E}">
        <p14:creationId xmlns:p14="http://schemas.microsoft.com/office/powerpoint/2010/main" val="49407702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pt-BR" noProof="0"/>
              <a:t>4/9/20XX</a:t>
            </a: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rtl="0"/>
            <a:fld id="{A65A5C87-DF58-40C8-B092-1DE63DB4547E}" type="slidenum">
              <a:rPr lang="pt-BR" noProof="0" smtClean="0"/>
              <a:t>‹nº›</a:t>
            </a:fld>
            <a:endParaRPr lang="pt-BR" noProof="0"/>
          </a:p>
        </p:txBody>
      </p:sp>
    </p:spTree>
    <p:extLst>
      <p:ext uri="{BB962C8B-B14F-4D97-AF65-F5344CB8AC3E}">
        <p14:creationId xmlns:p14="http://schemas.microsoft.com/office/powerpoint/2010/main" val="123397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9/25/2023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9">
                <a:duotone>
                  <a:schemeClr val="accent1">
                    <a:shade val="45000"/>
                    <a:satMod val="135000"/>
                  </a:schemeClr>
                  <a:prstClr val="white"/>
                </a:duotone>
                <a:extLst>
                  <a:ext uri="{BEBA8EAE-BF5A-486C-A8C5-ECC9F3942E4B}">
                    <a14:imgProps xmlns:a14="http://schemas.microsoft.com/office/drawing/2010/main">
                      <a14:imgLayer r:embed="rId20">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rtl="0"/>
            <a:fld id="{A65A5C87-DF58-40C8-B092-1DE63DB4547E}" type="slidenum">
              <a:rPr lang="pt-BR" noProof="0" smtClean="0"/>
              <a:t>‹nº›</a:t>
            </a:fld>
            <a:endParaRPr lang="pt-BR" noProof="0"/>
          </a:p>
        </p:txBody>
      </p:sp>
    </p:spTree>
    <p:extLst>
      <p:ext uri="{BB962C8B-B14F-4D97-AF65-F5344CB8AC3E}">
        <p14:creationId xmlns:p14="http://schemas.microsoft.com/office/powerpoint/2010/main" val="414650272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730" r:id="rId13"/>
    <p:sldLayoutId id="2147483731" r:id="rId14"/>
    <p:sldLayoutId id="2147483736" r:id="rId15"/>
    <p:sldLayoutId id="2147483733" r:id="rId16"/>
    <p:sldLayoutId id="2147483734" r:id="rId17"/>
  </p:sldLayoutIdLst>
  <p:hf hdr="0"/>
  <p:txStyles>
    <p:titleStyle>
      <a:lvl1pPr algn="l" defTabSz="914400" rtl="0" eaLnBrk="1" latinLnBrk="0" hangingPunct="1">
        <a:lnSpc>
          <a:spcPct val="90000"/>
        </a:lnSpc>
        <a:spcBef>
          <a:spcPct val="0"/>
        </a:spcBef>
        <a:buNone/>
        <a:defRPr sz="5400" kern="1200" cap="all" baseline="0">
          <a:blipFill>
            <a:blip r:embed="rId21">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1.sv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0D9D20-B4BB-42AA-8DDD-68CC9F1D95DB}"/>
              </a:ext>
            </a:extLst>
          </p:cNvPr>
          <p:cNvSpPr>
            <a:spLocks noGrp="1"/>
          </p:cNvSpPr>
          <p:nvPr>
            <p:ph type="ctrTitle"/>
          </p:nvPr>
        </p:nvSpPr>
        <p:spPr>
          <a:xfrm>
            <a:off x="1441859" y="2028103"/>
            <a:ext cx="9404698" cy="2982437"/>
          </a:xfrm>
        </p:spPr>
        <p:txBody>
          <a:bodyPr rtlCol="0">
            <a:normAutofit fontScale="90000"/>
          </a:bodyPr>
          <a:lstStyle/>
          <a:p>
            <a:r>
              <a:rPr lang="pt-BR" sz="2800" b="1" i="0" u="none" strike="noStrike" baseline="0" dirty="0">
                <a:latin typeface="+mn-lt"/>
              </a:rPr>
              <a:t>AUDIÊNCIA PÚBLICA: </a:t>
            </a:r>
            <a:br>
              <a:rPr lang="pt-BR" sz="2800" b="1" i="0" u="none" strike="noStrike" baseline="0" dirty="0">
                <a:latin typeface="+mn-lt"/>
              </a:rPr>
            </a:br>
            <a:r>
              <a:rPr lang="pt-BR" sz="2800" b="1" i="0" u="none" strike="noStrike" baseline="0" dirty="0">
                <a:latin typeface="+mn-lt"/>
              </a:rPr>
              <a:t/>
            </a:r>
            <a:br>
              <a:rPr lang="pt-BR" sz="2800" b="1" i="0" u="none" strike="noStrike" baseline="0" dirty="0">
                <a:latin typeface="+mn-lt"/>
              </a:rPr>
            </a:br>
            <a:r>
              <a:rPr lang="pt-BR" sz="2800" b="1" i="0" u="none" strike="noStrike" baseline="0" dirty="0">
                <a:latin typeface="+mn-lt"/>
              </a:rPr>
              <a:t>Estatuto do Trabalho - SUGESTÃO 12/2018</a:t>
            </a:r>
            <a:br>
              <a:rPr lang="pt-BR" sz="2800" b="1" i="0" u="none" strike="noStrike" baseline="0" dirty="0">
                <a:latin typeface="+mn-lt"/>
              </a:rPr>
            </a:br>
            <a:r>
              <a:rPr lang="pt-BR" sz="2800" b="1" i="0" u="none" strike="noStrike" baseline="0" dirty="0">
                <a:latin typeface="+mn-lt"/>
              </a:rPr>
              <a:t/>
            </a:r>
            <a:br>
              <a:rPr lang="pt-BR" sz="2800" b="1" i="0" u="none" strike="noStrike" baseline="0" dirty="0">
                <a:latin typeface="+mn-lt"/>
              </a:rPr>
            </a:br>
            <a:r>
              <a:rPr lang="pt-BR" sz="2800" b="1" i="0" u="none" strike="noStrike" baseline="0" dirty="0">
                <a:latin typeface="+mn-lt"/>
              </a:rPr>
              <a:t>Objetivos, contexto, conteúdo e perspectivas</a:t>
            </a:r>
            <a:r>
              <a:rPr lang="pt-BR" sz="1800" b="0" i="1" u="none" strike="noStrike" baseline="0" dirty="0">
                <a:latin typeface="+mn-lt"/>
              </a:rPr>
              <a:t/>
            </a:r>
            <a:br>
              <a:rPr lang="pt-BR" sz="1800" b="0" i="1" u="none" strike="noStrike" baseline="0" dirty="0">
                <a:latin typeface="+mn-lt"/>
              </a:rPr>
            </a:br>
            <a:r>
              <a:rPr lang="pt-BR" sz="1800" b="0" i="1" u="none" strike="noStrike" baseline="0" dirty="0">
                <a:latin typeface="+mn-lt"/>
              </a:rPr>
              <a:t/>
            </a:r>
            <a:br>
              <a:rPr lang="pt-BR" sz="1800" b="0" i="1" u="none" strike="noStrike" baseline="0" dirty="0">
                <a:latin typeface="+mn-lt"/>
              </a:rPr>
            </a:br>
            <a:endParaRPr lang="pt-BR" dirty="0">
              <a:latin typeface="+mn-lt"/>
            </a:endParaRPr>
          </a:p>
        </p:txBody>
      </p:sp>
      <p:sp>
        <p:nvSpPr>
          <p:cNvPr id="3" name="Subtítulo 2">
            <a:extLst>
              <a:ext uri="{FF2B5EF4-FFF2-40B4-BE49-F238E27FC236}">
                <a16:creationId xmlns:a16="http://schemas.microsoft.com/office/drawing/2014/main" xmlns="" id="{ED9E8FDB-60EE-45AE-BB89-9A561A61C2AC}"/>
              </a:ext>
            </a:extLst>
          </p:cNvPr>
          <p:cNvSpPr>
            <a:spLocks noGrp="1"/>
          </p:cNvSpPr>
          <p:nvPr>
            <p:ph type="subTitle" idx="1"/>
          </p:nvPr>
        </p:nvSpPr>
        <p:spPr>
          <a:xfrm>
            <a:off x="1530220" y="5010540"/>
            <a:ext cx="9227976" cy="1530220"/>
          </a:xfrm>
        </p:spPr>
        <p:txBody>
          <a:bodyPr rtlCol="0">
            <a:normAutofit fontScale="92500" lnSpcReduction="10000"/>
          </a:bodyPr>
          <a:lstStyle/>
          <a:p>
            <a:pPr rtl="0">
              <a:lnSpc>
                <a:spcPct val="120000"/>
              </a:lnSpc>
              <a:spcBef>
                <a:spcPts val="600"/>
              </a:spcBef>
            </a:pPr>
            <a:r>
              <a:rPr lang="pt-BR" sz="2000" b="0" i="1" dirty="0">
                <a:latin typeface="Arial-ItalicMT"/>
              </a:rPr>
              <a:t>Brasília, 25</a:t>
            </a:r>
            <a:r>
              <a:rPr lang="pt-BR" sz="2000" b="0" i="1" u="none" strike="noStrike" baseline="0" dirty="0">
                <a:latin typeface="Arial-ItalicMT"/>
              </a:rPr>
              <a:t> de setembro de 2023 </a:t>
            </a:r>
          </a:p>
          <a:p>
            <a:pPr rtl="0">
              <a:lnSpc>
                <a:spcPct val="120000"/>
              </a:lnSpc>
              <a:spcBef>
                <a:spcPts val="600"/>
              </a:spcBef>
            </a:pPr>
            <a:r>
              <a:rPr lang="pt-BR" sz="2000" b="1" dirty="0">
                <a:solidFill>
                  <a:schemeClr val="tx1"/>
                </a:solidFill>
              </a:rPr>
              <a:t>Luiz Alberto dos Santos</a:t>
            </a:r>
          </a:p>
          <a:p>
            <a:pPr rtl="0">
              <a:lnSpc>
                <a:spcPct val="120000"/>
              </a:lnSpc>
              <a:spcBef>
                <a:spcPts val="600"/>
              </a:spcBef>
            </a:pPr>
            <a:r>
              <a:rPr lang="pt-BR" sz="1100" dirty="0">
                <a:solidFill>
                  <a:schemeClr val="tx1"/>
                </a:solidFill>
              </a:rPr>
              <a:t>Consultor Legislativo do Senado Federal</a:t>
            </a:r>
          </a:p>
          <a:p>
            <a:pPr rtl="0">
              <a:lnSpc>
                <a:spcPct val="120000"/>
              </a:lnSpc>
              <a:spcBef>
                <a:spcPts val="600"/>
              </a:spcBef>
            </a:pPr>
            <a:r>
              <a:rPr lang="pt-BR" sz="1100" dirty="0">
                <a:solidFill>
                  <a:schemeClr val="tx1"/>
                </a:solidFill>
              </a:rPr>
              <a:t>Advogado, Mestre em Administração e Doutor em Ciências Sociais</a:t>
            </a:r>
          </a:p>
          <a:p>
            <a:pPr rtl="0">
              <a:lnSpc>
                <a:spcPct val="120000"/>
              </a:lnSpc>
              <a:spcBef>
                <a:spcPts val="600"/>
              </a:spcBef>
            </a:pPr>
            <a:r>
              <a:rPr lang="pt-BR" sz="1100" dirty="0">
                <a:solidFill>
                  <a:schemeClr val="tx1"/>
                </a:solidFill>
              </a:rPr>
              <a:t>Professor Colaborador da EBAPE/FGV</a:t>
            </a:r>
          </a:p>
        </p:txBody>
      </p:sp>
      <p:sp>
        <p:nvSpPr>
          <p:cNvPr id="4" name="Retângulo 3">
            <a:extLst>
              <a:ext uri="{FF2B5EF4-FFF2-40B4-BE49-F238E27FC236}">
                <a16:creationId xmlns:a16="http://schemas.microsoft.com/office/drawing/2014/main" xmlns="" id="{C36AF120-2936-F672-CCDB-C85221BAD046}"/>
              </a:ext>
            </a:extLst>
          </p:cNvPr>
          <p:cNvSpPr/>
          <p:nvPr/>
        </p:nvSpPr>
        <p:spPr>
          <a:xfrm>
            <a:off x="1744536" y="284388"/>
            <a:ext cx="9303750" cy="830997"/>
          </a:xfrm>
          <a:prstGeom prst="rect">
            <a:avLst/>
          </a:prstGeom>
        </p:spPr>
        <p:txBody>
          <a:bodyPr wrap="square">
            <a:spAutoFit/>
          </a:bodyPr>
          <a:lstStyle/>
          <a:p>
            <a:r>
              <a:rPr lang="pt-BR" sz="2400" b="1" dirty="0"/>
              <a:t>Senado Federal</a:t>
            </a:r>
          </a:p>
          <a:p>
            <a:r>
              <a:rPr lang="pt-BR" sz="2400" b="1" dirty="0"/>
              <a:t>Comissão de Direitos Humanos e Legislação Participativa</a:t>
            </a:r>
          </a:p>
        </p:txBody>
      </p:sp>
      <p:pic>
        <p:nvPicPr>
          <p:cNvPr id="6" name="Picture 2" descr="Armas nacionais">
            <a:extLst>
              <a:ext uri="{FF2B5EF4-FFF2-40B4-BE49-F238E27FC236}">
                <a16:creationId xmlns:a16="http://schemas.microsoft.com/office/drawing/2014/main" xmlns="" id="{4E3AE0D2-744A-905F-31E5-4A47062A0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20" y="100231"/>
            <a:ext cx="1060146" cy="111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7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F09EB3-529E-3B8E-D725-19036A8EE4BC}"/>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xmlns="" id="{7A08A534-9BB9-9688-AD3C-59D0460D2BDA}"/>
              </a:ext>
            </a:extLst>
          </p:cNvPr>
          <p:cNvSpPr>
            <a:spLocks noGrp="1"/>
          </p:cNvSpPr>
          <p:nvPr>
            <p:ph idx="1"/>
          </p:nvPr>
        </p:nvSpPr>
        <p:spPr>
          <a:xfrm>
            <a:off x="1069848" y="550506"/>
            <a:ext cx="10058400" cy="5621694"/>
          </a:xfrm>
        </p:spPr>
        <p:txBody>
          <a:bodyPr>
            <a:normAutofit fontScale="92500" lnSpcReduction="10000"/>
          </a:bodyPr>
          <a:lstStyle/>
          <a:p>
            <a:r>
              <a:rPr lang="pt-BR" sz="2800" dirty="0"/>
              <a:t>Jornada: 40 horas semanais; prorrogação habitual vedada, vedação total em caso de trabalho insalubre, perigoso ou penoso</a:t>
            </a:r>
          </a:p>
          <a:p>
            <a:r>
              <a:rPr lang="pt-BR" sz="2800" dirty="0"/>
              <a:t>Jornada in itinere: integração do tempo de trajeto à jornada</a:t>
            </a:r>
          </a:p>
          <a:p>
            <a:r>
              <a:rPr lang="pt-BR" sz="2800" dirty="0"/>
              <a:t>Banco de horas: apenas mediante convenção coletiva; compensação dentro do exercício; limite de acumulação de 40 h. Folgas compensatórias com acréscimo de 50%. Direito de escolha à data de folga.</a:t>
            </a:r>
          </a:p>
          <a:p>
            <a:r>
              <a:rPr lang="pt-BR" sz="2800" dirty="0"/>
              <a:t>Período de descanso e alimentação: mínimo de 60 min e intervalo de 11h entre jornadas</a:t>
            </a:r>
          </a:p>
          <a:p>
            <a:r>
              <a:rPr lang="pt-BR" sz="2800" dirty="0"/>
              <a:t>Teletrabalho: garanta de direitos</a:t>
            </a:r>
          </a:p>
          <a:p>
            <a:r>
              <a:rPr lang="pt-BR" sz="2800" dirty="0"/>
              <a:t>Férias: acréscimo de 50%, usufruto em 12 meses após o período ou direito em dobro, parcelamento em período não inferior a 14 dias.</a:t>
            </a:r>
          </a:p>
          <a:p>
            <a:endParaRPr lang="pt-BR" sz="2800" dirty="0"/>
          </a:p>
        </p:txBody>
      </p:sp>
      <p:sp>
        <p:nvSpPr>
          <p:cNvPr id="6" name="Espaço Reservado para Número de Slide 5">
            <a:extLst>
              <a:ext uri="{FF2B5EF4-FFF2-40B4-BE49-F238E27FC236}">
                <a16:creationId xmlns:a16="http://schemas.microsoft.com/office/drawing/2014/main" xmlns="" id="{D3D4C3C7-CAB2-B6EB-1D4A-33FC4D1F7E18}"/>
              </a:ext>
            </a:extLst>
          </p:cNvPr>
          <p:cNvSpPr>
            <a:spLocks noGrp="1"/>
          </p:cNvSpPr>
          <p:nvPr>
            <p:ph type="sldNum" sz="quarter" idx="12"/>
          </p:nvPr>
        </p:nvSpPr>
        <p:spPr/>
        <p:txBody>
          <a:bodyPr/>
          <a:lstStyle/>
          <a:p>
            <a:pPr rtl="0"/>
            <a:fld id="{A65A5C87-DF58-40C8-B092-1DE63DB4547E}" type="slidenum">
              <a:rPr lang="pt-BR" noProof="0" smtClean="0"/>
              <a:t>10</a:t>
            </a:fld>
            <a:endParaRPr lang="pt-BR" noProof="0"/>
          </a:p>
        </p:txBody>
      </p:sp>
    </p:spTree>
    <p:extLst>
      <p:ext uri="{BB962C8B-B14F-4D97-AF65-F5344CB8AC3E}">
        <p14:creationId xmlns:p14="http://schemas.microsoft.com/office/powerpoint/2010/main" val="2660859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34D90F-461A-03DF-83FC-1D3A5E61234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xmlns="" id="{099AB259-9355-7D8D-0C94-9C00AB0622B8}"/>
              </a:ext>
            </a:extLst>
          </p:cNvPr>
          <p:cNvSpPr>
            <a:spLocks noGrp="1"/>
          </p:cNvSpPr>
          <p:nvPr>
            <p:ph idx="1"/>
          </p:nvPr>
        </p:nvSpPr>
        <p:spPr>
          <a:xfrm>
            <a:off x="1069848" y="484632"/>
            <a:ext cx="10058400" cy="5687568"/>
          </a:xfrm>
        </p:spPr>
        <p:txBody>
          <a:bodyPr>
            <a:normAutofit fontScale="92500" lnSpcReduction="10000"/>
          </a:bodyPr>
          <a:lstStyle/>
          <a:p>
            <a:r>
              <a:rPr lang="pt-BR" sz="2800" dirty="0"/>
              <a:t>Salário mínimo: garantia de aumento real (PIB)</a:t>
            </a:r>
          </a:p>
          <a:p>
            <a:r>
              <a:rPr lang="pt-BR" sz="2800" dirty="0"/>
              <a:t>Isonomia salarial, sem discriminação de sexo, raça, religião, convicção política etc, com multa de 100% sobre diferenças em caso de discriminação</a:t>
            </a:r>
          </a:p>
          <a:p>
            <a:r>
              <a:rPr lang="pt-BR" sz="2800" dirty="0"/>
              <a:t>Adicionais: sobre o salário. Penosidade 25%; periculosidade 30%, insalubridade de 10 a 40%, noturno: 25%</a:t>
            </a:r>
          </a:p>
          <a:p>
            <a:r>
              <a:rPr lang="pt-BR" sz="2800" dirty="0"/>
              <a:t>Trabalho extraordinário: hora extra normal com 50%; em período de descanso: 100%</a:t>
            </a:r>
          </a:p>
          <a:p>
            <a:r>
              <a:rPr lang="pt-BR" sz="2800" dirty="0"/>
              <a:t>Licença maternidade: 180 dias ou 360 no caso de filho com deficiência. </a:t>
            </a:r>
          </a:p>
          <a:p>
            <a:r>
              <a:rPr lang="pt-BR" sz="2800" dirty="0"/>
              <a:t>Licença paternidade: 20 dias úteis.</a:t>
            </a:r>
          </a:p>
          <a:p>
            <a:r>
              <a:rPr lang="pt-BR" sz="2800" dirty="0"/>
              <a:t>Aviso prévio: do trabalhador – 30 dias; do empregador: 30+5 a cada doze meses de trabalho</a:t>
            </a:r>
          </a:p>
          <a:p>
            <a:r>
              <a:rPr lang="pt-BR" sz="2800" dirty="0"/>
              <a:t>Verbas rescisórias: inclusão de indenização por demissão ilícita</a:t>
            </a:r>
          </a:p>
          <a:p>
            <a:pPr marL="0" indent="0">
              <a:buNone/>
            </a:pPr>
            <a:endParaRPr lang="pt-BR" sz="2800" dirty="0"/>
          </a:p>
          <a:p>
            <a:endParaRPr lang="pt-BR" sz="2800" dirty="0"/>
          </a:p>
        </p:txBody>
      </p:sp>
      <p:sp>
        <p:nvSpPr>
          <p:cNvPr id="6" name="Espaço Reservado para Número de Slide 5">
            <a:extLst>
              <a:ext uri="{FF2B5EF4-FFF2-40B4-BE49-F238E27FC236}">
                <a16:creationId xmlns:a16="http://schemas.microsoft.com/office/drawing/2014/main" xmlns="" id="{FBBA848C-7986-B870-9719-0C3B822B1D60}"/>
              </a:ext>
            </a:extLst>
          </p:cNvPr>
          <p:cNvSpPr>
            <a:spLocks noGrp="1"/>
          </p:cNvSpPr>
          <p:nvPr>
            <p:ph type="sldNum" sz="quarter" idx="12"/>
          </p:nvPr>
        </p:nvSpPr>
        <p:spPr/>
        <p:txBody>
          <a:bodyPr/>
          <a:lstStyle/>
          <a:p>
            <a:pPr rtl="0"/>
            <a:fld id="{A65A5C87-DF58-40C8-B092-1DE63DB4547E}" type="slidenum">
              <a:rPr lang="pt-BR" noProof="0" smtClean="0"/>
              <a:t>11</a:t>
            </a:fld>
            <a:endParaRPr lang="pt-BR" noProof="0"/>
          </a:p>
        </p:txBody>
      </p:sp>
    </p:spTree>
    <p:extLst>
      <p:ext uri="{BB962C8B-B14F-4D97-AF65-F5344CB8AC3E}">
        <p14:creationId xmlns:p14="http://schemas.microsoft.com/office/powerpoint/2010/main" val="258273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D79EB8-2895-E249-3EF1-D08A01E3AE68}"/>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xmlns="" id="{B70AEE03-3499-61B5-52F0-1B23F1FEBC41}"/>
              </a:ext>
            </a:extLst>
          </p:cNvPr>
          <p:cNvSpPr>
            <a:spLocks noGrp="1"/>
          </p:cNvSpPr>
          <p:nvPr>
            <p:ph idx="1"/>
          </p:nvPr>
        </p:nvSpPr>
        <p:spPr>
          <a:xfrm>
            <a:off x="1069848" y="484632"/>
            <a:ext cx="10058400" cy="5687568"/>
          </a:xfrm>
        </p:spPr>
        <p:txBody>
          <a:bodyPr>
            <a:normAutofit fontScale="92500" lnSpcReduction="10000"/>
          </a:bodyPr>
          <a:lstStyle/>
          <a:p>
            <a:r>
              <a:rPr lang="pt-BR" sz="2800" dirty="0"/>
              <a:t>Organização sindical</a:t>
            </a:r>
          </a:p>
          <a:p>
            <a:pPr lvl="1"/>
            <a:r>
              <a:rPr lang="pt-BR" sz="2400" dirty="0"/>
              <a:t>Auto regulação</a:t>
            </a:r>
          </a:p>
          <a:p>
            <a:pPr lvl="1"/>
            <a:r>
              <a:rPr lang="pt-BR" sz="2400" dirty="0"/>
              <a:t>Taxa assistencial negocial</a:t>
            </a:r>
          </a:p>
          <a:p>
            <a:pPr lvl="1"/>
            <a:r>
              <a:rPr lang="pt-BR" sz="2400" dirty="0"/>
              <a:t>Vedação de atos antissindicais</a:t>
            </a:r>
          </a:p>
          <a:p>
            <a:pPr lvl="1"/>
            <a:r>
              <a:rPr lang="pt-BR" sz="2400" dirty="0"/>
              <a:t>Representação sindical na empresa</a:t>
            </a:r>
          </a:p>
          <a:p>
            <a:r>
              <a:rPr lang="pt-BR" sz="2800" dirty="0"/>
              <a:t>Negociação coletiva: </a:t>
            </a:r>
          </a:p>
          <a:p>
            <a:pPr lvl="1"/>
            <a:r>
              <a:rPr lang="pt-BR" sz="2400" dirty="0"/>
              <a:t>Ultratividade</a:t>
            </a:r>
          </a:p>
          <a:p>
            <a:pPr lvl="1"/>
            <a:r>
              <a:rPr lang="pt-BR" sz="2400" dirty="0"/>
              <a:t>Correção obrigatória de salários pela inflação</a:t>
            </a:r>
          </a:p>
          <a:p>
            <a:pPr lvl="1"/>
            <a:r>
              <a:rPr lang="pt-BR" sz="2400" dirty="0"/>
              <a:t>Aumento real objeto de negociação</a:t>
            </a:r>
          </a:p>
          <a:p>
            <a:pPr lvl="1"/>
            <a:r>
              <a:rPr lang="pt-BR" sz="2400" dirty="0"/>
              <a:t>Negociado sobre legislado somente se mais benéfico ao trabalhador</a:t>
            </a:r>
          </a:p>
          <a:p>
            <a:r>
              <a:rPr lang="pt-BR" sz="2800" dirty="0"/>
              <a:t>Direito de greve:</a:t>
            </a:r>
          </a:p>
          <a:p>
            <a:pPr lvl="1"/>
            <a:r>
              <a:rPr lang="pt-BR" sz="2400" dirty="0"/>
              <a:t> assegurado, com uso de meios pacíficos e arrecadação de fundos</a:t>
            </a:r>
          </a:p>
          <a:p>
            <a:pPr lvl="1"/>
            <a:r>
              <a:rPr lang="pt-BR" sz="2400" dirty="0"/>
              <a:t>Vedação de desconto de dias parados e rescisão de contratos durante a grave</a:t>
            </a:r>
          </a:p>
          <a:p>
            <a:pPr lvl="1"/>
            <a:r>
              <a:rPr lang="pt-BR" sz="2400" dirty="0"/>
              <a:t>Obrigação </a:t>
            </a:r>
            <a:r>
              <a:rPr lang="pt-BR" sz="2400" b="1" dirty="0"/>
              <a:t>do empregador </a:t>
            </a:r>
            <a:r>
              <a:rPr lang="pt-BR" sz="2400" dirty="0"/>
              <a:t>de manter serviços essenciais em nível mínimo</a:t>
            </a:r>
          </a:p>
          <a:p>
            <a:pPr lvl="1"/>
            <a:endParaRPr lang="pt-BR" sz="2400" dirty="0"/>
          </a:p>
          <a:p>
            <a:pPr lvl="1"/>
            <a:endParaRPr lang="pt-BR" sz="2400" dirty="0"/>
          </a:p>
        </p:txBody>
      </p:sp>
      <p:sp>
        <p:nvSpPr>
          <p:cNvPr id="6" name="Espaço Reservado para Número de Slide 5">
            <a:extLst>
              <a:ext uri="{FF2B5EF4-FFF2-40B4-BE49-F238E27FC236}">
                <a16:creationId xmlns:a16="http://schemas.microsoft.com/office/drawing/2014/main" xmlns="" id="{06AB4E3A-9064-D49A-51FF-4A39DCB91346}"/>
              </a:ext>
            </a:extLst>
          </p:cNvPr>
          <p:cNvSpPr>
            <a:spLocks noGrp="1"/>
          </p:cNvSpPr>
          <p:nvPr>
            <p:ph type="sldNum" sz="quarter" idx="12"/>
          </p:nvPr>
        </p:nvSpPr>
        <p:spPr/>
        <p:txBody>
          <a:bodyPr/>
          <a:lstStyle/>
          <a:p>
            <a:pPr rtl="0"/>
            <a:fld id="{A65A5C87-DF58-40C8-B092-1DE63DB4547E}" type="slidenum">
              <a:rPr lang="pt-BR" noProof="0" smtClean="0"/>
              <a:t>12</a:t>
            </a:fld>
            <a:endParaRPr lang="pt-BR" noProof="0"/>
          </a:p>
        </p:txBody>
      </p:sp>
    </p:spTree>
    <p:extLst>
      <p:ext uri="{BB962C8B-B14F-4D97-AF65-F5344CB8AC3E}">
        <p14:creationId xmlns:p14="http://schemas.microsoft.com/office/powerpoint/2010/main" val="401466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C39C71-36C2-C194-1558-0DAAFAF2A53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xmlns="" id="{8BAA11E8-819D-649B-4CC9-4C53E57904DC}"/>
              </a:ext>
            </a:extLst>
          </p:cNvPr>
          <p:cNvSpPr>
            <a:spLocks noGrp="1"/>
          </p:cNvSpPr>
          <p:nvPr>
            <p:ph idx="1"/>
          </p:nvPr>
        </p:nvSpPr>
        <p:spPr>
          <a:xfrm>
            <a:off x="1069848" y="559837"/>
            <a:ext cx="10058400" cy="5612363"/>
          </a:xfrm>
        </p:spPr>
        <p:txBody>
          <a:bodyPr>
            <a:normAutofit/>
          </a:bodyPr>
          <a:lstStyle/>
          <a:p>
            <a:r>
              <a:rPr lang="pt-BR" sz="2800" dirty="0"/>
              <a:t>Processo do trabalho</a:t>
            </a:r>
          </a:p>
          <a:p>
            <a:endParaRPr lang="pt-BR" sz="2800" dirty="0"/>
          </a:p>
          <a:p>
            <a:pPr algn="l"/>
            <a:r>
              <a:rPr lang="pt-BR" sz="2400" dirty="0"/>
              <a:t>Objetivo: “estabelecer um sistema processual do trabalho pautado na simplicidade e na celeridade, que </a:t>
            </a:r>
            <a:r>
              <a:rPr lang="pt-BR" sz="2400" b="1" dirty="0"/>
              <a:t>garanta a igualdade material das partes</a:t>
            </a:r>
            <a:r>
              <a:rPr lang="pt-BR" sz="2400" dirty="0"/>
              <a:t>, reconhecendo a hipossuficiência do trabalhador nas relações de trabalho, e assegure a efetividade das decisões judiciais.”</a:t>
            </a:r>
          </a:p>
          <a:p>
            <a:pPr marL="0" indent="0" algn="l">
              <a:buNone/>
            </a:pPr>
            <a:endParaRPr lang="pt-BR" sz="2400" dirty="0"/>
          </a:p>
          <a:p>
            <a:pPr lvl="1"/>
            <a:r>
              <a:rPr lang="pt-BR" sz="2400" dirty="0"/>
              <a:t>Maior celeridade e simplicidade na JT</a:t>
            </a:r>
          </a:p>
          <a:p>
            <a:pPr lvl="1"/>
            <a:r>
              <a:rPr lang="pt-BR" sz="2400" dirty="0"/>
              <a:t>Gratuidade da justiça integral para o trabalhador</a:t>
            </a:r>
          </a:p>
          <a:p>
            <a:pPr lvl="1"/>
            <a:r>
              <a:rPr lang="pt-BR" sz="2400" dirty="0"/>
              <a:t>Prescrição não corre na vigência do contrato</a:t>
            </a:r>
          </a:p>
          <a:p>
            <a:pPr lvl="1"/>
            <a:r>
              <a:rPr lang="pt-BR" sz="2400" dirty="0"/>
              <a:t>Ação promocional para garantir direito de todos os trabalhadores</a:t>
            </a:r>
          </a:p>
          <a:p>
            <a:pPr lvl="1"/>
            <a:r>
              <a:rPr lang="pt-BR" sz="2400" dirty="0"/>
              <a:t>“in dubio pro operário”</a:t>
            </a:r>
          </a:p>
          <a:p>
            <a:pPr lvl="1"/>
            <a:endParaRPr lang="pt-BR" sz="2400" dirty="0"/>
          </a:p>
        </p:txBody>
      </p:sp>
      <p:sp>
        <p:nvSpPr>
          <p:cNvPr id="6" name="Espaço Reservado para Número de Slide 5">
            <a:extLst>
              <a:ext uri="{FF2B5EF4-FFF2-40B4-BE49-F238E27FC236}">
                <a16:creationId xmlns:a16="http://schemas.microsoft.com/office/drawing/2014/main" xmlns="" id="{470F7974-9769-D822-3708-9228A6BE4F88}"/>
              </a:ext>
            </a:extLst>
          </p:cNvPr>
          <p:cNvSpPr>
            <a:spLocks noGrp="1"/>
          </p:cNvSpPr>
          <p:nvPr>
            <p:ph type="sldNum" sz="quarter" idx="12"/>
          </p:nvPr>
        </p:nvSpPr>
        <p:spPr/>
        <p:txBody>
          <a:bodyPr/>
          <a:lstStyle/>
          <a:p>
            <a:pPr rtl="0"/>
            <a:fld id="{A65A5C87-DF58-40C8-B092-1DE63DB4547E}" type="slidenum">
              <a:rPr lang="pt-BR" noProof="0" smtClean="0"/>
              <a:t>13</a:t>
            </a:fld>
            <a:endParaRPr lang="pt-BR" noProof="0"/>
          </a:p>
        </p:txBody>
      </p:sp>
    </p:spTree>
    <p:extLst>
      <p:ext uri="{BB962C8B-B14F-4D97-AF65-F5344CB8AC3E}">
        <p14:creationId xmlns:p14="http://schemas.microsoft.com/office/powerpoint/2010/main" val="186263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B1E727-ACDD-C872-F625-4617FC1212E7}"/>
              </a:ext>
            </a:extLst>
          </p:cNvPr>
          <p:cNvSpPr>
            <a:spLocks noGrp="1"/>
          </p:cNvSpPr>
          <p:nvPr>
            <p:ph type="title"/>
          </p:nvPr>
        </p:nvSpPr>
        <p:spPr/>
        <p:txBody>
          <a:bodyPr/>
          <a:lstStyle/>
          <a:p>
            <a:r>
              <a:rPr lang="pt-BR" dirty="0"/>
              <a:t>Tramitação e Estágio atual</a:t>
            </a:r>
          </a:p>
        </p:txBody>
      </p:sp>
      <p:sp>
        <p:nvSpPr>
          <p:cNvPr id="3" name="Espaço Reservado para Conteúdo 2">
            <a:extLst>
              <a:ext uri="{FF2B5EF4-FFF2-40B4-BE49-F238E27FC236}">
                <a16:creationId xmlns:a16="http://schemas.microsoft.com/office/drawing/2014/main" xmlns="" id="{BC84C451-A07C-410E-2E33-B17BA32F4504}"/>
              </a:ext>
            </a:extLst>
          </p:cNvPr>
          <p:cNvSpPr>
            <a:spLocks noGrp="1"/>
          </p:cNvSpPr>
          <p:nvPr>
            <p:ph idx="1"/>
          </p:nvPr>
        </p:nvSpPr>
        <p:spPr/>
        <p:txBody>
          <a:bodyPr>
            <a:normAutofit fontScale="70000" lnSpcReduction="20000"/>
          </a:bodyPr>
          <a:lstStyle/>
          <a:p>
            <a:r>
              <a:rPr lang="pt-BR" sz="3200" dirty="0"/>
              <a:t>Apresentada SUG em 10.05.2018 na CDH/SF</a:t>
            </a:r>
          </a:p>
          <a:p>
            <a:r>
              <a:rPr lang="pt-BR" sz="3200" dirty="0"/>
              <a:t>Arquivado em dez.2022</a:t>
            </a:r>
          </a:p>
          <a:p>
            <a:r>
              <a:rPr lang="pt-BR" sz="3200" dirty="0"/>
              <a:t>Desarquivado em 16.03.23</a:t>
            </a:r>
          </a:p>
          <a:p>
            <a:r>
              <a:rPr lang="pt-BR" sz="3200" dirty="0"/>
              <a:t>Matéria com a Relatoria (Senador Paim)</a:t>
            </a:r>
          </a:p>
          <a:p>
            <a:r>
              <a:rPr lang="pt-BR" sz="3200" b="1" dirty="0">
                <a:effectLst/>
                <a:ea typeface="Calibri" panose="020F0502020204030204" pitchFamily="34" charset="0"/>
                <a:cs typeface="Times New Roman" panose="02020603050405020304" pitchFamily="18" charset="0"/>
              </a:rPr>
              <a:t>Realizadas 8 audiências públicas</a:t>
            </a:r>
            <a:r>
              <a:rPr lang="pt-BR" sz="3200" dirty="0">
                <a:effectLst/>
                <a:ea typeface="Calibri" panose="020F0502020204030204" pitchFamily="34" charset="0"/>
                <a:cs typeface="Times New Roman" panose="02020603050405020304" pitchFamily="18" charset="0"/>
              </a:rPr>
              <a:t> em 2023, com participação de 81 especialistas. </a:t>
            </a:r>
          </a:p>
          <a:p>
            <a:r>
              <a:rPr lang="pt-BR" sz="3200" dirty="0"/>
              <a:t>Audiência Pública em 25.09.23</a:t>
            </a:r>
          </a:p>
          <a:p>
            <a:r>
              <a:rPr lang="pt-BR" sz="3200" dirty="0"/>
              <a:t>Requerimento nº 77/2023-CDH: realização de diligências externas com o objetivo de realizar audiências públicas dentro do ciclo de debates do Estatuto do Trabalho - SUG 12/2018.</a:t>
            </a:r>
          </a:p>
          <a:p>
            <a:pPr lvl="1"/>
            <a:r>
              <a:rPr lang="pt-BR" sz="3000" dirty="0"/>
              <a:t>Joinville/SC: 29.09.2023</a:t>
            </a:r>
          </a:p>
          <a:p>
            <a:pPr lvl="1"/>
            <a:r>
              <a:rPr lang="pt-BR" sz="3000" dirty="0"/>
              <a:t>Campo Grande/MS: 26.10.2023</a:t>
            </a:r>
            <a:endParaRPr lang="pt-BR" sz="3200" dirty="0"/>
          </a:p>
          <a:p>
            <a:endParaRPr lang="pt-BR" sz="3200" dirty="0"/>
          </a:p>
        </p:txBody>
      </p:sp>
      <p:sp>
        <p:nvSpPr>
          <p:cNvPr id="6" name="Espaço Reservado para Número de Slide 5">
            <a:extLst>
              <a:ext uri="{FF2B5EF4-FFF2-40B4-BE49-F238E27FC236}">
                <a16:creationId xmlns:a16="http://schemas.microsoft.com/office/drawing/2014/main" xmlns="" id="{CF172F8E-5802-D025-C2CC-1B5A7C2726F2}"/>
              </a:ext>
            </a:extLst>
          </p:cNvPr>
          <p:cNvSpPr>
            <a:spLocks noGrp="1"/>
          </p:cNvSpPr>
          <p:nvPr>
            <p:ph type="sldNum" sz="quarter" idx="12"/>
          </p:nvPr>
        </p:nvSpPr>
        <p:spPr/>
        <p:txBody>
          <a:bodyPr/>
          <a:lstStyle/>
          <a:p>
            <a:pPr rtl="0"/>
            <a:fld id="{A65A5C87-DF58-40C8-B092-1DE63DB4547E}" type="slidenum">
              <a:rPr lang="pt-BR" noProof="0" smtClean="0"/>
              <a:t>14</a:t>
            </a:fld>
            <a:endParaRPr lang="pt-BR" noProof="0"/>
          </a:p>
        </p:txBody>
      </p:sp>
    </p:spTree>
    <p:extLst>
      <p:ext uri="{BB962C8B-B14F-4D97-AF65-F5344CB8AC3E}">
        <p14:creationId xmlns:p14="http://schemas.microsoft.com/office/powerpoint/2010/main" val="98660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A4A1675F-AC2F-97A7-0859-D4D2F08BE75C}"/>
              </a:ext>
            </a:extLst>
          </p:cNvPr>
          <p:cNvSpPr>
            <a:spLocks noGrp="1"/>
          </p:cNvSpPr>
          <p:nvPr>
            <p:ph type="dt" sz="half" idx="10"/>
          </p:nvPr>
        </p:nvSpPr>
        <p:spPr>
          <a:prstGeom prst="rect">
            <a:avLst/>
          </a:prstGeom>
        </p:spPr>
        <p:txBody>
          <a:bodyPr/>
          <a:lstStyle/>
          <a:p>
            <a:pPr rtl="0"/>
            <a:r>
              <a:rPr lang="pt-BR" noProof="0"/>
              <a:t>4/9/20XX</a:t>
            </a:r>
          </a:p>
        </p:txBody>
      </p:sp>
      <p:sp>
        <p:nvSpPr>
          <p:cNvPr id="4" name="Espaço Reservado para Número de Slide 3">
            <a:extLst>
              <a:ext uri="{FF2B5EF4-FFF2-40B4-BE49-F238E27FC236}">
                <a16:creationId xmlns:a16="http://schemas.microsoft.com/office/drawing/2014/main" xmlns="" id="{2E4DA0CD-43B3-39D7-D53B-9BC4A2B40966}"/>
              </a:ext>
            </a:extLst>
          </p:cNvPr>
          <p:cNvSpPr>
            <a:spLocks noGrp="1"/>
          </p:cNvSpPr>
          <p:nvPr>
            <p:ph type="sldNum" sz="quarter" idx="12"/>
          </p:nvPr>
        </p:nvSpPr>
        <p:spPr/>
        <p:txBody>
          <a:bodyPr/>
          <a:lstStyle/>
          <a:p>
            <a:pPr rtl="0"/>
            <a:fld id="{A65A5C87-DF58-40C8-B092-1DE63DB4547E}" type="slidenum">
              <a:rPr lang="pt-BR" noProof="0" smtClean="0"/>
              <a:t>15</a:t>
            </a:fld>
            <a:endParaRPr lang="pt-BR" noProof="0"/>
          </a:p>
        </p:txBody>
      </p:sp>
      <p:pic>
        <p:nvPicPr>
          <p:cNvPr id="8" name="Imagem 7">
            <a:extLst>
              <a:ext uri="{FF2B5EF4-FFF2-40B4-BE49-F238E27FC236}">
                <a16:creationId xmlns:a16="http://schemas.microsoft.com/office/drawing/2014/main" xmlns="" id="{BC26147E-0299-0B39-CEF9-EB2DE71866FD}"/>
              </a:ext>
            </a:extLst>
          </p:cNvPr>
          <p:cNvPicPr>
            <a:picLocks noChangeAspect="1"/>
          </p:cNvPicPr>
          <p:nvPr/>
        </p:nvPicPr>
        <p:blipFill>
          <a:blip r:embed="rId2"/>
          <a:stretch>
            <a:fillRect/>
          </a:stretch>
        </p:blipFill>
        <p:spPr>
          <a:xfrm>
            <a:off x="676470" y="763225"/>
            <a:ext cx="5719666" cy="5593125"/>
          </a:xfrm>
          <a:prstGeom prst="rect">
            <a:avLst/>
          </a:prstGeom>
        </p:spPr>
      </p:pic>
      <p:pic>
        <p:nvPicPr>
          <p:cNvPr id="10" name="Imagem 9">
            <a:extLst>
              <a:ext uri="{FF2B5EF4-FFF2-40B4-BE49-F238E27FC236}">
                <a16:creationId xmlns:a16="http://schemas.microsoft.com/office/drawing/2014/main" xmlns="" id="{97EFA963-1CDB-E54D-73C1-17C42827A6AC}"/>
              </a:ext>
            </a:extLst>
          </p:cNvPr>
          <p:cNvPicPr>
            <a:picLocks noChangeAspect="1"/>
          </p:cNvPicPr>
          <p:nvPr/>
        </p:nvPicPr>
        <p:blipFill>
          <a:blip r:embed="rId3"/>
          <a:stretch>
            <a:fillRect/>
          </a:stretch>
        </p:blipFill>
        <p:spPr>
          <a:xfrm>
            <a:off x="7616536" y="0"/>
            <a:ext cx="3678166" cy="6858000"/>
          </a:xfrm>
          <a:prstGeom prst="rect">
            <a:avLst/>
          </a:prstGeom>
        </p:spPr>
      </p:pic>
      <p:sp>
        <p:nvSpPr>
          <p:cNvPr id="11" name="CaixaDeTexto 10">
            <a:extLst>
              <a:ext uri="{FF2B5EF4-FFF2-40B4-BE49-F238E27FC236}">
                <a16:creationId xmlns:a16="http://schemas.microsoft.com/office/drawing/2014/main" xmlns="" id="{459E9CBE-75DA-044C-363A-57CDB191ED6E}"/>
              </a:ext>
            </a:extLst>
          </p:cNvPr>
          <p:cNvSpPr txBox="1"/>
          <p:nvPr/>
        </p:nvSpPr>
        <p:spPr>
          <a:xfrm>
            <a:off x="950167" y="261257"/>
            <a:ext cx="3352906" cy="369332"/>
          </a:xfrm>
          <a:prstGeom prst="rect">
            <a:avLst/>
          </a:prstGeom>
          <a:noFill/>
        </p:spPr>
        <p:txBody>
          <a:bodyPr wrap="none" rtlCol="0">
            <a:spAutoFit/>
          </a:bodyPr>
          <a:lstStyle/>
          <a:p>
            <a:r>
              <a:rPr lang="pt-BR" dirty="0"/>
              <a:t>Folha de São Paulo, 4.09.2023</a:t>
            </a:r>
          </a:p>
        </p:txBody>
      </p:sp>
    </p:spTree>
    <p:extLst>
      <p:ext uri="{BB962C8B-B14F-4D97-AF65-F5344CB8AC3E}">
        <p14:creationId xmlns:p14="http://schemas.microsoft.com/office/powerpoint/2010/main" val="253288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0BFCEE05-ED07-2773-279F-8AF6708F4E5B}"/>
              </a:ext>
            </a:extLst>
          </p:cNvPr>
          <p:cNvSpPr>
            <a:spLocks noGrp="1"/>
          </p:cNvSpPr>
          <p:nvPr>
            <p:ph type="dt" sz="half" idx="10"/>
          </p:nvPr>
        </p:nvSpPr>
        <p:spPr>
          <a:prstGeom prst="rect">
            <a:avLst/>
          </a:prstGeom>
        </p:spPr>
        <p:txBody>
          <a:bodyPr/>
          <a:lstStyle/>
          <a:p>
            <a:pPr rtl="0"/>
            <a:r>
              <a:rPr lang="pt-BR" noProof="0"/>
              <a:t>4/9/20XX</a:t>
            </a:r>
          </a:p>
        </p:txBody>
      </p:sp>
      <p:sp>
        <p:nvSpPr>
          <p:cNvPr id="3" name="Espaço Reservado para Rodapé 2">
            <a:extLst>
              <a:ext uri="{FF2B5EF4-FFF2-40B4-BE49-F238E27FC236}">
                <a16:creationId xmlns:a16="http://schemas.microsoft.com/office/drawing/2014/main" xmlns="" id="{52C22AB6-DE16-7883-FD16-E96E91EC178E}"/>
              </a:ext>
            </a:extLst>
          </p:cNvPr>
          <p:cNvSpPr>
            <a:spLocks noGrp="1"/>
          </p:cNvSpPr>
          <p:nvPr>
            <p:ph type="ftr" sz="quarter" idx="11"/>
          </p:nvPr>
        </p:nvSpPr>
        <p:spPr>
          <a:prstGeom prst="rect">
            <a:avLst/>
          </a:prstGeom>
        </p:spPr>
        <p:txBody>
          <a:bodyPr/>
          <a:lstStyle/>
          <a:p>
            <a:pPr rtl="0"/>
            <a:r>
              <a:rPr lang="pt-BR" noProof="0"/>
              <a:t>Título da Apresentação</a:t>
            </a:r>
          </a:p>
        </p:txBody>
      </p:sp>
      <p:sp>
        <p:nvSpPr>
          <p:cNvPr id="4" name="Espaço Reservado para Número de Slide 3">
            <a:extLst>
              <a:ext uri="{FF2B5EF4-FFF2-40B4-BE49-F238E27FC236}">
                <a16:creationId xmlns:a16="http://schemas.microsoft.com/office/drawing/2014/main" xmlns="" id="{5E8310CD-508B-DAFB-DA8E-D5F445BDB7B5}"/>
              </a:ext>
            </a:extLst>
          </p:cNvPr>
          <p:cNvSpPr>
            <a:spLocks noGrp="1"/>
          </p:cNvSpPr>
          <p:nvPr>
            <p:ph type="sldNum" sz="quarter" idx="12"/>
          </p:nvPr>
        </p:nvSpPr>
        <p:spPr/>
        <p:txBody>
          <a:bodyPr/>
          <a:lstStyle/>
          <a:p>
            <a:pPr rtl="0"/>
            <a:fld id="{A65A5C87-DF58-40C8-B092-1DE63DB4547E}" type="slidenum">
              <a:rPr lang="pt-BR" noProof="0" smtClean="0"/>
              <a:t>16</a:t>
            </a:fld>
            <a:endParaRPr lang="pt-BR" noProof="0"/>
          </a:p>
        </p:txBody>
      </p:sp>
      <p:pic>
        <p:nvPicPr>
          <p:cNvPr id="10" name="Imagem 9">
            <a:extLst>
              <a:ext uri="{FF2B5EF4-FFF2-40B4-BE49-F238E27FC236}">
                <a16:creationId xmlns:a16="http://schemas.microsoft.com/office/drawing/2014/main" xmlns="" id="{D4CB9672-78D2-2CD3-736F-E193A7B844C8}"/>
              </a:ext>
            </a:extLst>
          </p:cNvPr>
          <p:cNvPicPr>
            <a:picLocks noChangeAspect="1"/>
          </p:cNvPicPr>
          <p:nvPr/>
        </p:nvPicPr>
        <p:blipFill>
          <a:blip r:embed="rId2"/>
          <a:stretch>
            <a:fillRect/>
          </a:stretch>
        </p:blipFill>
        <p:spPr>
          <a:xfrm>
            <a:off x="445897" y="136525"/>
            <a:ext cx="6079311" cy="6919215"/>
          </a:xfrm>
          <a:prstGeom prst="rect">
            <a:avLst/>
          </a:prstGeom>
        </p:spPr>
      </p:pic>
      <p:pic>
        <p:nvPicPr>
          <p:cNvPr id="8" name="Imagem 7">
            <a:extLst>
              <a:ext uri="{FF2B5EF4-FFF2-40B4-BE49-F238E27FC236}">
                <a16:creationId xmlns:a16="http://schemas.microsoft.com/office/drawing/2014/main" xmlns="" id="{3C9E8154-A18C-D843-39DD-CA247F6D2C57}"/>
              </a:ext>
            </a:extLst>
          </p:cNvPr>
          <p:cNvPicPr>
            <a:picLocks noChangeAspect="1"/>
          </p:cNvPicPr>
          <p:nvPr/>
        </p:nvPicPr>
        <p:blipFill>
          <a:blip r:embed="rId3"/>
          <a:stretch>
            <a:fillRect/>
          </a:stretch>
        </p:blipFill>
        <p:spPr>
          <a:xfrm>
            <a:off x="5223747" y="673522"/>
            <a:ext cx="6773705" cy="5145831"/>
          </a:xfrm>
          <a:prstGeom prst="rect">
            <a:avLst/>
          </a:prstGeom>
        </p:spPr>
      </p:pic>
      <p:sp>
        <p:nvSpPr>
          <p:cNvPr id="11" name="CaixaDeTexto 10">
            <a:extLst>
              <a:ext uri="{FF2B5EF4-FFF2-40B4-BE49-F238E27FC236}">
                <a16:creationId xmlns:a16="http://schemas.microsoft.com/office/drawing/2014/main" xmlns="" id="{F953AA99-2DE8-1C75-8407-8BE170745A05}"/>
              </a:ext>
            </a:extLst>
          </p:cNvPr>
          <p:cNvSpPr txBox="1"/>
          <p:nvPr/>
        </p:nvSpPr>
        <p:spPr>
          <a:xfrm>
            <a:off x="8305747" y="5999812"/>
            <a:ext cx="3352906" cy="369332"/>
          </a:xfrm>
          <a:prstGeom prst="rect">
            <a:avLst/>
          </a:prstGeom>
          <a:noFill/>
        </p:spPr>
        <p:txBody>
          <a:bodyPr wrap="none" rtlCol="0">
            <a:spAutoFit/>
          </a:bodyPr>
          <a:lstStyle/>
          <a:p>
            <a:r>
              <a:rPr lang="pt-BR" dirty="0"/>
              <a:t>Folha de São Paulo, 4.09.2023</a:t>
            </a:r>
          </a:p>
        </p:txBody>
      </p:sp>
    </p:spTree>
    <p:extLst>
      <p:ext uri="{BB962C8B-B14F-4D97-AF65-F5344CB8AC3E}">
        <p14:creationId xmlns:p14="http://schemas.microsoft.com/office/powerpoint/2010/main" val="473239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xmlns="" id="{EEF88F27-D5E4-1886-E785-82B29786904E}"/>
              </a:ext>
            </a:extLst>
          </p:cNvPr>
          <p:cNvSpPr>
            <a:spLocks noGrp="1"/>
          </p:cNvSpPr>
          <p:nvPr>
            <p:ph type="sldNum" sz="quarter" idx="12"/>
          </p:nvPr>
        </p:nvSpPr>
        <p:spPr/>
        <p:txBody>
          <a:bodyPr/>
          <a:lstStyle/>
          <a:p>
            <a:pPr rtl="0"/>
            <a:fld id="{A65A5C87-DF58-40C8-B092-1DE63DB4547E}" type="slidenum">
              <a:rPr lang="pt-BR" noProof="0" smtClean="0"/>
              <a:t>17</a:t>
            </a:fld>
            <a:endParaRPr lang="pt-BR" noProof="0"/>
          </a:p>
        </p:txBody>
      </p:sp>
      <p:sp>
        <p:nvSpPr>
          <p:cNvPr id="4" name="CaixaDeTexto 3">
            <a:extLst>
              <a:ext uri="{FF2B5EF4-FFF2-40B4-BE49-F238E27FC236}">
                <a16:creationId xmlns:a16="http://schemas.microsoft.com/office/drawing/2014/main" xmlns="" id="{EE077D0D-E7C2-24AD-61F6-C96DECC174AB}"/>
              </a:ext>
            </a:extLst>
          </p:cNvPr>
          <p:cNvSpPr txBox="1"/>
          <p:nvPr/>
        </p:nvSpPr>
        <p:spPr>
          <a:xfrm>
            <a:off x="8052318" y="1529705"/>
            <a:ext cx="3729415" cy="5139869"/>
          </a:xfrm>
          <a:prstGeom prst="rect">
            <a:avLst/>
          </a:prstGeom>
          <a:noFill/>
        </p:spPr>
        <p:txBody>
          <a:bodyPr wrap="square" rtlCol="0">
            <a:spAutoFit/>
          </a:bodyPr>
          <a:lstStyle/>
          <a:p>
            <a:r>
              <a:rPr lang="pt-BR" sz="2200" dirty="0"/>
              <a:t>Apesar da queda do nível de desemprego desde julho de 2021, ainda há no Brasil:</a:t>
            </a:r>
          </a:p>
          <a:p>
            <a:endParaRPr lang="pt-BR" sz="2200" dirty="0"/>
          </a:p>
          <a:p>
            <a:pPr marL="342900" indent="-342900">
              <a:buFont typeface="Arial" panose="020B0604020202020204" pitchFamily="34" charset="0"/>
              <a:buChar char="•"/>
            </a:pPr>
            <a:r>
              <a:rPr lang="pt-BR" sz="2200" dirty="0"/>
              <a:t>8,6 mi desempregados/	desocupados</a:t>
            </a:r>
          </a:p>
          <a:p>
            <a:pPr marL="342900" indent="-342900">
              <a:buFont typeface="Arial" panose="020B0604020202020204" pitchFamily="34" charset="0"/>
              <a:buChar char="•"/>
            </a:pPr>
            <a:r>
              <a:rPr lang="pt-BR" sz="2200" dirty="0"/>
              <a:t>1,3 mi sem carteira assinada</a:t>
            </a:r>
          </a:p>
          <a:p>
            <a:pPr marL="342900" indent="-342900">
              <a:buFont typeface="Arial" panose="020B0604020202020204" pitchFamily="34" charset="0"/>
              <a:buChar char="•"/>
            </a:pPr>
            <a:r>
              <a:rPr lang="pt-BR" sz="2200" dirty="0"/>
              <a:t>3,7 mi desalentados</a:t>
            </a:r>
          </a:p>
          <a:p>
            <a:pPr marL="342900" indent="-342900">
              <a:buFont typeface="Arial" panose="020B0604020202020204" pitchFamily="34" charset="0"/>
              <a:buChar char="•"/>
            </a:pPr>
            <a:r>
              <a:rPr lang="pt-BR" sz="2200" dirty="0"/>
              <a:t>25,2 mi conta própria</a:t>
            </a:r>
          </a:p>
          <a:p>
            <a:pPr marL="342900" indent="-342900">
              <a:buFont typeface="Arial" panose="020B0604020202020204" pitchFamily="34" charset="0"/>
              <a:buChar char="•"/>
            </a:pPr>
            <a:endParaRPr lang="pt-BR" sz="2200" dirty="0"/>
          </a:p>
          <a:p>
            <a:pPr marL="342900" indent="-342900">
              <a:buFont typeface="Arial" panose="020B0604020202020204" pitchFamily="34" charset="0"/>
              <a:buChar char="•"/>
            </a:pPr>
            <a:r>
              <a:rPr lang="pt-BR" sz="2200" dirty="0"/>
              <a:t>38,7 mi informais</a:t>
            </a:r>
          </a:p>
          <a:p>
            <a:pPr marL="342900" indent="-342900">
              <a:buFont typeface="Arial" panose="020B0604020202020204" pitchFamily="34" charset="0"/>
              <a:buChar char="•"/>
            </a:pPr>
            <a:endParaRPr lang="pt-BR" sz="1100" dirty="0"/>
          </a:p>
          <a:p>
            <a:pPr marL="342900" indent="-342900">
              <a:buFont typeface="Arial" panose="020B0604020202020204" pitchFamily="34" charset="0"/>
              <a:buChar char="•"/>
            </a:pPr>
            <a:r>
              <a:rPr lang="pt-BR" sz="1100" dirty="0"/>
              <a:t>(Fonte: IBGE/PNAD)</a:t>
            </a:r>
          </a:p>
          <a:p>
            <a:endParaRPr lang="pt-BR" sz="2000" dirty="0"/>
          </a:p>
        </p:txBody>
      </p:sp>
      <p:pic>
        <p:nvPicPr>
          <p:cNvPr id="11" name="Imagem 10">
            <a:extLst>
              <a:ext uri="{FF2B5EF4-FFF2-40B4-BE49-F238E27FC236}">
                <a16:creationId xmlns:a16="http://schemas.microsoft.com/office/drawing/2014/main" xmlns="" id="{BBAFC90C-6B51-A37C-F567-588BBCDA0C38}"/>
              </a:ext>
            </a:extLst>
          </p:cNvPr>
          <p:cNvPicPr>
            <a:picLocks noChangeAspect="1"/>
          </p:cNvPicPr>
          <p:nvPr/>
        </p:nvPicPr>
        <p:blipFill>
          <a:blip r:embed="rId2"/>
          <a:stretch>
            <a:fillRect/>
          </a:stretch>
        </p:blipFill>
        <p:spPr>
          <a:xfrm>
            <a:off x="130629" y="137843"/>
            <a:ext cx="7752214" cy="6500065"/>
          </a:xfrm>
          <a:prstGeom prst="rect">
            <a:avLst/>
          </a:prstGeom>
        </p:spPr>
      </p:pic>
      <p:sp>
        <p:nvSpPr>
          <p:cNvPr id="12" name="CaixaDeTexto 11">
            <a:extLst>
              <a:ext uri="{FF2B5EF4-FFF2-40B4-BE49-F238E27FC236}">
                <a16:creationId xmlns:a16="http://schemas.microsoft.com/office/drawing/2014/main" xmlns="" id="{B11EA069-49AF-FC27-59F1-CF98092D739C}"/>
              </a:ext>
            </a:extLst>
          </p:cNvPr>
          <p:cNvSpPr txBox="1"/>
          <p:nvPr/>
        </p:nvSpPr>
        <p:spPr>
          <a:xfrm>
            <a:off x="7773439" y="289249"/>
            <a:ext cx="3871166" cy="1200329"/>
          </a:xfrm>
          <a:prstGeom prst="rect">
            <a:avLst/>
          </a:prstGeom>
          <a:noFill/>
        </p:spPr>
        <p:txBody>
          <a:bodyPr wrap="square" rtlCol="0">
            <a:spAutoFit/>
          </a:bodyPr>
          <a:lstStyle/>
          <a:p>
            <a:r>
              <a:rPr lang="pt-BR" sz="2400" b="1" dirty="0"/>
              <a:t>MAIOR TAXA DE DESMPREGO ENTRE OS BRICS</a:t>
            </a:r>
          </a:p>
        </p:txBody>
      </p:sp>
    </p:spTree>
    <p:extLst>
      <p:ext uri="{BB962C8B-B14F-4D97-AF65-F5344CB8AC3E}">
        <p14:creationId xmlns:p14="http://schemas.microsoft.com/office/powerpoint/2010/main" val="2188211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xmlns="" id="{44A1F25C-C3E6-0A42-D0F4-6F212C73F7F9}"/>
              </a:ext>
            </a:extLst>
          </p:cNvPr>
          <p:cNvSpPr>
            <a:spLocks noGrp="1"/>
          </p:cNvSpPr>
          <p:nvPr>
            <p:ph type="sldNum" sz="quarter" idx="12"/>
          </p:nvPr>
        </p:nvSpPr>
        <p:spPr/>
        <p:txBody>
          <a:bodyPr/>
          <a:lstStyle/>
          <a:p>
            <a:pPr rtl="0"/>
            <a:fld id="{A65A5C87-DF58-40C8-B092-1DE63DB4547E}" type="slidenum">
              <a:rPr lang="pt-BR" noProof="0" smtClean="0"/>
              <a:t>18</a:t>
            </a:fld>
            <a:endParaRPr lang="pt-BR" noProof="0"/>
          </a:p>
        </p:txBody>
      </p:sp>
      <p:sp>
        <p:nvSpPr>
          <p:cNvPr id="6" name="CaixaDeTexto 5">
            <a:extLst>
              <a:ext uri="{FF2B5EF4-FFF2-40B4-BE49-F238E27FC236}">
                <a16:creationId xmlns:a16="http://schemas.microsoft.com/office/drawing/2014/main" xmlns="" id="{6E1C1775-2C54-532A-3A20-10010930B8DD}"/>
              </a:ext>
            </a:extLst>
          </p:cNvPr>
          <p:cNvSpPr txBox="1"/>
          <p:nvPr/>
        </p:nvSpPr>
        <p:spPr>
          <a:xfrm>
            <a:off x="838200" y="200752"/>
            <a:ext cx="6747588" cy="1200329"/>
          </a:xfrm>
          <a:prstGeom prst="rect">
            <a:avLst/>
          </a:prstGeom>
          <a:noFill/>
        </p:spPr>
        <p:txBody>
          <a:bodyPr wrap="square">
            <a:spAutoFit/>
          </a:bodyPr>
          <a:lstStyle/>
          <a:p>
            <a:r>
              <a:rPr lang="pt-BR" sz="2400" b="1" dirty="0">
                <a:latin typeface="Bierstadt" panose="020B0004020202020204" pitchFamily="34" charset="0"/>
              </a:rPr>
              <a:t>STF declara constitucionalidade da contribuição assistencial a trabalhadores não sindicalizados</a:t>
            </a:r>
          </a:p>
        </p:txBody>
      </p:sp>
      <p:pic>
        <p:nvPicPr>
          <p:cNvPr id="1026" name="Picture 2">
            <a:extLst>
              <a:ext uri="{FF2B5EF4-FFF2-40B4-BE49-F238E27FC236}">
                <a16:creationId xmlns:a16="http://schemas.microsoft.com/office/drawing/2014/main" xmlns="" id="{63732BCE-3818-B469-71FB-664E0F1D4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8836" y="349283"/>
            <a:ext cx="4217860" cy="2813666"/>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xmlns="" id="{3AFE98CA-8EB5-1BED-7C10-F0EFF7127CA2}"/>
              </a:ext>
            </a:extLst>
          </p:cNvPr>
          <p:cNvSpPr txBox="1"/>
          <p:nvPr/>
        </p:nvSpPr>
        <p:spPr>
          <a:xfrm>
            <a:off x="878634" y="1401081"/>
            <a:ext cx="6747588" cy="5262979"/>
          </a:xfrm>
          <a:prstGeom prst="rect">
            <a:avLst/>
          </a:prstGeom>
          <a:noFill/>
        </p:spPr>
        <p:txBody>
          <a:bodyPr wrap="square" rtlCol="0">
            <a:spAutoFit/>
          </a:bodyPr>
          <a:lstStyle/>
          <a:p>
            <a:r>
              <a:rPr lang="pt-BR" sz="1400" dirty="0">
                <a:latin typeface="Bierstadt" panose="020B0004020202020204" pitchFamily="34" charset="0"/>
              </a:rPr>
              <a:t>12/09/2023 18h35 -</a:t>
            </a:r>
          </a:p>
          <a:p>
            <a:r>
              <a:rPr lang="pt-BR" sz="1400" dirty="0">
                <a:latin typeface="Bierstadt" panose="020B0004020202020204" pitchFamily="34" charset="0"/>
              </a:rPr>
              <a:t>O Supremo Tribunal Federal (STF) </a:t>
            </a:r>
            <a:r>
              <a:rPr lang="pt-BR" sz="1400" b="1" dirty="0">
                <a:latin typeface="Bierstadt" panose="020B0004020202020204" pitchFamily="34" charset="0"/>
              </a:rPr>
              <a:t>julgou constitucional a instituição</a:t>
            </a:r>
            <a:r>
              <a:rPr lang="pt-BR" sz="1400" dirty="0">
                <a:latin typeface="Bierstadt" panose="020B0004020202020204" pitchFamily="34" charset="0"/>
              </a:rPr>
              <a:t>, </a:t>
            </a:r>
            <a:r>
              <a:rPr lang="pt-BR" sz="1400" b="1" dirty="0">
                <a:latin typeface="Bierstadt" panose="020B0004020202020204" pitchFamily="34" charset="0"/>
              </a:rPr>
              <a:t>por acordo ou convenção coletivos, de contribuições assistenciais para todos os empregados de uma categoria, ainda que não sejam sindicalizados</a:t>
            </a:r>
            <a:r>
              <a:rPr lang="pt-BR" sz="1400" dirty="0">
                <a:latin typeface="Bierstadt" panose="020B0004020202020204" pitchFamily="34" charset="0"/>
              </a:rPr>
              <a:t>, desde que assegurado o direito de oposição. A decisão foi tomada na sessão virtual encerrada em 11/9.</a:t>
            </a:r>
          </a:p>
          <a:p>
            <a:endParaRPr lang="pt-BR" sz="1400" dirty="0">
              <a:latin typeface="Bierstadt" panose="020B0004020202020204" pitchFamily="34" charset="0"/>
            </a:endParaRPr>
          </a:p>
          <a:p>
            <a:r>
              <a:rPr lang="pt-BR" sz="1400" dirty="0">
                <a:latin typeface="Bierstadt" panose="020B0004020202020204" pitchFamily="34" charset="0"/>
              </a:rPr>
              <a:t>O novo entendimento, firmado no julgamento de embargos de declaração, altera a decisão de 2017 no Agravo no Recurso Extraordinário (ARE) 1018459, com repercussão geral reconhecida (Tema 935). Na ocasião, o Plenário havia julgado inconstitucional a cobrança da contribuição a trabalhadores não filiados a sindicatos.</a:t>
            </a:r>
          </a:p>
          <a:p>
            <a:endParaRPr lang="pt-BR" sz="1400" dirty="0">
              <a:latin typeface="Bierstadt" panose="020B0004020202020204" pitchFamily="34" charset="0"/>
            </a:endParaRPr>
          </a:p>
          <a:p>
            <a:r>
              <a:rPr lang="pt-BR" sz="1400" dirty="0">
                <a:latin typeface="Bierstadt" panose="020B0004020202020204" pitchFamily="34" charset="0"/>
              </a:rPr>
              <a:t>Financiamento</a:t>
            </a:r>
          </a:p>
          <a:p>
            <a:r>
              <a:rPr lang="pt-BR" sz="1400" dirty="0">
                <a:latin typeface="Bierstadt" panose="020B0004020202020204" pitchFamily="34" charset="0"/>
              </a:rPr>
              <a:t>Segundo o relator, o fim do imposto sindical afetou a principal fonte de custeio das instituições sindicais. Como resultado, os sindicatos se viram esvaziados, e os trabalhadores, por consequência, perderam acesso a essa instância de deliberação e negociação coletiva.</a:t>
            </a:r>
          </a:p>
          <a:p>
            <a:endParaRPr lang="pt-BR" sz="1400" dirty="0">
              <a:latin typeface="Bierstadt" panose="020B0004020202020204" pitchFamily="34" charset="0"/>
            </a:endParaRPr>
          </a:p>
          <a:p>
            <a:r>
              <a:rPr lang="pt-BR" sz="1400" b="1" dirty="0">
                <a:latin typeface="Bierstadt" panose="020B0004020202020204" pitchFamily="34" charset="0"/>
              </a:rPr>
              <a:t>Tese - </a:t>
            </a:r>
            <a:r>
              <a:rPr lang="pt-BR" sz="1400" dirty="0">
                <a:latin typeface="Bierstadt" panose="020B0004020202020204" pitchFamily="34" charset="0"/>
              </a:rPr>
              <a:t>Tema 935 </a:t>
            </a:r>
          </a:p>
          <a:p>
            <a:r>
              <a:rPr lang="pt-BR" sz="1400" b="1" dirty="0">
                <a:latin typeface="Bierstadt" panose="020B0004020202020204" pitchFamily="34" charset="0"/>
              </a:rPr>
              <a:t>“É constitucional a instituição, por acordo ou convenção coletivos, de contribuições assistenciais a serem impostas a todos os empregados da categoria, ainda que não sindicalizados, desde que assegurado o direito de oposição”.</a:t>
            </a:r>
          </a:p>
        </p:txBody>
      </p:sp>
      <p:sp>
        <p:nvSpPr>
          <p:cNvPr id="11" name="CaixaDeTexto 10">
            <a:extLst>
              <a:ext uri="{FF2B5EF4-FFF2-40B4-BE49-F238E27FC236}">
                <a16:creationId xmlns:a16="http://schemas.microsoft.com/office/drawing/2014/main" xmlns="" id="{C54FAB1C-9AAF-CFE4-BE6F-39078C9324F1}"/>
              </a:ext>
            </a:extLst>
          </p:cNvPr>
          <p:cNvSpPr txBox="1"/>
          <p:nvPr/>
        </p:nvSpPr>
        <p:spPr>
          <a:xfrm>
            <a:off x="7732746" y="3236664"/>
            <a:ext cx="4217860" cy="523220"/>
          </a:xfrm>
          <a:prstGeom prst="rect">
            <a:avLst/>
          </a:prstGeom>
          <a:noFill/>
        </p:spPr>
        <p:txBody>
          <a:bodyPr wrap="square">
            <a:spAutoFit/>
          </a:bodyPr>
          <a:lstStyle/>
          <a:p>
            <a:r>
              <a:rPr lang="pt-BR" sz="1400" dirty="0"/>
              <a:t>Entendimento vencedor foi inaugurado pelo ministro Luís Roberto Barroso</a:t>
            </a:r>
          </a:p>
        </p:txBody>
      </p:sp>
      <p:cxnSp>
        <p:nvCxnSpPr>
          <p:cNvPr id="13" name="Conector reto 12">
            <a:extLst>
              <a:ext uri="{FF2B5EF4-FFF2-40B4-BE49-F238E27FC236}">
                <a16:creationId xmlns:a16="http://schemas.microsoft.com/office/drawing/2014/main" xmlns="" id="{02A213B8-43B1-B2B8-7587-9974A5368EF9}"/>
              </a:ext>
            </a:extLst>
          </p:cNvPr>
          <p:cNvCxnSpPr/>
          <p:nvPr/>
        </p:nvCxnSpPr>
        <p:spPr>
          <a:xfrm>
            <a:off x="7427167" y="4272161"/>
            <a:ext cx="158621"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xmlns="" id="{27059AFE-7911-DEE9-4461-09B6F9291176}"/>
              </a:ext>
            </a:extLst>
          </p:cNvPr>
          <p:cNvSpPr txBox="1"/>
          <p:nvPr/>
        </p:nvSpPr>
        <p:spPr>
          <a:xfrm>
            <a:off x="7565183" y="5766503"/>
            <a:ext cx="4385424" cy="523220"/>
          </a:xfrm>
          <a:prstGeom prst="rect">
            <a:avLst/>
          </a:prstGeom>
          <a:noFill/>
        </p:spPr>
        <p:txBody>
          <a:bodyPr wrap="square">
            <a:spAutoFit/>
          </a:bodyPr>
          <a:lstStyle/>
          <a:p>
            <a:r>
              <a:rPr lang="pt-BR" sz="1400" dirty="0"/>
              <a:t>https://portal.stf.jus.br/noticias/verNoticiaDetalhe.asp?idConteudo=513910&amp;ori=1</a:t>
            </a:r>
          </a:p>
        </p:txBody>
      </p:sp>
    </p:spTree>
    <p:extLst>
      <p:ext uri="{BB962C8B-B14F-4D97-AF65-F5344CB8AC3E}">
        <p14:creationId xmlns:p14="http://schemas.microsoft.com/office/powerpoint/2010/main" val="293899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BE4C4D8-3D9A-BAF2-9066-9E6D7050AB6E}"/>
              </a:ext>
            </a:extLst>
          </p:cNvPr>
          <p:cNvSpPr>
            <a:spLocks noGrp="1"/>
          </p:cNvSpPr>
          <p:nvPr>
            <p:ph type="title"/>
          </p:nvPr>
        </p:nvSpPr>
        <p:spPr/>
        <p:txBody>
          <a:bodyPr>
            <a:noAutofit/>
          </a:bodyPr>
          <a:lstStyle/>
          <a:p>
            <a:r>
              <a:rPr lang="pt-BR" sz="2800" b="1" i="0" dirty="0">
                <a:solidFill>
                  <a:srgbClr val="343A40"/>
                </a:solidFill>
                <a:effectLst/>
                <a:latin typeface="tipobrasil_rounded700SBd"/>
              </a:rPr>
              <a:t>Justiça do Trabalho decide que Uber deverá registrar motoristas - </a:t>
            </a:r>
            <a:r>
              <a:rPr lang="pt-BR" sz="2800" b="1" i="1" dirty="0">
                <a:solidFill>
                  <a:srgbClr val="343A40"/>
                </a:solidFill>
                <a:effectLst/>
                <a:latin typeface="tipobrasil_rounded700SBd"/>
              </a:rPr>
              <a:t>Plataforma foi condenada a pagar R$ 1 bilhão por danos morais</a:t>
            </a:r>
            <a:br>
              <a:rPr lang="pt-BR" sz="2800" b="1" i="1" dirty="0">
                <a:solidFill>
                  <a:srgbClr val="343A40"/>
                </a:solidFill>
                <a:effectLst/>
                <a:latin typeface="tipobrasil_rounded700SBd"/>
              </a:rPr>
            </a:br>
            <a:r>
              <a:rPr lang="pt-BR" sz="1000" b="0" i="1" dirty="0">
                <a:solidFill>
                  <a:srgbClr val="17A2B8"/>
                </a:solidFill>
                <a:effectLst/>
                <a:latin typeface="tipobrasil_rounded700SBd"/>
              </a:rPr>
              <a:t>Publicado em 14/09/2023 - 21:11 Por Bruno </a:t>
            </a:r>
            <a:r>
              <a:rPr lang="pt-BR" sz="1000" b="0" i="1" dirty="0" err="1">
                <a:solidFill>
                  <a:srgbClr val="17A2B8"/>
                </a:solidFill>
                <a:effectLst/>
                <a:latin typeface="tipobrasil_rounded700SBd"/>
              </a:rPr>
              <a:t>Bocchini</a:t>
            </a:r>
            <a:r>
              <a:rPr lang="pt-BR" sz="1000" b="0" i="1" dirty="0">
                <a:solidFill>
                  <a:srgbClr val="17A2B8"/>
                </a:solidFill>
                <a:effectLst/>
                <a:latin typeface="tipobrasil_rounded700SBd"/>
              </a:rPr>
              <a:t> - Repórter da Agência Brasil - São Paulo</a:t>
            </a:r>
            <a:br>
              <a:rPr lang="pt-BR" sz="1000" b="0" i="1" dirty="0">
                <a:solidFill>
                  <a:srgbClr val="17A2B8"/>
                </a:solidFill>
                <a:effectLst/>
                <a:latin typeface="tipobrasil_rounded700SBd"/>
              </a:rPr>
            </a:br>
            <a:endParaRPr lang="pt-BR" sz="2800" dirty="0"/>
          </a:p>
        </p:txBody>
      </p:sp>
      <p:sp>
        <p:nvSpPr>
          <p:cNvPr id="3" name="Espaço Reservado para Conteúdo 2">
            <a:extLst>
              <a:ext uri="{FF2B5EF4-FFF2-40B4-BE49-F238E27FC236}">
                <a16:creationId xmlns:a16="http://schemas.microsoft.com/office/drawing/2014/main" xmlns="" id="{3BEE801D-09F0-A377-D1A5-4AF98238E22D}"/>
              </a:ext>
            </a:extLst>
          </p:cNvPr>
          <p:cNvSpPr>
            <a:spLocks noGrp="1"/>
          </p:cNvSpPr>
          <p:nvPr>
            <p:ph idx="1"/>
          </p:nvPr>
        </p:nvSpPr>
        <p:spPr/>
        <p:txBody>
          <a:bodyPr>
            <a:normAutofit fontScale="92500" lnSpcReduction="20000"/>
          </a:bodyPr>
          <a:lstStyle/>
          <a:p>
            <a:r>
              <a:rPr lang="pt-BR" sz="1600" dirty="0">
                <a:solidFill>
                  <a:srgbClr val="495057"/>
                </a:solidFill>
                <a:latin typeface="tipobrasil_rounded400_regular"/>
              </a:rPr>
              <a:t>A Justiça do Trabalho decidiu que a Uber deverá registrar em carteira todos os seus motoristas ativos, assim como aqueles que vierem a trabalhar na plataforma a partir de agora. A decisão, da 4ª Vara do Trabalho de São Paulo, assinada pelo juiz Mauricio Pereira Simões, tem abrangência nacional. </a:t>
            </a:r>
          </a:p>
          <a:p>
            <a:r>
              <a:rPr lang="pt-BR" sz="1600" dirty="0">
                <a:solidFill>
                  <a:srgbClr val="495057"/>
                </a:solidFill>
                <a:latin typeface="tipobrasil_rounded400_regular"/>
              </a:rPr>
              <a:t>Na sentença, resultante de ação civil pública ajuizada pelo Ministério Público do Trabalho em São Paulo (MPT-SP), a plataforma digital foi condenada ainda a pagar R$ 1 bilhão por danos morais coletivos. </a:t>
            </a:r>
          </a:p>
          <a:p>
            <a:r>
              <a:rPr lang="pt-BR" sz="1600" dirty="0">
                <a:solidFill>
                  <a:srgbClr val="495057"/>
                </a:solidFill>
                <a:latin typeface="tipobrasil_rounded400_regular"/>
              </a:rPr>
              <a:t>“Condeno a Ré [Uber] a obrigação de fazer, qual seja, observar a legislação aplicável aos contratos firmados com seus motoristas, devendo efetivar os registros em CTPS digital na condição de empregados de todos os motoristas ativos, bem como daqueles que vierem a ser contratados a partir da decisão, sob pena de multa diária de R$ 10.000,00 para cada motorista não registrado”, diz o texto da decisão. </a:t>
            </a:r>
          </a:p>
          <a:p>
            <a:pPr algn="l"/>
            <a:r>
              <a:rPr lang="pt-BR" sz="1600" dirty="0">
                <a:solidFill>
                  <a:srgbClr val="495057"/>
                </a:solidFill>
                <a:latin typeface="tipobrasil_rounded400_regular"/>
              </a:rPr>
              <a:t>O MPT-SP ajuizou ação civil pública em novembro de 2021 solicitando à Justiça o reconhecimento do vínculo empregatício entre a empresa de transporte e seus motoristas. O Ministério Público do Trabalho afirmou que teve acesso a dados da Uber que demonstrariam o controle da plataforma digital sobre a forma como as atividades dos profissionais deveriam ser exercidas, o que configuraria relação de emprego.</a:t>
            </a:r>
          </a:p>
          <a:p>
            <a:pPr algn="l"/>
            <a:r>
              <a:rPr lang="pt-BR" sz="1600" dirty="0">
                <a:solidFill>
                  <a:srgbClr val="495057"/>
                </a:solidFill>
                <a:latin typeface="tipobrasil_rounded400_regular"/>
              </a:rPr>
              <a:t>O juiz do Trabalho acatou, na decisão, o argumento do MPT. “O poder de organização produtiva da Ré [Uber] sobre os motoristas é muito maior do que qualquer outro já conhecido pelas relações de trabalho até o momento. Não se trata do mesmo nível de controle, trata-se de um nível muito maior, mais efetivo, alguns trabalhando com o inconsciente coletivo dos motoristas, indicando recompensas e perdas por atendimentos ou recusas, estar conectado para a viagem ou não”.</a:t>
            </a:r>
          </a:p>
          <a:p>
            <a:pPr algn="l"/>
            <a:r>
              <a:rPr lang="pt-BR" sz="1600" dirty="0">
                <a:solidFill>
                  <a:srgbClr val="495057"/>
                </a:solidFill>
                <a:latin typeface="tipobrasil_rounded400_regular"/>
              </a:rPr>
              <a:t>https://agenciabrasil.ebc.com.br/geral/noticia/2023-09/justica-do-trabalho-decide-que-uber-devera-registrar-motoristas</a:t>
            </a:r>
          </a:p>
          <a:p>
            <a:endParaRPr lang="pt-BR" sz="1600" dirty="0"/>
          </a:p>
        </p:txBody>
      </p:sp>
      <p:sp>
        <p:nvSpPr>
          <p:cNvPr id="4" name="Espaço Reservado para Data 3">
            <a:extLst>
              <a:ext uri="{FF2B5EF4-FFF2-40B4-BE49-F238E27FC236}">
                <a16:creationId xmlns:a16="http://schemas.microsoft.com/office/drawing/2014/main" xmlns="" id="{839083B5-037F-8F8D-FDF7-ECC139AD2E59}"/>
              </a:ext>
            </a:extLst>
          </p:cNvPr>
          <p:cNvSpPr>
            <a:spLocks noGrp="1"/>
          </p:cNvSpPr>
          <p:nvPr>
            <p:ph type="dt" sz="half" idx="10"/>
          </p:nvPr>
        </p:nvSpPr>
        <p:spPr/>
        <p:txBody>
          <a:bodyPr/>
          <a:lstStyle/>
          <a:p>
            <a:fld id="{7AA7570D-8E10-4C93-8FDF-49E0A0310E62}" type="datetime1">
              <a:rPr lang="en-US" smtClean="0"/>
              <a:t>9/25/2023</a:t>
            </a:fld>
            <a:endParaRPr lang="en-US" dirty="0"/>
          </a:p>
        </p:txBody>
      </p:sp>
      <p:sp>
        <p:nvSpPr>
          <p:cNvPr id="5" name="Espaço Reservado para Rodapé 4">
            <a:extLst>
              <a:ext uri="{FF2B5EF4-FFF2-40B4-BE49-F238E27FC236}">
                <a16:creationId xmlns:a16="http://schemas.microsoft.com/office/drawing/2014/main" xmlns="" id="{0AF303C7-2767-E7C6-5788-599FEB7BFF19}"/>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xmlns="" id="{990CE37E-C6F7-50E1-9862-0C661C70532C}"/>
              </a:ext>
            </a:extLst>
          </p:cNvPr>
          <p:cNvSpPr>
            <a:spLocks noGrp="1"/>
          </p:cNvSpPr>
          <p:nvPr>
            <p:ph type="sldNum" sz="quarter" idx="12"/>
          </p:nvPr>
        </p:nvSpPr>
        <p:spPr/>
        <p:txBody>
          <a:bodyPr/>
          <a:lstStyle/>
          <a:p>
            <a:pPr rtl="0"/>
            <a:fld id="{A65A5C87-DF58-40C8-B092-1DE63DB4547E}" type="slidenum">
              <a:rPr lang="pt-BR" noProof="0" smtClean="0"/>
              <a:t>19</a:t>
            </a:fld>
            <a:endParaRPr lang="pt-BR" noProof="0"/>
          </a:p>
        </p:txBody>
      </p:sp>
    </p:spTree>
    <p:extLst>
      <p:ext uri="{BB962C8B-B14F-4D97-AF65-F5344CB8AC3E}">
        <p14:creationId xmlns:p14="http://schemas.microsoft.com/office/powerpoint/2010/main" val="155446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57B479-9CC8-8B7D-105F-FD76CD4435C9}"/>
              </a:ext>
            </a:extLst>
          </p:cNvPr>
          <p:cNvSpPr>
            <a:spLocks noGrp="1"/>
          </p:cNvSpPr>
          <p:nvPr>
            <p:ph type="title"/>
          </p:nvPr>
        </p:nvSpPr>
        <p:spPr/>
        <p:txBody>
          <a:bodyPr/>
          <a:lstStyle/>
          <a:p>
            <a:r>
              <a:rPr lang="pt-BR" dirty="0"/>
              <a:t>Reformas, reformas, reformas</a:t>
            </a:r>
          </a:p>
        </p:txBody>
      </p:sp>
      <p:sp>
        <p:nvSpPr>
          <p:cNvPr id="3" name="Espaço Reservado para Conteúdo 2">
            <a:extLst>
              <a:ext uri="{FF2B5EF4-FFF2-40B4-BE49-F238E27FC236}">
                <a16:creationId xmlns:a16="http://schemas.microsoft.com/office/drawing/2014/main" xmlns="" id="{8D8478E7-574D-F767-AF53-CC146F9BCEA8}"/>
              </a:ext>
            </a:extLst>
          </p:cNvPr>
          <p:cNvSpPr>
            <a:spLocks noGrp="1"/>
          </p:cNvSpPr>
          <p:nvPr>
            <p:ph idx="1"/>
          </p:nvPr>
        </p:nvSpPr>
        <p:spPr>
          <a:xfrm>
            <a:off x="1115568" y="1922106"/>
            <a:ext cx="5135942" cy="4250094"/>
          </a:xfrm>
        </p:spPr>
        <p:txBody>
          <a:bodyPr>
            <a:normAutofit/>
          </a:bodyPr>
          <a:lstStyle/>
          <a:p>
            <a:pPr marL="0" indent="0">
              <a:buNone/>
            </a:pPr>
            <a:r>
              <a:rPr lang="pt-BR" dirty="0"/>
              <a:t>“O país das reformas”...</a:t>
            </a:r>
          </a:p>
          <a:p>
            <a:r>
              <a:rPr lang="pt-BR" dirty="0"/>
              <a:t>Reforma Trabalhista</a:t>
            </a:r>
          </a:p>
          <a:p>
            <a:r>
              <a:rPr lang="pt-BR" dirty="0"/>
              <a:t>Reforma Administrativa</a:t>
            </a:r>
          </a:p>
          <a:p>
            <a:r>
              <a:rPr lang="pt-BR" dirty="0"/>
              <a:t>Reforma(s) Previdenciária(s)</a:t>
            </a:r>
          </a:p>
          <a:p>
            <a:r>
              <a:rPr lang="pt-BR" dirty="0"/>
              <a:t>Reforma Política</a:t>
            </a:r>
          </a:p>
          <a:p>
            <a:r>
              <a:rPr lang="pt-BR" dirty="0"/>
              <a:t>Reforma Tributária</a:t>
            </a:r>
          </a:p>
          <a:p>
            <a:r>
              <a:rPr lang="pt-BR" dirty="0"/>
              <a:t>Reforma Agrária</a:t>
            </a:r>
          </a:p>
          <a:p>
            <a:r>
              <a:rPr lang="pt-BR" dirty="0"/>
              <a:t>Reforma do ensino médio</a:t>
            </a:r>
          </a:p>
          <a:p>
            <a:r>
              <a:rPr lang="pt-BR" dirty="0"/>
              <a:t>Reforma Ministerial	</a:t>
            </a:r>
          </a:p>
        </p:txBody>
      </p:sp>
      <p:sp>
        <p:nvSpPr>
          <p:cNvPr id="6" name="Espaço Reservado para Número de Slide 5">
            <a:extLst>
              <a:ext uri="{FF2B5EF4-FFF2-40B4-BE49-F238E27FC236}">
                <a16:creationId xmlns:a16="http://schemas.microsoft.com/office/drawing/2014/main" xmlns="" id="{C685FED3-6489-7F09-47FC-4A39DDAAD36C}"/>
              </a:ext>
            </a:extLst>
          </p:cNvPr>
          <p:cNvSpPr>
            <a:spLocks noGrp="1"/>
          </p:cNvSpPr>
          <p:nvPr>
            <p:ph type="sldNum" sz="quarter" idx="12"/>
          </p:nvPr>
        </p:nvSpPr>
        <p:spPr/>
        <p:txBody>
          <a:bodyPr/>
          <a:lstStyle/>
          <a:p>
            <a:pPr rtl="0"/>
            <a:fld id="{A65A5C87-DF58-40C8-B092-1DE63DB4547E}" type="slidenum">
              <a:rPr lang="pt-BR" noProof="0" smtClean="0"/>
              <a:t>2</a:t>
            </a:fld>
            <a:endParaRPr lang="pt-BR" noProof="0"/>
          </a:p>
        </p:txBody>
      </p:sp>
      <p:sp>
        <p:nvSpPr>
          <p:cNvPr id="8" name="CaixaDeTexto 7">
            <a:extLst>
              <a:ext uri="{FF2B5EF4-FFF2-40B4-BE49-F238E27FC236}">
                <a16:creationId xmlns:a16="http://schemas.microsoft.com/office/drawing/2014/main" xmlns="" id="{D52F64F7-80C0-8F8B-AEC4-D1A56813049F}"/>
              </a:ext>
            </a:extLst>
          </p:cNvPr>
          <p:cNvSpPr txBox="1"/>
          <p:nvPr/>
        </p:nvSpPr>
        <p:spPr>
          <a:xfrm>
            <a:off x="6445058" y="1692662"/>
            <a:ext cx="4708009" cy="4708981"/>
          </a:xfrm>
          <a:prstGeom prst="rect">
            <a:avLst/>
          </a:prstGeom>
          <a:noFill/>
        </p:spPr>
        <p:txBody>
          <a:bodyPr wrap="square" rtlCol="0">
            <a:spAutoFit/>
          </a:bodyPr>
          <a:lstStyle/>
          <a:p>
            <a:r>
              <a:rPr lang="pt-BR" sz="2000" b="1" dirty="0">
                <a:latin typeface="Rockwell "/>
              </a:rPr>
              <a:t>Desde a vigência da Constituição:</a:t>
            </a:r>
          </a:p>
          <a:p>
            <a:r>
              <a:rPr lang="pt-BR" sz="2000" dirty="0">
                <a:latin typeface="Rockwell "/>
              </a:rPr>
              <a:t>- 135 emendas constitucionais, sendo 6 de revisão (1993)</a:t>
            </a:r>
          </a:p>
          <a:p>
            <a:r>
              <a:rPr lang="pt-BR" sz="2000" dirty="0">
                <a:latin typeface="Rockwell "/>
              </a:rPr>
              <a:t>- Grande instabilidade e insegurança jurídica</a:t>
            </a:r>
          </a:p>
          <a:p>
            <a:pPr marL="342900" indent="-342900">
              <a:buFont typeface="Arial" panose="020B0604020202020204" pitchFamily="34" charset="0"/>
              <a:buChar char="•"/>
            </a:pPr>
            <a:r>
              <a:rPr lang="pt-BR" sz="2000" dirty="0">
                <a:latin typeface="Rockwell "/>
              </a:rPr>
              <a:t>Medidas provisórias em profusão</a:t>
            </a:r>
          </a:p>
          <a:p>
            <a:pPr marL="342900" indent="-342900">
              <a:buFont typeface="Arial" panose="020B0604020202020204" pitchFamily="34" charset="0"/>
              <a:buChar char="•"/>
            </a:pPr>
            <a:r>
              <a:rPr lang="pt-BR" sz="2000" dirty="0">
                <a:latin typeface="Rockwell "/>
              </a:rPr>
              <a:t>Jurisprudência volátil</a:t>
            </a:r>
          </a:p>
          <a:p>
            <a:r>
              <a:rPr lang="pt-BR" sz="2000" dirty="0">
                <a:latin typeface="Rockwell "/>
              </a:rPr>
              <a:t>- Instabilidade institucional: mudanças ministeriais recorrentes</a:t>
            </a:r>
          </a:p>
          <a:p>
            <a:r>
              <a:rPr lang="pt-BR" sz="2000" dirty="0">
                <a:latin typeface="Rockwell "/>
              </a:rPr>
              <a:t>- A busca por “pactos”</a:t>
            </a:r>
          </a:p>
          <a:p>
            <a:r>
              <a:rPr lang="pt-BR" sz="2000" dirty="0">
                <a:latin typeface="Rockwell "/>
              </a:rPr>
              <a:t>- Ausência de um projeto de desenvolvimento</a:t>
            </a:r>
          </a:p>
          <a:p>
            <a:r>
              <a:rPr lang="pt-BR" sz="2000" dirty="0">
                <a:latin typeface="Rockwell "/>
              </a:rPr>
              <a:t>- A busca por inclusão x retrocessos</a:t>
            </a:r>
          </a:p>
          <a:p>
            <a:endParaRPr lang="pt-BR" sz="2000" dirty="0">
              <a:latin typeface="Rockwell "/>
            </a:endParaRPr>
          </a:p>
          <a:p>
            <a:endParaRPr lang="pt-BR" sz="2000" dirty="0">
              <a:latin typeface="Rockwell "/>
            </a:endParaRPr>
          </a:p>
        </p:txBody>
      </p:sp>
    </p:spTree>
    <p:extLst>
      <p:ext uri="{BB962C8B-B14F-4D97-AF65-F5344CB8AC3E}">
        <p14:creationId xmlns:p14="http://schemas.microsoft.com/office/powerpoint/2010/main" val="2805720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a:extLst>
              <a:ext uri="{FF2B5EF4-FFF2-40B4-BE49-F238E27FC236}">
                <a16:creationId xmlns:a16="http://schemas.microsoft.com/office/drawing/2014/main" xmlns="" id="{F249BBF5-B8C1-0347-E88A-C7C6EAC48D43}"/>
              </a:ext>
            </a:extLst>
          </p:cNvPr>
          <p:cNvSpPr>
            <a:spLocks noGrp="1"/>
          </p:cNvSpPr>
          <p:nvPr>
            <p:ph type="dt" sz="half" idx="10"/>
          </p:nvPr>
        </p:nvSpPr>
        <p:spPr/>
        <p:txBody>
          <a:bodyPr/>
          <a:lstStyle/>
          <a:p>
            <a:fld id="{6AF91B38-3FB6-4942-A7EE-24EC1C447782}" type="datetime1">
              <a:rPr lang="en-US" smtClean="0"/>
              <a:t>9/25/2023</a:t>
            </a:fld>
            <a:endParaRPr lang="en-US" dirty="0"/>
          </a:p>
        </p:txBody>
      </p:sp>
      <p:sp>
        <p:nvSpPr>
          <p:cNvPr id="5" name="Espaço Reservado para Rodapé 4">
            <a:extLst>
              <a:ext uri="{FF2B5EF4-FFF2-40B4-BE49-F238E27FC236}">
                <a16:creationId xmlns:a16="http://schemas.microsoft.com/office/drawing/2014/main" xmlns="" id="{DC5BA54D-5E81-2AA6-9F7D-13DAB63F464D}"/>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xmlns="" id="{3AF30CE6-BE4C-3620-1903-582B860EA883}"/>
              </a:ext>
            </a:extLst>
          </p:cNvPr>
          <p:cNvSpPr>
            <a:spLocks noGrp="1"/>
          </p:cNvSpPr>
          <p:nvPr>
            <p:ph type="sldNum" sz="quarter" idx="12"/>
          </p:nvPr>
        </p:nvSpPr>
        <p:spPr/>
        <p:txBody>
          <a:bodyPr/>
          <a:lstStyle/>
          <a:p>
            <a:pPr rtl="0"/>
            <a:fld id="{A65A5C87-DF58-40C8-B092-1DE63DB4547E}" type="slidenum">
              <a:rPr lang="pt-BR" noProof="0" smtClean="0"/>
              <a:t>20</a:t>
            </a:fld>
            <a:endParaRPr lang="pt-BR" noProof="0"/>
          </a:p>
        </p:txBody>
      </p:sp>
      <p:pic>
        <p:nvPicPr>
          <p:cNvPr id="8" name="Imagem 7">
            <a:extLst>
              <a:ext uri="{FF2B5EF4-FFF2-40B4-BE49-F238E27FC236}">
                <a16:creationId xmlns:a16="http://schemas.microsoft.com/office/drawing/2014/main" xmlns="" id="{44F2424C-EF06-3E01-EAEA-77F24A66FDA6}"/>
              </a:ext>
            </a:extLst>
          </p:cNvPr>
          <p:cNvPicPr>
            <a:picLocks noChangeAspect="1"/>
          </p:cNvPicPr>
          <p:nvPr/>
        </p:nvPicPr>
        <p:blipFill rotWithShape="1">
          <a:blip r:embed="rId2"/>
          <a:srcRect l="39538" t="13447" r="42400" b="79454"/>
          <a:stretch/>
        </p:blipFill>
        <p:spPr>
          <a:xfrm>
            <a:off x="0" y="182562"/>
            <a:ext cx="2202025" cy="365125"/>
          </a:xfrm>
          <a:prstGeom prst="rect">
            <a:avLst/>
          </a:prstGeom>
        </p:spPr>
      </p:pic>
      <p:pic>
        <p:nvPicPr>
          <p:cNvPr id="12" name="Imagem 11">
            <a:extLst>
              <a:ext uri="{FF2B5EF4-FFF2-40B4-BE49-F238E27FC236}">
                <a16:creationId xmlns:a16="http://schemas.microsoft.com/office/drawing/2014/main" xmlns="" id="{F8868436-BEF2-6A51-E771-54F976C6B51B}"/>
              </a:ext>
            </a:extLst>
          </p:cNvPr>
          <p:cNvPicPr>
            <a:picLocks noChangeAspect="1"/>
          </p:cNvPicPr>
          <p:nvPr/>
        </p:nvPicPr>
        <p:blipFill rotWithShape="1">
          <a:blip r:embed="rId3"/>
          <a:srcRect l="31149" t="45193" r="36096" b="29773"/>
          <a:stretch/>
        </p:blipFill>
        <p:spPr>
          <a:xfrm>
            <a:off x="258457" y="492934"/>
            <a:ext cx="7915159" cy="2552084"/>
          </a:xfrm>
          <a:prstGeom prst="rect">
            <a:avLst/>
          </a:prstGeom>
        </p:spPr>
      </p:pic>
      <p:sp>
        <p:nvSpPr>
          <p:cNvPr id="14" name="CaixaDeTexto 13">
            <a:extLst>
              <a:ext uri="{FF2B5EF4-FFF2-40B4-BE49-F238E27FC236}">
                <a16:creationId xmlns:a16="http://schemas.microsoft.com/office/drawing/2014/main" xmlns="" id="{FC31F01F-9CF4-7EFC-5B7D-B9F27EFBD0AF}"/>
              </a:ext>
            </a:extLst>
          </p:cNvPr>
          <p:cNvSpPr txBox="1"/>
          <p:nvPr/>
        </p:nvSpPr>
        <p:spPr>
          <a:xfrm>
            <a:off x="1088135" y="3045018"/>
            <a:ext cx="10388517" cy="2862322"/>
          </a:xfrm>
          <a:prstGeom prst="rect">
            <a:avLst/>
          </a:prstGeom>
          <a:noFill/>
        </p:spPr>
        <p:txBody>
          <a:bodyPr wrap="square">
            <a:spAutoFit/>
          </a:bodyPr>
          <a:lstStyle/>
          <a:p>
            <a:r>
              <a:rPr lang="pt-BR" dirty="0"/>
              <a:t>O Tribunal </a:t>
            </a:r>
            <a:r>
              <a:rPr lang="pt-BR" i="1" dirty="0"/>
              <a:t>Superior de Trabalho (TST) reconheceu o vínculo de emprego entre entregador e o aplicativo </a:t>
            </a:r>
            <a:r>
              <a:rPr lang="pt-BR" dirty="0" err="1"/>
              <a:t>Rappi</a:t>
            </a:r>
            <a:r>
              <a:rPr lang="pt-BR" dirty="0"/>
              <a:t>. Na decisão, a 6ª turma afirmou que existem os elementos caracterizados do vínculo.</a:t>
            </a:r>
          </a:p>
          <a:p>
            <a:r>
              <a:rPr lang="pt-BR" dirty="0"/>
              <a:t>Entre os itens que caracterizam o vínculo estão a pessoalidade, onerosidade, habitualidade e o pleno exercício do poder disciplinar. O parecer foi divulgado no dia 13 de setembro.</a:t>
            </a:r>
          </a:p>
          <a:p>
            <a:r>
              <a:rPr lang="pt-BR" dirty="0"/>
              <a:t>“Com a evolução tecnológica e a possibilidade de realização do trabalho fora da sede do empregador, a CLT passou a prever expressamente a subordinação jurídica verificada por meio de meios telemáticos ou informatizados”, anotou a magistrada.</a:t>
            </a:r>
          </a:p>
          <a:p>
            <a:r>
              <a:rPr lang="pt-BR" dirty="0"/>
              <a:t>Além disso, a ministra ainda apontou que a possibilidade do trabalhador se vincular a mais de uma plataforma digital para exercer a mesma atividade não afasta a “subordinação jurídica”.</a:t>
            </a:r>
          </a:p>
        </p:txBody>
      </p:sp>
      <p:pic>
        <p:nvPicPr>
          <p:cNvPr id="2050" name="Picture 2">
            <a:extLst>
              <a:ext uri="{FF2B5EF4-FFF2-40B4-BE49-F238E27FC236}">
                <a16:creationId xmlns:a16="http://schemas.microsoft.com/office/drawing/2014/main" xmlns="" id="{28787B0B-1091-B832-B548-0247FFDBF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951" y="365124"/>
            <a:ext cx="4005976" cy="239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756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647DA957-2003-F579-A6A4-5ED1218B2853}"/>
              </a:ext>
            </a:extLst>
          </p:cNvPr>
          <p:cNvSpPr>
            <a:spLocks noGrp="1"/>
          </p:cNvSpPr>
          <p:nvPr>
            <p:ph type="dt" sz="half" idx="10"/>
          </p:nvPr>
        </p:nvSpPr>
        <p:spPr>
          <a:prstGeom prst="rect">
            <a:avLst/>
          </a:prstGeom>
        </p:spPr>
        <p:txBody>
          <a:bodyPr/>
          <a:lstStyle/>
          <a:p>
            <a:pPr rtl="0"/>
            <a:r>
              <a:rPr lang="pt-BR" noProof="0"/>
              <a:t>4/9/20XX</a:t>
            </a:r>
          </a:p>
        </p:txBody>
      </p:sp>
      <p:sp>
        <p:nvSpPr>
          <p:cNvPr id="3" name="Espaço Reservado para Rodapé 2">
            <a:extLst>
              <a:ext uri="{FF2B5EF4-FFF2-40B4-BE49-F238E27FC236}">
                <a16:creationId xmlns:a16="http://schemas.microsoft.com/office/drawing/2014/main" xmlns="" id="{4F91AFDE-D75F-BC72-E656-126EE9B4ECBC}"/>
              </a:ext>
            </a:extLst>
          </p:cNvPr>
          <p:cNvSpPr>
            <a:spLocks noGrp="1"/>
          </p:cNvSpPr>
          <p:nvPr>
            <p:ph type="ftr" sz="quarter" idx="11"/>
          </p:nvPr>
        </p:nvSpPr>
        <p:spPr>
          <a:prstGeom prst="rect">
            <a:avLst/>
          </a:prstGeom>
        </p:spPr>
        <p:txBody>
          <a:bodyPr/>
          <a:lstStyle/>
          <a:p>
            <a:pPr rtl="0"/>
            <a:r>
              <a:rPr lang="pt-BR" noProof="0"/>
              <a:t>Título da Apresentação</a:t>
            </a:r>
          </a:p>
        </p:txBody>
      </p:sp>
      <p:sp>
        <p:nvSpPr>
          <p:cNvPr id="4" name="Espaço Reservado para Número de Slide 3">
            <a:extLst>
              <a:ext uri="{FF2B5EF4-FFF2-40B4-BE49-F238E27FC236}">
                <a16:creationId xmlns:a16="http://schemas.microsoft.com/office/drawing/2014/main" xmlns="" id="{73CA3CF9-1ABA-48EA-6B15-B71654065767}"/>
              </a:ext>
            </a:extLst>
          </p:cNvPr>
          <p:cNvSpPr>
            <a:spLocks noGrp="1"/>
          </p:cNvSpPr>
          <p:nvPr>
            <p:ph type="sldNum" sz="quarter" idx="12"/>
          </p:nvPr>
        </p:nvSpPr>
        <p:spPr/>
        <p:txBody>
          <a:bodyPr/>
          <a:lstStyle/>
          <a:p>
            <a:pPr rtl="0"/>
            <a:fld id="{A65A5C87-DF58-40C8-B092-1DE63DB4547E}" type="slidenum">
              <a:rPr lang="pt-BR" noProof="0" smtClean="0"/>
              <a:t>21</a:t>
            </a:fld>
            <a:endParaRPr lang="pt-BR" noProof="0"/>
          </a:p>
        </p:txBody>
      </p:sp>
      <p:pic>
        <p:nvPicPr>
          <p:cNvPr id="6" name="Imagem 5">
            <a:extLst>
              <a:ext uri="{FF2B5EF4-FFF2-40B4-BE49-F238E27FC236}">
                <a16:creationId xmlns:a16="http://schemas.microsoft.com/office/drawing/2014/main" xmlns="" id="{EFE3C7C0-6954-9C0E-D9F6-607EA857996D}"/>
              </a:ext>
            </a:extLst>
          </p:cNvPr>
          <p:cNvPicPr>
            <a:picLocks noChangeAspect="1"/>
          </p:cNvPicPr>
          <p:nvPr/>
        </p:nvPicPr>
        <p:blipFill>
          <a:blip r:embed="rId2"/>
          <a:stretch>
            <a:fillRect/>
          </a:stretch>
        </p:blipFill>
        <p:spPr>
          <a:xfrm>
            <a:off x="79522" y="0"/>
            <a:ext cx="4643111" cy="6858000"/>
          </a:xfrm>
          <a:prstGeom prst="rect">
            <a:avLst/>
          </a:prstGeom>
        </p:spPr>
      </p:pic>
      <p:pic>
        <p:nvPicPr>
          <p:cNvPr id="7" name="Imagem 6">
            <a:extLst>
              <a:ext uri="{FF2B5EF4-FFF2-40B4-BE49-F238E27FC236}">
                <a16:creationId xmlns:a16="http://schemas.microsoft.com/office/drawing/2014/main" xmlns="" id="{2CD2123E-A6DA-8A43-2D92-2BAADC2CE020}"/>
              </a:ext>
            </a:extLst>
          </p:cNvPr>
          <p:cNvPicPr>
            <a:picLocks noChangeAspect="1"/>
          </p:cNvPicPr>
          <p:nvPr/>
        </p:nvPicPr>
        <p:blipFill>
          <a:blip r:embed="rId3"/>
          <a:stretch>
            <a:fillRect/>
          </a:stretch>
        </p:blipFill>
        <p:spPr>
          <a:xfrm>
            <a:off x="4836815" y="81773"/>
            <a:ext cx="3626050" cy="3696950"/>
          </a:xfrm>
          <a:prstGeom prst="rect">
            <a:avLst/>
          </a:prstGeom>
        </p:spPr>
      </p:pic>
      <p:pic>
        <p:nvPicPr>
          <p:cNvPr id="9" name="Imagem 8">
            <a:extLst>
              <a:ext uri="{FF2B5EF4-FFF2-40B4-BE49-F238E27FC236}">
                <a16:creationId xmlns:a16="http://schemas.microsoft.com/office/drawing/2014/main" xmlns="" id="{24E010E5-48A4-5501-0CD9-0A1EA9795AF8}"/>
              </a:ext>
            </a:extLst>
          </p:cNvPr>
          <p:cNvPicPr>
            <a:picLocks noChangeAspect="1"/>
          </p:cNvPicPr>
          <p:nvPr/>
        </p:nvPicPr>
        <p:blipFill>
          <a:blip r:embed="rId4"/>
          <a:stretch>
            <a:fillRect/>
          </a:stretch>
        </p:blipFill>
        <p:spPr>
          <a:xfrm>
            <a:off x="8046728" y="3308933"/>
            <a:ext cx="3870944" cy="3412542"/>
          </a:xfrm>
          <a:prstGeom prst="rect">
            <a:avLst/>
          </a:prstGeom>
        </p:spPr>
      </p:pic>
    </p:spTree>
    <p:extLst>
      <p:ext uri="{BB962C8B-B14F-4D97-AF65-F5344CB8AC3E}">
        <p14:creationId xmlns:p14="http://schemas.microsoft.com/office/powerpoint/2010/main" val="4208561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078F06-E3B1-126E-E855-3AE1C6490772}"/>
              </a:ext>
            </a:extLst>
          </p:cNvPr>
          <p:cNvSpPr>
            <a:spLocks noGrp="1"/>
          </p:cNvSpPr>
          <p:nvPr>
            <p:ph type="title"/>
          </p:nvPr>
        </p:nvSpPr>
        <p:spPr/>
        <p:txBody>
          <a:bodyPr/>
          <a:lstStyle/>
          <a:p>
            <a:r>
              <a:rPr lang="pt-BR" dirty="0"/>
              <a:t>Riscos emergentes...</a:t>
            </a:r>
          </a:p>
        </p:txBody>
      </p:sp>
      <p:sp>
        <p:nvSpPr>
          <p:cNvPr id="3" name="Espaço Reservado para Conteúdo 2">
            <a:extLst>
              <a:ext uri="{FF2B5EF4-FFF2-40B4-BE49-F238E27FC236}">
                <a16:creationId xmlns:a16="http://schemas.microsoft.com/office/drawing/2014/main" xmlns="" id="{240BE24B-8FCC-1C04-DEDE-6E5CC6C4B74D}"/>
              </a:ext>
            </a:extLst>
          </p:cNvPr>
          <p:cNvSpPr>
            <a:spLocks noGrp="1"/>
          </p:cNvSpPr>
          <p:nvPr>
            <p:ph idx="1"/>
          </p:nvPr>
        </p:nvSpPr>
        <p:spPr/>
        <p:txBody>
          <a:bodyPr>
            <a:normAutofit lnSpcReduction="10000"/>
          </a:bodyPr>
          <a:lstStyle/>
          <a:p>
            <a:r>
              <a:rPr lang="pt-BR" dirty="0"/>
              <a:t>Novas proposições para ampliar flexibilização de direitos ou dificultar o seu resgate pelos trabalhadores (exemplos no Senado)</a:t>
            </a:r>
          </a:p>
          <a:p>
            <a:pPr marL="0" indent="0">
              <a:buNone/>
            </a:pPr>
            <a:endParaRPr lang="pt-BR" dirty="0"/>
          </a:p>
          <a:p>
            <a:pPr lvl="1"/>
            <a:r>
              <a:rPr lang="pt-BR" dirty="0"/>
              <a:t>PL 2.234/2019 – Sen. Jorginho Melo - SIMPLES Trabalhista</a:t>
            </a:r>
          </a:p>
          <a:p>
            <a:pPr lvl="1"/>
            <a:r>
              <a:rPr lang="pt-BR" dirty="0"/>
              <a:t>PL n° 4300, de 2023 – </a:t>
            </a:r>
            <a:r>
              <a:rPr lang="pt-BR" dirty="0" err="1"/>
              <a:t>Sen</a:t>
            </a:r>
            <a:r>
              <a:rPr lang="pt-BR" dirty="0"/>
              <a:t> Plinio Valério -  exigência prévia de autorização dos membros de categorias econômicas ou profissionais ou das profissões liberais representadas para fins de cobrança da contribuição assistencial</a:t>
            </a:r>
          </a:p>
          <a:p>
            <a:pPr lvl="1"/>
            <a:r>
              <a:rPr lang="pt-BR" dirty="0"/>
              <a:t>PL n° 4218, de 2023 – </a:t>
            </a:r>
            <a:r>
              <a:rPr lang="pt-BR" dirty="0" err="1"/>
              <a:t>Sen</a:t>
            </a:r>
            <a:r>
              <a:rPr lang="pt-BR" dirty="0"/>
              <a:t> Marcos Pontes – autorização prévia para qualquer contribuição ser descontada do trabalhador; nulidade de acordo coletivo ou cláusula normativa.</a:t>
            </a:r>
          </a:p>
          <a:p>
            <a:pPr lvl="1"/>
            <a:r>
              <a:rPr lang="pt-BR" dirty="0"/>
              <a:t>PL n° 2099, de 2023 – </a:t>
            </a:r>
            <a:r>
              <a:rPr lang="pt-BR" dirty="0" err="1"/>
              <a:t>Sen</a:t>
            </a:r>
            <a:r>
              <a:rPr lang="pt-BR" dirty="0"/>
              <a:t> Styvenson Valentim – autorização prévia para cobrança de contribuição sindical e vedação de cobrança para não sindicalizados. </a:t>
            </a:r>
          </a:p>
          <a:p>
            <a:pPr lvl="1"/>
            <a:r>
              <a:rPr lang="pt-BR" dirty="0"/>
              <a:t>PL n° 3670, DE 2023 – </a:t>
            </a:r>
            <a:r>
              <a:rPr lang="pt-BR" dirty="0" err="1"/>
              <a:t>Sen</a:t>
            </a:r>
            <a:r>
              <a:rPr lang="pt-BR" dirty="0"/>
              <a:t> Jayme Campos - retira a obrigatoriedade de cobrança de FGTS e Contribuição Previdenciária sobre a remuneração recebida por empregados que já sejam aposentados.</a:t>
            </a:r>
          </a:p>
          <a:p>
            <a:pPr lvl="1"/>
            <a:endParaRPr lang="pt-BR" dirty="0"/>
          </a:p>
        </p:txBody>
      </p:sp>
      <p:sp>
        <p:nvSpPr>
          <p:cNvPr id="4" name="Espaço Reservado para Data 3">
            <a:extLst>
              <a:ext uri="{FF2B5EF4-FFF2-40B4-BE49-F238E27FC236}">
                <a16:creationId xmlns:a16="http://schemas.microsoft.com/office/drawing/2014/main" xmlns="" id="{1040828F-F0AD-0F4E-59DA-FDF00CF38059}"/>
              </a:ext>
            </a:extLst>
          </p:cNvPr>
          <p:cNvSpPr>
            <a:spLocks noGrp="1"/>
          </p:cNvSpPr>
          <p:nvPr>
            <p:ph type="dt" sz="half" idx="10"/>
          </p:nvPr>
        </p:nvSpPr>
        <p:spPr/>
        <p:txBody>
          <a:bodyPr/>
          <a:lstStyle/>
          <a:p>
            <a:fld id="{5D7A66FA-51F1-4B82-9E54-827D457683BE}" type="datetime1">
              <a:rPr lang="en-US" smtClean="0"/>
              <a:t>9/25/2023</a:t>
            </a:fld>
            <a:endParaRPr lang="en-US" dirty="0"/>
          </a:p>
        </p:txBody>
      </p:sp>
      <p:sp>
        <p:nvSpPr>
          <p:cNvPr id="5" name="Espaço Reservado para Rodapé 4">
            <a:extLst>
              <a:ext uri="{FF2B5EF4-FFF2-40B4-BE49-F238E27FC236}">
                <a16:creationId xmlns:a16="http://schemas.microsoft.com/office/drawing/2014/main" xmlns="" id="{E2ED89D5-2C76-CCD2-42D4-6CC5A7ED8C83}"/>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xmlns="" id="{C9E002F6-1188-9ACB-451F-974B063A5A00}"/>
              </a:ext>
            </a:extLst>
          </p:cNvPr>
          <p:cNvSpPr>
            <a:spLocks noGrp="1"/>
          </p:cNvSpPr>
          <p:nvPr>
            <p:ph type="sldNum" sz="quarter" idx="12"/>
          </p:nvPr>
        </p:nvSpPr>
        <p:spPr/>
        <p:txBody>
          <a:bodyPr/>
          <a:lstStyle/>
          <a:p>
            <a:pPr rtl="0"/>
            <a:fld id="{A65A5C87-DF58-40C8-B092-1DE63DB4547E}" type="slidenum">
              <a:rPr lang="pt-BR" noProof="0" smtClean="0"/>
              <a:t>22</a:t>
            </a:fld>
            <a:endParaRPr lang="pt-BR" noProof="0"/>
          </a:p>
        </p:txBody>
      </p:sp>
    </p:spTree>
    <p:extLst>
      <p:ext uri="{BB962C8B-B14F-4D97-AF65-F5344CB8AC3E}">
        <p14:creationId xmlns:p14="http://schemas.microsoft.com/office/powerpoint/2010/main" val="68267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87811C-5867-DE99-05C0-AB3BD6807EF2}"/>
              </a:ext>
            </a:extLst>
          </p:cNvPr>
          <p:cNvSpPr>
            <a:spLocks noGrp="1"/>
          </p:cNvSpPr>
          <p:nvPr>
            <p:ph type="title"/>
          </p:nvPr>
        </p:nvSpPr>
        <p:spPr/>
        <p:txBody>
          <a:bodyPr/>
          <a:lstStyle/>
          <a:p>
            <a:r>
              <a:rPr lang="pt-BR" dirty="0"/>
              <a:t>Perspectivas</a:t>
            </a:r>
          </a:p>
        </p:txBody>
      </p:sp>
      <p:sp>
        <p:nvSpPr>
          <p:cNvPr id="3" name="Espaço Reservado para Conteúdo 2">
            <a:extLst>
              <a:ext uri="{FF2B5EF4-FFF2-40B4-BE49-F238E27FC236}">
                <a16:creationId xmlns:a16="http://schemas.microsoft.com/office/drawing/2014/main" xmlns="" id="{1BE14465-8579-9671-4B22-EB07B47F8334}"/>
              </a:ext>
            </a:extLst>
          </p:cNvPr>
          <p:cNvSpPr>
            <a:spLocks noGrp="1"/>
          </p:cNvSpPr>
          <p:nvPr>
            <p:ph idx="1"/>
          </p:nvPr>
        </p:nvSpPr>
        <p:spPr/>
        <p:txBody>
          <a:bodyPr>
            <a:normAutofit fontScale="70000" lnSpcReduction="20000"/>
          </a:bodyPr>
          <a:lstStyle/>
          <a:p>
            <a:r>
              <a:rPr lang="pt-BR" sz="3200" dirty="0"/>
              <a:t>Compromissos do Governo Lula: </a:t>
            </a:r>
          </a:p>
          <a:p>
            <a:pPr lvl="1">
              <a:buFont typeface="Wingdings" panose="05000000000000000000" pitchFamily="2" charset="2"/>
              <a:buChar char="ü"/>
            </a:pPr>
            <a:r>
              <a:rPr lang="pt-BR" sz="2800" dirty="0"/>
              <a:t>política de valorização do mínimo</a:t>
            </a:r>
          </a:p>
          <a:p>
            <a:pPr lvl="2">
              <a:buFont typeface="Wingdings" panose="05000000000000000000" pitchFamily="2" charset="2"/>
              <a:buChar char="ü"/>
            </a:pPr>
            <a:r>
              <a:rPr lang="pt-BR" sz="2600" dirty="0"/>
              <a:t>LEI Nº 14.663, DE 28 DE AGOSTO DE 2023 - Define o valor do salário mínimo a partir de 1º de maio de 2023; estabelece a política de valorização permanente do salário mínimo a vigorar a partir de 1º de janeiro de 2024; </a:t>
            </a:r>
          </a:p>
          <a:p>
            <a:pPr lvl="1">
              <a:buFont typeface="Wingdings" panose="05000000000000000000" pitchFamily="2" charset="2"/>
              <a:buChar char="ü"/>
            </a:pPr>
            <a:r>
              <a:rPr lang="pt-BR" sz="2800" dirty="0"/>
              <a:t>igualdade salarial entre homens e mulheres</a:t>
            </a:r>
          </a:p>
          <a:p>
            <a:pPr lvl="2">
              <a:buFont typeface="Wingdings" panose="05000000000000000000" pitchFamily="2" charset="2"/>
              <a:buChar char="ü"/>
            </a:pPr>
            <a:r>
              <a:rPr lang="pt-BR" sz="2600" dirty="0"/>
              <a:t>LEI Nº 14.611 DE 3 DE JULHO DE 2023 - Dispõe sobre a igualdade salarial e de critérios remuneratórios entre mulheres e homens; e altera a Consolidação das Leis do Trabalho, aprovada pelo Decreto-Lei nº 5.452, de 1º de maio de 1943.</a:t>
            </a:r>
          </a:p>
          <a:p>
            <a:pPr lvl="1"/>
            <a:r>
              <a:rPr lang="pt-BR" sz="2800" dirty="0"/>
              <a:t>rever a reforma trabalhista </a:t>
            </a:r>
          </a:p>
          <a:p>
            <a:pPr lvl="1"/>
            <a:r>
              <a:rPr lang="pt-BR" sz="2800" dirty="0"/>
              <a:t>disciplinar trabalho por aplicativos</a:t>
            </a:r>
          </a:p>
          <a:p>
            <a:r>
              <a:rPr lang="pt-BR" sz="3200" dirty="0"/>
              <a:t>Ambiente hostil no Congresso à revisão da reforma trabalhista</a:t>
            </a:r>
          </a:p>
          <a:p>
            <a:r>
              <a:rPr lang="pt-BR" sz="3200" dirty="0"/>
              <a:t>Necessidade da construção de consensos e acordos</a:t>
            </a:r>
          </a:p>
          <a:p>
            <a:r>
              <a:rPr lang="pt-BR" sz="3200" dirty="0"/>
              <a:t>Mobilização social e engajamento coletivo</a:t>
            </a:r>
          </a:p>
        </p:txBody>
      </p:sp>
      <p:sp>
        <p:nvSpPr>
          <p:cNvPr id="4" name="Espaço Reservado para Data 3">
            <a:extLst>
              <a:ext uri="{FF2B5EF4-FFF2-40B4-BE49-F238E27FC236}">
                <a16:creationId xmlns:a16="http://schemas.microsoft.com/office/drawing/2014/main" xmlns="" id="{D15A2105-AAC9-89B9-26CE-EDDFD39D083D}"/>
              </a:ext>
            </a:extLst>
          </p:cNvPr>
          <p:cNvSpPr>
            <a:spLocks noGrp="1"/>
          </p:cNvSpPr>
          <p:nvPr>
            <p:ph type="dt" sz="half" idx="10"/>
          </p:nvPr>
        </p:nvSpPr>
        <p:spPr/>
        <p:txBody>
          <a:bodyPr/>
          <a:lstStyle/>
          <a:p>
            <a:fld id="{5C59CC83-6CCF-4A6D-9369-F540FB43586F}" type="datetime1">
              <a:rPr lang="en-US" smtClean="0"/>
              <a:t>9/25/2023</a:t>
            </a:fld>
            <a:endParaRPr lang="en-US" dirty="0"/>
          </a:p>
        </p:txBody>
      </p:sp>
      <p:sp>
        <p:nvSpPr>
          <p:cNvPr id="5" name="Espaço Reservado para Rodapé 4">
            <a:extLst>
              <a:ext uri="{FF2B5EF4-FFF2-40B4-BE49-F238E27FC236}">
                <a16:creationId xmlns:a16="http://schemas.microsoft.com/office/drawing/2014/main" xmlns="" id="{84F0D1A0-7202-F824-0888-826BD04A9488}"/>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xmlns="" id="{A4B714B9-AFEA-76F9-5E91-4D466D340868}"/>
              </a:ext>
            </a:extLst>
          </p:cNvPr>
          <p:cNvSpPr>
            <a:spLocks noGrp="1"/>
          </p:cNvSpPr>
          <p:nvPr>
            <p:ph type="sldNum" sz="quarter" idx="12"/>
          </p:nvPr>
        </p:nvSpPr>
        <p:spPr/>
        <p:txBody>
          <a:bodyPr/>
          <a:lstStyle/>
          <a:p>
            <a:pPr rtl="0"/>
            <a:fld id="{A65A5C87-DF58-40C8-B092-1DE63DB4547E}" type="slidenum">
              <a:rPr lang="pt-BR" noProof="0" smtClean="0"/>
              <a:t>23</a:t>
            </a:fld>
            <a:endParaRPr lang="pt-BR" noProof="0"/>
          </a:p>
        </p:txBody>
      </p:sp>
    </p:spTree>
    <p:extLst>
      <p:ext uri="{BB962C8B-B14F-4D97-AF65-F5344CB8AC3E}">
        <p14:creationId xmlns:p14="http://schemas.microsoft.com/office/powerpoint/2010/main" val="1268067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C2CF07-A6D1-8333-CBE1-E5B534430321}"/>
              </a:ext>
            </a:extLst>
          </p:cNvPr>
          <p:cNvSpPr>
            <a:spLocks noGrp="1"/>
          </p:cNvSpPr>
          <p:nvPr>
            <p:ph type="title"/>
          </p:nvPr>
        </p:nvSpPr>
        <p:spPr>
          <a:xfrm>
            <a:off x="1069848" y="484632"/>
            <a:ext cx="10058400" cy="700356"/>
          </a:xfrm>
        </p:spPr>
        <p:txBody>
          <a:bodyPr>
            <a:normAutofit fontScale="90000"/>
          </a:bodyPr>
          <a:lstStyle/>
          <a:p>
            <a:r>
              <a:rPr lang="pt-BR" dirty="0"/>
              <a:t>Lula e </a:t>
            </a:r>
            <a:r>
              <a:rPr lang="pt-BR" dirty="0" err="1"/>
              <a:t>biden</a:t>
            </a:r>
            <a:r>
              <a:rPr lang="pt-BR" dirty="0"/>
              <a:t>: pacto </a:t>
            </a:r>
            <a:r>
              <a:rPr lang="pt-BR" dirty="0" err="1"/>
              <a:t>pró-trabalho</a:t>
            </a:r>
            <a:endParaRPr lang="pt-BR" dirty="0"/>
          </a:p>
        </p:txBody>
      </p:sp>
      <p:sp>
        <p:nvSpPr>
          <p:cNvPr id="3" name="Espaço Reservado para Conteúdo 2">
            <a:extLst>
              <a:ext uri="{FF2B5EF4-FFF2-40B4-BE49-F238E27FC236}">
                <a16:creationId xmlns:a16="http://schemas.microsoft.com/office/drawing/2014/main" xmlns="" id="{84D3030C-E820-3E71-EF7C-1F030A45C1D3}"/>
              </a:ext>
            </a:extLst>
          </p:cNvPr>
          <p:cNvSpPr>
            <a:spLocks noGrp="1"/>
          </p:cNvSpPr>
          <p:nvPr>
            <p:ph idx="1"/>
          </p:nvPr>
        </p:nvSpPr>
        <p:spPr>
          <a:xfrm>
            <a:off x="5500954" y="1399593"/>
            <a:ext cx="6130214" cy="5238316"/>
          </a:xfrm>
        </p:spPr>
        <p:txBody>
          <a:bodyPr>
            <a:normAutofit fontScale="92500" lnSpcReduction="10000"/>
          </a:bodyPr>
          <a:lstStyle/>
          <a:p>
            <a:r>
              <a:rPr lang="pt-BR" sz="1800" b="1" i="0" dirty="0">
                <a:solidFill>
                  <a:srgbClr val="262626"/>
                </a:solidFill>
                <a:effectLst/>
                <a:latin typeface="CNN Sans Display"/>
              </a:rPr>
              <a:t>DECLARAÇÃO CONJUNTA DOS PRESIDENTES LULA E JOE BIDEN</a:t>
            </a:r>
          </a:p>
          <a:p>
            <a:r>
              <a:rPr lang="pt-BR" sz="1400" b="0" i="0" dirty="0">
                <a:solidFill>
                  <a:srgbClr val="262626"/>
                </a:solidFill>
                <a:effectLst/>
                <a:latin typeface="CNN Sans Display"/>
              </a:rPr>
              <a:t>“Hoje, os Estados Unidos e o Brasil anunciam o lançamento da nossa iniciativa global conjunta para </a:t>
            </a:r>
            <a:r>
              <a:rPr lang="pt-BR" sz="1400" b="1" i="0" dirty="0">
                <a:solidFill>
                  <a:srgbClr val="262626"/>
                </a:solidFill>
                <a:effectLst/>
                <a:latin typeface="CNN Sans Display"/>
              </a:rPr>
              <a:t>elevar o papel central e crítico que os trabalhadores e trabalhadoras desempenham num mundo sustentável, democrático, equitativo e pacífico</a:t>
            </a:r>
            <a:r>
              <a:rPr lang="pt-BR" sz="1400" b="0" i="0" dirty="0">
                <a:solidFill>
                  <a:srgbClr val="262626"/>
                </a:solidFill>
                <a:effectLst/>
                <a:latin typeface="CNN Sans Display"/>
              </a:rPr>
              <a:t>. Já compartilhamos a compreensão e o compromisso de abordar questões críticas de desigualdade econômica, </a:t>
            </a:r>
            <a:r>
              <a:rPr lang="pt-BR" sz="1400" b="1" i="0" dirty="0">
                <a:solidFill>
                  <a:srgbClr val="262626"/>
                </a:solidFill>
                <a:effectLst/>
                <a:latin typeface="CNN Sans Display"/>
              </a:rPr>
              <a:t>salvaguardar os direitos dos trabalhadores e trabalhadoras, abordar a discriminação em todas as suas formas</a:t>
            </a:r>
            <a:r>
              <a:rPr lang="pt-BR" sz="1400" b="0" i="0" dirty="0">
                <a:solidFill>
                  <a:srgbClr val="262626"/>
                </a:solidFill>
                <a:effectLst/>
                <a:latin typeface="CNN Sans Display"/>
              </a:rPr>
              <a:t> e garantir uma transição justa para energias limpas. </a:t>
            </a:r>
            <a:r>
              <a:rPr lang="pt-BR" sz="1400" b="1" i="0" dirty="0">
                <a:solidFill>
                  <a:srgbClr val="262626"/>
                </a:solidFill>
                <a:effectLst/>
                <a:latin typeface="CNN Sans Display"/>
              </a:rPr>
              <a:t>A promoção do trabalho digno é fundamental para a consecução da Agenda 2030 para o Desenvolvimento Sustentável e dos Objetivos de Desenvolvimento Sustentável. Também estamos preocupados e atentos aos efeitos no trabalho da digitalização das economias e do uso profissional da inteligência artificial no mundo do trabalho.</a:t>
            </a:r>
          </a:p>
          <a:p>
            <a:r>
              <a:rPr lang="pt-BR" sz="1400" i="0" dirty="0">
                <a:solidFill>
                  <a:srgbClr val="262626"/>
                </a:solidFill>
                <a:effectLst/>
                <a:latin typeface="CNN Sans Display"/>
              </a:rPr>
              <a:t>Com esta nova inic</a:t>
            </a:r>
            <a:r>
              <a:rPr lang="pt-BR" sz="1400" b="0" i="0" dirty="0">
                <a:solidFill>
                  <a:srgbClr val="262626"/>
                </a:solidFill>
                <a:effectLst/>
                <a:latin typeface="CNN Sans Display"/>
              </a:rPr>
              <a:t>iativa, pretendemos expandir a nossa ambição e reforçar nossa parceria para enfrentar cinco dos desafios mais urgentes enfrentados pelos trabalhadores e trabalhadoras em todo o mundo: </a:t>
            </a:r>
            <a:r>
              <a:rPr lang="pt-BR" sz="1400" b="1" i="0" dirty="0">
                <a:solidFill>
                  <a:srgbClr val="262626"/>
                </a:solidFill>
                <a:effectLst/>
                <a:latin typeface="CNN Sans Display"/>
              </a:rPr>
              <a:t>(1) proteger os direitos dos trabalhadores e trabalhadoras, tal como descritos nas convenções fundamentais da OIT, capacitando os trabalhadores e trabalhadoras, acabando com exploração no trabalho, incluindo o trabalho forçado e trabalho infantil; (2) promoção do trabalho seguro, saudável e decente, e responsabilização no investimento público e privado; (3) promover abordagens centradas nos trabalhadores e trabalhadoras para as transições digitais e de energia limpa; (4) aproveitar a tecnologia para o benefício de todos; e (5) combater a discriminação no local de trabalho</a:t>
            </a:r>
            <a:r>
              <a:rPr lang="pt-BR" sz="1400" b="0" i="0" dirty="0">
                <a:solidFill>
                  <a:srgbClr val="262626"/>
                </a:solidFill>
                <a:effectLst/>
                <a:latin typeface="CNN Sans Display"/>
              </a:rPr>
              <a:t>, especialmente para mulheres, pessoas LGBTQI e grupos raciais e étnicos marginalizados. Pretendemos trabalhar em colaboração entre os nossos governos e com os nossos parceiros sindicais para fazer avançar estas questões urgentes durante o próximo ano, vislumbrando uma agenda comum para discutir com outros países no G20 e na COP 28, COP 30 e além.”</a:t>
            </a:r>
          </a:p>
          <a:p>
            <a:r>
              <a:rPr lang="pt-BR" sz="1400" dirty="0">
                <a:solidFill>
                  <a:srgbClr val="262626"/>
                </a:solidFill>
                <a:latin typeface="CNN Sans Display"/>
              </a:rPr>
              <a:t>New York, 20.09.23</a:t>
            </a:r>
            <a:endParaRPr lang="pt-BR" sz="1400" dirty="0"/>
          </a:p>
        </p:txBody>
      </p:sp>
      <p:sp>
        <p:nvSpPr>
          <p:cNvPr id="4" name="Espaço Reservado para Data 3">
            <a:extLst>
              <a:ext uri="{FF2B5EF4-FFF2-40B4-BE49-F238E27FC236}">
                <a16:creationId xmlns:a16="http://schemas.microsoft.com/office/drawing/2014/main" xmlns="" id="{B53AEC33-5E4C-9B6B-0A4B-17B84DB6237F}"/>
              </a:ext>
            </a:extLst>
          </p:cNvPr>
          <p:cNvSpPr>
            <a:spLocks noGrp="1"/>
          </p:cNvSpPr>
          <p:nvPr>
            <p:ph type="dt" sz="half" idx="10"/>
          </p:nvPr>
        </p:nvSpPr>
        <p:spPr/>
        <p:txBody>
          <a:bodyPr/>
          <a:lstStyle/>
          <a:p>
            <a:fld id="{5EB4425D-E1E9-4F79-BA67-528D9610F79B}" type="datetime1">
              <a:rPr lang="en-US" smtClean="0"/>
              <a:t>9/25/2023</a:t>
            </a:fld>
            <a:endParaRPr lang="en-US" dirty="0"/>
          </a:p>
        </p:txBody>
      </p:sp>
      <p:sp>
        <p:nvSpPr>
          <p:cNvPr id="5" name="Espaço Reservado para Rodapé 4">
            <a:extLst>
              <a:ext uri="{FF2B5EF4-FFF2-40B4-BE49-F238E27FC236}">
                <a16:creationId xmlns:a16="http://schemas.microsoft.com/office/drawing/2014/main" xmlns="" id="{A417141A-A331-680D-00E3-D0C6F6CBA0E2}"/>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xmlns="" id="{04E46869-7907-DC68-0720-444C7030859B}"/>
              </a:ext>
            </a:extLst>
          </p:cNvPr>
          <p:cNvSpPr>
            <a:spLocks noGrp="1"/>
          </p:cNvSpPr>
          <p:nvPr>
            <p:ph type="sldNum" sz="quarter" idx="12"/>
          </p:nvPr>
        </p:nvSpPr>
        <p:spPr/>
        <p:txBody>
          <a:bodyPr/>
          <a:lstStyle/>
          <a:p>
            <a:pPr rtl="0"/>
            <a:fld id="{A65A5C87-DF58-40C8-B092-1DE63DB4547E}" type="slidenum">
              <a:rPr lang="pt-BR" noProof="0" smtClean="0"/>
              <a:t>24</a:t>
            </a:fld>
            <a:endParaRPr lang="pt-BR" noProof="0"/>
          </a:p>
        </p:txBody>
      </p:sp>
      <p:pic>
        <p:nvPicPr>
          <p:cNvPr id="8" name="Imagem 7">
            <a:extLst>
              <a:ext uri="{FF2B5EF4-FFF2-40B4-BE49-F238E27FC236}">
                <a16:creationId xmlns:a16="http://schemas.microsoft.com/office/drawing/2014/main" xmlns="" id="{8AD75571-176A-F7BD-C24C-F9F2BDEEBD36}"/>
              </a:ext>
            </a:extLst>
          </p:cNvPr>
          <p:cNvPicPr>
            <a:picLocks noChangeAspect="1"/>
          </p:cNvPicPr>
          <p:nvPr/>
        </p:nvPicPr>
        <p:blipFill rotWithShape="1">
          <a:blip r:embed="rId2"/>
          <a:srcRect l="24643" t="12358" r="40229" b="6191"/>
          <a:stretch/>
        </p:blipFill>
        <p:spPr>
          <a:xfrm>
            <a:off x="710830" y="1399593"/>
            <a:ext cx="4635674" cy="4534678"/>
          </a:xfrm>
          <a:prstGeom prst="rect">
            <a:avLst/>
          </a:prstGeom>
        </p:spPr>
      </p:pic>
    </p:spTree>
    <p:extLst>
      <p:ext uri="{BB962C8B-B14F-4D97-AF65-F5344CB8AC3E}">
        <p14:creationId xmlns:p14="http://schemas.microsoft.com/office/powerpoint/2010/main" val="1620752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2392E3A-DB80-46C8-A227-EE0F7E87D747}"/>
              </a:ext>
            </a:extLst>
          </p:cNvPr>
          <p:cNvSpPr>
            <a:spLocks noGrp="1"/>
          </p:cNvSpPr>
          <p:nvPr>
            <p:ph type="title"/>
          </p:nvPr>
        </p:nvSpPr>
        <p:spPr>
          <a:xfrm>
            <a:off x="8825470" y="1650248"/>
            <a:ext cx="3544326" cy="1106424"/>
          </a:xfrm>
        </p:spPr>
        <p:txBody>
          <a:bodyPr rtlCol="0"/>
          <a:lstStyle/>
          <a:p>
            <a:pPr rtl="0"/>
            <a:r>
              <a:rPr lang="pt-BR" dirty="0">
                <a:solidFill>
                  <a:schemeClr val="bg1"/>
                </a:solidFill>
              </a:rPr>
              <a:t>Obrigado !</a:t>
            </a:r>
          </a:p>
        </p:txBody>
      </p:sp>
      <p:sp>
        <p:nvSpPr>
          <p:cNvPr id="14" name="Espaço Reservado para Imagem 13">
            <a:extLst>
              <a:ext uri="{FF2B5EF4-FFF2-40B4-BE49-F238E27FC236}">
                <a16:creationId xmlns:a16="http://schemas.microsoft.com/office/drawing/2014/main" xmlns="" id="{E6595AB0-0775-F8B2-EE6E-5138F175181E}"/>
              </a:ext>
            </a:extLst>
          </p:cNvPr>
          <p:cNvSpPr>
            <a:spLocks noGrp="1"/>
          </p:cNvSpPr>
          <p:nvPr>
            <p:ph type="pic" sz="quarter" idx="13"/>
          </p:nvPr>
        </p:nvSpPr>
        <p:spPr/>
        <p:txBody>
          <a:bodyPr/>
          <a:lstStyle/>
          <a:p>
            <a:endParaRPr lang="pt-BR"/>
          </a:p>
        </p:txBody>
      </p:sp>
      <p:pic>
        <p:nvPicPr>
          <p:cNvPr id="23" name="Espaço Reservado para Imagem 22" descr="caneta na parte superior de um planejador diário">
            <a:extLst>
              <a:ext uri="{FF2B5EF4-FFF2-40B4-BE49-F238E27FC236}">
                <a16:creationId xmlns:a16="http://schemas.microsoft.com/office/drawing/2014/main" xmlns="" id="{D978928C-7EEA-4B8E-AA43-12AFD61BC299}"/>
              </a:ext>
            </a:extLst>
          </p:cNvPr>
          <p:cNvPicPr>
            <a:picLocks noGrp="1" noChangeAspect="1"/>
          </p:cNvPicPr>
          <p:nvPr>
            <p:ph type="pic" sz="quarter" idx="14"/>
          </p:nvPr>
        </p:nvPicPr>
        <p:blipFill rotWithShape="1">
          <a:blip r:embed="rId3"/>
          <a:srcRect l="59" r="59"/>
          <a:stretch/>
        </p:blipFill>
        <p:spPr/>
      </p:pic>
      <p:pic>
        <p:nvPicPr>
          <p:cNvPr id="25" name="Espaço Reservado para Imagem Online 23" descr="Usuário">
            <a:extLst>
              <a:ext uri="{FF2B5EF4-FFF2-40B4-BE49-F238E27FC236}">
                <a16:creationId xmlns:a16="http://schemas.microsoft.com/office/drawing/2014/main" xmlns="" id="{DD136AFE-38B3-4FAE-907B-277600FBDED5}"/>
              </a:ext>
            </a:extLst>
          </p:cNvPr>
          <p:cNvPicPr>
            <a:picLocks noGrp="1" noChangeAspect="1"/>
          </p:cNvPicPr>
          <p:nvPr>
            <p:ph type="pic" sz="quarter" idx="17"/>
          </p:nvPr>
        </p:nvPicPr>
        <p:blipFill rotWithShape="1">
          <a:blip r:embed="rId4">
            <a:extLst>
              <a:ext uri="{96DAC541-7B7A-43D3-8B79-37D633B846F1}">
                <asvg:svgBlip xmlns:asvg="http://schemas.microsoft.com/office/drawing/2016/SVG/main" xmlns="" r:embed="rId5"/>
              </a:ext>
            </a:extLst>
          </a:blip>
          <a:srcRect t="8606" b="8606"/>
          <a:stretch/>
        </p:blipFill>
        <p:spPr>
          <a:prstGeom prst="rect">
            <a:avLst/>
          </a:prstGeom>
        </p:spPr>
      </p:pic>
      <p:sp>
        <p:nvSpPr>
          <p:cNvPr id="8" name="Espaço Reservado para o Número do Slide 7">
            <a:extLst>
              <a:ext uri="{FF2B5EF4-FFF2-40B4-BE49-F238E27FC236}">
                <a16:creationId xmlns:a16="http://schemas.microsoft.com/office/drawing/2014/main" xmlns="" id="{A3BB8335-F249-4F37-8C3F-A672116EB876}"/>
              </a:ext>
            </a:extLst>
          </p:cNvPr>
          <p:cNvSpPr>
            <a:spLocks noGrp="1"/>
          </p:cNvSpPr>
          <p:nvPr>
            <p:ph type="sldNum" sz="quarter" idx="20"/>
          </p:nvPr>
        </p:nvSpPr>
        <p:spPr/>
        <p:txBody>
          <a:bodyPr rtlCol="0"/>
          <a:lstStyle/>
          <a:p>
            <a:pPr rtl="0"/>
            <a:fld id="{A65A5C87-DF58-40C8-B092-1DE63DB4547E}" type="slidenum">
              <a:rPr lang="pt-BR" smtClean="0"/>
              <a:t>25</a:t>
            </a:fld>
            <a:endParaRPr lang="pt-BR"/>
          </a:p>
        </p:txBody>
      </p:sp>
      <p:pic>
        <p:nvPicPr>
          <p:cNvPr id="27" name="Espaço Reservado para Imagem Online 27" descr="Envelope">
            <a:extLst>
              <a:ext uri="{FF2B5EF4-FFF2-40B4-BE49-F238E27FC236}">
                <a16:creationId xmlns:a16="http://schemas.microsoft.com/office/drawing/2014/main" xmlns="" id="{79C99175-A844-475F-B903-FB0A246099C3}"/>
              </a:ext>
            </a:extLst>
          </p:cNvPr>
          <p:cNvPicPr>
            <a:picLocks noGrp="1" noChangeAspect="1"/>
          </p:cNvPicPr>
          <p:nvPr>
            <p:ph type="pic" sz="quarter" idx="21"/>
          </p:nvPr>
        </p:nvPicPr>
        <p:blipFill rotWithShape="1">
          <a:blip r:embed="rId6">
            <a:extLst>
              <a:ext uri="{96DAC541-7B7A-43D3-8B79-37D633B846F1}">
                <asvg:svgBlip xmlns:asvg="http://schemas.microsoft.com/office/drawing/2016/SVG/main" xmlns="" r:embed="rId7"/>
              </a:ext>
            </a:extLst>
          </a:blip>
          <a:srcRect t="8606" b="8606"/>
          <a:stretch/>
        </p:blipFill>
        <p:spPr>
          <a:prstGeom prst="rect">
            <a:avLst/>
          </a:prstGeom>
        </p:spPr>
      </p:pic>
      <p:sp>
        <p:nvSpPr>
          <p:cNvPr id="10" name="Espaço Reservado para Texto 9">
            <a:extLst>
              <a:ext uri="{FF2B5EF4-FFF2-40B4-BE49-F238E27FC236}">
                <a16:creationId xmlns:a16="http://schemas.microsoft.com/office/drawing/2014/main" xmlns="" id="{82977D1C-657B-4FA7-B4A1-CD08EC61D37B}"/>
              </a:ext>
            </a:extLst>
          </p:cNvPr>
          <p:cNvSpPr>
            <a:spLocks noGrp="1"/>
          </p:cNvSpPr>
          <p:nvPr>
            <p:ph type="body" sz="quarter" idx="22"/>
          </p:nvPr>
        </p:nvSpPr>
        <p:spPr>
          <a:xfrm>
            <a:off x="8328978" y="3681432"/>
            <a:ext cx="3340100" cy="447675"/>
          </a:xfrm>
        </p:spPr>
        <p:txBody>
          <a:bodyPr rtlCol="0">
            <a:normAutofit fontScale="85000" lnSpcReduction="10000"/>
          </a:bodyPr>
          <a:lstStyle/>
          <a:p>
            <a:pPr marL="0" indent="0" algn="ctr" rtl="0">
              <a:buNone/>
            </a:pPr>
            <a:r>
              <a:rPr lang="pt-BR" sz="2400" b="1" dirty="0"/>
              <a:t>Luiz Alberto dos Santos</a:t>
            </a:r>
          </a:p>
        </p:txBody>
      </p:sp>
      <p:sp>
        <p:nvSpPr>
          <p:cNvPr id="11" name="Espaço Reservado para Texto 10">
            <a:extLst>
              <a:ext uri="{FF2B5EF4-FFF2-40B4-BE49-F238E27FC236}">
                <a16:creationId xmlns:a16="http://schemas.microsoft.com/office/drawing/2014/main" xmlns="" id="{5B2E9EE6-5A74-4119-8DAA-06582357CF72}"/>
              </a:ext>
            </a:extLst>
          </p:cNvPr>
          <p:cNvSpPr>
            <a:spLocks noGrp="1"/>
          </p:cNvSpPr>
          <p:nvPr>
            <p:ph type="body" sz="quarter" idx="23"/>
          </p:nvPr>
        </p:nvSpPr>
        <p:spPr>
          <a:xfrm>
            <a:off x="8328978" y="4746191"/>
            <a:ext cx="3340100" cy="447675"/>
          </a:xfrm>
        </p:spPr>
        <p:txBody>
          <a:bodyPr rtlCol="0">
            <a:normAutofit fontScale="92500"/>
          </a:bodyPr>
          <a:lstStyle/>
          <a:p>
            <a:pPr algn="ctr" rtl="0"/>
            <a:r>
              <a:rPr lang="pt-BR" sz="2000" dirty="0"/>
              <a:t>Luiz.alb.santos@gmail.com</a:t>
            </a:r>
          </a:p>
        </p:txBody>
      </p:sp>
      <p:pic>
        <p:nvPicPr>
          <p:cNvPr id="2050" name="Picture 2">
            <a:extLst>
              <a:ext uri="{FF2B5EF4-FFF2-40B4-BE49-F238E27FC236}">
                <a16:creationId xmlns:a16="http://schemas.microsoft.com/office/drawing/2014/main" xmlns="" id="{9902E784-0258-03DD-5CA8-38C44164F5E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8607"/>
          <a:stretch/>
        </p:blipFill>
        <p:spPr bwMode="auto">
          <a:xfrm>
            <a:off x="4114800" y="3335484"/>
            <a:ext cx="3135086" cy="282141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m 14">
            <a:extLst>
              <a:ext uri="{FF2B5EF4-FFF2-40B4-BE49-F238E27FC236}">
                <a16:creationId xmlns:a16="http://schemas.microsoft.com/office/drawing/2014/main" xmlns="" id="{C13F92DF-10D8-48F0-0A8A-44F2C9F7F34E}"/>
              </a:ext>
            </a:extLst>
          </p:cNvPr>
          <p:cNvPicPr>
            <a:picLocks noChangeAspect="1"/>
          </p:cNvPicPr>
          <p:nvPr/>
        </p:nvPicPr>
        <p:blipFill>
          <a:blip r:embed="rId9"/>
          <a:stretch>
            <a:fillRect/>
          </a:stretch>
        </p:blipFill>
        <p:spPr>
          <a:xfrm>
            <a:off x="406527" y="3319272"/>
            <a:ext cx="4214178" cy="2807208"/>
          </a:xfrm>
          <a:prstGeom prst="rect">
            <a:avLst/>
          </a:prstGeom>
        </p:spPr>
      </p:pic>
      <p:pic>
        <p:nvPicPr>
          <p:cNvPr id="16" name="Imagem 15">
            <a:extLst>
              <a:ext uri="{FF2B5EF4-FFF2-40B4-BE49-F238E27FC236}">
                <a16:creationId xmlns:a16="http://schemas.microsoft.com/office/drawing/2014/main" xmlns="" id="{783AE2B3-3C10-A410-FA56-09B460A22DF3}"/>
              </a:ext>
            </a:extLst>
          </p:cNvPr>
          <p:cNvPicPr>
            <a:picLocks noChangeAspect="1"/>
          </p:cNvPicPr>
          <p:nvPr/>
        </p:nvPicPr>
        <p:blipFill>
          <a:blip r:embed="rId10"/>
          <a:stretch>
            <a:fillRect/>
          </a:stretch>
        </p:blipFill>
        <p:spPr>
          <a:xfrm>
            <a:off x="406527" y="-380026"/>
            <a:ext cx="6843359" cy="3565390"/>
          </a:xfrm>
          <a:prstGeom prst="rect">
            <a:avLst/>
          </a:prstGeom>
        </p:spPr>
      </p:pic>
      <p:sp>
        <p:nvSpPr>
          <p:cNvPr id="6" name="Espaço Reservado para Imagem 5">
            <a:extLst>
              <a:ext uri="{FF2B5EF4-FFF2-40B4-BE49-F238E27FC236}">
                <a16:creationId xmlns:a16="http://schemas.microsoft.com/office/drawing/2014/main" xmlns="" id="{B9A600C1-6A24-06FD-A215-F339200D1DE2}"/>
              </a:ext>
            </a:extLst>
          </p:cNvPr>
          <p:cNvSpPr>
            <a:spLocks noGrp="1"/>
          </p:cNvSpPr>
          <p:nvPr>
            <p:ph type="pic" sz="quarter" idx="25"/>
          </p:nvPr>
        </p:nvSpPr>
        <p:spPr/>
        <p:txBody>
          <a:bodyPr/>
          <a:lstStyle/>
          <a:p>
            <a:endParaRPr lang="pt-BR"/>
          </a:p>
        </p:txBody>
      </p:sp>
      <p:sp>
        <p:nvSpPr>
          <p:cNvPr id="7" name="CaixaDeTexto 6">
            <a:extLst>
              <a:ext uri="{FF2B5EF4-FFF2-40B4-BE49-F238E27FC236}">
                <a16:creationId xmlns:a16="http://schemas.microsoft.com/office/drawing/2014/main" xmlns="" id="{7C44CF56-BC26-FE1D-D54D-74D854C27DAB}"/>
              </a:ext>
            </a:extLst>
          </p:cNvPr>
          <p:cNvSpPr txBox="1"/>
          <p:nvPr/>
        </p:nvSpPr>
        <p:spPr>
          <a:xfrm>
            <a:off x="8463045" y="1017948"/>
            <a:ext cx="2898101" cy="769441"/>
          </a:xfrm>
          <a:prstGeom prst="rect">
            <a:avLst/>
          </a:prstGeom>
          <a:noFill/>
        </p:spPr>
        <p:txBody>
          <a:bodyPr wrap="none" rtlCol="0">
            <a:spAutoFit/>
          </a:bodyPr>
          <a:lstStyle/>
          <a:p>
            <a:r>
              <a:rPr lang="pt-BR" sz="4400" dirty="0"/>
              <a:t>Obrigado!</a:t>
            </a:r>
          </a:p>
        </p:txBody>
      </p:sp>
    </p:spTree>
    <p:extLst>
      <p:ext uri="{BB962C8B-B14F-4D97-AF65-F5344CB8AC3E}">
        <p14:creationId xmlns:p14="http://schemas.microsoft.com/office/powerpoint/2010/main" val="125775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3D2915-89CE-7804-1FBD-BA1FE271CB58}"/>
              </a:ext>
            </a:extLst>
          </p:cNvPr>
          <p:cNvSpPr>
            <a:spLocks noGrp="1"/>
          </p:cNvSpPr>
          <p:nvPr>
            <p:ph type="title"/>
          </p:nvPr>
        </p:nvSpPr>
        <p:spPr/>
        <p:txBody>
          <a:bodyPr/>
          <a:lstStyle/>
          <a:p>
            <a:r>
              <a:rPr lang="pt-BR" dirty="0"/>
              <a:t>Reformas Trabalhistas pós 1988</a:t>
            </a:r>
          </a:p>
        </p:txBody>
      </p:sp>
      <p:sp>
        <p:nvSpPr>
          <p:cNvPr id="3" name="Espaço Reservado para Conteúdo 2">
            <a:extLst>
              <a:ext uri="{FF2B5EF4-FFF2-40B4-BE49-F238E27FC236}">
                <a16:creationId xmlns:a16="http://schemas.microsoft.com/office/drawing/2014/main" xmlns="" id="{A76E9EA8-C41B-863F-04BC-DC3EEEF2F173}"/>
              </a:ext>
            </a:extLst>
          </p:cNvPr>
          <p:cNvSpPr>
            <a:spLocks noGrp="1"/>
          </p:cNvSpPr>
          <p:nvPr>
            <p:ph idx="1"/>
          </p:nvPr>
        </p:nvSpPr>
        <p:spPr>
          <a:xfrm>
            <a:off x="1115568" y="1707502"/>
            <a:ext cx="10168128" cy="4648848"/>
          </a:xfrm>
        </p:spPr>
        <p:txBody>
          <a:bodyPr>
            <a:normAutofit/>
          </a:bodyPr>
          <a:lstStyle/>
          <a:p>
            <a:r>
              <a:rPr lang="pt-BR" sz="2400" dirty="0"/>
              <a:t>Collor – tentativa de flexibilização das leis trabalhistas via negociação coletiva (PL 1232/91); proposta de alteração do adicional de insalubridade (PL 2286/1991) (não votadas).</a:t>
            </a:r>
          </a:p>
          <a:p>
            <a:r>
              <a:rPr lang="pt-BR" sz="2400" dirty="0"/>
              <a:t>FHC – trabalho por tempo determinado, banco de horas, regime de tempo parcial, ampliação da terceirização, denúncia da Convenção 158 OIT, salário mínimo estadual, reforma da previdência.</a:t>
            </a:r>
          </a:p>
          <a:p>
            <a:r>
              <a:rPr lang="pt-BR" sz="2400" dirty="0"/>
              <a:t>Lula – PEC 369/2005 – reforma sindical (não votada); MEI; reconhecimento das Centrais Sindicais; reforma da previdência; política de aumento real do mínimo.</a:t>
            </a:r>
          </a:p>
          <a:p>
            <a:r>
              <a:rPr lang="pt-BR" sz="2400" dirty="0"/>
              <a:t>Dilma – redução do abono salarial, reforma do seguro-desemprego, reforma das pensões por morte, revisão da Lei do Descanso</a:t>
            </a:r>
          </a:p>
          <a:p>
            <a:endParaRPr lang="pt-BR" sz="2400" dirty="0"/>
          </a:p>
        </p:txBody>
      </p:sp>
      <p:sp>
        <p:nvSpPr>
          <p:cNvPr id="6" name="Espaço Reservado para Número de Slide 5">
            <a:extLst>
              <a:ext uri="{FF2B5EF4-FFF2-40B4-BE49-F238E27FC236}">
                <a16:creationId xmlns:a16="http://schemas.microsoft.com/office/drawing/2014/main" xmlns="" id="{E303B9E8-93DE-52F4-9786-456172B0C1DB}"/>
              </a:ext>
            </a:extLst>
          </p:cNvPr>
          <p:cNvSpPr>
            <a:spLocks noGrp="1"/>
          </p:cNvSpPr>
          <p:nvPr>
            <p:ph type="sldNum" sz="quarter" idx="12"/>
          </p:nvPr>
        </p:nvSpPr>
        <p:spPr/>
        <p:txBody>
          <a:bodyPr/>
          <a:lstStyle/>
          <a:p>
            <a:pPr rtl="0"/>
            <a:fld id="{A65A5C87-DF58-40C8-B092-1DE63DB4547E}" type="slidenum">
              <a:rPr lang="pt-BR" noProof="0" smtClean="0"/>
              <a:t>3</a:t>
            </a:fld>
            <a:endParaRPr lang="pt-BR" noProof="0"/>
          </a:p>
        </p:txBody>
      </p:sp>
    </p:spTree>
    <p:extLst>
      <p:ext uri="{BB962C8B-B14F-4D97-AF65-F5344CB8AC3E}">
        <p14:creationId xmlns:p14="http://schemas.microsoft.com/office/powerpoint/2010/main" val="31612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9A28BD-5662-66E0-D310-7573C753930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xmlns="" id="{5A1234F5-9278-424F-9CD5-5E93A87FF4AE}"/>
              </a:ext>
            </a:extLst>
          </p:cNvPr>
          <p:cNvSpPr>
            <a:spLocks noGrp="1"/>
          </p:cNvSpPr>
          <p:nvPr>
            <p:ph idx="1"/>
          </p:nvPr>
        </p:nvSpPr>
        <p:spPr>
          <a:xfrm>
            <a:off x="1069848" y="484632"/>
            <a:ext cx="10058400" cy="5687568"/>
          </a:xfrm>
        </p:spPr>
        <p:txBody>
          <a:bodyPr>
            <a:normAutofit/>
          </a:bodyPr>
          <a:lstStyle/>
          <a:p>
            <a:r>
              <a:rPr lang="pt-BR" sz="2400" dirty="0"/>
              <a:t>Temer – “Ponte para o Futuro”</a:t>
            </a:r>
          </a:p>
          <a:p>
            <a:pPr lvl="1"/>
            <a:r>
              <a:rPr lang="pt-BR" sz="2000" dirty="0"/>
              <a:t>Lei 13.429 – Terceirização em atividade fim, trabalho temporário</a:t>
            </a:r>
          </a:p>
          <a:p>
            <a:pPr lvl="1"/>
            <a:r>
              <a:rPr lang="pt-BR" sz="2000" dirty="0"/>
              <a:t>Lei 13.467 – 201 alterações na CLT - trabalho intermitente, pejotização, negociado x legislado, remuneração variável, fim da contribuição sindical, fim da ultratividade, etc </a:t>
            </a:r>
          </a:p>
          <a:p>
            <a:r>
              <a:rPr lang="pt-BR" sz="2400" dirty="0"/>
              <a:t>Bolsonaro</a:t>
            </a:r>
          </a:p>
          <a:p>
            <a:pPr lvl="1"/>
            <a:r>
              <a:rPr lang="pt-BR" sz="2000" dirty="0"/>
              <a:t>Contrato Verde e Amarelo, redução da multa s/ FGTS, 13º antecipado, trabalho aos domingos e feriados, restrições à fiscalização trabalhista, dupla visita generalizada</a:t>
            </a:r>
          </a:p>
          <a:p>
            <a:pPr lvl="1"/>
            <a:r>
              <a:rPr lang="pt-BR" sz="2000" dirty="0"/>
              <a:t>Lei da Liberdade Econômica</a:t>
            </a:r>
          </a:p>
          <a:p>
            <a:pPr lvl="1"/>
            <a:r>
              <a:rPr lang="pt-BR" sz="2000" dirty="0"/>
              <a:t>Covid: Teletrabalho/suspensão de contrato/férias coletivas/suspensão de garantias</a:t>
            </a:r>
          </a:p>
          <a:p>
            <a:pPr lvl="1"/>
            <a:r>
              <a:rPr lang="pt-BR" sz="2000" dirty="0"/>
              <a:t>MPV 922 - Contratação temporária</a:t>
            </a:r>
          </a:p>
          <a:p>
            <a:pPr lvl="1"/>
            <a:r>
              <a:rPr lang="pt-BR" sz="2000" dirty="0"/>
              <a:t>Reforma da Previdência</a:t>
            </a:r>
          </a:p>
          <a:p>
            <a:pPr lvl="1"/>
            <a:r>
              <a:rPr lang="pt-BR" sz="2000" dirty="0"/>
              <a:t>PEC 32 e novos “vínculos” no serviço público</a:t>
            </a:r>
          </a:p>
        </p:txBody>
      </p:sp>
      <p:sp>
        <p:nvSpPr>
          <p:cNvPr id="6" name="Espaço Reservado para Número de Slide 5">
            <a:extLst>
              <a:ext uri="{FF2B5EF4-FFF2-40B4-BE49-F238E27FC236}">
                <a16:creationId xmlns:a16="http://schemas.microsoft.com/office/drawing/2014/main" xmlns="" id="{3FAB4E6B-521F-33E2-DCB5-EA3C7243CAE7}"/>
              </a:ext>
            </a:extLst>
          </p:cNvPr>
          <p:cNvSpPr>
            <a:spLocks noGrp="1"/>
          </p:cNvSpPr>
          <p:nvPr>
            <p:ph type="sldNum" sz="quarter" idx="12"/>
          </p:nvPr>
        </p:nvSpPr>
        <p:spPr/>
        <p:txBody>
          <a:bodyPr/>
          <a:lstStyle/>
          <a:p>
            <a:pPr rtl="0"/>
            <a:fld id="{A65A5C87-DF58-40C8-B092-1DE63DB4547E}" type="slidenum">
              <a:rPr lang="pt-BR" noProof="0" smtClean="0"/>
              <a:t>4</a:t>
            </a:fld>
            <a:endParaRPr lang="pt-BR" noProof="0"/>
          </a:p>
        </p:txBody>
      </p:sp>
    </p:spTree>
    <p:extLst>
      <p:ext uri="{BB962C8B-B14F-4D97-AF65-F5344CB8AC3E}">
        <p14:creationId xmlns:p14="http://schemas.microsoft.com/office/powerpoint/2010/main" val="1560107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43E409-E94A-DF38-14A4-783B0C929F0F}"/>
              </a:ext>
            </a:extLst>
          </p:cNvPr>
          <p:cNvSpPr>
            <a:spLocks noGrp="1"/>
          </p:cNvSpPr>
          <p:nvPr>
            <p:ph type="title"/>
          </p:nvPr>
        </p:nvSpPr>
        <p:spPr/>
        <p:txBody>
          <a:bodyPr/>
          <a:lstStyle/>
          <a:p>
            <a:r>
              <a:rPr lang="pt-BR" dirty="0"/>
              <a:t>O Estatuto do Trabalho</a:t>
            </a:r>
          </a:p>
        </p:txBody>
      </p:sp>
      <p:sp>
        <p:nvSpPr>
          <p:cNvPr id="3" name="Espaço Reservado para Conteúdo 2">
            <a:extLst>
              <a:ext uri="{FF2B5EF4-FFF2-40B4-BE49-F238E27FC236}">
                <a16:creationId xmlns:a16="http://schemas.microsoft.com/office/drawing/2014/main" xmlns="" id="{7C619D06-3F9D-19EA-485E-77E8DF22105F}"/>
              </a:ext>
            </a:extLst>
          </p:cNvPr>
          <p:cNvSpPr>
            <a:spLocks noGrp="1"/>
          </p:cNvSpPr>
          <p:nvPr>
            <p:ph idx="1"/>
          </p:nvPr>
        </p:nvSpPr>
        <p:spPr>
          <a:xfrm>
            <a:off x="1011936" y="1726163"/>
            <a:ext cx="10168128" cy="4630187"/>
          </a:xfrm>
        </p:spPr>
        <p:txBody>
          <a:bodyPr>
            <a:normAutofit/>
          </a:bodyPr>
          <a:lstStyle/>
          <a:p>
            <a:pPr>
              <a:spcBef>
                <a:spcPts val="600"/>
              </a:spcBef>
              <a:spcAft>
                <a:spcPts val="600"/>
              </a:spcAft>
            </a:pPr>
            <a:r>
              <a:rPr lang="pt-BR" sz="1400" dirty="0"/>
              <a:t>Proposta oriunda da Subcomissão do Estatuto do Trabalho (CDHET), criada no âmbito da Comissão de Direitos Humanos e Legislação Participativa (CDH) do Senado, por meio do requerimento nº 83, de 2016, de autoria do Senador Paulo Paim.</a:t>
            </a:r>
          </a:p>
          <a:p>
            <a:pPr>
              <a:spcBef>
                <a:spcPts val="600"/>
              </a:spcBef>
              <a:spcAft>
                <a:spcPts val="600"/>
              </a:spcAft>
            </a:pPr>
            <a:r>
              <a:rPr lang="pt-BR" sz="1400" b="1" dirty="0">
                <a:effectLst/>
                <a:ea typeface="Calibri" panose="020F0502020204030204" pitchFamily="34" charset="0"/>
                <a:cs typeface="Times New Roman" panose="02020603050405020304" pitchFamily="18" charset="0"/>
              </a:rPr>
              <a:t>Antecedentes:</a:t>
            </a:r>
          </a:p>
          <a:p>
            <a:pPr>
              <a:spcBef>
                <a:spcPts val="600"/>
              </a:spcBef>
              <a:spcAft>
                <a:spcPts val="600"/>
              </a:spcAft>
            </a:pPr>
            <a:r>
              <a:rPr lang="pt-BR" sz="1400" b="1" dirty="0">
                <a:effectLst/>
                <a:ea typeface="Calibri" panose="020F0502020204030204" pitchFamily="34" charset="0"/>
                <a:cs typeface="Times New Roman" panose="02020603050405020304" pitchFamily="18" charset="0"/>
              </a:rPr>
              <a:t>Em 2016, </a:t>
            </a:r>
            <a:r>
              <a:rPr lang="pt-BR" sz="1400" dirty="0">
                <a:effectLst/>
                <a:ea typeface="Calibri" panose="020F0502020204030204" pitchFamily="34" charset="0"/>
                <a:cs typeface="Times New Roman" panose="02020603050405020304" pitchFamily="18" charset="0"/>
              </a:rPr>
              <a:t>antes da reforma trabalhista entrar em vigor, o Senador Paulo Paim propôs a criação e presidiu a Subcomissão do Estatuto do Trabalho, no âmbito da Comissão de Direitos Humanos.</a:t>
            </a:r>
          </a:p>
          <a:p>
            <a:pPr algn="just">
              <a:lnSpc>
                <a:spcPct val="150000"/>
              </a:lnSpc>
              <a:spcBef>
                <a:spcPts val="600"/>
              </a:spcBef>
              <a:spcAft>
                <a:spcPts val="600"/>
              </a:spcAft>
            </a:pPr>
            <a:r>
              <a:rPr lang="pt-BR" sz="1400" b="1" dirty="0">
                <a:ea typeface="Calibri" panose="020F0502020204030204" pitchFamily="34" charset="0"/>
                <a:cs typeface="Times New Roman" panose="02020603050405020304" pitchFamily="18" charset="0"/>
              </a:rPr>
              <a:t>Realizadas </a:t>
            </a:r>
            <a:r>
              <a:rPr lang="pt-BR" sz="1400" b="1" dirty="0">
                <a:effectLst/>
                <a:ea typeface="Calibri" panose="020F0502020204030204" pitchFamily="34" charset="0"/>
                <a:cs typeface="Times New Roman" panose="02020603050405020304" pitchFamily="18" charset="0"/>
              </a:rPr>
              <a:t>24 audiências </a:t>
            </a:r>
            <a:r>
              <a:rPr lang="pt-BR" sz="1400" dirty="0">
                <a:effectLst/>
                <a:ea typeface="Calibri" panose="020F0502020204030204" pitchFamily="34" charset="0"/>
                <a:cs typeface="Times New Roman" panose="02020603050405020304" pitchFamily="18" charset="0"/>
              </a:rPr>
              <a:t>públicas entre 2017 e 2018. </a:t>
            </a:r>
          </a:p>
          <a:p>
            <a:pPr algn="just">
              <a:lnSpc>
                <a:spcPct val="150000"/>
              </a:lnSpc>
              <a:spcBef>
                <a:spcPts val="600"/>
              </a:spcBef>
              <a:spcAft>
                <a:spcPts val="600"/>
              </a:spcAft>
            </a:pPr>
            <a:r>
              <a:rPr lang="pt-BR" sz="1400" b="1" dirty="0">
                <a:effectLst/>
                <a:ea typeface="Calibri" panose="020F0502020204030204" pitchFamily="34" charset="0"/>
                <a:cs typeface="Times New Roman" panose="02020603050405020304" pitchFamily="18" charset="0"/>
              </a:rPr>
              <a:t>Participação nos debates de 200 convidados, </a:t>
            </a:r>
            <a:r>
              <a:rPr lang="pt-BR" sz="1400" dirty="0">
                <a:effectLst/>
                <a:ea typeface="Calibri" panose="020F0502020204030204" pitchFamily="34" charset="0"/>
                <a:cs typeface="Times New Roman" panose="02020603050405020304" pitchFamily="18" charset="0"/>
              </a:rPr>
              <a:t>nacionais e estrangeiros, empregados e empregadores.</a:t>
            </a:r>
          </a:p>
          <a:p>
            <a:pPr algn="just">
              <a:lnSpc>
                <a:spcPct val="150000"/>
              </a:lnSpc>
              <a:spcBef>
                <a:spcPts val="600"/>
              </a:spcBef>
              <a:spcAft>
                <a:spcPts val="600"/>
              </a:spcAft>
            </a:pPr>
            <a:r>
              <a:rPr lang="pt-BR" sz="1400" dirty="0">
                <a:effectLst/>
                <a:ea typeface="Calibri" panose="020F0502020204030204" pitchFamily="34" charset="0"/>
                <a:cs typeface="Times New Roman" panose="02020603050405020304" pitchFamily="18" charset="0"/>
              </a:rPr>
              <a:t>Constituído GT, coordenado pelo Gabinete</a:t>
            </a:r>
          </a:p>
          <a:p>
            <a:pPr algn="just">
              <a:lnSpc>
                <a:spcPct val="150000"/>
              </a:lnSpc>
              <a:spcBef>
                <a:spcPts val="600"/>
              </a:spcBef>
              <a:spcAft>
                <a:spcPts val="600"/>
              </a:spcAft>
            </a:pPr>
            <a:r>
              <a:rPr lang="pt-BR" sz="1400" dirty="0">
                <a:effectLst/>
                <a:ea typeface="Calibri" panose="020F0502020204030204" pitchFamily="34" charset="0"/>
                <a:cs typeface="Times New Roman" panose="02020603050405020304" pitchFamily="18" charset="0"/>
              </a:rPr>
              <a:t>Resultado: </a:t>
            </a:r>
            <a:r>
              <a:rPr lang="pt-BR" sz="1400" b="1" dirty="0"/>
              <a:t>Sugestão Legislativa nº 12/2018</a:t>
            </a:r>
          </a:p>
          <a:p>
            <a:pPr algn="l">
              <a:spcBef>
                <a:spcPts val="600"/>
              </a:spcBef>
              <a:spcAft>
                <a:spcPts val="600"/>
              </a:spcAft>
            </a:pPr>
            <a:r>
              <a:rPr lang="pt-BR" sz="1400" dirty="0"/>
              <a:t>Autores: Sindicato Nacional dos Auditores Fiscais do Trabalho - SINAIT,  Associação Nacional dos Magistrados do Trabalho - ANAMATRA, Associação Nacional dos Procuradores do Trabalho - ANPT e Associação Latino-Americana de Juízes do Trabalho – ALJT</a:t>
            </a:r>
          </a:p>
          <a:p>
            <a:pPr algn="l">
              <a:spcBef>
                <a:spcPts val="600"/>
              </a:spcBef>
              <a:spcAft>
                <a:spcPts val="600"/>
              </a:spcAft>
            </a:pPr>
            <a:endParaRPr lang="pt-BR" sz="1400" dirty="0"/>
          </a:p>
        </p:txBody>
      </p:sp>
      <p:sp>
        <p:nvSpPr>
          <p:cNvPr id="6" name="Espaço Reservado para Número de Slide 5">
            <a:extLst>
              <a:ext uri="{FF2B5EF4-FFF2-40B4-BE49-F238E27FC236}">
                <a16:creationId xmlns:a16="http://schemas.microsoft.com/office/drawing/2014/main" xmlns="" id="{72B6DA29-6271-9745-FA4A-F57DBE55878C}"/>
              </a:ext>
            </a:extLst>
          </p:cNvPr>
          <p:cNvSpPr>
            <a:spLocks noGrp="1"/>
          </p:cNvSpPr>
          <p:nvPr>
            <p:ph type="sldNum" sz="quarter" idx="12"/>
          </p:nvPr>
        </p:nvSpPr>
        <p:spPr/>
        <p:txBody>
          <a:bodyPr/>
          <a:lstStyle/>
          <a:p>
            <a:pPr rtl="0"/>
            <a:fld id="{A65A5C87-DF58-40C8-B092-1DE63DB4547E}" type="slidenum">
              <a:rPr lang="pt-BR" noProof="0" smtClean="0"/>
              <a:t>5</a:t>
            </a:fld>
            <a:endParaRPr lang="pt-BR" noProof="0"/>
          </a:p>
        </p:txBody>
      </p:sp>
    </p:spTree>
    <p:extLst>
      <p:ext uri="{BB962C8B-B14F-4D97-AF65-F5344CB8AC3E}">
        <p14:creationId xmlns:p14="http://schemas.microsoft.com/office/powerpoint/2010/main" val="2947549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48629C-5981-2D62-8900-8718086C916E}"/>
              </a:ext>
            </a:extLst>
          </p:cNvPr>
          <p:cNvSpPr>
            <a:spLocks noGrp="1"/>
          </p:cNvSpPr>
          <p:nvPr>
            <p:ph type="title"/>
          </p:nvPr>
        </p:nvSpPr>
        <p:spPr/>
        <p:txBody>
          <a:bodyPr/>
          <a:lstStyle/>
          <a:p>
            <a:r>
              <a:rPr lang="pt-BR" dirty="0"/>
              <a:t>Objetivos</a:t>
            </a:r>
          </a:p>
        </p:txBody>
      </p:sp>
      <p:sp>
        <p:nvSpPr>
          <p:cNvPr id="3" name="Espaço Reservado para Conteúdo 2">
            <a:extLst>
              <a:ext uri="{FF2B5EF4-FFF2-40B4-BE49-F238E27FC236}">
                <a16:creationId xmlns:a16="http://schemas.microsoft.com/office/drawing/2014/main" xmlns="" id="{2B653853-6ED2-DF46-C8D6-80E1FD59E08E}"/>
              </a:ext>
            </a:extLst>
          </p:cNvPr>
          <p:cNvSpPr>
            <a:spLocks noGrp="1"/>
          </p:cNvSpPr>
          <p:nvPr>
            <p:ph idx="1"/>
          </p:nvPr>
        </p:nvSpPr>
        <p:spPr/>
        <p:txBody>
          <a:bodyPr>
            <a:normAutofit fontScale="70000" lnSpcReduction="20000"/>
          </a:bodyPr>
          <a:lstStyle/>
          <a:p>
            <a:pPr algn="l"/>
            <a:r>
              <a:rPr lang="pt-BR" sz="3200" b="1" dirty="0"/>
              <a:t>Regulamenta os artigos 7º a 11 da Constituição Federal de 1988 e rege as relações de trabalho individuais e coletivas, urbanas e rurais, em seus aspectos de direito material e processual</a:t>
            </a:r>
          </a:p>
          <a:p>
            <a:r>
              <a:rPr lang="pt-BR" sz="2800" dirty="0"/>
              <a:t>Diagnóstico: aumento da precarização de relações, com redução salarial e aumento substancial do desemprego e informalidade.</a:t>
            </a:r>
          </a:p>
          <a:p>
            <a:pPr algn="l"/>
            <a:r>
              <a:rPr lang="pt-BR" sz="2800" dirty="0"/>
              <a:t>Objetivos: </a:t>
            </a:r>
          </a:p>
          <a:p>
            <a:pPr algn="l"/>
            <a:r>
              <a:rPr lang="pt-BR" sz="2800" dirty="0"/>
              <a:t>resgatar os direitos sociais fundamentais do trabalhador, atingidos pela entrada em vigor de leis que estabeleceram um nítido desequilíbrio entre as partes das relações de trabalho, de modo desfavorável ao trabalhador</a:t>
            </a:r>
          </a:p>
          <a:p>
            <a:pPr algn="l"/>
            <a:r>
              <a:rPr lang="pt-BR" sz="2800" dirty="0"/>
              <a:t>propiciar o necessário equilíbrio, atendendo aos ditames constitucionais que prestigiam igualmente os valores sociais do trabalho e da livre iniciativa.</a:t>
            </a:r>
          </a:p>
          <a:p>
            <a:pPr algn="l"/>
            <a:r>
              <a:rPr lang="pt-BR" sz="2800" dirty="0"/>
              <a:t>proteger  o princípio basilar da República Federativa do Brasil - a dignidade da pessoa humana, de que deriva o imperativo de relações de trabalho decentes, base necessária para um real desenvolvimento social e econômico.</a:t>
            </a:r>
          </a:p>
          <a:p>
            <a:endParaRPr lang="pt-BR" dirty="0"/>
          </a:p>
        </p:txBody>
      </p:sp>
      <p:sp>
        <p:nvSpPr>
          <p:cNvPr id="6" name="Espaço Reservado para Número de Slide 5">
            <a:extLst>
              <a:ext uri="{FF2B5EF4-FFF2-40B4-BE49-F238E27FC236}">
                <a16:creationId xmlns:a16="http://schemas.microsoft.com/office/drawing/2014/main" xmlns="" id="{B2BDAAC4-A1E7-358A-F557-BFAFFFE02F2F}"/>
              </a:ext>
            </a:extLst>
          </p:cNvPr>
          <p:cNvSpPr>
            <a:spLocks noGrp="1"/>
          </p:cNvSpPr>
          <p:nvPr>
            <p:ph type="sldNum" sz="quarter" idx="12"/>
          </p:nvPr>
        </p:nvSpPr>
        <p:spPr/>
        <p:txBody>
          <a:bodyPr/>
          <a:lstStyle/>
          <a:p>
            <a:pPr rtl="0"/>
            <a:fld id="{A65A5C87-DF58-40C8-B092-1DE63DB4547E}" type="slidenum">
              <a:rPr lang="pt-BR" noProof="0" smtClean="0"/>
              <a:t>6</a:t>
            </a:fld>
            <a:endParaRPr lang="pt-BR" noProof="0"/>
          </a:p>
        </p:txBody>
      </p:sp>
    </p:spTree>
    <p:extLst>
      <p:ext uri="{BB962C8B-B14F-4D97-AF65-F5344CB8AC3E}">
        <p14:creationId xmlns:p14="http://schemas.microsoft.com/office/powerpoint/2010/main" val="326202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8D96A0-5222-D827-AB13-90505D6135CA}"/>
              </a:ext>
            </a:extLst>
          </p:cNvPr>
          <p:cNvSpPr>
            <a:spLocks noGrp="1"/>
          </p:cNvSpPr>
          <p:nvPr>
            <p:ph type="title"/>
          </p:nvPr>
        </p:nvSpPr>
        <p:spPr/>
        <p:txBody>
          <a:bodyPr/>
          <a:lstStyle/>
          <a:p>
            <a:r>
              <a:rPr lang="pt-BR" dirty="0"/>
              <a:t>Principais pontos</a:t>
            </a:r>
          </a:p>
        </p:txBody>
      </p:sp>
      <p:sp>
        <p:nvSpPr>
          <p:cNvPr id="3" name="Espaço Reservado para Conteúdo 2">
            <a:extLst>
              <a:ext uri="{FF2B5EF4-FFF2-40B4-BE49-F238E27FC236}">
                <a16:creationId xmlns:a16="http://schemas.microsoft.com/office/drawing/2014/main" xmlns="" id="{3A5D1E27-0C37-3A29-DC95-4073077697FE}"/>
              </a:ext>
            </a:extLst>
          </p:cNvPr>
          <p:cNvSpPr>
            <a:spLocks noGrp="1"/>
          </p:cNvSpPr>
          <p:nvPr>
            <p:ph idx="1"/>
          </p:nvPr>
        </p:nvSpPr>
        <p:spPr/>
        <p:txBody>
          <a:bodyPr>
            <a:normAutofit fontScale="92500" lnSpcReduction="20000"/>
          </a:bodyPr>
          <a:lstStyle/>
          <a:p>
            <a:r>
              <a:rPr lang="pt-BR" sz="2800" b="1" dirty="0"/>
              <a:t>595 artigos abordando:</a:t>
            </a:r>
          </a:p>
          <a:p>
            <a:r>
              <a:rPr lang="pt-BR" sz="2800" dirty="0"/>
              <a:t>Direitos do Trabalhador</a:t>
            </a:r>
          </a:p>
          <a:p>
            <a:pPr lvl="1"/>
            <a:r>
              <a:rPr lang="pt-BR" sz="2400" dirty="0"/>
              <a:t>Liberdade de expressão, à privacidade e integridade física e moral</a:t>
            </a:r>
          </a:p>
          <a:p>
            <a:pPr lvl="1"/>
            <a:r>
              <a:rPr lang="pt-BR" sz="2400" dirty="0"/>
              <a:t>Restrições ao monitoramento por vigilância eletrônica</a:t>
            </a:r>
          </a:p>
          <a:p>
            <a:r>
              <a:rPr lang="pt-BR" sz="2800" dirty="0"/>
              <a:t>Direito a um ambiente seguro e saudável</a:t>
            </a:r>
          </a:p>
          <a:p>
            <a:pPr lvl="1"/>
            <a:r>
              <a:rPr lang="pt-BR" sz="2400" dirty="0"/>
              <a:t>Cumprimento de normas de saúde e segurança</a:t>
            </a:r>
          </a:p>
          <a:p>
            <a:pPr lvl="1"/>
            <a:r>
              <a:rPr lang="pt-BR" sz="2400" dirty="0"/>
              <a:t>Suspensão de atividades em caso de risco grave ou iminente, sem prejuízo do salário</a:t>
            </a:r>
          </a:p>
          <a:p>
            <a:r>
              <a:rPr lang="pt-BR" sz="2800" dirty="0"/>
              <a:t>Direito à continuidade do contrato de trabalho</a:t>
            </a:r>
          </a:p>
          <a:p>
            <a:pPr lvl="1"/>
            <a:r>
              <a:rPr lang="pt-BR" sz="2400" dirty="0"/>
              <a:t>Demissão apenas em caso de justo motivo ou a pedido do trabalhador</a:t>
            </a:r>
          </a:p>
          <a:p>
            <a:pPr lvl="1"/>
            <a:r>
              <a:rPr lang="pt-BR" sz="2400" dirty="0"/>
              <a:t>Proteção do emprego contra a automação (art. 7º, XXVII da CF)</a:t>
            </a:r>
          </a:p>
          <a:p>
            <a:pPr lvl="1"/>
            <a:endParaRPr lang="pt-BR" sz="2400" dirty="0"/>
          </a:p>
        </p:txBody>
      </p:sp>
      <p:sp>
        <p:nvSpPr>
          <p:cNvPr id="6" name="Espaço Reservado para Número de Slide 5">
            <a:extLst>
              <a:ext uri="{FF2B5EF4-FFF2-40B4-BE49-F238E27FC236}">
                <a16:creationId xmlns:a16="http://schemas.microsoft.com/office/drawing/2014/main" xmlns="" id="{A8337B2B-0983-D67C-C861-1BAAEB697AB6}"/>
              </a:ext>
            </a:extLst>
          </p:cNvPr>
          <p:cNvSpPr>
            <a:spLocks noGrp="1"/>
          </p:cNvSpPr>
          <p:nvPr>
            <p:ph type="sldNum" sz="quarter" idx="12"/>
          </p:nvPr>
        </p:nvSpPr>
        <p:spPr/>
        <p:txBody>
          <a:bodyPr/>
          <a:lstStyle/>
          <a:p>
            <a:pPr rtl="0"/>
            <a:fld id="{A65A5C87-DF58-40C8-B092-1DE63DB4547E}" type="slidenum">
              <a:rPr lang="pt-BR" noProof="0" smtClean="0"/>
              <a:t>7</a:t>
            </a:fld>
            <a:endParaRPr lang="pt-BR" noProof="0"/>
          </a:p>
        </p:txBody>
      </p:sp>
    </p:spTree>
    <p:extLst>
      <p:ext uri="{BB962C8B-B14F-4D97-AF65-F5344CB8AC3E}">
        <p14:creationId xmlns:p14="http://schemas.microsoft.com/office/powerpoint/2010/main" val="146600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3C6661E-3B7B-CFB2-F1B5-90A324B884E8}"/>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xmlns="" id="{52F17A10-6636-CE4B-EC56-5CFEAF8A762F}"/>
              </a:ext>
            </a:extLst>
          </p:cNvPr>
          <p:cNvSpPr>
            <a:spLocks noGrp="1"/>
          </p:cNvSpPr>
          <p:nvPr>
            <p:ph idx="1"/>
          </p:nvPr>
        </p:nvSpPr>
        <p:spPr>
          <a:xfrm>
            <a:off x="1069848" y="484632"/>
            <a:ext cx="10058400" cy="5687568"/>
          </a:xfrm>
        </p:spPr>
        <p:txBody>
          <a:bodyPr>
            <a:normAutofit/>
          </a:bodyPr>
          <a:lstStyle/>
          <a:p>
            <a:pPr>
              <a:spcAft>
                <a:spcPts val="1200"/>
              </a:spcAft>
            </a:pPr>
            <a:r>
              <a:rPr lang="pt-BR" sz="2800" b="1" dirty="0"/>
              <a:t>Não ao trabalho escravo </a:t>
            </a:r>
            <a:r>
              <a:rPr lang="pt-BR" sz="2800" dirty="0"/>
              <a:t>– responsabilização severa do infrator</a:t>
            </a:r>
          </a:p>
          <a:p>
            <a:pPr>
              <a:spcAft>
                <a:spcPts val="1200"/>
              </a:spcAft>
            </a:pPr>
            <a:r>
              <a:rPr lang="pt-BR" sz="2800" dirty="0"/>
              <a:t>Terceirização: vedação geral, exceto no caso de trabalho temporário, transporte de valores e vigilância</a:t>
            </a:r>
          </a:p>
          <a:p>
            <a:pPr>
              <a:spcAft>
                <a:spcPts val="1200"/>
              </a:spcAft>
            </a:pPr>
            <a:r>
              <a:rPr lang="pt-BR" sz="2800" dirty="0"/>
              <a:t>Igualdade de gêneros</a:t>
            </a:r>
          </a:p>
          <a:p>
            <a:pPr>
              <a:spcAft>
                <a:spcPts val="1200"/>
              </a:spcAft>
            </a:pPr>
            <a:r>
              <a:rPr lang="pt-BR" sz="2800" dirty="0"/>
              <a:t>Gestante: afastamento de trabalho penoso ou insalubre; direito ao comparecimento a consultas e </a:t>
            </a:r>
            <a:r>
              <a:rPr lang="pt-BR" sz="2800" dirty="0" err="1"/>
              <a:t>pre-natal</a:t>
            </a:r>
            <a:endParaRPr lang="pt-BR" sz="2800" dirty="0"/>
          </a:p>
          <a:p>
            <a:pPr>
              <a:spcAft>
                <a:spcPts val="1200"/>
              </a:spcAft>
            </a:pPr>
            <a:r>
              <a:rPr lang="pt-BR" sz="2800" dirty="0"/>
              <a:t>PCD: cotas, capacitação, contração obrigatória após capacitação</a:t>
            </a:r>
          </a:p>
          <a:p>
            <a:endParaRPr lang="pt-BR" sz="2800" dirty="0"/>
          </a:p>
        </p:txBody>
      </p:sp>
      <p:sp>
        <p:nvSpPr>
          <p:cNvPr id="6" name="Espaço Reservado para Número de Slide 5">
            <a:extLst>
              <a:ext uri="{FF2B5EF4-FFF2-40B4-BE49-F238E27FC236}">
                <a16:creationId xmlns:a16="http://schemas.microsoft.com/office/drawing/2014/main" xmlns="" id="{6F23C5FE-3D23-BB9A-0CD3-5904A4DB0DBB}"/>
              </a:ext>
            </a:extLst>
          </p:cNvPr>
          <p:cNvSpPr>
            <a:spLocks noGrp="1"/>
          </p:cNvSpPr>
          <p:nvPr>
            <p:ph type="sldNum" sz="quarter" idx="12"/>
          </p:nvPr>
        </p:nvSpPr>
        <p:spPr/>
        <p:txBody>
          <a:bodyPr/>
          <a:lstStyle/>
          <a:p>
            <a:pPr rtl="0"/>
            <a:fld id="{A65A5C87-DF58-40C8-B092-1DE63DB4547E}" type="slidenum">
              <a:rPr lang="pt-BR" noProof="0" smtClean="0"/>
              <a:t>8</a:t>
            </a:fld>
            <a:endParaRPr lang="pt-BR" noProof="0"/>
          </a:p>
        </p:txBody>
      </p:sp>
    </p:spTree>
    <p:extLst>
      <p:ext uri="{BB962C8B-B14F-4D97-AF65-F5344CB8AC3E}">
        <p14:creationId xmlns:p14="http://schemas.microsoft.com/office/powerpoint/2010/main" val="267052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13AB36-01FB-1C86-51D4-DC5D0D73543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xmlns="" id="{F2866788-EC0B-EF85-45AF-31DC943D7302}"/>
              </a:ext>
            </a:extLst>
          </p:cNvPr>
          <p:cNvSpPr>
            <a:spLocks noGrp="1"/>
          </p:cNvSpPr>
          <p:nvPr>
            <p:ph idx="1"/>
          </p:nvPr>
        </p:nvSpPr>
        <p:spPr>
          <a:xfrm>
            <a:off x="1069848" y="484632"/>
            <a:ext cx="10058400" cy="5687568"/>
          </a:xfrm>
        </p:spPr>
        <p:txBody>
          <a:bodyPr>
            <a:normAutofit/>
          </a:bodyPr>
          <a:lstStyle/>
          <a:p>
            <a:r>
              <a:rPr lang="pt-BR" sz="2800" dirty="0"/>
              <a:t>Criança e adolescente: </a:t>
            </a:r>
          </a:p>
          <a:p>
            <a:pPr lvl="1"/>
            <a:r>
              <a:rPr lang="pt-BR" sz="2400" dirty="0"/>
              <a:t>vedação do trabalho insalubre, penoso ou perigoso ou atividades da lista TIP da OIT para menores de 18</a:t>
            </a:r>
          </a:p>
          <a:p>
            <a:pPr lvl="1"/>
            <a:r>
              <a:rPr lang="pt-BR" sz="2400" dirty="0"/>
              <a:t>Trabalho artístico ou desportivo: após 14 anos, com autorização dos pais; abaixo de 14, com autorização judicial e acompanhamento dos pais</a:t>
            </a:r>
          </a:p>
          <a:p>
            <a:r>
              <a:rPr lang="pt-BR" sz="2800" dirty="0"/>
              <a:t>Idosos: proteção contra demissão a partir de 2 anos antes da idade legal ou idade mínima para a aposentadoria.</a:t>
            </a:r>
          </a:p>
          <a:p>
            <a:r>
              <a:rPr lang="pt-BR" sz="2800" dirty="0"/>
              <a:t>Contrato de emprego: alteração apenas por acordo</a:t>
            </a:r>
          </a:p>
          <a:p>
            <a:r>
              <a:rPr lang="pt-BR" sz="2800" dirty="0"/>
              <a:t>Trabalho intermitente: </a:t>
            </a:r>
            <a:r>
              <a:rPr lang="pt-BR" sz="2800" b="1" dirty="0"/>
              <a:t>vedação</a:t>
            </a:r>
          </a:p>
          <a:p>
            <a:r>
              <a:rPr lang="pt-BR" sz="2800" dirty="0"/>
              <a:t>Trabalho temporário: somente para substituir pessoal permanente ou situações excepcionais</a:t>
            </a:r>
          </a:p>
          <a:p>
            <a:endParaRPr lang="pt-BR" sz="2800" dirty="0"/>
          </a:p>
        </p:txBody>
      </p:sp>
      <p:sp>
        <p:nvSpPr>
          <p:cNvPr id="6" name="Espaço Reservado para Número de Slide 5">
            <a:extLst>
              <a:ext uri="{FF2B5EF4-FFF2-40B4-BE49-F238E27FC236}">
                <a16:creationId xmlns:a16="http://schemas.microsoft.com/office/drawing/2014/main" xmlns="" id="{5D02255F-2B71-D38E-3028-0C57E3F75B49}"/>
              </a:ext>
            </a:extLst>
          </p:cNvPr>
          <p:cNvSpPr>
            <a:spLocks noGrp="1"/>
          </p:cNvSpPr>
          <p:nvPr>
            <p:ph type="sldNum" sz="quarter" idx="12"/>
          </p:nvPr>
        </p:nvSpPr>
        <p:spPr/>
        <p:txBody>
          <a:bodyPr/>
          <a:lstStyle/>
          <a:p>
            <a:pPr rtl="0"/>
            <a:fld id="{A65A5C87-DF58-40C8-B092-1DE63DB4547E}" type="slidenum">
              <a:rPr lang="pt-BR" noProof="0" smtClean="0"/>
              <a:t>9</a:t>
            </a:fld>
            <a:endParaRPr lang="pt-BR" noProof="0"/>
          </a:p>
        </p:txBody>
      </p:sp>
    </p:spTree>
    <p:extLst>
      <p:ext uri="{BB962C8B-B14F-4D97-AF65-F5344CB8AC3E}">
        <p14:creationId xmlns:p14="http://schemas.microsoft.com/office/powerpoint/2010/main" val="7810018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ira">
  <a:themeElements>
    <a:clrScheme name="Tipo de Madei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i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i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927DC71-2909-427C-BDB0-3E47E2101517}">
  <ds:schemaRefs>
    <ds:schemaRef ds:uri="http://schemas.microsoft.com/sharepoint/v3/contenttype/forms"/>
  </ds:schemaRefs>
</ds:datastoreItem>
</file>

<file path=customXml/itemProps2.xml><?xml version="1.0" encoding="utf-8"?>
<ds:datastoreItem xmlns:ds="http://schemas.openxmlformats.org/officeDocument/2006/customXml" ds:itemID="{1DF0A252-5923-47A2-A53A-F9BF72908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0D7697-8E53-4EA8-8CBB-9C19575257BF}">
  <ds:schemaRefs>
    <ds:schemaRef ds:uri="http://purl.org/dc/dcmitype/"/>
    <ds:schemaRef ds:uri="http://purl.org/dc/elements/1.1/"/>
    <ds:schemaRef ds:uri="http://schemas.microsoft.com/office/2006/metadata/properties"/>
    <ds:schemaRef ds:uri="16c05727-aa75-4e4a-9b5f-8a80a116589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71af3243-3dd4-4a8d-8c0d-dd76da1f02a5"/>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TM03090434[[fn=Tipo de Madeira]]</Template>
  <TotalTime>4652</TotalTime>
  <Words>2698</Words>
  <Application>Microsoft Office PowerPoint</Application>
  <PresentationFormat>Widescreen</PresentationFormat>
  <Paragraphs>231</Paragraphs>
  <Slides>25</Slides>
  <Notes>2</Notes>
  <HiddenSlides>0</HiddenSlides>
  <MMClips>0</MMClips>
  <ScaleCrop>false</ScaleCrop>
  <HeadingPairs>
    <vt:vector size="6" baseType="variant">
      <vt:variant>
        <vt:lpstr>Fontes usadas</vt:lpstr>
      </vt:variant>
      <vt:variant>
        <vt:i4>13</vt:i4>
      </vt:variant>
      <vt:variant>
        <vt:lpstr>Tema</vt:lpstr>
      </vt:variant>
      <vt:variant>
        <vt:i4>1</vt:i4>
      </vt:variant>
      <vt:variant>
        <vt:lpstr>Títulos de slides</vt:lpstr>
      </vt:variant>
      <vt:variant>
        <vt:i4>25</vt:i4>
      </vt:variant>
    </vt:vector>
  </HeadingPairs>
  <TitlesOfParts>
    <vt:vector size="39" baseType="lpstr">
      <vt:lpstr>Arial</vt:lpstr>
      <vt:lpstr>Arial-ItalicMT</vt:lpstr>
      <vt:lpstr>Bierstadt</vt:lpstr>
      <vt:lpstr>Calibri</vt:lpstr>
      <vt:lpstr>CNN Sans Display</vt:lpstr>
      <vt:lpstr>Rockwell</vt:lpstr>
      <vt:lpstr>Rockwell </vt:lpstr>
      <vt:lpstr>Rockwell Condensed</vt:lpstr>
      <vt:lpstr>Segoe UI</vt:lpstr>
      <vt:lpstr>Times New Roman</vt:lpstr>
      <vt:lpstr>tipobrasil_rounded400_regular</vt:lpstr>
      <vt:lpstr>tipobrasil_rounded700SBd</vt:lpstr>
      <vt:lpstr>Wingdings</vt:lpstr>
      <vt:lpstr>Tipo de Madeira</vt:lpstr>
      <vt:lpstr>AUDIÊNCIA PÚBLICA:   Estatuto do Trabalho - SUGESTÃO 12/2018  Objetivos, contexto, conteúdo e perspectivas  </vt:lpstr>
      <vt:lpstr>Reformas, reformas, reformas</vt:lpstr>
      <vt:lpstr>Reformas Trabalhistas pós 1988</vt:lpstr>
      <vt:lpstr>Apresentação do PowerPoint</vt:lpstr>
      <vt:lpstr>O Estatuto do Trabalho</vt:lpstr>
      <vt:lpstr>Objetivos</vt:lpstr>
      <vt:lpstr>Principais pontos</vt:lpstr>
      <vt:lpstr>Apresentação do PowerPoint</vt:lpstr>
      <vt:lpstr>Apresentação do PowerPoint</vt:lpstr>
      <vt:lpstr>Apresentação do PowerPoint</vt:lpstr>
      <vt:lpstr>Apresentação do PowerPoint</vt:lpstr>
      <vt:lpstr>Apresentação do PowerPoint</vt:lpstr>
      <vt:lpstr>Apresentação do PowerPoint</vt:lpstr>
      <vt:lpstr>Tramitação e Estágio atual</vt:lpstr>
      <vt:lpstr>Apresentação do PowerPoint</vt:lpstr>
      <vt:lpstr>Apresentação do PowerPoint</vt:lpstr>
      <vt:lpstr>Apresentação do PowerPoint</vt:lpstr>
      <vt:lpstr>Apresentação do PowerPoint</vt:lpstr>
      <vt:lpstr>Justiça do Trabalho decide que Uber deverá registrar motoristas - Plataforma foi condenada a pagar R$ 1 bilhão por danos morais Publicado em 14/09/2023 - 21:11 Por Bruno Bocchini - Repórter da Agência Brasil - São Paulo </vt:lpstr>
      <vt:lpstr>Apresentação do PowerPoint</vt:lpstr>
      <vt:lpstr>Apresentação do PowerPoint</vt:lpstr>
      <vt:lpstr>Riscos emergentes...</vt:lpstr>
      <vt:lpstr>Perspectivas</vt:lpstr>
      <vt:lpstr>Lula e biden: pacto pró-trabalho</vt:lpstr>
      <vt:lpstr>Obrigado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AccentBox</dc:title>
  <dc:creator>Luiz Alberto dos Santos</dc:creator>
  <cp:lastModifiedBy>Ronaldo Alves de Carvalho</cp:lastModifiedBy>
  <cp:revision>37</cp:revision>
  <cp:lastPrinted>2023-09-07T01:16:48Z</cp:lastPrinted>
  <dcterms:created xsi:type="dcterms:W3CDTF">2023-09-04T00:04:08Z</dcterms:created>
  <dcterms:modified xsi:type="dcterms:W3CDTF">2023-09-25T11:16:02Z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