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Segoe UI Emoji"/>
                <a:cs typeface="Segoe UI Emoj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Segoe UI Emoji"/>
                <a:cs typeface="Segoe UI Emoj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Segoe UI Emoji"/>
                <a:cs typeface="Segoe UI Emoj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Segoe UI Emoji"/>
                <a:cs typeface="Segoe UI Emoj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090147" y="233172"/>
            <a:ext cx="758951" cy="4556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0744" y="755714"/>
            <a:ext cx="5350510" cy="702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Segoe UI Emoji"/>
                <a:cs typeface="Segoe UI Emoj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9648" y="2162683"/>
            <a:ext cx="6901815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Segoe UI Emoji"/>
                <a:cs typeface="Segoe UI Emoj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9" Type="http://schemas.openxmlformats.org/officeDocument/2006/relationships/image" Target="../media/image80.png"/><Relationship Id="rId21" Type="http://schemas.openxmlformats.org/officeDocument/2006/relationships/image" Target="../media/image62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7" Type="http://schemas.openxmlformats.org/officeDocument/2006/relationships/image" Target="../media/image48.png"/><Relationship Id="rId2" Type="http://schemas.openxmlformats.org/officeDocument/2006/relationships/image" Target="../media/image18.jpg"/><Relationship Id="rId16" Type="http://schemas.openxmlformats.org/officeDocument/2006/relationships/image" Target="../media/image57.png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pn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4" Type="http://schemas.openxmlformats.org/officeDocument/2006/relationships/image" Target="../media/image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Relationship Id="rId8" Type="http://schemas.openxmlformats.org/officeDocument/2006/relationships/image" Target="../media/image49.png"/><Relationship Id="rId3" Type="http://schemas.openxmlformats.org/officeDocument/2006/relationships/image" Target="../media/image4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46" Type="http://schemas.openxmlformats.org/officeDocument/2006/relationships/image" Target="../media/image87.png"/><Relationship Id="rId20" Type="http://schemas.openxmlformats.org/officeDocument/2006/relationships/image" Target="../media/image61.png"/><Relationship Id="rId41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gt-mr@cni.com.br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4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18.jp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5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75" y="0"/>
            <a:ext cx="12195175" cy="6858000"/>
            <a:chOff x="-3175" y="0"/>
            <a:chExt cx="1219517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477511"/>
              <a:ext cx="1555750" cy="0"/>
            </a:xfrm>
            <a:custGeom>
              <a:avLst/>
              <a:gdLst/>
              <a:ahLst/>
              <a:cxnLst/>
              <a:rect l="l" t="t" r="r" b="b"/>
              <a:pathLst>
                <a:path w="1555750">
                  <a:moveTo>
                    <a:pt x="0" y="0"/>
                  </a:moveTo>
                  <a:lnTo>
                    <a:pt x="1555369" y="0"/>
                  </a:lnTo>
                </a:path>
                <a:path w="1555750">
                  <a:moveTo>
                    <a:pt x="0" y="0"/>
                  </a:moveTo>
                  <a:lnTo>
                    <a:pt x="1555369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50519" y="4615688"/>
            <a:ext cx="3713479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100"/>
              </a:spcBef>
            </a:pPr>
            <a:r>
              <a:rPr sz="1800" b="1" spc="-80" dirty="0">
                <a:solidFill>
                  <a:srgbClr val="FFFFFF"/>
                </a:solidFill>
                <a:latin typeface="Verdana"/>
                <a:cs typeface="Verdana"/>
              </a:rPr>
              <a:t>Gi</a:t>
            </a:r>
            <a:r>
              <a:rPr sz="1800" b="1" spc="-8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b="1" spc="-3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b="1" spc="-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b="1" spc="-10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b="1" spc="-50" dirty="0">
                <a:solidFill>
                  <a:srgbClr val="FFFFFF"/>
                </a:solidFill>
                <a:latin typeface="Verdana"/>
                <a:cs typeface="Verdana"/>
              </a:rPr>
              <a:t>ga</a:t>
            </a:r>
            <a:r>
              <a:rPr sz="1800" b="1" spc="-110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1800" b="1" spc="-7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b="1" spc="-6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sz="1400" spc="8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re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ora</a:t>
            </a:r>
            <a:r>
              <a:rPr sz="14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4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Ino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aç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ão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Conf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ção</a:t>
            </a:r>
            <a:r>
              <a:rPr sz="14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Verdana"/>
                <a:cs typeface="Verdana"/>
              </a:rPr>
              <a:t>Na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onal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400" spc="55" dirty="0">
                <a:solidFill>
                  <a:srgbClr val="FFFFFF"/>
                </a:solidFill>
                <a:latin typeface="Verdana"/>
                <a:cs typeface="Verdana"/>
              </a:rPr>
              <a:t>ú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st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ri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7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CNI)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1057" y="2793237"/>
            <a:ext cx="2117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5" dirty="0">
                <a:latin typeface="Verdana"/>
                <a:cs typeface="Verdana"/>
              </a:rPr>
              <a:t>Lei</a:t>
            </a:r>
            <a:r>
              <a:rPr sz="2800" b="1" spc="-180" dirty="0">
                <a:latin typeface="Verdana"/>
                <a:cs typeface="Verdana"/>
              </a:rPr>
              <a:t> </a:t>
            </a:r>
            <a:r>
              <a:rPr sz="2800" b="1" spc="-60" dirty="0">
                <a:latin typeface="Verdana"/>
                <a:cs typeface="Verdana"/>
              </a:rPr>
              <a:t>do</a:t>
            </a:r>
            <a:r>
              <a:rPr sz="2800" b="1" spc="-170" dirty="0">
                <a:latin typeface="Verdana"/>
                <a:cs typeface="Verdana"/>
              </a:rPr>
              <a:t> </a:t>
            </a:r>
            <a:r>
              <a:rPr sz="2800" b="1" spc="-40" dirty="0">
                <a:latin typeface="Verdana"/>
                <a:cs typeface="Verdana"/>
              </a:rPr>
              <a:t>Bem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94004" y="749808"/>
            <a:ext cx="6635750" cy="5854065"/>
            <a:chOff x="794004" y="749808"/>
            <a:chExt cx="6635750" cy="585406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5644" y="5925311"/>
              <a:ext cx="1133855" cy="6781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4004" y="749808"/>
              <a:ext cx="1644395" cy="66903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59668" y="292608"/>
              <a:ext cx="758951" cy="4541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015" y="6275832"/>
              <a:ext cx="896112" cy="3657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14400" y="2115311"/>
              <a:ext cx="9886315" cy="2573020"/>
            </a:xfrm>
            <a:custGeom>
              <a:avLst/>
              <a:gdLst/>
              <a:ahLst/>
              <a:cxnLst/>
              <a:rect l="l" t="t" r="r" b="b"/>
              <a:pathLst>
                <a:path w="9886315" h="2573020">
                  <a:moveTo>
                    <a:pt x="280416" y="0"/>
                  </a:moveTo>
                  <a:lnTo>
                    <a:pt x="0" y="0"/>
                  </a:lnTo>
                  <a:lnTo>
                    <a:pt x="0" y="2572512"/>
                  </a:lnTo>
                  <a:lnTo>
                    <a:pt x="280416" y="2572512"/>
                  </a:lnTo>
                  <a:lnTo>
                    <a:pt x="280416" y="0"/>
                  </a:lnTo>
                  <a:close/>
                </a:path>
                <a:path w="9886315" h="2573020">
                  <a:moveTo>
                    <a:pt x="1880616" y="818388"/>
                  </a:moveTo>
                  <a:lnTo>
                    <a:pt x="1601724" y="818388"/>
                  </a:lnTo>
                  <a:lnTo>
                    <a:pt x="1601724" y="2572512"/>
                  </a:lnTo>
                  <a:lnTo>
                    <a:pt x="1880616" y="2572512"/>
                  </a:lnTo>
                  <a:lnTo>
                    <a:pt x="1880616" y="818388"/>
                  </a:lnTo>
                  <a:close/>
                </a:path>
                <a:path w="9886315" h="2573020">
                  <a:moveTo>
                    <a:pt x="3482340" y="935736"/>
                  </a:moveTo>
                  <a:lnTo>
                    <a:pt x="3201924" y="935736"/>
                  </a:lnTo>
                  <a:lnTo>
                    <a:pt x="3201924" y="2572512"/>
                  </a:lnTo>
                  <a:lnTo>
                    <a:pt x="3482340" y="2572512"/>
                  </a:lnTo>
                  <a:lnTo>
                    <a:pt x="3482340" y="935736"/>
                  </a:lnTo>
                  <a:close/>
                </a:path>
                <a:path w="9886315" h="2573020">
                  <a:moveTo>
                    <a:pt x="5082540" y="1636776"/>
                  </a:moveTo>
                  <a:lnTo>
                    <a:pt x="4803648" y="1636776"/>
                  </a:lnTo>
                  <a:lnTo>
                    <a:pt x="4803648" y="2572512"/>
                  </a:lnTo>
                  <a:lnTo>
                    <a:pt x="5082540" y="2572512"/>
                  </a:lnTo>
                  <a:lnTo>
                    <a:pt x="5082540" y="1636776"/>
                  </a:lnTo>
                  <a:close/>
                </a:path>
                <a:path w="9886315" h="2573020">
                  <a:moveTo>
                    <a:pt x="6684264" y="1754124"/>
                  </a:moveTo>
                  <a:lnTo>
                    <a:pt x="6405372" y="1754124"/>
                  </a:lnTo>
                  <a:lnTo>
                    <a:pt x="6405372" y="2572512"/>
                  </a:lnTo>
                  <a:lnTo>
                    <a:pt x="6684264" y="2572512"/>
                  </a:lnTo>
                  <a:lnTo>
                    <a:pt x="6684264" y="1754124"/>
                  </a:lnTo>
                  <a:close/>
                </a:path>
                <a:path w="9886315" h="2573020">
                  <a:moveTo>
                    <a:pt x="8284464" y="1519428"/>
                  </a:moveTo>
                  <a:lnTo>
                    <a:pt x="8005572" y="1519428"/>
                  </a:lnTo>
                  <a:lnTo>
                    <a:pt x="8005572" y="2572512"/>
                  </a:lnTo>
                  <a:lnTo>
                    <a:pt x="8284464" y="2572512"/>
                  </a:lnTo>
                  <a:lnTo>
                    <a:pt x="8284464" y="1519428"/>
                  </a:lnTo>
                  <a:close/>
                </a:path>
                <a:path w="9886315" h="2573020">
                  <a:moveTo>
                    <a:pt x="9886188" y="2337816"/>
                  </a:moveTo>
                  <a:lnTo>
                    <a:pt x="9607296" y="2337816"/>
                  </a:lnTo>
                  <a:lnTo>
                    <a:pt x="9607296" y="2572512"/>
                  </a:lnTo>
                  <a:lnTo>
                    <a:pt x="9886188" y="2572512"/>
                  </a:lnTo>
                  <a:lnTo>
                    <a:pt x="9886188" y="233781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69492" y="2090927"/>
              <a:ext cx="9886315" cy="2597150"/>
            </a:xfrm>
            <a:custGeom>
              <a:avLst/>
              <a:gdLst/>
              <a:ahLst/>
              <a:cxnLst/>
              <a:rect l="l" t="t" r="r" b="b"/>
              <a:pathLst>
                <a:path w="9886315" h="2597150">
                  <a:moveTo>
                    <a:pt x="278892" y="0"/>
                  </a:moveTo>
                  <a:lnTo>
                    <a:pt x="0" y="0"/>
                  </a:lnTo>
                  <a:lnTo>
                    <a:pt x="0" y="2596896"/>
                  </a:lnTo>
                  <a:lnTo>
                    <a:pt x="278892" y="2596896"/>
                  </a:lnTo>
                  <a:lnTo>
                    <a:pt x="278892" y="0"/>
                  </a:lnTo>
                  <a:close/>
                </a:path>
                <a:path w="9886315" h="2597150">
                  <a:moveTo>
                    <a:pt x="1880616" y="463296"/>
                  </a:moveTo>
                  <a:lnTo>
                    <a:pt x="1601724" y="463296"/>
                  </a:lnTo>
                  <a:lnTo>
                    <a:pt x="1601724" y="2596896"/>
                  </a:lnTo>
                  <a:lnTo>
                    <a:pt x="1880616" y="2596896"/>
                  </a:lnTo>
                  <a:lnTo>
                    <a:pt x="1880616" y="463296"/>
                  </a:lnTo>
                  <a:close/>
                </a:path>
                <a:path w="9886315" h="2597150">
                  <a:moveTo>
                    <a:pt x="3482340" y="1205484"/>
                  </a:moveTo>
                  <a:lnTo>
                    <a:pt x="3201924" y="1205484"/>
                  </a:lnTo>
                  <a:lnTo>
                    <a:pt x="3201924" y="2596896"/>
                  </a:lnTo>
                  <a:lnTo>
                    <a:pt x="3482340" y="2596896"/>
                  </a:lnTo>
                  <a:lnTo>
                    <a:pt x="3482340" y="1205484"/>
                  </a:lnTo>
                  <a:close/>
                </a:path>
                <a:path w="9886315" h="2597150">
                  <a:moveTo>
                    <a:pt x="5082540" y="1668780"/>
                  </a:moveTo>
                  <a:lnTo>
                    <a:pt x="4803648" y="1668780"/>
                  </a:lnTo>
                  <a:lnTo>
                    <a:pt x="4803648" y="2596896"/>
                  </a:lnTo>
                  <a:lnTo>
                    <a:pt x="5082540" y="2596896"/>
                  </a:lnTo>
                  <a:lnTo>
                    <a:pt x="5082540" y="1668780"/>
                  </a:lnTo>
                  <a:close/>
                </a:path>
                <a:path w="9886315" h="2597150">
                  <a:moveTo>
                    <a:pt x="6684264" y="1761744"/>
                  </a:moveTo>
                  <a:lnTo>
                    <a:pt x="6403848" y="1761744"/>
                  </a:lnTo>
                  <a:lnTo>
                    <a:pt x="6403848" y="2596896"/>
                  </a:lnTo>
                  <a:lnTo>
                    <a:pt x="6684264" y="2596896"/>
                  </a:lnTo>
                  <a:lnTo>
                    <a:pt x="6684264" y="1761744"/>
                  </a:lnTo>
                  <a:close/>
                </a:path>
                <a:path w="9886315" h="2597150">
                  <a:moveTo>
                    <a:pt x="8284464" y="1575816"/>
                  </a:moveTo>
                  <a:lnTo>
                    <a:pt x="8005572" y="1575816"/>
                  </a:lnTo>
                  <a:lnTo>
                    <a:pt x="8005572" y="2596896"/>
                  </a:lnTo>
                  <a:lnTo>
                    <a:pt x="8284464" y="2596896"/>
                  </a:lnTo>
                  <a:lnTo>
                    <a:pt x="8284464" y="1575816"/>
                  </a:lnTo>
                  <a:close/>
                </a:path>
                <a:path w="9886315" h="2597150">
                  <a:moveTo>
                    <a:pt x="9886188" y="2410968"/>
                  </a:moveTo>
                  <a:lnTo>
                    <a:pt x="9605772" y="2410968"/>
                  </a:lnTo>
                  <a:lnTo>
                    <a:pt x="9605772" y="2596896"/>
                  </a:lnTo>
                  <a:lnTo>
                    <a:pt x="9886188" y="2596896"/>
                  </a:lnTo>
                  <a:lnTo>
                    <a:pt x="9886188" y="2410968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600" y="4687823"/>
              <a:ext cx="11206480" cy="0"/>
            </a:xfrm>
            <a:custGeom>
              <a:avLst/>
              <a:gdLst/>
              <a:ahLst/>
              <a:cxnLst/>
              <a:rect l="l" t="t" r="r" b="b"/>
              <a:pathLst>
                <a:path w="11206480">
                  <a:moveTo>
                    <a:pt x="0" y="0"/>
                  </a:moveTo>
                  <a:lnTo>
                    <a:pt x="112059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6759" y="1741919"/>
              <a:ext cx="628650" cy="4625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48483" y="2560307"/>
              <a:ext cx="628650" cy="46254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466213" y="2607055"/>
            <a:ext cx="3771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E7E6E6"/>
                </a:solidFill>
                <a:latin typeface="Calibri"/>
                <a:cs typeface="Calibri"/>
              </a:rPr>
              <a:t>33%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50208" y="2677655"/>
            <a:ext cx="628650" cy="46254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067302" y="2723464"/>
            <a:ext cx="3771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E7E6E6"/>
                </a:solidFill>
                <a:latin typeface="Calibri"/>
                <a:cs typeface="Calibri"/>
              </a:rPr>
              <a:t>30%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550408" y="3261359"/>
            <a:ext cx="3830954" cy="697230"/>
            <a:chOff x="5550408" y="3261359"/>
            <a:chExt cx="3830954" cy="69723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50408" y="3378695"/>
              <a:ext cx="628650" cy="46254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52132" y="3496043"/>
              <a:ext cx="628650" cy="4625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52332" y="3261359"/>
              <a:ext cx="628650" cy="464057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8870950" y="3308730"/>
            <a:ext cx="3771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E7E6E6"/>
                </a:solidFill>
                <a:latin typeface="Calibri"/>
                <a:cs typeface="Calibri"/>
              </a:rPr>
              <a:t>20%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211580" y="1717535"/>
            <a:ext cx="9721215" cy="2826385"/>
            <a:chOff x="1211580" y="1717535"/>
            <a:chExt cx="9721215" cy="2826385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405872" y="4081259"/>
              <a:ext cx="526542" cy="46254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11580" y="1717535"/>
              <a:ext cx="628650" cy="46254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03576" y="2180831"/>
              <a:ext cx="628650" cy="462546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826719" y="1764029"/>
            <a:ext cx="2383790" cy="732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2400" b="1" spc="-15" baseline="-6944" dirty="0">
                <a:solidFill>
                  <a:srgbClr val="E7E6E6"/>
                </a:solidFill>
                <a:latin typeface="Calibri"/>
                <a:cs typeface="Calibri"/>
              </a:rPr>
              <a:t>48%</a:t>
            </a:r>
            <a:r>
              <a:rPr sz="2400" b="1" spc="195" baseline="-6944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E7E6E6"/>
                </a:solidFill>
                <a:latin typeface="Calibri"/>
                <a:cs typeface="Calibri"/>
              </a:rPr>
              <a:t>48%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Calibri"/>
              <a:cs typeface="Calibri"/>
            </a:endParaRPr>
          </a:p>
          <a:p>
            <a:pPr marR="17780" algn="r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E7E6E6"/>
                </a:solidFill>
                <a:latin typeface="Calibri"/>
                <a:cs typeface="Calibri"/>
              </a:rPr>
              <a:t>40%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303776" y="2923019"/>
            <a:ext cx="628650" cy="462546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4422140" y="2970022"/>
            <a:ext cx="3771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E7E6E6"/>
                </a:solidFill>
                <a:latin typeface="Calibri"/>
                <a:cs typeface="Calibri"/>
              </a:rPr>
              <a:t>26%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042659" y="3386328"/>
            <a:ext cx="628649" cy="464058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668517" y="3433953"/>
            <a:ext cx="8699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04825" algn="l"/>
              </a:tabLst>
            </a:pPr>
            <a:r>
              <a:rPr sz="2400" b="1" spc="-15" baseline="1736" dirty="0">
                <a:solidFill>
                  <a:srgbClr val="E7E6E6"/>
                </a:solidFill>
                <a:latin typeface="Calibri"/>
                <a:cs typeface="Calibri"/>
              </a:rPr>
              <a:t>17</a:t>
            </a:r>
            <a:r>
              <a:rPr sz="2400" b="1" spc="-7" baseline="1736" dirty="0">
                <a:solidFill>
                  <a:srgbClr val="E7E6E6"/>
                </a:solidFill>
                <a:latin typeface="Calibri"/>
                <a:cs typeface="Calibri"/>
              </a:rPr>
              <a:t>%</a:t>
            </a:r>
            <a:r>
              <a:rPr sz="2400" b="1" baseline="1736" dirty="0">
                <a:solidFill>
                  <a:srgbClr val="E7E6E6"/>
                </a:solidFill>
                <a:latin typeface="Calibri"/>
                <a:cs typeface="Calibri"/>
              </a:rPr>
              <a:t>	</a:t>
            </a:r>
            <a:r>
              <a:rPr sz="1600" b="1" spc="-10" dirty="0">
                <a:solidFill>
                  <a:srgbClr val="E7E6E6"/>
                </a:solidFill>
                <a:latin typeface="Calibri"/>
                <a:cs typeface="Calibri"/>
              </a:rPr>
              <a:t>17%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616952" y="3454895"/>
            <a:ext cx="628650" cy="462546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7244460" y="3501390"/>
            <a:ext cx="8928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400" b="1" spc="-15" baseline="-12152" dirty="0">
                <a:solidFill>
                  <a:srgbClr val="E7E6E6"/>
                </a:solidFill>
                <a:latin typeface="Calibri"/>
                <a:cs typeface="Calibri"/>
              </a:rPr>
              <a:t>15%</a:t>
            </a:r>
            <a:r>
              <a:rPr sz="2400" b="1" spc="697" baseline="-12152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E7E6E6"/>
                </a:solidFill>
                <a:latin typeface="Calibri"/>
                <a:cs typeface="Calibri"/>
              </a:rPr>
              <a:t>16%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258300" y="3243059"/>
            <a:ext cx="628650" cy="462546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9376918" y="3289756"/>
            <a:ext cx="3771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E7E6E6"/>
                </a:solidFill>
                <a:latin typeface="Calibri"/>
                <a:cs typeface="Calibri"/>
              </a:rPr>
              <a:t>19%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760964" y="4128515"/>
            <a:ext cx="526542" cy="464057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10498581" y="4127449"/>
            <a:ext cx="6807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E7E6E6"/>
                </a:solidFill>
                <a:latin typeface="Calibri"/>
                <a:cs typeface="Calibri"/>
              </a:rPr>
              <a:t>4%</a:t>
            </a:r>
            <a:r>
              <a:rPr sz="1600" b="1" spc="39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2400" b="1" spc="-22" baseline="-13888" dirty="0">
                <a:solidFill>
                  <a:srgbClr val="E7E6E6"/>
                </a:solidFill>
                <a:latin typeface="Calibri"/>
                <a:cs typeface="Calibri"/>
              </a:rPr>
              <a:t>3%</a:t>
            </a:r>
            <a:endParaRPr sz="2400" baseline="-13888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60831" y="4741151"/>
            <a:ext cx="1671320" cy="1191260"/>
            <a:chOff x="560831" y="4741151"/>
            <a:chExt cx="1671320" cy="1191260"/>
          </a:xfrm>
        </p:grpSpPr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3879" y="4741151"/>
              <a:ext cx="1664970" cy="38025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4087" y="4943843"/>
              <a:ext cx="1384553" cy="3802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60831" y="5146535"/>
              <a:ext cx="1671066" cy="38025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58367" y="5349240"/>
              <a:ext cx="1475994" cy="38025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99744" y="5551931"/>
              <a:ext cx="793242" cy="380250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654812" y="4777329"/>
            <a:ext cx="1470660" cy="1040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10900"/>
              </a:lnSpc>
              <a:spcBef>
                <a:spcPts val="100"/>
              </a:spcBef>
            </a:pPr>
            <a:r>
              <a:rPr sz="1200" spc="-15" dirty="0">
                <a:solidFill>
                  <a:srgbClr val="E7E6E6"/>
                </a:solidFill>
                <a:latin typeface="Segoe UI Emoji"/>
                <a:cs typeface="Segoe UI Emoji"/>
              </a:rPr>
              <a:t>Prestação </a:t>
            </a:r>
            <a:r>
              <a:rPr sz="1200" spc="-10" dirty="0">
                <a:solidFill>
                  <a:srgbClr val="E7E6E6"/>
                </a:solidFill>
                <a:latin typeface="Segoe UI Emoji"/>
                <a:cs typeface="Segoe UI Emoji"/>
              </a:rPr>
              <a:t>de </a:t>
            </a:r>
            <a:r>
              <a:rPr sz="1200" spc="-15" dirty="0">
                <a:solidFill>
                  <a:srgbClr val="E7E6E6"/>
                </a:solidFill>
                <a:latin typeface="Segoe UI Emoji"/>
                <a:cs typeface="Segoe UI Emoji"/>
              </a:rPr>
              <a:t>contas </a:t>
            </a:r>
            <a:r>
              <a:rPr sz="1200" dirty="0">
                <a:solidFill>
                  <a:srgbClr val="E7E6E6"/>
                </a:solidFill>
                <a:latin typeface="Segoe UI Emoji"/>
                <a:cs typeface="Segoe UI Emoji"/>
              </a:rPr>
              <a:t>e </a:t>
            </a:r>
            <a:r>
              <a:rPr sz="1200" spc="-315" dirty="0">
                <a:solidFill>
                  <a:srgbClr val="E7E6E6"/>
                </a:solidFill>
                <a:latin typeface="Segoe UI Emoji"/>
                <a:cs typeface="Segoe UI Emoji"/>
              </a:rPr>
              <a:t> </a:t>
            </a:r>
            <a:r>
              <a:rPr sz="1200" spc="-15" dirty="0">
                <a:solidFill>
                  <a:srgbClr val="E7E6E6"/>
                </a:solidFill>
                <a:latin typeface="Segoe UI Emoji"/>
                <a:cs typeface="Segoe UI Emoji"/>
              </a:rPr>
              <a:t>mapeamento dos </a:t>
            </a:r>
            <a:r>
              <a:rPr sz="1200" spc="-10" dirty="0">
                <a:solidFill>
                  <a:srgbClr val="E7E6E6"/>
                </a:solidFill>
                <a:latin typeface="Segoe UI Emoji"/>
                <a:cs typeface="Segoe UI Emoji"/>
              </a:rPr>
              <a:t> pr</a:t>
            </a:r>
            <a:r>
              <a:rPr sz="1200" spc="-20" dirty="0">
                <a:solidFill>
                  <a:srgbClr val="E7E6E6"/>
                </a:solidFill>
                <a:latin typeface="Segoe UI Emoji"/>
                <a:cs typeface="Segoe UI Emoji"/>
              </a:rPr>
              <a:t>o</a:t>
            </a:r>
            <a:r>
              <a:rPr sz="1200" dirty="0">
                <a:solidFill>
                  <a:srgbClr val="E7E6E6"/>
                </a:solidFill>
                <a:latin typeface="Segoe UI Emoji"/>
                <a:cs typeface="Segoe UI Emoji"/>
              </a:rPr>
              <a:t>c</a:t>
            </a:r>
            <a:r>
              <a:rPr sz="1200" spc="-20" dirty="0">
                <a:solidFill>
                  <a:srgbClr val="E7E6E6"/>
                </a:solidFill>
                <a:latin typeface="Segoe UI Emoji"/>
                <a:cs typeface="Segoe UI Emoji"/>
              </a:rPr>
              <a:t>e</a:t>
            </a:r>
            <a:r>
              <a:rPr sz="1200" spc="-10" dirty="0">
                <a:solidFill>
                  <a:srgbClr val="E7E6E6"/>
                </a:solidFill>
                <a:latin typeface="Segoe UI Emoji"/>
                <a:cs typeface="Segoe UI Emoji"/>
              </a:rPr>
              <a:t>s</a:t>
            </a:r>
            <a:r>
              <a:rPr sz="1200" spc="-20" dirty="0">
                <a:solidFill>
                  <a:srgbClr val="E7E6E6"/>
                </a:solidFill>
                <a:latin typeface="Segoe UI Emoji"/>
                <a:cs typeface="Segoe UI Emoji"/>
              </a:rPr>
              <a:t>s</a:t>
            </a:r>
            <a:r>
              <a:rPr sz="1200" spc="-10" dirty="0">
                <a:solidFill>
                  <a:srgbClr val="E7E6E6"/>
                </a:solidFill>
                <a:latin typeface="Segoe UI Emoji"/>
                <a:cs typeface="Segoe UI Emoji"/>
              </a:rPr>
              <a:t>o</a:t>
            </a:r>
            <a:r>
              <a:rPr sz="1200" dirty="0">
                <a:solidFill>
                  <a:srgbClr val="E7E6E6"/>
                </a:solidFill>
                <a:latin typeface="Segoe UI Emoji"/>
                <a:cs typeface="Segoe UI Emoji"/>
              </a:rPr>
              <a:t>s</a:t>
            </a:r>
            <a:r>
              <a:rPr sz="1200" spc="-25" dirty="0">
                <a:solidFill>
                  <a:srgbClr val="E7E6E6"/>
                </a:solidFill>
                <a:latin typeface="Segoe UI Emoji"/>
                <a:cs typeface="Segoe UI Emoji"/>
              </a:rPr>
              <a:t> </a:t>
            </a:r>
            <a:r>
              <a:rPr sz="1200" spc="-15" dirty="0">
                <a:solidFill>
                  <a:srgbClr val="E7E6E6"/>
                </a:solidFill>
                <a:latin typeface="Segoe UI Emoji"/>
                <a:cs typeface="Segoe UI Emoji"/>
              </a:rPr>
              <a:t>d</a:t>
            </a:r>
            <a:r>
              <a:rPr sz="1200" spc="-5" dirty="0">
                <a:solidFill>
                  <a:srgbClr val="E7E6E6"/>
                </a:solidFill>
                <a:latin typeface="Segoe UI Emoji"/>
                <a:cs typeface="Segoe UI Emoji"/>
              </a:rPr>
              <a:t>e</a:t>
            </a:r>
            <a:r>
              <a:rPr sz="1200" spc="-30" dirty="0">
                <a:solidFill>
                  <a:srgbClr val="E7E6E6"/>
                </a:solidFill>
                <a:latin typeface="Segoe UI Emoji"/>
                <a:cs typeface="Segoe UI Emoji"/>
              </a:rPr>
              <a:t>m</a:t>
            </a:r>
            <a:r>
              <a:rPr sz="1200" spc="-15" dirty="0">
                <a:solidFill>
                  <a:srgbClr val="E7E6E6"/>
                </a:solidFill>
                <a:latin typeface="Segoe UI Emoji"/>
                <a:cs typeface="Segoe UI Emoji"/>
              </a:rPr>
              <a:t>a</a:t>
            </a:r>
            <a:r>
              <a:rPr sz="1200" spc="-10" dirty="0">
                <a:solidFill>
                  <a:srgbClr val="E7E6E6"/>
                </a:solidFill>
                <a:latin typeface="Segoe UI Emoji"/>
                <a:cs typeface="Segoe UI Emoji"/>
              </a:rPr>
              <a:t>n</a:t>
            </a:r>
            <a:r>
              <a:rPr sz="1200" spc="-25" dirty="0">
                <a:solidFill>
                  <a:srgbClr val="E7E6E6"/>
                </a:solidFill>
                <a:latin typeface="Segoe UI Emoji"/>
                <a:cs typeface="Segoe UI Emoji"/>
              </a:rPr>
              <a:t>d</a:t>
            </a:r>
            <a:r>
              <a:rPr sz="1200" spc="-15" dirty="0">
                <a:solidFill>
                  <a:srgbClr val="E7E6E6"/>
                </a:solidFill>
                <a:latin typeface="Segoe UI Emoji"/>
                <a:cs typeface="Segoe UI Emoji"/>
              </a:rPr>
              <a:t>a</a:t>
            </a:r>
            <a:r>
              <a:rPr sz="1200" dirty="0">
                <a:solidFill>
                  <a:srgbClr val="E7E6E6"/>
                </a:solidFill>
                <a:latin typeface="Segoe UI Emoji"/>
                <a:cs typeface="Segoe UI Emoji"/>
              </a:rPr>
              <a:t>m  </a:t>
            </a:r>
            <a:r>
              <a:rPr sz="1200" spc="-15" dirty="0">
                <a:solidFill>
                  <a:srgbClr val="E7E6E6"/>
                </a:solidFill>
                <a:latin typeface="Segoe UI Emoji"/>
                <a:cs typeface="Segoe UI Emoji"/>
              </a:rPr>
              <a:t>muitos </a:t>
            </a:r>
            <a:r>
              <a:rPr sz="1200" spc="-10" dirty="0">
                <a:solidFill>
                  <a:srgbClr val="E7E6E6"/>
                </a:solidFill>
                <a:latin typeface="Segoe UI Emoji"/>
                <a:cs typeface="Segoe UI Emoji"/>
              </a:rPr>
              <a:t>recursos da </a:t>
            </a:r>
            <a:r>
              <a:rPr sz="1200" spc="-5" dirty="0">
                <a:solidFill>
                  <a:srgbClr val="E7E6E6"/>
                </a:solidFill>
                <a:latin typeface="Segoe UI Emoji"/>
                <a:cs typeface="Segoe UI Emoji"/>
              </a:rPr>
              <a:t> </a:t>
            </a:r>
            <a:r>
              <a:rPr sz="1200" spc="-15" dirty="0">
                <a:solidFill>
                  <a:srgbClr val="E7E6E6"/>
                </a:solidFill>
                <a:latin typeface="Segoe UI Emoji"/>
                <a:cs typeface="Segoe UI Emoji"/>
              </a:rPr>
              <a:t>empresa</a:t>
            </a:r>
            <a:endParaRPr sz="1200">
              <a:latin typeface="Segoe UI Emoji"/>
              <a:cs typeface="Segoe UI Emoj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127504" y="4741151"/>
            <a:ext cx="1739900" cy="1191260"/>
            <a:chOff x="2127504" y="4741151"/>
            <a:chExt cx="1739900" cy="1191260"/>
          </a:xfrm>
        </p:grpSpPr>
        <p:pic>
          <p:nvPicPr>
            <p:cNvPr id="42" name="object 4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25624" y="4741151"/>
              <a:ext cx="1343405" cy="38025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545080" y="4943843"/>
              <a:ext cx="904494" cy="38025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214372" y="5146535"/>
              <a:ext cx="1565910" cy="38025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59152" y="5349240"/>
              <a:ext cx="1274826" cy="38025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127504" y="5551931"/>
              <a:ext cx="1739645" cy="380250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2221483" y="4777329"/>
            <a:ext cx="1539875" cy="1040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10900"/>
              </a:lnSpc>
              <a:spcBef>
                <a:spcPts val="100"/>
              </a:spcBef>
            </a:pPr>
            <a:r>
              <a:rPr sz="1200" spc="-15" dirty="0">
                <a:solidFill>
                  <a:srgbClr val="E7E6E6"/>
                </a:solidFill>
                <a:latin typeface="Segoe UI Emoji"/>
                <a:cs typeface="Segoe UI Emoji"/>
              </a:rPr>
              <a:t>Incerteza jurídica </a:t>
            </a:r>
            <a:r>
              <a:rPr sz="1200" spc="-10" dirty="0">
                <a:solidFill>
                  <a:srgbClr val="E7E6E6"/>
                </a:solidFill>
                <a:latin typeface="Segoe UI Emoji"/>
                <a:cs typeface="Segoe UI Emoji"/>
              </a:rPr>
              <a:t> </a:t>
            </a:r>
            <a:r>
              <a:rPr sz="1200" spc="-15" dirty="0">
                <a:solidFill>
                  <a:srgbClr val="E7E6E6"/>
                </a:solidFill>
                <a:latin typeface="Segoe UI Emoji"/>
                <a:cs typeface="Segoe UI Emoji"/>
              </a:rPr>
              <a:t>quanto </a:t>
            </a:r>
            <a:r>
              <a:rPr sz="1200" spc="-10" dirty="0">
                <a:solidFill>
                  <a:srgbClr val="E7E6E6"/>
                </a:solidFill>
                <a:latin typeface="Segoe UI Emoji"/>
                <a:cs typeface="Segoe UI Emoji"/>
              </a:rPr>
              <a:t>ao </a:t>
            </a:r>
            <a:r>
              <a:rPr sz="1200" spc="-5" dirty="0">
                <a:solidFill>
                  <a:srgbClr val="E7E6E6"/>
                </a:solidFill>
                <a:latin typeface="Segoe UI Emoji"/>
                <a:cs typeface="Segoe UI Emoji"/>
              </a:rPr>
              <a:t> </a:t>
            </a:r>
            <a:r>
              <a:rPr sz="1200" spc="-15" dirty="0">
                <a:solidFill>
                  <a:srgbClr val="E7E6E6"/>
                </a:solidFill>
                <a:latin typeface="Segoe UI Emoji"/>
                <a:cs typeface="Segoe UI Emoji"/>
              </a:rPr>
              <a:t>enquadramento dos </a:t>
            </a:r>
            <a:r>
              <a:rPr sz="1200" spc="-10" dirty="0">
                <a:solidFill>
                  <a:srgbClr val="E7E6E6"/>
                </a:solidFill>
                <a:latin typeface="Segoe UI Emoji"/>
                <a:cs typeface="Segoe UI Emoji"/>
              </a:rPr>
              <a:t> </a:t>
            </a:r>
            <a:r>
              <a:rPr sz="1200" spc="-15" dirty="0">
                <a:solidFill>
                  <a:srgbClr val="E7E6E6"/>
                </a:solidFill>
                <a:latin typeface="Segoe UI Emoji"/>
                <a:cs typeface="Segoe UI Emoji"/>
              </a:rPr>
              <a:t>dispêndios </a:t>
            </a:r>
            <a:r>
              <a:rPr sz="1200" spc="-10" dirty="0">
                <a:solidFill>
                  <a:srgbClr val="E7E6E6"/>
                </a:solidFill>
                <a:latin typeface="Segoe UI Emoji"/>
                <a:cs typeface="Segoe UI Emoji"/>
              </a:rPr>
              <a:t>para </a:t>
            </a:r>
            <a:r>
              <a:rPr sz="1200" spc="-5" dirty="0">
                <a:solidFill>
                  <a:srgbClr val="E7E6E6"/>
                </a:solidFill>
                <a:latin typeface="Segoe UI Emoji"/>
                <a:cs typeface="Segoe UI Emoji"/>
              </a:rPr>
              <a:t> </a:t>
            </a:r>
            <a:r>
              <a:rPr sz="1200" spc="-15" dirty="0">
                <a:solidFill>
                  <a:srgbClr val="E7E6E6"/>
                </a:solidFill>
                <a:latin typeface="Segoe UI Emoji"/>
                <a:cs typeface="Segoe UI Emoji"/>
              </a:rPr>
              <a:t>aferição</a:t>
            </a:r>
            <a:r>
              <a:rPr sz="1200" spc="-25" dirty="0">
                <a:solidFill>
                  <a:srgbClr val="E7E6E6"/>
                </a:solidFill>
                <a:latin typeface="Segoe UI Emoji"/>
                <a:cs typeface="Segoe UI Emoji"/>
              </a:rPr>
              <a:t> </a:t>
            </a:r>
            <a:r>
              <a:rPr sz="1200" spc="-15" dirty="0">
                <a:solidFill>
                  <a:srgbClr val="E7E6E6"/>
                </a:solidFill>
                <a:latin typeface="Segoe UI Emoji"/>
                <a:cs typeface="Segoe UI Emoji"/>
              </a:rPr>
              <a:t>dos benefícios</a:t>
            </a:r>
            <a:endParaRPr sz="1200">
              <a:latin typeface="Segoe UI Emoji"/>
              <a:cs typeface="Segoe UI Emoj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736847" y="4741151"/>
            <a:ext cx="1721485" cy="786130"/>
            <a:chOff x="3736847" y="4741151"/>
            <a:chExt cx="1721485" cy="786130"/>
          </a:xfrm>
        </p:grpSpPr>
        <p:pic>
          <p:nvPicPr>
            <p:cNvPr id="49" name="object 4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736847" y="4741151"/>
              <a:ext cx="1721357" cy="38025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928871" y="4943843"/>
              <a:ext cx="1340358" cy="38025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184903" y="5146535"/>
              <a:ext cx="826770" cy="380250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3831716" y="4777329"/>
            <a:ext cx="1522095" cy="634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0900"/>
              </a:lnSpc>
              <a:spcBef>
                <a:spcPts val="100"/>
              </a:spcBef>
            </a:pPr>
            <a:r>
              <a:rPr sz="1200" spc="-15" dirty="0">
                <a:solidFill>
                  <a:srgbClr val="E7E6E6"/>
                </a:solidFill>
                <a:latin typeface="Segoe UI Emoji"/>
                <a:cs typeface="Segoe UI Emoji"/>
              </a:rPr>
              <a:t>Limitação </a:t>
            </a:r>
            <a:r>
              <a:rPr sz="1200" spc="-10" dirty="0">
                <a:solidFill>
                  <a:srgbClr val="E7E6E6"/>
                </a:solidFill>
                <a:latin typeface="Segoe UI Emoji"/>
                <a:cs typeface="Segoe UI Emoji"/>
              </a:rPr>
              <a:t>do </a:t>
            </a:r>
            <a:r>
              <a:rPr sz="1200" spc="-15" dirty="0">
                <a:solidFill>
                  <a:srgbClr val="E7E6E6"/>
                </a:solidFill>
                <a:latin typeface="Segoe UI Emoji"/>
                <a:cs typeface="Segoe UI Emoji"/>
              </a:rPr>
              <a:t>benefício </a:t>
            </a:r>
            <a:r>
              <a:rPr sz="1200" spc="-315" dirty="0">
                <a:solidFill>
                  <a:srgbClr val="E7E6E6"/>
                </a:solidFill>
                <a:latin typeface="Segoe UI Emoji"/>
                <a:cs typeface="Segoe UI Emoji"/>
              </a:rPr>
              <a:t> </a:t>
            </a:r>
            <a:r>
              <a:rPr sz="1200" spc="-10" dirty="0">
                <a:solidFill>
                  <a:srgbClr val="E7E6E6"/>
                </a:solidFill>
                <a:latin typeface="Segoe UI Emoji"/>
                <a:cs typeface="Segoe UI Emoji"/>
              </a:rPr>
              <a:t>ao ano </a:t>
            </a:r>
            <a:r>
              <a:rPr sz="1200" spc="-5" dirty="0">
                <a:solidFill>
                  <a:srgbClr val="E7E6E6"/>
                </a:solidFill>
                <a:latin typeface="Segoe UI Emoji"/>
                <a:cs typeface="Segoe UI Emoji"/>
              </a:rPr>
              <a:t>em </a:t>
            </a:r>
            <a:r>
              <a:rPr sz="1200" spc="-15" dirty="0">
                <a:solidFill>
                  <a:srgbClr val="E7E6E6"/>
                </a:solidFill>
                <a:latin typeface="Segoe UI Emoji"/>
                <a:cs typeface="Segoe UI Emoji"/>
              </a:rPr>
              <a:t>que </a:t>
            </a:r>
            <a:r>
              <a:rPr sz="1200" dirty="0">
                <a:solidFill>
                  <a:srgbClr val="E7E6E6"/>
                </a:solidFill>
                <a:latin typeface="Segoe UI Emoji"/>
                <a:cs typeface="Segoe UI Emoji"/>
              </a:rPr>
              <a:t>é </a:t>
            </a:r>
            <a:r>
              <a:rPr sz="1200" spc="5" dirty="0">
                <a:solidFill>
                  <a:srgbClr val="E7E6E6"/>
                </a:solidFill>
                <a:latin typeface="Segoe UI Emoji"/>
                <a:cs typeface="Segoe UI Emoji"/>
              </a:rPr>
              <a:t> </a:t>
            </a:r>
            <a:r>
              <a:rPr sz="1200" spc="-15" dirty="0">
                <a:solidFill>
                  <a:srgbClr val="E7E6E6"/>
                </a:solidFill>
                <a:latin typeface="Segoe UI Emoji"/>
                <a:cs typeface="Segoe UI Emoji"/>
              </a:rPr>
              <a:t>realizado</a:t>
            </a:r>
            <a:endParaRPr sz="1200">
              <a:latin typeface="Segoe UI Emoji"/>
              <a:cs typeface="Segoe UI Emoj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5489447" y="4741151"/>
            <a:ext cx="1459230" cy="988694"/>
            <a:chOff x="5489447" y="4741151"/>
            <a:chExt cx="1459230" cy="988694"/>
          </a:xfrm>
        </p:grpSpPr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586983" y="4741151"/>
              <a:ext cx="1265682" cy="38025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622035" y="4943843"/>
              <a:ext cx="1195578" cy="38025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50407" y="5146535"/>
              <a:ext cx="1340358" cy="38025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489447" y="5349240"/>
              <a:ext cx="1459229" cy="380250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5584697" y="4777329"/>
            <a:ext cx="1259205" cy="837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6520" algn="just">
              <a:lnSpc>
                <a:spcPct val="110900"/>
              </a:lnSpc>
              <a:spcBef>
                <a:spcPts val="100"/>
              </a:spcBef>
            </a:pPr>
            <a:r>
              <a:rPr sz="1200" spc="-15" dirty="0">
                <a:solidFill>
                  <a:srgbClr val="E7E6E6"/>
                </a:solidFill>
                <a:latin typeface="Segoe UI Emoji"/>
                <a:cs typeface="Segoe UI Emoji"/>
              </a:rPr>
              <a:t>Necessidade </a:t>
            </a:r>
            <a:r>
              <a:rPr sz="1200" spc="-10" dirty="0">
                <a:solidFill>
                  <a:srgbClr val="E7E6E6"/>
                </a:solidFill>
                <a:latin typeface="Segoe UI Emoji"/>
                <a:cs typeface="Segoe UI Emoji"/>
              </a:rPr>
              <a:t>de </a:t>
            </a:r>
            <a:r>
              <a:rPr sz="1200" spc="-5" dirty="0">
                <a:solidFill>
                  <a:srgbClr val="E7E6E6"/>
                </a:solidFill>
                <a:latin typeface="Segoe UI Emoji"/>
                <a:cs typeface="Segoe UI Emoji"/>
              </a:rPr>
              <a:t> </a:t>
            </a:r>
            <a:r>
              <a:rPr sz="1200" spc="-15" dirty="0">
                <a:solidFill>
                  <a:srgbClr val="E7E6E6"/>
                </a:solidFill>
                <a:latin typeface="Segoe UI Emoji"/>
                <a:cs typeface="Segoe UI Emoji"/>
              </a:rPr>
              <a:t>adaptação </a:t>
            </a:r>
            <a:r>
              <a:rPr sz="1200" spc="-5" dirty="0">
                <a:solidFill>
                  <a:srgbClr val="E7E6E6"/>
                </a:solidFill>
                <a:latin typeface="Segoe UI Emoji"/>
                <a:cs typeface="Segoe UI Emoji"/>
              </a:rPr>
              <a:t>dos </a:t>
            </a:r>
            <a:r>
              <a:rPr sz="1200" dirty="0">
                <a:solidFill>
                  <a:srgbClr val="E7E6E6"/>
                </a:solidFill>
                <a:latin typeface="Segoe UI Emoji"/>
                <a:cs typeface="Segoe UI Emoji"/>
              </a:rPr>
              <a:t> </a:t>
            </a:r>
            <a:r>
              <a:rPr sz="1200" spc="-15" dirty="0">
                <a:solidFill>
                  <a:srgbClr val="E7E6E6"/>
                </a:solidFill>
                <a:latin typeface="Segoe UI Emoji"/>
                <a:cs typeface="Segoe UI Emoji"/>
              </a:rPr>
              <a:t>procedimentos </a:t>
            </a:r>
            <a:r>
              <a:rPr sz="1200" dirty="0">
                <a:solidFill>
                  <a:srgbClr val="E7E6E6"/>
                </a:solidFill>
                <a:latin typeface="Segoe UI Emoji"/>
                <a:cs typeface="Segoe UI Emoji"/>
              </a:rPr>
              <a:t>e </a:t>
            </a:r>
            <a:r>
              <a:rPr sz="1200" spc="5" dirty="0">
                <a:solidFill>
                  <a:srgbClr val="E7E6E6"/>
                </a:solidFill>
                <a:latin typeface="Segoe UI Emoji"/>
                <a:cs typeface="Segoe UI Emoji"/>
              </a:rPr>
              <a:t> </a:t>
            </a:r>
            <a:r>
              <a:rPr sz="1200" spc="-15" dirty="0">
                <a:solidFill>
                  <a:srgbClr val="E7E6E6"/>
                </a:solidFill>
                <a:latin typeface="Segoe UI Emoji"/>
                <a:cs typeface="Segoe UI Emoji"/>
              </a:rPr>
              <a:t>atividades</a:t>
            </a:r>
            <a:r>
              <a:rPr sz="1200" spc="-50" dirty="0">
                <a:solidFill>
                  <a:srgbClr val="E7E6E6"/>
                </a:solidFill>
                <a:latin typeface="Segoe UI Emoji"/>
                <a:cs typeface="Segoe UI Emoji"/>
              </a:rPr>
              <a:t> </a:t>
            </a:r>
            <a:r>
              <a:rPr sz="1200" spc="-15" dirty="0">
                <a:solidFill>
                  <a:srgbClr val="E7E6E6"/>
                </a:solidFill>
                <a:latin typeface="Segoe UI Emoji"/>
                <a:cs typeface="Segoe UI Emoji"/>
              </a:rPr>
              <a:t>internas</a:t>
            </a:r>
            <a:endParaRPr sz="1200">
              <a:latin typeface="Segoe UI Emoji"/>
              <a:cs typeface="Segoe UI Emoj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6958583" y="4741151"/>
            <a:ext cx="3312795" cy="1393825"/>
            <a:chOff x="6958583" y="4741151"/>
            <a:chExt cx="3312795" cy="1393825"/>
          </a:xfrm>
        </p:grpSpPr>
        <p:pic>
          <p:nvPicPr>
            <p:cNvPr id="60" name="object 6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048499" y="4741151"/>
              <a:ext cx="1544574" cy="38025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958583" y="4943843"/>
              <a:ext cx="1722881" cy="38025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85075" y="5146535"/>
              <a:ext cx="1471422" cy="38025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027163" y="5349240"/>
              <a:ext cx="1588770" cy="38025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065263" y="5551931"/>
              <a:ext cx="1509522" cy="38025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431023" y="5754624"/>
              <a:ext cx="778001" cy="38025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572499" y="4741151"/>
              <a:ext cx="1698498" cy="38025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971787" y="4943843"/>
              <a:ext cx="899922" cy="380250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8668004" y="4777329"/>
            <a:ext cx="1497965" cy="4318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1200" spc="-15" dirty="0">
                <a:solidFill>
                  <a:srgbClr val="E7E6E6"/>
                </a:solidFill>
                <a:latin typeface="Segoe UI Emoji"/>
                <a:cs typeface="Segoe UI Emoji"/>
              </a:rPr>
              <a:t>Não</a:t>
            </a:r>
            <a:r>
              <a:rPr sz="1200" spc="-30" dirty="0">
                <a:solidFill>
                  <a:srgbClr val="E7E6E6"/>
                </a:solidFill>
                <a:latin typeface="Segoe UI Emoji"/>
                <a:cs typeface="Segoe UI Emoji"/>
              </a:rPr>
              <a:t> </a:t>
            </a:r>
            <a:r>
              <a:rPr sz="1200" spc="-10" dirty="0">
                <a:solidFill>
                  <a:srgbClr val="E7E6E6"/>
                </a:solidFill>
                <a:latin typeface="Segoe UI Emoji"/>
                <a:cs typeface="Segoe UI Emoji"/>
              </a:rPr>
              <a:t>sei</a:t>
            </a:r>
            <a:r>
              <a:rPr sz="1200" spc="-35" dirty="0">
                <a:solidFill>
                  <a:srgbClr val="E7E6E6"/>
                </a:solidFill>
                <a:latin typeface="Segoe UI Emoji"/>
                <a:cs typeface="Segoe UI Emoji"/>
              </a:rPr>
              <a:t> </a:t>
            </a:r>
            <a:r>
              <a:rPr sz="1200" spc="-5" dirty="0">
                <a:solidFill>
                  <a:srgbClr val="E7E6E6"/>
                </a:solidFill>
                <a:latin typeface="Segoe UI Emoji"/>
                <a:cs typeface="Segoe UI Emoji"/>
              </a:rPr>
              <a:t>ou</a:t>
            </a:r>
            <a:r>
              <a:rPr sz="1200" spc="-40" dirty="0">
                <a:solidFill>
                  <a:srgbClr val="E7E6E6"/>
                </a:solidFill>
                <a:latin typeface="Segoe UI Emoji"/>
                <a:cs typeface="Segoe UI Emoji"/>
              </a:rPr>
              <a:t> </a:t>
            </a:r>
            <a:r>
              <a:rPr sz="1200" spc="-10" dirty="0">
                <a:solidFill>
                  <a:srgbClr val="E7E6E6"/>
                </a:solidFill>
                <a:latin typeface="Segoe UI Emoji"/>
                <a:cs typeface="Segoe UI Emoji"/>
              </a:rPr>
              <a:t>não</a:t>
            </a:r>
            <a:r>
              <a:rPr sz="1200" spc="-40" dirty="0">
                <a:solidFill>
                  <a:srgbClr val="E7E6E6"/>
                </a:solidFill>
                <a:latin typeface="Segoe UI Emoji"/>
                <a:cs typeface="Segoe UI Emoji"/>
              </a:rPr>
              <a:t> </a:t>
            </a:r>
            <a:r>
              <a:rPr sz="1200" spc="-15" dirty="0">
                <a:solidFill>
                  <a:srgbClr val="E7E6E6"/>
                </a:solidFill>
                <a:latin typeface="Segoe UI Emoji"/>
                <a:cs typeface="Segoe UI Emoji"/>
              </a:rPr>
              <a:t>desejo</a:t>
            </a:r>
            <a:endParaRPr sz="1200">
              <a:latin typeface="Segoe UI Emoji"/>
              <a:cs typeface="Segoe UI Emoji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sz="1200" spc="-15" dirty="0">
                <a:solidFill>
                  <a:srgbClr val="E7E6E6"/>
                </a:solidFill>
                <a:latin typeface="Segoe UI Emoji"/>
                <a:cs typeface="Segoe UI Emoji"/>
              </a:rPr>
              <a:t>responder</a:t>
            </a:r>
            <a:endParaRPr sz="1200">
              <a:latin typeface="Segoe UI Emoji"/>
              <a:cs typeface="Segoe UI Emoji"/>
            </a:endParaRPr>
          </a:p>
        </p:txBody>
      </p:sp>
      <p:pic>
        <p:nvPicPr>
          <p:cNvPr id="69" name="object 6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0689335" y="4741151"/>
            <a:ext cx="666750" cy="380250"/>
          </a:xfrm>
          <a:prstGeom prst="rect">
            <a:avLst/>
          </a:prstGeom>
        </p:spPr>
      </p:pic>
      <p:sp>
        <p:nvSpPr>
          <p:cNvPr id="70" name="object 70"/>
          <p:cNvSpPr txBox="1"/>
          <p:nvPr/>
        </p:nvSpPr>
        <p:spPr>
          <a:xfrm>
            <a:off x="10784205" y="4797374"/>
            <a:ext cx="46735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E7E6E6"/>
                </a:solidFill>
                <a:latin typeface="Segoe UI Emoji"/>
                <a:cs typeface="Segoe UI Emoji"/>
              </a:rPr>
              <a:t>Outras</a:t>
            </a:r>
            <a:endParaRPr sz="1200">
              <a:latin typeface="Segoe UI Emoji"/>
              <a:cs typeface="Segoe UI Emoji"/>
            </a:endParaRPr>
          </a:p>
        </p:txBody>
      </p:sp>
      <p:sp>
        <p:nvSpPr>
          <p:cNvPr id="71" name="object 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85420" algn="ctr">
              <a:lnSpc>
                <a:spcPct val="100000"/>
              </a:lnSpc>
              <a:spcBef>
                <a:spcPts val="360"/>
              </a:spcBef>
            </a:pPr>
            <a:r>
              <a:rPr spc="-15" dirty="0"/>
              <a:t>Principais</a:t>
            </a:r>
            <a:r>
              <a:rPr spc="-85" dirty="0"/>
              <a:t> </a:t>
            </a:r>
            <a:r>
              <a:rPr spc="-15" dirty="0"/>
              <a:t>dificuldades</a:t>
            </a:r>
            <a:r>
              <a:rPr spc="-75" dirty="0"/>
              <a:t> </a:t>
            </a:r>
            <a:r>
              <a:rPr dirty="0"/>
              <a:t>em</a:t>
            </a:r>
            <a:r>
              <a:rPr spc="-80" dirty="0"/>
              <a:t> </a:t>
            </a:r>
            <a:r>
              <a:rPr spc="-10" dirty="0"/>
              <a:t>utilizar</a:t>
            </a:r>
            <a:r>
              <a:rPr spc="-65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spc="-5" dirty="0"/>
              <a:t>Lei</a:t>
            </a:r>
            <a:r>
              <a:rPr spc="-60" dirty="0"/>
              <a:t> </a:t>
            </a:r>
            <a:r>
              <a:rPr dirty="0"/>
              <a:t>do</a:t>
            </a:r>
            <a:r>
              <a:rPr spc="-65" dirty="0"/>
              <a:t> </a:t>
            </a:r>
            <a:r>
              <a:rPr spc="-5" dirty="0"/>
              <a:t>Bem</a:t>
            </a:r>
          </a:p>
          <a:p>
            <a:pPr marL="185420" algn="ctr">
              <a:lnSpc>
                <a:spcPct val="100000"/>
              </a:lnSpc>
              <a:spcBef>
                <a:spcPts val="265"/>
              </a:spcBef>
            </a:pPr>
            <a:r>
              <a:rPr spc="-5" dirty="0"/>
              <a:t>(empresas</a:t>
            </a:r>
            <a:r>
              <a:rPr spc="-15" dirty="0"/>
              <a:t> </a:t>
            </a:r>
            <a:r>
              <a:rPr dirty="0"/>
              <a:t>que</a:t>
            </a:r>
            <a:r>
              <a:rPr spc="-15" dirty="0"/>
              <a:t> </a:t>
            </a:r>
            <a:r>
              <a:rPr dirty="0"/>
              <a:t>a </a:t>
            </a:r>
            <a:r>
              <a:rPr spc="-5" dirty="0"/>
              <a:t>utilizam</a:t>
            </a:r>
            <a:r>
              <a:rPr spc="-20" dirty="0"/>
              <a:t> </a:t>
            </a:r>
            <a:r>
              <a:rPr dirty="0"/>
              <a:t>ou </a:t>
            </a:r>
            <a:r>
              <a:rPr spc="-10" dirty="0"/>
              <a:t>já </a:t>
            </a:r>
            <a:r>
              <a:rPr spc="-5" dirty="0"/>
              <a:t>utilizaram)</a:t>
            </a:r>
          </a:p>
        </p:txBody>
      </p:sp>
      <p:grpSp>
        <p:nvGrpSpPr>
          <p:cNvPr id="72" name="object 72"/>
          <p:cNvGrpSpPr/>
          <p:nvPr/>
        </p:nvGrpSpPr>
        <p:grpSpPr>
          <a:xfrm>
            <a:off x="4937759" y="5952744"/>
            <a:ext cx="639445" cy="439420"/>
            <a:chOff x="4937759" y="5952744"/>
            <a:chExt cx="639445" cy="439420"/>
          </a:xfrm>
        </p:grpSpPr>
        <p:sp>
          <p:nvSpPr>
            <p:cNvPr id="73" name="object 73"/>
            <p:cNvSpPr/>
            <p:nvPr/>
          </p:nvSpPr>
          <p:spPr>
            <a:xfrm>
              <a:off x="4937759" y="6099048"/>
              <a:ext cx="111760" cy="113030"/>
            </a:xfrm>
            <a:custGeom>
              <a:avLst/>
              <a:gdLst/>
              <a:ahLst/>
              <a:cxnLst/>
              <a:rect l="l" t="t" r="r" b="b"/>
              <a:pathLst>
                <a:path w="111760" h="113029">
                  <a:moveTo>
                    <a:pt x="111251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11251" y="112775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969763" y="5952744"/>
              <a:ext cx="607313" cy="438912"/>
            </a:xfrm>
            <a:prstGeom prst="rect">
              <a:avLst/>
            </a:prstGeom>
          </p:spPr>
        </p:pic>
      </p:grpSp>
      <p:sp>
        <p:nvSpPr>
          <p:cNvPr id="75" name="object 75"/>
          <p:cNvSpPr txBox="1"/>
          <p:nvPr/>
        </p:nvSpPr>
        <p:spPr>
          <a:xfrm>
            <a:off x="5087492" y="5999175"/>
            <a:ext cx="356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E7E6E6"/>
                </a:solidFill>
                <a:latin typeface="Calibri"/>
                <a:cs typeface="Calibri"/>
              </a:rPr>
              <a:t>MEI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6888480" y="5952744"/>
            <a:ext cx="738505" cy="439420"/>
            <a:chOff x="6888480" y="5952744"/>
            <a:chExt cx="738505" cy="439420"/>
          </a:xfrm>
        </p:grpSpPr>
        <p:sp>
          <p:nvSpPr>
            <p:cNvPr id="77" name="object 77"/>
            <p:cNvSpPr/>
            <p:nvPr/>
          </p:nvSpPr>
          <p:spPr>
            <a:xfrm>
              <a:off x="6888480" y="6099048"/>
              <a:ext cx="111760" cy="113030"/>
            </a:xfrm>
            <a:custGeom>
              <a:avLst/>
              <a:gdLst/>
              <a:ahLst/>
              <a:cxnLst/>
              <a:rect l="l" t="t" r="r" b="b"/>
              <a:pathLst>
                <a:path w="111759" h="113029">
                  <a:moveTo>
                    <a:pt x="111251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11251" y="112775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920484" y="5952744"/>
              <a:ext cx="706374" cy="438912"/>
            </a:xfrm>
            <a:prstGeom prst="rect">
              <a:avLst/>
            </a:prstGeom>
          </p:spPr>
        </p:pic>
      </p:grpSp>
      <p:sp>
        <p:nvSpPr>
          <p:cNvPr id="79" name="object 79"/>
          <p:cNvSpPr txBox="1"/>
          <p:nvPr/>
        </p:nvSpPr>
        <p:spPr>
          <a:xfrm>
            <a:off x="7038593" y="4777329"/>
            <a:ext cx="1537970" cy="1490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marR="5080" algn="ctr">
              <a:lnSpc>
                <a:spcPct val="110900"/>
              </a:lnSpc>
              <a:spcBef>
                <a:spcPts val="100"/>
              </a:spcBef>
            </a:pPr>
            <a:r>
              <a:rPr sz="1200" spc="-15" dirty="0">
                <a:solidFill>
                  <a:srgbClr val="E7E6E6"/>
                </a:solidFill>
                <a:latin typeface="Segoe UI Emoji"/>
                <a:cs typeface="Segoe UI Emoji"/>
              </a:rPr>
              <a:t>Insegurança </a:t>
            </a:r>
            <a:r>
              <a:rPr sz="1200" spc="-10" dirty="0">
                <a:solidFill>
                  <a:srgbClr val="E7E6E6"/>
                </a:solidFill>
                <a:latin typeface="Segoe UI Emoji"/>
                <a:cs typeface="Segoe UI Emoji"/>
              </a:rPr>
              <a:t>jurídica </a:t>
            </a:r>
            <a:r>
              <a:rPr sz="1200" spc="-5" dirty="0">
                <a:solidFill>
                  <a:srgbClr val="E7E6E6"/>
                </a:solidFill>
                <a:latin typeface="Segoe UI Emoji"/>
                <a:cs typeface="Segoe UI Emoji"/>
              </a:rPr>
              <a:t> </a:t>
            </a:r>
            <a:r>
              <a:rPr sz="1200" spc="-15" dirty="0">
                <a:solidFill>
                  <a:srgbClr val="E7E6E6"/>
                </a:solidFill>
                <a:latin typeface="Segoe UI Emoji"/>
                <a:cs typeface="Segoe UI Emoji"/>
              </a:rPr>
              <a:t>quanto</a:t>
            </a:r>
            <a:r>
              <a:rPr sz="1200" spc="-45" dirty="0">
                <a:solidFill>
                  <a:srgbClr val="E7E6E6"/>
                </a:solidFill>
                <a:latin typeface="Segoe UI Emoji"/>
                <a:cs typeface="Segoe UI Emoji"/>
              </a:rPr>
              <a:t> </a:t>
            </a:r>
            <a:r>
              <a:rPr sz="1200" dirty="0">
                <a:solidFill>
                  <a:srgbClr val="E7E6E6"/>
                </a:solidFill>
                <a:latin typeface="Segoe UI Emoji"/>
                <a:cs typeface="Segoe UI Emoji"/>
              </a:rPr>
              <a:t>à</a:t>
            </a:r>
            <a:r>
              <a:rPr sz="1200" spc="-45" dirty="0">
                <a:solidFill>
                  <a:srgbClr val="E7E6E6"/>
                </a:solidFill>
                <a:latin typeface="Segoe UI Emoji"/>
                <a:cs typeface="Segoe UI Emoji"/>
              </a:rPr>
              <a:t> </a:t>
            </a:r>
            <a:r>
              <a:rPr sz="1200" spc="-15" dirty="0">
                <a:solidFill>
                  <a:srgbClr val="E7E6E6"/>
                </a:solidFill>
                <a:latin typeface="Segoe UI Emoji"/>
                <a:cs typeface="Segoe UI Emoji"/>
              </a:rPr>
              <a:t>possibilidade </a:t>
            </a:r>
            <a:r>
              <a:rPr sz="1200" spc="-310" dirty="0">
                <a:solidFill>
                  <a:srgbClr val="E7E6E6"/>
                </a:solidFill>
                <a:latin typeface="Segoe UI Emoji"/>
                <a:cs typeface="Segoe UI Emoji"/>
              </a:rPr>
              <a:t> </a:t>
            </a:r>
            <a:r>
              <a:rPr sz="1200" spc="-10" dirty="0">
                <a:solidFill>
                  <a:srgbClr val="E7E6E6"/>
                </a:solidFill>
                <a:latin typeface="Segoe UI Emoji"/>
                <a:cs typeface="Segoe UI Emoji"/>
              </a:rPr>
              <a:t>de </a:t>
            </a:r>
            <a:r>
              <a:rPr sz="1200" spc="-15" dirty="0">
                <a:solidFill>
                  <a:srgbClr val="E7E6E6"/>
                </a:solidFill>
                <a:latin typeface="Segoe UI Emoji"/>
                <a:cs typeface="Segoe UI Emoji"/>
              </a:rPr>
              <a:t>terceirização </a:t>
            </a:r>
            <a:r>
              <a:rPr sz="1200" spc="-10" dirty="0">
                <a:solidFill>
                  <a:srgbClr val="E7E6E6"/>
                </a:solidFill>
                <a:latin typeface="Segoe UI Emoji"/>
                <a:cs typeface="Segoe UI Emoji"/>
              </a:rPr>
              <a:t>de </a:t>
            </a:r>
            <a:r>
              <a:rPr sz="1200" spc="-5" dirty="0">
                <a:solidFill>
                  <a:srgbClr val="E7E6E6"/>
                </a:solidFill>
                <a:latin typeface="Segoe UI Emoji"/>
                <a:cs typeface="Segoe UI Emoji"/>
              </a:rPr>
              <a:t> </a:t>
            </a:r>
            <a:r>
              <a:rPr sz="1200" spc="-15" dirty="0">
                <a:solidFill>
                  <a:srgbClr val="E7E6E6"/>
                </a:solidFill>
                <a:latin typeface="Segoe UI Emoji"/>
                <a:cs typeface="Segoe UI Emoji"/>
              </a:rPr>
              <a:t>atividades inovativas </a:t>
            </a:r>
            <a:r>
              <a:rPr sz="1200" spc="-10" dirty="0">
                <a:solidFill>
                  <a:srgbClr val="E7E6E6"/>
                </a:solidFill>
                <a:latin typeface="Segoe UI Emoji"/>
                <a:cs typeface="Segoe UI Emoji"/>
              </a:rPr>
              <a:t> dentro </a:t>
            </a:r>
            <a:r>
              <a:rPr sz="1200" spc="-5" dirty="0">
                <a:solidFill>
                  <a:srgbClr val="E7E6E6"/>
                </a:solidFill>
                <a:latin typeface="Segoe UI Emoji"/>
                <a:cs typeface="Segoe UI Emoji"/>
              </a:rPr>
              <a:t>do </a:t>
            </a:r>
            <a:r>
              <a:rPr sz="1200" spc="-10" dirty="0">
                <a:solidFill>
                  <a:srgbClr val="E7E6E6"/>
                </a:solidFill>
                <a:latin typeface="Segoe UI Emoji"/>
                <a:cs typeface="Segoe UI Emoji"/>
              </a:rPr>
              <a:t>território </a:t>
            </a:r>
            <a:r>
              <a:rPr sz="1200" spc="-5" dirty="0">
                <a:solidFill>
                  <a:srgbClr val="E7E6E6"/>
                </a:solidFill>
                <a:latin typeface="Segoe UI Emoji"/>
                <a:cs typeface="Segoe UI Emoji"/>
              </a:rPr>
              <a:t> </a:t>
            </a:r>
            <a:r>
              <a:rPr sz="1200" spc="-10" dirty="0">
                <a:solidFill>
                  <a:srgbClr val="E7E6E6"/>
                </a:solidFill>
                <a:latin typeface="Segoe UI Emoji"/>
                <a:cs typeface="Segoe UI Emoji"/>
              </a:rPr>
              <a:t>nacional</a:t>
            </a:r>
            <a:endParaRPr sz="1200">
              <a:latin typeface="Segoe UI Emoji"/>
              <a:cs typeface="Segoe UI Emoj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600" b="1" spc="-5" dirty="0">
                <a:solidFill>
                  <a:srgbClr val="E7E6E6"/>
                </a:solidFill>
                <a:latin typeface="Calibri"/>
                <a:cs typeface="Calibri"/>
              </a:rPr>
              <a:t>Total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90147" y="233172"/>
              <a:ext cx="758951" cy="4556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2000" cy="68579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7481" y="6224536"/>
              <a:ext cx="1082852" cy="4463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425696" y="0"/>
              <a:ext cx="105410" cy="6858000"/>
            </a:xfrm>
            <a:custGeom>
              <a:avLst/>
              <a:gdLst/>
              <a:ahLst/>
              <a:cxnLst/>
              <a:rect l="l" t="t" r="r" b="b"/>
              <a:pathLst>
                <a:path w="105410" h="6858000">
                  <a:moveTo>
                    <a:pt x="0" y="6858000"/>
                  </a:moveTo>
                  <a:lnTo>
                    <a:pt x="105155" y="6858000"/>
                  </a:lnTo>
                  <a:lnTo>
                    <a:pt x="105155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6BD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30852" y="0"/>
              <a:ext cx="7661275" cy="6858000"/>
            </a:xfrm>
            <a:custGeom>
              <a:avLst/>
              <a:gdLst/>
              <a:ahLst/>
              <a:cxnLst/>
              <a:rect l="l" t="t" r="r" b="b"/>
              <a:pathLst>
                <a:path w="7661275" h="6858000">
                  <a:moveTo>
                    <a:pt x="766114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61148" y="6858000"/>
                  </a:lnTo>
                  <a:lnTo>
                    <a:pt x="7661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609591" y="339597"/>
            <a:ext cx="7292340" cy="1322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5CAA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15" dirty="0">
                <a:solidFill>
                  <a:srgbClr val="7E7E7E"/>
                </a:solidFill>
                <a:latin typeface="Segoe UI Emoji"/>
                <a:cs typeface="Segoe UI Emoji"/>
              </a:rPr>
              <a:t>Permite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 a</a:t>
            </a:r>
            <a:r>
              <a:rPr sz="2000" spc="-10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dedução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em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mais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 de um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período</a:t>
            </a:r>
            <a:r>
              <a:rPr sz="2000" spc="10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de</a:t>
            </a:r>
            <a:r>
              <a:rPr sz="2000" spc="10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apuração</a:t>
            </a:r>
            <a:r>
              <a:rPr sz="2000" spc="-20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fiscal</a:t>
            </a:r>
            <a:endParaRPr sz="2000">
              <a:latin typeface="Segoe UI Emoji"/>
              <a:cs typeface="Segoe UI Emoji"/>
            </a:endParaRPr>
          </a:p>
          <a:p>
            <a:pPr marL="355600" marR="127000" indent="-342900">
              <a:lnSpc>
                <a:spcPct val="150000"/>
              </a:lnSpc>
              <a:spcBef>
                <a:spcPts val="605"/>
              </a:spcBef>
              <a:buClr>
                <a:srgbClr val="005CAA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15" dirty="0">
                <a:solidFill>
                  <a:srgbClr val="7E7E7E"/>
                </a:solidFill>
                <a:latin typeface="Segoe UI Emoji"/>
                <a:cs typeface="Segoe UI Emoji"/>
              </a:rPr>
              <a:t>Permite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a contratação de outras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empresas para realização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de </a:t>
            </a:r>
            <a:r>
              <a:rPr sz="2000" spc="-535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P&amp;D</a:t>
            </a:r>
            <a:r>
              <a:rPr sz="2000" spc="-15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externo</a:t>
            </a:r>
            <a:endParaRPr sz="2000">
              <a:latin typeface="Segoe UI Emoji"/>
              <a:cs typeface="Segoe UI Emoj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09591" y="1711934"/>
            <a:ext cx="6933565" cy="940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50100"/>
              </a:lnSpc>
              <a:spcBef>
                <a:spcPts val="95"/>
              </a:spcBef>
              <a:buClr>
                <a:srgbClr val="005CAA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15" dirty="0">
                <a:solidFill>
                  <a:srgbClr val="7E7E7E"/>
                </a:solidFill>
                <a:latin typeface="Segoe UI Emoji"/>
                <a:cs typeface="Segoe UI Emoji"/>
              </a:rPr>
              <a:t>Permite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a dedução com investimentos em fundos voltados </a:t>
            </a:r>
            <a:r>
              <a:rPr sz="2000" spc="-535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spc="-10" dirty="0">
                <a:solidFill>
                  <a:srgbClr val="7E7E7E"/>
                </a:solidFill>
                <a:latin typeface="Segoe UI Emoji"/>
                <a:cs typeface="Segoe UI Emoji"/>
              </a:rPr>
              <a:t>para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as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aplicações</a:t>
            </a:r>
            <a:r>
              <a:rPr sz="2000" spc="5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em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empresas</a:t>
            </a:r>
            <a:r>
              <a:rPr sz="2000" spc="5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de</a:t>
            </a:r>
            <a:r>
              <a:rPr sz="2000" spc="5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spc="-10" dirty="0">
                <a:solidFill>
                  <a:srgbClr val="7E7E7E"/>
                </a:solidFill>
                <a:latin typeface="Segoe UI Emoji"/>
                <a:cs typeface="Segoe UI Emoji"/>
              </a:rPr>
              <a:t>base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tecnológica</a:t>
            </a:r>
            <a:endParaRPr sz="2000">
              <a:latin typeface="Segoe UI Emoji"/>
              <a:cs typeface="Segoe UI Emoj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09591" y="2703042"/>
            <a:ext cx="7243445" cy="39959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52400" indent="-342900">
              <a:lnSpc>
                <a:spcPct val="150000"/>
              </a:lnSpc>
              <a:spcBef>
                <a:spcPts val="100"/>
              </a:spcBef>
              <a:buClr>
                <a:srgbClr val="005CAA"/>
              </a:buClr>
              <a:buFont typeface="Wingdings"/>
              <a:buChar char=""/>
              <a:tabLst>
                <a:tab pos="354965" algn="l"/>
                <a:tab pos="355600" algn="l"/>
                <a:tab pos="1711960" algn="l"/>
              </a:tabLst>
            </a:pPr>
            <a:r>
              <a:rPr sz="2000" spc="-10" dirty="0">
                <a:solidFill>
                  <a:srgbClr val="7E7E7E"/>
                </a:solidFill>
                <a:latin typeface="Segoe UI Emoji"/>
                <a:cs typeface="Segoe UI Emoji"/>
              </a:rPr>
              <a:t>Possibilita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 a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redução</a:t>
            </a:r>
            <a:r>
              <a:rPr sz="2000" spc="5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do</a:t>
            </a:r>
            <a:r>
              <a:rPr sz="2000" spc="-10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IPI</a:t>
            </a:r>
            <a:r>
              <a:rPr sz="2000" spc="20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spc="-10" dirty="0">
                <a:solidFill>
                  <a:srgbClr val="7E7E7E"/>
                </a:solidFill>
                <a:latin typeface="Segoe UI Emoji"/>
                <a:cs typeface="Segoe UI Emoji"/>
              </a:rPr>
              <a:t>sobre</a:t>
            </a:r>
            <a:r>
              <a:rPr sz="2000" spc="5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equipamentos</a:t>
            </a:r>
            <a:r>
              <a:rPr sz="2000" spc="-20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e</a:t>
            </a:r>
            <a:r>
              <a:rPr sz="2000" spc="10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máquinas </a:t>
            </a:r>
            <a:r>
              <a:rPr sz="2000" spc="-535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destinados	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à</a:t>
            </a:r>
            <a:r>
              <a:rPr sz="2000" spc="-10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P&amp;D</a:t>
            </a:r>
            <a:endParaRPr sz="2000" dirty="0">
              <a:latin typeface="Segoe UI Emoji"/>
              <a:cs typeface="Segoe UI Emoji"/>
            </a:endParaRPr>
          </a:p>
          <a:p>
            <a:pPr marL="355600" marR="1063625" indent="-342900">
              <a:lnSpc>
                <a:spcPct val="150000"/>
              </a:lnSpc>
              <a:spcBef>
                <a:spcPts val="600"/>
              </a:spcBef>
              <a:buClr>
                <a:srgbClr val="005CAA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7E7E7E"/>
                </a:solidFill>
                <a:latin typeface="Segoe UI Emoji"/>
                <a:cs typeface="Segoe UI Emoji"/>
              </a:rPr>
              <a:t>Possibilita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a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redução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da alíquota do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IR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nas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remessas </a:t>
            </a:r>
            <a:r>
              <a:rPr sz="2000" spc="-535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efetuadas </a:t>
            </a:r>
            <a:r>
              <a:rPr sz="2000" spc="-10" dirty="0">
                <a:solidFill>
                  <a:srgbClr val="7E7E7E"/>
                </a:solidFill>
                <a:latin typeface="Segoe UI Emoji"/>
                <a:cs typeface="Segoe UI Emoji"/>
              </a:rPr>
              <a:t>para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o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exterior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destinadas ao </a:t>
            </a:r>
            <a:r>
              <a:rPr sz="2000" spc="-10" dirty="0">
                <a:solidFill>
                  <a:srgbClr val="7E7E7E"/>
                </a:solidFill>
                <a:latin typeface="Segoe UI Emoji"/>
                <a:cs typeface="Segoe UI Emoji"/>
              </a:rPr>
              <a:t>registro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e </a:t>
            </a:r>
            <a:r>
              <a:rPr sz="2000" spc="5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manutenção</a:t>
            </a:r>
            <a:r>
              <a:rPr sz="2000" spc="-40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de</a:t>
            </a:r>
            <a:r>
              <a:rPr sz="2000" spc="-10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marcas,</a:t>
            </a:r>
            <a:r>
              <a:rPr sz="2000" spc="-15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patentes</a:t>
            </a:r>
            <a:r>
              <a:rPr sz="2000" spc="-20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e </a:t>
            </a:r>
            <a:r>
              <a:rPr sz="2000" spc="-10" dirty="0">
                <a:solidFill>
                  <a:srgbClr val="7E7E7E"/>
                </a:solidFill>
                <a:latin typeface="Segoe UI Emoji"/>
                <a:cs typeface="Segoe UI Emoji"/>
              </a:rPr>
              <a:t>cultivares</a:t>
            </a:r>
            <a:endParaRPr sz="2000" dirty="0">
              <a:latin typeface="Segoe UI Emoji"/>
              <a:cs typeface="Segoe UI Emoji"/>
            </a:endParaRPr>
          </a:p>
          <a:p>
            <a:pPr marL="355600" marR="5080" indent="-342900">
              <a:lnSpc>
                <a:spcPct val="150000"/>
              </a:lnSpc>
              <a:spcBef>
                <a:spcPts val="605"/>
              </a:spcBef>
              <a:buClr>
                <a:srgbClr val="005CAA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15" dirty="0">
                <a:solidFill>
                  <a:srgbClr val="7E7E7E"/>
                </a:solidFill>
                <a:latin typeface="Segoe UI Emoji"/>
                <a:cs typeface="Segoe UI Emoji"/>
              </a:rPr>
              <a:t>Permite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 a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 dedutibilidade</a:t>
            </a:r>
            <a:r>
              <a:rPr sz="2000" spc="10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dos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dispêndios</a:t>
            </a:r>
            <a:r>
              <a:rPr sz="2000" spc="20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com assistência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spc="-10" dirty="0">
                <a:solidFill>
                  <a:srgbClr val="7E7E7E"/>
                </a:solidFill>
                <a:latin typeface="Segoe UI Emoji"/>
                <a:cs typeface="Segoe UI Emoji"/>
              </a:rPr>
              <a:t>para </a:t>
            </a:r>
            <a:r>
              <a:rPr sz="2000" spc="-535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patentes</a:t>
            </a:r>
            <a:r>
              <a:rPr sz="2000" spc="-40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industriais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pagos</a:t>
            </a:r>
            <a:r>
              <a:rPr sz="2000" spc="-10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no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spc="-5" dirty="0" smtClean="0">
                <a:solidFill>
                  <a:srgbClr val="7E7E7E"/>
                </a:solidFill>
                <a:latin typeface="Segoe UI Emoji"/>
                <a:cs typeface="Segoe UI Emoji"/>
              </a:rPr>
              <a:t>exterior</a:t>
            </a:r>
            <a:endParaRPr lang="pt-BR" sz="2000" spc="-5" dirty="0" smtClean="0">
              <a:solidFill>
                <a:srgbClr val="7E7E7E"/>
              </a:solidFill>
              <a:latin typeface="Segoe UI Emoji"/>
              <a:cs typeface="Segoe UI Emoji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5CAA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lang="pt-BR" sz="2000" spc="-10" dirty="0">
                <a:solidFill>
                  <a:srgbClr val="7E7E7E"/>
                </a:solidFill>
                <a:latin typeface="Segoe UI Emoji"/>
                <a:cs typeface="Segoe UI Emoji"/>
              </a:rPr>
              <a:t>Permitir</a:t>
            </a:r>
            <a:r>
              <a:rPr lang="pt-BR" sz="2000" dirty="0">
                <a:solidFill>
                  <a:srgbClr val="7E7E7E"/>
                </a:solidFill>
                <a:latin typeface="Segoe UI Emoji"/>
                <a:cs typeface="Segoe UI Emoji"/>
              </a:rPr>
              <a:t> a</a:t>
            </a:r>
            <a:r>
              <a:rPr lang="pt-BR" sz="2000" spc="5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lang="pt-BR"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depreciação</a:t>
            </a:r>
            <a:r>
              <a:rPr lang="pt-BR" sz="2000" spc="5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lang="pt-BR" sz="2000" dirty="0">
                <a:solidFill>
                  <a:srgbClr val="7E7E7E"/>
                </a:solidFill>
                <a:latin typeface="Segoe UI Emoji"/>
                <a:cs typeface="Segoe UI Emoji"/>
              </a:rPr>
              <a:t>de</a:t>
            </a:r>
            <a:r>
              <a:rPr lang="pt-BR" sz="2000" spc="5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lang="pt-BR"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máquinas</a:t>
            </a:r>
            <a:r>
              <a:rPr lang="pt-BR" sz="2000" dirty="0">
                <a:solidFill>
                  <a:srgbClr val="7E7E7E"/>
                </a:solidFill>
                <a:latin typeface="Segoe UI Emoji"/>
                <a:cs typeface="Segoe UI Emoji"/>
              </a:rPr>
              <a:t> e</a:t>
            </a:r>
            <a:r>
              <a:rPr lang="pt-BR"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 equipamentos</a:t>
            </a:r>
            <a:r>
              <a:rPr lang="pt-BR" sz="2000" spc="-15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lang="pt-BR" sz="2000" dirty="0">
                <a:solidFill>
                  <a:srgbClr val="7E7E7E"/>
                </a:solidFill>
                <a:latin typeface="Segoe UI Emoji"/>
                <a:cs typeface="Segoe UI Emoji"/>
              </a:rPr>
              <a:t>ainda</a:t>
            </a:r>
            <a:endParaRPr lang="pt-BR" sz="2000" dirty="0">
              <a:latin typeface="Segoe UI Emoji"/>
              <a:cs typeface="Segoe UI Emoji"/>
            </a:endParaRPr>
          </a:p>
          <a:p>
            <a:r>
              <a:rPr lang="pt-BR" sz="2000" dirty="0">
                <a:solidFill>
                  <a:srgbClr val="7E7E7E"/>
                </a:solidFill>
              </a:rPr>
              <a:t>que</a:t>
            </a:r>
            <a:r>
              <a:rPr lang="pt-BR" sz="2000" spc="-40" dirty="0">
                <a:solidFill>
                  <a:srgbClr val="7E7E7E"/>
                </a:solidFill>
              </a:rPr>
              <a:t> </a:t>
            </a:r>
            <a:r>
              <a:rPr lang="pt-BR" sz="2000" dirty="0">
                <a:solidFill>
                  <a:srgbClr val="7E7E7E"/>
                </a:solidFill>
              </a:rPr>
              <a:t>não</a:t>
            </a:r>
            <a:r>
              <a:rPr lang="pt-BR" sz="2000" spc="-40" dirty="0">
                <a:solidFill>
                  <a:srgbClr val="7E7E7E"/>
                </a:solidFill>
              </a:rPr>
              <a:t> </a:t>
            </a:r>
            <a:r>
              <a:rPr lang="pt-BR" sz="2000" spc="-5" dirty="0">
                <a:solidFill>
                  <a:srgbClr val="7E7E7E"/>
                </a:solidFill>
              </a:rPr>
              <a:t>exclusiva</a:t>
            </a:r>
            <a:endParaRPr sz="2000" dirty="0">
              <a:latin typeface="Segoe UI Emoji"/>
              <a:cs typeface="Segoe UI Emoj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5759" y="1597152"/>
            <a:ext cx="4059936" cy="64617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256182" y="1617675"/>
            <a:ext cx="22815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Segoe UI Emoji"/>
                <a:cs typeface="Segoe UI Emoji"/>
              </a:rPr>
              <a:t>PL</a:t>
            </a:r>
            <a:r>
              <a:rPr sz="3600" spc="-5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Segoe UI Emoji"/>
                <a:cs typeface="Segoe UI Emoji"/>
              </a:rPr>
              <a:t>2838/20</a:t>
            </a:r>
            <a:endParaRPr sz="3600">
              <a:latin typeface="Segoe UI Emoji"/>
              <a:cs typeface="Segoe UI Emoj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481" y="6224536"/>
              <a:ext cx="1082852" cy="4463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25696" y="0"/>
              <a:ext cx="105410" cy="6858000"/>
            </a:xfrm>
            <a:custGeom>
              <a:avLst/>
              <a:gdLst/>
              <a:ahLst/>
              <a:cxnLst/>
              <a:rect l="l" t="t" r="r" b="b"/>
              <a:pathLst>
                <a:path w="105410" h="6858000">
                  <a:moveTo>
                    <a:pt x="0" y="6858000"/>
                  </a:moveTo>
                  <a:lnTo>
                    <a:pt x="105155" y="6858000"/>
                  </a:lnTo>
                  <a:lnTo>
                    <a:pt x="105155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6BD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30852" y="0"/>
              <a:ext cx="7661275" cy="6858000"/>
            </a:xfrm>
            <a:custGeom>
              <a:avLst/>
              <a:gdLst/>
              <a:ahLst/>
              <a:cxnLst/>
              <a:rect l="l" t="t" r="r" b="b"/>
              <a:pathLst>
                <a:path w="7661275" h="6858000">
                  <a:moveTo>
                    <a:pt x="766114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61148" y="6858000"/>
                  </a:lnTo>
                  <a:lnTo>
                    <a:pt x="7661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952491" y="796493"/>
            <a:ext cx="2058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pc="-5" dirty="0">
              <a:solidFill>
                <a:srgbClr val="7E7E7E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09591" y="1343380"/>
            <a:ext cx="696214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Clr>
                <a:srgbClr val="005CAA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Aprimorar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a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redação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do </a:t>
            </a:r>
            <a:r>
              <a:rPr sz="2000" spc="10" dirty="0">
                <a:solidFill>
                  <a:srgbClr val="7E7E7E"/>
                </a:solidFill>
                <a:latin typeface="Segoe UI Emoji"/>
                <a:cs typeface="Segoe UI Emoji"/>
              </a:rPr>
              <a:t>artigo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18,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alterando a </a:t>
            </a:r>
            <a:r>
              <a:rPr sz="2000" spc="-10" dirty="0">
                <a:solidFill>
                  <a:srgbClr val="7E7E7E"/>
                </a:solidFill>
                <a:latin typeface="Segoe UI Emoji"/>
                <a:cs typeface="Segoe UI Emoji"/>
              </a:rPr>
              <a:t>lei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complementar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123,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a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fim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de que as </a:t>
            </a:r>
            <a:r>
              <a:rPr sz="2000" spc="-10" dirty="0">
                <a:solidFill>
                  <a:srgbClr val="7E7E7E"/>
                </a:solidFill>
                <a:latin typeface="Segoe UI Emoji"/>
                <a:cs typeface="Segoe UI Emoji"/>
              </a:rPr>
              <a:t>micro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e pequenas </a:t>
            </a:r>
            <a:r>
              <a:rPr sz="2000" spc="5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empresas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possam, de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fato,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não constituir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receita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ao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prestar </a:t>
            </a:r>
            <a:r>
              <a:rPr sz="2000" spc="-535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spc="5" dirty="0">
                <a:solidFill>
                  <a:srgbClr val="7E7E7E"/>
                </a:solidFill>
                <a:latin typeface="Segoe UI Emoji"/>
                <a:cs typeface="Segoe UI Emoji"/>
              </a:rPr>
              <a:t>serviços</a:t>
            </a:r>
            <a:r>
              <a:rPr sz="2000" spc="10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de</a:t>
            </a:r>
            <a:r>
              <a:rPr sz="2000" spc="-10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P&amp;D;</a:t>
            </a:r>
            <a:endParaRPr sz="2000" dirty="0">
              <a:latin typeface="Segoe UI Emoji"/>
              <a:cs typeface="Segoe UI Emoj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09591" y="3413943"/>
            <a:ext cx="7096125" cy="279463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5"/>
              </a:spcBef>
              <a:buClr>
                <a:srgbClr val="005CAA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Inserir</a:t>
            </a:r>
            <a:r>
              <a:rPr sz="2000" spc="25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a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possibilidade</a:t>
            </a:r>
            <a:r>
              <a:rPr sz="2000" spc="20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de deduzir</a:t>
            </a:r>
            <a:r>
              <a:rPr sz="2000" spc="15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com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 dispêndios</a:t>
            </a:r>
            <a:r>
              <a:rPr sz="2000" spc="25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spc="-10" dirty="0">
                <a:solidFill>
                  <a:srgbClr val="7E7E7E"/>
                </a:solidFill>
                <a:latin typeface="Segoe UI Emoji"/>
                <a:cs typeface="Segoe UI Emoji"/>
              </a:rPr>
              <a:t>realizados</a:t>
            </a:r>
            <a:endParaRPr sz="2000">
              <a:latin typeface="Segoe UI Emoji"/>
              <a:cs typeface="Segoe UI Emoji"/>
            </a:endParaRPr>
          </a:p>
          <a:p>
            <a:pPr marL="3556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em</a:t>
            </a:r>
            <a:r>
              <a:rPr sz="2000" spc="-10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projetos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 de</a:t>
            </a:r>
            <a:r>
              <a:rPr sz="2000" spc="-20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sustentabilidade;</a:t>
            </a:r>
            <a:endParaRPr sz="2000">
              <a:latin typeface="Segoe UI Emoji"/>
              <a:cs typeface="Segoe UI Emoj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Segoe UI Emoji"/>
              <a:cs typeface="Segoe UI Emoji"/>
            </a:endParaRPr>
          </a:p>
          <a:p>
            <a:pPr marL="355600" indent="-342900">
              <a:lnSpc>
                <a:spcPct val="100000"/>
              </a:lnSpc>
              <a:buClr>
                <a:srgbClr val="005CAA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Ampliar o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incentivo</a:t>
            </a:r>
            <a:r>
              <a:rPr sz="2000" spc="15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spc="-10" dirty="0">
                <a:solidFill>
                  <a:srgbClr val="7E7E7E"/>
                </a:solidFill>
                <a:latin typeface="Segoe UI Emoji"/>
                <a:cs typeface="Segoe UI Emoji"/>
              </a:rPr>
              <a:t>para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 outros</a:t>
            </a:r>
            <a:r>
              <a:rPr sz="2000" spc="-20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spc="-10" dirty="0">
                <a:solidFill>
                  <a:srgbClr val="7E7E7E"/>
                </a:solidFill>
                <a:latin typeface="Segoe UI Emoji"/>
                <a:cs typeface="Segoe UI Emoji"/>
              </a:rPr>
              <a:t>regimes</a:t>
            </a:r>
            <a:r>
              <a:rPr sz="2000" spc="25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tributários;</a:t>
            </a:r>
            <a:endParaRPr sz="2000">
              <a:latin typeface="Segoe UI Emoji"/>
              <a:cs typeface="Segoe UI Emoji"/>
            </a:endParaRPr>
          </a:p>
          <a:p>
            <a:pPr marL="355600" marR="417195" indent="-342900">
              <a:lnSpc>
                <a:spcPct val="150000"/>
              </a:lnSpc>
              <a:spcBef>
                <a:spcPts val="1895"/>
              </a:spcBef>
              <a:buClr>
                <a:srgbClr val="005CAA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Aplicar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isenção</a:t>
            </a:r>
            <a:r>
              <a:rPr sz="2000" spc="5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direta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 nos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impostos</a:t>
            </a:r>
            <a:r>
              <a:rPr sz="2000" spc="-10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spc="-35" dirty="0">
                <a:solidFill>
                  <a:srgbClr val="7E7E7E"/>
                </a:solidFill>
                <a:latin typeface="Segoe UI Emoji"/>
                <a:cs typeface="Segoe UI Emoji"/>
              </a:rPr>
              <a:t>IRPJ</a:t>
            </a:r>
            <a:r>
              <a:rPr sz="2000" spc="5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e</a:t>
            </a:r>
            <a:r>
              <a:rPr sz="2000" spc="-10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CSLL,</a:t>
            </a:r>
            <a:r>
              <a:rPr sz="2000" spc="-20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a fim de </a:t>
            </a:r>
            <a:r>
              <a:rPr sz="2000" spc="-530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evitar a</a:t>
            </a:r>
            <a:r>
              <a:rPr sz="2000" spc="-10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volatilidade</a:t>
            </a:r>
            <a:r>
              <a:rPr sz="2000" spc="5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da</a:t>
            </a:r>
            <a:r>
              <a:rPr sz="2000" spc="-15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alíquota</a:t>
            </a:r>
            <a:r>
              <a:rPr sz="2000" spc="-15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do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imposto</a:t>
            </a:r>
            <a:r>
              <a:rPr sz="2000" spc="-20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dirty="0">
                <a:solidFill>
                  <a:srgbClr val="7E7E7E"/>
                </a:solidFill>
                <a:latin typeface="Segoe UI Emoji"/>
                <a:cs typeface="Segoe UI Emoji"/>
              </a:rPr>
              <a:t>de</a:t>
            </a:r>
            <a:r>
              <a:rPr sz="2000" spc="5" dirty="0">
                <a:solidFill>
                  <a:srgbClr val="7E7E7E"/>
                </a:solidFill>
                <a:latin typeface="Segoe UI Emoji"/>
                <a:cs typeface="Segoe UI Emoji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Segoe UI Emoji"/>
                <a:cs typeface="Segoe UI Emoji"/>
              </a:rPr>
              <a:t>renda.</a:t>
            </a:r>
            <a:endParaRPr sz="2000">
              <a:latin typeface="Segoe UI Emoji"/>
              <a:cs typeface="Segoe UI Emoj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59" y="1597152"/>
            <a:ext cx="4059936" cy="175412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085494" y="1617675"/>
            <a:ext cx="261747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165" algn="just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Segoe UI Emoji"/>
                <a:cs typeface="Segoe UI Emoji"/>
              </a:rPr>
              <a:t>Sugestão </a:t>
            </a:r>
            <a:r>
              <a:rPr sz="3600" dirty="0">
                <a:solidFill>
                  <a:srgbClr val="FFFFFF"/>
                </a:solidFill>
                <a:latin typeface="Segoe UI Emoji"/>
                <a:cs typeface="Segoe UI Emoji"/>
              </a:rPr>
              <a:t>de </a:t>
            </a:r>
            <a:r>
              <a:rPr sz="3600" spc="-97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Segoe UI Emoji"/>
                <a:cs typeface="Segoe UI Emoji"/>
              </a:rPr>
              <a:t>melhorias</a:t>
            </a:r>
            <a:r>
              <a:rPr sz="3600" spc="-8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3600" dirty="0">
                <a:solidFill>
                  <a:srgbClr val="FFFFFF"/>
                </a:solidFill>
                <a:latin typeface="Segoe UI Emoji"/>
                <a:cs typeface="Segoe UI Emoji"/>
              </a:rPr>
              <a:t>ao </a:t>
            </a:r>
            <a:r>
              <a:rPr sz="3600" spc="-97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Segoe UI Emoji"/>
                <a:cs typeface="Segoe UI Emoji"/>
              </a:rPr>
              <a:t>PL</a:t>
            </a:r>
            <a:r>
              <a:rPr sz="3600" spc="-2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Segoe UI Emoji"/>
                <a:cs typeface="Segoe UI Emoji"/>
              </a:rPr>
              <a:t>2838/20</a:t>
            </a:r>
            <a:endParaRPr sz="3600">
              <a:latin typeface="Segoe UI Emoji"/>
              <a:cs typeface="Segoe UI Emoj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2539" y="2200655"/>
              <a:ext cx="2026919" cy="13426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717" y="6112433"/>
              <a:ext cx="1347724" cy="5547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614416" y="6070091"/>
              <a:ext cx="2446020" cy="368935"/>
            </a:xfrm>
            <a:custGeom>
              <a:avLst/>
              <a:gdLst/>
              <a:ahLst/>
              <a:cxnLst/>
              <a:rect l="l" t="t" r="r" b="b"/>
              <a:pathLst>
                <a:path w="2446020" h="368935">
                  <a:moveTo>
                    <a:pt x="2446019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2446019" y="368808"/>
                  </a:lnTo>
                  <a:lnTo>
                    <a:pt x="2446019" y="0"/>
                  </a:lnTo>
                  <a:close/>
                </a:path>
              </a:pathLst>
            </a:custGeom>
            <a:solidFill>
              <a:srgbClr val="041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974841" y="6088481"/>
            <a:ext cx="1724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gt-mr@cni.com.br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4095" y="233172"/>
              <a:ext cx="758952" cy="4556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887" y="6003035"/>
              <a:ext cx="1117092" cy="45415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295135" y="580771"/>
            <a:ext cx="5128895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spc="-10" dirty="0">
                <a:latin typeface="Segoe UI Emoji"/>
                <a:cs typeface="Segoe UI Emoji"/>
              </a:rPr>
              <a:t>O </a:t>
            </a:r>
            <a:r>
              <a:rPr sz="2650" spc="-5" dirty="0">
                <a:latin typeface="Segoe UI Emoji"/>
                <a:cs typeface="Segoe UI Emoji"/>
              </a:rPr>
              <a:t>que</a:t>
            </a:r>
            <a:r>
              <a:rPr sz="2650" spc="-35" dirty="0">
                <a:latin typeface="Segoe UI Emoji"/>
                <a:cs typeface="Segoe UI Emoji"/>
              </a:rPr>
              <a:t> </a:t>
            </a:r>
            <a:r>
              <a:rPr sz="2650" spc="-10" dirty="0">
                <a:latin typeface="Segoe UI Emoji"/>
                <a:cs typeface="Segoe UI Emoji"/>
              </a:rPr>
              <a:t>fazem</a:t>
            </a:r>
            <a:r>
              <a:rPr sz="2650" spc="-20" dirty="0">
                <a:latin typeface="Segoe UI Emoji"/>
                <a:cs typeface="Segoe UI Emoji"/>
              </a:rPr>
              <a:t> </a:t>
            </a:r>
            <a:r>
              <a:rPr sz="2650" spc="-5" dirty="0">
                <a:latin typeface="Segoe UI Emoji"/>
                <a:cs typeface="Segoe UI Emoji"/>
              </a:rPr>
              <a:t>os </a:t>
            </a:r>
            <a:r>
              <a:rPr sz="2650" spc="-15" dirty="0">
                <a:latin typeface="Segoe UI Emoji"/>
                <a:cs typeface="Segoe UI Emoji"/>
              </a:rPr>
              <a:t>países</a:t>
            </a:r>
            <a:r>
              <a:rPr sz="2650" spc="5" dirty="0">
                <a:latin typeface="Segoe UI Emoji"/>
                <a:cs typeface="Segoe UI Emoji"/>
              </a:rPr>
              <a:t> </a:t>
            </a:r>
            <a:r>
              <a:rPr sz="2650" spc="-15" dirty="0">
                <a:latin typeface="Segoe UI Emoji"/>
                <a:cs typeface="Segoe UI Emoji"/>
              </a:rPr>
              <a:t>avançados?</a:t>
            </a:r>
            <a:endParaRPr sz="2650">
              <a:latin typeface="Segoe UI Emoji"/>
              <a:cs typeface="Segoe UI Emoj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83833" y="1160779"/>
            <a:ext cx="5731510" cy="187134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271780" indent="-259715">
              <a:lnSpc>
                <a:spcPct val="100000"/>
              </a:lnSpc>
              <a:spcBef>
                <a:spcPts val="525"/>
              </a:spcBef>
              <a:buFont typeface="Arial MT"/>
              <a:buChar char="•"/>
              <a:tabLst>
                <a:tab pos="271780" algn="l"/>
                <a:tab pos="272415" algn="l"/>
              </a:tabLst>
            </a:pPr>
            <a:r>
              <a:rPr sz="2200" dirty="0">
                <a:latin typeface="Segoe UI Emoji"/>
                <a:cs typeface="Segoe UI Emoji"/>
              </a:rPr>
              <a:t>Fortalecem</a:t>
            </a:r>
            <a:r>
              <a:rPr sz="2200" spc="-95" dirty="0">
                <a:latin typeface="Segoe UI Emoji"/>
                <a:cs typeface="Segoe UI Emoji"/>
              </a:rPr>
              <a:t> </a:t>
            </a:r>
            <a:r>
              <a:rPr sz="2200" spc="-10" dirty="0">
                <a:latin typeface="Segoe UI Emoji"/>
                <a:cs typeface="Segoe UI Emoji"/>
              </a:rPr>
              <a:t>sistemas</a:t>
            </a:r>
            <a:r>
              <a:rPr sz="2200" spc="-60" dirty="0">
                <a:latin typeface="Segoe UI Emoji"/>
                <a:cs typeface="Segoe UI Emoji"/>
              </a:rPr>
              <a:t> </a:t>
            </a:r>
            <a:r>
              <a:rPr sz="2200" dirty="0">
                <a:latin typeface="Segoe UI Emoji"/>
                <a:cs typeface="Segoe UI Emoji"/>
              </a:rPr>
              <a:t>de</a:t>
            </a:r>
            <a:r>
              <a:rPr sz="2200" spc="-50" dirty="0">
                <a:latin typeface="Segoe UI Emoji"/>
                <a:cs typeface="Segoe UI Emoji"/>
              </a:rPr>
              <a:t> </a:t>
            </a:r>
            <a:r>
              <a:rPr sz="2200" spc="-5" dirty="0">
                <a:latin typeface="Segoe UI Emoji"/>
                <a:cs typeface="Segoe UI Emoji"/>
              </a:rPr>
              <a:t>CT&amp;I</a:t>
            </a:r>
            <a:endParaRPr sz="2200">
              <a:latin typeface="Segoe UI Emoji"/>
              <a:cs typeface="Segoe UI Emoji"/>
            </a:endParaRPr>
          </a:p>
          <a:p>
            <a:pPr marL="271780" marR="546100" indent="-259715">
              <a:lnSpc>
                <a:spcPts val="2260"/>
              </a:lnSpc>
              <a:spcBef>
                <a:spcPts val="825"/>
              </a:spcBef>
              <a:buFont typeface="Arial MT"/>
              <a:buChar char="•"/>
              <a:tabLst>
                <a:tab pos="271780" algn="l"/>
                <a:tab pos="272415" algn="l"/>
              </a:tabLst>
            </a:pPr>
            <a:r>
              <a:rPr sz="2200" spc="-10" dirty="0">
                <a:latin typeface="Segoe UI Emoji"/>
                <a:cs typeface="Segoe UI Emoji"/>
              </a:rPr>
              <a:t>Desenvolvem</a:t>
            </a:r>
            <a:r>
              <a:rPr sz="2200" spc="-90" dirty="0">
                <a:latin typeface="Segoe UI Emoji"/>
                <a:cs typeface="Segoe UI Emoji"/>
              </a:rPr>
              <a:t> </a:t>
            </a:r>
            <a:r>
              <a:rPr sz="2200" spc="-10" dirty="0">
                <a:latin typeface="Segoe UI Emoji"/>
                <a:cs typeface="Segoe UI Emoji"/>
              </a:rPr>
              <a:t>ecossistemas</a:t>
            </a:r>
            <a:r>
              <a:rPr sz="2200" spc="-80" dirty="0">
                <a:latin typeface="Segoe UI Emoji"/>
                <a:cs typeface="Segoe UI Emoji"/>
              </a:rPr>
              <a:t> </a:t>
            </a:r>
            <a:r>
              <a:rPr sz="2200" spc="-10" dirty="0">
                <a:latin typeface="Segoe UI Emoji"/>
                <a:cs typeface="Segoe UI Emoji"/>
              </a:rPr>
              <a:t>produtivos</a:t>
            </a:r>
            <a:r>
              <a:rPr sz="2200" spc="-75" dirty="0">
                <a:latin typeface="Segoe UI Emoji"/>
                <a:cs typeface="Segoe UI Emoji"/>
              </a:rPr>
              <a:t> </a:t>
            </a:r>
            <a:r>
              <a:rPr sz="2200" spc="10" dirty="0">
                <a:latin typeface="Segoe UI Emoji"/>
                <a:cs typeface="Segoe UI Emoji"/>
              </a:rPr>
              <a:t>e </a:t>
            </a:r>
            <a:r>
              <a:rPr sz="2200" spc="-590" dirty="0">
                <a:latin typeface="Segoe UI Emoji"/>
                <a:cs typeface="Segoe UI Emoji"/>
              </a:rPr>
              <a:t> </a:t>
            </a:r>
            <a:r>
              <a:rPr sz="2200" spc="-15" dirty="0">
                <a:latin typeface="Segoe UI Emoji"/>
                <a:cs typeface="Segoe UI Emoji"/>
              </a:rPr>
              <a:t>inovativos</a:t>
            </a:r>
            <a:endParaRPr sz="2200">
              <a:latin typeface="Segoe UI Emoji"/>
              <a:cs typeface="Segoe UI Emoji"/>
            </a:endParaRPr>
          </a:p>
          <a:p>
            <a:pPr marL="271780" indent="-259715">
              <a:lnSpc>
                <a:spcPct val="100000"/>
              </a:lnSpc>
              <a:spcBef>
                <a:spcPts val="415"/>
              </a:spcBef>
              <a:buFont typeface="Arial MT"/>
              <a:buChar char="•"/>
              <a:tabLst>
                <a:tab pos="271780" algn="l"/>
                <a:tab pos="272415" algn="l"/>
              </a:tabLst>
            </a:pPr>
            <a:r>
              <a:rPr sz="2200" spc="-5" dirty="0">
                <a:latin typeface="Segoe UI Emoji"/>
                <a:cs typeface="Segoe UI Emoji"/>
              </a:rPr>
              <a:t>Fomentam</a:t>
            </a:r>
            <a:r>
              <a:rPr sz="2200" spc="-90" dirty="0">
                <a:latin typeface="Segoe UI Emoji"/>
                <a:cs typeface="Segoe UI Emoji"/>
              </a:rPr>
              <a:t> </a:t>
            </a:r>
            <a:r>
              <a:rPr sz="2200" spc="-5" dirty="0">
                <a:latin typeface="Segoe UI Emoji"/>
                <a:cs typeface="Segoe UI Emoji"/>
              </a:rPr>
              <a:t>engenharia</a:t>
            </a:r>
            <a:r>
              <a:rPr sz="2200" spc="-75" dirty="0">
                <a:latin typeface="Segoe UI Emoji"/>
                <a:cs typeface="Segoe UI Emoji"/>
              </a:rPr>
              <a:t> </a:t>
            </a:r>
            <a:r>
              <a:rPr sz="2200" spc="10" dirty="0">
                <a:latin typeface="Segoe UI Emoji"/>
                <a:cs typeface="Segoe UI Emoji"/>
              </a:rPr>
              <a:t>e</a:t>
            </a:r>
            <a:r>
              <a:rPr sz="2200" spc="-35" dirty="0">
                <a:latin typeface="Segoe UI Emoji"/>
                <a:cs typeface="Segoe UI Emoji"/>
              </a:rPr>
              <a:t> </a:t>
            </a:r>
            <a:r>
              <a:rPr sz="2200" spc="5" dirty="0">
                <a:latin typeface="Segoe UI Emoji"/>
                <a:cs typeface="Segoe UI Emoji"/>
              </a:rPr>
              <a:t>P&amp;D</a:t>
            </a:r>
            <a:r>
              <a:rPr sz="2200" spc="-70" dirty="0">
                <a:latin typeface="Segoe UI Emoji"/>
                <a:cs typeface="Segoe UI Emoji"/>
              </a:rPr>
              <a:t> </a:t>
            </a:r>
            <a:r>
              <a:rPr sz="2200" spc="5" dirty="0">
                <a:latin typeface="Segoe UI Emoji"/>
                <a:cs typeface="Segoe UI Emoji"/>
              </a:rPr>
              <a:t>nas</a:t>
            </a:r>
            <a:r>
              <a:rPr sz="2200" spc="-55" dirty="0">
                <a:latin typeface="Segoe UI Emoji"/>
                <a:cs typeface="Segoe UI Emoji"/>
              </a:rPr>
              <a:t> </a:t>
            </a:r>
            <a:r>
              <a:rPr sz="2200" spc="-10" dirty="0">
                <a:latin typeface="Segoe UI Emoji"/>
                <a:cs typeface="Segoe UI Emoji"/>
              </a:rPr>
              <a:t>empresas</a:t>
            </a:r>
            <a:endParaRPr sz="2200">
              <a:latin typeface="Segoe UI Emoji"/>
              <a:cs typeface="Segoe UI Emoji"/>
            </a:endParaRPr>
          </a:p>
          <a:p>
            <a:pPr marL="271780" indent="-259715">
              <a:lnSpc>
                <a:spcPct val="100000"/>
              </a:lnSpc>
              <a:spcBef>
                <a:spcPts val="425"/>
              </a:spcBef>
              <a:buFont typeface="Arial MT"/>
              <a:buChar char="•"/>
              <a:tabLst>
                <a:tab pos="271780" algn="l"/>
                <a:tab pos="272415" algn="l"/>
              </a:tabLst>
            </a:pPr>
            <a:r>
              <a:rPr sz="2200" spc="-10" dirty="0">
                <a:latin typeface="Segoe UI Emoji"/>
                <a:cs typeface="Segoe UI Emoji"/>
              </a:rPr>
              <a:t>Incentivam</a:t>
            </a:r>
            <a:r>
              <a:rPr sz="2200" spc="-80" dirty="0">
                <a:latin typeface="Segoe UI Emoji"/>
                <a:cs typeface="Segoe UI Emoji"/>
              </a:rPr>
              <a:t> </a:t>
            </a:r>
            <a:r>
              <a:rPr sz="2200" spc="10" dirty="0">
                <a:latin typeface="Segoe UI Emoji"/>
                <a:cs typeface="Segoe UI Emoji"/>
              </a:rPr>
              <a:t>a</a:t>
            </a:r>
            <a:r>
              <a:rPr sz="2200" spc="-40" dirty="0">
                <a:latin typeface="Segoe UI Emoji"/>
                <a:cs typeface="Segoe UI Emoji"/>
              </a:rPr>
              <a:t> </a:t>
            </a:r>
            <a:r>
              <a:rPr sz="2200" spc="5" dirty="0">
                <a:latin typeface="Segoe UI Emoji"/>
                <a:cs typeface="Segoe UI Emoji"/>
              </a:rPr>
              <a:t>P&amp;D</a:t>
            </a:r>
            <a:r>
              <a:rPr sz="2200" spc="-65" dirty="0">
                <a:latin typeface="Segoe UI Emoji"/>
                <a:cs typeface="Segoe UI Emoji"/>
              </a:rPr>
              <a:t> </a:t>
            </a:r>
            <a:r>
              <a:rPr sz="2200" spc="5" dirty="0">
                <a:latin typeface="Segoe UI Emoji"/>
                <a:cs typeface="Segoe UI Emoji"/>
              </a:rPr>
              <a:t>por</a:t>
            </a:r>
            <a:r>
              <a:rPr sz="2200" spc="-60" dirty="0">
                <a:latin typeface="Segoe UI Emoji"/>
                <a:cs typeface="Segoe UI Emoji"/>
              </a:rPr>
              <a:t> </a:t>
            </a:r>
            <a:r>
              <a:rPr sz="2200" dirty="0">
                <a:latin typeface="Segoe UI Emoji"/>
                <a:cs typeface="Segoe UI Emoji"/>
              </a:rPr>
              <a:t>meio</a:t>
            </a:r>
            <a:r>
              <a:rPr sz="2200" spc="-65" dirty="0">
                <a:latin typeface="Segoe UI Emoji"/>
                <a:cs typeface="Segoe UI Emoji"/>
              </a:rPr>
              <a:t> </a:t>
            </a:r>
            <a:r>
              <a:rPr sz="2200" dirty="0">
                <a:latin typeface="Segoe UI Emoji"/>
                <a:cs typeface="Segoe UI Emoji"/>
              </a:rPr>
              <a:t>de</a:t>
            </a:r>
            <a:r>
              <a:rPr sz="2200" spc="-50" dirty="0">
                <a:latin typeface="Segoe UI Emoji"/>
                <a:cs typeface="Segoe UI Emoji"/>
              </a:rPr>
              <a:t> </a:t>
            </a:r>
            <a:r>
              <a:rPr sz="2200" spc="-10" dirty="0">
                <a:latin typeface="Segoe UI Emoji"/>
                <a:cs typeface="Segoe UI Emoji"/>
              </a:rPr>
              <a:t>instrumentos</a:t>
            </a:r>
            <a:endParaRPr sz="2200">
              <a:latin typeface="Segoe UI Emoji"/>
              <a:cs typeface="Segoe UI Emoj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5750" y="3407486"/>
            <a:ext cx="6439535" cy="27743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2410" algn="ctr">
              <a:lnSpc>
                <a:spcPct val="100000"/>
              </a:lnSpc>
              <a:spcBef>
                <a:spcPts val="90"/>
              </a:spcBef>
            </a:pPr>
            <a:r>
              <a:rPr sz="2650" spc="-15" dirty="0">
                <a:latin typeface="Segoe UI Emoji"/>
                <a:cs typeface="Segoe UI Emoji"/>
              </a:rPr>
              <a:t>Premissas</a:t>
            </a:r>
            <a:r>
              <a:rPr sz="2650" spc="-20" dirty="0">
                <a:latin typeface="Segoe UI Emoji"/>
                <a:cs typeface="Segoe UI Emoji"/>
              </a:rPr>
              <a:t> para</a:t>
            </a:r>
            <a:r>
              <a:rPr sz="2650" spc="-15" dirty="0">
                <a:latin typeface="Segoe UI Emoji"/>
                <a:cs typeface="Segoe UI Emoji"/>
              </a:rPr>
              <a:t> </a:t>
            </a:r>
            <a:r>
              <a:rPr sz="2650" spc="-5" dirty="0">
                <a:latin typeface="Segoe UI Emoji"/>
                <a:cs typeface="Segoe UI Emoji"/>
              </a:rPr>
              <a:t>o</a:t>
            </a:r>
            <a:r>
              <a:rPr sz="2650" spc="-15" dirty="0">
                <a:latin typeface="Segoe UI Emoji"/>
                <a:cs typeface="Segoe UI Emoji"/>
              </a:rPr>
              <a:t> </a:t>
            </a:r>
            <a:r>
              <a:rPr sz="2650" spc="-10" dirty="0">
                <a:latin typeface="Segoe UI Emoji"/>
                <a:cs typeface="Segoe UI Emoji"/>
              </a:rPr>
              <a:t>Brasil</a:t>
            </a:r>
            <a:endParaRPr sz="2650">
              <a:latin typeface="Segoe UI Emoji"/>
              <a:cs typeface="Segoe UI Emoj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latin typeface="Segoe UI Emoji"/>
              <a:cs typeface="Segoe UI Emoji"/>
            </a:endParaRPr>
          </a:p>
          <a:p>
            <a:pPr marL="193675" indent="-181610">
              <a:lnSpc>
                <a:spcPct val="100000"/>
              </a:lnSpc>
              <a:buFont typeface="Arial MT"/>
              <a:buChar char="•"/>
              <a:tabLst>
                <a:tab pos="194310" algn="l"/>
              </a:tabLst>
            </a:pPr>
            <a:r>
              <a:rPr sz="2200" spc="-5" dirty="0">
                <a:latin typeface="Segoe UI Emoji"/>
                <a:cs typeface="Segoe UI Emoji"/>
              </a:rPr>
              <a:t>Partir</a:t>
            </a:r>
            <a:r>
              <a:rPr sz="2200" spc="-65" dirty="0">
                <a:latin typeface="Segoe UI Emoji"/>
                <a:cs typeface="Segoe UI Emoji"/>
              </a:rPr>
              <a:t> </a:t>
            </a:r>
            <a:r>
              <a:rPr sz="2200" spc="5" dirty="0">
                <a:latin typeface="Segoe UI Emoji"/>
                <a:cs typeface="Segoe UI Emoji"/>
              </a:rPr>
              <a:t>de</a:t>
            </a:r>
            <a:r>
              <a:rPr sz="2200" spc="-25" dirty="0">
                <a:latin typeface="Segoe UI Emoji"/>
                <a:cs typeface="Segoe UI Emoji"/>
              </a:rPr>
              <a:t> </a:t>
            </a:r>
            <a:r>
              <a:rPr sz="2200" spc="-10" dirty="0">
                <a:latin typeface="Segoe UI Emoji"/>
                <a:cs typeface="Segoe UI Emoji"/>
              </a:rPr>
              <a:t>legados,</a:t>
            </a:r>
            <a:r>
              <a:rPr sz="2200" spc="-60" dirty="0">
                <a:latin typeface="Segoe UI Emoji"/>
                <a:cs typeface="Segoe UI Emoji"/>
              </a:rPr>
              <a:t> </a:t>
            </a:r>
            <a:r>
              <a:rPr sz="2200" spc="-5" dirty="0">
                <a:latin typeface="Segoe UI Emoji"/>
                <a:cs typeface="Segoe UI Emoji"/>
              </a:rPr>
              <a:t>vocações</a:t>
            </a:r>
            <a:r>
              <a:rPr sz="2200" spc="-50" dirty="0">
                <a:latin typeface="Segoe UI Emoji"/>
                <a:cs typeface="Segoe UI Emoji"/>
              </a:rPr>
              <a:t> </a:t>
            </a:r>
            <a:r>
              <a:rPr sz="2200" spc="10" dirty="0">
                <a:latin typeface="Segoe UI Emoji"/>
                <a:cs typeface="Segoe UI Emoji"/>
              </a:rPr>
              <a:t>e</a:t>
            </a:r>
            <a:r>
              <a:rPr sz="2200" spc="-45" dirty="0">
                <a:latin typeface="Segoe UI Emoji"/>
                <a:cs typeface="Segoe UI Emoji"/>
              </a:rPr>
              <a:t> </a:t>
            </a:r>
            <a:r>
              <a:rPr sz="2200" spc="-10" dirty="0">
                <a:latin typeface="Segoe UI Emoji"/>
                <a:cs typeface="Segoe UI Emoji"/>
              </a:rPr>
              <a:t>reconhecer</a:t>
            </a:r>
            <a:r>
              <a:rPr sz="2200" spc="-45" dirty="0">
                <a:latin typeface="Segoe UI Emoji"/>
                <a:cs typeface="Segoe UI Emoji"/>
              </a:rPr>
              <a:t> </a:t>
            </a:r>
            <a:r>
              <a:rPr sz="2200" spc="-5" dirty="0">
                <a:latin typeface="Segoe UI Emoji"/>
                <a:cs typeface="Segoe UI Emoji"/>
              </a:rPr>
              <a:t>fraquezas</a:t>
            </a:r>
            <a:endParaRPr sz="2200">
              <a:latin typeface="Segoe UI Emoji"/>
              <a:cs typeface="Segoe UI Emoji"/>
            </a:endParaRPr>
          </a:p>
          <a:p>
            <a:pPr marL="193675" marR="566420" indent="-181610">
              <a:lnSpc>
                <a:spcPct val="100899"/>
              </a:lnSpc>
              <a:spcBef>
                <a:spcPts val="810"/>
              </a:spcBef>
              <a:buFont typeface="Arial MT"/>
              <a:buChar char="•"/>
              <a:tabLst>
                <a:tab pos="194310" algn="l"/>
              </a:tabLst>
            </a:pPr>
            <a:r>
              <a:rPr sz="2200" spc="-10" dirty="0">
                <a:latin typeface="Segoe UI Emoji"/>
                <a:cs typeface="Segoe UI Emoji"/>
              </a:rPr>
              <a:t>Endereçar</a:t>
            </a:r>
            <a:r>
              <a:rPr sz="2200" spc="-65" dirty="0">
                <a:latin typeface="Segoe UI Emoji"/>
                <a:cs typeface="Segoe UI Emoji"/>
              </a:rPr>
              <a:t> </a:t>
            </a:r>
            <a:r>
              <a:rPr sz="2200" spc="-5" dirty="0">
                <a:latin typeface="Segoe UI Emoji"/>
                <a:cs typeface="Segoe UI Emoji"/>
              </a:rPr>
              <a:t>anseios</a:t>
            </a:r>
            <a:r>
              <a:rPr sz="2200" spc="-65" dirty="0">
                <a:latin typeface="Segoe UI Emoji"/>
                <a:cs typeface="Segoe UI Emoji"/>
              </a:rPr>
              <a:t> </a:t>
            </a:r>
            <a:r>
              <a:rPr sz="2200" dirty="0">
                <a:latin typeface="Segoe UI Emoji"/>
                <a:cs typeface="Segoe UI Emoji"/>
              </a:rPr>
              <a:t>da</a:t>
            </a:r>
            <a:r>
              <a:rPr sz="2200" spc="-40" dirty="0">
                <a:latin typeface="Segoe UI Emoji"/>
                <a:cs typeface="Segoe UI Emoji"/>
              </a:rPr>
              <a:t> </a:t>
            </a:r>
            <a:r>
              <a:rPr sz="2200" spc="-5" dirty="0">
                <a:latin typeface="Segoe UI Emoji"/>
                <a:cs typeface="Segoe UI Emoji"/>
              </a:rPr>
              <a:t>sociedade</a:t>
            </a:r>
            <a:r>
              <a:rPr sz="2200" spc="-65" dirty="0">
                <a:latin typeface="Segoe UI Emoji"/>
                <a:cs typeface="Segoe UI Emoji"/>
              </a:rPr>
              <a:t> </a:t>
            </a:r>
            <a:r>
              <a:rPr sz="2200" spc="5" dirty="0">
                <a:latin typeface="Segoe UI Emoji"/>
                <a:cs typeface="Segoe UI Emoji"/>
              </a:rPr>
              <a:t>por</a:t>
            </a:r>
            <a:r>
              <a:rPr sz="2200" spc="-60" dirty="0">
                <a:latin typeface="Segoe UI Emoji"/>
                <a:cs typeface="Segoe UI Emoji"/>
              </a:rPr>
              <a:t> </a:t>
            </a:r>
            <a:r>
              <a:rPr sz="2200" spc="-5" dirty="0">
                <a:latin typeface="Segoe UI Emoji"/>
                <a:cs typeface="Segoe UI Emoji"/>
              </a:rPr>
              <a:t>qualidade </a:t>
            </a:r>
            <a:r>
              <a:rPr sz="2200" spc="-585" dirty="0">
                <a:latin typeface="Segoe UI Emoji"/>
                <a:cs typeface="Segoe UI Emoji"/>
              </a:rPr>
              <a:t> </a:t>
            </a:r>
            <a:r>
              <a:rPr sz="2200" dirty="0">
                <a:latin typeface="Segoe UI Emoji"/>
                <a:cs typeface="Segoe UI Emoji"/>
              </a:rPr>
              <a:t>de</a:t>
            </a:r>
            <a:r>
              <a:rPr sz="2200" spc="-45" dirty="0">
                <a:latin typeface="Segoe UI Emoji"/>
                <a:cs typeface="Segoe UI Emoji"/>
              </a:rPr>
              <a:t> </a:t>
            </a:r>
            <a:r>
              <a:rPr sz="2200" dirty="0">
                <a:latin typeface="Segoe UI Emoji"/>
                <a:cs typeface="Segoe UI Emoji"/>
              </a:rPr>
              <a:t>vida</a:t>
            </a:r>
            <a:r>
              <a:rPr sz="2200" spc="-55" dirty="0">
                <a:latin typeface="Segoe UI Emoji"/>
                <a:cs typeface="Segoe UI Emoji"/>
              </a:rPr>
              <a:t> </a:t>
            </a:r>
            <a:r>
              <a:rPr sz="2200" spc="10" dirty="0">
                <a:latin typeface="Segoe UI Emoji"/>
                <a:cs typeface="Segoe UI Emoji"/>
              </a:rPr>
              <a:t>e</a:t>
            </a:r>
            <a:r>
              <a:rPr sz="2200" spc="-25" dirty="0">
                <a:latin typeface="Segoe UI Emoji"/>
                <a:cs typeface="Segoe UI Emoji"/>
              </a:rPr>
              <a:t> </a:t>
            </a:r>
            <a:r>
              <a:rPr sz="2200" spc="-10" dirty="0">
                <a:latin typeface="Segoe UI Emoji"/>
                <a:cs typeface="Segoe UI Emoji"/>
              </a:rPr>
              <a:t>ambiental</a:t>
            </a:r>
            <a:endParaRPr sz="2200">
              <a:latin typeface="Segoe UI Emoji"/>
              <a:cs typeface="Segoe UI Emoji"/>
            </a:endParaRPr>
          </a:p>
          <a:p>
            <a:pPr marL="193675" indent="-181610">
              <a:lnSpc>
                <a:spcPct val="100000"/>
              </a:lnSpc>
              <a:spcBef>
                <a:spcPts val="825"/>
              </a:spcBef>
              <a:buFont typeface="Arial MT"/>
              <a:buChar char="•"/>
              <a:tabLst>
                <a:tab pos="194310" algn="l"/>
              </a:tabLst>
            </a:pPr>
            <a:r>
              <a:rPr sz="2200" spc="-5" dirty="0">
                <a:latin typeface="Segoe UI Emoji"/>
                <a:cs typeface="Segoe UI Emoji"/>
              </a:rPr>
              <a:t>Construir</a:t>
            </a:r>
            <a:r>
              <a:rPr sz="2200" spc="-60" dirty="0">
                <a:latin typeface="Segoe UI Emoji"/>
                <a:cs typeface="Segoe UI Emoji"/>
              </a:rPr>
              <a:t> </a:t>
            </a:r>
            <a:r>
              <a:rPr sz="2200" spc="-5" dirty="0">
                <a:latin typeface="Segoe UI Emoji"/>
                <a:cs typeface="Segoe UI Emoji"/>
              </a:rPr>
              <a:t>consenso</a:t>
            </a:r>
            <a:r>
              <a:rPr sz="2200" spc="-75" dirty="0">
                <a:latin typeface="Segoe UI Emoji"/>
                <a:cs typeface="Segoe UI Emoji"/>
              </a:rPr>
              <a:t> </a:t>
            </a:r>
            <a:r>
              <a:rPr sz="2200" spc="5" dirty="0">
                <a:latin typeface="Segoe UI Emoji"/>
                <a:cs typeface="Segoe UI Emoji"/>
              </a:rPr>
              <a:t>em</a:t>
            </a:r>
            <a:r>
              <a:rPr sz="2200" spc="-50" dirty="0">
                <a:latin typeface="Segoe UI Emoji"/>
                <a:cs typeface="Segoe UI Emoji"/>
              </a:rPr>
              <a:t> </a:t>
            </a:r>
            <a:r>
              <a:rPr sz="2200" spc="-5" dirty="0">
                <a:latin typeface="Segoe UI Emoji"/>
                <a:cs typeface="Segoe UI Emoji"/>
              </a:rPr>
              <a:t>torno</a:t>
            </a:r>
            <a:r>
              <a:rPr sz="2200" spc="-70" dirty="0">
                <a:latin typeface="Segoe UI Emoji"/>
                <a:cs typeface="Segoe UI Emoji"/>
              </a:rPr>
              <a:t> </a:t>
            </a:r>
            <a:r>
              <a:rPr sz="2200" spc="10" dirty="0">
                <a:latin typeface="Segoe UI Emoji"/>
                <a:cs typeface="Segoe UI Emoji"/>
              </a:rPr>
              <a:t>a</a:t>
            </a:r>
            <a:r>
              <a:rPr sz="2200" spc="-25" dirty="0">
                <a:latin typeface="Segoe UI Emoji"/>
                <a:cs typeface="Segoe UI Emoji"/>
              </a:rPr>
              <a:t> </a:t>
            </a:r>
            <a:r>
              <a:rPr sz="2200" dirty="0">
                <a:latin typeface="Segoe UI Emoji"/>
                <a:cs typeface="Segoe UI Emoji"/>
              </a:rPr>
              <a:t>uma</a:t>
            </a:r>
            <a:r>
              <a:rPr sz="2200" spc="-60" dirty="0">
                <a:latin typeface="Segoe UI Emoji"/>
                <a:cs typeface="Segoe UI Emoji"/>
              </a:rPr>
              <a:t> </a:t>
            </a:r>
            <a:r>
              <a:rPr sz="2200" dirty="0">
                <a:latin typeface="Segoe UI Emoji"/>
                <a:cs typeface="Segoe UI Emoji"/>
              </a:rPr>
              <a:t>visão</a:t>
            </a:r>
            <a:r>
              <a:rPr sz="2200" spc="-70" dirty="0">
                <a:latin typeface="Segoe UI Emoji"/>
                <a:cs typeface="Segoe UI Emoji"/>
              </a:rPr>
              <a:t> </a:t>
            </a:r>
            <a:r>
              <a:rPr sz="2200" spc="-5" dirty="0">
                <a:latin typeface="Segoe UI Emoji"/>
                <a:cs typeface="Segoe UI Emoji"/>
              </a:rPr>
              <a:t>nacional</a:t>
            </a:r>
            <a:endParaRPr sz="2200">
              <a:latin typeface="Segoe UI Emoji"/>
              <a:cs typeface="Segoe UI Emoji"/>
            </a:endParaRPr>
          </a:p>
          <a:p>
            <a:pPr marL="193675">
              <a:lnSpc>
                <a:spcPct val="100000"/>
              </a:lnSpc>
              <a:spcBef>
                <a:spcPts val="25"/>
              </a:spcBef>
            </a:pPr>
            <a:r>
              <a:rPr sz="2200" spc="-5" dirty="0">
                <a:latin typeface="Segoe UI Emoji"/>
                <a:cs typeface="Segoe UI Emoji"/>
              </a:rPr>
              <a:t>comum</a:t>
            </a:r>
            <a:endParaRPr sz="2200">
              <a:latin typeface="Segoe UI Emoji"/>
              <a:cs typeface="Segoe UI Emoj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415026" y="317245"/>
            <a:ext cx="1470660" cy="3590290"/>
            <a:chOff x="5415026" y="317245"/>
            <a:chExt cx="1470660" cy="3590290"/>
          </a:xfrm>
        </p:grpSpPr>
        <p:sp>
          <p:nvSpPr>
            <p:cNvPr id="10" name="object 10"/>
            <p:cNvSpPr/>
            <p:nvPr/>
          </p:nvSpPr>
          <p:spPr>
            <a:xfrm>
              <a:off x="5578602" y="329945"/>
              <a:ext cx="487680" cy="401320"/>
            </a:xfrm>
            <a:custGeom>
              <a:avLst/>
              <a:gdLst/>
              <a:ahLst/>
              <a:cxnLst/>
              <a:rect l="l" t="t" r="r" b="b"/>
              <a:pathLst>
                <a:path w="487679" h="401320">
                  <a:moveTo>
                    <a:pt x="243839" y="0"/>
                  </a:moveTo>
                  <a:lnTo>
                    <a:pt x="200356" y="4136"/>
                  </a:lnTo>
                  <a:lnTo>
                    <a:pt x="159288" y="16045"/>
                  </a:lnTo>
                  <a:lnTo>
                    <a:pt x="121355" y="34976"/>
                  </a:lnTo>
                  <a:lnTo>
                    <a:pt x="87279" y="60179"/>
                  </a:lnTo>
                  <a:lnTo>
                    <a:pt x="57782" y="90903"/>
                  </a:lnTo>
                  <a:lnTo>
                    <a:pt x="33584" y="126397"/>
                  </a:lnTo>
                  <a:lnTo>
                    <a:pt x="15407" y="165912"/>
                  </a:lnTo>
                  <a:lnTo>
                    <a:pt x="3972" y="208696"/>
                  </a:lnTo>
                  <a:lnTo>
                    <a:pt x="0" y="254000"/>
                  </a:lnTo>
                  <a:lnTo>
                    <a:pt x="2857" y="294780"/>
                  </a:lnTo>
                  <a:lnTo>
                    <a:pt x="11429" y="333359"/>
                  </a:lnTo>
                  <a:lnTo>
                    <a:pt x="25717" y="368960"/>
                  </a:lnTo>
                  <a:lnTo>
                    <a:pt x="45720" y="400812"/>
                  </a:lnTo>
                  <a:lnTo>
                    <a:pt x="468630" y="349250"/>
                  </a:lnTo>
                  <a:lnTo>
                    <a:pt x="476428" y="327098"/>
                  </a:lnTo>
                  <a:lnTo>
                    <a:pt x="482441" y="303101"/>
                  </a:lnTo>
                  <a:lnTo>
                    <a:pt x="486310" y="278366"/>
                  </a:lnTo>
                  <a:lnTo>
                    <a:pt x="487680" y="254000"/>
                  </a:lnTo>
                  <a:lnTo>
                    <a:pt x="483707" y="208696"/>
                  </a:lnTo>
                  <a:lnTo>
                    <a:pt x="472272" y="165912"/>
                  </a:lnTo>
                  <a:lnTo>
                    <a:pt x="454095" y="126397"/>
                  </a:lnTo>
                  <a:lnTo>
                    <a:pt x="429897" y="90903"/>
                  </a:lnTo>
                  <a:lnTo>
                    <a:pt x="400400" y="60179"/>
                  </a:lnTo>
                  <a:lnTo>
                    <a:pt x="366324" y="34976"/>
                  </a:lnTo>
                  <a:lnTo>
                    <a:pt x="328391" y="16045"/>
                  </a:lnTo>
                  <a:lnTo>
                    <a:pt x="287323" y="4136"/>
                  </a:lnTo>
                  <a:lnTo>
                    <a:pt x="243839" y="0"/>
                  </a:lnTo>
                  <a:close/>
                </a:path>
              </a:pathLst>
            </a:custGeom>
            <a:solidFill>
              <a:srgbClr val="009B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78602" y="329945"/>
              <a:ext cx="487680" cy="401320"/>
            </a:xfrm>
            <a:custGeom>
              <a:avLst/>
              <a:gdLst/>
              <a:ahLst/>
              <a:cxnLst/>
              <a:rect l="l" t="t" r="r" b="b"/>
              <a:pathLst>
                <a:path w="487679" h="401320">
                  <a:moveTo>
                    <a:pt x="45720" y="400812"/>
                  </a:moveTo>
                  <a:lnTo>
                    <a:pt x="25717" y="368960"/>
                  </a:lnTo>
                  <a:lnTo>
                    <a:pt x="11429" y="333359"/>
                  </a:lnTo>
                  <a:lnTo>
                    <a:pt x="2857" y="294780"/>
                  </a:lnTo>
                  <a:lnTo>
                    <a:pt x="0" y="254000"/>
                  </a:lnTo>
                  <a:lnTo>
                    <a:pt x="3972" y="208696"/>
                  </a:lnTo>
                  <a:lnTo>
                    <a:pt x="15407" y="165912"/>
                  </a:lnTo>
                  <a:lnTo>
                    <a:pt x="33584" y="126397"/>
                  </a:lnTo>
                  <a:lnTo>
                    <a:pt x="57782" y="90903"/>
                  </a:lnTo>
                  <a:lnTo>
                    <a:pt x="87279" y="60179"/>
                  </a:lnTo>
                  <a:lnTo>
                    <a:pt x="121355" y="34976"/>
                  </a:lnTo>
                  <a:lnTo>
                    <a:pt x="159288" y="16045"/>
                  </a:lnTo>
                  <a:lnTo>
                    <a:pt x="200356" y="4136"/>
                  </a:lnTo>
                  <a:lnTo>
                    <a:pt x="243839" y="0"/>
                  </a:lnTo>
                  <a:lnTo>
                    <a:pt x="287323" y="4136"/>
                  </a:lnTo>
                  <a:lnTo>
                    <a:pt x="328391" y="16045"/>
                  </a:lnTo>
                  <a:lnTo>
                    <a:pt x="366324" y="34976"/>
                  </a:lnTo>
                  <a:lnTo>
                    <a:pt x="400400" y="60179"/>
                  </a:lnTo>
                  <a:lnTo>
                    <a:pt x="429897" y="90903"/>
                  </a:lnTo>
                  <a:lnTo>
                    <a:pt x="454095" y="126397"/>
                  </a:lnTo>
                  <a:lnTo>
                    <a:pt x="472272" y="165912"/>
                  </a:lnTo>
                  <a:lnTo>
                    <a:pt x="483707" y="208696"/>
                  </a:lnTo>
                  <a:lnTo>
                    <a:pt x="487680" y="254000"/>
                  </a:lnTo>
                  <a:lnTo>
                    <a:pt x="486310" y="278366"/>
                  </a:lnTo>
                  <a:lnTo>
                    <a:pt x="482441" y="303101"/>
                  </a:lnTo>
                  <a:lnTo>
                    <a:pt x="476428" y="327098"/>
                  </a:lnTo>
                  <a:lnTo>
                    <a:pt x="468630" y="34925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56326" y="675225"/>
              <a:ext cx="440690" cy="273685"/>
            </a:xfrm>
            <a:custGeom>
              <a:avLst/>
              <a:gdLst/>
              <a:ahLst/>
              <a:cxnLst/>
              <a:rect l="l" t="t" r="r" b="b"/>
              <a:pathLst>
                <a:path w="440689" h="273684">
                  <a:moveTo>
                    <a:pt x="399341" y="0"/>
                  </a:moveTo>
                  <a:lnTo>
                    <a:pt x="361652" y="10802"/>
                  </a:lnTo>
                  <a:lnTo>
                    <a:pt x="332688" y="42310"/>
                  </a:lnTo>
                  <a:lnTo>
                    <a:pt x="318897" y="66327"/>
                  </a:lnTo>
                  <a:lnTo>
                    <a:pt x="250571" y="106078"/>
                  </a:lnTo>
                  <a:lnTo>
                    <a:pt x="0" y="273464"/>
                  </a:lnTo>
                  <a:lnTo>
                    <a:pt x="5296" y="267608"/>
                  </a:lnTo>
                  <a:lnTo>
                    <a:pt x="10937" y="262526"/>
                  </a:lnTo>
                  <a:lnTo>
                    <a:pt x="18698" y="258945"/>
                  </a:lnTo>
                  <a:lnTo>
                    <a:pt x="30352" y="257589"/>
                  </a:lnTo>
                  <a:lnTo>
                    <a:pt x="242950" y="257589"/>
                  </a:lnTo>
                  <a:lnTo>
                    <a:pt x="266763" y="241825"/>
                  </a:lnTo>
                  <a:lnTo>
                    <a:pt x="305149" y="206249"/>
                  </a:lnTo>
                  <a:lnTo>
                    <a:pt x="342820" y="168435"/>
                  </a:lnTo>
                  <a:lnTo>
                    <a:pt x="379035" y="126051"/>
                  </a:lnTo>
                  <a:lnTo>
                    <a:pt x="401034" y="91203"/>
                  </a:lnTo>
                  <a:lnTo>
                    <a:pt x="423747" y="51855"/>
                  </a:lnTo>
                  <a:lnTo>
                    <a:pt x="440436" y="18448"/>
                  </a:lnTo>
                  <a:lnTo>
                    <a:pt x="431468" y="9806"/>
                  </a:lnTo>
                  <a:lnTo>
                    <a:pt x="417179" y="3034"/>
                  </a:lnTo>
                  <a:lnTo>
                    <a:pt x="399341" y="0"/>
                  </a:lnTo>
                  <a:close/>
                </a:path>
              </a:pathLst>
            </a:custGeom>
            <a:solidFill>
              <a:srgbClr val="009B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56326" y="675225"/>
              <a:ext cx="440690" cy="273685"/>
            </a:xfrm>
            <a:custGeom>
              <a:avLst/>
              <a:gdLst/>
              <a:ahLst/>
              <a:cxnLst/>
              <a:rect l="l" t="t" r="r" b="b"/>
              <a:pathLst>
                <a:path w="440689" h="273684">
                  <a:moveTo>
                    <a:pt x="0" y="273464"/>
                  </a:moveTo>
                  <a:lnTo>
                    <a:pt x="5296" y="267608"/>
                  </a:lnTo>
                  <a:lnTo>
                    <a:pt x="10937" y="262526"/>
                  </a:lnTo>
                  <a:lnTo>
                    <a:pt x="18698" y="258945"/>
                  </a:lnTo>
                  <a:lnTo>
                    <a:pt x="30352" y="257589"/>
                  </a:lnTo>
                  <a:lnTo>
                    <a:pt x="68947" y="257589"/>
                  </a:lnTo>
                  <a:lnTo>
                    <a:pt x="136699" y="257589"/>
                  </a:lnTo>
                  <a:lnTo>
                    <a:pt x="204428" y="257589"/>
                  </a:lnTo>
                  <a:lnTo>
                    <a:pt x="242950" y="257589"/>
                  </a:lnTo>
                  <a:lnTo>
                    <a:pt x="266763" y="241825"/>
                  </a:lnTo>
                  <a:lnTo>
                    <a:pt x="305149" y="206249"/>
                  </a:lnTo>
                  <a:lnTo>
                    <a:pt x="342820" y="168435"/>
                  </a:lnTo>
                  <a:lnTo>
                    <a:pt x="379035" y="126051"/>
                  </a:lnTo>
                  <a:lnTo>
                    <a:pt x="401034" y="91203"/>
                  </a:lnTo>
                  <a:lnTo>
                    <a:pt x="423747" y="51855"/>
                  </a:lnTo>
                  <a:lnTo>
                    <a:pt x="440436" y="18448"/>
                  </a:lnTo>
                  <a:lnTo>
                    <a:pt x="431468" y="9806"/>
                  </a:lnTo>
                  <a:lnTo>
                    <a:pt x="417179" y="3034"/>
                  </a:lnTo>
                  <a:lnTo>
                    <a:pt x="399341" y="0"/>
                  </a:lnTo>
                  <a:lnTo>
                    <a:pt x="379729" y="2573"/>
                  </a:lnTo>
                  <a:lnTo>
                    <a:pt x="361652" y="10802"/>
                  </a:lnTo>
                  <a:lnTo>
                    <a:pt x="346456" y="23925"/>
                  </a:lnTo>
                  <a:lnTo>
                    <a:pt x="332688" y="42310"/>
                  </a:lnTo>
                  <a:lnTo>
                    <a:pt x="318897" y="66327"/>
                  </a:lnTo>
                  <a:lnTo>
                    <a:pt x="279396" y="89308"/>
                  </a:lnTo>
                  <a:lnTo>
                    <a:pt x="259111" y="101109"/>
                  </a:lnTo>
                  <a:lnTo>
                    <a:pt x="251638" y="105457"/>
                  </a:lnTo>
                  <a:lnTo>
                    <a:pt x="250571" y="106078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34406" y="726186"/>
              <a:ext cx="381000" cy="111760"/>
            </a:xfrm>
            <a:custGeom>
              <a:avLst/>
              <a:gdLst/>
              <a:ahLst/>
              <a:cxnLst/>
              <a:rect l="l" t="t" r="r" b="b"/>
              <a:pathLst>
                <a:path w="381000" h="111759">
                  <a:moveTo>
                    <a:pt x="198120" y="0"/>
                  </a:moveTo>
                  <a:lnTo>
                    <a:pt x="121920" y="0"/>
                  </a:lnTo>
                  <a:lnTo>
                    <a:pt x="106501" y="2728"/>
                  </a:lnTo>
                  <a:lnTo>
                    <a:pt x="90011" y="9921"/>
                  </a:lnTo>
                  <a:lnTo>
                    <a:pt x="74235" y="20091"/>
                  </a:lnTo>
                  <a:lnTo>
                    <a:pt x="60960" y="31750"/>
                  </a:lnTo>
                  <a:lnTo>
                    <a:pt x="0" y="95376"/>
                  </a:lnTo>
                  <a:lnTo>
                    <a:pt x="213360" y="111251"/>
                  </a:lnTo>
                  <a:lnTo>
                    <a:pt x="335280" y="111251"/>
                  </a:lnTo>
                  <a:lnTo>
                    <a:pt x="369570" y="98829"/>
                  </a:lnTo>
                  <a:lnTo>
                    <a:pt x="381000" y="71500"/>
                  </a:lnTo>
                  <a:lnTo>
                    <a:pt x="369570" y="44172"/>
                  </a:lnTo>
                  <a:lnTo>
                    <a:pt x="335280" y="31750"/>
                  </a:lnTo>
                  <a:lnTo>
                    <a:pt x="255270" y="31750"/>
                  </a:lnTo>
                  <a:lnTo>
                    <a:pt x="244197" y="26789"/>
                  </a:lnTo>
                  <a:lnTo>
                    <a:pt x="229552" y="15875"/>
                  </a:lnTo>
                  <a:lnTo>
                    <a:pt x="213479" y="4960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009B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34406" y="726186"/>
              <a:ext cx="381000" cy="111760"/>
            </a:xfrm>
            <a:custGeom>
              <a:avLst/>
              <a:gdLst/>
              <a:ahLst/>
              <a:cxnLst/>
              <a:rect l="l" t="t" r="r" b="b"/>
              <a:pathLst>
                <a:path w="381000" h="111759">
                  <a:moveTo>
                    <a:pt x="213360" y="111251"/>
                  </a:moveTo>
                  <a:lnTo>
                    <a:pt x="230266" y="111251"/>
                  </a:lnTo>
                  <a:lnTo>
                    <a:pt x="268605" y="111251"/>
                  </a:lnTo>
                  <a:lnTo>
                    <a:pt x="309800" y="111251"/>
                  </a:lnTo>
                  <a:lnTo>
                    <a:pt x="335280" y="111251"/>
                  </a:lnTo>
                  <a:lnTo>
                    <a:pt x="369570" y="98829"/>
                  </a:lnTo>
                  <a:lnTo>
                    <a:pt x="381000" y="71500"/>
                  </a:lnTo>
                  <a:lnTo>
                    <a:pt x="369570" y="44172"/>
                  </a:lnTo>
                  <a:lnTo>
                    <a:pt x="335280" y="31750"/>
                  </a:lnTo>
                  <a:lnTo>
                    <a:pt x="322242" y="31750"/>
                  </a:lnTo>
                  <a:lnTo>
                    <a:pt x="305276" y="31750"/>
                  </a:lnTo>
                  <a:lnTo>
                    <a:pt x="283309" y="31750"/>
                  </a:lnTo>
                  <a:lnTo>
                    <a:pt x="255270" y="31750"/>
                  </a:lnTo>
                  <a:lnTo>
                    <a:pt x="244197" y="26789"/>
                  </a:lnTo>
                  <a:lnTo>
                    <a:pt x="229552" y="15875"/>
                  </a:lnTo>
                  <a:lnTo>
                    <a:pt x="213479" y="4960"/>
                  </a:lnTo>
                  <a:lnTo>
                    <a:pt x="198120" y="0"/>
                  </a:lnTo>
                  <a:lnTo>
                    <a:pt x="185677" y="0"/>
                  </a:lnTo>
                  <a:lnTo>
                    <a:pt x="164306" y="0"/>
                  </a:lnTo>
                  <a:lnTo>
                    <a:pt x="140791" y="0"/>
                  </a:lnTo>
                  <a:lnTo>
                    <a:pt x="121920" y="0"/>
                  </a:lnTo>
                  <a:lnTo>
                    <a:pt x="106501" y="2728"/>
                  </a:lnTo>
                  <a:lnTo>
                    <a:pt x="90011" y="9921"/>
                  </a:lnTo>
                  <a:lnTo>
                    <a:pt x="74235" y="20091"/>
                  </a:lnTo>
                  <a:lnTo>
                    <a:pt x="60960" y="31750"/>
                  </a:lnTo>
                  <a:lnTo>
                    <a:pt x="41790" y="51764"/>
                  </a:lnTo>
                  <a:lnTo>
                    <a:pt x="21907" y="72516"/>
                  </a:lnTo>
                  <a:lnTo>
                    <a:pt x="6310" y="88792"/>
                  </a:lnTo>
                  <a:lnTo>
                    <a:pt x="0" y="95376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27726" y="788669"/>
              <a:ext cx="259079" cy="269875"/>
            </a:xfrm>
            <a:custGeom>
              <a:avLst/>
              <a:gdLst/>
              <a:ahLst/>
              <a:cxnLst/>
              <a:rect l="l" t="t" r="r" b="b"/>
              <a:pathLst>
                <a:path w="259079" h="269875">
                  <a:moveTo>
                    <a:pt x="75691" y="0"/>
                  </a:moveTo>
                  <a:lnTo>
                    <a:pt x="0" y="79628"/>
                  </a:lnTo>
                  <a:lnTo>
                    <a:pt x="183387" y="269747"/>
                  </a:lnTo>
                  <a:lnTo>
                    <a:pt x="259079" y="190118"/>
                  </a:lnTo>
                  <a:lnTo>
                    <a:pt x="75691" y="0"/>
                  </a:lnTo>
                  <a:close/>
                </a:path>
              </a:pathLst>
            </a:custGeom>
            <a:solidFill>
              <a:srgbClr val="009B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27726" y="788669"/>
              <a:ext cx="259079" cy="269875"/>
            </a:xfrm>
            <a:custGeom>
              <a:avLst/>
              <a:gdLst/>
              <a:ahLst/>
              <a:cxnLst/>
              <a:rect l="l" t="t" r="r" b="b"/>
              <a:pathLst>
                <a:path w="259079" h="269875">
                  <a:moveTo>
                    <a:pt x="183387" y="269747"/>
                  </a:moveTo>
                  <a:lnTo>
                    <a:pt x="259079" y="190118"/>
                  </a:lnTo>
                  <a:lnTo>
                    <a:pt x="75691" y="0"/>
                  </a:lnTo>
                  <a:lnTo>
                    <a:pt x="0" y="79628"/>
                  </a:lnTo>
                  <a:lnTo>
                    <a:pt x="183387" y="269747"/>
                  </a:lnTo>
                  <a:close/>
                </a:path>
                <a:path w="259079" h="269875">
                  <a:moveTo>
                    <a:pt x="76200" y="79247"/>
                  </a:moveTo>
                  <a:lnTo>
                    <a:pt x="106679" y="111251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07202" y="409193"/>
              <a:ext cx="254635" cy="182880"/>
            </a:xfrm>
            <a:custGeom>
              <a:avLst/>
              <a:gdLst/>
              <a:ahLst/>
              <a:cxnLst/>
              <a:rect l="l" t="t" r="r" b="b"/>
              <a:pathLst>
                <a:path w="254635" h="182879">
                  <a:moveTo>
                    <a:pt x="183007" y="0"/>
                  </a:moveTo>
                  <a:lnTo>
                    <a:pt x="122047" y="0"/>
                  </a:lnTo>
                  <a:lnTo>
                    <a:pt x="91439" y="31622"/>
                  </a:lnTo>
                  <a:lnTo>
                    <a:pt x="45720" y="31622"/>
                  </a:lnTo>
                  <a:lnTo>
                    <a:pt x="27324" y="35131"/>
                  </a:lnTo>
                  <a:lnTo>
                    <a:pt x="12858" y="44926"/>
                  </a:lnTo>
                  <a:lnTo>
                    <a:pt x="3393" y="59912"/>
                  </a:lnTo>
                  <a:lnTo>
                    <a:pt x="0" y="78993"/>
                  </a:lnTo>
                  <a:lnTo>
                    <a:pt x="0" y="110616"/>
                  </a:lnTo>
                  <a:lnTo>
                    <a:pt x="106807" y="110616"/>
                  </a:lnTo>
                  <a:lnTo>
                    <a:pt x="167767" y="173862"/>
                  </a:lnTo>
                  <a:lnTo>
                    <a:pt x="254508" y="182879"/>
                  </a:lnTo>
                  <a:lnTo>
                    <a:pt x="250698" y="92455"/>
                  </a:lnTo>
                  <a:lnTo>
                    <a:pt x="183007" y="0"/>
                  </a:lnTo>
                  <a:close/>
                </a:path>
              </a:pathLst>
            </a:custGeom>
            <a:solidFill>
              <a:srgbClr val="009B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07202" y="409193"/>
              <a:ext cx="254635" cy="182880"/>
            </a:xfrm>
            <a:custGeom>
              <a:avLst/>
              <a:gdLst/>
              <a:ahLst/>
              <a:cxnLst/>
              <a:rect l="l" t="t" r="r" b="b"/>
              <a:pathLst>
                <a:path w="254635" h="182879">
                  <a:moveTo>
                    <a:pt x="250698" y="92455"/>
                  </a:moveTo>
                  <a:lnTo>
                    <a:pt x="251257" y="105798"/>
                  </a:lnTo>
                  <a:lnTo>
                    <a:pt x="252602" y="137667"/>
                  </a:lnTo>
                  <a:lnTo>
                    <a:pt x="253948" y="169537"/>
                  </a:lnTo>
                  <a:lnTo>
                    <a:pt x="254508" y="182879"/>
                  </a:lnTo>
                  <a:lnTo>
                    <a:pt x="167767" y="173862"/>
                  </a:lnTo>
                  <a:lnTo>
                    <a:pt x="106807" y="110616"/>
                  </a:lnTo>
                  <a:lnTo>
                    <a:pt x="0" y="110616"/>
                  </a:lnTo>
                  <a:lnTo>
                    <a:pt x="0" y="78993"/>
                  </a:lnTo>
                  <a:lnTo>
                    <a:pt x="3393" y="59912"/>
                  </a:lnTo>
                  <a:lnTo>
                    <a:pt x="12858" y="44926"/>
                  </a:lnTo>
                  <a:lnTo>
                    <a:pt x="27324" y="35131"/>
                  </a:lnTo>
                  <a:lnTo>
                    <a:pt x="45720" y="31622"/>
                  </a:lnTo>
                  <a:lnTo>
                    <a:pt x="91439" y="31622"/>
                  </a:lnTo>
                  <a:lnTo>
                    <a:pt x="122047" y="0"/>
                  </a:lnTo>
                  <a:lnTo>
                    <a:pt x="183007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6506" y="602234"/>
              <a:ext cx="180848" cy="16865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64378" y="428497"/>
              <a:ext cx="150368" cy="18186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84190" y="635761"/>
              <a:ext cx="101600" cy="10312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055614" y="3131057"/>
              <a:ext cx="551815" cy="532130"/>
            </a:xfrm>
            <a:custGeom>
              <a:avLst/>
              <a:gdLst/>
              <a:ahLst/>
              <a:cxnLst/>
              <a:rect l="l" t="t" r="r" b="b"/>
              <a:pathLst>
                <a:path w="551815" h="532129">
                  <a:moveTo>
                    <a:pt x="339089" y="0"/>
                  </a:moveTo>
                  <a:lnTo>
                    <a:pt x="312038" y="48005"/>
                  </a:lnTo>
                  <a:lnTo>
                    <a:pt x="295013" y="45505"/>
                  </a:lnTo>
                  <a:lnTo>
                    <a:pt x="277558" y="44672"/>
                  </a:lnTo>
                  <a:lnTo>
                    <a:pt x="259246" y="45505"/>
                  </a:lnTo>
                  <a:lnTo>
                    <a:pt x="239649" y="48005"/>
                  </a:lnTo>
                  <a:lnTo>
                    <a:pt x="212598" y="0"/>
                  </a:lnTo>
                  <a:lnTo>
                    <a:pt x="126619" y="34925"/>
                  </a:lnTo>
                  <a:lnTo>
                    <a:pt x="144652" y="87249"/>
                  </a:lnTo>
                  <a:lnTo>
                    <a:pt x="128553" y="97869"/>
                  </a:lnTo>
                  <a:lnTo>
                    <a:pt x="114157" y="110109"/>
                  </a:lnTo>
                  <a:lnTo>
                    <a:pt x="101451" y="123967"/>
                  </a:lnTo>
                  <a:lnTo>
                    <a:pt x="90424" y="139445"/>
                  </a:lnTo>
                  <a:lnTo>
                    <a:pt x="36195" y="122046"/>
                  </a:lnTo>
                  <a:lnTo>
                    <a:pt x="0" y="204850"/>
                  </a:lnTo>
                  <a:lnTo>
                    <a:pt x="54228" y="231012"/>
                  </a:lnTo>
                  <a:lnTo>
                    <a:pt x="51728" y="247463"/>
                  </a:lnTo>
                  <a:lnTo>
                    <a:pt x="50895" y="264318"/>
                  </a:lnTo>
                  <a:lnTo>
                    <a:pt x="51728" y="281983"/>
                  </a:lnTo>
                  <a:lnTo>
                    <a:pt x="54228" y="300863"/>
                  </a:lnTo>
                  <a:lnTo>
                    <a:pt x="0" y="327025"/>
                  </a:lnTo>
                  <a:lnTo>
                    <a:pt x="36195" y="409828"/>
                  </a:lnTo>
                  <a:lnTo>
                    <a:pt x="90424" y="392429"/>
                  </a:lnTo>
                  <a:lnTo>
                    <a:pt x="104022" y="407908"/>
                  </a:lnTo>
                  <a:lnTo>
                    <a:pt x="117586" y="421766"/>
                  </a:lnTo>
                  <a:lnTo>
                    <a:pt x="131125" y="434006"/>
                  </a:lnTo>
                  <a:lnTo>
                    <a:pt x="144652" y="444626"/>
                  </a:lnTo>
                  <a:lnTo>
                    <a:pt x="126619" y="496950"/>
                  </a:lnTo>
                  <a:lnTo>
                    <a:pt x="212598" y="531875"/>
                  </a:lnTo>
                  <a:lnTo>
                    <a:pt x="239649" y="479551"/>
                  </a:lnTo>
                  <a:lnTo>
                    <a:pt x="257317" y="481980"/>
                  </a:lnTo>
                  <a:lnTo>
                    <a:pt x="275844" y="482790"/>
                  </a:lnTo>
                  <a:lnTo>
                    <a:pt x="294370" y="481980"/>
                  </a:lnTo>
                  <a:lnTo>
                    <a:pt x="312038" y="479551"/>
                  </a:lnTo>
                  <a:lnTo>
                    <a:pt x="339089" y="531875"/>
                  </a:lnTo>
                  <a:lnTo>
                    <a:pt x="425069" y="496950"/>
                  </a:lnTo>
                  <a:lnTo>
                    <a:pt x="411480" y="444626"/>
                  </a:lnTo>
                  <a:lnTo>
                    <a:pt x="425009" y="431577"/>
                  </a:lnTo>
                  <a:lnTo>
                    <a:pt x="438086" y="418528"/>
                  </a:lnTo>
                  <a:lnTo>
                    <a:pt x="450306" y="405479"/>
                  </a:lnTo>
                  <a:lnTo>
                    <a:pt x="461263" y="392429"/>
                  </a:lnTo>
                  <a:lnTo>
                    <a:pt x="515492" y="409828"/>
                  </a:lnTo>
                  <a:lnTo>
                    <a:pt x="551688" y="327025"/>
                  </a:lnTo>
                  <a:lnTo>
                    <a:pt x="501904" y="300863"/>
                  </a:lnTo>
                  <a:lnTo>
                    <a:pt x="504475" y="283805"/>
                  </a:lnTo>
                  <a:lnTo>
                    <a:pt x="505333" y="265937"/>
                  </a:lnTo>
                  <a:lnTo>
                    <a:pt x="504475" y="248070"/>
                  </a:lnTo>
                  <a:lnTo>
                    <a:pt x="501904" y="231012"/>
                  </a:lnTo>
                  <a:lnTo>
                    <a:pt x="551688" y="204850"/>
                  </a:lnTo>
                  <a:lnTo>
                    <a:pt x="515492" y="122046"/>
                  </a:lnTo>
                  <a:lnTo>
                    <a:pt x="461263" y="135127"/>
                  </a:lnTo>
                  <a:lnTo>
                    <a:pt x="450236" y="122146"/>
                  </a:lnTo>
                  <a:lnTo>
                    <a:pt x="437530" y="109569"/>
                  </a:lnTo>
                  <a:lnTo>
                    <a:pt x="423134" y="97801"/>
                  </a:lnTo>
                  <a:lnTo>
                    <a:pt x="407035" y="87249"/>
                  </a:lnTo>
                  <a:lnTo>
                    <a:pt x="425069" y="34925"/>
                  </a:lnTo>
                  <a:lnTo>
                    <a:pt x="339089" y="0"/>
                  </a:lnTo>
                  <a:close/>
                </a:path>
              </a:pathLst>
            </a:custGeom>
            <a:solidFill>
              <a:srgbClr val="009B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55614" y="3131057"/>
              <a:ext cx="551815" cy="532130"/>
            </a:xfrm>
            <a:custGeom>
              <a:avLst/>
              <a:gdLst/>
              <a:ahLst/>
              <a:cxnLst/>
              <a:rect l="l" t="t" r="r" b="b"/>
              <a:pathLst>
                <a:path w="551815" h="532129">
                  <a:moveTo>
                    <a:pt x="551688" y="204850"/>
                  </a:moveTo>
                  <a:lnTo>
                    <a:pt x="530762" y="156979"/>
                  </a:lnTo>
                  <a:lnTo>
                    <a:pt x="520017" y="132397"/>
                  </a:lnTo>
                  <a:lnTo>
                    <a:pt x="516058" y="123340"/>
                  </a:lnTo>
                  <a:lnTo>
                    <a:pt x="515492" y="122046"/>
                  </a:lnTo>
                  <a:lnTo>
                    <a:pt x="484141" y="129609"/>
                  </a:lnTo>
                  <a:lnTo>
                    <a:pt x="468042" y="133492"/>
                  </a:lnTo>
                  <a:lnTo>
                    <a:pt x="462111" y="134923"/>
                  </a:lnTo>
                  <a:lnTo>
                    <a:pt x="461263" y="135127"/>
                  </a:lnTo>
                  <a:lnTo>
                    <a:pt x="450236" y="122146"/>
                  </a:lnTo>
                  <a:lnTo>
                    <a:pt x="437530" y="109569"/>
                  </a:lnTo>
                  <a:lnTo>
                    <a:pt x="423134" y="97801"/>
                  </a:lnTo>
                  <a:lnTo>
                    <a:pt x="407035" y="87249"/>
                  </a:lnTo>
                  <a:lnTo>
                    <a:pt x="417460" y="56999"/>
                  </a:lnTo>
                  <a:lnTo>
                    <a:pt x="422814" y="41465"/>
                  </a:lnTo>
                  <a:lnTo>
                    <a:pt x="424787" y="35742"/>
                  </a:lnTo>
                  <a:lnTo>
                    <a:pt x="425069" y="34925"/>
                  </a:lnTo>
                  <a:lnTo>
                    <a:pt x="375362" y="14733"/>
                  </a:lnTo>
                  <a:lnTo>
                    <a:pt x="349837" y="4365"/>
                  </a:lnTo>
                  <a:lnTo>
                    <a:pt x="340433" y="545"/>
                  </a:lnTo>
                  <a:lnTo>
                    <a:pt x="339089" y="0"/>
                  </a:lnTo>
                  <a:lnTo>
                    <a:pt x="323451" y="27753"/>
                  </a:lnTo>
                  <a:lnTo>
                    <a:pt x="315420" y="42005"/>
                  </a:lnTo>
                  <a:lnTo>
                    <a:pt x="312461" y="47255"/>
                  </a:lnTo>
                  <a:lnTo>
                    <a:pt x="312038" y="48005"/>
                  </a:lnTo>
                  <a:lnTo>
                    <a:pt x="295013" y="45505"/>
                  </a:lnTo>
                  <a:lnTo>
                    <a:pt x="277558" y="44672"/>
                  </a:lnTo>
                  <a:lnTo>
                    <a:pt x="259246" y="45505"/>
                  </a:lnTo>
                  <a:lnTo>
                    <a:pt x="239649" y="48005"/>
                  </a:lnTo>
                  <a:lnTo>
                    <a:pt x="224010" y="20252"/>
                  </a:lnTo>
                  <a:lnTo>
                    <a:pt x="215979" y="6000"/>
                  </a:lnTo>
                  <a:lnTo>
                    <a:pt x="213020" y="750"/>
                  </a:lnTo>
                  <a:lnTo>
                    <a:pt x="212598" y="0"/>
                  </a:lnTo>
                  <a:lnTo>
                    <a:pt x="162891" y="20191"/>
                  </a:lnTo>
                  <a:lnTo>
                    <a:pt x="137366" y="30559"/>
                  </a:lnTo>
                  <a:lnTo>
                    <a:pt x="127962" y="34379"/>
                  </a:lnTo>
                  <a:lnTo>
                    <a:pt x="126619" y="34925"/>
                  </a:lnTo>
                  <a:lnTo>
                    <a:pt x="137044" y="65174"/>
                  </a:lnTo>
                  <a:lnTo>
                    <a:pt x="142398" y="80708"/>
                  </a:lnTo>
                  <a:lnTo>
                    <a:pt x="144371" y="86431"/>
                  </a:lnTo>
                  <a:lnTo>
                    <a:pt x="144652" y="87249"/>
                  </a:lnTo>
                  <a:lnTo>
                    <a:pt x="128553" y="97869"/>
                  </a:lnTo>
                  <a:lnTo>
                    <a:pt x="114157" y="110109"/>
                  </a:lnTo>
                  <a:lnTo>
                    <a:pt x="101451" y="123967"/>
                  </a:lnTo>
                  <a:lnTo>
                    <a:pt x="90424" y="139445"/>
                  </a:lnTo>
                  <a:lnTo>
                    <a:pt x="59072" y="129387"/>
                  </a:lnTo>
                  <a:lnTo>
                    <a:pt x="42973" y="124221"/>
                  </a:lnTo>
                  <a:lnTo>
                    <a:pt x="37042" y="122318"/>
                  </a:lnTo>
                  <a:lnTo>
                    <a:pt x="36195" y="122046"/>
                  </a:lnTo>
                  <a:lnTo>
                    <a:pt x="15269" y="169918"/>
                  </a:lnTo>
                  <a:lnTo>
                    <a:pt x="4524" y="194500"/>
                  </a:lnTo>
                  <a:lnTo>
                    <a:pt x="565" y="203557"/>
                  </a:lnTo>
                  <a:lnTo>
                    <a:pt x="0" y="204850"/>
                  </a:lnTo>
                  <a:lnTo>
                    <a:pt x="31351" y="219975"/>
                  </a:lnTo>
                  <a:lnTo>
                    <a:pt x="47450" y="227742"/>
                  </a:lnTo>
                  <a:lnTo>
                    <a:pt x="53381" y="230604"/>
                  </a:lnTo>
                  <a:lnTo>
                    <a:pt x="54228" y="231012"/>
                  </a:lnTo>
                  <a:lnTo>
                    <a:pt x="51728" y="247463"/>
                  </a:lnTo>
                  <a:lnTo>
                    <a:pt x="50895" y="264318"/>
                  </a:lnTo>
                  <a:lnTo>
                    <a:pt x="51728" y="281983"/>
                  </a:lnTo>
                  <a:lnTo>
                    <a:pt x="54228" y="300863"/>
                  </a:lnTo>
                  <a:lnTo>
                    <a:pt x="22877" y="315987"/>
                  </a:lnTo>
                  <a:lnTo>
                    <a:pt x="6778" y="323754"/>
                  </a:lnTo>
                  <a:lnTo>
                    <a:pt x="847" y="326616"/>
                  </a:lnTo>
                  <a:lnTo>
                    <a:pt x="0" y="327025"/>
                  </a:lnTo>
                  <a:lnTo>
                    <a:pt x="20925" y="374896"/>
                  </a:lnTo>
                  <a:lnTo>
                    <a:pt x="31670" y="399478"/>
                  </a:lnTo>
                  <a:lnTo>
                    <a:pt x="35629" y="408535"/>
                  </a:lnTo>
                  <a:lnTo>
                    <a:pt x="36195" y="409828"/>
                  </a:lnTo>
                  <a:lnTo>
                    <a:pt x="67546" y="399770"/>
                  </a:lnTo>
                  <a:lnTo>
                    <a:pt x="83645" y="394604"/>
                  </a:lnTo>
                  <a:lnTo>
                    <a:pt x="89576" y="392701"/>
                  </a:lnTo>
                  <a:lnTo>
                    <a:pt x="90424" y="392429"/>
                  </a:lnTo>
                  <a:lnTo>
                    <a:pt x="104022" y="407908"/>
                  </a:lnTo>
                  <a:lnTo>
                    <a:pt x="117586" y="421766"/>
                  </a:lnTo>
                  <a:lnTo>
                    <a:pt x="131125" y="434006"/>
                  </a:lnTo>
                  <a:lnTo>
                    <a:pt x="144652" y="444626"/>
                  </a:lnTo>
                  <a:lnTo>
                    <a:pt x="134227" y="474876"/>
                  </a:lnTo>
                  <a:lnTo>
                    <a:pt x="128873" y="490410"/>
                  </a:lnTo>
                  <a:lnTo>
                    <a:pt x="126900" y="496133"/>
                  </a:lnTo>
                  <a:lnTo>
                    <a:pt x="126619" y="496950"/>
                  </a:lnTo>
                  <a:lnTo>
                    <a:pt x="176325" y="517142"/>
                  </a:lnTo>
                  <a:lnTo>
                    <a:pt x="201850" y="527510"/>
                  </a:lnTo>
                  <a:lnTo>
                    <a:pt x="211254" y="531330"/>
                  </a:lnTo>
                  <a:lnTo>
                    <a:pt x="236267" y="486092"/>
                  </a:lnTo>
                  <a:lnTo>
                    <a:pt x="239649" y="479551"/>
                  </a:lnTo>
                  <a:lnTo>
                    <a:pt x="257317" y="481980"/>
                  </a:lnTo>
                  <a:lnTo>
                    <a:pt x="275844" y="482790"/>
                  </a:lnTo>
                  <a:lnTo>
                    <a:pt x="294370" y="481980"/>
                  </a:lnTo>
                  <a:lnTo>
                    <a:pt x="312038" y="479551"/>
                  </a:lnTo>
                  <a:lnTo>
                    <a:pt x="327677" y="509801"/>
                  </a:lnTo>
                  <a:lnTo>
                    <a:pt x="335708" y="525335"/>
                  </a:lnTo>
                  <a:lnTo>
                    <a:pt x="338667" y="531058"/>
                  </a:lnTo>
                  <a:lnTo>
                    <a:pt x="339089" y="531875"/>
                  </a:lnTo>
                  <a:lnTo>
                    <a:pt x="388796" y="511684"/>
                  </a:lnTo>
                  <a:lnTo>
                    <a:pt x="414321" y="501316"/>
                  </a:lnTo>
                  <a:lnTo>
                    <a:pt x="423725" y="497496"/>
                  </a:lnTo>
                  <a:lnTo>
                    <a:pt x="425069" y="496950"/>
                  </a:lnTo>
                  <a:lnTo>
                    <a:pt x="417212" y="466701"/>
                  </a:lnTo>
                  <a:lnTo>
                    <a:pt x="413178" y="451167"/>
                  </a:lnTo>
                  <a:lnTo>
                    <a:pt x="411692" y="445444"/>
                  </a:lnTo>
                  <a:lnTo>
                    <a:pt x="411480" y="444626"/>
                  </a:lnTo>
                  <a:lnTo>
                    <a:pt x="425009" y="431577"/>
                  </a:lnTo>
                  <a:lnTo>
                    <a:pt x="438086" y="418528"/>
                  </a:lnTo>
                  <a:lnTo>
                    <a:pt x="450306" y="405479"/>
                  </a:lnTo>
                  <a:lnTo>
                    <a:pt x="461263" y="392429"/>
                  </a:lnTo>
                  <a:lnTo>
                    <a:pt x="492615" y="402488"/>
                  </a:lnTo>
                  <a:lnTo>
                    <a:pt x="508714" y="407654"/>
                  </a:lnTo>
                  <a:lnTo>
                    <a:pt x="514645" y="409557"/>
                  </a:lnTo>
                  <a:lnTo>
                    <a:pt x="515492" y="409828"/>
                  </a:lnTo>
                  <a:lnTo>
                    <a:pt x="536418" y="361957"/>
                  </a:lnTo>
                  <a:lnTo>
                    <a:pt x="547163" y="337375"/>
                  </a:lnTo>
                  <a:lnTo>
                    <a:pt x="551122" y="328318"/>
                  </a:lnTo>
                  <a:lnTo>
                    <a:pt x="551688" y="327025"/>
                  </a:lnTo>
                  <a:lnTo>
                    <a:pt x="522906" y="311900"/>
                  </a:lnTo>
                  <a:lnTo>
                    <a:pt x="508127" y="304133"/>
                  </a:lnTo>
                  <a:lnTo>
                    <a:pt x="502681" y="301271"/>
                  </a:lnTo>
                  <a:lnTo>
                    <a:pt x="501904" y="300863"/>
                  </a:lnTo>
                  <a:lnTo>
                    <a:pt x="504475" y="283805"/>
                  </a:lnTo>
                  <a:lnTo>
                    <a:pt x="505333" y="265937"/>
                  </a:lnTo>
                  <a:lnTo>
                    <a:pt x="504475" y="248070"/>
                  </a:lnTo>
                  <a:lnTo>
                    <a:pt x="501904" y="231012"/>
                  </a:lnTo>
                  <a:lnTo>
                    <a:pt x="551688" y="20485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15862" y="3551681"/>
              <a:ext cx="356870" cy="342900"/>
            </a:xfrm>
            <a:custGeom>
              <a:avLst/>
              <a:gdLst/>
              <a:ahLst/>
              <a:cxnLst/>
              <a:rect l="l" t="t" r="r" b="b"/>
              <a:pathLst>
                <a:path w="356870" h="342900">
                  <a:moveTo>
                    <a:pt x="176022" y="0"/>
                  </a:moveTo>
                  <a:lnTo>
                    <a:pt x="117348" y="8635"/>
                  </a:lnTo>
                  <a:lnTo>
                    <a:pt x="121920" y="43433"/>
                  </a:lnTo>
                  <a:lnTo>
                    <a:pt x="81280" y="69468"/>
                  </a:lnTo>
                  <a:lnTo>
                    <a:pt x="49657" y="52069"/>
                  </a:lnTo>
                  <a:lnTo>
                    <a:pt x="18034" y="99821"/>
                  </a:lnTo>
                  <a:lnTo>
                    <a:pt x="45085" y="121538"/>
                  </a:lnTo>
                  <a:lnTo>
                    <a:pt x="41800" y="131343"/>
                  </a:lnTo>
                  <a:lnTo>
                    <a:pt x="38909" y="141589"/>
                  </a:lnTo>
                  <a:lnTo>
                    <a:pt x="36851" y="152667"/>
                  </a:lnTo>
                  <a:lnTo>
                    <a:pt x="36068" y="164972"/>
                  </a:lnTo>
                  <a:lnTo>
                    <a:pt x="0" y="173608"/>
                  </a:lnTo>
                  <a:lnTo>
                    <a:pt x="9017" y="229996"/>
                  </a:lnTo>
                  <a:lnTo>
                    <a:pt x="45085" y="225678"/>
                  </a:lnTo>
                  <a:lnTo>
                    <a:pt x="51921" y="237898"/>
                  </a:lnTo>
                  <a:lnTo>
                    <a:pt x="58721" y="248475"/>
                  </a:lnTo>
                  <a:lnTo>
                    <a:pt x="65498" y="257432"/>
                  </a:lnTo>
                  <a:lnTo>
                    <a:pt x="72263" y="264794"/>
                  </a:lnTo>
                  <a:lnTo>
                    <a:pt x="54229" y="295147"/>
                  </a:lnTo>
                  <a:lnTo>
                    <a:pt x="103886" y="329818"/>
                  </a:lnTo>
                  <a:lnTo>
                    <a:pt x="126365" y="299465"/>
                  </a:lnTo>
                  <a:lnTo>
                    <a:pt x="136626" y="305206"/>
                  </a:lnTo>
                  <a:lnTo>
                    <a:pt x="147304" y="309292"/>
                  </a:lnTo>
                  <a:lnTo>
                    <a:pt x="158815" y="311735"/>
                  </a:lnTo>
                  <a:lnTo>
                    <a:pt x="171577" y="312546"/>
                  </a:lnTo>
                  <a:lnTo>
                    <a:pt x="180594" y="342899"/>
                  </a:lnTo>
                  <a:lnTo>
                    <a:pt x="239268" y="334263"/>
                  </a:lnTo>
                  <a:lnTo>
                    <a:pt x="234696" y="299465"/>
                  </a:lnTo>
                  <a:lnTo>
                    <a:pt x="247386" y="295483"/>
                  </a:lnTo>
                  <a:lnTo>
                    <a:pt x="258397" y="290274"/>
                  </a:lnTo>
                  <a:lnTo>
                    <a:pt x="267717" y="284231"/>
                  </a:lnTo>
                  <a:lnTo>
                    <a:pt x="275336" y="277748"/>
                  </a:lnTo>
                  <a:lnTo>
                    <a:pt x="306959" y="295147"/>
                  </a:lnTo>
                  <a:lnTo>
                    <a:pt x="343027" y="247395"/>
                  </a:lnTo>
                  <a:lnTo>
                    <a:pt x="311531" y="225678"/>
                  </a:lnTo>
                  <a:lnTo>
                    <a:pt x="317438" y="213377"/>
                  </a:lnTo>
                  <a:lnTo>
                    <a:pt x="321643" y="201850"/>
                  </a:lnTo>
                  <a:lnTo>
                    <a:pt x="324157" y="190299"/>
                  </a:lnTo>
                  <a:lnTo>
                    <a:pt x="324993" y="177926"/>
                  </a:lnTo>
                  <a:lnTo>
                    <a:pt x="356616" y="169290"/>
                  </a:lnTo>
                  <a:lnTo>
                    <a:pt x="347599" y="112902"/>
                  </a:lnTo>
                  <a:lnTo>
                    <a:pt x="311531" y="117220"/>
                  </a:lnTo>
                  <a:lnTo>
                    <a:pt x="307338" y="107430"/>
                  </a:lnTo>
                  <a:lnTo>
                    <a:pt x="301894" y="97662"/>
                  </a:lnTo>
                  <a:lnTo>
                    <a:pt x="295618" y="87895"/>
                  </a:lnTo>
                  <a:lnTo>
                    <a:pt x="288925" y="78104"/>
                  </a:lnTo>
                  <a:lnTo>
                    <a:pt x="306959" y="47751"/>
                  </a:lnTo>
                  <a:lnTo>
                    <a:pt x="257302" y="17398"/>
                  </a:lnTo>
                  <a:lnTo>
                    <a:pt x="234696" y="43433"/>
                  </a:lnTo>
                  <a:lnTo>
                    <a:pt x="209867" y="37433"/>
                  </a:lnTo>
                  <a:lnTo>
                    <a:pt x="197869" y="35432"/>
                  </a:lnTo>
                  <a:lnTo>
                    <a:pt x="185039" y="34670"/>
                  </a:lnTo>
                  <a:lnTo>
                    <a:pt x="176022" y="0"/>
                  </a:lnTo>
                  <a:close/>
                </a:path>
              </a:pathLst>
            </a:custGeom>
            <a:solidFill>
              <a:srgbClr val="009B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15862" y="3551681"/>
              <a:ext cx="356870" cy="342900"/>
            </a:xfrm>
            <a:custGeom>
              <a:avLst/>
              <a:gdLst/>
              <a:ahLst/>
              <a:cxnLst/>
              <a:rect l="l" t="t" r="r" b="b"/>
              <a:pathLst>
                <a:path w="356870" h="342900">
                  <a:moveTo>
                    <a:pt x="356616" y="169290"/>
                  </a:moveTo>
                  <a:lnTo>
                    <a:pt x="351403" y="136691"/>
                  </a:lnTo>
                  <a:lnTo>
                    <a:pt x="348726" y="119951"/>
                  </a:lnTo>
                  <a:lnTo>
                    <a:pt x="347739" y="113784"/>
                  </a:lnTo>
                  <a:lnTo>
                    <a:pt x="347599" y="112902"/>
                  </a:lnTo>
                  <a:lnTo>
                    <a:pt x="326747" y="115399"/>
                  </a:lnTo>
                  <a:lnTo>
                    <a:pt x="316039" y="116681"/>
                  </a:lnTo>
                  <a:lnTo>
                    <a:pt x="312094" y="117153"/>
                  </a:lnTo>
                  <a:lnTo>
                    <a:pt x="311531" y="117220"/>
                  </a:lnTo>
                  <a:lnTo>
                    <a:pt x="307338" y="107430"/>
                  </a:lnTo>
                  <a:lnTo>
                    <a:pt x="301894" y="97662"/>
                  </a:lnTo>
                  <a:lnTo>
                    <a:pt x="295618" y="87895"/>
                  </a:lnTo>
                  <a:lnTo>
                    <a:pt x="288925" y="78104"/>
                  </a:lnTo>
                  <a:lnTo>
                    <a:pt x="299350" y="60557"/>
                  </a:lnTo>
                  <a:lnTo>
                    <a:pt x="304704" y="51546"/>
                  </a:lnTo>
                  <a:lnTo>
                    <a:pt x="306677" y="48226"/>
                  </a:lnTo>
                  <a:lnTo>
                    <a:pt x="306959" y="47751"/>
                  </a:lnTo>
                  <a:lnTo>
                    <a:pt x="278251" y="30204"/>
                  </a:lnTo>
                  <a:lnTo>
                    <a:pt x="263509" y="21193"/>
                  </a:lnTo>
                  <a:lnTo>
                    <a:pt x="258077" y="17873"/>
                  </a:lnTo>
                  <a:lnTo>
                    <a:pt x="257302" y="17398"/>
                  </a:lnTo>
                  <a:lnTo>
                    <a:pt x="244232" y="32450"/>
                  </a:lnTo>
                  <a:lnTo>
                    <a:pt x="237521" y="40179"/>
                  </a:lnTo>
                  <a:lnTo>
                    <a:pt x="235049" y="43027"/>
                  </a:lnTo>
                  <a:lnTo>
                    <a:pt x="234696" y="43433"/>
                  </a:lnTo>
                  <a:lnTo>
                    <a:pt x="221865" y="40243"/>
                  </a:lnTo>
                  <a:lnTo>
                    <a:pt x="209867" y="37433"/>
                  </a:lnTo>
                  <a:lnTo>
                    <a:pt x="197869" y="35432"/>
                  </a:lnTo>
                  <a:lnTo>
                    <a:pt x="185039" y="34670"/>
                  </a:lnTo>
                  <a:lnTo>
                    <a:pt x="179826" y="14626"/>
                  </a:lnTo>
                  <a:lnTo>
                    <a:pt x="177149" y="4333"/>
                  </a:lnTo>
                  <a:lnTo>
                    <a:pt x="176162" y="541"/>
                  </a:lnTo>
                  <a:lnTo>
                    <a:pt x="176022" y="0"/>
                  </a:lnTo>
                  <a:lnTo>
                    <a:pt x="142101" y="4992"/>
                  </a:lnTo>
                  <a:lnTo>
                    <a:pt x="124682" y="7556"/>
                  </a:lnTo>
                  <a:lnTo>
                    <a:pt x="118264" y="8501"/>
                  </a:lnTo>
                  <a:lnTo>
                    <a:pt x="117348" y="8635"/>
                  </a:lnTo>
                  <a:lnTo>
                    <a:pt x="119991" y="28753"/>
                  </a:lnTo>
                  <a:lnTo>
                    <a:pt x="121348" y="39084"/>
                  </a:lnTo>
                  <a:lnTo>
                    <a:pt x="121848" y="42890"/>
                  </a:lnTo>
                  <a:lnTo>
                    <a:pt x="121920" y="43433"/>
                  </a:lnTo>
                  <a:lnTo>
                    <a:pt x="111730" y="49912"/>
                  </a:lnTo>
                  <a:lnTo>
                    <a:pt x="101552" y="56403"/>
                  </a:lnTo>
                  <a:lnTo>
                    <a:pt x="91398" y="62918"/>
                  </a:lnTo>
                  <a:lnTo>
                    <a:pt x="81280" y="69468"/>
                  </a:lnTo>
                  <a:lnTo>
                    <a:pt x="62997" y="59410"/>
                  </a:lnTo>
                  <a:lnTo>
                    <a:pt x="53609" y="54244"/>
                  </a:lnTo>
                  <a:lnTo>
                    <a:pt x="50151" y="52341"/>
                  </a:lnTo>
                  <a:lnTo>
                    <a:pt x="49657" y="52069"/>
                  </a:lnTo>
                  <a:lnTo>
                    <a:pt x="31374" y="79676"/>
                  </a:lnTo>
                  <a:lnTo>
                    <a:pt x="21986" y="93852"/>
                  </a:lnTo>
                  <a:lnTo>
                    <a:pt x="18528" y="99075"/>
                  </a:lnTo>
                  <a:lnTo>
                    <a:pt x="18034" y="99821"/>
                  </a:lnTo>
                  <a:lnTo>
                    <a:pt x="33672" y="112377"/>
                  </a:lnTo>
                  <a:lnTo>
                    <a:pt x="41703" y="118824"/>
                  </a:lnTo>
                  <a:lnTo>
                    <a:pt x="44662" y="121199"/>
                  </a:lnTo>
                  <a:lnTo>
                    <a:pt x="45085" y="121538"/>
                  </a:lnTo>
                  <a:lnTo>
                    <a:pt x="41800" y="131343"/>
                  </a:lnTo>
                  <a:lnTo>
                    <a:pt x="38909" y="141589"/>
                  </a:lnTo>
                  <a:lnTo>
                    <a:pt x="36851" y="152667"/>
                  </a:lnTo>
                  <a:lnTo>
                    <a:pt x="36068" y="164972"/>
                  </a:lnTo>
                  <a:lnTo>
                    <a:pt x="15216" y="169965"/>
                  </a:lnTo>
                  <a:lnTo>
                    <a:pt x="4508" y="172529"/>
                  </a:lnTo>
                  <a:lnTo>
                    <a:pt x="563" y="173474"/>
                  </a:lnTo>
                  <a:lnTo>
                    <a:pt x="0" y="173608"/>
                  </a:lnTo>
                  <a:lnTo>
                    <a:pt x="5212" y="206208"/>
                  </a:lnTo>
                  <a:lnTo>
                    <a:pt x="7889" y="222948"/>
                  </a:lnTo>
                  <a:lnTo>
                    <a:pt x="8876" y="229115"/>
                  </a:lnTo>
                  <a:lnTo>
                    <a:pt x="9017" y="229996"/>
                  </a:lnTo>
                  <a:lnTo>
                    <a:pt x="29868" y="227500"/>
                  </a:lnTo>
                  <a:lnTo>
                    <a:pt x="40576" y="226218"/>
                  </a:lnTo>
                  <a:lnTo>
                    <a:pt x="44521" y="225746"/>
                  </a:lnTo>
                  <a:lnTo>
                    <a:pt x="45085" y="225678"/>
                  </a:lnTo>
                  <a:lnTo>
                    <a:pt x="51921" y="237898"/>
                  </a:lnTo>
                  <a:lnTo>
                    <a:pt x="58721" y="248475"/>
                  </a:lnTo>
                  <a:lnTo>
                    <a:pt x="65498" y="257432"/>
                  </a:lnTo>
                  <a:lnTo>
                    <a:pt x="72263" y="264794"/>
                  </a:lnTo>
                  <a:lnTo>
                    <a:pt x="61837" y="282342"/>
                  </a:lnTo>
                  <a:lnTo>
                    <a:pt x="56483" y="291353"/>
                  </a:lnTo>
                  <a:lnTo>
                    <a:pt x="54510" y="294673"/>
                  </a:lnTo>
                  <a:lnTo>
                    <a:pt x="54229" y="295147"/>
                  </a:lnTo>
                  <a:lnTo>
                    <a:pt x="82936" y="315192"/>
                  </a:lnTo>
                  <a:lnTo>
                    <a:pt x="97678" y="325485"/>
                  </a:lnTo>
                  <a:lnTo>
                    <a:pt x="103110" y="329277"/>
                  </a:lnTo>
                  <a:lnTo>
                    <a:pt x="103886" y="329818"/>
                  </a:lnTo>
                  <a:lnTo>
                    <a:pt x="116881" y="312271"/>
                  </a:lnTo>
                  <a:lnTo>
                    <a:pt x="123555" y="303260"/>
                  </a:lnTo>
                  <a:lnTo>
                    <a:pt x="126013" y="299940"/>
                  </a:lnTo>
                  <a:lnTo>
                    <a:pt x="126365" y="299465"/>
                  </a:lnTo>
                  <a:lnTo>
                    <a:pt x="136626" y="305206"/>
                  </a:lnTo>
                  <a:lnTo>
                    <a:pt x="147304" y="309292"/>
                  </a:lnTo>
                  <a:lnTo>
                    <a:pt x="158815" y="311735"/>
                  </a:lnTo>
                  <a:lnTo>
                    <a:pt x="171577" y="312546"/>
                  </a:lnTo>
                  <a:lnTo>
                    <a:pt x="176789" y="330094"/>
                  </a:lnTo>
                  <a:lnTo>
                    <a:pt x="179466" y="339105"/>
                  </a:lnTo>
                  <a:lnTo>
                    <a:pt x="180453" y="342425"/>
                  </a:lnTo>
                  <a:lnTo>
                    <a:pt x="180594" y="342899"/>
                  </a:lnTo>
                  <a:lnTo>
                    <a:pt x="214514" y="337907"/>
                  </a:lnTo>
                  <a:lnTo>
                    <a:pt x="231933" y="335343"/>
                  </a:lnTo>
                  <a:lnTo>
                    <a:pt x="238351" y="334398"/>
                  </a:lnTo>
                  <a:lnTo>
                    <a:pt x="239268" y="334263"/>
                  </a:lnTo>
                  <a:lnTo>
                    <a:pt x="236624" y="314146"/>
                  </a:lnTo>
                  <a:lnTo>
                    <a:pt x="235267" y="303815"/>
                  </a:lnTo>
                  <a:lnTo>
                    <a:pt x="234767" y="300009"/>
                  </a:lnTo>
                  <a:lnTo>
                    <a:pt x="234696" y="299465"/>
                  </a:lnTo>
                  <a:lnTo>
                    <a:pt x="247386" y="295483"/>
                  </a:lnTo>
                  <a:lnTo>
                    <a:pt x="258397" y="290274"/>
                  </a:lnTo>
                  <a:lnTo>
                    <a:pt x="267717" y="284231"/>
                  </a:lnTo>
                  <a:lnTo>
                    <a:pt x="275336" y="277748"/>
                  </a:lnTo>
                  <a:lnTo>
                    <a:pt x="293618" y="287807"/>
                  </a:lnTo>
                  <a:lnTo>
                    <a:pt x="303006" y="292973"/>
                  </a:lnTo>
                  <a:lnTo>
                    <a:pt x="306464" y="294876"/>
                  </a:lnTo>
                  <a:lnTo>
                    <a:pt x="306959" y="295147"/>
                  </a:lnTo>
                  <a:lnTo>
                    <a:pt x="327810" y="267541"/>
                  </a:lnTo>
                  <a:lnTo>
                    <a:pt x="338518" y="253364"/>
                  </a:lnTo>
                  <a:lnTo>
                    <a:pt x="342463" y="248142"/>
                  </a:lnTo>
                  <a:lnTo>
                    <a:pt x="343027" y="247395"/>
                  </a:lnTo>
                  <a:lnTo>
                    <a:pt x="324818" y="234840"/>
                  </a:lnTo>
                  <a:lnTo>
                    <a:pt x="315468" y="228393"/>
                  </a:lnTo>
                  <a:lnTo>
                    <a:pt x="312023" y="226018"/>
                  </a:lnTo>
                  <a:lnTo>
                    <a:pt x="311531" y="225678"/>
                  </a:lnTo>
                  <a:lnTo>
                    <a:pt x="317438" y="213377"/>
                  </a:lnTo>
                  <a:lnTo>
                    <a:pt x="321643" y="201850"/>
                  </a:lnTo>
                  <a:lnTo>
                    <a:pt x="324157" y="190299"/>
                  </a:lnTo>
                  <a:lnTo>
                    <a:pt x="324993" y="177926"/>
                  </a:lnTo>
                  <a:lnTo>
                    <a:pt x="356616" y="16929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33414" y="3302762"/>
              <a:ext cx="205232" cy="19913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31178" y="3660901"/>
              <a:ext cx="132079" cy="127508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030020" y="1182116"/>
            <a:ext cx="2324735" cy="139827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065" marR="5080" algn="ctr">
              <a:lnSpc>
                <a:spcPct val="85900"/>
              </a:lnSpc>
              <a:spcBef>
                <a:spcPts val="695"/>
              </a:spcBef>
            </a:pPr>
            <a:r>
              <a:rPr sz="3300" spc="10" dirty="0"/>
              <a:t>Construi</a:t>
            </a:r>
            <a:r>
              <a:rPr sz="3300" spc="5" dirty="0"/>
              <a:t>n</a:t>
            </a:r>
            <a:r>
              <a:rPr sz="3300" spc="15" dirty="0"/>
              <a:t>do  </a:t>
            </a:r>
            <a:r>
              <a:rPr sz="3300" spc="20" dirty="0"/>
              <a:t>o </a:t>
            </a:r>
            <a:r>
              <a:rPr sz="3300" spc="5" dirty="0"/>
              <a:t>futuro </a:t>
            </a:r>
            <a:r>
              <a:rPr sz="3300" spc="15" dirty="0"/>
              <a:t>da </a:t>
            </a:r>
            <a:r>
              <a:rPr sz="3300" spc="20" dirty="0"/>
              <a:t> </a:t>
            </a:r>
            <a:r>
              <a:rPr sz="3300" spc="5" dirty="0"/>
              <a:t>indústria</a:t>
            </a:r>
            <a:endParaRPr sz="3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8922" y="980694"/>
            <a:ext cx="6901815" cy="56400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20"/>
              </a:spcBef>
            </a:pPr>
            <a:r>
              <a:rPr sz="2200" spc="-10" dirty="0">
                <a:solidFill>
                  <a:srgbClr val="FFFFFF"/>
                </a:solidFill>
                <a:latin typeface="Segoe UI Emoji"/>
                <a:cs typeface="Segoe UI Emoji"/>
              </a:rPr>
              <a:t>Pontos</a:t>
            </a:r>
            <a:r>
              <a:rPr sz="2200" spc="-7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Segoe UI Emoji"/>
                <a:cs typeface="Segoe UI Emoji"/>
              </a:rPr>
              <a:t>positivos</a:t>
            </a:r>
            <a:endParaRPr sz="2200">
              <a:latin typeface="Segoe UI Emoji"/>
              <a:cs typeface="Segoe UI Emoj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Segoe UI Emoji"/>
              <a:cs typeface="Segoe UI Emoji"/>
            </a:endParaRPr>
          </a:p>
          <a:p>
            <a:pPr marL="250190" indent="-238125" algn="just">
              <a:lnSpc>
                <a:spcPts val="2810"/>
              </a:lnSpc>
              <a:buClr>
                <a:srgbClr val="2E7B91"/>
              </a:buClr>
              <a:buFont typeface="Arial MT"/>
              <a:buChar char="•"/>
              <a:tabLst>
                <a:tab pos="250825" algn="l"/>
              </a:tabLst>
            </a:pP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A</a:t>
            </a:r>
            <a:r>
              <a:rPr sz="2400" spc="2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 Emoji"/>
                <a:cs typeface="Segoe UI Emoji"/>
              </a:rPr>
              <a:t>atividade</a:t>
            </a:r>
            <a:r>
              <a:rPr sz="2400" spc="3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Segoe UI Emoji"/>
                <a:cs typeface="Segoe UI Emoji"/>
              </a:rPr>
              <a:t>inovativa</a:t>
            </a:r>
            <a:r>
              <a:rPr sz="2400" spc="3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é</a:t>
            </a:r>
            <a:r>
              <a:rPr sz="2400" spc="3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 Emoji"/>
                <a:cs typeface="Segoe UI Emoji"/>
              </a:rPr>
              <a:t>arriscada</a:t>
            </a:r>
            <a:r>
              <a:rPr sz="2400" spc="3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e</a:t>
            </a:r>
            <a:r>
              <a:rPr sz="2400" spc="3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o</a:t>
            </a:r>
            <a:r>
              <a:rPr sz="2400" spc="1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Segoe UI Emoji"/>
                <a:cs typeface="Segoe UI Emoji"/>
              </a:rPr>
              <a:t>risco</a:t>
            </a:r>
            <a:r>
              <a:rPr sz="2400" spc="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Segoe UI Emoji"/>
                <a:cs typeface="Segoe UI Emoji"/>
              </a:rPr>
              <a:t>reduz</a:t>
            </a:r>
            <a:r>
              <a:rPr sz="2400" spc="1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o</a:t>
            </a:r>
            <a:endParaRPr sz="2400">
              <a:latin typeface="Segoe UI Emoji"/>
              <a:cs typeface="Segoe UI Emoji"/>
            </a:endParaRPr>
          </a:p>
          <a:p>
            <a:pPr marL="250190" algn="just">
              <a:lnSpc>
                <a:spcPts val="2810"/>
              </a:lnSpc>
            </a:pPr>
            <a:r>
              <a:rPr sz="2400" spc="-25" dirty="0">
                <a:solidFill>
                  <a:srgbClr val="FFFFFF"/>
                </a:solidFill>
                <a:latin typeface="Segoe UI Emoji"/>
                <a:cs typeface="Segoe UI Emoji"/>
              </a:rPr>
              <a:t>retorno</a:t>
            </a:r>
            <a:r>
              <a:rPr sz="2400" spc="-9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Segoe UI Emoji"/>
                <a:cs typeface="Segoe UI Emoji"/>
              </a:rPr>
              <a:t>esperado</a:t>
            </a:r>
            <a:r>
              <a:rPr sz="2400" spc="-8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 Emoji"/>
                <a:cs typeface="Segoe UI Emoji"/>
              </a:rPr>
              <a:t>do</a:t>
            </a:r>
            <a:r>
              <a:rPr sz="2400" spc="-7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Segoe UI Emoji"/>
                <a:cs typeface="Segoe UI Emoji"/>
              </a:rPr>
              <a:t>investimento</a:t>
            </a:r>
            <a:endParaRPr sz="2400">
              <a:latin typeface="Segoe UI Emoji"/>
              <a:cs typeface="Segoe UI Emoji"/>
            </a:endParaRPr>
          </a:p>
          <a:p>
            <a:pPr marL="250190" marR="8255" indent="-238125" algn="just">
              <a:lnSpc>
                <a:spcPts val="2740"/>
              </a:lnSpc>
              <a:spcBef>
                <a:spcPts val="1265"/>
              </a:spcBef>
              <a:buClr>
                <a:srgbClr val="2E7B91"/>
              </a:buClr>
              <a:buFont typeface="Arial MT"/>
              <a:buChar char="•"/>
              <a:tabLst>
                <a:tab pos="250825" algn="l"/>
              </a:tabLst>
            </a:pP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O</a:t>
            </a:r>
            <a:r>
              <a:rPr sz="2400" spc="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Segoe UI Emoji"/>
                <a:cs typeface="Segoe UI Emoji"/>
              </a:rPr>
              <a:t>investimento</a:t>
            </a:r>
            <a:r>
              <a:rPr sz="2400" spc="-20" dirty="0">
                <a:solidFill>
                  <a:srgbClr val="FFFFFF"/>
                </a:solidFill>
                <a:latin typeface="Segoe UI Emoji"/>
                <a:cs typeface="Segoe UI Emoji"/>
              </a:rPr>
              <a:t> em</a:t>
            </a:r>
            <a:r>
              <a:rPr sz="2400" spc="-1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Segoe UI Emoji"/>
                <a:cs typeface="Segoe UI Emoji"/>
              </a:rPr>
              <a:t>inovação</a:t>
            </a:r>
            <a:r>
              <a:rPr sz="2400" spc="-2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Segoe UI Emoji"/>
                <a:cs typeface="Segoe UI Emoji"/>
              </a:rPr>
              <a:t>tende</a:t>
            </a:r>
            <a:r>
              <a:rPr sz="2400" spc="-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a</a:t>
            </a:r>
            <a:r>
              <a:rPr sz="2400" spc="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gerar </a:t>
            </a:r>
            <a:r>
              <a:rPr sz="2400" spc="-64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 Emoji"/>
                <a:cs typeface="Segoe UI Emoji"/>
              </a:rPr>
              <a:t>externalidades positivas na economia, 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tais </a:t>
            </a:r>
            <a:r>
              <a:rPr sz="2400" spc="-5" dirty="0">
                <a:solidFill>
                  <a:srgbClr val="FFFFFF"/>
                </a:solidFill>
                <a:latin typeface="Segoe UI Emoji"/>
                <a:cs typeface="Segoe UI Emoji"/>
              </a:rPr>
              <a:t>como 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Segoe UI Emoji"/>
                <a:cs typeface="Segoe UI Emoji"/>
              </a:rPr>
              <a:t>ganhos</a:t>
            </a:r>
            <a:r>
              <a:rPr sz="2400" spc="-5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Segoe UI Emoji"/>
                <a:cs typeface="Segoe UI Emoji"/>
              </a:rPr>
              <a:t>de</a:t>
            </a:r>
            <a:r>
              <a:rPr sz="2400" spc="-4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Segoe UI Emoji"/>
                <a:cs typeface="Segoe UI Emoji"/>
              </a:rPr>
              <a:t>produtividade</a:t>
            </a:r>
            <a:r>
              <a:rPr sz="2400" spc="-5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e</a:t>
            </a:r>
            <a:r>
              <a:rPr sz="2400" spc="-3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Segoe UI Emoji"/>
                <a:cs typeface="Segoe UI Emoji"/>
              </a:rPr>
              <a:t>eficiência</a:t>
            </a:r>
            <a:endParaRPr sz="2400">
              <a:latin typeface="Segoe UI Emoji"/>
              <a:cs typeface="Segoe UI Emoji"/>
            </a:endParaRPr>
          </a:p>
          <a:p>
            <a:pPr marL="250190" marR="6985" indent="-238125" algn="just">
              <a:lnSpc>
                <a:spcPct val="95000"/>
              </a:lnSpc>
              <a:spcBef>
                <a:spcPts val="1125"/>
              </a:spcBef>
              <a:buClr>
                <a:srgbClr val="2E7B91"/>
              </a:buClr>
              <a:buFont typeface="Arial MT"/>
              <a:buChar char="•"/>
              <a:tabLst>
                <a:tab pos="250825" algn="l"/>
              </a:tabLst>
            </a:pP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A </a:t>
            </a:r>
            <a:r>
              <a:rPr sz="2400" spc="-20" dirty="0">
                <a:solidFill>
                  <a:srgbClr val="FFFFFF"/>
                </a:solidFill>
                <a:latin typeface="Segoe UI Emoji"/>
                <a:cs typeface="Segoe UI Emoji"/>
              </a:rPr>
              <a:t>principal </a:t>
            </a:r>
            <a:r>
              <a:rPr sz="2400" spc="-15" dirty="0">
                <a:solidFill>
                  <a:srgbClr val="FFFFFF"/>
                </a:solidFill>
                <a:latin typeface="Segoe UI Emoji"/>
                <a:cs typeface="Segoe UI Emoji"/>
              </a:rPr>
              <a:t>política </a:t>
            </a:r>
            <a:r>
              <a:rPr sz="2400" spc="-25" dirty="0">
                <a:solidFill>
                  <a:srgbClr val="FFFFFF"/>
                </a:solidFill>
                <a:latin typeface="Segoe UI Emoji"/>
                <a:cs typeface="Segoe UI Emoji"/>
              </a:rPr>
              <a:t>adotada </a:t>
            </a:r>
            <a:r>
              <a:rPr sz="2400" spc="-5" dirty="0">
                <a:solidFill>
                  <a:srgbClr val="FFFFFF"/>
                </a:solidFill>
                <a:latin typeface="Segoe UI Emoji"/>
                <a:cs typeface="Segoe UI Emoji"/>
              </a:rPr>
              <a:t>pela maior 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parte </a:t>
            </a:r>
            <a:r>
              <a:rPr sz="2400" spc="-5" dirty="0">
                <a:solidFill>
                  <a:srgbClr val="FFFFFF"/>
                </a:solidFill>
                <a:latin typeface="Segoe UI Emoji"/>
                <a:cs typeface="Segoe UI Emoji"/>
              </a:rPr>
              <a:t>das 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 grandes</a:t>
            </a:r>
            <a:r>
              <a:rPr sz="2400" spc="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economias</a:t>
            </a:r>
            <a:r>
              <a:rPr sz="2400" spc="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Segoe UI Emoji"/>
                <a:cs typeface="Segoe UI Emoji"/>
              </a:rPr>
              <a:t>são</a:t>
            </a:r>
            <a:r>
              <a:rPr sz="2400" spc="-1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 Emoji"/>
                <a:cs typeface="Segoe UI Emoji"/>
              </a:rPr>
              <a:t>os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Segoe UI Emoji"/>
                <a:cs typeface="Segoe UI Emoji"/>
              </a:rPr>
              <a:t>incentivos</a:t>
            </a:r>
            <a:r>
              <a:rPr sz="2400" spc="-2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Segoe UI Emoji"/>
                <a:cs typeface="Segoe UI Emoji"/>
              </a:rPr>
              <a:t>fiscais, </a:t>
            </a:r>
            <a:r>
              <a:rPr sz="2400" spc="-1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devido</a:t>
            </a:r>
            <a:r>
              <a:rPr sz="2400" spc="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a</a:t>
            </a:r>
            <a:r>
              <a:rPr sz="2400" spc="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 Emoji"/>
                <a:cs typeface="Segoe UI Emoji"/>
              </a:rPr>
              <a:t>sua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 Emoji"/>
                <a:cs typeface="Segoe UI Emoji"/>
              </a:rPr>
              <a:t>eficácia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Segoe UI Emoji"/>
                <a:cs typeface="Segoe UI Emoji"/>
              </a:rPr>
              <a:t>para</a:t>
            </a:r>
            <a:r>
              <a:rPr sz="2400" spc="64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 Emoji"/>
                <a:cs typeface="Segoe UI Emoji"/>
              </a:rPr>
              <a:t>impulsionar</a:t>
            </a:r>
            <a:r>
              <a:rPr sz="2400" spc="65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a </a:t>
            </a:r>
            <a:r>
              <a:rPr sz="2400" spc="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Segoe UI Emoji"/>
                <a:cs typeface="Segoe UI Emoji"/>
              </a:rPr>
              <a:t>inovação</a:t>
            </a:r>
            <a:endParaRPr sz="2400">
              <a:latin typeface="Segoe UI Emoji"/>
              <a:cs typeface="Segoe UI Emoji"/>
            </a:endParaRPr>
          </a:p>
          <a:p>
            <a:pPr marL="250190" marR="5715" indent="-238125" algn="just">
              <a:lnSpc>
                <a:spcPct val="95000"/>
              </a:lnSpc>
              <a:spcBef>
                <a:spcPts val="1200"/>
              </a:spcBef>
              <a:buClr>
                <a:srgbClr val="2E7B91"/>
              </a:buClr>
              <a:buFont typeface="Arial MT"/>
              <a:buChar char="•"/>
              <a:tabLst>
                <a:tab pos="250825" algn="l"/>
              </a:tabLst>
            </a:pPr>
            <a:r>
              <a:rPr sz="2400" spc="-5" dirty="0">
                <a:solidFill>
                  <a:srgbClr val="FFFFFF"/>
                </a:solidFill>
                <a:latin typeface="Segoe UI Emoji"/>
                <a:cs typeface="Segoe UI Emoji"/>
              </a:rPr>
              <a:t>Em </a:t>
            </a:r>
            <a:r>
              <a:rPr sz="2400" spc="-10" dirty="0">
                <a:solidFill>
                  <a:srgbClr val="FFFFFF"/>
                </a:solidFill>
                <a:latin typeface="Segoe UI Emoji"/>
                <a:cs typeface="Segoe UI Emoji"/>
              </a:rPr>
              <a:t>países </a:t>
            </a:r>
            <a:r>
              <a:rPr sz="2400" spc="-5" dirty="0">
                <a:solidFill>
                  <a:srgbClr val="FFFFFF"/>
                </a:solidFill>
                <a:latin typeface="Segoe UI Emoji"/>
                <a:cs typeface="Segoe UI Emoji"/>
              </a:rPr>
              <a:t>como 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França, </a:t>
            </a:r>
            <a:r>
              <a:rPr sz="2400" spc="-10" dirty="0">
                <a:solidFill>
                  <a:srgbClr val="FFFFFF"/>
                </a:solidFill>
                <a:latin typeface="Segoe UI Emoji"/>
                <a:cs typeface="Segoe UI Emoji"/>
              </a:rPr>
              <a:t>Coreia 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do Sul, Canadá, </a:t>
            </a:r>
            <a:r>
              <a:rPr sz="2400" spc="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 Emoji"/>
                <a:cs typeface="Segoe UI Emoji"/>
              </a:rPr>
              <a:t>Irlanda 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e </a:t>
            </a:r>
            <a:r>
              <a:rPr sz="2400" spc="-15" dirty="0">
                <a:solidFill>
                  <a:srgbClr val="FFFFFF"/>
                </a:solidFill>
                <a:latin typeface="Segoe UI Emoji"/>
                <a:cs typeface="Segoe UI Emoji"/>
              </a:rPr>
              <a:t>Japão, 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a </a:t>
            </a:r>
            <a:r>
              <a:rPr sz="2400" spc="-20" dirty="0">
                <a:solidFill>
                  <a:srgbClr val="FFFFFF"/>
                </a:solidFill>
                <a:latin typeface="Segoe UI Emoji"/>
                <a:cs typeface="Segoe UI Emoji"/>
              </a:rPr>
              <a:t>isenção </a:t>
            </a:r>
            <a:r>
              <a:rPr sz="2400" spc="-15" dirty="0">
                <a:solidFill>
                  <a:srgbClr val="FFFFFF"/>
                </a:solidFill>
                <a:latin typeface="Segoe UI Emoji"/>
                <a:cs typeface="Segoe UI Emoji"/>
              </a:rPr>
              <a:t>fiscal </a:t>
            </a:r>
            <a:r>
              <a:rPr sz="2400" spc="-25" dirty="0">
                <a:solidFill>
                  <a:srgbClr val="FFFFFF"/>
                </a:solidFill>
                <a:latin typeface="Segoe UI Emoji"/>
                <a:cs typeface="Segoe UI Emoji"/>
              </a:rPr>
              <a:t>para </a:t>
            </a:r>
            <a:r>
              <a:rPr sz="2400" spc="-30" dirty="0">
                <a:solidFill>
                  <a:srgbClr val="FFFFFF"/>
                </a:solidFill>
                <a:latin typeface="Segoe UI Emoji"/>
                <a:cs typeface="Segoe UI Emoji"/>
              </a:rPr>
              <a:t>inovação 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é a </a:t>
            </a:r>
            <a:r>
              <a:rPr sz="2400" spc="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Segoe UI Emoji"/>
                <a:cs typeface="Segoe UI Emoji"/>
              </a:rPr>
              <a:t>mais</a:t>
            </a:r>
            <a:r>
              <a:rPr sz="2400" spc="-1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Segoe UI Emoji"/>
                <a:cs typeface="Segoe UI Emoji"/>
              </a:rPr>
              <a:t>relevante</a:t>
            </a:r>
            <a:r>
              <a:rPr sz="2400" spc="-2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Segoe UI Emoji"/>
                <a:cs typeface="Segoe UI Emoji"/>
              </a:rPr>
              <a:t>estratégia</a:t>
            </a:r>
            <a:r>
              <a:rPr sz="2400" spc="-1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Segoe UI Emoji"/>
                <a:cs typeface="Segoe UI Emoji"/>
              </a:rPr>
              <a:t>de</a:t>
            </a:r>
            <a:r>
              <a:rPr sz="2400" spc="-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Segoe UI Emoji"/>
                <a:cs typeface="Segoe UI Emoji"/>
              </a:rPr>
              <a:t>fomento</a:t>
            </a:r>
            <a:r>
              <a:rPr sz="2400" spc="-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à</a:t>
            </a:r>
            <a:r>
              <a:rPr sz="2400" spc="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 Emoji"/>
                <a:cs typeface="Segoe UI Emoji"/>
              </a:rPr>
              <a:t>PD&amp;I 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Segoe UI Emoji"/>
                <a:cs typeface="Segoe UI Emoji"/>
              </a:rPr>
              <a:t>privada</a:t>
            </a:r>
            <a:endParaRPr sz="2400">
              <a:latin typeface="Segoe UI Emoji"/>
              <a:cs typeface="Segoe UI Emoj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7690" y="247650"/>
            <a:ext cx="20256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Lei</a:t>
            </a:r>
            <a:r>
              <a:rPr sz="3200" spc="-45" dirty="0"/>
              <a:t> </a:t>
            </a:r>
            <a:r>
              <a:rPr sz="3200" dirty="0"/>
              <a:t>do</a:t>
            </a:r>
            <a:r>
              <a:rPr sz="3200" spc="-40" dirty="0"/>
              <a:t> </a:t>
            </a:r>
            <a:r>
              <a:rPr sz="3200" spc="-5" dirty="0"/>
              <a:t>Bem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690" y="247650"/>
            <a:ext cx="20256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Lei</a:t>
            </a:r>
            <a:r>
              <a:rPr sz="3200" spc="-50" dirty="0"/>
              <a:t> </a:t>
            </a:r>
            <a:r>
              <a:rPr sz="3200" dirty="0"/>
              <a:t>do</a:t>
            </a:r>
            <a:r>
              <a:rPr sz="3200" spc="-40" dirty="0"/>
              <a:t> </a:t>
            </a:r>
            <a:r>
              <a:rPr sz="3200" spc="-5" dirty="0"/>
              <a:t>Bem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339648" y="980694"/>
            <a:ext cx="6899275" cy="1012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00" spc="-10" dirty="0">
                <a:solidFill>
                  <a:srgbClr val="FFFFFF"/>
                </a:solidFill>
                <a:latin typeface="Segoe UI Semibold"/>
                <a:cs typeface="Segoe UI Semibold"/>
              </a:rPr>
              <a:t>Pontos</a:t>
            </a:r>
            <a:r>
              <a:rPr sz="2200" spc="-2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 Semibold"/>
                <a:cs typeface="Segoe UI Semibold"/>
              </a:rPr>
              <a:t>positivos</a:t>
            </a:r>
            <a:endParaRPr sz="2200">
              <a:latin typeface="Segoe UI Semibold"/>
              <a:cs typeface="Segoe UI Semibold"/>
            </a:endParaRPr>
          </a:p>
          <a:p>
            <a:pPr marL="250190" indent="-238125">
              <a:lnSpc>
                <a:spcPct val="100000"/>
              </a:lnSpc>
              <a:spcBef>
                <a:spcPts val="2225"/>
              </a:spcBef>
              <a:buClr>
                <a:srgbClr val="2E7B91"/>
              </a:buClr>
              <a:buFont typeface="Arial MT"/>
              <a:buChar char="•"/>
              <a:tabLst>
                <a:tab pos="250190" algn="l"/>
                <a:tab pos="250825" algn="l"/>
              </a:tabLst>
            </a:pPr>
            <a:r>
              <a:rPr sz="2400" spc="-5" dirty="0">
                <a:solidFill>
                  <a:srgbClr val="FFFFFF"/>
                </a:solidFill>
                <a:latin typeface="Segoe UI Emoji"/>
                <a:cs typeface="Segoe UI Emoji"/>
              </a:rPr>
              <a:t>De</a:t>
            </a:r>
            <a:r>
              <a:rPr sz="2400" spc="8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 Emoji"/>
                <a:cs typeface="Segoe UI Emoji"/>
              </a:rPr>
              <a:t>acordo</a:t>
            </a:r>
            <a:r>
              <a:rPr sz="2400" spc="11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 Emoji"/>
                <a:cs typeface="Segoe UI Emoji"/>
              </a:rPr>
              <a:t>com</a:t>
            </a:r>
            <a:r>
              <a:rPr sz="2400" spc="9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a</a:t>
            </a:r>
            <a:r>
              <a:rPr sz="2400" spc="8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OCDE,</a:t>
            </a:r>
            <a:r>
              <a:rPr sz="2400" spc="9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Segoe UI Emoji"/>
                <a:cs typeface="Segoe UI Emoji"/>
              </a:rPr>
              <a:t>cerca</a:t>
            </a:r>
            <a:r>
              <a:rPr sz="2400" spc="5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Segoe UI Emoji"/>
                <a:cs typeface="Segoe UI Emoji"/>
              </a:rPr>
              <a:t>de</a:t>
            </a:r>
            <a:r>
              <a:rPr sz="2400" spc="6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Segoe UI Emoji"/>
                <a:cs typeface="Segoe UI Emoji"/>
              </a:rPr>
              <a:t>46%</a:t>
            </a:r>
            <a:r>
              <a:rPr sz="2400" spc="5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Segoe UI Emoji"/>
                <a:cs typeface="Segoe UI Emoji"/>
              </a:rPr>
              <a:t>dos</a:t>
            </a:r>
            <a:r>
              <a:rPr sz="2400" spc="7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Segoe UI Emoji"/>
                <a:cs typeface="Segoe UI Emoji"/>
              </a:rPr>
              <a:t>países</a:t>
            </a:r>
            <a:endParaRPr sz="2400">
              <a:latin typeface="Segoe UI Emoji"/>
              <a:cs typeface="Segoe UI Emoj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7392" y="1949322"/>
            <a:ext cx="6661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9205" algn="l"/>
                <a:tab pos="2059305" algn="l"/>
                <a:tab pos="2815590" algn="l"/>
                <a:tab pos="3379470" algn="l"/>
                <a:tab pos="4639945" algn="l"/>
                <a:tab pos="5287645" algn="l"/>
                <a:tab pos="5825490" algn="l"/>
              </a:tabLst>
            </a:pPr>
            <a:r>
              <a:rPr sz="2400" spc="-25" dirty="0">
                <a:solidFill>
                  <a:srgbClr val="FFFFFF"/>
                </a:solidFill>
                <a:latin typeface="Segoe UI Emoji"/>
                <a:cs typeface="Segoe UI Emoji"/>
              </a:rPr>
              <a:t>ad</a:t>
            </a:r>
            <a:r>
              <a:rPr sz="2400" spc="-30" dirty="0">
                <a:solidFill>
                  <a:srgbClr val="FFFFFF"/>
                </a:solidFill>
                <a:latin typeface="Segoe UI Emoji"/>
                <a:cs typeface="Segoe UI Emoji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Segoe UI Emoji"/>
                <a:cs typeface="Segoe UI Emoji"/>
              </a:rPr>
              <a:t>t</a:t>
            </a:r>
            <a:r>
              <a:rPr sz="2400" spc="-35" dirty="0">
                <a:solidFill>
                  <a:srgbClr val="FFFFFF"/>
                </a:solidFill>
                <a:latin typeface="Segoe UI Emoji"/>
                <a:cs typeface="Segoe UI Emoji"/>
              </a:rPr>
              <a:t>a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m	</a:t>
            </a:r>
            <a:r>
              <a:rPr sz="2400" spc="-20" dirty="0">
                <a:solidFill>
                  <a:srgbClr val="FFFFFF"/>
                </a:solidFill>
                <a:latin typeface="Segoe UI Emoji"/>
                <a:cs typeface="Segoe UI Emoji"/>
              </a:rPr>
              <a:t>e</a:t>
            </a:r>
            <a:r>
              <a:rPr sz="2400" spc="-25" dirty="0">
                <a:solidFill>
                  <a:srgbClr val="FFFFFF"/>
                </a:solidFill>
                <a:latin typeface="Segoe UI Emoji"/>
                <a:cs typeface="Segoe UI Emoji"/>
              </a:rPr>
              <a:t>s</a:t>
            </a:r>
            <a:r>
              <a:rPr sz="2400" spc="-15" dirty="0">
                <a:solidFill>
                  <a:srgbClr val="FFFFFF"/>
                </a:solidFill>
                <a:latin typeface="Segoe UI Emoji"/>
                <a:cs typeface="Segoe UI Emoji"/>
              </a:rPr>
              <a:t>s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e	</a:t>
            </a:r>
            <a:r>
              <a:rPr sz="2400" spc="-10" dirty="0">
                <a:solidFill>
                  <a:srgbClr val="FFFFFF"/>
                </a:solidFill>
                <a:latin typeface="Segoe UI Emoji"/>
                <a:cs typeface="Segoe UI Emoji"/>
              </a:rPr>
              <a:t>t</a:t>
            </a:r>
            <a:r>
              <a:rPr sz="2400" spc="-20" dirty="0">
                <a:solidFill>
                  <a:srgbClr val="FFFFFF"/>
                </a:solidFill>
                <a:latin typeface="Segoe UI Emoji"/>
                <a:cs typeface="Segoe UI Emoji"/>
              </a:rPr>
              <a:t>ip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o	</a:t>
            </a:r>
            <a:r>
              <a:rPr sz="2400" spc="-35" dirty="0">
                <a:solidFill>
                  <a:srgbClr val="FFFFFF"/>
                </a:solidFill>
                <a:latin typeface="Segoe UI Emoji"/>
                <a:cs typeface="Segoe UI Emoji"/>
              </a:rPr>
              <a:t>d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e	</a:t>
            </a:r>
            <a:r>
              <a:rPr sz="2400" spc="-20" dirty="0">
                <a:solidFill>
                  <a:srgbClr val="FFFFFF"/>
                </a:solidFill>
                <a:latin typeface="Segoe UI Emoji"/>
                <a:cs typeface="Segoe UI Emoji"/>
              </a:rPr>
              <a:t>p</a:t>
            </a:r>
            <a:r>
              <a:rPr sz="2400" spc="-30" dirty="0">
                <a:solidFill>
                  <a:srgbClr val="FFFFFF"/>
                </a:solidFill>
                <a:latin typeface="Segoe UI Emoji"/>
                <a:cs typeface="Segoe UI Emoji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Segoe UI Emoji"/>
                <a:cs typeface="Segoe UI Emoji"/>
              </a:rPr>
              <a:t>l</a:t>
            </a:r>
            <a:r>
              <a:rPr sz="2400" spc="-15" dirty="0">
                <a:solidFill>
                  <a:srgbClr val="FFFFFF"/>
                </a:solidFill>
                <a:latin typeface="Segoe UI Emoji"/>
                <a:cs typeface="Segoe UI Emoji"/>
              </a:rPr>
              <a:t>í</a:t>
            </a:r>
            <a:r>
              <a:rPr sz="2400" spc="-10" dirty="0">
                <a:solidFill>
                  <a:srgbClr val="FFFFFF"/>
                </a:solidFill>
                <a:latin typeface="Segoe UI Emoji"/>
                <a:cs typeface="Segoe UI Emoji"/>
              </a:rPr>
              <a:t>t</a:t>
            </a:r>
            <a:r>
              <a:rPr sz="2400" spc="-20" dirty="0">
                <a:solidFill>
                  <a:srgbClr val="FFFFFF"/>
                </a:solidFill>
                <a:latin typeface="Segoe UI Emoji"/>
                <a:cs typeface="Segoe UI Emoji"/>
              </a:rPr>
              <a:t>ic</a:t>
            </a:r>
            <a:r>
              <a:rPr sz="2400" spc="-10" dirty="0">
                <a:solidFill>
                  <a:srgbClr val="FFFFFF"/>
                </a:solidFill>
                <a:latin typeface="Segoe UI Emoji"/>
                <a:cs typeface="Segoe UI Emoji"/>
              </a:rPr>
              <a:t>a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,	a</a:t>
            </a:r>
            <a:r>
              <a:rPr sz="2400" spc="-20" dirty="0">
                <a:solidFill>
                  <a:srgbClr val="FFFFFF"/>
                </a:solidFill>
                <a:latin typeface="Segoe UI Emoji"/>
                <a:cs typeface="Segoe UI Emoji"/>
              </a:rPr>
              <a:t>t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é	</a:t>
            </a:r>
            <a:r>
              <a:rPr sz="2400" spc="-5" dirty="0">
                <a:solidFill>
                  <a:srgbClr val="FFFFFF"/>
                </a:solidFill>
                <a:latin typeface="Segoe UI Emoji"/>
                <a:cs typeface="Segoe UI Emoji"/>
              </a:rPr>
              <a:t>o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s	</a:t>
            </a:r>
            <a:r>
              <a:rPr sz="2400" spc="-35" dirty="0">
                <a:solidFill>
                  <a:srgbClr val="FFFFFF"/>
                </a:solidFill>
                <a:latin typeface="Segoe UI Emoji"/>
                <a:cs typeface="Segoe UI Emoji"/>
              </a:rPr>
              <a:t>p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aíses</a:t>
            </a:r>
            <a:endParaRPr sz="2400">
              <a:latin typeface="Segoe UI Emoji"/>
              <a:cs typeface="Segoe UI Emoj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250190" algn="just">
              <a:lnSpc>
                <a:spcPct val="100000"/>
              </a:lnSpc>
              <a:spcBef>
                <a:spcPts val="1155"/>
              </a:spcBef>
            </a:pPr>
            <a:r>
              <a:rPr spc="-5" dirty="0"/>
              <a:t>emergentes</a:t>
            </a:r>
            <a:r>
              <a:rPr spc="-10" dirty="0"/>
              <a:t> </a:t>
            </a:r>
            <a:r>
              <a:rPr spc="-5" dirty="0"/>
              <a:t>como</a:t>
            </a:r>
            <a:r>
              <a:rPr spc="-10" dirty="0"/>
              <a:t> </a:t>
            </a:r>
            <a:r>
              <a:rPr spc="-5" dirty="0"/>
              <a:t>México, Chile,</a:t>
            </a:r>
            <a:r>
              <a:rPr spc="35" dirty="0"/>
              <a:t> </a:t>
            </a:r>
            <a:r>
              <a:rPr spc="-5" dirty="0"/>
              <a:t>Rússia</a:t>
            </a:r>
            <a:r>
              <a:rPr dirty="0"/>
              <a:t> e</a:t>
            </a:r>
            <a:r>
              <a:rPr spc="-15" dirty="0"/>
              <a:t> </a:t>
            </a:r>
            <a:r>
              <a:rPr spc="-5" dirty="0"/>
              <a:t>China</a:t>
            </a:r>
          </a:p>
          <a:p>
            <a:pPr marL="250190" marR="5080" indent="-238125" algn="just">
              <a:lnSpc>
                <a:spcPts val="2740"/>
              </a:lnSpc>
              <a:spcBef>
                <a:spcPts val="1265"/>
              </a:spcBef>
              <a:buClr>
                <a:srgbClr val="2E7B91"/>
              </a:buClr>
              <a:buFont typeface="Arial MT"/>
              <a:buChar char="•"/>
              <a:tabLst>
                <a:tab pos="250825" algn="l"/>
              </a:tabLst>
            </a:pPr>
            <a:r>
              <a:rPr spc="-5" dirty="0"/>
              <a:t>Em </a:t>
            </a:r>
            <a:r>
              <a:rPr dirty="0"/>
              <a:t>2016, foi </a:t>
            </a:r>
            <a:r>
              <a:rPr spc="-5" dirty="0"/>
              <a:t>estimado </a:t>
            </a:r>
            <a:r>
              <a:rPr dirty="0"/>
              <a:t>que a </a:t>
            </a:r>
            <a:r>
              <a:rPr spc="-20" dirty="0"/>
              <a:t>suspensão </a:t>
            </a:r>
            <a:r>
              <a:rPr spc="-15" dirty="0"/>
              <a:t>da </a:t>
            </a:r>
            <a:r>
              <a:rPr spc="-10" dirty="0"/>
              <a:t>lei </a:t>
            </a:r>
            <a:r>
              <a:rPr spc="-5" dirty="0"/>
              <a:t> </a:t>
            </a:r>
            <a:r>
              <a:rPr spc="-20" dirty="0"/>
              <a:t>implicaria uma </a:t>
            </a:r>
            <a:r>
              <a:rPr spc="-25" dirty="0"/>
              <a:t>redução</a:t>
            </a:r>
            <a:r>
              <a:rPr spc="-20" dirty="0"/>
              <a:t> </a:t>
            </a:r>
            <a:r>
              <a:rPr spc="-15" dirty="0"/>
              <a:t>de </a:t>
            </a:r>
            <a:r>
              <a:rPr spc="-20" dirty="0"/>
              <a:t>mais</a:t>
            </a:r>
            <a:r>
              <a:rPr spc="615" dirty="0"/>
              <a:t> </a:t>
            </a:r>
            <a:r>
              <a:rPr spc="-15" dirty="0"/>
              <a:t>de </a:t>
            </a:r>
            <a:r>
              <a:rPr spc="-20" dirty="0"/>
              <a:t>R$1 bilhão </a:t>
            </a:r>
            <a:r>
              <a:rPr spc="-15" dirty="0"/>
              <a:t> </a:t>
            </a:r>
            <a:r>
              <a:rPr spc="-5" dirty="0"/>
              <a:t>nos</a:t>
            </a:r>
            <a:r>
              <a:rPr spc="10" dirty="0"/>
              <a:t> </a:t>
            </a:r>
            <a:r>
              <a:rPr spc="-5" dirty="0"/>
              <a:t>investimentos</a:t>
            </a:r>
            <a:r>
              <a:rPr spc="5" dirty="0"/>
              <a:t> </a:t>
            </a:r>
            <a:r>
              <a:rPr dirty="0"/>
              <a:t>em</a:t>
            </a:r>
            <a:r>
              <a:rPr spc="-20" dirty="0"/>
              <a:t> </a:t>
            </a:r>
            <a:r>
              <a:rPr spc="-5" dirty="0"/>
              <a:t>P&amp;D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15" dirty="0"/>
              <a:t> </a:t>
            </a:r>
            <a:r>
              <a:rPr spc="-5" dirty="0"/>
              <a:t>Brasil</a:t>
            </a:r>
          </a:p>
          <a:p>
            <a:pPr marL="250190" indent="-238125" algn="just">
              <a:lnSpc>
                <a:spcPct val="100000"/>
              </a:lnSpc>
              <a:spcBef>
                <a:spcPts val="980"/>
              </a:spcBef>
              <a:buClr>
                <a:srgbClr val="2E7B91"/>
              </a:buClr>
              <a:buFont typeface="Arial MT"/>
              <a:buChar char="•"/>
              <a:tabLst>
                <a:tab pos="250825" algn="l"/>
              </a:tabLst>
            </a:pPr>
            <a:r>
              <a:rPr spc="-5" dirty="0"/>
              <a:t>De</a:t>
            </a:r>
            <a:r>
              <a:rPr spc="145" dirty="0"/>
              <a:t> </a:t>
            </a:r>
            <a:r>
              <a:rPr dirty="0"/>
              <a:t>12</a:t>
            </a:r>
            <a:r>
              <a:rPr spc="145" dirty="0"/>
              <a:t> </a:t>
            </a:r>
            <a:r>
              <a:rPr spc="-5" dirty="0"/>
              <a:t>estudos</a:t>
            </a:r>
            <a:r>
              <a:rPr spc="145" dirty="0"/>
              <a:t> </a:t>
            </a:r>
            <a:r>
              <a:rPr spc="-5" dirty="0"/>
              <a:t>disponíveis</a:t>
            </a:r>
            <a:r>
              <a:rPr spc="145" dirty="0"/>
              <a:t> </a:t>
            </a:r>
            <a:r>
              <a:rPr spc="-10" dirty="0"/>
              <a:t>sobre</a:t>
            </a:r>
            <a:r>
              <a:rPr spc="140" dirty="0"/>
              <a:t> </a:t>
            </a:r>
            <a:r>
              <a:rPr dirty="0"/>
              <a:t>a</a:t>
            </a:r>
            <a:r>
              <a:rPr spc="145" dirty="0"/>
              <a:t> </a:t>
            </a:r>
            <a:r>
              <a:rPr dirty="0"/>
              <a:t>Lei</a:t>
            </a:r>
            <a:r>
              <a:rPr spc="135" dirty="0"/>
              <a:t> </a:t>
            </a:r>
            <a:r>
              <a:rPr dirty="0"/>
              <a:t>do</a:t>
            </a:r>
            <a:r>
              <a:rPr spc="140" dirty="0"/>
              <a:t> </a:t>
            </a:r>
            <a:r>
              <a:rPr spc="-5" dirty="0"/>
              <a:t>Bem,</a:t>
            </a:r>
            <a:r>
              <a:rPr spc="135" dirty="0"/>
              <a:t> </a:t>
            </a:r>
            <a:r>
              <a:rPr dirty="0"/>
              <a:t>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9648" y="4339208"/>
            <a:ext cx="6899275" cy="19342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50190" marR="5080" algn="just">
              <a:lnSpc>
                <a:spcPct val="95100"/>
              </a:lnSpc>
              <a:spcBef>
                <a:spcPts val="240"/>
              </a:spcBef>
            </a:pP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utilizam</a:t>
            </a:r>
            <a:r>
              <a:rPr sz="2400" spc="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as</a:t>
            </a:r>
            <a:r>
              <a:rPr sz="2400" spc="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Segoe UI Emoji"/>
                <a:cs typeface="Segoe UI Emoji"/>
              </a:rPr>
              <a:t>melhores</a:t>
            </a:r>
            <a:r>
              <a:rPr sz="2400" spc="-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práticas</a:t>
            </a:r>
            <a:r>
              <a:rPr sz="2400" spc="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 Emoji"/>
                <a:cs typeface="Segoe UI Emoji"/>
              </a:rPr>
              <a:t>internacionais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 e </a:t>
            </a:r>
            <a:r>
              <a:rPr sz="2400" spc="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 Emoji"/>
                <a:cs typeface="Segoe UI Emoji"/>
              </a:rPr>
              <a:t>todos 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concluíram que o </a:t>
            </a:r>
            <a:r>
              <a:rPr sz="2400" spc="-5" dirty="0">
                <a:solidFill>
                  <a:srgbClr val="FFFFFF"/>
                </a:solidFill>
                <a:latin typeface="Segoe UI Emoji"/>
                <a:cs typeface="Segoe UI Emoji"/>
              </a:rPr>
              <a:t>incentivos 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é </a:t>
            </a:r>
            <a:r>
              <a:rPr sz="2400" spc="-5" dirty="0">
                <a:solidFill>
                  <a:srgbClr val="FFFFFF"/>
                </a:solidFill>
                <a:latin typeface="Segoe UI Emoji"/>
                <a:cs typeface="Segoe UI Emoji"/>
              </a:rPr>
              <a:t>efetivo 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em </a:t>
            </a:r>
            <a:r>
              <a:rPr sz="2400" spc="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aumentar o</a:t>
            </a:r>
            <a:r>
              <a:rPr sz="2400" spc="1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 Emoji"/>
                <a:cs typeface="Segoe UI Emoji"/>
              </a:rPr>
              <a:t>investimento</a:t>
            </a:r>
            <a:r>
              <a:rPr sz="2400" spc="1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Segoe UI Emoji"/>
                <a:cs typeface="Segoe UI Emoji"/>
              </a:rPr>
              <a:t>privado</a:t>
            </a:r>
            <a:r>
              <a:rPr sz="2400" spc="1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em</a:t>
            </a:r>
            <a:r>
              <a:rPr sz="2400" spc="-1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 Emoji"/>
                <a:cs typeface="Segoe UI Emoji"/>
              </a:rPr>
              <a:t>P&amp;D</a:t>
            </a:r>
            <a:endParaRPr sz="2400">
              <a:latin typeface="Segoe UI Emoji"/>
              <a:cs typeface="Segoe UI Emoji"/>
            </a:endParaRPr>
          </a:p>
          <a:p>
            <a:pPr marL="250190" marR="1163320" indent="-238125" algn="just">
              <a:lnSpc>
                <a:spcPts val="2740"/>
              </a:lnSpc>
              <a:spcBef>
                <a:spcPts val="1265"/>
              </a:spcBef>
              <a:buClr>
                <a:srgbClr val="2E7B91"/>
              </a:buClr>
              <a:buFont typeface="Arial MT"/>
              <a:buChar char="•"/>
              <a:tabLst>
                <a:tab pos="250825" algn="l"/>
              </a:tabLst>
            </a:pP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Segoe UI Emoji"/>
                <a:cs typeface="Segoe UI Emoji"/>
              </a:rPr>
              <a:t>aumento</a:t>
            </a:r>
            <a:r>
              <a:rPr sz="2400" spc="-8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 Emoji"/>
                <a:cs typeface="Segoe UI Emoji"/>
              </a:rPr>
              <a:t>do</a:t>
            </a:r>
            <a:r>
              <a:rPr sz="2400" spc="-7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Segoe UI Emoji"/>
                <a:cs typeface="Segoe UI Emoji"/>
              </a:rPr>
              <a:t>investimento</a:t>
            </a:r>
            <a:r>
              <a:rPr sz="2400" spc="-9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em</a:t>
            </a:r>
            <a:r>
              <a:rPr sz="2400" spc="-1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 Emoji"/>
                <a:cs typeface="Segoe UI Emoji"/>
              </a:rPr>
              <a:t>P&amp;D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 das </a:t>
            </a:r>
            <a:r>
              <a:rPr sz="2400" spc="-64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 Emoji"/>
                <a:cs typeface="Segoe UI Emoji"/>
              </a:rPr>
              <a:t>empresas</a:t>
            </a:r>
            <a:r>
              <a:rPr sz="2400" spc="-3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 Emoji"/>
                <a:cs typeface="Segoe UI Emoji"/>
              </a:rPr>
              <a:t>beneficiadas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Segoe UI Emoji"/>
                <a:cs typeface="Segoe UI Emoji"/>
              </a:rPr>
              <a:t>vai</a:t>
            </a:r>
            <a:r>
              <a:rPr sz="2400" spc="2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de </a:t>
            </a:r>
            <a:r>
              <a:rPr sz="2400" spc="-10" dirty="0">
                <a:solidFill>
                  <a:srgbClr val="FFFFFF"/>
                </a:solidFill>
                <a:latin typeface="Segoe UI Emoji"/>
                <a:cs typeface="Segoe UI Emoji"/>
              </a:rPr>
              <a:t>7%</a:t>
            </a:r>
            <a:r>
              <a:rPr sz="2400" spc="-6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 Emoji"/>
                <a:cs typeface="Segoe UI Emoji"/>
              </a:rPr>
              <a:t>a</a:t>
            </a:r>
            <a:r>
              <a:rPr sz="2400" spc="-3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Segoe UI Emoji"/>
                <a:cs typeface="Segoe UI Emoji"/>
              </a:rPr>
              <a:t>80%</a:t>
            </a:r>
            <a:endParaRPr sz="2400">
              <a:latin typeface="Segoe UI Emoji"/>
              <a:cs typeface="Segoe UI Emoj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481" y="6224536"/>
              <a:ext cx="1082852" cy="4463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72571" y="403859"/>
              <a:ext cx="861059" cy="5242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24071" y="1760220"/>
              <a:ext cx="4392930" cy="899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51503" y="2247900"/>
              <a:ext cx="4196334" cy="89992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64102" y="1868246"/>
            <a:ext cx="369824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005" marR="5080" indent="-27940">
              <a:lnSpc>
                <a:spcPct val="100000"/>
              </a:lnSpc>
              <a:spcBef>
                <a:spcPts val="105"/>
              </a:spcBef>
              <a:tabLst>
                <a:tab pos="1353820" algn="l"/>
                <a:tab pos="1977389" algn="l"/>
                <a:tab pos="2106295" algn="l"/>
                <a:tab pos="2796540" algn="l"/>
              </a:tabLst>
            </a:pPr>
            <a:r>
              <a:rPr sz="3200" spc="155" dirty="0">
                <a:solidFill>
                  <a:srgbClr val="9DC3E6"/>
                </a:solidFill>
              </a:rPr>
              <a:t>P</a:t>
            </a:r>
            <a:r>
              <a:rPr sz="3200" spc="275" dirty="0">
                <a:solidFill>
                  <a:srgbClr val="9DC3E6"/>
                </a:solidFill>
              </a:rPr>
              <a:t>e</a:t>
            </a:r>
            <a:r>
              <a:rPr sz="3200" spc="280" dirty="0">
                <a:solidFill>
                  <a:srgbClr val="9DC3E6"/>
                </a:solidFill>
              </a:rPr>
              <a:t>s</a:t>
            </a:r>
            <a:r>
              <a:rPr sz="3200" spc="254" dirty="0">
                <a:solidFill>
                  <a:srgbClr val="9DC3E6"/>
                </a:solidFill>
              </a:rPr>
              <a:t>qu</a:t>
            </a:r>
            <a:r>
              <a:rPr sz="3200" spc="275" dirty="0">
                <a:solidFill>
                  <a:srgbClr val="9DC3E6"/>
                </a:solidFill>
              </a:rPr>
              <a:t>i</a:t>
            </a:r>
            <a:r>
              <a:rPr sz="3200" spc="280" dirty="0">
                <a:solidFill>
                  <a:srgbClr val="9DC3E6"/>
                </a:solidFill>
              </a:rPr>
              <a:t>s</a:t>
            </a:r>
            <a:r>
              <a:rPr sz="3200" dirty="0">
                <a:solidFill>
                  <a:srgbClr val="9DC3E6"/>
                </a:solidFill>
              </a:rPr>
              <a:t>a	</a:t>
            </a:r>
            <a:r>
              <a:rPr sz="3200" spc="254" dirty="0">
                <a:solidFill>
                  <a:srgbClr val="9DC3E6"/>
                </a:solidFill>
              </a:rPr>
              <a:t>M</a:t>
            </a:r>
            <a:r>
              <a:rPr sz="3200" spc="280" dirty="0">
                <a:solidFill>
                  <a:srgbClr val="9DC3E6"/>
                </a:solidFill>
              </a:rPr>
              <a:t>E</a:t>
            </a:r>
            <a:r>
              <a:rPr sz="3200" spc="290" dirty="0">
                <a:solidFill>
                  <a:srgbClr val="9DC3E6"/>
                </a:solidFill>
              </a:rPr>
              <a:t>I</a:t>
            </a:r>
            <a:r>
              <a:rPr sz="3200" spc="270" dirty="0">
                <a:solidFill>
                  <a:srgbClr val="9DC3E6"/>
                </a:solidFill>
              </a:rPr>
              <a:t>/</a:t>
            </a:r>
            <a:r>
              <a:rPr sz="3200" spc="254" dirty="0">
                <a:solidFill>
                  <a:srgbClr val="9DC3E6"/>
                </a:solidFill>
              </a:rPr>
              <a:t>C</a:t>
            </a:r>
            <a:r>
              <a:rPr sz="3200" spc="245" dirty="0">
                <a:solidFill>
                  <a:srgbClr val="9DC3E6"/>
                </a:solidFill>
              </a:rPr>
              <a:t>N</a:t>
            </a:r>
            <a:r>
              <a:rPr sz="3200" dirty="0">
                <a:solidFill>
                  <a:srgbClr val="9DC3E6"/>
                </a:solidFill>
              </a:rPr>
              <a:t>I  </a:t>
            </a:r>
            <a:r>
              <a:rPr sz="3200" spc="210" dirty="0">
                <a:solidFill>
                  <a:srgbClr val="9DC3E6"/>
                </a:solidFill>
              </a:rPr>
              <a:t>sobre	</a:t>
            </a:r>
            <a:r>
              <a:rPr sz="3200" spc="185" dirty="0">
                <a:solidFill>
                  <a:srgbClr val="9DC3E6"/>
                </a:solidFill>
              </a:rPr>
              <a:t>Lei		</a:t>
            </a:r>
            <a:r>
              <a:rPr sz="3200" spc="130" dirty="0">
                <a:solidFill>
                  <a:srgbClr val="9DC3E6"/>
                </a:solidFill>
              </a:rPr>
              <a:t>do	</a:t>
            </a:r>
            <a:r>
              <a:rPr sz="3200" spc="180" dirty="0">
                <a:solidFill>
                  <a:srgbClr val="9DC3E6"/>
                </a:solidFill>
              </a:rPr>
              <a:t>Bem</a:t>
            </a:r>
            <a:endParaRPr sz="3200"/>
          </a:p>
        </p:txBody>
      </p:sp>
      <p:sp>
        <p:nvSpPr>
          <p:cNvPr id="9" name="object 9"/>
          <p:cNvSpPr txBox="1"/>
          <p:nvPr/>
        </p:nvSpPr>
        <p:spPr>
          <a:xfrm>
            <a:off x="1222247" y="2923032"/>
            <a:ext cx="9913620" cy="2801620"/>
          </a:xfrm>
          <a:prstGeom prst="rect">
            <a:avLst/>
          </a:prstGeom>
          <a:ln w="9525">
            <a:solidFill>
              <a:srgbClr val="9DC3E6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25"/>
              </a:spcBef>
            </a:pPr>
            <a:r>
              <a:rPr sz="1600" spc="-170" dirty="0">
                <a:solidFill>
                  <a:srgbClr val="9DC3E6"/>
                </a:solidFill>
                <a:latin typeface="Segoe UI Emoji"/>
                <a:cs typeface="Segoe UI Emoji"/>
              </a:rPr>
              <a:t>T</a:t>
            </a:r>
            <a:r>
              <a:rPr sz="1600" spc="-5" dirty="0">
                <a:solidFill>
                  <a:srgbClr val="9DC3E6"/>
                </a:solidFill>
                <a:latin typeface="Segoe UI Emoji"/>
                <a:cs typeface="Segoe UI Emoji"/>
              </a:rPr>
              <a:t>otal</a:t>
            </a:r>
            <a:r>
              <a:rPr sz="1600" spc="-60" dirty="0">
                <a:solidFill>
                  <a:srgbClr val="9DC3E6"/>
                </a:solidFill>
                <a:latin typeface="Segoe UI Emoji"/>
                <a:cs typeface="Segoe UI Emoji"/>
              </a:rPr>
              <a:t> </a:t>
            </a:r>
            <a:r>
              <a:rPr sz="1600" spc="-5" dirty="0">
                <a:solidFill>
                  <a:srgbClr val="9DC3E6"/>
                </a:solidFill>
                <a:latin typeface="Segoe UI Emoji"/>
                <a:cs typeface="Segoe UI Emoji"/>
              </a:rPr>
              <a:t>de</a:t>
            </a:r>
            <a:r>
              <a:rPr sz="1600" spc="-40" dirty="0">
                <a:solidFill>
                  <a:srgbClr val="9DC3E6"/>
                </a:solidFill>
                <a:latin typeface="Segoe UI Emoji"/>
                <a:cs typeface="Segoe UI Emoji"/>
              </a:rPr>
              <a:t> </a:t>
            </a:r>
            <a:r>
              <a:rPr sz="1600" spc="-25" dirty="0">
                <a:solidFill>
                  <a:srgbClr val="9DC3E6"/>
                </a:solidFill>
                <a:latin typeface="Segoe UI Emoji"/>
                <a:cs typeface="Segoe UI Emoji"/>
              </a:rPr>
              <a:t>r</a:t>
            </a:r>
            <a:r>
              <a:rPr sz="1600" dirty="0">
                <a:solidFill>
                  <a:srgbClr val="9DC3E6"/>
                </a:solidFill>
                <a:latin typeface="Segoe UI Emoji"/>
                <a:cs typeface="Segoe UI Emoji"/>
              </a:rPr>
              <a:t>e</a:t>
            </a:r>
            <a:r>
              <a:rPr sz="1600" spc="-10" dirty="0">
                <a:solidFill>
                  <a:srgbClr val="9DC3E6"/>
                </a:solidFill>
                <a:latin typeface="Segoe UI Emoji"/>
                <a:cs typeface="Segoe UI Emoji"/>
              </a:rPr>
              <a:t>sp</a:t>
            </a:r>
            <a:r>
              <a:rPr sz="1600" spc="-20" dirty="0">
                <a:solidFill>
                  <a:srgbClr val="9DC3E6"/>
                </a:solidFill>
                <a:latin typeface="Segoe UI Emoji"/>
                <a:cs typeface="Segoe UI Emoji"/>
              </a:rPr>
              <a:t>ond</a:t>
            </a:r>
            <a:r>
              <a:rPr sz="1600" spc="-25" dirty="0">
                <a:solidFill>
                  <a:srgbClr val="9DC3E6"/>
                </a:solidFill>
                <a:latin typeface="Segoe UI Emoji"/>
                <a:cs typeface="Segoe UI Emoji"/>
              </a:rPr>
              <a:t>e</a:t>
            </a:r>
            <a:r>
              <a:rPr sz="1600" spc="-20" dirty="0">
                <a:solidFill>
                  <a:srgbClr val="9DC3E6"/>
                </a:solidFill>
                <a:latin typeface="Segoe UI Emoji"/>
                <a:cs typeface="Segoe UI Emoji"/>
              </a:rPr>
              <a:t>nt</a:t>
            </a:r>
            <a:r>
              <a:rPr sz="1600" spc="-5" dirty="0">
                <a:solidFill>
                  <a:srgbClr val="9DC3E6"/>
                </a:solidFill>
                <a:latin typeface="Segoe UI Emoji"/>
                <a:cs typeface="Segoe UI Emoji"/>
              </a:rPr>
              <a:t>es</a:t>
            </a:r>
            <a:endParaRPr sz="1600">
              <a:latin typeface="Segoe UI Emoji"/>
              <a:cs typeface="Segoe UI Emoji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196</a:t>
            </a:r>
            <a:r>
              <a:rPr sz="1600" spc="-1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empresas,</a:t>
            </a:r>
            <a:r>
              <a:rPr sz="1600" spc="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com</a:t>
            </a:r>
            <a:r>
              <a:rPr sz="160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mais</a:t>
            </a:r>
            <a:r>
              <a:rPr sz="1600" spc="-1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de</a:t>
            </a:r>
            <a:r>
              <a:rPr sz="160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50 </a:t>
            </a:r>
            <a:r>
              <a:rPr sz="1600" spc="-10" dirty="0">
                <a:solidFill>
                  <a:srgbClr val="FFFFFF"/>
                </a:solidFill>
                <a:latin typeface="Segoe UI Emoji"/>
                <a:cs typeface="Segoe UI Emoji"/>
              </a:rPr>
              <a:t>pessoas</a:t>
            </a:r>
            <a:r>
              <a:rPr sz="160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 Emoji"/>
                <a:cs typeface="Segoe UI Emoji"/>
              </a:rPr>
              <a:t>ocupadas</a:t>
            </a:r>
            <a:endParaRPr sz="1600">
              <a:latin typeface="Segoe UI Emoji"/>
              <a:cs typeface="Segoe UI Emoji"/>
            </a:endParaRPr>
          </a:p>
          <a:p>
            <a:pPr marL="2279015" marR="2269490" algn="ctr">
              <a:lnSpc>
                <a:spcPct val="200000"/>
              </a:lnSpc>
            </a:pPr>
            <a:r>
              <a:rPr sz="1600" spc="-10" dirty="0">
                <a:solidFill>
                  <a:srgbClr val="FFFFFF"/>
                </a:solidFill>
                <a:latin typeface="Segoe UI Emoji"/>
                <a:cs typeface="Segoe UI Emoji"/>
              </a:rPr>
              <a:t>Composição:</a:t>
            </a:r>
            <a:r>
              <a:rPr sz="1600" spc="3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74</a:t>
            </a:r>
            <a:r>
              <a:rPr sz="160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 Emoji"/>
                <a:cs typeface="Segoe UI Emoji"/>
              </a:rPr>
              <a:t>empresas</a:t>
            </a:r>
            <a:r>
              <a:rPr sz="160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da</a:t>
            </a:r>
            <a:r>
              <a:rPr sz="160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MEI</a:t>
            </a:r>
            <a:r>
              <a:rPr sz="1600" spc="2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+</a:t>
            </a:r>
            <a:r>
              <a:rPr sz="1600" spc="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122</a:t>
            </a:r>
            <a:r>
              <a:rPr sz="160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 Emoji"/>
                <a:cs typeface="Segoe UI Emoji"/>
              </a:rPr>
              <a:t>empresas</a:t>
            </a: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 não-MEI </a:t>
            </a:r>
            <a:r>
              <a:rPr sz="1600" spc="-42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15" dirty="0">
                <a:solidFill>
                  <a:srgbClr val="9DC3E6"/>
                </a:solidFill>
                <a:latin typeface="Segoe UI Emoji"/>
                <a:cs typeface="Segoe UI Emoji"/>
              </a:rPr>
              <a:t>Setores</a:t>
            </a:r>
            <a:endParaRPr sz="1600">
              <a:latin typeface="Segoe UI Emoji"/>
              <a:cs typeface="Segoe UI Emoji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Segoe UI Emoji"/>
                <a:cs typeface="Segoe UI Emoji"/>
              </a:rPr>
              <a:t>Indústria</a:t>
            </a:r>
            <a:r>
              <a:rPr sz="1600" spc="1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extrativa, de transformação</a:t>
            </a:r>
            <a:r>
              <a:rPr sz="1600" spc="2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e de</a:t>
            </a:r>
            <a:r>
              <a:rPr sz="1600" spc="-1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 Emoji"/>
                <a:cs typeface="Segoe UI Emoji"/>
              </a:rPr>
              <a:t>serviços</a:t>
            </a:r>
            <a:endParaRPr sz="1600">
              <a:latin typeface="Segoe UI Emoji"/>
              <a:cs typeface="Segoe UI Emoji"/>
            </a:endParaRPr>
          </a:p>
          <a:p>
            <a:pPr>
              <a:lnSpc>
                <a:spcPct val="100000"/>
              </a:lnSpc>
            </a:pPr>
            <a:endParaRPr sz="1600">
              <a:latin typeface="Segoe UI Emoji"/>
              <a:cs typeface="Segoe UI Emoj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Segoe UI Emoji"/>
              <a:cs typeface="Segoe UI Emoj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FFFFFF"/>
                </a:solidFill>
                <a:latin typeface="Segoe UI Emoji"/>
                <a:cs typeface="Segoe UI Emoji"/>
              </a:rPr>
              <a:t>Intervalo</a:t>
            </a:r>
            <a:r>
              <a:rPr sz="1600" spc="-6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de</a:t>
            </a:r>
            <a:r>
              <a:rPr sz="1600" spc="-2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Segoe UI Emoji"/>
                <a:cs typeface="Segoe UI Emoji"/>
              </a:rPr>
              <a:t>confiança:</a:t>
            </a:r>
            <a:r>
              <a:rPr sz="1600" spc="-6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90%</a:t>
            </a:r>
            <a:r>
              <a:rPr sz="1600" spc="1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/ </a:t>
            </a:r>
            <a:r>
              <a:rPr sz="1600" spc="-15" dirty="0">
                <a:solidFill>
                  <a:srgbClr val="FFFFFF"/>
                </a:solidFill>
                <a:latin typeface="Segoe UI Emoji"/>
                <a:cs typeface="Segoe UI Emoji"/>
              </a:rPr>
              <a:t>Margem</a:t>
            </a:r>
            <a:r>
              <a:rPr sz="1600" spc="-7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de</a:t>
            </a:r>
            <a:r>
              <a:rPr sz="1600" spc="-4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 Emoji"/>
                <a:cs typeface="Segoe UI Emoji"/>
              </a:rPr>
              <a:t>erro:</a:t>
            </a:r>
            <a:r>
              <a:rPr sz="1600" spc="-6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5,9%</a:t>
            </a:r>
            <a:r>
              <a:rPr sz="1600" spc="1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a 7,9%</a:t>
            </a:r>
            <a:endParaRPr sz="1600">
              <a:latin typeface="Segoe UI Emoji"/>
              <a:cs typeface="Segoe UI Emoj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59668" y="292608"/>
              <a:ext cx="758951" cy="4541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015" y="6275832"/>
              <a:ext cx="896112" cy="3657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99132" y="1716023"/>
              <a:ext cx="7161530" cy="3498215"/>
            </a:xfrm>
            <a:custGeom>
              <a:avLst/>
              <a:gdLst/>
              <a:ahLst/>
              <a:cxnLst/>
              <a:rect l="l" t="t" r="r" b="b"/>
              <a:pathLst>
                <a:path w="7161530" h="3498215">
                  <a:moveTo>
                    <a:pt x="498348" y="0"/>
                  </a:moveTo>
                  <a:lnTo>
                    <a:pt x="0" y="0"/>
                  </a:lnTo>
                  <a:lnTo>
                    <a:pt x="0" y="3497592"/>
                  </a:lnTo>
                  <a:lnTo>
                    <a:pt x="498348" y="3497580"/>
                  </a:lnTo>
                  <a:lnTo>
                    <a:pt x="498348" y="0"/>
                  </a:lnTo>
                  <a:close/>
                </a:path>
                <a:path w="7161530" h="3498215">
                  <a:moveTo>
                    <a:pt x="2718816" y="2973324"/>
                  </a:moveTo>
                  <a:lnTo>
                    <a:pt x="2220468" y="2973324"/>
                  </a:lnTo>
                  <a:lnTo>
                    <a:pt x="2220468" y="3497592"/>
                  </a:lnTo>
                  <a:lnTo>
                    <a:pt x="2718816" y="3497592"/>
                  </a:lnTo>
                  <a:lnTo>
                    <a:pt x="2718816" y="2973324"/>
                  </a:lnTo>
                  <a:close/>
                </a:path>
                <a:path w="7161530" h="3498215">
                  <a:moveTo>
                    <a:pt x="4940808" y="2449068"/>
                  </a:moveTo>
                  <a:lnTo>
                    <a:pt x="4442460" y="2449068"/>
                  </a:lnTo>
                  <a:lnTo>
                    <a:pt x="4442460" y="3497592"/>
                  </a:lnTo>
                  <a:lnTo>
                    <a:pt x="4940808" y="3497592"/>
                  </a:lnTo>
                  <a:lnTo>
                    <a:pt x="4940808" y="2449068"/>
                  </a:lnTo>
                  <a:close/>
                </a:path>
                <a:path w="7161530" h="3498215">
                  <a:moveTo>
                    <a:pt x="7161276" y="2973324"/>
                  </a:moveTo>
                  <a:lnTo>
                    <a:pt x="6662928" y="2973324"/>
                  </a:lnTo>
                  <a:lnTo>
                    <a:pt x="6662928" y="3497592"/>
                  </a:lnTo>
                  <a:lnTo>
                    <a:pt x="7161276" y="3497592"/>
                  </a:lnTo>
                  <a:lnTo>
                    <a:pt x="7161276" y="2973324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31592" y="3147059"/>
              <a:ext cx="7161530" cy="2066925"/>
            </a:xfrm>
            <a:custGeom>
              <a:avLst/>
              <a:gdLst/>
              <a:ahLst/>
              <a:cxnLst/>
              <a:rect l="l" t="t" r="r" b="b"/>
              <a:pathLst>
                <a:path w="7161530" h="2066925">
                  <a:moveTo>
                    <a:pt x="498348" y="0"/>
                  </a:moveTo>
                  <a:lnTo>
                    <a:pt x="0" y="0"/>
                  </a:lnTo>
                  <a:lnTo>
                    <a:pt x="0" y="2066556"/>
                  </a:lnTo>
                  <a:lnTo>
                    <a:pt x="498348" y="2066556"/>
                  </a:lnTo>
                  <a:lnTo>
                    <a:pt x="498348" y="0"/>
                  </a:lnTo>
                  <a:close/>
                </a:path>
                <a:path w="7161530" h="2066925">
                  <a:moveTo>
                    <a:pt x="2718816" y="1636776"/>
                  </a:moveTo>
                  <a:lnTo>
                    <a:pt x="2220468" y="1636776"/>
                  </a:lnTo>
                  <a:lnTo>
                    <a:pt x="2220468" y="2066556"/>
                  </a:lnTo>
                  <a:lnTo>
                    <a:pt x="2718816" y="2066556"/>
                  </a:lnTo>
                  <a:lnTo>
                    <a:pt x="2718816" y="1636776"/>
                  </a:lnTo>
                  <a:close/>
                </a:path>
                <a:path w="7161530" h="2066925">
                  <a:moveTo>
                    <a:pt x="4940808" y="0"/>
                  </a:moveTo>
                  <a:lnTo>
                    <a:pt x="4442460" y="0"/>
                  </a:lnTo>
                  <a:lnTo>
                    <a:pt x="4442460" y="2066556"/>
                  </a:lnTo>
                  <a:lnTo>
                    <a:pt x="4940808" y="2066556"/>
                  </a:lnTo>
                  <a:lnTo>
                    <a:pt x="4940808" y="0"/>
                  </a:lnTo>
                  <a:close/>
                </a:path>
                <a:path w="7161530" h="2066925">
                  <a:moveTo>
                    <a:pt x="7161276" y="1033272"/>
                  </a:moveTo>
                  <a:lnTo>
                    <a:pt x="6662928" y="1033272"/>
                  </a:lnTo>
                  <a:lnTo>
                    <a:pt x="6662928" y="2066556"/>
                  </a:lnTo>
                  <a:lnTo>
                    <a:pt x="7161276" y="2066556"/>
                  </a:lnTo>
                  <a:lnTo>
                    <a:pt x="7161276" y="1033272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53539" y="5213603"/>
              <a:ext cx="8884920" cy="0"/>
            </a:xfrm>
            <a:custGeom>
              <a:avLst/>
              <a:gdLst/>
              <a:ahLst/>
              <a:cxnLst/>
              <a:rect l="l" t="t" r="r" b="b"/>
              <a:pathLst>
                <a:path w="8884920">
                  <a:moveTo>
                    <a:pt x="0" y="0"/>
                  </a:moveTo>
                  <a:lnTo>
                    <a:pt x="88849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43073" y="1392681"/>
            <a:ext cx="4114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63%</a:t>
            </a:r>
            <a:endParaRPr sz="1600">
              <a:latin typeface="Segoe UI Emoji"/>
              <a:cs typeface="Segoe UI Emoj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19421" y="4366640"/>
            <a:ext cx="301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9%</a:t>
            </a:r>
            <a:endParaRPr sz="1600">
              <a:latin typeface="Segoe UI Emoji"/>
              <a:cs typeface="Segoe UI Emoj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85915" y="3841750"/>
            <a:ext cx="4114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19%</a:t>
            </a:r>
            <a:endParaRPr sz="1600">
              <a:latin typeface="Segoe UI Emoji"/>
              <a:cs typeface="Segoe UI Emoj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62135" y="4366640"/>
            <a:ext cx="301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9%</a:t>
            </a:r>
            <a:endParaRPr sz="1600">
              <a:latin typeface="Segoe UI Emoji"/>
              <a:cs typeface="Segoe UI Emoj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75533" y="2824733"/>
            <a:ext cx="4114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37%</a:t>
            </a:r>
            <a:endParaRPr sz="1600">
              <a:latin typeface="Segoe UI Emoji"/>
              <a:cs typeface="Segoe UI Emoj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51882" y="4460875"/>
            <a:ext cx="3022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Segoe UI Emoji"/>
                <a:cs typeface="Segoe UI Emoji"/>
              </a:rPr>
              <a:t>8%</a:t>
            </a:r>
            <a:endParaRPr sz="1600">
              <a:latin typeface="Segoe UI Emoji"/>
              <a:cs typeface="Segoe UI Emoj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18375" y="2824733"/>
            <a:ext cx="4114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37%</a:t>
            </a:r>
            <a:endParaRPr sz="1600">
              <a:latin typeface="Segoe UI Emoji"/>
              <a:cs typeface="Segoe UI Emoj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39731" y="3858005"/>
            <a:ext cx="4114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18%</a:t>
            </a:r>
            <a:endParaRPr sz="1600">
              <a:latin typeface="Segoe UI Emoji"/>
              <a:cs typeface="Segoe UI Emoj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69439" y="5365241"/>
            <a:ext cx="17887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Utiliza</a:t>
            </a:r>
            <a:r>
              <a:rPr sz="1600" spc="-2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Lei</a:t>
            </a:r>
            <a:r>
              <a:rPr sz="1600" spc="-2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do</a:t>
            </a:r>
            <a:r>
              <a:rPr sz="1600" spc="-1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Bem</a:t>
            </a:r>
            <a:endParaRPr sz="1600">
              <a:latin typeface="Segoe UI Emoji"/>
              <a:cs typeface="Segoe UI Emoj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17432" y="5338165"/>
            <a:ext cx="202057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4355" marR="5080" indent="-542290">
              <a:lnSpc>
                <a:spcPct val="1109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Não</a:t>
            </a:r>
            <a:r>
              <a:rPr sz="1600" spc="-2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sei</a:t>
            </a:r>
            <a:r>
              <a:rPr sz="1600" spc="-2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 Emoji"/>
                <a:cs typeface="Segoe UI Emoji"/>
              </a:rPr>
              <a:t>ou</a:t>
            </a:r>
            <a:r>
              <a:rPr sz="1600" spc="-2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não</a:t>
            </a:r>
            <a:r>
              <a:rPr sz="1600" spc="-2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desejo </a:t>
            </a:r>
            <a:r>
              <a:rPr sz="1600" spc="-42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responder</a:t>
            </a:r>
            <a:endParaRPr sz="1600">
              <a:latin typeface="Segoe UI Emoji"/>
              <a:cs typeface="Segoe UI Emoj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762246" y="927607"/>
            <a:ext cx="2667000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5" dirty="0"/>
              <a:t>Utilização</a:t>
            </a:r>
            <a:r>
              <a:rPr sz="1900" spc="-10" dirty="0"/>
              <a:t> </a:t>
            </a:r>
            <a:r>
              <a:rPr sz="1900" spc="10" dirty="0"/>
              <a:t>da</a:t>
            </a:r>
            <a:r>
              <a:rPr sz="1900" spc="-15" dirty="0"/>
              <a:t> </a:t>
            </a:r>
            <a:r>
              <a:rPr sz="1900" spc="5" dirty="0"/>
              <a:t>Lei</a:t>
            </a:r>
            <a:r>
              <a:rPr sz="1900" spc="-5" dirty="0"/>
              <a:t> </a:t>
            </a:r>
            <a:r>
              <a:rPr sz="1900" spc="10" dirty="0"/>
              <a:t>do</a:t>
            </a:r>
            <a:r>
              <a:rPr sz="1900" spc="-5" dirty="0"/>
              <a:t> </a:t>
            </a:r>
            <a:r>
              <a:rPr sz="1900" spc="10" dirty="0"/>
              <a:t>Bem</a:t>
            </a:r>
            <a:endParaRPr sz="1900"/>
          </a:p>
        </p:txBody>
      </p:sp>
      <p:grpSp>
        <p:nvGrpSpPr>
          <p:cNvPr id="20" name="object 20"/>
          <p:cNvGrpSpPr/>
          <p:nvPr/>
        </p:nvGrpSpPr>
        <p:grpSpPr>
          <a:xfrm>
            <a:off x="5035296" y="6211823"/>
            <a:ext cx="1725295" cy="121920"/>
            <a:chOff x="5035296" y="6211823"/>
            <a:chExt cx="1725295" cy="121920"/>
          </a:xfrm>
        </p:grpSpPr>
        <p:sp>
          <p:nvSpPr>
            <p:cNvPr id="21" name="object 21"/>
            <p:cNvSpPr/>
            <p:nvPr/>
          </p:nvSpPr>
          <p:spPr>
            <a:xfrm>
              <a:off x="5035296" y="6211823"/>
              <a:ext cx="121920" cy="121920"/>
            </a:xfrm>
            <a:custGeom>
              <a:avLst/>
              <a:gdLst/>
              <a:ahLst/>
              <a:cxnLst/>
              <a:rect l="l" t="t" r="r" b="b"/>
              <a:pathLst>
                <a:path w="121920" h="121920">
                  <a:moveTo>
                    <a:pt x="121920" y="0"/>
                  </a:moveTo>
                  <a:lnTo>
                    <a:pt x="0" y="0"/>
                  </a:lnTo>
                  <a:lnTo>
                    <a:pt x="0" y="121919"/>
                  </a:lnTo>
                  <a:lnTo>
                    <a:pt x="121920" y="121919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38544" y="6211823"/>
              <a:ext cx="121920" cy="121920"/>
            </a:xfrm>
            <a:custGeom>
              <a:avLst/>
              <a:gdLst/>
              <a:ahLst/>
              <a:cxnLst/>
              <a:rect l="l" t="t" r="r" b="b"/>
              <a:pathLst>
                <a:path w="121920" h="121920">
                  <a:moveTo>
                    <a:pt x="121920" y="0"/>
                  </a:moveTo>
                  <a:lnTo>
                    <a:pt x="0" y="0"/>
                  </a:lnTo>
                  <a:lnTo>
                    <a:pt x="0" y="121919"/>
                  </a:lnTo>
                  <a:lnTo>
                    <a:pt x="121920" y="121919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922014" y="5338165"/>
            <a:ext cx="4323080" cy="1057275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9"/>
              </a:spcBef>
              <a:tabLst>
                <a:tab pos="2258695" algn="l"/>
              </a:tabLst>
            </a:pP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Já</a:t>
            </a:r>
            <a:r>
              <a:rPr sz="160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utilizou</a:t>
            </a:r>
            <a:r>
              <a:rPr sz="160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a</a:t>
            </a:r>
            <a:r>
              <a:rPr sz="1600" spc="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 Emoji"/>
                <a:cs typeface="Segoe UI Emoji"/>
              </a:rPr>
              <a:t>Lei </a:t>
            </a: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do</a:t>
            </a:r>
            <a:r>
              <a:rPr sz="1600" spc="1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 Emoji"/>
                <a:cs typeface="Segoe UI Emoji"/>
              </a:rPr>
              <a:t>Bem	</a:t>
            </a: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Nunca utilizou</a:t>
            </a:r>
            <a:r>
              <a:rPr sz="1600" spc="-2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a</a:t>
            </a:r>
            <a:r>
              <a:rPr sz="1600" spc="-2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Lei</a:t>
            </a:r>
            <a:r>
              <a:rPr sz="1600" spc="-1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 Emoji"/>
                <a:cs typeface="Segoe UI Emoji"/>
              </a:rPr>
              <a:t>do</a:t>
            </a:r>
            <a:endParaRPr sz="1600">
              <a:latin typeface="Segoe UI Emoji"/>
              <a:cs typeface="Segoe UI Emoji"/>
            </a:endParaRPr>
          </a:p>
          <a:p>
            <a:pPr marR="831850" algn="r">
              <a:lnSpc>
                <a:spcPct val="100000"/>
              </a:lnSpc>
              <a:spcBef>
                <a:spcPts val="204"/>
              </a:spcBef>
            </a:pPr>
            <a:r>
              <a:rPr sz="1600" spc="-10" dirty="0">
                <a:solidFill>
                  <a:srgbClr val="FFFFFF"/>
                </a:solidFill>
                <a:latin typeface="Segoe UI Emoji"/>
                <a:cs typeface="Segoe UI Emoji"/>
              </a:rPr>
              <a:t>Bem</a:t>
            </a:r>
            <a:endParaRPr sz="1600">
              <a:latin typeface="Segoe UI Emoji"/>
              <a:cs typeface="Segoe UI Emoj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Segoe UI Emoji"/>
              <a:cs typeface="Segoe UI Emoji"/>
            </a:endParaRPr>
          </a:p>
          <a:p>
            <a:pPr marL="309880" algn="ctr">
              <a:lnSpc>
                <a:spcPct val="100000"/>
              </a:lnSpc>
              <a:tabLst>
                <a:tab pos="1913255" algn="l"/>
              </a:tabLst>
            </a:pPr>
            <a:r>
              <a:rPr sz="1600" spc="-5" dirty="0">
                <a:solidFill>
                  <a:srgbClr val="FFFFFF"/>
                </a:solidFill>
                <a:latin typeface="Segoe UI Emoji"/>
                <a:cs typeface="Segoe UI Emoji"/>
              </a:rPr>
              <a:t>MEI	Total</a:t>
            </a:r>
            <a:endParaRPr sz="1600">
              <a:latin typeface="Segoe UI Emoji"/>
              <a:cs typeface="Segoe UI Emoj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59668" y="292608"/>
              <a:ext cx="758951" cy="4541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015" y="6275832"/>
              <a:ext cx="896112" cy="3657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0952" y="824471"/>
              <a:ext cx="8018526" cy="56770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68526" y="898093"/>
            <a:ext cx="77038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Grau</a:t>
            </a:r>
            <a:r>
              <a:rPr spc="-65" dirty="0"/>
              <a:t> </a:t>
            </a:r>
            <a:r>
              <a:rPr dirty="0"/>
              <a:t>de</a:t>
            </a:r>
            <a:r>
              <a:rPr spc="-65" dirty="0"/>
              <a:t> </a:t>
            </a:r>
            <a:r>
              <a:rPr spc="-10" dirty="0"/>
              <a:t>importância</a:t>
            </a:r>
            <a:r>
              <a:rPr spc="-75" dirty="0"/>
              <a:t> </a:t>
            </a:r>
            <a:r>
              <a:rPr dirty="0"/>
              <a:t>da</a:t>
            </a:r>
            <a:r>
              <a:rPr spc="-60" dirty="0"/>
              <a:t> </a:t>
            </a:r>
            <a:r>
              <a:rPr spc="-5" dirty="0"/>
              <a:t>Lei</a:t>
            </a:r>
            <a:r>
              <a:rPr spc="-70" dirty="0"/>
              <a:t> </a:t>
            </a:r>
            <a:r>
              <a:rPr dirty="0"/>
              <a:t>do</a:t>
            </a:r>
            <a:r>
              <a:rPr spc="-60" dirty="0"/>
              <a:t> </a:t>
            </a:r>
            <a:r>
              <a:rPr spc="-5" dirty="0"/>
              <a:t>Bem</a:t>
            </a:r>
            <a:r>
              <a:rPr spc="-85" dirty="0"/>
              <a:t> </a:t>
            </a:r>
            <a:r>
              <a:rPr spc="-15" dirty="0"/>
              <a:t>para</a:t>
            </a:r>
            <a:r>
              <a:rPr spc="-70" dirty="0"/>
              <a:t> </a:t>
            </a:r>
            <a:r>
              <a:rPr spc="-15" dirty="0"/>
              <a:t>apoiar</a:t>
            </a:r>
            <a:r>
              <a:rPr spc="-60" dirty="0"/>
              <a:t> </a:t>
            </a:r>
            <a:r>
              <a:rPr spc="-5" dirty="0"/>
              <a:t>as</a:t>
            </a:r>
            <a:r>
              <a:rPr spc="-30" dirty="0"/>
              <a:t> </a:t>
            </a:r>
            <a:r>
              <a:rPr spc="-15" dirty="0"/>
              <a:t>atividades</a:t>
            </a:r>
            <a:r>
              <a:rPr spc="-55" dirty="0"/>
              <a:t> </a:t>
            </a:r>
            <a:r>
              <a:rPr dirty="0"/>
              <a:t>de</a:t>
            </a:r>
            <a:r>
              <a:rPr spc="-65" dirty="0"/>
              <a:t> </a:t>
            </a:r>
            <a:r>
              <a:rPr spc="-15" dirty="0"/>
              <a:t>PD&amp;I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696021" y="2218944"/>
            <a:ext cx="8774430" cy="2927985"/>
            <a:chOff x="1696021" y="2218944"/>
            <a:chExt cx="8774430" cy="2927985"/>
          </a:xfrm>
        </p:grpSpPr>
        <p:sp>
          <p:nvSpPr>
            <p:cNvPr id="9" name="object 9"/>
            <p:cNvSpPr/>
            <p:nvPr/>
          </p:nvSpPr>
          <p:spPr>
            <a:xfrm>
              <a:off x="2238756" y="2218943"/>
              <a:ext cx="4874260" cy="2923540"/>
            </a:xfrm>
            <a:custGeom>
              <a:avLst/>
              <a:gdLst/>
              <a:ahLst/>
              <a:cxnLst/>
              <a:rect l="l" t="t" r="r" b="b"/>
              <a:pathLst>
                <a:path w="4874259" h="2923540">
                  <a:moveTo>
                    <a:pt x="490728" y="0"/>
                  </a:moveTo>
                  <a:lnTo>
                    <a:pt x="0" y="0"/>
                  </a:lnTo>
                  <a:lnTo>
                    <a:pt x="0" y="2923032"/>
                  </a:lnTo>
                  <a:lnTo>
                    <a:pt x="490728" y="2923032"/>
                  </a:lnTo>
                  <a:lnTo>
                    <a:pt x="490728" y="0"/>
                  </a:lnTo>
                  <a:close/>
                </a:path>
                <a:path w="4874259" h="2923540">
                  <a:moveTo>
                    <a:pt x="2682240" y="2321052"/>
                  </a:moveTo>
                  <a:lnTo>
                    <a:pt x="2191512" y="2321052"/>
                  </a:lnTo>
                  <a:lnTo>
                    <a:pt x="2191512" y="2923032"/>
                  </a:lnTo>
                  <a:lnTo>
                    <a:pt x="2682240" y="2923032"/>
                  </a:lnTo>
                  <a:lnTo>
                    <a:pt x="2682240" y="2321052"/>
                  </a:lnTo>
                  <a:close/>
                </a:path>
                <a:path w="4874259" h="2923540">
                  <a:moveTo>
                    <a:pt x="4873752" y="2493264"/>
                  </a:moveTo>
                  <a:lnTo>
                    <a:pt x="4383024" y="2493264"/>
                  </a:lnTo>
                  <a:lnTo>
                    <a:pt x="4383024" y="2923032"/>
                  </a:lnTo>
                  <a:lnTo>
                    <a:pt x="4873752" y="2923032"/>
                  </a:lnTo>
                  <a:lnTo>
                    <a:pt x="4873752" y="2493264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62072" y="2551175"/>
              <a:ext cx="7065645" cy="2590800"/>
            </a:xfrm>
            <a:custGeom>
              <a:avLst/>
              <a:gdLst/>
              <a:ahLst/>
              <a:cxnLst/>
              <a:rect l="l" t="t" r="r" b="b"/>
              <a:pathLst>
                <a:path w="7065645" h="2590800">
                  <a:moveTo>
                    <a:pt x="492252" y="0"/>
                  </a:moveTo>
                  <a:lnTo>
                    <a:pt x="0" y="0"/>
                  </a:lnTo>
                  <a:lnTo>
                    <a:pt x="0" y="2590800"/>
                  </a:lnTo>
                  <a:lnTo>
                    <a:pt x="492252" y="2590800"/>
                  </a:lnTo>
                  <a:lnTo>
                    <a:pt x="492252" y="0"/>
                  </a:lnTo>
                  <a:close/>
                </a:path>
                <a:path w="7065645" h="2590800">
                  <a:moveTo>
                    <a:pt x="2683764" y="1840992"/>
                  </a:moveTo>
                  <a:lnTo>
                    <a:pt x="2191512" y="1840992"/>
                  </a:lnTo>
                  <a:lnTo>
                    <a:pt x="2191512" y="2590800"/>
                  </a:lnTo>
                  <a:lnTo>
                    <a:pt x="2683764" y="2590800"/>
                  </a:lnTo>
                  <a:lnTo>
                    <a:pt x="2683764" y="1840992"/>
                  </a:lnTo>
                  <a:close/>
                </a:path>
                <a:path w="7065645" h="2590800">
                  <a:moveTo>
                    <a:pt x="4875276" y="2045208"/>
                  </a:moveTo>
                  <a:lnTo>
                    <a:pt x="4383024" y="2045208"/>
                  </a:lnTo>
                  <a:lnTo>
                    <a:pt x="4383024" y="2590800"/>
                  </a:lnTo>
                  <a:lnTo>
                    <a:pt x="4875276" y="2590800"/>
                  </a:lnTo>
                  <a:lnTo>
                    <a:pt x="4875276" y="2045208"/>
                  </a:lnTo>
                  <a:close/>
                </a:path>
                <a:path w="7065645" h="2590800">
                  <a:moveTo>
                    <a:pt x="7065264" y="2522220"/>
                  </a:moveTo>
                  <a:lnTo>
                    <a:pt x="6574536" y="2522220"/>
                  </a:lnTo>
                  <a:lnTo>
                    <a:pt x="6574536" y="2590800"/>
                  </a:lnTo>
                  <a:lnTo>
                    <a:pt x="7065264" y="2590800"/>
                  </a:lnTo>
                  <a:lnTo>
                    <a:pt x="7065264" y="252222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00783" y="5141976"/>
              <a:ext cx="8764905" cy="0"/>
            </a:xfrm>
            <a:custGeom>
              <a:avLst/>
              <a:gdLst/>
              <a:ahLst/>
              <a:cxnLst/>
              <a:rect l="l" t="t" r="r" b="b"/>
              <a:pathLst>
                <a:path w="8764905">
                  <a:moveTo>
                    <a:pt x="0" y="0"/>
                  </a:moveTo>
                  <a:lnTo>
                    <a:pt x="87645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488941" y="4213986"/>
            <a:ext cx="3752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80707" y="4385817"/>
            <a:ext cx="3740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11%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22511" y="4815585"/>
            <a:ext cx="271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97429" y="1803298"/>
            <a:ext cx="998219" cy="69024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74%</a:t>
            </a:r>
            <a:endParaRPr sz="1600">
              <a:latin typeface="Calibri"/>
              <a:cs typeface="Calibri"/>
            </a:endParaRPr>
          </a:p>
          <a:p>
            <a:pPr marL="636905">
              <a:lnSpc>
                <a:spcPct val="100000"/>
              </a:lnSpc>
              <a:spcBef>
                <a:spcPts val="6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66%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13146" y="4065523"/>
            <a:ext cx="3740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19%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04658" y="4269994"/>
            <a:ext cx="3740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14%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46463" y="4747386"/>
            <a:ext cx="271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14422" y="5249926"/>
            <a:ext cx="3638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07763" y="5249926"/>
            <a:ext cx="5607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Méd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42201" y="5249926"/>
            <a:ext cx="4749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ixo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50326" y="5249926"/>
            <a:ext cx="1840230" cy="51689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95300" marR="5080" indent="-483234">
              <a:lnSpc>
                <a:spcPct val="101800"/>
              </a:lnSpc>
              <a:spcBef>
                <a:spcPts val="60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Não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sei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ou não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desejo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responder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855464" y="5969508"/>
            <a:ext cx="2178050" cy="111760"/>
            <a:chOff x="4855464" y="5969508"/>
            <a:chExt cx="2178050" cy="111760"/>
          </a:xfrm>
        </p:grpSpPr>
        <p:sp>
          <p:nvSpPr>
            <p:cNvPr id="24" name="object 24"/>
            <p:cNvSpPr/>
            <p:nvPr/>
          </p:nvSpPr>
          <p:spPr>
            <a:xfrm>
              <a:off x="4855464" y="5969508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60" h="111760">
                  <a:moveTo>
                    <a:pt x="111251" y="0"/>
                  </a:moveTo>
                  <a:lnTo>
                    <a:pt x="0" y="0"/>
                  </a:lnTo>
                  <a:lnTo>
                    <a:pt x="0" y="111252"/>
                  </a:lnTo>
                  <a:lnTo>
                    <a:pt x="111251" y="111252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20484" y="5969508"/>
              <a:ext cx="113030" cy="111760"/>
            </a:xfrm>
            <a:custGeom>
              <a:avLst/>
              <a:gdLst/>
              <a:ahLst/>
              <a:cxnLst/>
              <a:rect l="l" t="t" r="r" b="b"/>
              <a:pathLst>
                <a:path w="113029" h="111760">
                  <a:moveTo>
                    <a:pt x="112775" y="0"/>
                  </a:moveTo>
                  <a:lnTo>
                    <a:pt x="0" y="0"/>
                  </a:lnTo>
                  <a:lnTo>
                    <a:pt x="0" y="111252"/>
                  </a:lnTo>
                  <a:lnTo>
                    <a:pt x="112775" y="111252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005832" y="5868720"/>
            <a:ext cx="349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MEI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72121" y="5868720"/>
            <a:ext cx="443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tal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59668" y="292608"/>
              <a:ext cx="758951" cy="4541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015" y="6275832"/>
              <a:ext cx="896112" cy="3657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4679" y="487680"/>
              <a:ext cx="5464302" cy="56768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01365" y="561594"/>
            <a:ext cx="50209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Principais</a:t>
            </a:r>
            <a:r>
              <a:rPr spc="-70" dirty="0"/>
              <a:t> </a:t>
            </a:r>
            <a:r>
              <a:rPr spc="-15" dirty="0"/>
              <a:t>benefícios</a:t>
            </a:r>
            <a:r>
              <a:rPr spc="-65" dirty="0"/>
              <a:t> </a:t>
            </a:r>
            <a:r>
              <a:rPr spc="-15" dirty="0"/>
              <a:t>trazidos</a:t>
            </a:r>
            <a:r>
              <a:rPr spc="-65" dirty="0"/>
              <a:t> </a:t>
            </a:r>
            <a:r>
              <a:rPr spc="-5" dirty="0"/>
              <a:t>pela</a:t>
            </a:r>
            <a:r>
              <a:rPr spc="-75" dirty="0"/>
              <a:t> </a:t>
            </a:r>
            <a:r>
              <a:rPr spc="-5" dirty="0"/>
              <a:t>Lei</a:t>
            </a:r>
            <a:r>
              <a:rPr spc="-60" dirty="0"/>
              <a:t> </a:t>
            </a:r>
            <a:r>
              <a:rPr dirty="0"/>
              <a:t>do</a:t>
            </a:r>
            <a:r>
              <a:rPr spc="-80" dirty="0"/>
              <a:t> </a:t>
            </a:r>
            <a:r>
              <a:rPr spc="-5" dirty="0"/>
              <a:t>Bem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5253037" y="1692973"/>
            <a:ext cx="5514340" cy="4549775"/>
            <a:chOff x="5253037" y="1692973"/>
            <a:chExt cx="5514340" cy="4549775"/>
          </a:xfrm>
        </p:grpSpPr>
        <p:sp>
          <p:nvSpPr>
            <p:cNvPr id="9" name="object 9"/>
            <p:cNvSpPr/>
            <p:nvPr/>
          </p:nvSpPr>
          <p:spPr>
            <a:xfrm>
              <a:off x="5257800" y="1776983"/>
              <a:ext cx="5509260" cy="4006850"/>
            </a:xfrm>
            <a:custGeom>
              <a:avLst/>
              <a:gdLst/>
              <a:ahLst/>
              <a:cxnLst/>
              <a:rect l="l" t="t" r="r" b="b"/>
              <a:pathLst>
                <a:path w="5509259" h="4006850">
                  <a:moveTo>
                    <a:pt x="440436" y="3934968"/>
                  </a:moveTo>
                  <a:lnTo>
                    <a:pt x="0" y="3934968"/>
                  </a:lnTo>
                  <a:lnTo>
                    <a:pt x="0" y="4006596"/>
                  </a:lnTo>
                  <a:lnTo>
                    <a:pt x="440436" y="4006596"/>
                  </a:lnTo>
                  <a:lnTo>
                    <a:pt x="440436" y="3934968"/>
                  </a:lnTo>
                  <a:close/>
                </a:path>
                <a:path w="5509259" h="4006850">
                  <a:moveTo>
                    <a:pt x="440436" y="3631692"/>
                  </a:moveTo>
                  <a:lnTo>
                    <a:pt x="0" y="3631692"/>
                  </a:lnTo>
                  <a:lnTo>
                    <a:pt x="0" y="3704844"/>
                  </a:lnTo>
                  <a:lnTo>
                    <a:pt x="440436" y="3704844"/>
                  </a:lnTo>
                  <a:lnTo>
                    <a:pt x="440436" y="3631692"/>
                  </a:lnTo>
                  <a:close/>
                </a:path>
                <a:path w="5509259" h="4006850">
                  <a:moveTo>
                    <a:pt x="440436" y="3329940"/>
                  </a:moveTo>
                  <a:lnTo>
                    <a:pt x="0" y="3329940"/>
                  </a:lnTo>
                  <a:lnTo>
                    <a:pt x="0" y="3401568"/>
                  </a:lnTo>
                  <a:lnTo>
                    <a:pt x="440436" y="3401568"/>
                  </a:lnTo>
                  <a:lnTo>
                    <a:pt x="440436" y="3329940"/>
                  </a:lnTo>
                  <a:close/>
                </a:path>
                <a:path w="5509259" h="4006850">
                  <a:moveTo>
                    <a:pt x="661416" y="3026664"/>
                  </a:moveTo>
                  <a:lnTo>
                    <a:pt x="0" y="3026664"/>
                  </a:lnTo>
                  <a:lnTo>
                    <a:pt x="0" y="3099816"/>
                  </a:lnTo>
                  <a:lnTo>
                    <a:pt x="661416" y="3099816"/>
                  </a:lnTo>
                  <a:lnTo>
                    <a:pt x="661416" y="3026664"/>
                  </a:lnTo>
                  <a:close/>
                </a:path>
                <a:path w="5509259" h="4006850">
                  <a:moveTo>
                    <a:pt x="661416" y="2724912"/>
                  </a:moveTo>
                  <a:lnTo>
                    <a:pt x="0" y="2724912"/>
                  </a:lnTo>
                  <a:lnTo>
                    <a:pt x="0" y="2796540"/>
                  </a:lnTo>
                  <a:lnTo>
                    <a:pt x="661416" y="2796540"/>
                  </a:lnTo>
                  <a:lnTo>
                    <a:pt x="661416" y="2724912"/>
                  </a:lnTo>
                  <a:close/>
                </a:path>
                <a:path w="5509259" h="4006850">
                  <a:moveTo>
                    <a:pt x="880872" y="2421636"/>
                  </a:moveTo>
                  <a:lnTo>
                    <a:pt x="0" y="2421636"/>
                  </a:lnTo>
                  <a:lnTo>
                    <a:pt x="0" y="2493264"/>
                  </a:lnTo>
                  <a:lnTo>
                    <a:pt x="880872" y="2493264"/>
                  </a:lnTo>
                  <a:lnTo>
                    <a:pt x="880872" y="2421636"/>
                  </a:lnTo>
                  <a:close/>
                </a:path>
                <a:path w="5509259" h="4006850">
                  <a:moveTo>
                    <a:pt x="1101852" y="2118360"/>
                  </a:moveTo>
                  <a:lnTo>
                    <a:pt x="0" y="2118360"/>
                  </a:lnTo>
                  <a:lnTo>
                    <a:pt x="0" y="2191512"/>
                  </a:lnTo>
                  <a:lnTo>
                    <a:pt x="1101852" y="2191512"/>
                  </a:lnTo>
                  <a:lnTo>
                    <a:pt x="1101852" y="2118360"/>
                  </a:lnTo>
                  <a:close/>
                </a:path>
                <a:path w="5509259" h="4006850">
                  <a:moveTo>
                    <a:pt x="1101852" y="1816608"/>
                  </a:moveTo>
                  <a:lnTo>
                    <a:pt x="0" y="1816608"/>
                  </a:lnTo>
                  <a:lnTo>
                    <a:pt x="0" y="1888236"/>
                  </a:lnTo>
                  <a:lnTo>
                    <a:pt x="1101852" y="1888236"/>
                  </a:lnTo>
                  <a:lnTo>
                    <a:pt x="1101852" y="1816608"/>
                  </a:lnTo>
                  <a:close/>
                </a:path>
                <a:path w="5509259" h="4006850">
                  <a:moveTo>
                    <a:pt x="1321295" y="1513332"/>
                  </a:moveTo>
                  <a:lnTo>
                    <a:pt x="0" y="1513332"/>
                  </a:lnTo>
                  <a:lnTo>
                    <a:pt x="0" y="1584960"/>
                  </a:lnTo>
                  <a:lnTo>
                    <a:pt x="1321295" y="1584960"/>
                  </a:lnTo>
                  <a:lnTo>
                    <a:pt x="1321295" y="1513332"/>
                  </a:lnTo>
                  <a:close/>
                </a:path>
                <a:path w="5509259" h="4006850">
                  <a:moveTo>
                    <a:pt x="2644140" y="1210056"/>
                  </a:moveTo>
                  <a:lnTo>
                    <a:pt x="0" y="1210056"/>
                  </a:lnTo>
                  <a:lnTo>
                    <a:pt x="0" y="1283208"/>
                  </a:lnTo>
                  <a:lnTo>
                    <a:pt x="2644140" y="1283208"/>
                  </a:lnTo>
                  <a:lnTo>
                    <a:pt x="2644140" y="1210056"/>
                  </a:lnTo>
                  <a:close/>
                </a:path>
                <a:path w="5509259" h="4006850">
                  <a:moveTo>
                    <a:pt x="3305556" y="908304"/>
                  </a:moveTo>
                  <a:lnTo>
                    <a:pt x="0" y="908304"/>
                  </a:lnTo>
                  <a:lnTo>
                    <a:pt x="0" y="979932"/>
                  </a:lnTo>
                  <a:lnTo>
                    <a:pt x="3305556" y="979932"/>
                  </a:lnTo>
                  <a:lnTo>
                    <a:pt x="3305556" y="908304"/>
                  </a:lnTo>
                  <a:close/>
                </a:path>
                <a:path w="5509259" h="4006850">
                  <a:moveTo>
                    <a:pt x="3966972" y="605028"/>
                  </a:moveTo>
                  <a:lnTo>
                    <a:pt x="0" y="605028"/>
                  </a:lnTo>
                  <a:lnTo>
                    <a:pt x="0" y="678180"/>
                  </a:lnTo>
                  <a:lnTo>
                    <a:pt x="3966972" y="678180"/>
                  </a:lnTo>
                  <a:lnTo>
                    <a:pt x="3966972" y="605028"/>
                  </a:lnTo>
                  <a:close/>
                </a:path>
                <a:path w="5509259" h="4006850">
                  <a:moveTo>
                    <a:pt x="3966972" y="301752"/>
                  </a:moveTo>
                  <a:lnTo>
                    <a:pt x="0" y="301752"/>
                  </a:lnTo>
                  <a:lnTo>
                    <a:pt x="0" y="374904"/>
                  </a:lnTo>
                  <a:lnTo>
                    <a:pt x="3966972" y="374904"/>
                  </a:lnTo>
                  <a:lnTo>
                    <a:pt x="3966972" y="301752"/>
                  </a:lnTo>
                  <a:close/>
                </a:path>
                <a:path w="5509259" h="4006850">
                  <a:moveTo>
                    <a:pt x="5509260" y="0"/>
                  </a:moveTo>
                  <a:lnTo>
                    <a:pt x="0" y="0"/>
                  </a:lnTo>
                  <a:lnTo>
                    <a:pt x="0" y="71628"/>
                  </a:lnTo>
                  <a:lnTo>
                    <a:pt x="5509260" y="71628"/>
                  </a:lnTo>
                  <a:lnTo>
                    <a:pt x="550926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57800" y="1848611"/>
              <a:ext cx="5242560" cy="4008120"/>
            </a:xfrm>
            <a:custGeom>
              <a:avLst/>
              <a:gdLst/>
              <a:ahLst/>
              <a:cxnLst/>
              <a:rect l="l" t="t" r="r" b="b"/>
              <a:pathLst>
                <a:path w="5242559" h="4008120">
                  <a:moveTo>
                    <a:pt x="348996" y="3934968"/>
                  </a:moveTo>
                  <a:lnTo>
                    <a:pt x="0" y="3934968"/>
                  </a:lnTo>
                  <a:lnTo>
                    <a:pt x="0" y="4008120"/>
                  </a:lnTo>
                  <a:lnTo>
                    <a:pt x="348996" y="4008120"/>
                  </a:lnTo>
                  <a:lnTo>
                    <a:pt x="348996" y="3934968"/>
                  </a:lnTo>
                  <a:close/>
                </a:path>
                <a:path w="5242559" h="4008120">
                  <a:moveTo>
                    <a:pt x="524256" y="3329940"/>
                  </a:moveTo>
                  <a:lnTo>
                    <a:pt x="0" y="3329940"/>
                  </a:lnTo>
                  <a:lnTo>
                    <a:pt x="0" y="3403092"/>
                  </a:lnTo>
                  <a:lnTo>
                    <a:pt x="524256" y="3403092"/>
                  </a:lnTo>
                  <a:lnTo>
                    <a:pt x="524256" y="3329940"/>
                  </a:lnTo>
                  <a:close/>
                </a:path>
                <a:path w="5242559" h="4008120">
                  <a:moveTo>
                    <a:pt x="699516" y="2724912"/>
                  </a:moveTo>
                  <a:lnTo>
                    <a:pt x="0" y="2724912"/>
                  </a:lnTo>
                  <a:lnTo>
                    <a:pt x="0" y="2796540"/>
                  </a:lnTo>
                  <a:lnTo>
                    <a:pt x="699516" y="2796540"/>
                  </a:lnTo>
                  <a:lnTo>
                    <a:pt x="699516" y="2724912"/>
                  </a:lnTo>
                  <a:close/>
                </a:path>
                <a:path w="5242559" h="4008120">
                  <a:moveTo>
                    <a:pt x="873252" y="3633216"/>
                  </a:moveTo>
                  <a:lnTo>
                    <a:pt x="0" y="3633216"/>
                  </a:lnTo>
                  <a:lnTo>
                    <a:pt x="0" y="3704844"/>
                  </a:lnTo>
                  <a:lnTo>
                    <a:pt x="873252" y="3704844"/>
                  </a:lnTo>
                  <a:lnTo>
                    <a:pt x="873252" y="3633216"/>
                  </a:lnTo>
                  <a:close/>
                </a:path>
                <a:path w="5242559" h="4008120">
                  <a:moveTo>
                    <a:pt x="873252" y="3028188"/>
                  </a:moveTo>
                  <a:lnTo>
                    <a:pt x="0" y="3028188"/>
                  </a:lnTo>
                  <a:lnTo>
                    <a:pt x="0" y="3099816"/>
                  </a:lnTo>
                  <a:lnTo>
                    <a:pt x="873252" y="3099816"/>
                  </a:lnTo>
                  <a:lnTo>
                    <a:pt x="873252" y="3028188"/>
                  </a:lnTo>
                  <a:close/>
                </a:path>
                <a:path w="5242559" h="4008120">
                  <a:moveTo>
                    <a:pt x="873252" y="2119884"/>
                  </a:moveTo>
                  <a:lnTo>
                    <a:pt x="0" y="2119884"/>
                  </a:lnTo>
                  <a:lnTo>
                    <a:pt x="0" y="2191512"/>
                  </a:lnTo>
                  <a:lnTo>
                    <a:pt x="873252" y="2191512"/>
                  </a:lnTo>
                  <a:lnTo>
                    <a:pt x="873252" y="2119884"/>
                  </a:lnTo>
                  <a:close/>
                </a:path>
                <a:path w="5242559" h="4008120">
                  <a:moveTo>
                    <a:pt x="1397495" y="2421636"/>
                  </a:moveTo>
                  <a:lnTo>
                    <a:pt x="0" y="2421636"/>
                  </a:lnTo>
                  <a:lnTo>
                    <a:pt x="0" y="2494788"/>
                  </a:lnTo>
                  <a:lnTo>
                    <a:pt x="1397495" y="2494788"/>
                  </a:lnTo>
                  <a:lnTo>
                    <a:pt x="1397495" y="2421636"/>
                  </a:lnTo>
                  <a:close/>
                </a:path>
                <a:path w="5242559" h="4008120">
                  <a:moveTo>
                    <a:pt x="1397495" y="1816608"/>
                  </a:moveTo>
                  <a:lnTo>
                    <a:pt x="0" y="1816608"/>
                  </a:lnTo>
                  <a:lnTo>
                    <a:pt x="0" y="1888236"/>
                  </a:lnTo>
                  <a:lnTo>
                    <a:pt x="1397495" y="1888236"/>
                  </a:lnTo>
                  <a:lnTo>
                    <a:pt x="1397495" y="1816608"/>
                  </a:lnTo>
                  <a:close/>
                </a:path>
                <a:path w="5242559" h="4008120">
                  <a:moveTo>
                    <a:pt x="1572768" y="1513332"/>
                  </a:moveTo>
                  <a:lnTo>
                    <a:pt x="0" y="1513332"/>
                  </a:lnTo>
                  <a:lnTo>
                    <a:pt x="0" y="1586484"/>
                  </a:lnTo>
                  <a:lnTo>
                    <a:pt x="1572768" y="1586484"/>
                  </a:lnTo>
                  <a:lnTo>
                    <a:pt x="1572768" y="1513332"/>
                  </a:lnTo>
                  <a:close/>
                </a:path>
                <a:path w="5242559" h="4008120">
                  <a:moveTo>
                    <a:pt x="2446020" y="1211580"/>
                  </a:moveTo>
                  <a:lnTo>
                    <a:pt x="0" y="1211580"/>
                  </a:lnTo>
                  <a:lnTo>
                    <a:pt x="0" y="1283208"/>
                  </a:lnTo>
                  <a:lnTo>
                    <a:pt x="2446020" y="1283208"/>
                  </a:lnTo>
                  <a:lnTo>
                    <a:pt x="2446020" y="1211580"/>
                  </a:lnTo>
                  <a:close/>
                </a:path>
                <a:path w="5242559" h="4008120">
                  <a:moveTo>
                    <a:pt x="2970276" y="908304"/>
                  </a:moveTo>
                  <a:lnTo>
                    <a:pt x="0" y="908304"/>
                  </a:lnTo>
                  <a:lnTo>
                    <a:pt x="0" y="981456"/>
                  </a:lnTo>
                  <a:lnTo>
                    <a:pt x="2970276" y="981456"/>
                  </a:lnTo>
                  <a:lnTo>
                    <a:pt x="2970276" y="908304"/>
                  </a:lnTo>
                  <a:close/>
                </a:path>
                <a:path w="5242559" h="4008120">
                  <a:moveTo>
                    <a:pt x="3496056" y="606552"/>
                  </a:moveTo>
                  <a:lnTo>
                    <a:pt x="0" y="606552"/>
                  </a:lnTo>
                  <a:lnTo>
                    <a:pt x="0" y="678180"/>
                  </a:lnTo>
                  <a:lnTo>
                    <a:pt x="3496056" y="678180"/>
                  </a:lnTo>
                  <a:lnTo>
                    <a:pt x="3496056" y="606552"/>
                  </a:lnTo>
                  <a:close/>
                </a:path>
                <a:path w="5242559" h="4008120">
                  <a:moveTo>
                    <a:pt x="3496056" y="303276"/>
                  </a:moveTo>
                  <a:lnTo>
                    <a:pt x="0" y="303276"/>
                  </a:lnTo>
                  <a:lnTo>
                    <a:pt x="0" y="374904"/>
                  </a:lnTo>
                  <a:lnTo>
                    <a:pt x="3496056" y="374904"/>
                  </a:lnTo>
                  <a:lnTo>
                    <a:pt x="3496056" y="303276"/>
                  </a:lnTo>
                  <a:close/>
                </a:path>
                <a:path w="5242559" h="4008120">
                  <a:moveTo>
                    <a:pt x="5242560" y="0"/>
                  </a:moveTo>
                  <a:lnTo>
                    <a:pt x="0" y="0"/>
                  </a:lnTo>
                  <a:lnTo>
                    <a:pt x="0" y="73152"/>
                  </a:lnTo>
                  <a:lnTo>
                    <a:pt x="5242560" y="73152"/>
                  </a:lnTo>
                  <a:lnTo>
                    <a:pt x="524256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57800" y="1697735"/>
              <a:ext cx="0" cy="4540250"/>
            </a:xfrm>
            <a:custGeom>
              <a:avLst/>
              <a:gdLst/>
              <a:ahLst/>
              <a:cxnLst/>
              <a:rect l="l" t="t" r="r" b="b"/>
              <a:pathLst>
                <a:path h="4540250">
                  <a:moveTo>
                    <a:pt x="0" y="0"/>
                  </a:moveTo>
                  <a:lnTo>
                    <a:pt x="0" y="453999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79108" y="3262883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0" y="64007"/>
                  </a:moveTo>
                  <a:lnTo>
                    <a:pt x="7620" y="0"/>
                  </a:lnTo>
                  <a:lnTo>
                    <a:pt x="64008" y="0"/>
                  </a:lnTo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289160" y="2002663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89160" y="230555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66709" y="2910966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69785" y="3150234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03060" y="4084066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61990" y="4966538"/>
            <a:ext cx="2127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61990" y="5295138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61990" y="5636158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782055" y="5215128"/>
            <a:ext cx="127000" cy="1905"/>
          </a:xfrm>
          <a:custGeom>
            <a:avLst/>
            <a:gdLst/>
            <a:ahLst/>
            <a:cxnLst/>
            <a:rect l="l" t="t" r="r" b="b"/>
            <a:pathLst>
              <a:path w="127000" h="1904">
                <a:moveTo>
                  <a:pt x="0" y="1524"/>
                </a:moveTo>
                <a:lnTo>
                  <a:pt x="70104" y="0"/>
                </a:lnTo>
                <a:lnTo>
                  <a:pt x="126492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566018" y="1700021"/>
            <a:ext cx="556895" cy="344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130">
              <a:lnSpc>
                <a:spcPts val="1255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54%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55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52%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17991" y="2113026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17991" y="2441194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280907" y="2608326"/>
            <a:ext cx="637540" cy="318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9410">
              <a:lnSpc>
                <a:spcPts val="1155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33%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155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30997" y="3034029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94956" y="328612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98514" y="3478529"/>
            <a:ext cx="612140" cy="318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55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  <a:p>
            <a:pPr marL="334010">
              <a:lnSpc>
                <a:spcPts val="1155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70040" y="3818966"/>
            <a:ext cx="5695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aseline="-25462" dirty="0">
                <a:solidFill>
                  <a:srgbClr val="FFFFFF"/>
                </a:solidFill>
                <a:latin typeface="Calibri"/>
                <a:cs typeface="Calibri"/>
              </a:rPr>
              <a:t>9%</a:t>
            </a:r>
            <a:r>
              <a:rPr sz="1800" spc="7" baseline="-2546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720331" y="4194429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82461" y="4386833"/>
            <a:ext cx="426084" cy="621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55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  <a:p>
            <a:pPr marL="50800">
              <a:lnSpc>
                <a:spcPts val="1155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155"/>
              </a:lnSpc>
              <a:spcBef>
                <a:spcPts val="7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  <a:p>
            <a:pPr marL="225425">
              <a:lnSpc>
                <a:spcPts val="1155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34583" y="5102733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95440" y="5405373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70930" y="5746496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21300" y="5938824"/>
            <a:ext cx="212725" cy="394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9900" y="1632991"/>
            <a:ext cx="5017135" cy="456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0880" marR="13335" indent="332105" algn="r">
              <a:lnSpc>
                <a:spcPct val="1241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Lançamento de novos produtos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Ampliação dos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dispêndios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em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P,D&amp;I</a:t>
            </a:r>
            <a:endParaRPr sz="1600">
              <a:latin typeface="Calibri"/>
              <a:cs typeface="Calibri"/>
            </a:endParaRPr>
          </a:p>
          <a:p>
            <a:pPr marR="13970" algn="r">
              <a:lnSpc>
                <a:spcPct val="100000"/>
              </a:lnSpc>
              <a:spcBef>
                <a:spcPts val="46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Estímulo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execução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projetos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maior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risco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tecnológico</a:t>
            </a:r>
            <a:endParaRPr sz="1600">
              <a:latin typeface="Calibri"/>
              <a:cs typeface="Calibri"/>
            </a:endParaRPr>
          </a:p>
          <a:p>
            <a:pPr marL="1391285" marR="5080" indent="551180" algn="r">
              <a:lnSpc>
                <a:spcPct val="124200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Manutenção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do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dispêndio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P,D&amp;I </a:t>
            </a:r>
            <a:r>
              <a:rPr sz="1600" b="1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Ampliação do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pessoal alocado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em P,D&amp;I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Otimização do processo de gestão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PD&amp;I </a:t>
            </a:r>
            <a:r>
              <a:rPr sz="1600" b="1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Ampliação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da participação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mercado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Atração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investimentos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em P,D&amp;I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Manutenção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pessoal alocado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em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P,D&amp;I</a:t>
            </a:r>
            <a:endParaRPr sz="1600">
              <a:latin typeface="Calibri"/>
              <a:cs typeface="Calibri"/>
            </a:endParaRPr>
          </a:p>
          <a:p>
            <a:pPr marL="1537970" marR="11430" indent="1066165" algn="r">
              <a:lnSpc>
                <a:spcPct val="124200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Entrada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em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novos mercados </a:t>
            </a:r>
            <a:r>
              <a:rPr sz="1600" b="1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Não sei ou não desejo responder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Manutenção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participação de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mercado </a:t>
            </a:r>
            <a:r>
              <a:rPr sz="1600" b="1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Otimização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do processo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produtivo</a:t>
            </a:r>
            <a:endParaRPr sz="1600">
              <a:latin typeface="Calibri"/>
              <a:cs typeface="Calibri"/>
            </a:endParaRPr>
          </a:p>
          <a:p>
            <a:pPr marL="2860040" marR="10160" indent="1559560" algn="r">
              <a:lnSpc>
                <a:spcPct val="1241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tros  Incentivo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às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exportações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954523" y="6527292"/>
            <a:ext cx="1940560" cy="111760"/>
            <a:chOff x="4954523" y="6527292"/>
            <a:chExt cx="1940560" cy="111760"/>
          </a:xfrm>
        </p:grpSpPr>
        <p:sp>
          <p:nvSpPr>
            <p:cNvPr id="38" name="object 38"/>
            <p:cNvSpPr/>
            <p:nvPr/>
          </p:nvSpPr>
          <p:spPr>
            <a:xfrm>
              <a:off x="4954523" y="6527292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60" h="111759">
                  <a:moveTo>
                    <a:pt x="111251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111251" y="111251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783323" y="6527292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59" h="111759">
                  <a:moveTo>
                    <a:pt x="111251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111251" y="111251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104891" y="6427419"/>
            <a:ext cx="349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933438" y="6427419"/>
            <a:ext cx="4445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tal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59668" y="292608"/>
              <a:ext cx="758951" cy="4541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015" y="6275832"/>
              <a:ext cx="896112" cy="3657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73608" y="2369819"/>
              <a:ext cx="3484245" cy="2943225"/>
            </a:xfrm>
            <a:custGeom>
              <a:avLst/>
              <a:gdLst/>
              <a:ahLst/>
              <a:cxnLst/>
              <a:rect l="l" t="t" r="r" b="b"/>
              <a:pathLst>
                <a:path w="3484245" h="2943225">
                  <a:moveTo>
                    <a:pt x="350520" y="0"/>
                  </a:moveTo>
                  <a:lnTo>
                    <a:pt x="0" y="0"/>
                  </a:lnTo>
                  <a:lnTo>
                    <a:pt x="0" y="2942844"/>
                  </a:lnTo>
                  <a:lnTo>
                    <a:pt x="350520" y="2942844"/>
                  </a:lnTo>
                  <a:lnTo>
                    <a:pt x="350520" y="0"/>
                  </a:lnTo>
                  <a:close/>
                </a:path>
                <a:path w="3484245" h="2943225">
                  <a:moveTo>
                    <a:pt x="1917192" y="941832"/>
                  </a:moveTo>
                  <a:lnTo>
                    <a:pt x="1566672" y="941832"/>
                  </a:lnTo>
                  <a:lnTo>
                    <a:pt x="1566672" y="2942844"/>
                  </a:lnTo>
                  <a:lnTo>
                    <a:pt x="1917192" y="2942844"/>
                  </a:lnTo>
                  <a:lnTo>
                    <a:pt x="1917192" y="941832"/>
                  </a:lnTo>
                  <a:close/>
                </a:path>
                <a:path w="3484245" h="2943225">
                  <a:moveTo>
                    <a:pt x="3483864" y="2471928"/>
                  </a:moveTo>
                  <a:lnTo>
                    <a:pt x="3133344" y="2471928"/>
                  </a:lnTo>
                  <a:lnTo>
                    <a:pt x="3133344" y="2942844"/>
                  </a:lnTo>
                  <a:lnTo>
                    <a:pt x="3483864" y="2942844"/>
                  </a:lnTo>
                  <a:lnTo>
                    <a:pt x="3483864" y="2471928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20140" y="2604515"/>
              <a:ext cx="3484245" cy="2708275"/>
            </a:xfrm>
            <a:custGeom>
              <a:avLst/>
              <a:gdLst/>
              <a:ahLst/>
              <a:cxnLst/>
              <a:rect l="l" t="t" r="r" b="b"/>
              <a:pathLst>
                <a:path w="3484245" h="2708275">
                  <a:moveTo>
                    <a:pt x="350520" y="0"/>
                  </a:moveTo>
                  <a:lnTo>
                    <a:pt x="0" y="0"/>
                  </a:lnTo>
                  <a:lnTo>
                    <a:pt x="0" y="2708148"/>
                  </a:lnTo>
                  <a:lnTo>
                    <a:pt x="350520" y="2708148"/>
                  </a:lnTo>
                  <a:lnTo>
                    <a:pt x="350520" y="0"/>
                  </a:lnTo>
                  <a:close/>
                </a:path>
                <a:path w="3484245" h="2708275">
                  <a:moveTo>
                    <a:pt x="1917192" y="653796"/>
                  </a:moveTo>
                  <a:lnTo>
                    <a:pt x="1566672" y="653796"/>
                  </a:lnTo>
                  <a:lnTo>
                    <a:pt x="1566672" y="2708148"/>
                  </a:lnTo>
                  <a:lnTo>
                    <a:pt x="1917192" y="2708148"/>
                  </a:lnTo>
                  <a:lnTo>
                    <a:pt x="1917192" y="653796"/>
                  </a:lnTo>
                  <a:close/>
                </a:path>
                <a:path w="3484245" h="2708275">
                  <a:moveTo>
                    <a:pt x="3483864" y="2054352"/>
                  </a:moveTo>
                  <a:lnTo>
                    <a:pt x="3133344" y="2054352"/>
                  </a:lnTo>
                  <a:lnTo>
                    <a:pt x="3133344" y="2708148"/>
                  </a:lnTo>
                  <a:lnTo>
                    <a:pt x="3483864" y="2708148"/>
                  </a:lnTo>
                  <a:lnTo>
                    <a:pt x="3483864" y="2054352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8036" y="5312664"/>
              <a:ext cx="4701540" cy="0"/>
            </a:xfrm>
            <a:custGeom>
              <a:avLst/>
              <a:gdLst/>
              <a:ahLst/>
              <a:cxnLst/>
              <a:rect l="l" t="t" r="r" b="b"/>
              <a:pathLst>
                <a:path w="4701540">
                  <a:moveTo>
                    <a:pt x="0" y="0"/>
                  </a:moveTo>
                  <a:lnTo>
                    <a:pt x="47015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48280" y="3016123"/>
            <a:ext cx="3352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E7E6E6"/>
                </a:solidFill>
                <a:latin typeface="Calibri"/>
                <a:cs typeface="Calibri"/>
              </a:rPr>
              <a:t>37%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1329" y="2052167"/>
            <a:ext cx="781050" cy="49720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400" b="1" spc="-5" dirty="0">
                <a:solidFill>
                  <a:srgbClr val="E7E6E6"/>
                </a:solidFill>
                <a:latin typeface="Calibri"/>
                <a:cs typeface="Calibri"/>
              </a:rPr>
              <a:t>54%</a:t>
            </a:r>
            <a:endParaRPr sz="1400">
              <a:latin typeface="Calibri"/>
              <a:cs typeface="Calibri"/>
            </a:endParaRPr>
          </a:p>
          <a:p>
            <a:pPr marL="458470">
              <a:lnSpc>
                <a:spcPct val="100000"/>
              </a:lnSpc>
              <a:spcBef>
                <a:spcPts val="175"/>
              </a:spcBef>
            </a:pPr>
            <a:r>
              <a:rPr sz="1400" b="1" spc="-5" dirty="0">
                <a:solidFill>
                  <a:srgbClr val="E7E6E6"/>
                </a:solidFill>
                <a:latin typeface="Calibri"/>
                <a:cs typeface="Calibri"/>
              </a:rPr>
              <a:t>50%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94558" y="2963418"/>
            <a:ext cx="3352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E7E6E6"/>
                </a:solidFill>
                <a:latin typeface="Calibri"/>
                <a:cs typeface="Calibri"/>
              </a:rPr>
              <a:t>38%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59529" y="4364227"/>
            <a:ext cx="7372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655">
              <a:lnSpc>
                <a:spcPts val="1560"/>
              </a:lnSpc>
              <a:spcBef>
                <a:spcPts val="100"/>
              </a:spcBef>
            </a:pPr>
            <a:r>
              <a:rPr sz="1400" b="1" spc="-5" dirty="0">
                <a:solidFill>
                  <a:srgbClr val="E7E6E6"/>
                </a:solidFill>
                <a:latin typeface="Calibri"/>
                <a:cs typeface="Calibri"/>
              </a:rPr>
              <a:t>12%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60"/>
              </a:lnSpc>
            </a:pPr>
            <a:r>
              <a:rPr sz="1400" b="1" spc="-5" dirty="0">
                <a:solidFill>
                  <a:srgbClr val="E7E6E6"/>
                </a:solidFill>
                <a:latin typeface="Calibri"/>
                <a:cs typeface="Calibri"/>
              </a:rPr>
              <a:t>9%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8095" y="5385815"/>
            <a:ext cx="627126" cy="50214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96518" y="5463946"/>
            <a:ext cx="3543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E7E6E6"/>
                </a:solidFill>
                <a:latin typeface="Segoe UI Emoji"/>
                <a:cs typeface="Segoe UI Emoji"/>
              </a:rPr>
              <a:t>S</a:t>
            </a:r>
            <a:r>
              <a:rPr sz="1600" spc="-20" dirty="0">
                <a:solidFill>
                  <a:srgbClr val="E7E6E6"/>
                </a:solidFill>
                <a:latin typeface="Segoe UI Emoji"/>
                <a:cs typeface="Segoe UI Emoji"/>
              </a:rPr>
              <a:t>i</a:t>
            </a:r>
            <a:r>
              <a:rPr sz="1600" spc="-5" dirty="0">
                <a:solidFill>
                  <a:srgbClr val="E7E6E6"/>
                </a:solidFill>
                <a:latin typeface="Segoe UI Emoji"/>
                <a:cs typeface="Segoe UI Emoji"/>
              </a:rPr>
              <a:t>m</a:t>
            </a:r>
            <a:endParaRPr sz="1600">
              <a:latin typeface="Segoe UI Emoji"/>
              <a:cs typeface="Segoe UI Emoj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13432" y="5385815"/>
            <a:ext cx="668274" cy="502145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442717" y="5463946"/>
            <a:ext cx="3943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E7E6E6"/>
                </a:solidFill>
                <a:latin typeface="Segoe UI Emoji"/>
                <a:cs typeface="Segoe UI Emoji"/>
              </a:rPr>
              <a:t>N</a:t>
            </a:r>
            <a:r>
              <a:rPr sz="1600" spc="-30" dirty="0">
                <a:solidFill>
                  <a:srgbClr val="E7E6E6"/>
                </a:solidFill>
                <a:latin typeface="Segoe UI Emoji"/>
                <a:cs typeface="Segoe UI Emoji"/>
              </a:rPr>
              <a:t>ã</a:t>
            </a:r>
            <a:r>
              <a:rPr sz="1600" spc="-5" dirty="0">
                <a:solidFill>
                  <a:srgbClr val="E7E6E6"/>
                </a:solidFill>
                <a:latin typeface="Segoe UI Emoji"/>
                <a:cs typeface="Segoe UI Emoji"/>
              </a:rPr>
              <a:t>o</a:t>
            </a:r>
            <a:endParaRPr sz="1600">
              <a:latin typeface="Segoe UI Emoji"/>
              <a:cs typeface="Segoe UI Emoj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300984" y="5385815"/>
            <a:ext cx="1827530" cy="773430"/>
            <a:chOff x="3300984" y="5385815"/>
            <a:chExt cx="1827530" cy="77343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98520" y="5385815"/>
              <a:ext cx="1631442" cy="50214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00984" y="5655563"/>
              <a:ext cx="1827276" cy="50368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430015" y="5436839"/>
            <a:ext cx="1553210" cy="56642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310"/>
              </a:spcBef>
            </a:pPr>
            <a:r>
              <a:rPr sz="1600" spc="-20" dirty="0">
                <a:solidFill>
                  <a:srgbClr val="E7E6E6"/>
                </a:solidFill>
                <a:latin typeface="Segoe UI Emoji"/>
                <a:cs typeface="Segoe UI Emoji"/>
              </a:rPr>
              <a:t>Não</a:t>
            </a:r>
            <a:r>
              <a:rPr sz="1600" spc="-35" dirty="0">
                <a:solidFill>
                  <a:srgbClr val="E7E6E6"/>
                </a:solidFill>
                <a:latin typeface="Segoe UI Emoji"/>
                <a:cs typeface="Segoe UI Emoji"/>
              </a:rPr>
              <a:t> </a:t>
            </a:r>
            <a:r>
              <a:rPr sz="1600" spc="-15" dirty="0">
                <a:solidFill>
                  <a:srgbClr val="E7E6E6"/>
                </a:solidFill>
                <a:latin typeface="Segoe UI Emoji"/>
                <a:cs typeface="Segoe UI Emoji"/>
              </a:rPr>
              <a:t>sei</a:t>
            </a:r>
            <a:r>
              <a:rPr sz="1600" spc="-25" dirty="0">
                <a:solidFill>
                  <a:srgbClr val="E7E6E6"/>
                </a:solidFill>
                <a:latin typeface="Segoe UI Emoji"/>
                <a:cs typeface="Segoe UI Emoji"/>
              </a:rPr>
              <a:t> </a:t>
            </a:r>
            <a:r>
              <a:rPr sz="1600" spc="-15" dirty="0">
                <a:solidFill>
                  <a:srgbClr val="E7E6E6"/>
                </a:solidFill>
                <a:latin typeface="Segoe UI Emoji"/>
                <a:cs typeface="Segoe UI Emoji"/>
              </a:rPr>
              <a:t>ou</a:t>
            </a:r>
            <a:r>
              <a:rPr sz="1600" spc="-40" dirty="0">
                <a:solidFill>
                  <a:srgbClr val="E7E6E6"/>
                </a:solidFill>
                <a:latin typeface="Segoe UI Emoji"/>
                <a:cs typeface="Segoe UI Emoji"/>
              </a:rPr>
              <a:t> </a:t>
            </a:r>
            <a:r>
              <a:rPr sz="1600" spc="-15" dirty="0">
                <a:solidFill>
                  <a:srgbClr val="E7E6E6"/>
                </a:solidFill>
                <a:latin typeface="Segoe UI Emoji"/>
                <a:cs typeface="Segoe UI Emoji"/>
              </a:rPr>
              <a:t>não</a:t>
            </a:r>
            <a:endParaRPr sz="1600">
              <a:latin typeface="Segoe UI Emoji"/>
              <a:cs typeface="Segoe UI Emoji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600" spc="-15" dirty="0">
                <a:solidFill>
                  <a:srgbClr val="E7E6E6"/>
                </a:solidFill>
                <a:latin typeface="Segoe UI Emoji"/>
                <a:cs typeface="Segoe UI Emoji"/>
              </a:rPr>
              <a:t>desejo</a:t>
            </a:r>
            <a:r>
              <a:rPr sz="1600" spc="-80" dirty="0">
                <a:solidFill>
                  <a:srgbClr val="E7E6E6"/>
                </a:solidFill>
                <a:latin typeface="Segoe UI Emoji"/>
                <a:cs typeface="Segoe UI Emoji"/>
              </a:rPr>
              <a:t> </a:t>
            </a:r>
            <a:r>
              <a:rPr sz="1600" spc="-20" dirty="0">
                <a:solidFill>
                  <a:srgbClr val="E7E6E6"/>
                </a:solidFill>
                <a:latin typeface="Segoe UI Emoji"/>
                <a:cs typeface="Segoe UI Emoji"/>
              </a:rPr>
              <a:t>responder</a:t>
            </a:r>
            <a:endParaRPr sz="1600">
              <a:latin typeface="Segoe UI Emoji"/>
              <a:cs typeface="Segoe UI Emoj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55116" y="877378"/>
            <a:ext cx="3874135" cy="1037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0800"/>
              </a:lnSpc>
              <a:spcBef>
                <a:spcPts val="90"/>
              </a:spcBef>
            </a:pPr>
            <a:r>
              <a:rPr dirty="0"/>
              <a:t>A</a:t>
            </a:r>
            <a:r>
              <a:rPr spc="-60" dirty="0"/>
              <a:t> </a:t>
            </a:r>
            <a:r>
              <a:rPr spc="-20" dirty="0"/>
              <a:t>empresa</a:t>
            </a:r>
            <a:r>
              <a:rPr spc="-70" dirty="0"/>
              <a:t> </a:t>
            </a:r>
            <a:r>
              <a:rPr spc="-20" dirty="0"/>
              <a:t>aumentou</a:t>
            </a:r>
            <a:r>
              <a:rPr spc="-75" dirty="0"/>
              <a:t> </a:t>
            </a:r>
            <a:r>
              <a:rPr dirty="0"/>
              <a:t>o</a:t>
            </a:r>
            <a:r>
              <a:rPr spc="-55" dirty="0"/>
              <a:t> </a:t>
            </a:r>
            <a:r>
              <a:rPr spc="-20" dirty="0"/>
              <a:t>número</a:t>
            </a:r>
            <a:r>
              <a:rPr spc="-90" dirty="0"/>
              <a:t> </a:t>
            </a:r>
            <a:r>
              <a:rPr dirty="0"/>
              <a:t>de </a:t>
            </a:r>
            <a:r>
              <a:rPr spc="-530" dirty="0"/>
              <a:t> </a:t>
            </a:r>
            <a:r>
              <a:rPr spc="-15" dirty="0"/>
              <a:t>funcionários alocados </a:t>
            </a:r>
            <a:r>
              <a:rPr dirty="0"/>
              <a:t>em </a:t>
            </a:r>
            <a:r>
              <a:rPr spc="-75" dirty="0"/>
              <a:t>P,D&amp;I </a:t>
            </a:r>
            <a:r>
              <a:rPr spc="-70" dirty="0"/>
              <a:t> </a:t>
            </a:r>
            <a:r>
              <a:rPr spc="-10" dirty="0"/>
              <a:t>por</a:t>
            </a:r>
            <a:r>
              <a:rPr spc="-50" dirty="0"/>
              <a:t> </a:t>
            </a:r>
            <a:r>
              <a:rPr spc="-15" dirty="0"/>
              <a:t>utilizar</a:t>
            </a:r>
            <a:r>
              <a:rPr spc="-70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spc="-5" dirty="0"/>
              <a:t>Lei</a:t>
            </a:r>
            <a:r>
              <a:rPr spc="-55" dirty="0"/>
              <a:t> </a:t>
            </a:r>
            <a:r>
              <a:rPr dirty="0"/>
              <a:t>do</a:t>
            </a:r>
            <a:r>
              <a:rPr spc="-60" dirty="0"/>
              <a:t> </a:t>
            </a:r>
            <a:r>
              <a:rPr spc="-5" dirty="0"/>
              <a:t>Bem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1769364" y="6036564"/>
            <a:ext cx="639445" cy="447040"/>
            <a:chOff x="1769364" y="6036564"/>
            <a:chExt cx="639445" cy="447040"/>
          </a:xfrm>
        </p:grpSpPr>
        <p:sp>
          <p:nvSpPr>
            <p:cNvPr id="23" name="object 23"/>
            <p:cNvSpPr/>
            <p:nvPr/>
          </p:nvSpPr>
          <p:spPr>
            <a:xfrm>
              <a:off x="1769364" y="6184392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60" h="111760">
                  <a:moveTo>
                    <a:pt x="111251" y="0"/>
                  </a:moveTo>
                  <a:lnTo>
                    <a:pt x="0" y="0"/>
                  </a:lnTo>
                  <a:lnTo>
                    <a:pt x="0" y="111252"/>
                  </a:lnTo>
                  <a:lnTo>
                    <a:pt x="111251" y="111252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01368" y="6036564"/>
              <a:ext cx="607313" cy="446532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919097" y="6084519"/>
            <a:ext cx="356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E7E6E6"/>
                </a:solidFill>
                <a:latin typeface="Calibri"/>
                <a:cs typeface="Calibri"/>
              </a:rPr>
              <a:t>M</a:t>
            </a:r>
            <a:r>
              <a:rPr sz="1600" b="1" spc="-5" dirty="0">
                <a:solidFill>
                  <a:srgbClr val="E7E6E6"/>
                </a:solidFill>
                <a:latin typeface="Calibri"/>
                <a:cs typeface="Calibri"/>
              </a:rPr>
              <a:t>EI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953511" y="6036564"/>
            <a:ext cx="740410" cy="447040"/>
            <a:chOff x="2953511" y="6036564"/>
            <a:chExt cx="740410" cy="447040"/>
          </a:xfrm>
        </p:grpSpPr>
        <p:sp>
          <p:nvSpPr>
            <p:cNvPr id="27" name="object 27"/>
            <p:cNvSpPr/>
            <p:nvPr/>
          </p:nvSpPr>
          <p:spPr>
            <a:xfrm>
              <a:off x="2953511" y="6184392"/>
              <a:ext cx="113030" cy="111760"/>
            </a:xfrm>
            <a:custGeom>
              <a:avLst/>
              <a:gdLst/>
              <a:ahLst/>
              <a:cxnLst/>
              <a:rect l="l" t="t" r="r" b="b"/>
              <a:pathLst>
                <a:path w="113030" h="111760">
                  <a:moveTo>
                    <a:pt x="112775" y="0"/>
                  </a:moveTo>
                  <a:lnTo>
                    <a:pt x="0" y="0"/>
                  </a:lnTo>
                  <a:lnTo>
                    <a:pt x="0" y="111252"/>
                  </a:lnTo>
                  <a:lnTo>
                    <a:pt x="112775" y="111252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87039" y="6036564"/>
              <a:ext cx="706374" cy="446532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3104133" y="6084519"/>
            <a:ext cx="455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E7E6E6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E7E6E6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E7E6E6"/>
                </a:solidFill>
                <a:latin typeface="Calibri"/>
                <a:cs typeface="Calibri"/>
              </a:rPr>
              <a:t>tal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829109" y="1898904"/>
            <a:ext cx="5255260" cy="3510279"/>
            <a:chOff x="5829109" y="1898904"/>
            <a:chExt cx="5255260" cy="3510279"/>
          </a:xfrm>
        </p:grpSpPr>
        <p:sp>
          <p:nvSpPr>
            <p:cNvPr id="31" name="object 31"/>
            <p:cNvSpPr/>
            <p:nvPr/>
          </p:nvSpPr>
          <p:spPr>
            <a:xfrm>
              <a:off x="6091428" y="2077211"/>
              <a:ext cx="4432300" cy="3327400"/>
            </a:xfrm>
            <a:custGeom>
              <a:avLst/>
              <a:gdLst/>
              <a:ahLst/>
              <a:cxnLst/>
              <a:rect l="l" t="t" r="r" b="b"/>
              <a:pathLst>
                <a:path w="4432300" h="3327400">
                  <a:moveTo>
                    <a:pt x="234696" y="925068"/>
                  </a:moveTo>
                  <a:lnTo>
                    <a:pt x="0" y="925068"/>
                  </a:lnTo>
                  <a:lnTo>
                    <a:pt x="0" y="3326892"/>
                  </a:lnTo>
                  <a:lnTo>
                    <a:pt x="234696" y="3326892"/>
                  </a:lnTo>
                  <a:lnTo>
                    <a:pt x="234696" y="925068"/>
                  </a:lnTo>
                  <a:close/>
                </a:path>
                <a:path w="4432300" h="3327400">
                  <a:moveTo>
                    <a:pt x="1284732" y="0"/>
                  </a:moveTo>
                  <a:lnTo>
                    <a:pt x="1048512" y="0"/>
                  </a:lnTo>
                  <a:lnTo>
                    <a:pt x="1048512" y="3326892"/>
                  </a:lnTo>
                  <a:lnTo>
                    <a:pt x="1284732" y="3326892"/>
                  </a:lnTo>
                  <a:lnTo>
                    <a:pt x="1284732" y="0"/>
                  </a:lnTo>
                  <a:close/>
                </a:path>
                <a:path w="4432300" h="3327400">
                  <a:moveTo>
                    <a:pt x="2333244" y="1293876"/>
                  </a:moveTo>
                  <a:lnTo>
                    <a:pt x="2098548" y="1293876"/>
                  </a:lnTo>
                  <a:lnTo>
                    <a:pt x="2098548" y="3326892"/>
                  </a:lnTo>
                  <a:lnTo>
                    <a:pt x="2333244" y="3326892"/>
                  </a:lnTo>
                  <a:lnTo>
                    <a:pt x="2333244" y="1293876"/>
                  </a:lnTo>
                  <a:close/>
                </a:path>
                <a:path w="4432300" h="3327400">
                  <a:moveTo>
                    <a:pt x="3381756" y="2033016"/>
                  </a:moveTo>
                  <a:lnTo>
                    <a:pt x="3147060" y="2033016"/>
                  </a:lnTo>
                  <a:lnTo>
                    <a:pt x="3147060" y="3326892"/>
                  </a:lnTo>
                  <a:lnTo>
                    <a:pt x="3381756" y="3326892"/>
                  </a:lnTo>
                  <a:lnTo>
                    <a:pt x="3381756" y="2033016"/>
                  </a:lnTo>
                  <a:close/>
                </a:path>
                <a:path w="4432300" h="3327400">
                  <a:moveTo>
                    <a:pt x="4431792" y="2956560"/>
                  </a:moveTo>
                  <a:lnTo>
                    <a:pt x="4195572" y="2956560"/>
                  </a:lnTo>
                  <a:lnTo>
                    <a:pt x="4195572" y="3326892"/>
                  </a:lnTo>
                  <a:lnTo>
                    <a:pt x="4431792" y="3326892"/>
                  </a:lnTo>
                  <a:lnTo>
                    <a:pt x="4431792" y="295656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390132" y="1898903"/>
              <a:ext cx="4432300" cy="3505200"/>
            </a:xfrm>
            <a:custGeom>
              <a:avLst/>
              <a:gdLst/>
              <a:ahLst/>
              <a:cxnLst/>
              <a:rect l="l" t="t" r="r" b="b"/>
              <a:pathLst>
                <a:path w="4432300" h="3505200">
                  <a:moveTo>
                    <a:pt x="234696" y="1275588"/>
                  </a:moveTo>
                  <a:lnTo>
                    <a:pt x="0" y="1275588"/>
                  </a:lnTo>
                  <a:lnTo>
                    <a:pt x="0" y="3505200"/>
                  </a:lnTo>
                  <a:lnTo>
                    <a:pt x="234696" y="3505200"/>
                  </a:lnTo>
                  <a:lnTo>
                    <a:pt x="234696" y="1275588"/>
                  </a:lnTo>
                  <a:close/>
                </a:path>
                <a:path w="4432300" h="3505200">
                  <a:moveTo>
                    <a:pt x="1284732" y="0"/>
                  </a:moveTo>
                  <a:lnTo>
                    <a:pt x="1048512" y="0"/>
                  </a:lnTo>
                  <a:lnTo>
                    <a:pt x="1048512" y="3505200"/>
                  </a:lnTo>
                  <a:lnTo>
                    <a:pt x="1284732" y="3505200"/>
                  </a:lnTo>
                  <a:lnTo>
                    <a:pt x="1284732" y="0"/>
                  </a:lnTo>
                  <a:close/>
                </a:path>
                <a:path w="4432300" h="3505200">
                  <a:moveTo>
                    <a:pt x="2333244" y="1594104"/>
                  </a:moveTo>
                  <a:lnTo>
                    <a:pt x="2098548" y="1594104"/>
                  </a:lnTo>
                  <a:lnTo>
                    <a:pt x="2098548" y="3505200"/>
                  </a:lnTo>
                  <a:lnTo>
                    <a:pt x="2333244" y="3505200"/>
                  </a:lnTo>
                  <a:lnTo>
                    <a:pt x="2333244" y="1594104"/>
                  </a:lnTo>
                  <a:close/>
                </a:path>
                <a:path w="4432300" h="3505200">
                  <a:moveTo>
                    <a:pt x="3381756" y="2389632"/>
                  </a:moveTo>
                  <a:lnTo>
                    <a:pt x="3147060" y="2389632"/>
                  </a:lnTo>
                  <a:lnTo>
                    <a:pt x="3147060" y="3505200"/>
                  </a:lnTo>
                  <a:lnTo>
                    <a:pt x="3381756" y="3505200"/>
                  </a:lnTo>
                  <a:lnTo>
                    <a:pt x="3381756" y="2389632"/>
                  </a:lnTo>
                  <a:close/>
                </a:path>
                <a:path w="4432300" h="3505200">
                  <a:moveTo>
                    <a:pt x="4431792" y="3186684"/>
                  </a:moveTo>
                  <a:lnTo>
                    <a:pt x="4195572" y="3186684"/>
                  </a:lnTo>
                  <a:lnTo>
                    <a:pt x="4195572" y="3505200"/>
                  </a:lnTo>
                  <a:lnTo>
                    <a:pt x="4431792" y="3505200"/>
                  </a:lnTo>
                  <a:lnTo>
                    <a:pt x="4431792" y="3186684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33871" y="5404104"/>
              <a:ext cx="5245735" cy="0"/>
            </a:xfrm>
            <a:custGeom>
              <a:avLst/>
              <a:gdLst/>
              <a:ahLst/>
              <a:cxnLst/>
              <a:rect l="l" t="t" r="r" b="b"/>
              <a:pathLst>
                <a:path w="5245734">
                  <a:moveTo>
                    <a:pt x="0" y="0"/>
                  </a:moveTo>
                  <a:lnTo>
                    <a:pt x="52456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40551" y="2668511"/>
              <a:ext cx="550926" cy="40311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6042152" y="2706370"/>
            <a:ext cx="3352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E7E6E6"/>
                </a:solidFill>
                <a:latin typeface="Calibri"/>
                <a:cs typeface="Calibri"/>
              </a:rPr>
              <a:t>52%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990588" y="1744967"/>
            <a:ext cx="550926" cy="403110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7091298" y="1781632"/>
            <a:ext cx="3352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E7E6E6"/>
                </a:solidFill>
                <a:latin typeface="Calibri"/>
                <a:cs typeface="Calibri"/>
              </a:rPr>
              <a:t>72%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8" name="object 3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039100" y="3037332"/>
            <a:ext cx="550926" cy="404622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8140445" y="3075508"/>
            <a:ext cx="3352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E7E6E6"/>
                </a:solidFill>
                <a:latin typeface="Calibri"/>
                <a:cs typeface="Calibri"/>
              </a:rPr>
              <a:t>44%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239255" y="2840723"/>
            <a:ext cx="4403725" cy="2264410"/>
            <a:chOff x="6239255" y="2840723"/>
            <a:chExt cx="4403725" cy="2264410"/>
          </a:xfrm>
        </p:grpSpPr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87611" y="3776472"/>
              <a:ext cx="550926" cy="40462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181844" y="4701527"/>
              <a:ext cx="460997" cy="40311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39255" y="2840723"/>
              <a:ext cx="550926" cy="403110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6340855" y="2878327"/>
            <a:ext cx="3352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E7E6E6"/>
                </a:solidFill>
                <a:latin typeface="Calibri"/>
                <a:cs typeface="Calibri"/>
              </a:rPr>
              <a:t>48%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7289292" y="1565147"/>
            <a:ext cx="1599565" cy="1997710"/>
            <a:chOff x="7289292" y="1565147"/>
            <a:chExt cx="1599565" cy="1997710"/>
          </a:xfrm>
        </p:grpSpPr>
        <p:pic>
          <p:nvPicPr>
            <p:cNvPr id="46" name="object 4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289292" y="1565147"/>
              <a:ext cx="550926" cy="40462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37804" y="3159239"/>
              <a:ext cx="550926" cy="403110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8439150" y="3197098"/>
            <a:ext cx="3352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E7E6E6"/>
                </a:solidFill>
                <a:latin typeface="Calibri"/>
                <a:cs typeface="Calibri"/>
              </a:rPr>
              <a:t>41%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9" name="object 4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386316" y="3954779"/>
            <a:ext cx="550926" cy="404622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9189466" y="3815334"/>
            <a:ext cx="635000" cy="418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45"/>
              </a:lnSpc>
              <a:spcBef>
                <a:spcPts val="100"/>
              </a:spcBef>
            </a:pPr>
            <a:r>
              <a:rPr sz="1400" b="1" spc="-5" dirty="0">
                <a:solidFill>
                  <a:srgbClr val="E7E6E6"/>
                </a:solidFill>
                <a:latin typeface="Calibri"/>
                <a:cs typeface="Calibri"/>
              </a:rPr>
              <a:t>28%</a:t>
            </a:r>
            <a:endParaRPr sz="1400">
              <a:latin typeface="Calibri"/>
              <a:cs typeface="Calibri"/>
            </a:endParaRPr>
          </a:p>
          <a:p>
            <a:pPr marL="311150">
              <a:lnSpc>
                <a:spcPts val="1545"/>
              </a:lnSpc>
            </a:pPr>
            <a:r>
              <a:rPr sz="1400" b="1" spc="-5" dirty="0">
                <a:solidFill>
                  <a:srgbClr val="E7E6E6"/>
                </a:solidFill>
                <a:latin typeface="Calibri"/>
                <a:cs typeface="Calibri"/>
              </a:rPr>
              <a:t>24%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1" name="object 5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480547" y="4751832"/>
            <a:ext cx="460997" cy="404621"/>
          </a:xfrm>
          <a:prstGeom prst="rect">
            <a:avLst/>
          </a:prstGeom>
        </p:spPr>
      </p:pic>
      <p:sp>
        <p:nvSpPr>
          <p:cNvPr id="52" name="object 52"/>
          <p:cNvSpPr txBox="1"/>
          <p:nvPr/>
        </p:nvSpPr>
        <p:spPr>
          <a:xfrm>
            <a:off x="10257408" y="4739385"/>
            <a:ext cx="5943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E7E6E6"/>
                </a:solidFill>
                <a:latin typeface="Calibri"/>
                <a:cs typeface="Calibri"/>
              </a:rPr>
              <a:t>8%</a:t>
            </a:r>
            <a:r>
              <a:rPr sz="1400" b="1" spc="23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2100" b="1" spc="-7" baseline="-15873" dirty="0">
                <a:solidFill>
                  <a:srgbClr val="E7E6E6"/>
                </a:solidFill>
                <a:latin typeface="Calibri"/>
                <a:cs typeface="Calibri"/>
              </a:rPr>
              <a:t>7%</a:t>
            </a:r>
            <a:endParaRPr sz="2100" baseline="-15873">
              <a:latin typeface="Calibri"/>
              <a:cs typeface="Calibri"/>
            </a:endParaRPr>
          </a:p>
        </p:txBody>
      </p:sp>
      <p:pic>
        <p:nvPicPr>
          <p:cNvPr id="53" name="object 5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903976" y="5466588"/>
            <a:ext cx="925829" cy="442709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6015609" y="5534355"/>
            <a:ext cx="6883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E7E6E6"/>
                </a:solidFill>
                <a:latin typeface="Segoe UI Emoji"/>
                <a:cs typeface="Segoe UI Emoji"/>
              </a:rPr>
              <a:t>T</a:t>
            </a:r>
            <a:r>
              <a:rPr sz="1400" spc="-15" dirty="0">
                <a:solidFill>
                  <a:srgbClr val="E7E6E6"/>
                </a:solidFill>
                <a:latin typeface="Segoe UI Emoji"/>
                <a:cs typeface="Segoe UI Emoji"/>
              </a:rPr>
              <a:t>écn</a:t>
            </a:r>
            <a:r>
              <a:rPr sz="1400" spc="-20" dirty="0">
                <a:solidFill>
                  <a:srgbClr val="E7E6E6"/>
                </a:solidFill>
                <a:latin typeface="Segoe UI Emoji"/>
                <a:cs typeface="Segoe UI Emoji"/>
              </a:rPr>
              <a:t>i</a:t>
            </a:r>
            <a:r>
              <a:rPr sz="1400" spc="-15" dirty="0">
                <a:solidFill>
                  <a:srgbClr val="E7E6E6"/>
                </a:solidFill>
                <a:latin typeface="Segoe UI Emoji"/>
                <a:cs typeface="Segoe UI Emoji"/>
              </a:rPr>
              <a:t>c</a:t>
            </a:r>
            <a:r>
              <a:rPr sz="1400" spc="-20" dirty="0">
                <a:solidFill>
                  <a:srgbClr val="E7E6E6"/>
                </a:solidFill>
                <a:latin typeface="Segoe UI Emoji"/>
                <a:cs typeface="Segoe UI Emoji"/>
              </a:rPr>
              <a:t>o</a:t>
            </a:r>
            <a:r>
              <a:rPr sz="1400" dirty="0">
                <a:solidFill>
                  <a:srgbClr val="E7E6E6"/>
                </a:solidFill>
                <a:latin typeface="Segoe UI Emoji"/>
                <a:cs typeface="Segoe UI Emoji"/>
              </a:rPr>
              <a:t>s</a:t>
            </a:r>
            <a:endParaRPr sz="1400">
              <a:latin typeface="Segoe UI Emoji"/>
              <a:cs typeface="Segoe UI Emoji"/>
            </a:endParaRPr>
          </a:p>
        </p:txBody>
      </p:sp>
      <p:pic>
        <p:nvPicPr>
          <p:cNvPr id="55" name="object 5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864095" y="5466588"/>
            <a:ext cx="1102613" cy="442709"/>
          </a:xfrm>
          <a:prstGeom prst="rect">
            <a:avLst/>
          </a:prstGeom>
        </p:spPr>
      </p:pic>
      <p:sp>
        <p:nvSpPr>
          <p:cNvPr id="56" name="object 56"/>
          <p:cNvSpPr txBox="1"/>
          <p:nvPr/>
        </p:nvSpPr>
        <p:spPr>
          <a:xfrm>
            <a:off x="6976109" y="5534355"/>
            <a:ext cx="8667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E7E6E6"/>
                </a:solidFill>
                <a:latin typeface="Segoe UI Emoji"/>
                <a:cs typeface="Segoe UI Emoji"/>
              </a:rPr>
              <a:t>G</a:t>
            </a:r>
            <a:r>
              <a:rPr sz="1400" spc="-25" dirty="0">
                <a:solidFill>
                  <a:srgbClr val="E7E6E6"/>
                </a:solidFill>
                <a:latin typeface="Segoe UI Emoji"/>
                <a:cs typeface="Segoe UI Emoji"/>
              </a:rPr>
              <a:t>r</a:t>
            </a:r>
            <a:r>
              <a:rPr sz="1400" spc="-10" dirty="0">
                <a:solidFill>
                  <a:srgbClr val="E7E6E6"/>
                </a:solidFill>
                <a:latin typeface="Segoe UI Emoji"/>
                <a:cs typeface="Segoe UI Emoji"/>
              </a:rPr>
              <a:t>a</a:t>
            </a:r>
            <a:r>
              <a:rPr sz="1400" spc="-25" dirty="0">
                <a:solidFill>
                  <a:srgbClr val="E7E6E6"/>
                </a:solidFill>
                <a:latin typeface="Segoe UI Emoji"/>
                <a:cs typeface="Segoe UI Emoji"/>
              </a:rPr>
              <a:t>d</a:t>
            </a:r>
            <a:r>
              <a:rPr sz="1400" spc="-15" dirty="0">
                <a:solidFill>
                  <a:srgbClr val="E7E6E6"/>
                </a:solidFill>
                <a:latin typeface="Segoe UI Emoji"/>
                <a:cs typeface="Segoe UI Emoji"/>
              </a:rPr>
              <a:t>u</a:t>
            </a:r>
            <a:r>
              <a:rPr sz="1400" spc="-20" dirty="0">
                <a:solidFill>
                  <a:srgbClr val="E7E6E6"/>
                </a:solidFill>
                <a:latin typeface="Segoe UI Emoji"/>
                <a:cs typeface="Segoe UI Emoji"/>
              </a:rPr>
              <a:t>a</a:t>
            </a:r>
            <a:r>
              <a:rPr sz="1400" spc="-25" dirty="0">
                <a:solidFill>
                  <a:srgbClr val="E7E6E6"/>
                </a:solidFill>
                <a:latin typeface="Segoe UI Emoji"/>
                <a:cs typeface="Segoe UI Emoji"/>
              </a:rPr>
              <a:t>d</a:t>
            </a:r>
            <a:r>
              <a:rPr sz="1400" spc="-10" dirty="0">
                <a:solidFill>
                  <a:srgbClr val="E7E6E6"/>
                </a:solidFill>
                <a:latin typeface="Segoe UI Emoji"/>
                <a:cs typeface="Segoe UI Emoji"/>
              </a:rPr>
              <a:t>o</a:t>
            </a:r>
            <a:r>
              <a:rPr sz="1400" dirty="0">
                <a:solidFill>
                  <a:srgbClr val="E7E6E6"/>
                </a:solidFill>
                <a:latin typeface="Segoe UI Emoji"/>
                <a:cs typeface="Segoe UI Emoji"/>
              </a:rPr>
              <a:t>s</a:t>
            </a:r>
            <a:endParaRPr sz="1400">
              <a:latin typeface="Segoe UI Emoji"/>
              <a:cs typeface="Segoe UI Emoji"/>
            </a:endParaRPr>
          </a:p>
        </p:txBody>
      </p:sp>
      <p:pic>
        <p:nvPicPr>
          <p:cNvPr id="57" name="object 5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028431" y="5466588"/>
            <a:ext cx="870966" cy="442709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8140954" y="5534355"/>
            <a:ext cx="6350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solidFill>
                  <a:srgbClr val="E7E6E6"/>
                </a:solidFill>
                <a:latin typeface="Segoe UI Emoji"/>
                <a:cs typeface="Segoe UI Emoji"/>
              </a:rPr>
              <a:t>M</a:t>
            </a:r>
            <a:r>
              <a:rPr sz="1400" spc="-15" dirty="0">
                <a:solidFill>
                  <a:srgbClr val="E7E6E6"/>
                </a:solidFill>
                <a:latin typeface="Segoe UI Emoji"/>
                <a:cs typeface="Segoe UI Emoji"/>
              </a:rPr>
              <a:t>e</a:t>
            </a:r>
            <a:r>
              <a:rPr sz="1400" spc="-25" dirty="0">
                <a:solidFill>
                  <a:srgbClr val="E7E6E6"/>
                </a:solidFill>
                <a:latin typeface="Segoe UI Emoji"/>
                <a:cs typeface="Segoe UI Emoji"/>
              </a:rPr>
              <a:t>s</a:t>
            </a:r>
            <a:r>
              <a:rPr sz="1400" spc="-10" dirty="0">
                <a:solidFill>
                  <a:srgbClr val="E7E6E6"/>
                </a:solidFill>
                <a:latin typeface="Segoe UI Emoji"/>
                <a:cs typeface="Segoe UI Emoji"/>
              </a:rPr>
              <a:t>tr</a:t>
            </a:r>
            <a:r>
              <a:rPr sz="1400" spc="-15" dirty="0">
                <a:solidFill>
                  <a:srgbClr val="E7E6E6"/>
                </a:solidFill>
                <a:latin typeface="Segoe UI Emoji"/>
                <a:cs typeface="Segoe UI Emoji"/>
              </a:rPr>
              <a:t>e</a:t>
            </a:r>
            <a:r>
              <a:rPr sz="1400" dirty="0">
                <a:solidFill>
                  <a:srgbClr val="E7E6E6"/>
                </a:solidFill>
                <a:latin typeface="Segoe UI Emoji"/>
                <a:cs typeface="Segoe UI Emoji"/>
              </a:rPr>
              <a:t>s</a:t>
            </a:r>
            <a:endParaRPr sz="1400">
              <a:latin typeface="Segoe UI Emoji"/>
              <a:cs typeface="Segoe UI Emoji"/>
            </a:endParaRPr>
          </a:p>
        </p:txBody>
      </p:sp>
      <p:pic>
        <p:nvPicPr>
          <p:cNvPr id="59" name="object 5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9026652" y="5466588"/>
            <a:ext cx="974598" cy="442709"/>
          </a:xfrm>
          <a:prstGeom prst="rect">
            <a:avLst/>
          </a:prstGeom>
        </p:spPr>
      </p:pic>
      <p:sp>
        <p:nvSpPr>
          <p:cNvPr id="60" name="object 60"/>
          <p:cNvSpPr txBox="1"/>
          <p:nvPr/>
        </p:nvSpPr>
        <p:spPr>
          <a:xfrm>
            <a:off x="9138284" y="5534355"/>
            <a:ext cx="7385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E7E6E6"/>
                </a:solidFill>
                <a:latin typeface="Segoe UI Emoji"/>
                <a:cs typeface="Segoe UI Emoji"/>
              </a:rPr>
              <a:t>D</a:t>
            </a:r>
            <a:r>
              <a:rPr sz="1400" spc="-20" dirty="0">
                <a:solidFill>
                  <a:srgbClr val="E7E6E6"/>
                </a:solidFill>
                <a:latin typeface="Segoe UI Emoji"/>
                <a:cs typeface="Segoe UI Emoji"/>
              </a:rPr>
              <a:t>o</a:t>
            </a:r>
            <a:r>
              <a:rPr sz="1400" spc="-15" dirty="0">
                <a:solidFill>
                  <a:srgbClr val="E7E6E6"/>
                </a:solidFill>
                <a:latin typeface="Segoe UI Emoji"/>
                <a:cs typeface="Segoe UI Emoji"/>
              </a:rPr>
              <a:t>u</a:t>
            </a:r>
            <a:r>
              <a:rPr sz="1400" spc="-10" dirty="0">
                <a:solidFill>
                  <a:srgbClr val="E7E6E6"/>
                </a:solidFill>
                <a:latin typeface="Segoe UI Emoji"/>
                <a:cs typeface="Segoe UI Emoji"/>
              </a:rPr>
              <a:t>t</a:t>
            </a:r>
            <a:r>
              <a:rPr sz="1400" spc="-20" dirty="0">
                <a:solidFill>
                  <a:srgbClr val="E7E6E6"/>
                </a:solidFill>
                <a:latin typeface="Segoe UI Emoji"/>
                <a:cs typeface="Segoe UI Emoji"/>
              </a:rPr>
              <a:t>o</a:t>
            </a:r>
            <a:r>
              <a:rPr sz="1400" spc="-10" dirty="0">
                <a:solidFill>
                  <a:srgbClr val="E7E6E6"/>
                </a:solidFill>
                <a:latin typeface="Segoe UI Emoji"/>
                <a:cs typeface="Segoe UI Emoji"/>
              </a:rPr>
              <a:t>r</a:t>
            </a:r>
            <a:r>
              <a:rPr sz="1400" spc="-15" dirty="0">
                <a:solidFill>
                  <a:srgbClr val="E7E6E6"/>
                </a:solidFill>
                <a:latin typeface="Segoe UI Emoji"/>
                <a:cs typeface="Segoe UI Emoji"/>
              </a:rPr>
              <a:t>e</a:t>
            </a:r>
            <a:r>
              <a:rPr sz="1400" dirty="0">
                <a:solidFill>
                  <a:srgbClr val="E7E6E6"/>
                </a:solidFill>
                <a:latin typeface="Segoe UI Emoji"/>
                <a:cs typeface="Segoe UI Emoji"/>
              </a:rPr>
              <a:t>s</a:t>
            </a:r>
            <a:endParaRPr sz="1400">
              <a:latin typeface="Segoe UI Emoji"/>
              <a:cs typeface="Segoe UI Emoj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0009631" y="5466588"/>
            <a:ext cx="1106170" cy="915669"/>
            <a:chOff x="10009631" y="5466588"/>
            <a:chExt cx="1106170" cy="915669"/>
          </a:xfrm>
        </p:grpSpPr>
        <p:pic>
          <p:nvPicPr>
            <p:cNvPr id="62" name="object 6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017251" y="5466588"/>
              <a:ext cx="1090422" cy="44270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009631" y="5702808"/>
              <a:ext cx="1105662" cy="44270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038587" y="5940552"/>
              <a:ext cx="1049274" cy="441198"/>
            </a:xfrm>
            <a:prstGeom prst="rect">
              <a:avLst/>
            </a:prstGeom>
          </p:spPr>
        </p:pic>
      </p:grpSp>
      <p:sp>
        <p:nvSpPr>
          <p:cNvPr id="65" name="object 65"/>
          <p:cNvSpPr txBox="1"/>
          <p:nvPr/>
        </p:nvSpPr>
        <p:spPr>
          <a:xfrm>
            <a:off x="10121900" y="5511800"/>
            <a:ext cx="869950" cy="735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620" algn="just">
              <a:lnSpc>
                <a:spcPct val="110900"/>
              </a:lnSpc>
              <a:spcBef>
                <a:spcPts val="95"/>
              </a:spcBef>
            </a:pPr>
            <a:r>
              <a:rPr sz="1400" spc="-15" dirty="0">
                <a:solidFill>
                  <a:srgbClr val="E7E6E6"/>
                </a:solidFill>
                <a:latin typeface="Segoe UI Emoji"/>
                <a:cs typeface="Segoe UI Emoji"/>
              </a:rPr>
              <a:t>Não</a:t>
            </a:r>
            <a:r>
              <a:rPr sz="1400" spc="-65" dirty="0">
                <a:solidFill>
                  <a:srgbClr val="E7E6E6"/>
                </a:solidFill>
                <a:latin typeface="Segoe UI Emoji"/>
                <a:cs typeface="Segoe UI Emoji"/>
              </a:rPr>
              <a:t> </a:t>
            </a:r>
            <a:r>
              <a:rPr sz="1400" spc="-10" dirty="0">
                <a:solidFill>
                  <a:srgbClr val="E7E6E6"/>
                </a:solidFill>
                <a:latin typeface="Segoe UI Emoji"/>
                <a:cs typeface="Segoe UI Emoji"/>
              </a:rPr>
              <a:t>sei</a:t>
            </a:r>
            <a:r>
              <a:rPr sz="1400" spc="-50" dirty="0">
                <a:solidFill>
                  <a:srgbClr val="E7E6E6"/>
                </a:solidFill>
                <a:latin typeface="Segoe UI Emoji"/>
                <a:cs typeface="Segoe UI Emoji"/>
              </a:rPr>
              <a:t> </a:t>
            </a:r>
            <a:r>
              <a:rPr sz="1400" spc="-10" dirty="0">
                <a:solidFill>
                  <a:srgbClr val="E7E6E6"/>
                </a:solidFill>
                <a:latin typeface="Segoe UI Emoji"/>
                <a:cs typeface="Segoe UI Emoji"/>
              </a:rPr>
              <a:t>ou </a:t>
            </a:r>
            <a:r>
              <a:rPr sz="1400" spc="-375" dirty="0">
                <a:solidFill>
                  <a:srgbClr val="E7E6E6"/>
                </a:solidFill>
                <a:latin typeface="Segoe UI Emoji"/>
                <a:cs typeface="Segoe UI Emoji"/>
              </a:rPr>
              <a:t> </a:t>
            </a:r>
            <a:r>
              <a:rPr sz="1400" spc="-15" dirty="0">
                <a:solidFill>
                  <a:srgbClr val="E7E6E6"/>
                </a:solidFill>
                <a:latin typeface="Segoe UI Emoji"/>
                <a:cs typeface="Segoe UI Emoji"/>
              </a:rPr>
              <a:t>n</a:t>
            </a:r>
            <a:r>
              <a:rPr sz="1400" spc="-20" dirty="0">
                <a:solidFill>
                  <a:srgbClr val="E7E6E6"/>
                </a:solidFill>
                <a:latin typeface="Segoe UI Emoji"/>
                <a:cs typeface="Segoe UI Emoji"/>
              </a:rPr>
              <a:t>ã</a:t>
            </a:r>
            <a:r>
              <a:rPr sz="1400" dirty="0">
                <a:solidFill>
                  <a:srgbClr val="E7E6E6"/>
                </a:solidFill>
                <a:latin typeface="Segoe UI Emoji"/>
                <a:cs typeface="Segoe UI Emoji"/>
              </a:rPr>
              <a:t>o</a:t>
            </a:r>
            <a:r>
              <a:rPr sz="1400" spc="-20" dirty="0">
                <a:solidFill>
                  <a:srgbClr val="E7E6E6"/>
                </a:solidFill>
                <a:latin typeface="Segoe UI Emoji"/>
                <a:cs typeface="Segoe UI Emoji"/>
              </a:rPr>
              <a:t> </a:t>
            </a:r>
            <a:r>
              <a:rPr sz="1400" spc="-25" dirty="0">
                <a:solidFill>
                  <a:srgbClr val="E7E6E6"/>
                </a:solidFill>
                <a:latin typeface="Segoe UI Emoji"/>
                <a:cs typeface="Segoe UI Emoji"/>
              </a:rPr>
              <a:t>d</a:t>
            </a:r>
            <a:r>
              <a:rPr sz="1400" spc="-15" dirty="0">
                <a:solidFill>
                  <a:srgbClr val="E7E6E6"/>
                </a:solidFill>
                <a:latin typeface="Segoe UI Emoji"/>
                <a:cs typeface="Segoe UI Emoji"/>
              </a:rPr>
              <a:t>e</a:t>
            </a:r>
            <a:r>
              <a:rPr sz="1400" spc="-25" dirty="0">
                <a:solidFill>
                  <a:srgbClr val="E7E6E6"/>
                </a:solidFill>
                <a:latin typeface="Segoe UI Emoji"/>
                <a:cs typeface="Segoe UI Emoji"/>
              </a:rPr>
              <a:t>s</a:t>
            </a:r>
            <a:r>
              <a:rPr sz="1400" spc="-15" dirty="0">
                <a:solidFill>
                  <a:srgbClr val="E7E6E6"/>
                </a:solidFill>
                <a:latin typeface="Segoe UI Emoji"/>
                <a:cs typeface="Segoe UI Emoji"/>
              </a:rPr>
              <a:t>e</a:t>
            </a:r>
            <a:r>
              <a:rPr sz="1400" spc="-5" dirty="0">
                <a:solidFill>
                  <a:srgbClr val="E7E6E6"/>
                </a:solidFill>
                <a:latin typeface="Segoe UI Emoji"/>
                <a:cs typeface="Segoe UI Emoji"/>
              </a:rPr>
              <a:t>jo  </a:t>
            </a:r>
            <a:r>
              <a:rPr sz="1400" spc="-15" dirty="0">
                <a:solidFill>
                  <a:srgbClr val="E7E6E6"/>
                </a:solidFill>
                <a:latin typeface="Segoe UI Emoji"/>
                <a:cs typeface="Segoe UI Emoji"/>
              </a:rPr>
              <a:t>responder</a:t>
            </a:r>
            <a:endParaRPr sz="1400">
              <a:latin typeface="Segoe UI Emoji"/>
              <a:cs typeface="Segoe UI Emoj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389878" y="903833"/>
            <a:ext cx="4134485" cy="939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5720" marR="5080" indent="-1303655">
              <a:lnSpc>
                <a:spcPct val="111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Segoe UI Emoji"/>
                <a:cs typeface="Segoe UI Emoji"/>
              </a:rPr>
              <a:t>Nos</a:t>
            </a:r>
            <a:r>
              <a:rPr sz="2000" spc="-7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egoe UI Emoji"/>
                <a:cs typeface="Segoe UI Emoji"/>
              </a:rPr>
              <a:t>casos</a:t>
            </a:r>
            <a:r>
              <a:rPr sz="2000" spc="-7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Segoe UI Emoji"/>
                <a:cs typeface="Segoe UI Emoji"/>
              </a:rPr>
              <a:t>afirmativos,</a:t>
            </a:r>
            <a:r>
              <a:rPr sz="2000" spc="-5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Segoe UI Emoji"/>
                <a:cs typeface="Segoe UI Emoji"/>
              </a:rPr>
              <a:t>com</a:t>
            </a:r>
            <a:r>
              <a:rPr sz="2000" spc="-8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egoe UI Emoji"/>
                <a:cs typeface="Segoe UI Emoji"/>
              </a:rPr>
              <a:t>qual</a:t>
            </a:r>
            <a:r>
              <a:rPr sz="2000" spc="-6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egoe UI Emoji"/>
                <a:cs typeface="Segoe UI Emoji"/>
              </a:rPr>
              <a:t>nível </a:t>
            </a:r>
            <a:r>
              <a:rPr sz="2000" spc="-53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 Emoji"/>
                <a:cs typeface="Segoe UI Emoji"/>
              </a:rPr>
              <a:t>de</a:t>
            </a:r>
            <a:r>
              <a:rPr sz="2000" spc="-6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Segoe UI Emoji"/>
                <a:cs typeface="Segoe UI Emoji"/>
              </a:rPr>
              <a:t>formação?</a:t>
            </a:r>
            <a:endParaRPr sz="2000">
              <a:latin typeface="Segoe UI Emoji"/>
              <a:cs typeface="Segoe UI Emoji"/>
            </a:endParaRPr>
          </a:p>
          <a:p>
            <a:pPr marL="1012825">
              <a:lnSpc>
                <a:spcPct val="100000"/>
              </a:lnSpc>
              <a:spcBef>
                <a:spcPts val="185"/>
              </a:spcBef>
            </a:pPr>
            <a:r>
              <a:rPr sz="1400" b="1" spc="-5" dirty="0">
                <a:solidFill>
                  <a:srgbClr val="E7E6E6"/>
                </a:solidFill>
                <a:latin typeface="Calibri"/>
                <a:cs typeface="Calibri"/>
              </a:rPr>
              <a:t>76%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7367016" y="6134100"/>
            <a:ext cx="639445" cy="349250"/>
            <a:chOff x="7367016" y="6134100"/>
            <a:chExt cx="639445" cy="349250"/>
          </a:xfrm>
        </p:grpSpPr>
        <p:sp>
          <p:nvSpPr>
            <p:cNvPr id="68" name="object 68"/>
            <p:cNvSpPr/>
            <p:nvPr/>
          </p:nvSpPr>
          <p:spPr>
            <a:xfrm>
              <a:off x="7367016" y="6281928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59" h="111760">
                  <a:moveTo>
                    <a:pt x="111251" y="0"/>
                  </a:moveTo>
                  <a:lnTo>
                    <a:pt x="0" y="0"/>
                  </a:lnTo>
                  <a:lnTo>
                    <a:pt x="0" y="111252"/>
                  </a:lnTo>
                  <a:lnTo>
                    <a:pt x="111251" y="111252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399020" y="6134100"/>
              <a:ext cx="607301" cy="348996"/>
            </a:xfrm>
            <a:prstGeom prst="rect">
              <a:avLst/>
            </a:prstGeom>
          </p:spPr>
        </p:pic>
      </p:grpSp>
      <p:sp>
        <p:nvSpPr>
          <p:cNvPr id="70" name="object 70"/>
          <p:cNvSpPr txBox="1"/>
          <p:nvPr/>
        </p:nvSpPr>
        <p:spPr>
          <a:xfrm>
            <a:off x="7517638" y="6182359"/>
            <a:ext cx="356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E7E6E6"/>
                </a:solidFill>
                <a:latin typeface="Calibri"/>
                <a:cs typeface="Calibri"/>
              </a:rPr>
              <a:t>M</a:t>
            </a:r>
            <a:r>
              <a:rPr sz="1600" b="1" spc="-5" dirty="0">
                <a:solidFill>
                  <a:srgbClr val="E7E6E6"/>
                </a:solidFill>
                <a:latin typeface="Calibri"/>
                <a:cs typeface="Calibri"/>
              </a:rPr>
              <a:t>EI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8698992" y="6134100"/>
            <a:ext cx="738505" cy="349250"/>
            <a:chOff x="8698992" y="6134100"/>
            <a:chExt cx="738505" cy="349250"/>
          </a:xfrm>
        </p:grpSpPr>
        <p:sp>
          <p:nvSpPr>
            <p:cNvPr id="72" name="object 72"/>
            <p:cNvSpPr/>
            <p:nvPr/>
          </p:nvSpPr>
          <p:spPr>
            <a:xfrm>
              <a:off x="8698992" y="6281928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59" h="111760">
                  <a:moveTo>
                    <a:pt x="111251" y="0"/>
                  </a:moveTo>
                  <a:lnTo>
                    <a:pt x="0" y="0"/>
                  </a:lnTo>
                  <a:lnTo>
                    <a:pt x="0" y="111252"/>
                  </a:lnTo>
                  <a:lnTo>
                    <a:pt x="111251" y="111252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730996" y="6134100"/>
              <a:ext cx="706374" cy="348996"/>
            </a:xfrm>
            <a:prstGeom prst="rect">
              <a:avLst/>
            </a:prstGeom>
          </p:spPr>
        </p:pic>
      </p:grpSp>
      <p:sp>
        <p:nvSpPr>
          <p:cNvPr id="74" name="object 74"/>
          <p:cNvSpPr txBox="1"/>
          <p:nvPr/>
        </p:nvSpPr>
        <p:spPr>
          <a:xfrm>
            <a:off x="8849614" y="6182359"/>
            <a:ext cx="455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E7E6E6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E7E6E6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E7E6E6"/>
                </a:solidFill>
                <a:latin typeface="Calibri"/>
                <a:cs typeface="Calibri"/>
              </a:rPr>
              <a:t>tal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861</Words>
  <Application>Microsoft Office PowerPoint</Application>
  <PresentationFormat>Widescreen</PresentationFormat>
  <Paragraphs>178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 MT</vt:lpstr>
      <vt:lpstr>Calibri</vt:lpstr>
      <vt:lpstr>Segoe UI Emoji</vt:lpstr>
      <vt:lpstr>Segoe UI Semibold</vt:lpstr>
      <vt:lpstr>Verdana</vt:lpstr>
      <vt:lpstr>Wingdings</vt:lpstr>
      <vt:lpstr>Office Theme</vt:lpstr>
      <vt:lpstr>Lei do Bem</vt:lpstr>
      <vt:lpstr>Construindo  o futuro da  indústria</vt:lpstr>
      <vt:lpstr>Lei do Bem</vt:lpstr>
      <vt:lpstr>Lei do Bem</vt:lpstr>
      <vt:lpstr>Pesquisa MEI/CNI  sobre Lei  do Bem</vt:lpstr>
      <vt:lpstr>Utilização da Lei do Bem</vt:lpstr>
      <vt:lpstr>Grau de importância da Lei do Bem para apoiar as atividades de PD&amp;I</vt:lpstr>
      <vt:lpstr>Principais benefícios trazidos pela Lei do Bem</vt:lpstr>
      <vt:lpstr>A empresa aumentou o número de  funcionários alocados em P,D&amp;I  por utilizar a Lei do Bem</vt:lpstr>
      <vt:lpstr>Principais dificuldades em utilizar a Lei do Bem (empresas que a utilizam ou já utilizaram)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Wagner de Castro</dc:creator>
  <cp:lastModifiedBy>Felipe Luiz da Silva</cp:lastModifiedBy>
  <cp:revision>2</cp:revision>
  <dcterms:created xsi:type="dcterms:W3CDTF">2023-08-02T13:39:29Z</dcterms:created>
  <dcterms:modified xsi:type="dcterms:W3CDTF">2023-08-02T14:44:31Z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2023-08-01T00:00:00Z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2023-08-02T00:00:00Z</vt:filetime>
  </property>
</Properties>
</file>