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57" r:id="rId2"/>
    <p:sldId id="489" r:id="rId3"/>
    <p:sldId id="502" r:id="rId4"/>
    <p:sldId id="504" r:id="rId5"/>
    <p:sldId id="507" r:id="rId6"/>
    <p:sldId id="508" r:id="rId7"/>
    <p:sldId id="509" r:id="rId8"/>
    <p:sldId id="510" r:id="rId9"/>
    <p:sldId id="503" r:id="rId10"/>
    <p:sldId id="506" r:id="rId11"/>
    <p:sldId id="511" r:id="rId12"/>
    <p:sldId id="512" r:id="rId13"/>
    <p:sldId id="514" r:id="rId14"/>
    <p:sldId id="513" r:id="rId15"/>
    <p:sldId id="488" r:id="rId16"/>
  </p:sldIdLst>
  <p:sldSz cx="9144000" cy="6858000" type="screen4x3"/>
  <p:notesSz cx="6797675" cy="9926638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9900"/>
    <a:srgbClr val="FFCC00"/>
    <a:srgbClr val="FFFFFF"/>
    <a:srgbClr val="71BA28"/>
    <a:srgbClr val="F8F8F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505E3EF-67EA-436B-97B2-0124C06EBD24}" styleName="Estilo Médio 4 - Ênfase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F2DE63D5-997A-4646-A377-4702673A728D}" styleName="Estilo Claro 2 - Ênfase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8799B23B-EC83-4686-B30A-512413B5E67A}" styleName="Estilo Claro 3 - Ênfas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F5AB1C69-6EDB-4FF4-983F-18BD219EF322}" styleName="Estilo Médio 2 - Ênfase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EB344D84-9AFB-497E-A393-DC336BA19D2E}" styleName="Estilo Médio 3 - Ênfase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C083E6E3-FA7D-4D7B-A595-EF9225AFEA82}" styleName="Estilo Claro 1 - Ênfase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40" autoAdjust="0"/>
    <p:restoredTop sz="93646" autoAdjust="0"/>
  </p:normalViewPr>
  <p:slideViewPr>
    <p:cSldViewPr>
      <p:cViewPr>
        <p:scale>
          <a:sx n="70" d="100"/>
          <a:sy n="70" d="100"/>
        </p:scale>
        <p:origin x="-1170" y="-1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85AAEBE-B44E-48BB-9615-F3C58C4303F2}" type="datetimeFigureOut">
              <a:rPr lang="pt-BR" smtClean="0"/>
              <a:pPr/>
              <a:t>13/10/2015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13E0153-4C7A-4680-87A3-3617D9372663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508275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imeira Pág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7637414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mais Págin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1402670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1BA2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37812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ransition/>
  <p:timing>
    <p:tnLst>
      <p:par>
        <p:cTn id="1" dur="indefinite" restart="never" nodeType="tmRoot"/>
      </p:par>
    </p:tnLst>
  </p:timing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1BA28">
            <a:alpha val="66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/>
          <p:cNvSpPr>
            <a:spLocks noChangeArrowheads="1"/>
          </p:cNvSpPr>
          <p:nvPr/>
        </p:nvSpPr>
        <p:spPr bwMode="auto">
          <a:xfrm>
            <a:off x="467544" y="476672"/>
            <a:ext cx="8208144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 eaLnBrk="0" hangingPunct="0"/>
            <a:endParaRPr lang="en-US" sz="3200" b="1" dirty="0">
              <a:effectLst/>
            </a:endParaRPr>
          </a:p>
        </p:txBody>
      </p:sp>
      <p:sp>
        <p:nvSpPr>
          <p:cNvPr id="4" name="Rectangle 9"/>
          <p:cNvSpPr>
            <a:spLocks noChangeArrowheads="1"/>
          </p:cNvSpPr>
          <p:nvPr/>
        </p:nvSpPr>
        <p:spPr bwMode="auto">
          <a:xfrm>
            <a:off x="251520" y="1217712"/>
            <a:ext cx="8640960" cy="43715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/>
            <a:endParaRPr lang="pt-BR" sz="5400" b="1" dirty="0" smtClean="0"/>
          </a:p>
          <a:p>
            <a:pPr algn="ctr"/>
            <a:r>
              <a:rPr lang="pt-BR" sz="5400" b="1" dirty="0" smtClean="0"/>
              <a:t>CONDECINE</a:t>
            </a:r>
          </a:p>
          <a:p>
            <a:pPr algn="r"/>
            <a:endParaRPr lang="pt-BR" sz="1400" b="1" dirty="0" smtClean="0"/>
          </a:p>
          <a:p>
            <a:pPr algn="ctr"/>
            <a:r>
              <a:rPr lang="pt-BR" sz="4000" b="1" dirty="0" smtClean="0"/>
              <a:t>Contribuição para o Desenvolvimento da Indústria Cinematográfica Nacional</a:t>
            </a:r>
          </a:p>
          <a:p>
            <a:pPr algn="ctr"/>
            <a:endParaRPr lang="pt-BR" sz="4000" b="1" dirty="0"/>
          </a:p>
          <a:p>
            <a:pPr algn="ctr"/>
            <a:endParaRPr lang="pt-BR" sz="1400" b="1" dirty="0" smtClean="0"/>
          </a:p>
          <a:p>
            <a:pPr marL="457200" indent="-457200" algn="r" eaLnBrk="0" hangingPunct="0">
              <a:spcBef>
                <a:spcPct val="20000"/>
              </a:spcBef>
              <a:buClr>
                <a:srgbClr val="FFCC00"/>
              </a:buClr>
            </a:pPr>
            <a:endParaRPr lang="en-US" sz="2800" b="1" dirty="0" smtClean="0"/>
          </a:p>
          <a:p>
            <a:pPr marL="457200" indent="-457200" algn="r" eaLnBrk="0" hangingPunct="0">
              <a:spcBef>
                <a:spcPct val="20000"/>
              </a:spcBef>
              <a:buClr>
                <a:srgbClr val="FFCC00"/>
              </a:buClr>
            </a:pPr>
            <a:r>
              <a:rPr lang="en-US" sz="2400" b="1" dirty="0" smtClean="0"/>
              <a:t>1º de </a:t>
            </a:r>
            <a:r>
              <a:rPr lang="en-US" sz="2400" b="1" dirty="0" err="1" smtClean="0"/>
              <a:t>outubro</a:t>
            </a:r>
            <a:r>
              <a:rPr lang="en-US" sz="2400" b="1" dirty="0" smtClean="0"/>
              <a:t> de 2015</a:t>
            </a:r>
            <a:endParaRPr lang="en-US" sz="2400" b="1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457200" indent="-457200" algn="r" eaLnBrk="0" hangingPunct="0">
              <a:spcBef>
                <a:spcPct val="20000"/>
              </a:spcBef>
              <a:buClr>
                <a:srgbClr val="FFCC00"/>
              </a:buClr>
            </a:pPr>
            <a:endParaRPr lang="en-US" sz="2000" b="1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457200" indent="-457200" algn="r" eaLnBrk="0" hangingPunct="0">
              <a:spcBef>
                <a:spcPct val="20000"/>
              </a:spcBef>
              <a:buClr>
                <a:srgbClr val="FFCC00"/>
              </a:buClr>
            </a:pPr>
            <a:endParaRPr lang="en-US" sz="2200" b="1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457200" indent="-457200" algn="r" eaLnBrk="0" hangingPunct="0">
              <a:spcBef>
                <a:spcPct val="20000"/>
              </a:spcBef>
              <a:buClr>
                <a:srgbClr val="FFCC00"/>
              </a:buClr>
            </a:pPr>
            <a:endParaRPr lang="en-US" sz="2200" b="1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457200" indent="-457200" algn="r" eaLnBrk="0" hangingPunct="0">
              <a:spcBef>
                <a:spcPct val="20000"/>
              </a:spcBef>
              <a:buClr>
                <a:srgbClr val="FFCC00"/>
              </a:buClr>
            </a:pPr>
            <a:endParaRPr lang="en-US" sz="2200" b="1" dirty="0" smtClean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354638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683568" y="469121"/>
            <a:ext cx="806489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000" b="1" dirty="0" smtClean="0"/>
              <a:t>CONDECINE</a:t>
            </a:r>
          </a:p>
          <a:p>
            <a:pPr algn="ctr"/>
            <a:r>
              <a:rPr lang="pt-BR" sz="2800" b="1" u="sng" dirty="0" smtClean="0"/>
              <a:t>Por que fazer a atualização monetária?</a:t>
            </a:r>
            <a:endParaRPr lang="pt-BR" sz="2800" b="1" u="sng" dirty="0" smtClean="0">
              <a:solidFill>
                <a:srgbClr val="FFCC00"/>
              </a:solidFill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665820" y="1596731"/>
            <a:ext cx="8100392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Wingdings" pitchFamily="2" charset="2"/>
              <a:buChar char="Ø"/>
            </a:pPr>
            <a:r>
              <a:rPr lang="pt-BR" sz="2400" b="1" dirty="0" smtClean="0"/>
              <a:t>A passagem do tempo e os desencontros entre o valor nominal da moeda e seu valor real (poder aquisitivo) não devem ser ignorados na esfera tributária.</a:t>
            </a:r>
          </a:p>
          <a:p>
            <a:pPr marL="457200" indent="-457200">
              <a:buFont typeface="Wingdings" pitchFamily="2" charset="2"/>
              <a:buChar char="Ø"/>
            </a:pPr>
            <a:endParaRPr lang="pt-BR" sz="2400" b="1" dirty="0" smtClean="0"/>
          </a:p>
          <a:p>
            <a:pPr marL="457200" indent="-457200">
              <a:buFont typeface="Wingdings" pitchFamily="2" charset="2"/>
              <a:buChar char="Ø"/>
            </a:pPr>
            <a:r>
              <a:rPr lang="pt-BR" sz="2400" b="1" dirty="0" smtClean="0"/>
              <a:t>A expressiva defasagem das alíquotas da CONDECINE tem reduzido os efeitos benéficos </a:t>
            </a:r>
            <a:r>
              <a:rPr lang="pt-BR" sz="2400" b="1" dirty="0"/>
              <a:t>de intervenção no domínio econômico </a:t>
            </a:r>
            <a:r>
              <a:rPr lang="pt-BR" sz="2400" b="1" dirty="0" smtClean="0"/>
              <a:t>estabelecidos pelo legislador, com consequências negativas sensíveis sobre alguns setores do audiovisual, como a produção publicitária brasileira.</a:t>
            </a:r>
            <a:endParaRPr lang="pt-BR" sz="2400" b="1" dirty="0"/>
          </a:p>
          <a:p>
            <a:pPr marL="457200" indent="-457200">
              <a:buFont typeface="Wingdings" pitchFamily="2" charset="2"/>
              <a:buChar char="Ø"/>
            </a:pPr>
            <a:endParaRPr lang="pt-BR" sz="2400" b="1" dirty="0" smtClean="0"/>
          </a:p>
        </p:txBody>
      </p:sp>
    </p:spTree>
    <p:extLst>
      <p:ext uri="{BB962C8B-B14F-4D97-AF65-F5344CB8AC3E}">
        <p14:creationId xmlns:p14="http://schemas.microsoft.com/office/powerpoint/2010/main" val="219739122"/>
      </p:ext>
    </p:extLst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683568" y="469121"/>
            <a:ext cx="806489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000" b="1" dirty="0" smtClean="0"/>
              <a:t>CONDECINE</a:t>
            </a:r>
          </a:p>
          <a:p>
            <a:pPr algn="ctr"/>
            <a:r>
              <a:rPr lang="pt-BR" sz="2800" b="1" u="sng" dirty="0" smtClean="0"/>
              <a:t>Por que fazer a atualização monetária?</a:t>
            </a:r>
            <a:endParaRPr lang="pt-BR" sz="2800" b="1" u="sng" dirty="0" smtClean="0">
              <a:solidFill>
                <a:srgbClr val="FFCC00"/>
              </a:solidFill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665820" y="1596731"/>
            <a:ext cx="8100392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Wingdings" pitchFamily="2" charset="2"/>
              <a:buChar char="Ø"/>
            </a:pPr>
            <a:r>
              <a:rPr lang="pt-BR" sz="2400" b="1" dirty="0" smtClean="0"/>
              <a:t>Por depender dos recursos oriundos da CONDECINE, o poder de intervenção das ações de fomento do Estado brasileiro tuteladas pela ANCINE sofre impacto direto das flutuações dos preços de mercado. </a:t>
            </a:r>
          </a:p>
          <a:p>
            <a:pPr marL="457200" indent="-457200">
              <a:buFont typeface="Wingdings" pitchFamily="2" charset="2"/>
              <a:buChar char="Ø"/>
            </a:pPr>
            <a:endParaRPr lang="pt-BR" sz="2400" b="1" dirty="0"/>
          </a:p>
          <a:p>
            <a:pPr marL="457200" indent="-457200">
              <a:buFont typeface="Wingdings" pitchFamily="2" charset="2"/>
              <a:buChar char="Ø"/>
            </a:pPr>
            <a:r>
              <a:rPr lang="pt-BR" sz="2400" b="1" dirty="0" smtClean="0"/>
              <a:t>A ausência de correção monetária das alíquotas pode vir a comprometer o volume de recursos </a:t>
            </a:r>
            <a:r>
              <a:rPr lang="pt-BR" sz="2400" b="1" dirty="0"/>
              <a:t>disponíveis para as políticas públicas de fomento e incentivo ao desenvolvimento da indústria audiovisual </a:t>
            </a:r>
            <a:r>
              <a:rPr lang="pt-BR" sz="2400" b="1" dirty="0" smtClean="0"/>
              <a:t>nacional, fundamentais ao seu pleno desenvolvimento e sustentação.</a:t>
            </a:r>
          </a:p>
        </p:txBody>
      </p:sp>
    </p:spTree>
    <p:extLst>
      <p:ext uri="{BB962C8B-B14F-4D97-AF65-F5344CB8AC3E}">
        <p14:creationId xmlns:p14="http://schemas.microsoft.com/office/powerpoint/2010/main" val="1240700016"/>
      </p:ext>
    </p:extLst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9" name="Tabela 1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35365618"/>
              </p:ext>
            </p:extLst>
          </p:nvPr>
        </p:nvGraphicFramePr>
        <p:xfrm>
          <a:off x="611560" y="1628801"/>
          <a:ext cx="7848873" cy="4027130"/>
        </p:xfrm>
        <a:graphic>
          <a:graphicData uri="http://schemas.openxmlformats.org/drawingml/2006/table">
            <a:tbl>
              <a:tblPr/>
              <a:tblGrid>
                <a:gridCol w="2021735"/>
                <a:gridCol w="1773476"/>
                <a:gridCol w="2026831"/>
                <a:gridCol w="2026831"/>
              </a:tblGrid>
              <a:tr h="735610">
                <a:tc>
                  <a:txBody>
                    <a:bodyPr/>
                    <a:lstStyle/>
                    <a:p>
                      <a:pPr algn="ctr" fontAlgn="ctr"/>
                      <a:endParaRPr lang="pt-BR" sz="1800" b="1" i="0" u="none" strike="noStrike" dirty="0" smtClean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2013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2014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2015 (Set)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658304">
                <a:tc>
                  <a:txBody>
                    <a:bodyPr/>
                    <a:lstStyle/>
                    <a:p>
                      <a:pPr algn="l" fontAlgn="ctr"/>
                      <a:r>
                        <a:rPr lang="pt-BR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Arrecadado</a:t>
                      </a:r>
                    </a:p>
                  </a:txBody>
                  <a:tcPr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914.244.008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1.074.809.874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934.257.665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658304">
                <a:tc>
                  <a:txBody>
                    <a:bodyPr/>
                    <a:lstStyle/>
                    <a:p>
                      <a:pPr algn="l" fontAlgn="ctr"/>
                      <a:r>
                        <a:rPr lang="pt-BR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Lei Orçamentária e Créditos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832.498.468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1.054.062.592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862.480.366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658304">
                <a:tc>
                  <a:txBody>
                    <a:bodyPr/>
                    <a:lstStyle/>
                    <a:p>
                      <a:pPr algn="l" fontAlgn="ctr"/>
                      <a:r>
                        <a:rPr lang="pt-BR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Executado</a:t>
                      </a:r>
                    </a:p>
                  </a:txBody>
                  <a:tcPr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</a:t>
                      </a:r>
                      <a:r>
                        <a:rPr lang="pt-BR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603.216.553</a:t>
                      </a:r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458.329.126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632.444.931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658304">
                <a:tc>
                  <a:txBody>
                    <a:bodyPr/>
                    <a:lstStyle/>
                    <a:p>
                      <a:pPr algn="l" fontAlgn="ctr"/>
                      <a:r>
                        <a:rPr lang="pt-BR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%</a:t>
                      </a:r>
                      <a:r>
                        <a:rPr lang="pt-BR" sz="18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Lei Orçamentária do Arrecadado</a:t>
                      </a:r>
                      <a:endParaRPr lang="pt-BR" sz="1800" b="1" i="0" u="none" strike="noStrike" dirty="0" smtClean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91,06%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98,07%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92,32%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658304">
                <a:tc>
                  <a:txBody>
                    <a:bodyPr/>
                    <a:lstStyle/>
                    <a:p>
                      <a:pPr algn="l" fontAlgn="ctr"/>
                      <a:r>
                        <a:rPr lang="pt-BR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%</a:t>
                      </a:r>
                      <a:r>
                        <a:rPr lang="pt-BR" sz="18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de Execução</a:t>
                      </a:r>
                    </a:p>
                    <a:p>
                      <a:pPr algn="l" fontAlgn="ctr"/>
                      <a:r>
                        <a:rPr lang="pt-BR" sz="18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do Arrecadado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65,98%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42,64%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67,69%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3" name="CaixaDeTexto 22"/>
          <p:cNvSpPr txBox="1"/>
          <p:nvPr/>
        </p:nvSpPr>
        <p:spPr>
          <a:xfrm>
            <a:off x="683568" y="469121"/>
            <a:ext cx="806489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000" b="1" dirty="0" smtClean="0"/>
              <a:t>CONDECINE</a:t>
            </a:r>
          </a:p>
          <a:p>
            <a:pPr algn="ctr"/>
            <a:r>
              <a:rPr lang="pt-BR" sz="2800" b="1" u="sng" dirty="0" smtClean="0"/>
              <a:t>Arrecadação e Execução</a:t>
            </a:r>
            <a:endParaRPr lang="pt-BR" sz="2800" b="1" u="sng" dirty="0" smtClean="0">
              <a:solidFill>
                <a:srgbClr val="FFCC00"/>
              </a:solidFill>
            </a:endParaRPr>
          </a:p>
        </p:txBody>
      </p:sp>
      <p:sp>
        <p:nvSpPr>
          <p:cNvPr id="24" name="Retângulo 23"/>
          <p:cNvSpPr/>
          <p:nvPr/>
        </p:nvSpPr>
        <p:spPr>
          <a:xfrm>
            <a:off x="4079849" y="5847653"/>
            <a:ext cx="466861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1200" dirty="0"/>
              <a:t>Fonte: </a:t>
            </a:r>
            <a:r>
              <a:rPr lang="pt-BR" sz="1200" dirty="0" smtClean="0"/>
              <a:t>Sistema Integrado de Planejamento e Orçamento – SIOP. </a:t>
            </a:r>
            <a:r>
              <a:rPr lang="pt-BR" sz="1200" dirty="0"/>
              <a:t>Sistema Integrado de Administração Financeira do Governo Federal - SIAFI</a:t>
            </a:r>
          </a:p>
        </p:txBody>
      </p:sp>
    </p:spTree>
    <p:extLst>
      <p:ext uri="{BB962C8B-B14F-4D97-AF65-F5344CB8AC3E}">
        <p14:creationId xmlns:p14="http://schemas.microsoft.com/office/powerpoint/2010/main" val="152750998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/>
          <p:cNvSpPr txBox="1"/>
          <p:nvPr/>
        </p:nvSpPr>
        <p:spPr>
          <a:xfrm>
            <a:off x="665820" y="1596731"/>
            <a:ext cx="8100392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b="1" dirty="0" smtClean="0"/>
              <a:t>Operações contratadas através do Programa </a:t>
            </a:r>
            <a:r>
              <a:rPr lang="pt-BR" sz="2400" b="1" dirty="0"/>
              <a:t>Cinema Perto de </a:t>
            </a:r>
            <a:r>
              <a:rPr lang="pt-BR" sz="2400" b="1" dirty="0" smtClean="0"/>
              <a:t>Você:</a:t>
            </a:r>
          </a:p>
          <a:p>
            <a:endParaRPr lang="pt-BR" sz="2400" b="1" dirty="0" smtClean="0"/>
          </a:p>
          <a:p>
            <a:pPr marL="457200" indent="-457200">
              <a:buFont typeface="Wingdings" pitchFamily="2" charset="2"/>
              <a:buChar char="Ø"/>
            </a:pPr>
            <a:r>
              <a:rPr lang="pt-BR" sz="2400" b="1" dirty="0" smtClean="0"/>
              <a:t>Construção de novas salas de cinema: 258 salas</a:t>
            </a:r>
          </a:p>
          <a:p>
            <a:pPr lvl="1"/>
            <a:endParaRPr lang="pt-BR" sz="2400" b="1" dirty="0" smtClean="0"/>
          </a:p>
          <a:p>
            <a:pPr marL="457200" indent="-457200">
              <a:buFont typeface="Wingdings" pitchFamily="2" charset="2"/>
              <a:buChar char="Ø"/>
            </a:pPr>
            <a:r>
              <a:rPr lang="pt-BR" sz="2400" b="1" dirty="0" smtClean="0"/>
              <a:t>Digitalização de salas de cinema existentes: 1.051 salas</a:t>
            </a:r>
            <a:endParaRPr lang="pt-BR" sz="2400" b="1" dirty="0"/>
          </a:p>
          <a:p>
            <a:pPr marL="914400" lvl="1" indent="-457200">
              <a:buFont typeface="Arial" pitchFamily="34" charset="0"/>
              <a:buChar char="•"/>
            </a:pPr>
            <a:endParaRPr lang="pt-BR" sz="2400" b="1" dirty="0" smtClean="0"/>
          </a:p>
        </p:txBody>
      </p:sp>
      <p:sp>
        <p:nvSpPr>
          <p:cNvPr id="6" name="CaixaDeTexto 5"/>
          <p:cNvSpPr txBox="1"/>
          <p:nvPr/>
        </p:nvSpPr>
        <p:spPr>
          <a:xfrm>
            <a:off x="683568" y="469121"/>
            <a:ext cx="8064896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000" b="1" dirty="0" smtClean="0"/>
              <a:t>Fundo Setorial do Audiovisual</a:t>
            </a:r>
          </a:p>
          <a:p>
            <a:pPr algn="ctr"/>
            <a:r>
              <a:rPr lang="pt-BR" sz="2800" b="1" u="sng" dirty="0" smtClean="0"/>
              <a:t>Fomento a Expansão do Parque Exibidor</a:t>
            </a:r>
          </a:p>
        </p:txBody>
      </p:sp>
      <p:sp>
        <p:nvSpPr>
          <p:cNvPr id="7" name="Retângulo 6"/>
          <p:cNvSpPr/>
          <p:nvPr/>
        </p:nvSpPr>
        <p:spPr>
          <a:xfrm>
            <a:off x="2987824" y="6165304"/>
            <a:ext cx="5112568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1200" dirty="0"/>
              <a:t>Fonte: </a:t>
            </a:r>
            <a:r>
              <a:rPr lang="pt-BR" sz="1200" dirty="0" smtClean="0"/>
              <a:t>Secretaria de Políticas  de Financiamento – SEF/ANCINE.</a:t>
            </a:r>
            <a:endParaRPr lang="pt-BR" sz="1200" dirty="0"/>
          </a:p>
        </p:txBody>
      </p:sp>
    </p:spTree>
    <p:extLst>
      <p:ext uri="{BB962C8B-B14F-4D97-AF65-F5344CB8AC3E}">
        <p14:creationId xmlns:p14="http://schemas.microsoft.com/office/powerpoint/2010/main" val="357521224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23406851"/>
              </p:ext>
            </p:extLst>
          </p:nvPr>
        </p:nvGraphicFramePr>
        <p:xfrm>
          <a:off x="2267744" y="2996953"/>
          <a:ext cx="5104561" cy="2294898"/>
        </p:xfrm>
        <a:graphic>
          <a:graphicData uri="http://schemas.openxmlformats.org/drawingml/2006/table">
            <a:tbl>
              <a:tblPr/>
              <a:tblGrid>
                <a:gridCol w="2602325"/>
                <a:gridCol w="2502236"/>
              </a:tblGrid>
              <a:tr h="754659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Fundo Setorial</a:t>
                      </a:r>
                      <a:r>
                        <a:rPr lang="pt-BR" sz="1800" b="1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do Audiovisual</a:t>
                      </a:r>
                      <a:endParaRPr lang="pt-BR" sz="1800" b="1" i="0" u="none" strike="noStrike" dirty="0" smtClean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Projetos Contemplados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513413">
                <a:tc>
                  <a:txBody>
                    <a:bodyPr/>
                    <a:lstStyle/>
                    <a:p>
                      <a:pPr algn="l" fontAlgn="ctr"/>
                      <a:r>
                        <a:rPr lang="pt-BR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2013/2014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397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513413">
                <a:tc>
                  <a:txBody>
                    <a:bodyPr/>
                    <a:lstStyle/>
                    <a:p>
                      <a:pPr algn="l" fontAlgn="ctr"/>
                      <a:r>
                        <a:rPr lang="pt-BR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2014/2015 (09.10)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464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513413">
                <a:tc>
                  <a:txBody>
                    <a:bodyPr/>
                    <a:lstStyle/>
                    <a:p>
                      <a:pPr algn="l" fontAlgn="ctr"/>
                      <a:r>
                        <a:rPr lang="pt-BR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TOTAL 2013-2015 (09.10)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861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" name="Retângulo 2"/>
          <p:cNvSpPr/>
          <p:nvPr/>
        </p:nvSpPr>
        <p:spPr>
          <a:xfrm>
            <a:off x="3491880" y="5960313"/>
            <a:ext cx="4104456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1200" dirty="0"/>
              <a:t>Fonte: </a:t>
            </a:r>
            <a:r>
              <a:rPr lang="pt-BR" sz="1200" dirty="0" smtClean="0"/>
              <a:t>Secretaria de Políticas  de Financiamento – SEF/ANCINE.</a:t>
            </a:r>
            <a:endParaRPr lang="pt-BR" sz="1200" dirty="0"/>
          </a:p>
        </p:txBody>
      </p:sp>
      <p:sp>
        <p:nvSpPr>
          <p:cNvPr id="4" name="CaixaDeTexto 3"/>
          <p:cNvSpPr txBox="1"/>
          <p:nvPr/>
        </p:nvSpPr>
        <p:spPr>
          <a:xfrm>
            <a:off x="683568" y="469121"/>
            <a:ext cx="8064896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000" b="1" dirty="0" smtClean="0"/>
              <a:t>Fundo Setorial do Audiovisual</a:t>
            </a:r>
          </a:p>
          <a:p>
            <a:pPr algn="ctr"/>
            <a:r>
              <a:rPr lang="pt-BR" sz="2800" b="1" u="sng" dirty="0" smtClean="0"/>
              <a:t>Fomento a Projetos Audiovisuais</a:t>
            </a:r>
            <a:endParaRPr lang="pt-BR" sz="2800" b="1" u="sng" dirty="0" smtClean="0">
              <a:solidFill>
                <a:srgbClr val="FFCC00"/>
              </a:solidFill>
            </a:endParaRPr>
          </a:p>
        </p:txBody>
      </p:sp>
      <p:sp>
        <p:nvSpPr>
          <p:cNvPr id="5" name="CaixaDeTexto 4"/>
          <p:cNvSpPr txBox="1"/>
          <p:nvPr/>
        </p:nvSpPr>
        <p:spPr>
          <a:xfrm>
            <a:off x="665820" y="1596731"/>
            <a:ext cx="810039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buFont typeface="Arial" pitchFamily="34" charset="0"/>
              <a:buChar char="•"/>
            </a:pPr>
            <a:r>
              <a:rPr lang="pt-BR" sz="2400" b="1" dirty="0"/>
              <a:t>P</a:t>
            </a:r>
            <a:r>
              <a:rPr lang="pt-BR" sz="2400" b="1" dirty="0" smtClean="0"/>
              <a:t>rojetos relativos a criação, produção e distribuição de filmes, bem como a criação e produção de séries para canais de TV Aberta, TV Paga e TV Pública. </a:t>
            </a:r>
            <a:endParaRPr lang="pt-BR" sz="2400" b="1" dirty="0"/>
          </a:p>
        </p:txBody>
      </p:sp>
    </p:spTree>
    <p:extLst>
      <p:ext uri="{BB962C8B-B14F-4D97-AF65-F5344CB8AC3E}">
        <p14:creationId xmlns:p14="http://schemas.microsoft.com/office/powerpoint/2010/main" val="38734777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2"/>
          <p:cNvSpPr txBox="1">
            <a:spLocks/>
          </p:cNvSpPr>
          <p:nvPr/>
        </p:nvSpPr>
        <p:spPr>
          <a:xfrm>
            <a:off x="467544" y="1063277"/>
            <a:ext cx="8229600" cy="4525963"/>
          </a:xfrm>
          <a:prstGeom prst="rect">
            <a:avLst/>
          </a:prstGeom>
        </p:spPr>
        <p:txBody>
          <a:bodyPr anchor="ctr"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pt-BR" sz="4400" b="1" dirty="0" smtClean="0"/>
              <a:t>Obrigado</a:t>
            </a:r>
          </a:p>
          <a:p>
            <a:pPr marL="0" indent="0" algn="ctr">
              <a:buFont typeface="Arial" pitchFamily="34" charset="0"/>
              <a:buNone/>
            </a:pPr>
            <a:endParaRPr lang="pt-BR" sz="1400" dirty="0" smtClean="0"/>
          </a:p>
          <a:p>
            <a:pPr marL="0" indent="0" algn="ctr">
              <a:buFont typeface="Arial" pitchFamily="34" charset="0"/>
              <a:buNone/>
            </a:pPr>
            <a:endParaRPr lang="pt-BR" sz="1400" dirty="0" smtClean="0"/>
          </a:p>
          <a:p>
            <a:pPr marL="0" indent="0" algn="ctr">
              <a:buFont typeface="Arial" pitchFamily="34" charset="0"/>
              <a:buNone/>
            </a:pPr>
            <a:r>
              <a:rPr lang="pt-BR" sz="2800" b="1" dirty="0" smtClean="0"/>
              <a:t>Maurício Hirata</a:t>
            </a:r>
          </a:p>
          <a:p>
            <a:pPr marL="0" indent="0" algn="ctr">
              <a:buFont typeface="Arial" pitchFamily="34" charset="0"/>
              <a:buNone/>
              <a:tabLst>
                <a:tab pos="809625" algn="l"/>
              </a:tabLst>
            </a:pPr>
            <a:r>
              <a:rPr lang="pt-BR" sz="2800" b="1" dirty="0" smtClean="0"/>
              <a:t>Secretário Executivo</a:t>
            </a:r>
          </a:p>
        </p:txBody>
      </p:sp>
    </p:spTree>
    <p:extLst>
      <p:ext uri="{BB962C8B-B14F-4D97-AF65-F5344CB8AC3E}">
        <p14:creationId xmlns:p14="http://schemas.microsoft.com/office/powerpoint/2010/main" val="225065648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utoShape 2" descr="https://upload.wikimedia.org/wikipedia/commons/a/af/Square_Enix_logo.svg"/>
          <p:cNvSpPr>
            <a:spLocks noChangeAspect="1" noChangeArrowheads="1"/>
          </p:cNvSpPr>
          <p:nvPr/>
        </p:nvSpPr>
        <p:spPr bwMode="auto">
          <a:xfrm>
            <a:off x="1475656" y="2852936"/>
            <a:ext cx="7239000" cy="9048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6" name="CaixaDeTexto 5"/>
          <p:cNvSpPr txBox="1"/>
          <p:nvPr/>
        </p:nvSpPr>
        <p:spPr>
          <a:xfrm>
            <a:off x="683568" y="469121"/>
            <a:ext cx="806489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000" b="1" dirty="0" smtClean="0"/>
              <a:t>CONDECINE</a:t>
            </a:r>
          </a:p>
          <a:p>
            <a:pPr algn="ctr"/>
            <a:r>
              <a:rPr lang="pt-BR" sz="2800" b="1" u="sng" dirty="0" smtClean="0"/>
              <a:t>O que é?</a:t>
            </a:r>
            <a:endParaRPr lang="pt-BR" sz="2800" b="1" u="sng" dirty="0" smtClean="0">
              <a:solidFill>
                <a:srgbClr val="FFCC00"/>
              </a:solidFill>
            </a:endParaRPr>
          </a:p>
        </p:txBody>
      </p:sp>
      <p:sp>
        <p:nvSpPr>
          <p:cNvPr id="7" name="CaixaDeTexto 6"/>
          <p:cNvSpPr txBox="1"/>
          <p:nvPr/>
        </p:nvSpPr>
        <p:spPr>
          <a:xfrm>
            <a:off x="665820" y="1596731"/>
            <a:ext cx="8100392" cy="28931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Wingdings" pitchFamily="2" charset="2"/>
              <a:buChar char="Ø"/>
            </a:pPr>
            <a:r>
              <a:rPr lang="pt-BR" sz="2600" b="1" dirty="0"/>
              <a:t>É uma Contribuição de Intervenção no Domínio Econômico – </a:t>
            </a:r>
            <a:r>
              <a:rPr lang="pt-BR" sz="2600" b="1" dirty="0" smtClean="0"/>
              <a:t>CIDE estabelecida em sua forma atual </a:t>
            </a:r>
            <a:r>
              <a:rPr lang="pt-BR" sz="2600" b="1" dirty="0"/>
              <a:t>pela Medida Provisória nº. </a:t>
            </a:r>
            <a:r>
              <a:rPr lang="pt-BR" sz="2600" b="1" dirty="0" smtClean="0"/>
              <a:t>2.228-1/01.</a:t>
            </a:r>
            <a:endParaRPr lang="pt-BR" sz="2600" b="1" dirty="0"/>
          </a:p>
          <a:p>
            <a:pPr marL="457200" indent="-457200">
              <a:buFont typeface="Wingdings" pitchFamily="2" charset="2"/>
              <a:buChar char="Ø"/>
            </a:pPr>
            <a:endParaRPr lang="pt-BR" sz="2600" b="1" dirty="0" smtClean="0"/>
          </a:p>
          <a:p>
            <a:pPr marL="457200" indent="-457200">
              <a:buFont typeface="Wingdings" pitchFamily="2" charset="2"/>
              <a:buChar char="Ø"/>
            </a:pPr>
            <a:r>
              <a:rPr lang="pt-BR" sz="2600" b="1" dirty="0" smtClean="0"/>
              <a:t>A CONDECINE existia antes da edição da Medida Provisória nº. 2.228-1/01, porém com estrutura jurídica diversa da atual</a:t>
            </a:r>
          </a:p>
        </p:txBody>
      </p:sp>
    </p:spTree>
    <p:extLst>
      <p:ext uri="{BB962C8B-B14F-4D97-AF65-F5344CB8AC3E}">
        <p14:creationId xmlns:p14="http://schemas.microsoft.com/office/powerpoint/2010/main" val="184722042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683568" y="469121"/>
            <a:ext cx="806489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000" b="1" dirty="0" smtClean="0"/>
              <a:t>CONDECINE</a:t>
            </a:r>
          </a:p>
          <a:p>
            <a:pPr algn="ctr"/>
            <a:r>
              <a:rPr lang="pt-BR" sz="2800" b="1" u="sng" dirty="0" smtClean="0"/>
              <a:t>Por que existe?</a:t>
            </a:r>
            <a:endParaRPr lang="pt-BR" sz="2800" b="1" u="sng" dirty="0" smtClean="0">
              <a:solidFill>
                <a:srgbClr val="FFCC00"/>
              </a:solidFill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665820" y="1596731"/>
            <a:ext cx="8100392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Wingdings" pitchFamily="2" charset="2"/>
              <a:buChar char="Ø"/>
            </a:pPr>
            <a:r>
              <a:rPr lang="pt-BR" sz="2600" b="1" dirty="0" smtClean="0"/>
              <a:t>Receita </a:t>
            </a:r>
            <a:r>
              <a:rPr lang="pt-BR" sz="2600" b="1" dirty="0"/>
              <a:t>vinculada a finalidade específica: intervenção na cadeia econômica do </a:t>
            </a:r>
            <a:r>
              <a:rPr lang="pt-BR" sz="2600" b="1" dirty="0" smtClean="0"/>
              <a:t>audiovisual</a:t>
            </a:r>
          </a:p>
          <a:p>
            <a:pPr marL="457200" indent="-457200">
              <a:buFont typeface="Wingdings" pitchFamily="2" charset="2"/>
              <a:buChar char="Ø"/>
            </a:pPr>
            <a:endParaRPr lang="pt-BR" sz="2600" b="1" dirty="0" smtClean="0"/>
          </a:p>
          <a:p>
            <a:pPr marL="457200" indent="-457200">
              <a:buFont typeface="Wingdings" pitchFamily="2" charset="2"/>
              <a:buChar char="Ø"/>
            </a:pPr>
            <a:r>
              <a:rPr lang="pt-BR" sz="2600" b="1" dirty="0"/>
              <a:t>Produto da arrecadação é destinado ao Fundo Nacional de Cultura – FNC, na programação denominada Fundo Setorial do Audiovisual – FSA</a:t>
            </a:r>
          </a:p>
          <a:p>
            <a:pPr marL="457200" indent="-457200">
              <a:buFont typeface="Wingdings" pitchFamily="2" charset="2"/>
              <a:buChar char="Ø"/>
            </a:pPr>
            <a:endParaRPr lang="pt-BR" sz="2600" b="1" dirty="0" smtClean="0"/>
          </a:p>
          <a:p>
            <a:pPr marL="457200" indent="-457200">
              <a:buFont typeface="Wingdings" pitchFamily="2" charset="2"/>
              <a:buChar char="Ø"/>
            </a:pPr>
            <a:r>
              <a:rPr lang="pt-BR" sz="2600" b="1" dirty="0" smtClean="0"/>
              <a:t>É a principal fonte de receita para as políticas públicas de fomento e incentivo ao desenvolvimento da indústria audiovisual nacional</a:t>
            </a:r>
            <a:endParaRPr lang="pt-BR" sz="2600" b="1" dirty="0"/>
          </a:p>
        </p:txBody>
      </p:sp>
    </p:spTree>
    <p:extLst>
      <p:ext uri="{BB962C8B-B14F-4D97-AF65-F5344CB8AC3E}">
        <p14:creationId xmlns:p14="http://schemas.microsoft.com/office/powerpoint/2010/main" val="2630564738"/>
      </p:ext>
    </p:extLst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/>
          <p:cNvSpPr txBox="1"/>
          <p:nvPr/>
        </p:nvSpPr>
        <p:spPr>
          <a:xfrm>
            <a:off x="665820" y="1596731"/>
            <a:ext cx="8100392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Wingdings" pitchFamily="2" charset="2"/>
              <a:buChar char="Ø"/>
            </a:pPr>
            <a:r>
              <a:rPr lang="pt-BR" sz="2600" b="1" dirty="0" smtClean="0"/>
              <a:t>CONDECINE-Títulos</a:t>
            </a:r>
          </a:p>
          <a:p>
            <a:pPr marL="914400" lvl="1" indent="-457200">
              <a:buFont typeface="Arial" pitchFamily="34" charset="0"/>
              <a:buChar char="•"/>
            </a:pPr>
            <a:r>
              <a:rPr lang="pt-BR" sz="2600" b="1" dirty="0" smtClean="0"/>
              <a:t>Alíquota específica (valor fixo) cobrada por cada obra audiovisual veiculada, produzida, licenciada ou distribuída, em cada segmento de mercado a que for destinada.</a:t>
            </a:r>
          </a:p>
          <a:p>
            <a:pPr marL="914400" lvl="1" indent="-457200">
              <a:buFont typeface="Arial" pitchFamily="34" charset="0"/>
              <a:buChar char="•"/>
            </a:pPr>
            <a:endParaRPr lang="pt-BR" sz="2600" b="1" dirty="0"/>
          </a:p>
          <a:p>
            <a:pPr marL="457200" indent="-457200">
              <a:buFont typeface="Wingdings" pitchFamily="2" charset="2"/>
              <a:buChar char="Ø"/>
            </a:pPr>
            <a:r>
              <a:rPr lang="pt-BR" sz="2600" b="1" dirty="0" smtClean="0"/>
              <a:t>CONDECINE-Telecomunicações</a:t>
            </a:r>
          </a:p>
          <a:p>
            <a:pPr marL="914400" lvl="1" indent="-457200">
              <a:buFont typeface="Arial" pitchFamily="34" charset="0"/>
              <a:buChar char="•"/>
            </a:pPr>
            <a:r>
              <a:rPr lang="pt-BR" sz="2600" b="1" dirty="0" smtClean="0"/>
              <a:t>Alíquota específica (valor fixo) cobrada anualmente pela prestação de serviço de telecomunicações através de meios que possam, efetiva ou potencialmente, distribuir conteúdos audiovisuais</a:t>
            </a:r>
          </a:p>
        </p:txBody>
      </p:sp>
      <p:sp>
        <p:nvSpPr>
          <p:cNvPr id="2" name="CaixaDeTexto 1"/>
          <p:cNvSpPr txBox="1"/>
          <p:nvPr/>
        </p:nvSpPr>
        <p:spPr>
          <a:xfrm>
            <a:off x="683568" y="469121"/>
            <a:ext cx="806489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000" b="1" dirty="0" smtClean="0"/>
              <a:t>CONDECINE</a:t>
            </a:r>
          </a:p>
          <a:p>
            <a:pPr algn="ctr"/>
            <a:r>
              <a:rPr lang="pt-BR" sz="2800" b="1" u="sng" dirty="0" smtClean="0"/>
              <a:t>Uma possível tipologia</a:t>
            </a:r>
            <a:endParaRPr lang="pt-BR" sz="2800" b="1" u="sng" dirty="0" smtClean="0">
              <a:solidFill>
                <a:srgbClr val="FFCC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1210134"/>
      </p:ext>
    </p:extLst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683568" y="469121"/>
            <a:ext cx="806489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000" b="1" dirty="0" smtClean="0"/>
              <a:t>CONDECINE</a:t>
            </a:r>
          </a:p>
          <a:p>
            <a:pPr algn="ctr"/>
            <a:r>
              <a:rPr lang="pt-BR" sz="2800" b="1" u="sng" dirty="0" smtClean="0"/>
              <a:t>Reduções e isenções</a:t>
            </a:r>
            <a:endParaRPr lang="pt-BR" sz="2800" b="1" u="sng" dirty="0" smtClean="0">
              <a:solidFill>
                <a:srgbClr val="FFCC00"/>
              </a:solidFill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665820" y="1596731"/>
            <a:ext cx="8100392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Wingdings" pitchFamily="2" charset="2"/>
              <a:buChar char="Ø"/>
            </a:pPr>
            <a:r>
              <a:rPr lang="pt-BR" sz="2600" b="1" dirty="0" smtClean="0"/>
              <a:t>Reduções </a:t>
            </a:r>
            <a:r>
              <a:rPr lang="pt-BR" sz="2600" b="1" u="sng" dirty="0" smtClean="0"/>
              <a:t>a </a:t>
            </a:r>
            <a:r>
              <a:rPr lang="pt-BR" sz="2600" b="1" u="sng" dirty="0" smtClean="0"/>
              <a:t>20%</a:t>
            </a:r>
            <a:r>
              <a:rPr lang="pt-BR" sz="2600" b="1" dirty="0" smtClean="0"/>
              <a:t> do valor da CONDECINE para obra audiovisual:</a:t>
            </a:r>
          </a:p>
          <a:p>
            <a:pPr marL="914400" lvl="1" indent="-457200">
              <a:buFont typeface="Arial" pitchFamily="34" charset="0"/>
              <a:buChar char="•"/>
            </a:pPr>
            <a:r>
              <a:rPr lang="pt-BR" sz="2600" b="1" dirty="0"/>
              <a:t>N</a:t>
            </a:r>
            <a:r>
              <a:rPr lang="pt-BR" sz="2600" b="1" dirty="0" smtClean="0"/>
              <a:t>ão publicitária brasileira;</a:t>
            </a:r>
          </a:p>
          <a:p>
            <a:pPr marL="914400" lvl="1" indent="-457200">
              <a:buFont typeface="Arial" pitchFamily="34" charset="0"/>
              <a:buChar char="•"/>
            </a:pPr>
            <a:r>
              <a:rPr lang="pt-BR" sz="2600" b="1" dirty="0" smtClean="0"/>
              <a:t>Destinada a salas de exibição com até 6 cópias;</a:t>
            </a:r>
          </a:p>
          <a:p>
            <a:pPr marL="914400" lvl="1" indent="-457200">
              <a:buFont typeface="Arial" pitchFamily="34" charset="0"/>
              <a:buChar char="•"/>
            </a:pPr>
            <a:r>
              <a:rPr lang="pt-BR" sz="2600" b="1" dirty="0" smtClean="0"/>
              <a:t>Destinada à radiodifusão com </a:t>
            </a:r>
            <a:r>
              <a:rPr lang="pt-BR" sz="2600" b="1" dirty="0" smtClean="0"/>
              <a:t>produção </a:t>
            </a:r>
            <a:r>
              <a:rPr lang="pt-BR" sz="2600" b="1" dirty="0" smtClean="0"/>
              <a:t>realizada há mais de 20 anos do registro </a:t>
            </a:r>
            <a:r>
              <a:rPr lang="pt-BR" sz="2600" b="1" dirty="0" smtClean="0"/>
              <a:t>da obra na </a:t>
            </a:r>
            <a:r>
              <a:rPr lang="pt-BR" sz="2600" b="1" dirty="0" smtClean="0"/>
              <a:t>ANCINE;</a:t>
            </a:r>
          </a:p>
          <a:p>
            <a:pPr marL="914400" lvl="1" indent="-457200">
              <a:buFont typeface="Arial" pitchFamily="34" charset="0"/>
              <a:buChar char="•"/>
            </a:pPr>
            <a:r>
              <a:rPr lang="pt-BR" sz="2600" b="1" dirty="0" smtClean="0"/>
              <a:t>Destinada à radiodifusão e à TV paga, quando previamente exploradas com até 6 cópias em salas de exibição, ou quando previamente exibidas em festivais ou mostras (MP </a:t>
            </a:r>
            <a:r>
              <a:rPr lang="pt-BR" sz="2600" b="1" dirty="0" err="1" smtClean="0"/>
              <a:t>nº</a:t>
            </a:r>
            <a:r>
              <a:rPr lang="pt-BR" sz="2600" b="1" dirty="0" smtClean="0"/>
              <a:t>. 687/15)</a:t>
            </a:r>
          </a:p>
        </p:txBody>
      </p:sp>
    </p:spTree>
    <p:extLst>
      <p:ext uri="{BB962C8B-B14F-4D97-AF65-F5344CB8AC3E}">
        <p14:creationId xmlns:p14="http://schemas.microsoft.com/office/powerpoint/2010/main" val="1928966575"/>
      </p:ext>
    </p:extLst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683568" y="469121"/>
            <a:ext cx="806489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000" b="1" dirty="0" smtClean="0"/>
              <a:t>CONDECINE</a:t>
            </a:r>
          </a:p>
          <a:p>
            <a:pPr algn="ctr"/>
            <a:r>
              <a:rPr lang="pt-BR" sz="2800" b="1" u="sng" dirty="0" smtClean="0"/>
              <a:t>Reduções e isenções</a:t>
            </a:r>
            <a:endParaRPr lang="pt-BR" sz="2800" b="1" u="sng" dirty="0" smtClean="0">
              <a:solidFill>
                <a:srgbClr val="FFCC00"/>
              </a:solidFill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665820" y="1596731"/>
            <a:ext cx="8100392" cy="24929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Wingdings" pitchFamily="2" charset="2"/>
              <a:buChar char="Ø"/>
            </a:pPr>
            <a:r>
              <a:rPr lang="pt-BR" sz="2600" b="1" dirty="0" smtClean="0"/>
              <a:t>Redução </a:t>
            </a:r>
            <a:r>
              <a:rPr lang="pt-BR" sz="2600" b="1" u="sng" dirty="0" smtClean="0"/>
              <a:t>a </a:t>
            </a:r>
            <a:r>
              <a:rPr lang="pt-BR" sz="2600" b="1" u="sng" dirty="0" smtClean="0"/>
              <a:t>10%</a:t>
            </a:r>
            <a:r>
              <a:rPr lang="pt-BR" sz="2600" b="1" dirty="0" smtClean="0"/>
              <a:t> do valor da CONDECINE para obra audiovisual</a:t>
            </a:r>
            <a:r>
              <a:rPr lang="pt-BR" sz="2600" b="1" dirty="0" smtClean="0"/>
              <a:t>:</a:t>
            </a:r>
          </a:p>
          <a:p>
            <a:pPr marL="457200" indent="-457200">
              <a:buFont typeface="Wingdings" pitchFamily="2" charset="2"/>
              <a:buChar char="Ø"/>
            </a:pPr>
            <a:endParaRPr lang="pt-BR" sz="2600" b="1" dirty="0" smtClean="0"/>
          </a:p>
          <a:p>
            <a:pPr marL="914400" lvl="1" indent="-457200">
              <a:buFont typeface="Arial" pitchFamily="34" charset="0"/>
              <a:buChar char="•"/>
            </a:pPr>
            <a:r>
              <a:rPr lang="pt-BR" sz="2600" b="1" dirty="0" smtClean="0"/>
              <a:t>Publicitária brasileira realizada por microempresa ou empresa de pequeno porte, com custo não superior a R$ 10.000,00</a:t>
            </a:r>
            <a:r>
              <a:rPr lang="pt-BR" sz="2600" b="1" dirty="0" smtClean="0"/>
              <a:t>;</a:t>
            </a:r>
            <a:endParaRPr lang="pt-BR" sz="2600" b="1" dirty="0" smtClean="0"/>
          </a:p>
        </p:txBody>
      </p:sp>
    </p:spTree>
    <p:extLst>
      <p:ext uri="{BB962C8B-B14F-4D97-AF65-F5344CB8AC3E}">
        <p14:creationId xmlns:p14="http://schemas.microsoft.com/office/powerpoint/2010/main" val="1661128587"/>
      </p:ext>
    </p:extLst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683568" y="469121"/>
            <a:ext cx="806489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000" b="1" dirty="0" smtClean="0"/>
              <a:t>CONDECINE</a:t>
            </a:r>
          </a:p>
          <a:p>
            <a:pPr algn="ctr"/>
            <a:r>
              <a:rPr lang="pt-BR" sz="2800" b="1" u="sng" dirty="0" smtClean="0"/>
              <a:t>Reduções e isenções</a:t>
            </a:r>
            <a:endParaRPr lang="pt-BR" sz="2800" b="1" u="sng" dirty="0" smtClean="0">
              <a:solidFill>
                <a:srgbClr val="FFCC00"/>
              </a:solidFill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665820" y="1596731"/>
            <a:ext cx="8100392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Wingdings" pitchFamily="2" charset="2"/>
              <a:buChar char="Ø"/>
            </a:pPr>
            <a:r>
              <a:rPr lang="pt-BR" sz="2600" b="1" dirty="0"/>
              <a:t>Destaques de isenções:</a:t>
            </a:r>
          </a:p>
          <a:p>
            <a:pPr marL="914400" lvl="1" indent="-457200">
              <a:buFont typeface="Arial" pitchFamily="34" charset="0"/>
              <a:buChar char="•"/>
            </a:pPr>
            <a:r>
              <a:rPr lang="pt-BR" sz="2600" b="1" dirty="0"/>
              <a:t>Obra destinada à exibição exclusiva em mostras e festivais</a:t>
            </a:r>
          </a:p>
          <a:p>
            <a:pPr marL="914400" lvl="1" indent="-457200">
              <a:buFont typeface="Arial" pitchFamily="34" charset="0"/>
              <a:buChar char="•"/>
            </a:pPr>
            <a:r>
              <a:rPr lang="pt-BR" sz="2600" b="1" dirty="0"/>
              <a:t>Obras brasileiras produzidas por empresas de radiodifusão e programadoras de TV Paga para exibição em seu </a:t>
            </a:r>
            <a:r>
              <a:rPr lang="pt-BR" sz="2600" b="1" dirty="0" smtClean="0"/>
              <a:t>próprio segmento </a:t>
            </a:r>
            <a:r>
              <a:rPr lang="pt-BR" sz="2600" b="1" dirty="0"/>
              <a:t>de mercado;</a:t>
            </a:r>
          </a:p>
          <a:p>
            <a:pPr marL="914400" lvl="1" indent="-457200">
              <a:buFont typeface="Arial" pitchFamily="34" charset="0"/>
              <a:buChar char="•"/>
            </a:pPr>
            <a:r>
              <a:rPr lang="pt-BR" sz="2600" b="1" dirty="0" smtClean="0"/>
              <a:t>Obra audiovisual </a:t>
            </a:r>
            <a:r>
              <a:rPr lang="pt-BR" sz="2600" b="1" dirty="0"/>
              <a:t>jornalística e </a:t>
            </a:r>
            <a:r>
              <a:rPr lang="pt-BR" sz="2600" b="1" dirty="0" smtClean="0"/>
              <a:t>transmissão de eventos </a:t>
            </a:r>
            <a:r>
              <a:rPr lang="pt-BR" sz="2600" b="1" dirty="0"/>
              <a:t>esportivos</a:t>
            </a:r>
          </a:p>
          <a:p>
            <a:pPr marL="914400" lvl="1" indent="-457200">
              <a:buFont typeface="Arial" pitchFamily="34" charset="0"/>
              <a:buChar char="•"/>
            </a:pPr>
            <a:r>
              <a:rPr lang="pt-BR" sz="2600" b="1" dirty="0" smtClean="0"/>
              <a:t>Exportação </a:t>
            </a:r>
            <a:r>
              <a:rPr lang="pt-BR" sz="2600" b="1" dirty="0" smtClean="0"/>
              <a:t>de obras brasileiras e a programação brasileira transmitida para o exterior</a:t>
            </a:r>
            <a:r>
              <a:rPr lang="pt-BR" sz="2600" b="1" dirty="0" smtClean="0"/>
              <a:t>;</a:t>
            </a:r>
            <a:endParaRPr lang="pt-BR" sz="2600" b="1" dirty="0" smtClean="0"/>
          </a:p>
        </p:txBody>
      </p:sp>
    </p:spTree>
    <p:extLst>
      <p:ext uri="{BB962C8B-B14F-4D97-AF65-F5344CB8AC3E}">
        <p14:creationId xmlns:p14="http://schemas.microsoft.com/office/powerpoint/2010/main" val="1760621209"/>
      </p:ext>
    </p:extLst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683568" y="469121"/>
            <a:ext cx="806489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000" b="1" dirty="0" smtClean="0"/>
              <a:t>CONDECINE</a:t>
            </a:r>
          </a:p>
          <a:p>
            <a:pPr algn="ctr"/>
            <a:r>
              <a:rPr lang="pt-BR" sz="2800" b="1" u="sng" dirty="0" smtClean="0"/>
              <a:t>Reduções e isenções</a:t>
            </a:r>
            <a:endParaRPr lang="pt-BR" sz="2800" b="1" u="sng" dirty="0" smtClean="0">
              <a:solidFill>
                <a:srgbClr val="FFCC00"/>
              </a:solidFill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665820" y="1596731"/>
            <a:ext cx="8100392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Wingdings" charset="2"/>
              <a:buChar char="Ø"/>
            </a:pPr>
            <a:r>
              <a:rPr lang="pt-BR" sz="2600" b="1" dirty="0" smtClean="0"/>
              <a:t>Destaques de isenções (cont.):</a:t>
            </a:r>
            <a:endParaRPr lang="pt-BR" sz="2600" b="1" dirty="0"/>
          </a:p>
          <a:p>
            <a:pPr marL="914400" lvl="1" indent="-457200">
              <a:buFont typeface="Arial" pitchFamily="34" charset="0"/>
              <a:buChar char="•"/>
            </a:pPr>
            <a:r>
              <a:rPr lang="pt-BR" sz="2600" b="1" dirty="0" smtClean="0"/>
              <a:t>Obras incluídas em programação internacional, quanto à CONDECINE-Título incidente sobre o segmento de TV paga</a:t>
            </a:r>
            <a:r>
              <a:rPr lang="pt-BR" sz="2600" b="1" dirty="0" smtClean="0"/>
              <a:t>;</a:t>
            </a:r>
          </a:p>
          <a:p>
            <a:pPr marL="914400" lvl="1" indent="-457200">
              <a:buFont typeface="Arial" pitchFamily="34" charset="0"/>
              <a:buChar char="•"/>
            </a:pPr>
            <a:r>
              <a:rPr lang="pt-BR" sz="2600" b="1" dirty="0"/>
              <a:t>Obras publicitárias de caráter beneficente, filantrópico e de propaganda política;</a:t>
            </a:r>
          </a:p>
          <a:p>
            <a:pPr marL="914400" lvl="1" indent="-457200">
              <a:buFont typeface="Arial" pitchFamily="34" charset="0"/>
              <a:buChar char="•"/>
            </a:pPr>
            <a:r>
              <a:rPr lang="pt-BR" sz="2600" b="1" dirty="0" smtClean="0"/>
              <a:t>Veiculação de chamadas e publicidade de </a:t>
            </a:r>
            <a:r>
              <a:rPr lang="pt-BR" sz="2600" b="1" dirty="0"/>
              <a:t>obras audiovisuais na radiodifusão, TV paga, salas de exibição ou no vídeo doméstico;</a:t>
            </a:r>
          </a:p>
          <a:p>
            <a:pPr marL="914400" lvl="1" indent="-457200">
              <a:buFont typeface="Arial" pitchFamily="34" charset="0"/>
              <a:buChar char="•"/>
            </a:pPr>
            <a:endParaRPr lang="pt-BR" sz="2600" b="1" dirty="0" smtClean="0"/>
          </a:p>
        </p:txBody>
      </p:sp>
    </p:spTree>
    <p:extLst>
      <p:ext uri="{BB962C8B-B14F-4D97-AF65-F5344CB8AC3E}">
        <p14:creationId xmlns:p14="http://schemas.microsoft.com/office/powerpoint/2010/main" val="240277564"/>
      </p:ext>
    </p:extLst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683568" y="469121"/>
            <a:ext cx="806489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000" b="1" dirty="0" smtClean="0"/>
              <a:t>CONDECINE</a:t>
            </a:r>
          </a:p>
          <a:p>
            <a:pPr algn="ctr"/>
            <a:r>
              <a:rPr lang="pt-BR" sz="2800" b="1" u="sng" dirty="0" smtClean="0"/>
              <a:t>Atualização monetária de alíquotas</a:t>
            </a:r>
            <a:endParaRPr lang="pt-BR" sz="2800" b="1" u="sng" dirty="0" smtClean="0">
              <a:solidFill>
                <a:srgbClr val="FFCC00"/>
              </a:solidFill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665820" y="1596731"/>
            <a:ext cx="8100392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Wingdings" pitchFamily="2" charset="2"/>
              <a:buChar char="Ø"/>
            </a:pPr>
            <a:r>
              <a:rPr lang="pt-BR" sz="2600" b="1" dirty="0"/>
              <a:t>A</a:t>
            </a:r>
            <a:r>
              <a:rPr lang="pt-BR" sz="2600" b="1" dirty="0" smtClean="0"/>
              <a:t>s alíquotas da CONDECINE-Título e CONDECINE-Telecomunicações são datadas, fixas no tempo, e possuem no momento 4 marcos temporais diversos de entrada em vigor:</a:t>
            </a:r>
          </a:p>
          <a:p>
            <a:pPr marL="457200" indent="-457200">
              <a:buFont typeface="Wingdings" pitchFamily="2" charset="2"/>
              <a:buChar char="Ø"/>
            </a:pPr>
            <a:endParaRPr lang="pt-BR" sz="2600" b="1" dirty="0" smtClean="0"/>
          </a:p>
          <a:p>
            <a:pPr marL="914400" lvl="1" indent="-457200">
              <a:buFont typeface="Arial" pitchFamily="34" charset="0"/>
              <a:buChar char="•"/>
            </a:pPr>
            <a:r>
              <a:rPr lang="pt-BR" sz="2600" b="1" dirty="0" smtClean="0"/>
              <a:t>Setembro de 2001</a:t>
            </a:r>
          </a:p>
          <a:p>
            <a:pPr marL="914400" lvl="1" indent="-457200">
              <a:buFont typeface="Arial" pitchFamily="34" charset="0"/>
              <a:buChar char="•"/>
            </a:pPr>
            <a:r>
              <a:rPr lang="pt-BR" sz="2600" b="1" dirty="0" smtClean="0"/>
              <a:t>Maio de 2002</a:t>
            </a:r>
          </a:p>
          <a:p>
            <a:pPr marL="914400" lvl="1" indent="-457200">
              <a:buFont typeface="Arial" pitchFamily="34" charset="0"/>
              <a:buChar char="•"/>
            </a:pPr>
            <a:r>
              <a:rPr lang="pt-BR" sz="2600" b="1" dirty="0" smtClean="0"/>
              <a:t>Setembro de 2011</a:t>
            </a:r>
          </a:p>
          <a:p>
            <a:pPr marL="914400" lvl="1" indent="-457200">
              <a:buFont typeface="Arial" pitchFamily="34" charset="0"/>
              <a:buChar char="•"/>
            </a:pPr>
            <a:r>
              <a:rPr lang="pt-BR" sz="2600" b="1" dirty="0" smtClean="0"/>
              <a:t>Março de 2012</a:t>
            </a:r>
          </a:p>
        </p:txBody>
      </p:sp>
    </p:spTree>
    <p:extLst>
      <p:ext uri="{BB962C8B-B14F-4D97-AF65-F5344CB8AC3E}">
        <p14:creationId xmlns:p14="http://schemas.microsoft.com/office/powerpoint/2010/main" val="703241896"/>
      </p:ext>
    </p:extLst>
  </p:cSld>
  <p:clrMapOvr>
    <a:masterClrMapping/>
  </p:clrMapOvr>
  <p:transition/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8904</TotalTime>
  <Words>814</Words>
  <Application>Microsoft Office PowerPoint</Application>
  <PresentationFormat>Apresentação na tela (4:3)</PresentationFormat>
  <Paragraphs>124</Paragraphs>
  <Slides>15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15</vt:i4>
      </vt:variant>
    </vt:vector>
  </HeadingPairs>
  <TitlesOfParts>
    <vt:vector size="16" baseType="lpstr"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Frederico Simoes Senna</dc:creator>
  <cp:lastModifiedBy>mauricio hirata</cp:lastModifiedBy>
  <cp:revision>677</cp:revision>
  <cp:lastPrinted>2015-06-17T17:17:42Z</cp:lastPrinted>
  <dcterms:created xsi:type="dcterms:W3CDTF">2013-05-22T14:34:49Z</dcterms:created>
  <dcterms:modified xsi:type="dcterms:W3CDTF">2015-10-13T14:40:13Z</dcterms:modified>
</cp:coreProperties>
</file>