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60" r:id="rId3"/>
    <p:sldId id="279" r:id="rId4"/>
    <p:sldId id="263" r:id="rId5"/>
    <p:sldId id="261" r:id="rId6"/>
    <p:sldId id="264" r:id="rId7"/>
    <p:sldId id="265" r:id="rId8"/>
    <p:sldId id="268" r:id="rId9"/>
    <p:sldId id="269" r:id="rId10"/>
    <p:sldId id="270" r:id="rId11"/>
    <p:sldId id="271" r:id="rId12"/>
    <p:sldId id="266" r:id="rId13"/>
    <p:sldId id="267" r:id="rId14"/>
    <p:sldId id="288" r:id="rId15"/>
    <p:sldId id="278" r:id="rId16"/>
    <p:sldId id="281" r:id="rId17"/>
    <p:sldId id="282" r:id="rId18"/>
    <p:sldId id="283" r:id="rId19"/>
    <p:sldId id="285" r:id="rId20"/>
    <p:sldId id="289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5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63181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78234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1875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71670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52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024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Título 1"/>
          <p:cNvSpPr txBox="1">
            <a:spLocks/>
          </p:cNvSpPr>
          <p:nvPr userDrawn="1"/>
        </p:nvSpPr>
        <p:spPr>
          <a:xfrm>
            <a:off x="9702553" y="0"/>
            <a:ext cx="24894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6855" y="60796"/>
            <a:ext cx="1914658" cy="151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83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3" r:id="rId2"/>
    <p:sldLayoutId id="2147483652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08389"/>
            <a:ext cx="10515600" cy="4957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altLang="pt-BR" sz="2200" b="1" dirty="0"/>
              <a:t>Audiência Pública PLS nº 769/2015</a:t>
            </a:r>
            <a:br>
              <a:rPr lang="pt-BR" altLang="pt-BR" sz="2200" dirty="0"/>
            </a:br>
            <a:r>
              <a:rPr lang="pt-BR" altLang="pt-BR" sz="2200" dirty="0"/>
              <a:t>Embalagens Genéricas, Proibição de Exposição, Proibição de Uso de Ingredientes e de Fumo em veículos com menores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altLang="pt-BR" sz="2200" dirty="0"/>
          </a:p>
          <a:p>
            <a:pPr marL="0" indent="0" algn="ctr">
              <a:spcBef>
                <a:spcPts val="0"/>
              </a:spcBef>
              <a:buNone/>
            </a:pPr>
            <a:r>
              <a:rPr lang="pt-BR" altLang="pt-BR" sz="2200" b="1" dirty="0"/>
              <a:t>Senado Federal</a:t>
            </a:r>
            <a:br>
              <a:rPr lang="pt-BR" altLang="pt-BR" sz="2200" dirty="0"/>
            </a:br>
            <a:r>
              <a:rPr lang="pt-BR" altLang="pt-BR" sz="2200" dirty="0"/>
              <a:t>Reunião Extraordinária da Comissão de Transparência, Governança, Fiscalização e Controle e Defesa do Consumidor</a:t>
            </a:r>
            <a:br>
              <a:rPr lang="pt-BR" altLang="pt-BR" sz="2200" dirty="0"/>
            </a:br>
            <a:br>
              <a:rPr lang="pt-BR" altLang="pt-BR" sz="2200" dirty="0"/>
            </a:br>
            <a:r>
              <a:rPr lang="pt-BR" altLang="pt-BR" sz="2200" b="1" dirty="0"/>
              <a:t>21 de novembro de 2018</a:t>
            </a:r>
            <a:br>
              <a:rPr lang="pt-BR" altLang="pt-BR" sz="2200" b="1" dirty="0"/>
            </a:br>
            <a:br>
              <a:rPr lang="pt-BR" altLang="pt-BR" sz="2200" dirty="0"/>
            </a:br>
            <a:r>
              <a:rPr lang="pt-BR" altLang="pt-BR" sz="2200" b="1" dirty="0"/>
              <a:t>Inovação para o Crescimento: O sistema jurídico e a propriedade intelectual como instrumentos para o crescimento</a:t>
            </a:r>
            <a:br>
              <a:rPr lang="pt-BR" altLang="pt-BR" sz="2200" b="1" dirty="0"/>
            </a:br>
            <a:br>
              <a:rPr lang="pt-BR" altLang="pt-BR" sz="2200" dirty="0"/>
            </a:br>
            <a:r>
              <a:rPr lang="pt-BR" altLang="pt-BR" sz="2200" dirty="0"/>
              <a:t>Rodrigo A. de Ouro Preto Santos</a:t>
            </a:r>
            <a:br>
              <a:rPr lang="pt-BR" altLang="pt-BR" sz="2200" dirty="0"/>
            </a:br>
            <a:r>
              <a:rPr lang="pt-BR" altLang="pt-BR" sz="2200" dirty="0"/>
              <a:t>Procurador</a:t>
            </a:r>
            <a:br>
              <a:rPr lang="pt-BR" altLang="pt-BR" sz="2200" dirty="0"/>
            </a:br>
            <a:r>
              <a:rPr lang="pt-BR" altLang="pt-BR" sz="2200" b="1" dirty="0"/>
              <a:t>Associação Brasileira da Propriedade Intelectual – ABPI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3842184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– A experiência da Austrália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pt-BR" altLang="pt-BR" sz="2300" i="1" dirty="0">
                <a:solidFill>
                  <a:srgbClr val="C00000"/>
                </a:solidFill>
                <a:cs typeface="Arial" panose="020B0604020202020204" pitchFamily="34" charset="0"/>
              </a:rPr>
              <a:t>Insucesso do 2º objetivo: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Relatório da KPMG indica especificamente que o volume de fumo ilegal na Austrália aumentou de 2012 para 2014 em 25% desde a adoção da medida.</a:t>
            </a:r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381E3C-AB41-41FD-B976-0003A647A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130" y="3477461"/>
            <a:ext cx="5625205" cy="3380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734B63A-D2DD-4F75-BCFD-0F0FBB7E3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3335" y="6176963"/>
            <a:ext cx="28035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KPMG </a:t>
            </a:r>
            <a:r>
              <a:rPr lang="pt-BR" altLang="pt-BR" sz="1600" dirty="0" err="1">
                <a:latin typeface="Arial" panose="020B0604020202020204" pitchFamily="34" charset="0"/>
              </a:rPr>
              <a:t>Report</a:t>
            </a:r>
            <a:r>
              <a:rPr lang="pt-BR" altLang="pt-BR" sz="1600" dirty="0">
                <a:latin typeface="Arial" panose="020B0604020202020204" pitchFamily="34" charset="0"/>
              </a:rPr>
              <a:t> “</a:t>
            </a:r>
            <a:r>
              <a:rPr lang="pt-BR" altLang="pt-BR" sz="1600" dirty="0" err="1">
                <a:latin typeface="Arial" panose="020B0604020202020204" pitchFamily="34" charset="0"/>
              </a:rPr>
              <a:t>Illicit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Tobacco</a:t>
            </a:r>
            <a:endParaRPr lang="pt-BR" altLang="pt-BR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in Austrália”, 2014</a:t>
            </a:r>
          </a:p>
        </p:txBody>
      </p:sp>
    </p:spTree>
    <p:extLst>
      <p:ext uri="{BB962C8B-B14F-4D97-AF65-F5344CB8AC3E}">
        <p14:creationId xmlns:p14="http://schemas.microsoft.com/office/powerpoint/2010/main" val="1015145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1170298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EFEITOS DO PP – A experiência da Austrália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pt-BR" altLang="pt-BR" sz="2300" i="1" dirty="0">
                <a:solidFill>
                  <a:srgbClr val="C00000"/>
                </a:solidFill>
                <a:cs typeface="Arial" panose="020B0604020202020204" pitchFamily="34" charset="0"/>
              </a:rPr>
              <a:t>Insucesso do 3º objetivo: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O aumento do número de jovens fumantes, do volume de cigarros ilegais no mercado e da taxa de consumo anual de fumo na Austrália dão suporte à conclusão de que as advertências não se tornaram mais eficazes. Pesquisa do Instituto CITTS mostra que consumidores não acreditam que após a adoção das embalagens genéricas as advertências os encorajaram a parar de fumar.</a:t>
            </a:r>
          </a:p>
          <a:p>
            <a:endParaRPr lang="pt-BR" dirty="0"/>
          </a:p>
        </p:txBody>
      </p:sp>
      <p:sp>
        <p:nvSpPr>
          <p:cNvPr id="4" name="CaixaDeTexto 8">
            <a:extLst>
              <a:ext uri="{FF2B5EF4-FFF2-40B4-BE49-F238E27FC236}">
                <a16:creationId xmlns:a16="http://schemas.microsoft.com/office/drawing/2014/main" id="{FFFD656F-2A6E-4314-A63C-F7B31B1C9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6265" y="4571603"/>
            <a:ext cx="45291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Você concorda com a seguinte afirmação?: </a:t>
            </a:r>
            <a:r>
              <a:rPr lang="pt-BR" altLang="pt-BR" sz="1600" b="1" i="1" dirty="0">
                <a:latin typeface="Arial" panose="020B0604020202020204" pitchFamily="34" charset="0"/>
              </a:rPr>
              <a:t>As advertências gráficas me encorajaram a parar de fumar.</a:t>
            </a:r>
            <a:endParaRPr lang="pt-BR" altLang="pt-BR" sz="1600" b="1" dirty="0">
              <a:latin typeface="Arial" panose="020B0604020202020204" pitchFamily="34" charset="0"/>
            </a:endParaRPr>
          </a:p>
        </p:txBody>
      </p:sp>
      <p:sp>
        <p:nvSpPr>
          <p:cNvPr id="5" name="CaixaDeTexto 7">
            <a:extLst>
              <a:ext uri="{FF2B5EF4-FFF2-40B4-BE49-F238E27FC236}">
                <a16:creationId xmlns:a16="http://schemas.microsoft.com/office/drawing/2014/main" id="{95A8727F-67D9-4EC6-9924-8C5E8E206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852" y="5486600"/>
            <a:ext cx="45275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Análise do SLG de dados do New South </a:t>
            </a:r>
            <a:r>
              <a:rPr lang="pt-BR" altLang="pt-BR" sz="1600" dirty="0" err="1">
                <a:latin typeface="Arial" panose="020B0604020202020204" pitchFamily="34" charset="0"/>
              </a:rPr>
              <a:t>Wales</a:t>
            </a:r>
            <a:endParaRPr lang="pt-BR" altLang="pt-BR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 err="1">
                <a:latin typeface="Arial" panose="020B0604020202020204" pitchFamily="34" charset="0"/>
              </a:rPr>
              <a:t>Cancer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Institute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Tobacco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Tracking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Survey</a:t>
            </a:r>
            <a:r>
              <a:rPr lang="pt-BR" altLang="pt-BR" sz="1600" dirty="0">
                <a:latin typeface="Arial" panose="020B0604020202020204" pitchFamily="34" charset="0"/>
              </a:rPr>
              <a:t> (CITTS) obtido pelo </a:t>
            </a:r>
            <a:r>
              <a:rPr lang="pt-BR" altLang="pt-BR" sz="1600" dirty="0" err="1">
                <a:latin typeface="Arial" panose="020B0604020202020204" pitchFamily="34" charset="0"/>
              </a:rPr>
              <a:t>Freedom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of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Information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Request</a:t>
            </a:r>
            <a:endParaRPr lang="pt-BR" altLang="pt-BR" sz="1600" dirty="0">
              <a:latin typeface="Arial" panose="020B0604020202020204" pitchFamily="34" charset="0"/>
            </a:endParaRPr>
          </a:p>
        </p:txBody>
      </p:sp>
      <p:pic>
        <p:nvPicPr>
          <p:cNvPr id="6" name="Imagem 1">
            <a:extLst>
              <a:ext uri="{FF2B5EF4-FFF2-40B4-BE49-F238E27FC236}">
                <a16:creationId xmlns:a16="http://schemas.microsoft.com/office/drawing/2014/main" id="{C7E7E5C7-DE46-4693-A9C4-F9A63D6CB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249" y="4447779"/>
            <a:ext cx="4102488" cy="2380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3395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5735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– </a:t>
            </a:r>
            <a:r>
              <a:rPr lang="pt-BR" altLang="pt-BR" i="1" dirty="0">
                <a:cs typeface="Arial" panose="020B0604020202020204" pitchFamily="34" charset="0"/>
              </a:rPr>
              <a:t>Efeitos práticos</a:t>
            </a:r>
            <a:endParaRPr lang="pt-BR" altLang="pt-BR" dirty="0"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As embalagens genéricas eliminam a função distintiva exercida pelas marcas e diminuem o conjunto de informações oferecidas ao consumidor para diferenciar produtos oferecidos por diferentes fabricantes.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Enquanto a regulação do mercado de cigarros deveria centrar-se no aumento das informações ao consumidor, verifica-se o oposto, com as embalagens genéricas, com a diminuição ou eliminação das informações que o auxiliam no momento da compra.</a:t>
            </a:r>
          </a:p>
          <a:p>
            <a:pPr marL="1371600" lvl="2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Ao contrário, deveríamos concentrar esforços na redução dos danos com uma regulação pragmática em prol da legalização dos cigarros eletrônicos e o incentivo à substituição do cigarros tradicionais por dispositivos de menor risco à saúde.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147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– </a:t>
            </a:r>
            <a:r>
              <a:rPr lang="pt-BR" altLang="pt-BR" i="1" dirty="0">
                <a:cs typeface="Arial" panose="020B0604020202020204" pitchFamily="34" charset="0"/>
              </a:rPr>
              <a:t>Efeitos práticos</a:t>
            </a:r>
            <a:endParaRPr lang="pt-BR" altLang="pt-BR" dirty="0"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Ao retirar o vínculo criado pela marca entre o consumidor e o produto, promove-se a comoditização do mercado de fumo, na qual a diferenciação entre produtos se dá meramente com base no preço.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Desestimula o investimento em pesquisa e desenvolvimento e a melhora da qualidade do produto.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Leva à sistemática redução dos preços, com estímulo ao aumento do consumo.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Facilita o contrabando e o comércio de produtos ilícitos tanto de marca como de embalagem genérica, que é mais fácil de ser contrafeita e trocada pelo contraventor.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2957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4" descr="Resultado de imagem para plain packaging packs">
            <a:extLst>
              <a:ext uri="{FF2B5EF4-FFF2-40B4-BE49-F238E27FC236}">
                <a16:creationId xmlns:a16="http://schemas.microsoft.com/office/drawing/2014/main" id="{B45EB0DA-69F4-4D5D-89AD-36AE5DC27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6" y="5095875"/>
            <a:ext cx="6208713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6" descr="Resultado de imagem para plain packaging on fast food">
            <a:extLst>
              <a:ext uri="{FF2B5EF4-FFF2-40B4-BE49-F238E27FC236}">
                <a16:creationId xmlns:a16="http://schemas.microsoft.com/office/drawing/2014/main" id="{B8328ECE-7C90-4D65-B417-EFE2BE64B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5095875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Imagem 3">
            <a:extLst>
              <a:ext uri="{FF2B5EF4-FFF2-40B4-BE49-F238E27FC236}">
                <a16:creationId xmlns:a16="http://schemas.microsoft.com/office/drawing/2014/main" id="{863B1725-C523-46B2-BB83-EE7DEDB5B0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392238"/>
            <a:ext cx="46101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CaixaDeTexto 4">
            <a:extLst>
              <a:ext uri="{FF2B5EF4-FFF2-40B4-BE49-F238E27FC236}">
                <a16:creationId xmlns:a16="http://schemas.microsoft.com/office/drawing/2014/main" id="{6BD30D3E-51B0-4353-BB83-6528DF620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1970088"/>
            <a:ext cx="30956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en-US" sz="1200" dirty="0"/>
              <a:t>Fonte: Brand Finance</a:t>
            </a:r>
            <a:endParaRPr lang="en-US" altLang="en-US" sz="1200" dirty="0"/>
          </a:p>
        </p:txBody>
      </p:sp>
      <p:pic>
        <p:nvPicPr>
          <p:cNvPr id="21511" name="Imagem 6">
            <a:extLst>
              <a:ext uri="{FF2B5EF4-FFF2-40B4-BE49-F238E27FC236}">
                <a16:creationId xmlns:a16="http://schemas.microsoft.com/office/drawing/2014/main" id="{779A83B2-CB87-44C1-A992-064EB2800E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1" y="1879601"/>
            <a:ext cx="43656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CaixaDeTexto 11">
            <a:extLst>
              <a:ext uri="{FF2B5EF4-FFF2-40B4-BE49-F238E27FC236}">
                <a16:creationId xmlns:a16="http://schemas.microsoft.com/office/drawing/2014/main" id="{819D2B87-8EAE-4EA8-B81A-08F4450E2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76" y="2524126"/>
            <a:ext cx="30972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en-US" sz="1200"/>
              <a:t>Fonte: The Telegraph</a:t>
            </a:r>
            <a:endParaRPr lang="en-US" altLang="en-US" sz="1200"/>
          </a:p>
        </p:txBody>
      </p:sp>
      <p:pic>
        <p:nvPicPr>
          <p:cNvPr id="21513" name="Imagem 8">
            <a:extLst>
              <a:ext uri="{FF2B5EF4-FFF2-40B4-BE49-F238E27FC236}">
                <a16:creationId xmlns:a16="http://schemas.microsoft.com/office/drawing/2014/main" id="{4E2378D1-3177-43E1-918D-8E75A6E07A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9" y="3708400"/>
            <a:ext cx="38893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CaixaDeTexto 14">
            <a:extLst>
              <a:ext uri="{FF2B5EF4-FFF2-40B4-BE49-F238E27FC236}">
                <a16:creationId xmlns:a16="http://schemas.microsoft.com/office/drawing/2014/main" id="{25F5A3E0-A7FA-4262-A567-0CAC40A57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4448176"/>
            <a:ext cx="30972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en-US" sz="1200"/>
              <a:t>Fonte: The Spectator Australia</a:t>
            </a:r>
            <a:endParaRPr lang="en-US" altLang="en-US" sz="1200"/>
          </a:p>
        </p:txBody>
      </p:sp>
      <p:sp>
        <p:nvSpPr>
          <p:cNvPr id="21516" name="CaixaDeTexto 16">
            <a:extLst>
              <a:ext uri="{FF2B5EF4-FFF2-40B4-BE49-F238E27FC236}">
                <a16:creationId xmlns:a16="http://schemas.microsoft.com/office/drawing/2014/main" id="{B4787055-0132-4616-98B4-61477DDCF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826" y="4295776"/>
            <a:ext cx="30972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en-US" sz="1200"/>
              <a:t>Fonte: Convenience.org</a:t>
            </a:r>
            <a:endParaRPr lang="en-US" altLang="en-US" sz="1200"/>
          </a:p>
        </p:txBody>
      </p:sp>
      <p:pic>
        <p:nvPicPr>
          <p:cNvPr id="21517" name="Imagem 12">
            <a:extLst>
              <a:ext uri="{FF2B5EF4-FFF2-40B4-BE49-F238E27FC236}">
                <a16:creationId xmlns:a16="http://schemas.microsoft.com/office/drawing/2014/main" id="{62A9EBE5-BEF6-47BC-B113-5169C5B93A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6" y="2738439"/>
            <a:ext cx="417671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8" name="CaixaDeTexto 19">
            <a:extLst>
              <a:ext uri="{FF2B5EF4-FFF2-40B4-BE49-F238E27FC236}">
                <a16:creationId xmlns:a16="http://schemas.microsoft.com/office/drawing/2014/main" id="{4F2F4324-563F-44E1-89EF-6127523E5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3" y="3238501"/>
            <a:ext cx="30972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en-US" sz="1200" dirty="0"/>
              <a:t>Fonte: </a:t>
            </a:r>
            <a:r>
              <a:rPr lang="pt-BR" altLang="en-US" sz="1200" dirty="0" err="1"/>
              <a:t>Food</a:t>
            </a:r>
            <a:r>
              <a:rPr lang="pt-BR" altLang="en-US" sz="1200" dirty="0"/>
              <a:t> </a:t>
            </a:r>
            <a:r>
              <a:rPr lang="pt-BR" altLang="en-US" sz="1200" dirty="0" err="1"/>
              <a:t>and</a:t>
            </a:r>
            <a:r>
              <a:rPr lang="pt-BR" altLang="en-US" sz="1200" dirty="0"/>
              <a:t> </a:t>
            </a:r>
            <a:r>
              <a:rPr lang="pt-BR" altLang="en-US" sz="1200" dirty="0" err="1"/>
              <a:t>Beverage</a:t>
            </a:r>
            <a:r>
              <a:rPr lang="pt-BR" altLang="en-US" sz="1200" dirty="0"/>
              <a:t> </a:t>
            </a:r>
            <a:r>
              <a:rPr lang="pt-BR" altLang="en-US" sz="1200" dirty="0" err="1"/>
              <a:t>Australia</a:t>
            </a:r>
            <a:endParaRPr lang="en-US" altLang="en-US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78576" y="3668765"/>
            <a:ext cx="3097036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6378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altLang="pt-BR" dirty="0"/>
              <a:t>EMBALAGENS GENÉRICAS, PROIBIÇÃO DE EXPOSIÇÃO DE PRODUTOS E PROIBIÇÃO DO USO DE INGREDIENTES EM PRODUTOS FUMÍGENOS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2300" dirty="0"/>
              <a:t>Viola o </a:t>
            </a:r>
            <a:r>
              <a:rPr lang="pt-BR" altLang="pt-BR" sz="2300" b="1" dirty="0"/>
              <a:t>direito fundamental (cláusula pétrea) à liberdade de expressão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2300" dirty="0"/>
              <a:t>Viola o </a:t>
            </a:r>
            <a:r>
              <a:rPr lang="pt-BR" altLang="pt-BR" sz="2300" b="1" dirty="0"/>
              <a:t>direito fundamental (cláusula pétrea) à propriedade intelectual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2300" dirty="0"/>
              <a:t>Viola o </a:t>
            </a:r>
            <a:r>
              <a:rPr lang="pt-BR" altLang="pt-BR" sz="2300" b="1" dirty="0"/>
              <a:t>direito à</a:t>
            </a:r>
            <a:r>
              <a:rPr lang="pt-BR" altLang="pt-BR" sz="2300" dirty="0"/>
              <a:t> </a:t>
            </a:r>
            <a:r>
              <a:rPr lang="pt-BR" altLang="pt-BR" sz="2300" b="1" dirty="0"/>
              <a:t>livre concorrência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2300" dirty="0"/>
              <a:t>Viola o </a:t>
            </a:r>
            <a:r>
              <a:rPr lang="pt-BR" altLang="pt-BR" sz="2300" b="1" dirty="0"/>
              <a:t>direito à livre iniciativa</a:t>
            </a:r>
          </a:p>
          <a:p>
            <a:pPr marL="457200" lvl="1" indent="0" algn="just">
              <a:spcAft>
                <a:spcPts val="600"/>
              </a:spcAft>
              <a:buNone/>
              <a:defRPr/>
            </a:pPr>
            <a:r>
              <a:rPr lang="pt-BR" altLang="pt-BR" sz="2300" dirty="0">
                <a:solidFill>
                  <a:srgbClr val="C00000"/>
                </a:solidFill>
              </a:rPr>
              <a:t>Artigo 5º, incisos XI e XXIX da Constituição Federal</a:t>
            </a:r>
          </a:p>
          <a:p>
            <a:pPr marL="457200" lvl="1" indent="0" algn="just">
              <a:spcAft>
                <a:spcPts val="600"/>
              </a:spcAft>
              <a:buNone/>
              <a:defRPr/>
            </a:pPr>
            <a:r>
              <a:rPr lang="pt-BR" altLang="pt-BR" sz="2300" dirty="0">
                <a:solidFill>
                  <a:srgbClr val="C00000"/>
                </a:solidFill>
              </a:rPr>
              <a:t>Artigo 170, incisos II e IV da Constituição Federal</a:t>
            </a:r>
          </a:p>
        </p:txBody>
      </p:sp>
    </p:spTree>
    <p:extLst>
      <p:ext uri="{BB962C8B-B14F-4D97-AF65-F5344CB8AC3E}">
        <p14:creationId xmlns:p14="http://schemas.microsoft.com/office/powerpoint/2010/main" val="1923008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4"/>
            <a:ext cx="11123645" cy="4808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altLang="pt-BR" dirty="0"/>
              <a:t>EMBALAGENS GENÉRICAS, PROIBIÇÃO DE EXPOSIÇÃO DE PRODUTOS E PROIBIÇÃO DO USO DE INGREDIENTES EM PRODUTOS FUMÍGENOS</a:t>
            </a:r>
          </a:p>
          <a:p>
            <a:pPr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3000" dirty="0"/>
              <a:t> </a:t>
            </a:r>
            <a:r>
              <a:rPr lang="en-GB" sz="2300" dirty="0" err="1"/>
              <a:t>Quanto</a:t>
            </a:r>
            <a:r>
              <a:rPr lang="en-GB" sz="2300" dirty="0"/>
              <a:t> </a:t>
            </a:r>
            <a:r>
              <a:rPr lang="en-GB" sz="2300" dirty="0" err="1"/>
              <a:t>às</a:t>
            </a:r>
            <a:r>
              <a:rPr lang="en-GB" sz="2300" dirty="0"/>
              <a:t> </a:t>
            </a:r>
            <a:r>
              <a:rPr lang="en-GB" sz="2300" dirty="0" err="1"/>
              <a:t>proibições</a:t>
            </a:r>
            <a:r>
              <a:rPr lang="en-GB" sz="2300" dirty="0"/>
              <a:t> de </a:t>
            </a:r>
            <a:r>
              <a:rPr lang="en-GB" sz="2300" b="1" dirty="0" err="1"/>
              <a:t>exposição</a:t>
            </a:r>
            <a:r>
              <a:rPr lang="en-GB" sz="2300" b="1" dirty="0"/>
              <a:t> do </a:t>
            </a:r>
            <a:r>
              <a:rPr lang="en-GB" sz="2300" b="1" dirty="0" err="1"/>
              <a:t>produto</a:t>
            </a:r>
            <a:r>
              <a:rPr lang="en-GB" sz="2300" b="1" dirty="0"/>
              <a:t> </a:t>
            </a:r>
            <a:r>
              <a:rPr lang="en-GB" sz="2300" dirty="0"/>
              <a:t>e de </a:t>
            </a:r>
            <a:r>
              <a:rPr lang="en-GB" sz="2300" b="1" dirty="0" err="1"/>
              <a:t>uso</a:t>
            </a:r>
            <a:r>
              <a:rPr lang="en-GB" sz="2300" b="1" dirty="0"/>
              <a:t> de </a:t>
            </a:r>
            <a:r>
              <a:rPr lang="en-GB" sz="2300" b="1" dirty="0" err="1"/>
              <a:t>ingredientes</a:t>
            </a:r>
            <a:r>
              <a:rPr lang="en-GB" sz="2300" dirty="0"/>
              <a:t>:</a:t>
            </a:r>
            <a:endParaRPr lang="en-GB" altLang="pt-BR" sz="2300" dirty="0"/>
          </a:p>
          <a:p>
            <a:pPr lvl="1"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2300" dirty="0" err="1"/>
              <a:t>Estabelecer</a:t>
            </a:r>
            <a:r>
              <a:rPr lang="en-GB" sz="2300" dirty="0"/>
              <a:t> </a:t>
            </a:r>
            <a:r>
              <a:rPr lang="en-GB" sz="2300" dirty="0" err="1"/>
              <a:t>uma</a:t>
            </a:r>
            <a:r>
              <a:rPr lang="en-GB" sz="2300" dirty="0"/>
              <a:t> </a:t>
            </a:r>
            <a:r>
              <a:rPr lang="en-GB" sz="2300" dirty="0" err="1"/>
              <a:t>proibição</a:t>
            </a:r>
            <a:r>
              <a:rPr lang="en-GB" sz="2300" dirty="0"/>
              <a:t> de </a:t>
            </a:r>
            <a:r>
              <a:rPr lang="en-GB" sz="2300" dirty="0" err="1"/>
              <a:t>exposição</a:t>
            </a:r>
            <a:r>
              <a:rPr lang="en-GB" sz="2300" dirty="0"/>
              <a:t> de </a:t>
            </a:r>
            <a:r>
              <a:rPr lang="en-GB" sz="2300" dirty="0" err="1"/>
              <a:t>produto</a:t>
            </a:r>
            <a:r>
              <a:rPr lang="en-GB" sz="2300" dirty="0"/>
              <a:t> impede </a:t>
            </a:r>
            <a:r>
              <a:rPr lang="en-GB" sz="2300" dirty="0" err="1"/>
              <a:t>consumidores</a:t>
            </a:r>
            <a:r>
              <a:rPr lang="en-GB" sz="2300" dirty="0"/>
              <a:t> de </a:t>
            </a:r>
            <a:r>
              <a:rPr lang="en-GB" sz="2300" dirty="0" err="1"/>
              <a:t>acessar</a:t>
            </a:r>
            <a:r>
              <a:rPr lang="en-GB" sz="2300" dirty="0"/>
              <a:t> </a:t>
            </a:r>
            <a:r>
              <a:rPr lang="en-GB" sz="2300" dirty="0" err="1"/>
              <a:t>visualmente</a:t>
            </a:r>
            <a:r>
              <a:rPr lang="en-GB" sz="2300" dirty="0"/>
              <a:t> </a:t>
            </a:r>
            <a:r>
              <a:rPr lang="en-GB" sz="2300" dirty="0" err="1"/>
              <a:t>os</a:t>
            </a:r>
            <a:r>
              <a:rPr lang="en-GB" sz="2300" dirty="0"/>
              <a:t> </a:t>
            </a:r>
            <a:r>
              <a:rPr lang="en-GB" sz="2300" dirty="0" err="1"/>
              <a:t>produtos</a:t>
            </a:r>
            <a:r>
              <a:rPr lang="en-GB" sz="2300" dirty="0"/>
              <a:t> </a:t>
            </a:r>
            <a:r>
              <a:rPr lang="en-GB" sz="2300" dirty="0" err="1"/>
              <a:t>nos</a:t>
            </a:r>
            <a:r>
              <a:rPr lang="en-GB" sz="2300" dirty="0"/>
              <a:t> </a:t>
            </a:r>
            <a:r>
              <a:rPr lang="en-GB" sz="2300" dirty="0" err="1"/>
              <a:t>pontos</a:t>
            </a:r>
            <a:r>
              <a:rPr lang="en-GB" sz="2300" dirty="0"/>
              <a:t> de </a:t>
            </a:r>
            <a:r>
              <a:rPr lang="en-GB" sz="2300" dirty="0" err="1"/>
              <a:t>venda</a:t>
            </a:r>
            <a:r>
              <a:rPr lang="en-GB" sz="2300" dirty="0"/>
              <a:t> e </a:t>
            </a:r>
            <a:r>
              <a:rPr lang="en-GB" sz="2300" dirty="0" err="1"/>
              <a:t>pode</a:t>
            </a:r>
            <a:r>
              <a:rPr lang="en-GB" sz="2300" dirty="0"/>
              <a:t> </a:t>
            </a:r>
            <a:r>
              <a:rPr lang="en-GB" sz="2300" dirty="0" err="1"/>
              <a:t>levá-los</a:t>
            </a:r>
            <a:r>
              <a:rPr lang="en-GB" sz="2300" dirty="0"/>
              <a:t> a </a:t>
            </a:r>
            <a:r>
              <a:rPr lang="en-GB" sz="2300" dirty="0" err="1"/>
              <a:t>comprar</a:t>
            </a:r>
            <a:r>
              <a:rPr lang="en-GB" sz="2300" dirty="0"/>
              <a:t> </a:t>
            </a:r>
            <a:r>
              <a:rPr lang="en-GB" sz="2300" dirty="0" err="1"/>
              <a:t>produtos</a:t>
            </a:r>
            <a:r>
              <a:rPr lang="en-GB" sz="2300" dirty="0"/>
              <a:t> </a:t>
            </a:r>
            <a:r>
              <a:rPr lang="en-GB" sz="2300" dirty="0" err="1"/>
              <a:t>falsificados</a:t>
            </a:r>
            <a:r>
              <a:rPr lang="en-GB" sz="2300" dirty="0"/>
              <a:t> </a:t>
            </a:r>
            <a:r>
              <a:rPr lang="en-GB" sz="2300" dirty="0" err="1"/>
              <a:t>ou</a:t>
            </a:r>
            <a:r>
              <a:rPr lang="en-GB" sz="2300" dirty="0"/>
              <a:t> </a:t>
            </a:r>
            <a:r>
              <a:rPr lang="en-GB" sz="2300" dirty="0" err="1"/>
              <a:t>ilegais</a:t>
            </a:r>
            <a:r>
              <a:rPr lang="en-GB" sz="2300" dirty="0"/>
              <a:t>;</a:t>
            </a:r>
            <a:endParaRPr lang="en-GB" altLang="pt-BR" sz="2300" dirty="0"/>
          </a:p>
          <a:p>
            <a:pPr lvl="1" algn="just"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2300" dirty="0" err="1"/>
              <a:t>Proibir</a:t>
            </a:r>
            <a:r>
              <a:rPr lang="en-GB" sz="2300" dirty="0"/>
              <a:t> o </a:t>
            </a:r>
            <a:r>
              <a:rPr lang="en-GB" sz="2300" dirty="0" err="1"/>
              <a:t>uso</a:t>
            </a:r>
            <a:r>
              <a:rPr lang="en-GB" sz="2300" dirty="0"/>
              <a:t> de </a:t>
            </a:r>
            <a:r>
              <a:rPr lang="en-GB" sz="2300" dirty="0" err="1"/>
              <a:t>ingredientes</a:t>
            </a:r>
            <a:r>
              <a:rPr lang="en-GB" sz="2300" dirty="0"/>
              <a:t> </a:t>
            </a:r>
            <a:r>
              <a:rPr lang="en-GB" sz="2300" dirty="0" err="1"/>
              <a:t>em</a:t>
            </a:r>
            <a:r>
              <a:rPr lang="en-GB" sz="2300" dirty="0"/>
              <a:t> </a:t>
            </a:r>
            <a:r>
              <a:rPr lang="en-GB" sz="2300" dirty="0" err="1"/>
              <a:t>cigarros</a:t>
            </a:r>
            <a:r>
              <a:rPr lang="en-GB" sz="2300" dirty="0"/>
              <a:t> </a:t>
            </a:r>
            <a:r>
              <a:rPr lang="en-GB" sz="2300" dirty="0" err="1"/>
              <a:t>cria</a:t>
            </a:r>
            <a:r>
              <a:rPr lang="en-GB" sz="2300" dirty="0"/>
              <a:t> </a:t>
            </a:r>
            <a:r>
              <a:rPr lang="en-GB" sz="2300" dirty="0" err="1"/>
              <a:t>uma</a:t>
            </a:r>
            <a:r>
              <a:rPr lang="en-GB" sz="2300" dirty="0"/>
              <a:t> </a:t>
            </a:r>
            <a:r>
              <a:rPr lang="en-GB" sz="2300" dirty="0" err="1"/>
              <a:t>restrição</a:t>
            </a:r>
            <a:r>
              <a:rPr lang="en-GB" sz="2300" dirty="0"/>
              <a:t> à </a:t>
            </a:r>
            <a:r>
              <a:rPr lang="en-GB" sz="2300" dirty="0" err="1"/>
              <a:t>liberdade</a:t>
            </a:r>
            <a:r>
              <a:rPr lang="en-GB" sz="2300" dirty="0"/>
              <a:t> de </a:t>
            </a:r>
            <a:r>
              <a:rPr lang="en-GB" sz="2300" dirty="0" err="1"/>
              <a:t>empreender</a:t>
            </a:r>
            <a:r>
              <a:rPr lang="en-GB" sz="2300" dirty="0"/>
              <a:t> das </a:t>
            </a:r>
            <a:r>
              <a:rPr lang="en-GB" sz="2300" dirty="0" err="1"/>
              <a:t>empresas</a:t>
            </a:r>
            <a:r>
              <a:rPr lang="en-GB" sz="2300" dirty="0"/>
              <a:t>, de </a:t>
            </a:r>
            <a:r>
              <a:rPr lang="en-GB" sz="2300" dirty="0" err="1"/>
              <a:t>colocar</a:t>
            </a:r>
            <a:r>
              <a:rPr lang="en-GB" sz="2300" dirty="0"/>
              <a:t> </a:t>
            </a:r>
            <a:r>
              <a:rPr lang="en-GB" sz="2300" dirty="0" err="1"/>
              <a:t>podutos</a:t>
            </a:r>
            <a:r>
              <a:rPr lang="en-GB" sz="2300" dirty="0"/>
              <a:t> no </a:t>
            </a:r>
            <a:r>
              <a:rPr lang="en-GB" sz="2300" dirty="0" err="1"/>
              <a:t>mercado</a:t>
            </a:r>
            <a:r>
              <a:rPr lang="en-GB" sz="2300" dirty="0"/>
              <a:t> sob </a:t>
            </a:r>
            <a:r>
              <a:rPr lang="en-GB" sz="2300" dirty="0" err="1"/>
              <a:t>demanda</a:t>
            </a:r>
            <a:r>
              <a:rPr lang="en-GB" sz="2300" dirty="0"/>
              <a:t> dos </a:t>
            </a:r>
            <a:r>
              <a:rPr lang="en-GB" sz="2300" dirty="0" err="1"/>
              <a:t>consumidores</a:t>
            </a:r>
            <a:r>
              <a:rPr lang="en-GB" sz="2300" dirty="0"/>
              <a:t>, </a:t>
            </a:r>
            <a:r>
              <a:rPr lang="en-GB" sz="2300" dirty="0" err="1"/>
              <a:t>em</a:t>
            </a:r>
            <a:r>
              <a:rPr lang="en-GB" sz="2300" dirty="0"/>
              <a:t> </a:t>
            </a:r>
            <a:r>
              <a:rPr lang="en-GB" sz="2300" dirty="0" err="1"/>
              <a:t>adição</a:t>
            </a:r>
            <a:r>
              <a:rPr lang="en-GB" sz="2300" dirty="0"/>
              <a:t> a </a:t>
            </a:r>
            <a:r>
              <a:rPr lang="en-GB" sz="2300" dirty="0" err="1"/>
              <a:t>inapropriadamente</a:t>
            </a:r>
            <a:r>
              <a:rPr lang="en-GB" sz="2300" dirty="0"/>
              <a:t> </a:t>
            </a:r>
            <a:r>
              <a:rPr lang="en-GB" sz="2300" dirty="0" err="1"/>
              <a:t>controlar</a:t>
            </a:r>
            <a:r>
              <a:rPr lang="en-GB" sz="2300" dirty="0"/>
              <a:t> a </a:t>
            </a:r>
            <a:r>
              <a:rPr lang="en-GB" sz="2300" dirty="0" err="1"/>
              <a:t>liberdade</a:t>
            </a:r>
            <a:r>
              <a:rPr lang="en-GB" sz="2300" dirty="0"/>
              <a:t> de </a:t>
            </a:r>
            <a:r>
              <a:rPr lang="en-GB" sz="2300" dirty="0" err="1"/>
              <a:t>consumidores</a:t>
            </a:r>
            <a:r>
              <a:rPr lang="en-GB" sz="2300" dirty="0"/>
              <a:t> </a:t>
            </a:r>
            <a:r>
              <a:rPr lang="en-GB" sz="2300" dirty="0" err="1"/>
              <a:t>em</a:t>
            </a:r>
            <a:r>
              <a:rPr lang="en-GB" sz="2300" dirty="0"/>
              <a:t> </a:t>
            </a:r>
            <a:r>
              <a:rPr lang="en-GB" sz="2300" dirty="0" err="1"/>
              <a:t>optar</a:t>
            </a:r>
            <a:r>
              <a:rPr lang="en-GB" sz="2300" dirty="0"/>
              <a:t> </a:t>
            </a:r>
            <a:r>
              <a:rPr lang="en-GB" sz="2300" dirty="0" err="1"/>
              <a:t>por</a:t>
            </a:r>
            <a:r>
              <a:rPr lang="en-GB" sz="2300" dirty="0"/>
              <a:t> </a:t>
            </a:r>
            <a:r>
              <a:rPr lang="en-GB" sz="2300" dirty="0" err="1"/>
              <a:t>esses</a:t>
            </a:r>
            <a:r>
              <a:rPr lang="en-GB" sz="2300" dirty="0"/>
              <a:t> </a:t>
            </a:r>
            <a:r>
              <a:rPr lang="en-GB" sz="2300" dirty="0" err="1"/>
              <a:t>produtos</a:t>
            </a:r>
            <a:r>
              <a:rPr lang="en-GB" sz="2300" dirty="0"/>
              <a:t>.</a:t>
            </a:r>
            <a:endParaRPr lang="en-GB" altLang="pt-BR" sz="23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300" dirty="0"/>
              <a:t>Tais </a:t>
            </a:r>
            <a:r>
              <a:rPr lang="en-GB" sz="2300" dirty="0" err="1"/>
              <a:t>medidas</a:t>
            </a:r>
            <a:r>
              <a:rPr lang="en-GB" sz="2300" dirty="0"/>
              <a:t> </a:t>
            </a:r>
            <a:r>
              <a:rPr lang="en-GB" sz="2300" dirty="0" err="1"/>
              <a:t>afetam</a:t>
            </a:r>
            <a:r>
              <a:rPr lang="en-GB" sz="2300" dirty="0"/>
              <a:t> </a:t>
            </a:r>
            <a:r>
              <a:rPr lang="en-GB" sz="2300" dirty="0" err="1"/>
              <a:t>não</a:t>
            </a:r>
            <a:r>
              <a:rPr lang="en-GB" sz="2300" dirty="0"/>
              <a:t> </a:t>
            </a:r>
            <a:r>
              <a:rPr lang="en-GB" sz="2300" dirty="0" err="1"/>
              <a:t>apenas</a:t>
            </a:r>
            <a:r>
              <a:rPr lang="en-GB" sz="2300" dirty="0"/>
              <a:t> o </a:t>
            </a:r>
            <a:r>
              <a:rPr lang="en-GB" sz="2300" dirty="0" err="1"/>
              <a:t>direito</a:t>
            </a:r>
            <a:r>
              <a:rPr lang="en-GB" sz="2300" dirty="0"/>
              <a:t> de </a:t>
            </a:r>
            <a:r>
              <a:rPr lang="en-GB" sz="2300" dirty="0" err="1"/>
              <a:t>fabricantes</a:t>
            </a:r>
            <a:r>
              <a:rPr lang="en-GB" sz="2300" dirty="0"/>
              <a:t> </a:t>
            </a:r>
            <a:r>
              <a:rPr lang="en-GB" sz="2300" dirty="0" err="1"/>
              <a:t>como</a:t>
            </a:r>
            <a:r>
              <a:rPr lang="en-GB" sz="2300" dirty="0"/>
              <a:t> o </a:t>
            </a:r>
            <a:r>
              <a:rPr lang="en-GB" sz="2300" dirty="0" err="1"/>
              <a:t>direito</a:t>
            </a:r>
            <a:r>
              <a:rPr lang="en-GB" sz="2300" dirty="0"/>
              <a:t> dos </a:t>
            </a:r>
            <a:r>
              <a:rPr lang="en-GB" sz="2300" dirty="0" err="1"/>
              <a:t>consumidores</a:t>
            </a:r>
            <a:r>
              <a:rPr lang="en-GB" sz="2300" dirty="0"/>
              <a:t> de </a:t>
            </a:r>
            <a:r>
              <a:rPr lang="en-GB" sz="2300" dirty="0" err="1"/>
              <a:t>acessar</a:t>
            </a:r>
            <a:r>
              <a:rPr lang="en-GB" sz="2300" dirty="0"/>
              <a:t> </a:t>
            </a:r>
            <a:r>
              <a:rPr lang="en-GB" sz="2300" dirty="0" err="1"/>
              <a:t>esses</a:t>
            </a:r>
            <a:r>
              <a:rPr lang="en-GB" sz="2300" dirty="0"/>
              <a:t> </a:t>
            </a:r>
            <a:r>
              <a:rPr lang="en-GB" sz="2300" dirty="0" err="1"/>
              <a:t>produtos</a:t>
            </a:r>
            <a:r>
              <a:rPr lang="en-GB" sz="2300" dirty="0"/>
              <a:t> e </a:t>
            </a:r>
            <a:r>
              <a:rPr lang="en-GB" sz="2300" dirty="0" err="1"/>
              <a:t>fazer</a:t>
            </a:r>
            <a:r>
              <a:rPr lang="en-GB" sz="2300" dirty="0"/>
              <a:t> </a:t>
            </a:r>
            <a:r>
              <a:rPr lang="en-GB" sz="2300" dirty="0" err="1"/>
              <a:t>escolhas</a:t>
            </a:r>
            <a:r>
              <a:rPr lang="en-GB" sz="2300" dirty="0"/>
              <a:t> </a:t>
            </a:r>
            <a:r>
              <a:rPr lang="en-GB" sz="2300" dirty="0" err="1"/>
              <a:t>informadas</a:t>
            </a:r>
            <a:r>
              <a:rPr lang="en-GB" sz="2300" dirty="0"/>
              <a:t> </a:t>
            </a:r>
            <a:r>
              <a:rPr lang="en-GB" sz="2300" dirty="0" err="1"/>
              <a:t>sobre</a:t>
            </a:r>
            <a:r>
              <a:rPr lang="en-GB" sz="2300" dirty="0"/>
              <a:t> </a:t>
            </a:r>
            <a:r>
              <a:rPr lang="en-GB" sz="2300" dirty="0" err="1"/>
              <a:t>eles</a:t>
            </a:r>
            <a:r>
              <a:rPr lang="en-GB" sz="2300" dirty="0"/>
              <a:t>.</a:t>
            </a:r>
            <a:endParaRPr lang="en-GB" sz="2300" kern="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6801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1114314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altLang="pt-BR" dirty="0"/>
              <a:t>PROIBIÇÃO DE FUMAR EM VEÍCULOS NA PRESENÇA DE MENORES DE IDADE</a:t>
            </a:r>
          </a:p>
          <a:p>
            <a:pPr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/>
              <a:t>O Código de </a:t>
            </a:r>
            <a:r>
              <a:rPr lang="en-GB" sz="1800" dirty="0" err="1"/>
              <a:t>Trânsito</a:t>
            </a:r>
            <a:r>
              <a:rPr lang="en-GB" sz="1800" dirty="0"/>
              <a:t> </a:t>
            </a:r>
            <a:r>
              <a:rPr lang="en-GB" sz="1800" dirty="0" err="1"/>
              <a:t>Brasileiro</a:t>
            </a:r>
            <a:r>
              <a:rPr lang="en-GB" sz="1800" dirty="0"/>
              <a:t> </a:t>
            </a:r>
            <a:r>
              <a:rPr lang="en-GB" sz="1800" dirty="0" err="1"/>
              <a:t>já</a:t>
            </a:r>
            <a:r>
              <a:rPr lang="en-GB" sz="1800" dirty="0"/>
              <a:t> </a:t>
            </a:r>
            <a:r>
              <a:rPr lang="en-GB" sz="1800" dirty="0" err="1"/>
              <a:t>proibe</a:t>
            </a:r>
            <a:r>
              <a:rPr lang="en-GB" sz="1800" dirty="0"/>
              <a:t> a </a:t>
            </a:r>
            <a:r>
              <a:rPr lang="en-GB" sz="1800" dirty="0" err="1"/>
              <a:t>direção</a:t>
            </a:r>
            <a:r>
              <a:rPr lang="en-GB" sz="1800" dirty="0"/>
              <a:t> com </a:t>
            </a:r>
            <a:r>
              <a:rPr lang="en-GB" sz="1800" dirty="0" err="1"/>
              <a:t>apenas</a:t>
            </a:r>
            <a:r>
              <a:rPr lang="en-GB" sz="1800" dirty="0"/>
              <a:t> </a:t>
            </a:r>
            <a:r>
              <a:rPr lang="en-GB" sz="1800" dirty="0" err="1"/>
              <a:t>uma</a:t>
            </a:r>
            <a:r>
              <a:rPr lang="en-GB" sz="1800" dirty="0"/>
              <a:t> das </a:t>
            </a:r>
            <a:r>
              <a:rPr lang="en-GB" sz="1800" dirty="0" err="1"/>
              <a:t>mãos</a:t>
            </a:r>
            <a:r>
              <a:rPr lang="en-GB" sz="1800" dirty="0"/>
              <a:t>, </a:t>
            </a:r>
            <a:r>
              <a:rPr lang="en-GB" sz="1800" dirty="0" err="1"/>
              <a:t>isto</a:t>
            </a:r>
            <a:r>
              <a:rPr lang="en-GB" sz="1800" dirty="0"/>
              <a:t> é, </a:t>
            </a:r>
            <a:r>
              <a:rPr lang="en-GB" sz="1800" dirty="0" err="1"/>
              <a:t>fumar</a:t>
            </a:r>
            <a:r>
              <a:rPr lang="en-GB" sz="1800" dirty="0"/>
              <a:t> </a:t>
            </a:r>
            <a:r>
              <a:rPr lang="en-GB" sz="1800" dirty="0" err="1"/>
              <a:t>em</a:t>
            </a:r>
            <a:r>
              <a:rPr lang="en-GB" sz="1800" dirty="0"/>
              <a:t> </a:t>
            </a:r>
            <a:r>
              <a:rPr lang="en-GB" sz="1800" dirty="0" err="1"/>
              <a:t>veículos</a:t>
            </a:r>
            <a:r>
              <a:rPr lang="en-GB" sz="1800" dirty="0"/>
              <a:t> </a:t>
            </a:r>
            <a:r>
              <a:rPr lang="en-GB" sz="1800" dirty="0" err="1"/>
              <a:t>já</a:t>
            </a:r>
            <a:r>
              <a:rPr lang="en-GB" sz="1800" dirty="0"/>
              <a:t> </a:t>
            </a:r>
            <a:r>
              <a:rPr lang="en-GB" sz="1800" dirty="0" err="1"/>
              <a:t>constitui</a:t>
            </a:r>
            <a:r>
              <a:rPr lang="en-GB" sz="1800" dirty="0"/>
              <a:t> </a:t>
            </a:r>
            <a:r>
              <a:rPr lang="en-GB" sz="1800" dirty="0" err="1"/>
              <a:t>infração</a:t>
            </a:r>
            <a:r>
              <a:rPr lang="en-GB" sz="1800" dirty="0"/>
              <a:t> de </a:t>
            </a:r>
            <a:r>
              <a:rPr lang="en-GB" sz="1800" dirty="0" err="1"/>
              <a:t>transito</a:t>
            </a:r>
            <a:r>
              <a:rPr lang="en-GB" sz="1800" dirty="0"/>
              <a:t> pela </a:t>
            </a:r>
            <a:r>
              <a:rPr lang="en-GB" sz="1800" dirty="0" err="1"/>
              <a:t>legislação</a:t>
            </a:r>
            <a:r>
              <a:rPr lang="en-GB" sz="1800" dirty="0"/>
              <a:t> </a:t>
            </a:r>
            <a:r>
              <a:rPr lang="en-GB" sz="1800" dirty="0" err="1"/>
              <a:t>em</a:t>
            </a:r>
            <a:r>
              <a:rPr lang="en-GB" sz="1800" dirty="0"/>
              <a:t> </a:t>
            </a:r>
            <a:r>
              <a:rPr lang="en-GB" sz="1800" dirty="0" err="1"/>
              <a:t>vigor</a:t>
            </a:r>
            <a:r>
              <a:rPr lang="en-GB" sz="1800" dirty="0"/>
              <a:t>, </a:t>
            </a:r>
            <a:r>
              <a:rPr lang="en-GB" sz="1800" dirty="0" err="1"/>
              <a:t>independentemente</a:t>
            </a:r>
            <a:r>
              <a:rPr lang="en-GB" sz="1800" dirty="0"/>
              <a:t> se </a:t>
            </a:r>
            <a:r>
              <a:rPr lang="en-GB" sz="1800" dirty="0" err="1"/>
              <a:t>presentes</a:t>
            </a:r>
            <a:r>
              <a:rPr lang="en-GB" sz="1800" dirty="0"/>
              <a:t> </a:t>
            </a:r>
            <a:r>
              <a:rPr lang="en-GB" sz="1800" dirty="0" err="1"/>
              <a:t>crianças</a:t>
            </a:r>
            <a:r>
              <a:rPr lang="en-GB" sz="1800" dirty="0"/>
              <a:t> </a:t>
            </a:r>
            <a:r>
              <a:rPr lang="en-GB" sz="1800" dirty="0" err="1"/>
              <a:t>ou</a:t>
            </a:r>
            <a:r>
              <a:rPr lang="en-GB" sz="1800" dirty="0"/>
              <a:t> </a:t>
            </a:r>
            <a:r>
              <a:rPr lang="en-GB" sz="1800" dirty="0" err="1"/>
              <a:t>não</a:t>
            </a:r>
            <a:r>
              <a:rPr lang="en-GB" sz="1800" dirty="0"/>
              <a:t>.</a:t>
            </a:r>
            <a:endParaRPr lang="en-GB" altLang="pt-BR" sz="1800" dirty="0"/>
          </a:p>
          <a:p>
            <a:pPr marL="800100" lvl="2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pt-BR" sz="1800" dirty="0"/>
              <a:t>Código de </a:t>
            </a:r>
            <a:r>
              <a:rPr lang="en-GB" altLang="pt-BR" sz="1800" dirty="0" err="1"/>
              <a:t>Trânsito</a:t>
            </a:r>
            <a:r>
              <a:rPr lang="en-GB" altLang="pt-BR" sz="1800" dirty="0"/>
              <a:t> </a:t>
            </a:r>
            <a:r>
              <a:rPr lang="en-GB" altLang="pt-BR" sz="1800" dirty="0" err="1"/>
              <a:t>Brasileiro</a:t>
            </a:r>
            <a:r>
              <a:rPr lang="en-GB" altLang="pt-BR" sz="1800" dirty="0"/>
              <a:t>: “Art. 252. </a:t>
            </a:r>
            <a:r>
              <a:rPr lang="en-GB" altLang="pt-BR" sz="1800" dirty="0" err="1"/>
              <a:t>Dirigir</a:t>
            </a:r>
            <a:r>
              <a:rPr lang="en-GB" altLang="pt-BR" sz="1800" dirty="0"/>
              <a:t> o </a:t>
            </a:r>
            <a:r>
              <a:rPr lang="en-GB" altLang="pt-BR" sz="1800" dirty="0" err="1"/>
              <a:t>veículo</a:t>
            </a:r>
            <a:r>
              <a:rPr lang="en-GB" altLang="pt-BR" sz="1800" dirty="0"/>
              <a:t>:</a:t>
            </a:r>
          </a:p>
          <a:p>
            <a:pPr marL="800100" lvl="2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pt-BR" sz="1800" dirty="0"/>
              <a:t>V – </a:t>
            </a:r>
            <a:r>
              <a:rPr lang="pt-BR" sz="1800" dirty="0"/>
              <a:t>com apenas uma das mãos, exceto quando deva fazer sinais regulamentares de braço, mudar a marcha do veículo, ou acionar equipamentos e acessórios do veículo;</a:t>
            </a:r>
          </a:p>
          <a:p>
            <a:pPr marL="800100" lvl="2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pt-BR" sz="1800" dirty="0" err="1"/>
              <a:t>Infração</a:t>
            </a:r>
            <a:r>
              <a:rPr lang="en-GB" altLang="pt-BR" sz="1800" dirty="0"/>
              <a:t> – </a:t>
            </a:r>
            <a:r>
              <a:rPr lang="en-GB" altLang="pt-BR" sz="1800" dirty="0" err="1"/>
              <a:t>média</a:t>
            </a:r>
            <a:r>
              <a:rPr lang="en-GB" altLang="pt-BR" sz="1800" dirty="0"/>
              <a:t>;</a:t>
            </a:r>
          </a:p>
          <a:p>
            <a:pPr marL="800100" lvl="2" indent="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pt-BR" sz="1800" dirty="0" err="1"/>
              <a:t>Penalidade</a:t>
            </a:r>
            <a:r>
              <a:rPr lang="en-GB" altLang="pt-BR" sz="1800" dirty="0"/>
              <a:t> – </a:t>
            </a:r>
            <a:r>
              <a:rPr lang="en-GB" altLang="pt-BR" sz="1800" dirty="0" err="1"/>
              <a:t>multa</a:t>
            </a:r>
            <a:r>
              <a:rPr lang="en-GB" altLang="pt-BR" sz="1800" dirty="0"/>
              <a:t>.”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/>
              <a:t>É </a:t>
            </a:r>
            <a:r>
              <a:rPr lang="en-GB" sz="1800" dirty="0" err="1"/>
              <a:t>essencial</a:t>
            </a:r>
            <a:r>
              <a:rPr lang="en-GB" sz="1800" dirty="0"/>
              <a:t> </a:t>
            </a:r>
            <a:r>
              <a:rPr lang="en-GB" sz="1800" b="1" dirty="0" err="1"/>
              <a:t>evitar</a:t>
            </a:r>
            <a:r>
              <a:rPr lang="en-GB" sz="1800" b="1" dirty="0"/>
              <a:t> o </a:t>
            </a:r>
            <a:r>
              <a:rPr lang="en-GB" sz="1800" b="1" dirty="0" err="1"/>
              <a:t>excesso</a:t>
            </a:r>
            <a:r>
              <a:rPr lang="en-GB" sz="1800" b="1" dirty="0"/>
              <a:t> </a:t>
            </a:r>
            <a:r>
              <a:rPr lang="en-GB" sz="1800" b="1" dirty="0" err="1"/>
              <a:t>regulatório</a:t>
            </a:r>
            <a:r>
              <a:rPr lang="en-GB" sz="1800" b="1" dirty="0"/>
              <a:t> </a:t>
            </a:r>
            <a:r>
              <a:rPr lang="en-GB" sz="1800" dirty="0"/>
              <a:t>e </a:t>
            </a:r>
            <a:r>
              <a:rPr lang="en-GB" sz="1800" dirty="0" err="1"/>
              <a:t>aplicar</a:t>
            </a:r>
            <a:r>
              <a:rPr lang="en-GB" sz="1800" dirty="0"/>
              <a:t> a </a:t>
            </a:r>
            <a:r>
              <a:rPr lang="en-GB" sz="1800" dirty="0" err="1"/>
              <a:t>legislação</a:t>
            </a:r>
            <a:r>
              <a:rPr lang="en-GB" sz="1800" dirty="0"/>
              <a:t> </a:t>
            </a:r>
            <a:r>
              <a:rPr lang="en-GB" sz="1800" dirty="0" err="1"/>
              <a:t>já</a:t>
            </a:r>
            <a:r>
              <a:rPr lang="en-GB" sz="1800" dirty="0"/>
              <a:t> </a:t>
            </a:r>
            <a:r>
              <a:rPr lang="en-GB" sz="1800" dirty="0" err="1"/>
              <a:t>em</a:t>
            </a:r>
            <a:r>
              <a:rPr lang="en-GB" sz="1800" dirty="0"/>
              <a:t> </a:t>
            </a:r>
            <a:r>
              <a:rPr lang="en-GB" sz="1800" dirty="0" err="1"/>
              <a:t>vigor</a:t>
            </a:r>
            <a:r>
              <a:rPr lang="en-GB" sz="1800" dirty="0"/>
              <a:t>, de </a:t>
            </a:r>
            <a:r>
              <a:rPr lang="en-GB" sz="1800" dirty="0" err="1"/>
              <a:t>modo</a:t>
            </a:r>
            <a:r>
              <a:rPr lang="en-GB" sz="1800" dirty="0"/>
              <a:t> a </a:t>
            </a:r>
            <a:r>
              <a:rPr lang="en-GB" sz="1800" dirty="0" err="1"/>
              <a:t>manter</a:t>
            </a:r>
            <a:r>
              <a:rPr lang="en-GB" sz="1800" dirty="0"/>
              <a:t> um </a:t>
            </a:r>
            <a:r>
              <a:rPr lang="en-GB" sz="1800" dirty="0" err="1"/>
              <a:t>sistema</a:t>
            </a:r>
            <a:r>
              <a:rPr lang="en-GB" sz="1800" dirty="0"/>
              <a:t> </a:t>
            </a:r>
            <a:r>
              <a:rPr lang="en-GB" sz="1800" dirty="0" err="1"/>
              <a:t>jurídico</a:t>
            </a:r>
            <a:r>
              <a:rPr lang="en-GB" sz="1800" dirty="0"/>
              <a:t> </a:t>
            </a:r>
            <a:r>
              <a:rPr lang="en-GB" sz="1800" dirty="0" err="1"/>
              <a:t>coeso</a:t>
            </a:r>
            <a:r>
              <a:rPr lang="en-GB" sz="1800" dirty="0"/>
              <a:t> e </a:t>
            </a:r>
            <a:r>
              <a:rPr lang="en-GB" sz="1800" dirty="0" err="1"/>
              <a:t>compreensível</a:t>
            </a:r>
            <a:r>
              <a:rPr lang="en-GB" sz="1800" dirty="0"/>
              <a:t>.</a:t>
            </a:r>
            <a:endParaRPr lang="en-GB" altLang="pt-BR" sz="18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b="1" dirty="0" err="1">
                <a:solidFill>
                  <a:srgbClr val="000000"/>
                </a:solidFill>
              </a:rPr>
              <a:t>Fumantes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não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deveriam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fumar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em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 err="1">
                <a:solidFill>
                  <a:srgbClr val="000000"/>
                </a:solidFill>
              </a:rPr>
              <a:t>veículos</a:t>
            </a:r>
            <a:r>
              <a:rPr lang="en-GB" sz="1800" b="1" dirty="0">
                <a:solidFill>
                  <a:srgbClr val="000000"/>
                </a:solidFill>
              </a:rPr>
              <a:t> com </a:t>
            </a:r>
            <a:r>
              <a:rPr lang="en-GB" sz="1800" b="1" dirty="0" err="1">
                <a:solidFill>
                  <a:srgbClr val="000000"/>
                </a:solidFill>
              </a:rPr>
              <a:t>crianças</a:t>
            </a:r>
            <a:r>
              <a:rPr lang="en-GB" sz="1800" dirty="0">
                <a:solidFill>
                  <a:srgbClr val="000000"/>
                </a:solidFill>
              </a:rPr>
              <a:t>, mas </a:t>
            </a:r>
            <a:r>
              <a:rPr lang="en-GB" sz="1800" dirty="0" err="1">
                <a:solidFill>
                  <a:srgbClr val="000000"/>
                </a:solidFill>
              </a:rPr>
              <a:t>campanhas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educacionais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poderiam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ser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muito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mais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apropriadas</a:t>
            </a:r>
            <a:r>
              <a:rPr lang="en-GB" sz="1800" dirty="0">
                <a:solidFill>
                  <a:srgbClr val="000000"/>
                </a:solidFill>
              </a:rPr>
              <a:t>.</a:t>
            </a:r>
            <a:endParaRPr lang="en-GB" sz="18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/>
              <a:t>O Estado </a:t>
            </a:r>
            <a:r>
              <a:rPr lang="en-GB" sz="1800" dirty="0" err="1"/>
              <a:t>poderia</a:t>
            </a:r>
            <a:r>
              <a:rPr lang="en-GB" sz="1800" dirty="0"/>
              <a:t> </a:t>
            </a:r>
            <a:r>
              <a:rPr lang="en-GB" sz="1800" dirty="0" err="1"/>
              <a:t>proibir</a:t>
            </a:r>
            <a:r>
              <a:rPr lang="en-GB" sz="1800" dirty="0"/>
              <a:t> </a:t>
            </a:r>
            <a:r>
              <a:rPr lang="en-GB" sz="1800" b="1" dirty="0"/>
              <a:t>outros </a:t>
            </a:r>
            <a:r>
              <a:rPr lang="en-GB" sz="1800" b="1" dirty="0" err="1"/>
              <a:t>comportamentos</a:t>
            </a:r>
            <a:r>
              <a:rPr lang="en-GB" sz="1800" b="1" dirty="0"/>
              <a:t> </a:t>
            </a:r>
            <a:r>
              <a:rPr lang="en-GB" sz="1800" b="1" dirty="0" err="1"/>
              <a:t>privados</a:t>
            </a:r>
            <a:r>
              <a:rPr lang="en-GB" sz="1800" dirty="0"/>
              <a:t>, e.g., </a:t>
            </a:r>
            <a:r>
              <a:rPr lang="en-GB" sz="1800" dirty="0" err="1"/>
              <a:t>não</a:t>
            </a:r>
            <a:r>
              <a:rPr lang="en-GB" sz="1800" dirty="0"/>
              <a:t> </a:t>
            </a:r>
            <a:r>
              <a:rPr lang="en-GB" sz="1800" dirty="0" err="1"/>
              <a:t>levar</a:t>
            </a:r>
            <a:r>
              <a:rPr lang="en-GB" sz="1800" dirty="0"/>
              <a:t> </a:t>
            </a:r>
            <a:r>
              <a:rPr lang="en-GB" sz="1800" dirty="0" err="1"/>
              <a:t>crianças</a:t>
            </a:r>
            <a:r>
              <a:rPr lang="en-GB" sz="1800" dirty="0"/>
              <a:t> a restaurants de </a:t>
            </a:r>
            <a:r>
              <a:rPr lang="en-GB" sz="1800" i="1" dirty="0"/>
              <a:t>fast food </a:t>
            </a:r>
            <a:r>
              <a:rPr lang="en-GB" sz="1800" dirty="0" err="1"/>
              <a:t>ou</a:t>
            </a:r>
            <a:r>
              <a:rPr lang="en-GB" sz="1800" dirty="0"/>
              <a:t> consumer </a:t>
            </a:r>
            <a:r>
              <a:rPr lang="en-GB" sz="1800" dirty="0" err="1"/>
              <a:t>bebidas</a:t>
            </a:r>
            <a:r>
              <a:rPr lang="en-GB" sz="1800" dirty="0"/>
              <a:t> </a:t>
            </a:r>
            <a:r>
              <a:rPr lang="en-GB" sz="1800" dirty="0" err="1"/>
              <a:t>alcoólicas</a:t>
            </a:r>
            <a:r>
              <a:rPr lang="en-GB" sz="1800" dirty="0"/>
              <a:t> </a:t>
            </a:r>
            <a:r>
              <a:rPr lang="en-GB" sz="1800" dirty="0" err="1"/>
              <a:t>na</a:t>
            </a:r>
            <a:r>
              <a:rPr lang="en-GB" sz="1800" dirty="0"/>
              <a:t> </a:t>
            </a:r>
            <a:r>
              <a:rPr lang="en-GB" sz="1800" dirty="0" err="1"/>
              <a:t>presença</a:t>
            </a:r>
            <a:r>
              <a:rPr lang="en-GB" sz="1800" dirty="0"/>
              <a:t> de </a:t>
            </a:r>
            <a:r>
              <a:rPr lang="en-GB" sz="1800" dirty="0" err="1"/>
              <a:t>crianças</a:t>
            </a:r>
            <a:r>
              <a:rPr lang="en-GB" sz="1800" dirty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76741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4"/>
            <a:ext cx="11179629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3000" dirty="0"/>
              <a:t>PROIBIÇÃO DE PATROCÍNIO INSTITUCIONAL</a:t>
            </a:r>
          </a:p>
          <a:p>
            <a:pPr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200" dirty="0"/>
              <a:t>Em adição à já mencionada violação à liberdade de expressão, a proibição de patrocínio institucional que tem por objetivo a promoção da cultura é contra o dever do Estado de incentivar a promoção e a disseminação de manifestações culturais:</a:t>
            </a:r>
            <a:endParaRPr lang="pt-BR" altLang="pt-BR" sz="2200" dirty="0"/>
          </a:p>
          <a:p>
            <a:pPr marL="400050" lvl="1" indent="0" fontAlgn="auto">
              <a:spcAft>
                <a:spcPts val="600"/>
              </a:spcAft>
              <a:buFontTx/>
              <a:buNone/>
              <a:defRPr/>
            </a:pPr>
            <a:r>
              <a:rPr lang="pt-BR" altLang="pt-BR" sz="2200" dirty="0"/>
              <a:t>“Art. 215. </a:t>
            </a:r>
            <a:r>
              <a:rPr lang="pt-BR" sz="2200" dirty="0"/>
              <a:t>O Estado garantirá a todos o pleno exercício dos direitos culturais e acesso às fontes da cultura nacional, e apoiará e incentivará a valorização e a difusão das manifestações culturais..</a:t>
            </a:r>
            <a:r>
              <a:rPr lang="pt-BR" altLang="pt-BR" sz="2200" dirty="0"/>
              <a:t>” Constituição Federal de 1988 </a:t>
            </a:r>
            <a:r>
              <a:rPr lang="pt-BR" sz="2200" dirty="0"/>
              <a:t> </a:t>
            </a:r>
            <a:endParaRPr lang="pt-BR" altLang="pt-BR" sz="2200" dirty="0"/>
          </a:p>
          <a:p>
            <a:pPr fontAlgn="auto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200" dirty="0"/>
              <a:t>Impedir empresas de apoiar atividades culturais no País, institucionalmente, e sem qualquer propósito de propaganda, é uma limitação que vai além da razoabilidade e não tem amparo na proteção à saúde pública.</a:t>
            </a:r>
            <a:endParaRPr lang="pt-BR" altLang="pt-BR" sz="2200" dirty="0"/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r>
              <a:rPr lang="pt-BR" sz="2200" dirty="0"/>
              <a:t>Patrocínios institucionais por empresas legalmente estabelecidas deveriam ser encorajadas independentemente do tipo de produto ou serviço que ofereçam.</a:t>
            </a:r>
            <a:endParaRPr lang="pt-BR" altLang="pt-BR" sz="2200" kern="0" dirty="0"/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r>
              <a:rPr lang="pt-BR" sz="2200" dirty="0"/>
              <a:t>Alguém realmente acredita que há uma correlação entre patrocínio institucional e percentual de fumantes na população?</a:t>
            </a:r>
          </a:p>
          <a:p>
            <a:pPr marL="0" indent="0">
              <a:spcAft>
                <a:spcPts val="600"/>
              </a:spcAft>
              <a:buFontTx/>
              <a:buNone/>
              <a:defRPr/>
            </a:pPr>
            <a:r>
              <a:rPr lang="pt-BR" sz="2200" dirty="0"/>
              <a:t>Onde estão os estudos que comprovam a efetividade dessa medida?</a:t>
            </a:r>
          </a:p>
        </p:txBody>
      </p:sp>
    </p:spTree>
    <p:extLst>
      <p:ext uri="{BB962C8B-B14F-4D97-AF65-F5344CB8AC3E}">
        <p14:creationId xmlns:p14="http://schemas.microsoft.com/office/powerpoint/2010/main" val="247662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3895" y="1825625"/>
            <a:ext cx="1139267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resumo</a:t>
            </a:r>
            <a:r>
              <a:rPr lang="en-US" dirty="0"/>
              <a:t>, as </a:t>
            </a:r>
            <a:r>
              <a:rPr lang="en-US" dirty="0" err="1"/>
              <a:t>medidas</a:t>
            </a:r>
            <a:r>
              <a:rPr lang="en-US" dirty="0"/>
              <a:t> do </a:t>
            </a:r>
            <a:r>
              <a:rPr lang="en-US" dirty="0" err="1"/>
              <a:t>Projeto</a:t>
            </a:r>
            <a:r>
              <a:rPr lang="en-US" dirty="0"/>
              <a:t> de Lei do </a:t>
            </a:r>
            <a:r>
              <a:rPr lang="en-US" dirty="0" err="1"/>
              <a:t>Senado</a:t>
            </a:r>
            <a:r>
              <a:rPr lang="en-US" dirty="0"/>
              <a:t> nº 769/2015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apenas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quebra</a:t>
            </a:r>
            <a:r>
              <a:rPr lang="en-US" dirty="0"/>
              <a:t> no </a:t>
            </a:r>
            <a:r>
              <a:rPr lang="en-US" dirty="0" err="1"/>
              <a:t>direito</a:t>
            </a:r>
            <a:r>
              <a:rPr lang="en-US" dirty="0"/>
              <a:t> </a:t>
            </a:r>
            <a:r>
              <a:rPr lang="en-US" dirty="0" err="1"/>
              <a:t>constitucional</a:t>
            </a:r>
            <a:r>
              <a:rPr lang="en-US" dirty="0"/>
              <a:t>, </a:t>
            </a:r>
            <a:r>
              <a:rPr lang="en-US" dirty="0" err="1"/>
              <a:t>nacional</a:t>
            </a:r>
            <a:r>
              <a:rPr lang="en-US" dirty="0"/>
              <a:t> e </a:t>
            </a:r>
            <a:r>
              <a:rPr lang="en-US" dirty="0" err="1"/>
              <a:t>internacional</a:t>
            </a:r>
            <a:r>
              <a:rPr lang="en-US" dirty="0"/>
              <a:t>, mas, </a:t>
            </a:r>
            <a:r>
              <a:rPr lang="en-US" dirty="0" err="1"/>
              <a:t>ao</a:t>
            </a:r>
            <a:r>
              <a:rPr lang="en-US" dirty="0"/>
              <a:t> remover </a:t>
            </a:r>
            <a:r>
              <a:rPr lang="en-US" dirty="0" err="1"/>
              <a:t>direitos</a:t>
            </a:r>
            <a:r>
              <a:rPr lang="en-US" dirty="0"/>
              <a:t> de </a:t>
            </a:r>
            <a:r>
              <a:rPr lang="en-US" dirty="0" err="1"/>
              <a:t>propriedade</a:t>
            </a:r>
            <a:r>
              <a:rPr lang="en-US" dirty="0"/>
              <a:t> </a:t>
            </a:r>
            <a:r>
              <a:rPr lang="en-US" dirty="0" err="1"/>
              <a:t>intelectual</a:t>
            </a:r>
            <a:r>
              <a:rPr lang="en-US" dirty="0"/>
              <a:t>,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mensagem</a:t>
            </a:r>
            <a:r>
              <a:rPr lang="en-US" dirty="0"/>
              <a:t> </a:t>
            </a:r>
            <a:r>
              <a:rPr lang="en-US" dirty="0" err="1"/>
              <a:t>negativa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empreendedores</a:t>
            </a:r>
            <a:r>
              <a:rPr lang="en-US" dirty="0"/>
              <a:t> e </a:t>
            </a:r>
            <a:r>
              <a:rPr lang="en-US" dirty="0" err="1"/>
              <a:t>investidores</a:t>
            </a:r>
            <a:r>
              <a:rPr lang="en-US" dirty="0"/>
              <a:t> e </a:t>
            </a:r>
            <a:r>
              <a:rPr lang="en-US" dirty="0" err="1"/>
              <a:t>coloca</a:t>
            </a:r>
            <a:r>
              <a:rPr lang="en-US" dirty="0"/>
              <a:t> a </a:t>
            </a:r>
            <a:r>
              <a:rPr lang="en-US" dirty="0" err="1"/>
              <a:t>saúde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risco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efeitos</a:t>
            </a:r>
            <a:r>
              <a:rPr lang="en-US" dirty="0"/>
              <a:t> </a:t>
            </a:r>
            <a:r>
              <a:rPr lang="en-US" dirty="0" err="1"/>
              <a:t>indesejados</a:t>
            </a:r>
            <a:r>
              <a:rPr lang="en-US" dirty="0"/>
              <a:t> de </a:t>
            </a:r>
            <a:r>
              <a:rPr lang="en-US" dirty="0" err="1"/>
              <a:t>certas</a:t>
            </a:r>
            <a:r>
              <a:rPr lang="en-US" dirty="0"/>
              <a:t> </a:t>
            </a:r>
            <a:r>
              <a:rPr lang="en-US" dirty="0" err="1"/>
              <a:t>medidas</a:t>
            </a:r>
            <a:r>
              <a:rPr lang="en-US" dirty="0"/>
              <a:t>.</a:t>
            </a:r>
            <a:endParaRPr lang="en-US" altLang="pt-B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818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E3C009EC-FDCE-4CCD-9ECB-F1135DC00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9779"/>
          </a:xfrm>
        </p:spPr>
        <p:txBody>
          <a:bodyPr>
            <a:normAutofit/>
          </a:bodyPr>
          <a:lstStyle/>
          <a:p>
            <a:pPr marL="0" indent="0" algn="l" eaLnBrk="1" hangingPunct="1">
              <a:buNone/>
              <a:defRPr/>
            </a:pPr>
            <a:r>
              <a:rPr lang="pt-BR" altLang="pt-B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  <a:p>
            <a:pPr marL="457200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A Associação Brasileira da Propriedade Intelectual – ABPI é uma organização sem fins lucrativos, fundada em 1963 e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dedicada ao estudo e à defesa da propriedade intelectual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.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A ABPI tem aproximadamente 800 membros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, entre os quais destacam-se os agentes da propriedade industrial, as sociedades de advogados, as empresas privadas e públicas, nacionais e estrangeiras.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Para a ABPI, </a:t>
            </a:r>
            <a:r>
              <a:rPr lang="pt-BR" sz="2300" b="1" dirty="0"/>
              <a:t>um sistema jurídico robusto</a:t>
            </a:r>
            <a:r>
              <a:rPr lang="pt-BR" sz="2300" dirty="0"/>
              <a:t>, que respeita a Constituição e os direitos de propriedade intelectual de nacionais e estrangeiros, </a:t>
            </a:r>
            <a:r>
              <a:rPr lang="pt-BR" sz="2300" b="1" dirty="0"/>
              <a:t>incentiva a inovação e atrai investimentos</a:t>
            </a:r>
            <a:r>
              <a:rPr lang="pt-BR" sz="2300" dirty="0"/>
              <a:t>. Torna-se, assim, imprescindível avaliar o </a:t>
            </a:r>
            <a:r>
              <a:rPr lang="pt-BR" sz="2300" b="1" dirty="0"/>
              <a:t>impacto negativo que o PLS 769/2015 pode causar </a:t>
            </a:r>
            <a:r>
              <a:rPr lang="pt-BR" sz="2300" dirty="0"/>
              <a:t>a direitos constitucionais e legais já assegurados.</a:t>
            </a:r>
            <a:endParaRPr lang="pt-BR" altLang="pt-BR" sz="23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 eaLnBrk="1" hangingPunct="1">
              <a:buFont typeface="Wingdings" panose="05000000000000000000" pitchFamily="2" charset="2"/>
              <a:buChar char="Ø"/>
              <a:defRPr/>
            </a:pP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l" eaLnBrk="1" hangingPunct="1">
              <a:buNone/>
              <a:defRPr/>
            </a:pPr>
            <a:endParaRPr lang="pt-BR" altLang="pt-B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876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08389"/>
            <a:ext cx="10515600" cy="4957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altLang="pt-BR" sz="2200" b="1" dirty="0"/>
              <a:t>Audiência Pública PLS nº 769/2015</a:t>
            </a:r>
            <a:br>
              <a:rPr lang="pt-BR" altLang="pt-BR" sz="2200" dirty="0"/>
            </a:br>
            <a:r>
              <a:rPr lang="pt-BR" altLang="pt-BR" sz="2200" dirty="0"/>
              <a:t>Embalagens Genéricas, Proibição de Exposição, Proibição de Uso de Ingredientes e o Fumo em veículos com Crianças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altLang="pt-BR" sz="2200" dirty="0"/>
          </a:p>
          <a:p>
            <a:pPr marL="0" indent="0" algn="ctr">
              <a:spcBef>
                <a:spcPts val="0"/>
              </a:spcBef>
              <a:buNone/>
            </a:pPr>
            <a:r>
              <a:rPr lang="pt-BR" altLang="pt-BR" sz="2200" b="1" dirty="0"/>
              <a:t>Senado Federal</a:t>
            </a:r>
            <a:br>
              <a:rPr lang="pt-BR" altLang="pt-BR" sz="2200" dirty="0"/>
            </a:br>
            <a:r>
              <a:rPr lang="pt-BR" altLang="pt-BR" sz="2200" dirty="0"/>
              <a:t>Reunião Extraordinária da Comissão de Transparência, Governança, Fiscalização e Controle e Defesa do Consumidor</a:t>
            </a:r>
            <a:br>
              <a:rPr lang="pt-BR" altLang="pt-BR" sz="2200" dirty="0"/>
            </a:br>
            <a:br>
              <a:rPr lang="pt-BR" altLang="pt-BR" sz="2200" dirty="0"/>
            </a:br>
            <a:r>
              <a:rPr lang="pt-BR" altLang="pt-BR" sz="2200" b="1" dirty="0"/>
              <a:t>21 de novembro de 2018</a:t>
            </a:r>
            <a:br>
              <a:rPr lang="pt-BR" altLang="pt-BR" sz="2200" b="1" dirty="0"/>
            </a:br>
            <a:br>
              <a:rPr lang="pt-BR" altLang="pt-BR" sz="2200" dirty="0"/>
            </a:br>
            <a:r>
              <a:rPr lang="pt-BR" altLang="pt-BR" sz="2200" b="1" dirty="0"/>
              <a:t>Inovação para o Crescimento: O sistema jurídico e a propriedade intelectual como instrumentos para o crescimento</a:t>
            </a:r>
            <a:br>
              <a:rPr lang="pt-BR" altLang="pt-BR" sz="2200" b="1" dirty="0"/>
            </a:br>
            <a:br>
              <a:rPr lang="pt-BR" altLang="pt-BR" sz="2200" dirty="0"/>
            </a:br>
            <a:r>
              <a:rPr lang="pt-BR" altLang="pt-BR" sz="2200" dirty="0"/>
              <a:t>Rodrigo A. de Ouro Preto Santos</a:t>
            </a:r>
            <a:br>
              <a:rPr lang="pt-BR" altLang="pt-BR" sz="2200" dirty="0"/>
            </a:br>
            <a:r>
              <a:rPr lang="pt-BR" altLang="pt-BR" sz="2200" dirty="0"/>
              <a:t>Procurador</a:t>
            </a:r>
            <a:br>
              <a:rPr lang="pt-BR" altLang="pt-BR" sz="2200" dirty="0"/>
            </a:br>
            <a:r>
              <a:rPr lang="pt-BR" altLang="pt-BR" sz="2200" b="1" dirty="0"/>
              <a:t>Associação Brasileira da Propriedade Intelectual – ABPI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1120996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E3C009EC-FDCE-4CCD-9ECB-F1135DC00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34396" cy="4789779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PLS 769/2015</a:t>
            </a:r>
            <a:endParaRPr lang="pt-BR" altLang="pt-BR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457200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A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preocupação com a saúde pública 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e as doenças associadas ao fumo levaram governos a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regular fortemente o setor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. O PLS 769/2015 propõe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medidas aparentemente legítimas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, mas que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podem ser inconstitucionais e contrárias a direitos de propriedade intelectual </a:t>
            </a:r>
            <a:r>
              <a:rPr lang="pt-BR" altLang="pt-BR" sz="2300" dirty="0">
                <a:cs typeface="Arial" panose="020B0604020202020204" pitchFamily="34" charset="0"/>
              </a:rPr>
              <a:t>assegurados a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 titulares de marcas:</a:t>
            </a:r>
          </a:p>
          <a:p>
            <a:pPr marL="914400" lvl="1" indent="-457200" algn="l" eaLnBrk="1" hangingPunct="1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Implementação de </a:t>
            </a:r>
            <a:r>
              <a:rPr lang="pt-BR" altLang="pt-BR" sz="2300" b="1" dirty="0">
                <a:cs typeface="Arial" panose="020B0604020202020204" pitchFamily="34" charset="0"/>
              </a:rPr>
              <a:t>e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mbalagens genéricas</a:t>
            </a:r>
          </a:p>
          <a:p>
            <a:pPr marL="914400" lvl="1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Proibição de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exposição de produtos </a:t>
            </a: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nos pontos de venda</a:t>
            </a:r>
          </a:p>
          <a:p>
            <a:pPr marL="914400" lvl="1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solidFill>
                  <a:schemeClr val="tx1"/>
                </a:solidFill>
                <a:cs typeface="Arial" panose="020B0604020202020204" pitchFamily="34" charset="0"/>
              </a:rPr>
              <a:t>Proibição de </a:t>
            </a:r>
            <a:r>
              <a:rPr lang="pt-BR" altLang="pt-BR" sz="2300" b="1" dirty="0">
                <a:solidFill>
                  <a:schemeClr val="tx1"/>
                </a:solidFill>
                <a:cs typeface="Arial" panose="020B0604020202020204" pitchFamily="34" charset="0"/>
              </a:rPr>
              <a:t>uso de ingredientes</a:t>
            </a:r>
          </a:p>
          <a:p>
            <a:pPr marL="914400" lvl="1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Proibição de </a:t>
            </a:r>
            <a:r>
              <a:rPr lang="pt-BR" altLang="pt-BR" sz="2300" b="1" dirty="0">
                <a:cs typeface="Arial" panose="020B0604020202020204" pitchFamily="34" charset="0"/>
              </a:rPr>
              <a:t>fumo em veículos </a:t>
            </a:r>
            <a:r>
              <a:rPr lang="pt-BR" altLang="pt-BR" sz="2300" dirty="0">
                <a:cs typeface="Arial" panose="020B0604020202020204" pitchFamily="34" charset="0"/>
              </a:rPr>
              <a:t>na presença de menores</a:t>
            </a:r>
          </a:p>
          <a:p>
            <a:pPr marL="914400" lvl="1" indent="-4572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Proibição de </a:t>
            </a:r>
            <a:r>
              <a:rPr lang="pt-BR" altLang="pt-BR" sz="2300" b="1" dirty="0">
                <a:cs typeface="Arial" panose="020B0604020202020204" pitchFamily="34" charset="0"/>
              </a:rPr>
              <a:t>patrocínio institucional</a:t>
            </a:r>
            <a:endParaRPr lang="pt-BR" altLang="pt-BR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255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E AS NOSSAS RESSALVAS</a:t>
            </a:r>
            <a:endParaRPr lang="pt-BR" altLang="pt-BR" i="1" dirty="0"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O questionamento às embalagens genéricas </a:t>
            </a:r>
            <a:r>
              <a:rPr lang="pt-BR" altLang="pt-BR" sz="2300" b="1" dirty="0">
                <a:cs typeface="Arial" panose="020B0604020202020204" pitchFamily="34" charset="0"/>
              </a:rPr>
              <a:t>não constitui desafio às aspirações de governos por políticas de saúde pública </a:t>
            </a:r>
            <a:r>
              <a:rPr lang="pt-BR" altLang="pt-BR" sz="2300" dirty="0">
                <a:cs typeface="Arial" panose="020B0604020202020204" pitchFamily="34" charset="0"/>
              </a:rPr>
              <a:t>e tampouco relativiza os </a:t>
            </a:r>
            <a:r>
              <a:rPr lang="pt-BR" altLang="pt-BR" sz="2300" b="1" dirty="0">
                <a:cs typeface="Arial" panose="020B0604020202020204" pitchFamily="34" charset="0"/>
              </a:rPr>
              <a:t>males que o fumo pode causar</a:t>
            </a:r>
            <a:r>
              <a:rPr lang="pt-BR" altLang="pt-BR" sz="2300" dirty="0">
                <a:cs typeface="Arial" panose="020B0604020202020204" pitchFamily="34" charset="0"/>
              </a:rPr>
              <a:t>.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Desafia-se aqui uma </a:t>
            </a:r>
            <a:r>
              <a:rPr lang="pt-BR" altLang="pt-BR" sz="2300" b="1" dirty="0">
                <a:cs typeface="Arial" panose="020B0604020202020204" pitchFamily="34" charset="0"/>
              </a:rPr>
              <a:t>regulação meramente experimental</a:t>
            </a:r>
            <a:r>
              <a:rPr lang="pt-BR" altLang="pt-BR" sz="2300" dirty="0">
                <a:cs typeface="Arial" panose="020B0604020202020204" pitchFamily="34" charset="0"/>
              </a:rPr>
              <a:t>, </a:t>
            </a:r>
            <a:r>
              <a:rPr lang="pt-BR" altLang="pt-BR" sz="2300" b="1" dirty="0">
                <a:cs typeface="Arial" panose="020B0604020202020204" pitchFamily="34" charset="0"/>
              </a:rPr>
              <a:t>sem base em estudos técnico-científicos </a:t>
            </a:r>
            <a:r>
              <a:rPr lang="pt-BR" altLang="pt-BR" sz="2300" dirty="0">
                <a:cs typeface="Arial" panose="020B0604020202020204" pitchFamily="34" charset="0"/>
              </a:rPr>
              <a:t>e </a:t>
            </a:r>
            <a:r>
              <a:rPr lang="pt-BR" altLang="pt-BR" sz="2300" b="1" dirty="0">
                <a:cs typeface="Arial" panose="020B0604020202020204" pitchFamily="34" charset="0"/>
              </a:rPr>
              <a:t>com efeitos não esperados ou compreendidos </a:t>
            </a:r>
            <a:r>
              <a:rPr lang="pt-BR" altLang="pt-BR" sz="2300" dirty="0">
                <a:cs typeface="Arial" panose="020B0604020202020204" pitchFamily="34" charset="0"/>
              </a:rPr>
              <a:t>pelos governos.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Preocupa-se com a </a:t>
            </a:r>
            <a:r>
              <a:rPr lang="pt-BR" altLang="pt-BR" sz="2300" b="1" dirty="0">
                <a:cs typeface="Arial" panose="020B0604020202020204" pitchFamily="34" charset="0"/>
              </a:rPr>
              <a:t>interferência desproporcional </a:t>
            </a:r>
            <a:r>
              <a:rPr lang="pt-BR" altLang="pt-BR" sz="2300" dirty="0">
                <a:cs typeface="Arial" panose="020B0604020202020204" pitchFamily="34" charset="0"/>
              </a:rPr>
              <a:t>e portanto injustificável nos direitos de propriedade intelectual de titulares de marcas.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Teme-se o </a:t>
            </a:r>
            <a:r>
              <a:rPr lang="pt-BR" altLang="pt-BR" sz="2300" b="1" dirty="0">
                <a:cs typeface="Arial" panose="020B0604020202020204" pitchFamily="34" charset="0"/>
              </a:rPr>
              <a:t>efeito em cascata </a:t>
            </a:r>
            <a:r>
              <a:rPr lang="pt-BR" altLang="pt-BR" sz="2300" dirty="0">
                <a:cs typeface="Arial" panose="020B0604020202020204" pitchFamily="34" charset="0"/>
              </a:rPr>
              <a:t>das medidas para outras indústrias, como de bebidas alcoólicas e alimentos de baixo valor nutricional.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7512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4"/>
            <a:ext cx="10677525" cy="503237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 LEGISLAÇÃO AUSTRALIANA DE EMBALAGENS GENÉRICAS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A Austrália adotou em 01.12.2011 o </a:t>
            </a:r>
            <a:r>
              <a:rPr lang="pt-BR" altLang="pt-BR" sz="2300" i="1" dirty="0" err="1">
                <a:cs typeface="Arial" panose="020B0604020202020204" pitchFamily="34" charset="0"/>
              </a:rPr>
              <a:t>Tobacco</a:t>
            </a:r>
            <a:r>
              <a:rPr lang="pt-BR" altLang="pt-BR" sz="2300" i="1" dirty="0">
                <a:cs typeface="Arial" panose="020B0604020202020204" pitchFamily="34" charset="0"/>
              </a:rPr>
              <a:t> </a:t>
            </a:r>
            <a:r>
              <a:rPr lang="pt-BR" altLang="pt-BR" sz="2300" i="1" dirty="0" err="1">
                <a:cs typeface="Arial" panose="020B0604020202020204" pitchFamily="34" charset="0"/>
              </a:rPr>
              <a:t>Plain</a:t>
            </a:r>
            <a:r>
              <a:rPr lang="pt-BR" altLang="pt-BR" sz="2300" i="1" dirty="0">
                <a:cs typeface="Arial" panose="020B0604020202020204" pitchFamily="34" charset="0"/>
              </a:rPr>
              <a:t> </a:t>
            </a:r>
            <a:r>
              <a:rPr lang="pt-BR" altLang="pt-BR" sz="2300" i="1" dirty="0" err="1">
                <a:cs typeface="Arial" panose="020B0604020202020204" pitchFamily="34" charset="0"/>
              </a:rPr>
              <a:t>Packaging</a:t>
            </a:r>
            <a:r>
              <a:rPr lang="pt-BR" altLang="pt-BR" sz="2300" i="1" dirty="0">
                <a:cs typeface="Arial" panose="020B0604020202020204" pitchFamily="34" charset="0"/>
              </a:rPr>
              <a:t> </a:t>
            </a:r>
            <a:r>
              <a:rPr lang="pt-BR" altLang="pt-BR" sz="2300" i="1" dirty="0" err="1">
                <a:cs typeface="Arial" panose="020B0604020202020204" pitchFamily="34" charset="0"/>
              </a:rPr>
              <a:t>Act</a:t>
            </a:r>
            <a:r>
              <a:rPr lang="pt-BR" altLang="pt-BR" sz="2300" i="1" dirty="0">
                <a:cs typeface="Arial" panose="020B0604020202020204" pitchFamily="34" charset="0"/>
              </a:rPr>
              <a:t> 2011</a:t>
            </a:r>
            <a:r>
              <a:rPr lang="pt-BR" altLang="pt-BR" sz="2300" dirty="0">
                <a:cs typeface="Arial" panose="020B0604020202020204" pitchFamily="34" charset="0"/>
              </a:rPr>
              <a:t>, que instituiu medidas restritivas ao uso de marcas em embalagens de cigarros. A legislação entrou em vigor em 01.12.2012.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Ucrânia, Honduras, República Dominicana, Cuba e Indonésia questionaram a legislação australiana de embalagens genéricas perante a OMC, por não ser ela compatível com os tratados de barreiras técnicas e de direitos de propriedade intelectual administrados pela referida organização.</a:t>
            </a:r>
          </a:p>
          <a:p>
            <a:pPr marL="914400" lvl="1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O Relatório do Painel da OMC foi publicado em junho de 2018, tendo concluído que a legislação australiana era compatível com os tratados da OMC; Honduras e a República Dominicana recorreram da decisão</a:t>
            </a:r>
            <a:r>
              <a:rPr lang="pt-BR" altLang="pt-BR" dirty="0">
                <a:cs typeface="Arial" panose="020B060402020202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981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927702" cy="49390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3300" dirty="0"/>
              <a:t>A DECISÃO DA OMC NÃO SIGNIFICA QUE AS EMBALAGENS GENÉRICAS SEJAM EFICAZES OU LEGAIS</a:t>
            </a:r>
          </a:p>
          <a:p>
            <a:pPr fontAlgn="auto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O painel da OMC confirmou que </a:t>
            </a:r>
            <a:r>
              <a:rPr lang="pt-BR" sz="2500" b="1" dirty="0"/>
              <a:t>as embalagens genéricas são medidas restritivas ao comércio </a:t>
            </a:r>
            <a:r>
              <a:rPr lang="pt-BR" sz="2500" dirty="0"/>
              <a:t>e têm </a:t>
            </a:r>
            <a:r>
              <a:rPr lang="pt-BR" sz="2500" b="1" dirty="0"/>
              <a:t>amplas implicações para o valor econômico das marcas</a:t>
            </a:r>
            <a:r>
              <a:rPr lang="pt-BR" sz="2500" dirty="0"/>
              <a:t>.</a:t>
            </a:r>
            <a:endParaRPr lang="pt-BR" altLang="pt-BR" sz="25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O mesmo painel indicou que a Convenção-Quadro para o Controle do Tabaco não tem força vinculante para excluir da apreciação da OMC a conformidade das embalagens genéricas a tratados desta organização;</a:t>
            </a:r>
            <a:endParaRPr lang="pt-BR" altLang="pt-BR" sz="25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Houve consenso no Painel de que </a:t>
            </a:r>
            <a:r>
              <a:rPr lang="pt-BR" sz="2500" b="1" dirty="0"/>
              <a:t>as marcas são essenciais para distinguir produtos no mercado</a:t>
            </a:r>
            <a:r>
              <a:rPr lang="pt-BR" sz="2500" dirty="0"/>
              <a:t>; e</a:t>
            </a:r>
            <a:endParaRPr lang="pt-BR" altLang="pt-BR" sz="25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O Painel rejeitou a posição Australiana de que as embalagens genéricas deveriam estar fora do escopo da OMC.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As conclusões do Painel da OMC revelam que </a:t>
            </a:r>
            <a:r>
              <a:rPr lang="pt-BR" sz="2500" b="1" dirty="0"/>
              <a:t>não há prova clara e consistente  demonstrando que as embalagens genéricas implementadas pela Austrália foram efetivas</a:t>
            </a:r>
            <a:r>
              <a:rPr lang="pt-BR" sz="2500" dirty="0"/>
              <a:t>, deixando esse tópico em aberto.</a:t>
            </a:r>
            <a:endParaRPr lang="pt-BR" altLang="pt-BR" sz="25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pt-BR" altLang="pt-BR" sz="2500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200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OS TRÊS OBJETIVOS DO GOVERNO AUSTRALIANO COM AS MEDIDAS DE EMBALAGENS GENÉRICAS</a:t>
            </a:r>
          </a:p>
          <a:p>
            <a:pPr marL="457200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Reduzir a prevalência de fumo entre os jovens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Reduzir a prevalência de fumo em geral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Aumentar a eficácia das advertências aos riscos à saúde</a:t>
            </a:r>
          </a:p>
          <a:p>
            <a:pPr marL="0" indent="0">
              <a:buNone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Estudos e dados atuais sobre o resultado da experiência australiana revelam que a tendência histórica de queda no consumo não acelerou e que em determinadas regiões verificou-se um aumento no consumo de cigarros:</a:t>
            </a:r>
          </a:p>
          <a:p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34883C2-4810-449E-B5BE-FED6471D903E}"/>
              </a:ext>
            </a:extLst>
          </p:cNvPr>
          <p:cNvSpPr/>
          <p:nvPr/>
        </p:nvSpPr>
        <p:spPr>
          <a:xfrm>
            <a:off x="838200" y="511191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C00000"/>
                </a:solidFill>
              </a:rPr>
              <a:t>http://catallaxyfiles.com/2016/04/01/plain-packaging-resources/</a:t>
            </a:r>
            <a:endParaRPr lang="pt-B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11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– </a:t>
            </a:r>
            <a:r>
              <a:rPr lang="pt-BR" altLang="pt-BR" i="1" dirty="0">
                <a:cs typeface="Arial" panose="020B0604020202020204" pitchFamily="34" charset="0"/>
              </a:rPr>
              <a:t>A experiência da Austrália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pt-BR" altLang="pt-BR" sz="2300" i="1" dirty="0">
                <a:solidFill>
                  <a:srgbClr val="C00000"/>
                </a:solidFill>
                <a:cs typeface="Arial" panose="020B0604020202020204" pitchFamily="34" charset="0"/>
              </a:rPr>
              <a:t>Insucesso do 1º objetivo: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Estudo do governo australiano revela que aumentou o número de jovens fumantes em 36% entre 2011-2013, apesar da medida.</a:t>
            </a:r>
          </a:p>
          <a:p>
            <a:endParaRPr lang="pt-B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1241269-97E5-49AC-AED1-4F2B0511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791" y="3576077"/>
            <a:ext cx="5246387" cy="32819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1323ABC-3FB5-461A-ADE5-BBD1B5180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3178" y="6176963"/>
            <a:ext cx="2771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2013 </a:t>
            </a:r>
            <a:r>
              <a:rPr lang="pt-BR" altLang="pt-BR" sz="1600" dirty="0" err="1">
                <a:latin typeface="Arial" panose="020B0604020202020204" pitchFamily="34" charset="0"/>
              </a:rPr>
              <a:t>National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Drug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Strategy</a:t>
            </a:r>
            <a:endParaRPr lang="pt-BR" altLang="pt-BR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600" dirty="0" err="1">
                <a:latin typeface="Arial" panose="020B0604020202020204" pitchFamily="34" charset="0"/>
              </a:rPr>
              <a:t>Household</a:t>
            </a:r>
            <a:r>
              <a:rPr lang="pt-BR" altLang="pt-BR" sz="1600" dirty="0">
                <a:latin typeface="Arial" panose="020B0604020202020204" pitchFamily="34" charset="0"/>
              </a:rPr>
              <a:t> </a:t>
            </a:r>
            <a:r>
              <a:rPr lang="pt-BR" altLang="pt-BR" sz="1600" dirty="0" err="1">
                <a:latin typeface="Arial" panose="020B0604020202020204" pitchFamily="34" charset="0"/>
              </a:rPr>
              <a:t>Survey</a:t>
            </a:r>
            <a:endParaRPr lang="pt-BR" altLang="pt-BR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29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1170298" cy="50323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pt-BR" altLang="pt-BR" dirty="0">
                <a:cs typeface="Arial" panose="020B0604020202020204" pitchFamily="34" charset="0"/>
              </a:rPr>
              <a:t>AS EMBALAGENS GENÉRICAS – </a:t>
            </a:r>
            <a:r>
              <a:rPr lang="pt-BR" altLang="pt-BR" i="1" dirty="0">
                <a:cs typeface="Arial" panose="020B0604020202020204" pitchFamily="34" charset="0"/>
              </a:rPr>
              <a:t>A experiência da Austrália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pt-BR" altLang="pt-BR" sz="2300" i="1" dirty="0">
                <a:solidFill>
                  <a:srgbClr val="C00000"/>
                </a:solidFill>
                <a:cs typeface="Arial" panose="020B0604020202020204" pitchFamily="34" charset="0"/>
              </a:rPr>
              <a:t>Insucesso do 2º objetivo:</a:t>
            </a:r>
          </a:p>
          <a:p>
            <a:pPr marL="914400" lvl="1" indent="-457200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pt-BR" altLang="pt-BR" sz="2300" dirty="0">
                <a:cs typeface="Arial" panose="020B0604020202020204" pitchFamily="34" charset="0"/>
              </a:rPr>
              <a:t>Relatório da KPMG indica que o declínio no consumo de cigarros foi reduzido após a adoção das embalagens genéricas e que o volume de cigarros ilegais aumentou, significativamente, levando ao aumento do consumo anual de fumo na Austrália.</a:t>
            </a:r>
            <a:endParaRPr lang="pt-BR" sz="23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357450-6599-4B31-8807-821819753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792" y="3816220"/>
            <a:ext cx="4284106" cy="30417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27F28D9-AC56-47D5-BF06-A8368E3FACE8}"/>
              </a:ext>
            </a:extLst>
          </p:cNvPr>
          <p:cNvSpPr/>
          <p:nvPr/>
        </p:nvSpPr>
        <p:spPr>
          <a:xfrm>
            <a:off x="6140898" y="6109031"/>
            <a:ext cx="3694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pt-BR" altLang="pt-BR" dirty="0">
                <a:latin typeface="Arial" panose="020B0604020202020204" pitchFamily="34" charset="0"/>
              </a:rPr>
              <a:t>KPMG </a:t>
            </a:r>
            <a:r>
              <a:rPr lang="pt-BR" altLang="pt-BR" dirty="0" err="1">
                <a:latin typeface="Arial" panose="020B0604020202020204" pitchFamily="34" charset="0"/>
              </a:rPr>
              <a:t>Report</a:t>
            </a:r>
            <a:r>
              <a:rPr lang="pt-BR" altLang="pt-BR" dirty="0">
                <a:latin typeface="Arial" panose="020B0604020202020204" pitchFamily="34" charset="0"/>
              </a:rPr>
              <a:t> “</a:t>
            </a:r>
            <a:r>
              <a:rPr lang="pt-BR" altLang="pt-BR" dirty="0" err="1">
                <a:latin typeface="Arial" panose="020B0604020202020204" pitchFamily="34" charset="0"/>
              </a:rPr>
              <a:t>Illicit</a:t>
            </a:r>
            <a:r>
              <a:rPr lang="pt-BR" altLang="pt-BR" dirty="0">
                <a:latin typeface="Arial" panose="020B0604020202020204" pitchFamily="34" charset="0"/>
              </a:rPr>
              <a:t> </a:t>
            </a:r>
            <a:r>
              <a:rPr lang="pt-BR" altLang="pt-BR" dirty="0" err="1">
                <a:latin typeface="Arial" panose="020B0604020202020204" pitchFamily="34" charset="0"/>
              </a:rPr>
              <a:t>Tobacco</a:t>
            </a:r>
            <a:endParaRPr lang="pt-BR" altLang="pt-BR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dirty="0">
                <a:latin typeface="Arial" panose="020B0604020202020204" pitchFamily="34" charset="0"/>
              </a:rPr>
              <a:t>in Austrália”, 2014</a:t>
            </a:r>
          </a:p>
        </p:txBody>
      </p:sp>
    </p:spTree>
    <p:extLst>
      <p:ext uri="{BB962C8B-B14F-4D97-AF65-F5344CB8AC3E}">
        <p14:creationId xmlns:p14="http://schemas.microsoft.com/office/powerpoint/2010/main" val="3603343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1648</Words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2018-10-30T17:45:58Z</dcterms:created>
  <dcterms:modified xsi:type="dcterms:W3CDTF">2018-11-21T11:02:04Z</dcterms:modified>
</cp:coreProperties>
</file>