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379" r:id="rId2"/>
    <p:sldId id="344" r:id="rId3"/>
    <p:sldId id="372" r:id="rId4"/>
    <p:sldId id="285" r:id="rId5"/>
    <p:sldId id="351" r:id="rId6"/>
    <p:sldId id="296" r:id="rId7"/>
    <p:sldId id="325" r:id="rId8"/>
    <p:sldId id="349" r:id="rId9"/>
    <p:sldId id="353" r:id="rId10"/>
    <p:sldId id="352" r:id="rId11"/>
    <p:sldId id="288" r:id="rId12"/>
    <p:sldId id="355" r:id="rId13"/>
    <p:sldId id="357" r:id="rId14"/>
    <p:sldId id="347" r:id="rId15"/>
    <p:sldId id="358" r:id="rId16"/>
    <p:sldId id="327" r:id="rId17"/>
    <p:sldId id="361" r:id="rId18"/>
    <p:sldId id="362" r:id="rId19"/>
    <p:sldId id="367" r:id="rId20"/>
    <p:sldId id="369" r:id="rId21"/>
    <p:sldId id="376" r:id="rId22"/>
    <p:sldId id="378" r:id="rId23"/>
    <p:sldId id="329" r:id="rId24"/>
    <p:sldId id="363" r:id="rId25"/>
    <p:sldId id="343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D1D"/>
    <a:srgbClr val="CC0808"/>
    <a:srgbClr val="ED5D0D"/>
    <a:srgbClr val="010F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8" autoAdjust="0"/>
    <p:restoredTop sz="96291"/>
  </p:normalViewPr>
  <p:slideViewPr>
    <p:cSldViewPr snapToGrid="0">
      <p:cViewPr varScale="1">
        <p:scale>
          <a:sx n="88" d="100"/>
          <a:sy n="88" d="100"/>
        </p:scale>
        <p:origin x="149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33996A-837E-43BC-99EB-015169CB6A0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93CF4D5-3C30-46B8-8739-563010E018B5}">
      <dgm:prSet phldrT="[Texto]" custT="1"/>
      <dgm:spPr/>
      <dgm:t>
        <a:bodyPr/>
        <a:lstStyle/>
        <a:p>
          <a:r>
            <a:rPr lang="pt-BR" sz="2800" dirty="0" err="1">
              <a:latin typeface="Century" panose="02040604050505020304" pitchFamily="18" charset="0"/>
            </a:rPr>
            <a:t>Enade</a:t>
          </a:r>
          <a:endParaRPr lang="pt-BR" sz="2800" dirty="0">
            <a:latin typeface="Century" panose="02040604050505020304" pitchFamily="18" charset="0"/>
          </a:endParaRPr>
        </a:p>
      </dgm:t>
    </dgm:pt>
    <dgm:pt modelId="{2F8BBD3B-5BDB-4042-8CBD-2162A4FDB443}" type="parTrans" cxnId="{F4D1BF86-025F-4F83-85D8-C7F664C3409D}">
      <dgm:prSet/>
      <dgm:spPr/>
      <dgm:t>
        <a:bodyPr/>
        <a:lstStyle/>
        <a:p>
          <a:endParaRPr lang="pt-BR"/>
        </a:p>
      </dgm:t>
    </dgm:pt>
    <dgm:pt modelId="{8FEC6383-6651-47FE-A1D6-3D9681BF5FDF}" type="sibTrans" cxnId="{F4D1BF86-025F-4F83-85D8-C7F664C3409D}">
      <dgm:prSet/>
      <dgm:spPr/>
      <dgm:t>
        <a:bodyPr/>
        <a:lstStyle/>
        <a:p>
          <a:endParaRPr lang="pt-BR"/>
        </a:p>
      </dgm:t>
    </dgm:pt>
    <dgm:pt modelId="{BA28F5EA-D063-436D-89AC-E8993C2DB23E}">
      <dgm:prSet phldrT="[Texto]" custT="1"/>
      <dgm:spPr/>
      <dgm:t>
        <a:bodyPr/>
        <a:lstStyle/>
        <a:p>
          <a:r>
            <a:rPr lang="pt-BR" sz="2500" dirty="0">
              <a:latin typeface="Century" panose="02040604050505020304" pitchFamily="18" charset="0"/>
            </a:rPr>
            <a:t>CPA</a:t>
          </a:r>
        </a:p>
      </dgm:t>
    </dgm:pt>
    <dgm:pt modelId="{79B6BC1D-6340-4B9F-A60B-1D5D0AF84093}" type="parTrans" cxnId="{27BC6090-5CD9-4039-9047-CDAB2A475CDA}">
      <dgm:prSet/>
      <dgm:spPr/>
      <dgm:t>
        <a:bodyPr/>
        <a:lstStyle/>
        <a:p>
          <a:endParaRPr lang="pt-BR"/>
        </a:p>
      </dgm:t>
    </dgm:pt>
    <dgm:pt modelId="{11A1C061-3BCA-405E-81D6-D2F6871799A7}" type="sibTrans" cxnId="{27BC6090-5CD9-4039-9047-CDAB2A475CDA}">
      <dgm:prSet/>
      <dgm:spPr/>
      <dgm:t>
        <a:bodyPr/>
        <a:lstStyle/>
        <a:p>
          <a:endParaRPr lang="pt-BR"/>
        </a:p>
      </dgm:t>
    </dgm:pt>
    <dgm:pt modelId="{2D728EE9-2FB1-483A-BBD0-06F8BD3FFBA9}">
      <dgm:prSet phldrT="[Texto]" custT="1"/>
      <dgm:spPr/>
      <dgm:t>
        <a:bodyPr/>
        <a:lstStyle/>
        <a:p>
          <a:r>
            <a:rPr lang="pt-BR" sz="2500" dirty="0">
              <a:latin typeface="Century" panose="02040604050505020304" pitchFamily="18" charset="0"/>
            </a:rPr>
            <a:t>IGC/CPC</a:t>
          </a:r>
        </a:p>
      </dgm:t>
    </dgm:pt>
    <dgm:pt modelId="{7132B5F3-161D-41D0-8A9A-1918A4126256}" type="parTrans" cxnId="{3FAAB524-81D8-4540-9831-66D2948C87DF}">
      <dgm:prSet/>
      <dgm:spPr/>
      <dgm:t>
        <a:bodyPr/>
        <a:lstStyle/>
        <a:p>
          <a:endParaRPr lang="pt-BR"/>
        </a:p>
      </dgm:t>
    </dgm:pt>
    <dgm:pt modelId="{49B4D5CD-4848-46CF-A30C-483735745715}" type="sibTrans" cxnId="{3FAAB524-81D8-4540-9831-66D2948C87DF}">
      <dgm:prSet/>
      <dgm:spPr/>
      <dgm:t>
        <a:bodyPr/>
        <a:lstStyle/>
        <a:p>
          <a:endParaRPr lang="pt-BR"/>
        </a:p>
      </dgm:t>
    </dgm:pt>
    <dgm:pt modelId="{DFC0E0B8-4A08-4B95-A7EB-B604C3CCDEE8}">
      <dgm:prSet phldrT="[Texto]" custT="1"/>
      <dgm:spPr/>
      <dgm:t>
        <a:bodyPr/>
        <a:lstStyle/>
        <a:p>
          <a:r>
            <a:rPr lang="pt-BR" sz="2500" dirty="0">
              <a:latin typeface="Century" panose="02040604050505020304" pitchFamily="18" charset="0"/>
            </a:rPr>
            <a:t>Visita in loco</a:t>
          </a:r>
        </a:p>
      </dgm:t>
    </dgm:pt>
    <dgm:pt modelId="{EDF543A4-4260-448C-91BD-CC6749D43713}" type="parTrans" cxnId="{DE6DB34B-D3A2-4C87-B8BB-4DE996E32396}">
      <dgm:prSet/>
      <dgm:spPr/>
      <dgm:t>
        <a:bodyPr/>
        <a:lstStyle/>
        <a:p>
          <a:endParaRPr lang="pt-BR"/>
        </a:p>
      </dgm:t>
    </dgm:pt>
    <dgm:pt modelId="{FCB88F9B-28AF-45F8-A12C-66DABA6166ED}" type="sibTrans" cxnId="{DE6DB34B-D3A2-4C87-B8BB-4DE996E32396}">
      <dgm:prSet/>
      <dgm:spPr/>
      <dgm:t>
        <a:bodyPr/>
        <a:lstStyle/>
        <a:p>
          <a:endParaRPr lang="pt-BR"/>
        </a:p>
      </dgm:t>
    </dgm:pt>
    <dgm:pt modelId="{61F3F783-1E17-4F3C-B8A6-4476B2CF948F}">
      <dgm:prSet phldrT="[Texto]" custT="1"/>
      <dgm:spPr/>
      <dgm:t>
        <a:bodyPr/>
        <a:lstStyle/>
        <a:p>
          <a:r>
            <a:rPr lang="pt-BR" sz="2500" dirty="0">
              <a:latin typeface="Century" panose="02040604050505020304" pitchFamily="18" charset="0"/>
            </a:rPr>
            <a:t>Indicadores</a:t>
          </a:r>
        </a:p>
      </dgm:t>
    </dgm:pt>
    <dgm:pt modelId="{26559609-4159-4CB4-BA7E-B116BAB3ECA9}" type="parTrans" cxnId="{F0A49134-B1D6-41EF-9FAC-C610D35A1C29}">
      <dgm:prSet/>
      <dgm:spPr/>
      <dgm:t>
        <a:bodyPr/>
        <a:lstStyle/>
        <a:p>
          <a:endParaRPr lang="pt-BR"/>
        </a:p>
      </dgm:t>
    </dgm:pt>
    <dgm:pt modelId="{3683652A-8194-4757-9747-5DD2989F49B9}" type="sibTrans" cxnId="{F0A49134-B1D6-41EF-9FAC-C610D35A1C29}">
      <dgm:prSet/>
      <dgm:spPr/>
      <dgm:t>
        <a:bodyPr/>
        <a:lstStyle/>
        <a:p>
          <a:endParaRPr lang="pt-BR"/>
        </a:p>
      </dgm:t>
    </dgm:pt>
    <dgm:pt modelId="{5208799A-2ACC-4127-B03C-930DD0ADC463}" type="pres">
      <dgm:prSet presAssocID="{A633996A-837E-43BC-99EB-015169CB6A0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F5196E8-E9EF-4D7E-9BF8-19867085A846}" type="pres">
      <dgm:prSet presAssocID="{E93CF4D5-3C30-46B8-8739-563010E018B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923CF3B-C5EE-4B2F-AC09-BB8CB1ABE38A}" type="pres">
      <dgm:prSet presAssocID="{8FEC6383-6651-47FE-A1D6-3D9681BF5FDF}" presName="sibTrans" presStyleCnt="0"/>
      <dgm:spPr/>
    </dgm:pt>
    <dgm:pt modelId="{1045377D-904F-4622-AA43-906A073ECA47}" type="pres">
      <dgm:prSet presAssocID="{BA28F5EA-D063-436D-89AC-E8993C2DB23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3AE043C-5AD6-4E39-9CCA-324D7817F5C2}" type="pres">
      <dgm:prSet presAssocID="{11A1C061-3BCA-405E-81D6-D2F6871799A7}" presName="sibTrans" presStyleCnt="0"/>
      <dgm:spPr/>
    </dgm:pt>
    <dgm:pt modelId="{18FEE908-F19F-48A8-BEA8-614B482FA344}" type="pres">
      <dgm:prSet presAssocID="{2D728EE9-2FB1-483A-BBD0-06F8BD3FFBA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F7AE21D-7193-442A-8297-6A2937CAB0BB}" type="pres">
      <dgm:prSet presAssocID="{49B4D5CD-4848-46CF-A30C-483735745715}" presName="sibTrans" presStyleCnt="0"/>
      <dgm:spPr/>
    </dgm:pt>
    <dgm:pt modelId="{ABE42796-02A0-41C3-B0E2-67B9C652D757}" type="pres">
      <dgm:prSet presAssocID="{DFC0E0B8-4A08-4B95-A7EB-B604C3CCDEE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0EF41AD-04F4-4B79-B06D-7473622464B7}" type="pres">
      <dgm:prSet presAssocID="{FCB88F9B-28AF-45F8-A12C-66DABA6166ED}" presName="sibTrans" presStyleCnt="0"/>
      <dgm:spPr/>
    </dgm:pt>
    <dgm:pt modelId="{BDDF49D0-716A-4761-925A-CA79733AD7FD}" type="pres">
      <dgm:prSet presAssocID="{61F3F783-1E17-4F3C-B8A6-4476B2CF948F}" presName="node" presStyleLbl="node1" presStyleIdx="4" presStyleCnt="5" custScaleX="11584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A6F4594-2936-4236-85FE-66ACC1FCB19E}" type="presOf" srcId="{A633996A-837E-43BC-99EB-015169CB6A0B}" destId="{5208799A-2ACC-4127-B03C-930DD0ADC463}" srcOrd="0" destOrd="0" presId="urn:microsoft.com/office/officeart/2005/8/layout/default"/>
    <dgm:cxn modelId="{3FAAB524-81D8-4540-9831-66D2948C87DF}" srcId="{A633996A-837E-43BC-99EB-015169CB6A0B}" destId="{2D728EE9-2FB1-483A-BBD0-06F8BD3FFBA9}" srcOrd="2" destOrd="0" parTransId="{7132B5F3-161D-41D0-8A9A-1918A4126256}" sibTransId="{49B4D5CD-4848-46CF-A30C-483735745715}"/>
    <dgm:cxn modelId="{22513263-1C63-41AB-BF5E-3D3DCB906CA3}" type="presOf" srcId="{2D728EE9-2FB1-483A-BBD0-06F8BD3FFBA9}" destId="{18FEE908-F19F-48A8-BEA8-614B482FA344}" srcOrd="0" destOrd="0" presId="urn:microsoft.com/office/officeart/2005/8/layout/default"/>
    <dgm:cxn modelId="{F4D1BF86-025F-4F83-85D8-C7F664C3409D}" srcId="{A633996A-837E-43BC-99EB-015169CB6A0B}" destId="{E93CF4D5-3C30-46B8-8739-563010E018B5}" srcOrd="0" destOrd="0" parTransId="{2F8BBD3B-5BDB-4042-8CBD-2162A4FDB443}" sibTransId="{8FEC6383-6651-47FE-A1D6-3D9681BF5FDF}"/>
    <dgm:cxn modelId="{E3C63769-CE17-4AB9-BE99-631E0E73E6A5}" type="presOf" srcId="{E93CF4D5-3C30-46B8-8739-563010E018B5}" destId="{9F5196E8-E9EF-4D7E-9BF8-19867085A846}" srcOrd="0" destOrd="0" presId="urn:microsoft.com/office/officeart/2005/8/layout/default"/>
    <dgm:cxn modelId="{27BC6090-5CD9-4039-9047-CDAB2A475CDA}" srcId="{A633996A-837E-43BC-99EB-015169CB6A0B}" destId="{BA28F5EA-D063-436D-89AC-E8993C2DB23E}" srcOrd="1" destOrd="0" parTransId="{79B6BC1D-6340-4B9F-A60B-1D5D0AF84093}" sibTransId="{11A1C061-3BCA-405E-81D6-D2F6871799A7}"/>
    <dgm:cxn modelId="{CF08C27D-C91C-4281-9F77-15C204DFAE42}" type="presOf" srcId="{DFC0E0B8-4A08-4B95-A7EB-B604C3CCDEE8}" destId="{ABE42796-02A0-41C3-B0E2-67B9C652D757}" srcOrd="0" destOrd="0" presId="urn:microsoft.com/office/officeart/2005/8/layout/default"/>
    <dgm:cxn modelId="{F0A49134-B1D6-41EF-9FAC-C610D35A1C29}" srcId="{A633996A-837E-43BC-99EB-015169CB6A0B}" destId="{61F3F783-1E17-4F3C-B8A6-4476B2CF948F}" srcOrd="4" destOrd="0" parTransId="{26559609-4159-4CB4-BA7E-B116BAB3ECA9}" sibTransId="{3683652A-8194-4757-9747-5DD2989F49B9}"/>
    <dgm:cxn modelId="{C2274BF0-78F4-4DF5-8BED-E0DDF0C80291}" type="presOf" srcId="{61F3F783-1E17-4F3C-B8A6-4476B2CF948F}" destId="{BDDF49D0-716A-4761-925A-CA79733AD7FD}" srcOrd="0" destOrd="0" presId="urn:microsoft.com/office/officeart/2005/8/layout/default"/>
    <dgm:cxn modelId="{DE6DB34B-D3A2-4C87-B8BB-4DE996E32396}" srcId="{A633996A-837E-43BC-99EB-015169CB6A0B}" destId="{DFC0E0B8-4A08-4B95-A7EB-B604C3CCDEE8}" srcOrd="3" destOrd="0" parTransId="{EDF543A4-4260-448C-91BD-CC6749D43713}" sibTransId="{FCB88F9B-28AF-45F8-A12C-66DABA6166ED}"/>
    <dgm:cxn modelId="{E993CD6F-09E8-403C-9086-23B135DD0837}" type="presOf" srcId="{BA28F5EA-D063-436D-89AC-E8993C2DB23E}" destId="{1045377D-904F-4622-AA43-906A073ECA47}" srcOrd="0" destOrd="0" presId="urn:microsoft.com/office/officeart/2005/8/layout/default"/>
    <dgm:cxn modelId="{4FA37099-0293-4FAB-B697-20E7CB614CDA}" type="presParOf" srcId="{5208799A-2ACC-4127-B03C-930DD0ADC463}" destId="{9F5196E8-E9EF-4D7E-9BF8-19867085A846}" srcOrd="0" destOrd="0" presId="urn:microsoft.com/office/officeart/2005/8/layout/default"/>
    <dgm:cxn modelId="{EF2A72E3-5D9B-4670-88F3-37203B84CAEB}" type="presParOf" srcId="{5208799A-2ACC-4127-B03C-930DD0ADC463}" destId="{D923CF3B-C5EE-4B2F-AC09-BB8CB1ABE38A}" srcOrd="1" destOrd="0" presId="urn:microsoft.com/office/officeart/2005/8/layout/default"/>
    <dgm:cxn modelId="{C709864B-CE84-4F5C-8EFB-F808A06B0ABD}" type="presParOf" srcId="{5208799A-2ACC-4127-B03C-930DD0ADC463}" destId="{1045377D-904F-4622-AA43-906A073ECA47}" srcOrd="2" destOrd="0" presId="urn:microsoft.com/office/officeart/2005/8/layout/default"/>
    <dgm:cxn modelId="{B448812A-2BA7-4B1E-AC7F-E3A77C73666C}" type="presParOf" srcId="{5208799A-2ACC-4127-B03C-930DD0ADC463}" destId="{33AE043C-5AD6-4E39-9CCA-324D7817F5C2}" srcOrd="3" destOrd="0" presId="urn:microsoft.com/office/officeart/2005/8/layout/default"/>
    <dgm:cxn modelId="{A8F135C5-83ED-4308-9CAF-8EB5FDAF561D}" type="presParOf" srcId="{5208799A-2ACC-4127-B03C-930DD0ADC463}" destId="{18FEE908-F19F-48A8-BEA8-614B482FA344}" srcOrd="4" destOrd="0" presId="urn:microsoft.com/office/officeart/2005/8/layout/default"/>
    <dgm:cxn modelId="{9E9486B9-D5DF-4BDA-91BE-2BAC17025F4D}" type="presParOf" srcId="{5208799A-2ACC-4127-B03C-930DD0ADC463}" destId="{3F7AE21D-7193-442A-8297-6A2937CAB0BB}" srcOrd="5" destOrd="0" presId="urn:microsoft.com/office/officeart/2005/8/layout/default"/>
    <dgm:cxn modelId="{2F0F366E-B972-4EA9-830D-7FB4E147EA9E}" type="presParOf" srcId="{5208799A-2ACC-4127-B03C-930DD0ADC463}" destId="{ABE42796-02A0-41C3-B0E2-67B9C652D757}" srcOrd="6" destOrd="0" presId="urn:microsoft.com/office/officeart/2005/8/layout/default"/>
    <dgm:cxn modelId="{C102F79D-8C57-4DE7-84D6-FF26B03984E8}" type="presParOf" srcId="{5208799A-2ACC-4127-B03C-930DD0ADC463}" destId="{60EF41AD-04F4-4B79-B06D-7473622464B7}" srcOrd="7" destOrd="0" presId="urn:microsoft.com/office/officeart/2005/8/layout/default"/>
    <dgm:cxn modelId="{25C32B95-DFB0-4505-925A-0FB0248D3F1F}" type="presParOf" srcId="{5208799A-2ACC-4127-B03C-930DD0ADC463}" destId="{BDDF49D0-716A-4761-925A-CA79733AD7FD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A601BF-843E-477F-97C1-8414D05AE9DA}" type="datetimeFigureOut">
              <a:rPr lang="pt-BR" smtClean="0"/>
              <a:t>19/11/2018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E07DE-2A0B-45A5-AAB3-58C4C2B574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2016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8289B-8B40-4356-9382-72F3D5E71602}" type="datetimeFigureOut">
              <a:rPr lang="pt-BR" smtClean="0"/>
              <a:t>19/11/2018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3908B-FBFB-497E-A0E9-4F1B90B3B6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172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8289B-8B40-4356-9382-72F3D5E71602}" type="datetimeFigureOut">
              <a:rPr lang="pt-BR" smtClean="0"/>
              <a:t>19/11/2018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3908B-FBFB-497E-A0E9-4F1B90B3B6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9474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8289B-8B40-4356-9382-72F3D5E71602}" type="datetimeFigureOut">
              <a:rPr lang="pt-BR" smtClean="0"/>
              <a:t>19/11/2018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3908B-FBFB-497E-A0E9-4F1B90B3B6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7327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8289B-8B40-4356-9382-72F3D5E71602}" type="datetimeFigureOut">
              <a:rPr lang="pt-BR" smtClean="0"/>
              <a:t>19/11/2018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3908B-FBFB-497E-A0E9-4F1B90B3B6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3688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8289B-8B40-4356-9382-72F3D5E71602}" type="datetimeFigureOut">
              <a:rPr lang="pt-BR" smtClean="0"/>
              <a:t>19/11/2018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3908B-FBFB-497E-A0E9-4F1B90B3B6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4237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8289B-8B40-4356-9382-72F3D5E71602}" type="datetimeFigureOut">
              <a:rPr lang="pt-BR" smtClean="0"/>
              <a:t>19/11/2018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3908B-FBFB-497E-A0E9-4F1B90B3B6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5425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8289B-8B40-4356-9382-72F3D5E71602}" type="datetimeFigureOut">
              <a:rPr lang="pt-BR" smtClean="0"/>
              <a:t>19/11/2018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3908B-FBFB-497E-A0E9-4F1B90B3B6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9612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8289B-8B40-4356-9382-72F3D5E71602}" type="datetimeFigureOut">
              <a:rPr lang="pt-BR" smtClean="0"/>
              <a:t>19/11/2018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3908B-FBFB-497E-A0E9-4F1B90B3B6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9210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8289B-8B40-4356-9382-72F3D5E71602}" type="datetimeFigureOut">
              <a:rPr lang="pt-BR" smtClean="0"/>
              <a:t>19/11/2018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3908B-FBFB-497E-A0E9-4F1B90B3B6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3906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8289B-8B40-4356-9382-72F3D5E71602}" type="datetimeFigureOut">
              <a:rPr lang="pt-BR" smtClean="0"/>
              <a:t>19/11/2018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3908B-FBFB-497E-A0E9-4F1B90B3B6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7961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8289B-8B40-4356-9382-72F3D5E71602}" type="datetimeFigureOut">
              <a:rPr lang="pt-BR" smtClean="0"/>
              <a:t>19/11/2018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3908B-FBFB-497E-A0E9-4F1B90B3B6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896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8289B-8B40-4356-9382-72F3D5E71602}" type="datetimeFigureOut">
              <a:rPr lang="pt-BR" smtClean="0"/>
              <a:t>19/11/2018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3908B-FBFB-497E-A0E9-4F1B90B3B6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5984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93">
            <a:extLst>
              <a:ext uri="{FF2B5EF4-FFF2-40B4-BE49-F238E27FC236}">
                <a16:creationId xmlns="" xmlns:a16="http://schemas.microsoft.com/office/drawing/2014/main" id="{EF8E7426-9617-44F9-B98B-3D10167B1462}"/>
              </a:ext>
            </a:extLst>
          </p:cNvPr>
          <p:cNvSpPr/>
          <p:nvPr/>
        </p:nvSpPr>
        <p:spPr>
          <a:xfrm>
            <a:off x="1" y="893379"/>
            <a:ext cx="1755228" cy="1765738"/>
          </a:xfrm>
          <a:prstGeom prst="rect">
            <a:avLst/>
          </a:prstGeom>
          <a:gradFill>
            <a:gsLst>
              <a:gs pos="0">
                <a:srgbClr val="080349"/>
              </a:gs>
              <a:gs pos="50000">
                <a:srgbClr val="0C046A"/>
              </a:gs>
              <a:gs pos="100000">
                <a:srgbClr val="0F067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>
              <a:buSzPct val="25000"/>
            </a:pPr>
            <a:endParaRPr lang="pt-BR" sz="3600" b="1" dirty="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" name="Shape 94">
            <a:extLst>
              <a:ext uri="{FF2B5EF4-FFF2-40B4-BE49-F238E27FC236}">
                <a16:creationId xmlns="" xmlns:a16="http://schemas.microsoft.com/office/drawing/2014/main" id="{2C7892F0-1562-4FDD-B30F-A921D8737FB5}"/>
              </a:ext>
            </a:extLst>
          </p:cNvPr>
          <p:cNvSpPr/>
          <p:nvPr/>
        </p:nvSpPr>
        <p:spPr>
          <a:xfrm>
            <a:off x="1755229" y="893379"/>
            <a:ext cx="318655" cy="1765738"/>
          </a:xfrm>
          <a:prstGeom prst="rect">
            <a:avLst/>
          </a:prstGeom>
          <a:solidFill>
            <a:srgbClr val="C4161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rgbClr val="3D7B3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Shape 96">
            <a:extLst>
              <a:ext uri="{FF2B5EF4-FFF2-40B4-BE49-F238E27FC236}">
                <a16:creationId xmlns="" xmlns:a16="http://schemas.microsoft.com/office/drawing/2014/main" id="{EB9C8B56-4BC9-40FF-9D0A-AE32017C48D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17407" y="5850400"/>
            <a:ext cx="3157371" cy="70952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/>
          <p:cNvSpPr txBox="1"/>
          <p:nvPr/>
        </p:nvSpPr>
        <p:spPr>
          <a:xfrm>
            <a:off x="2073885" y="935419"/>
            <a:ext cx="707011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latin typeface="Century" charset="0"/>
                <a:ea typeface="Century" charset="0"/>
                <a:cs typeface="Century" charset="0"/>
              </a:rPr>
              <a:t>Posição</a:t>
            </a:r>
            <a:r>
              <a:rPr lang="en-US" sz="2200" dirty="0">
                <a:latin typeface="Century" charset="0"/>
                <a:ea typeface="Century" charset="0"/>
                <a:cs typeface="Century" charset="0"/>
              </a:rPr>
              <a:t> da </a:t>
            </a:r>
            <a:r>
              <a:rPr lang="en-US" sz="2200" dirty="0" err="1">
                <a:latin typeface="Century" charset="0"/>
                <a:ea typeface="Century" charset="0"/>
                <a:cs typeface="Century" charset="0"/>
              </a:rPr>
              <a:t>Direção</a:t>
            </a:r>
            <a:r>
              <a:rPr lang="en-US" sz="2200" dirty="0">
                <a:latin typeface="Century" charset="0"/>
                <a:ea typeface="Century" charset="0"/>
                <a:cs typeface="Century" charset="0"/>
              </a:rPr>
              <a:t> </a:t>
            </a:r>
            <a:r>
              <a:rPr lang="en-US" sz="2200" dirty="0" err="1">
                <a:latin typeface="Century" charset="0"/>
                <a:ea typeface="Century" charset="0"/>
                <a:cs typeface="Century" charset="0"/>
              </a:rPr>
              <a:t>Executiva</a:t>
            </a:r>
            <a:r>
              <a:rPr lang="en-US" sz="2200" dirty="0">
                <a:latin typeface="Century" charset="0"/>
                <a:ea typeface="Century" charset="0"/>
                <a:cs typeface="Century" charset="0"/>
              </a:rPr>
              <a:t> </a:t>
            </a:r>
            <a:r>
              <a:rPr lang="en-US" sz="2200" dirty="0" err="1">
                <a:latin typeface="Century" charset="0"/>
                <a:ea typeface="Century" charset="0"/>
                <a:cs typeface="Century" charset="0"/>
              </a:rPr>
              <a:t>Nacional</a:t>
            </a:r>
            <a:r>
              <a:rPr lang="en-US" sz="2200" dirty="0">
                <a:latin typeface="Century" charset="0"/>
                <a:ea typeface="Century" charset="0"/>
                <a:cs typeface="Century" charset="0"/>
              </a:rPr>
              <a:t> dos </a:t>
            </a:r>
            <a:r>
              <a:rPr lang="en-US" sz="2200" dirty="0" err="1">
                <a:latin typeface="Century" charset="0"/>
                <a:ea typeface="Century" charset="0"/>
                <a:cs typeface="Century" charset="0"/>
              </a:rPr>
              <a:t>Estudantes</a:t>
            </a:r>
            <a:r>
              <a:rPr lang="en-US" sz="2200" dirty="0">
                <a:latin typeface="Century" charset="0"/>
                <a:ea typeface="Century" charset="0"/>
                <a:cs typeface="Century" charset="0"/>
              </a:rPr>
              <a:t> de </a:t>
            </a:r>
            <a:r>
              <a:rPr lang="en-US" sz="2200" dirty="0" err="1">
                <a:latin typeface="Century" charset="0"/>
                <a:ea typeface="Century" charset="0"/>
                <a:cs typeface="Century" charset="0"/>
              </a:rPr>
              <a:t>Medicina</a:t>
            </a:r>
            <a:r>
              <a:rPr lang="en-US" sz="2200" dirty="0">
                <a:latin typeface="Century" charset="0"/>
                <a:ea typeface="Century" charset="0"/>
                <a:cs typeface="Century" charset="0"/>
              </a:rPr>
              <a:t> </a:t>
            </a:r>
            <a:r>
              <a:rPr lang="en-US" sz="2200" dirty="0" err="1">
                <a:latin typeface="Century" charset="0"/>
                <a:ea typeface="Century" charset="0"/>
                <a:cs typeface="Century" charset="0"/>
              </a:rPr>
              <a:t>sobre</a:t>
            </a:r>
            <a:r>
              <a:rPr lang="en-US" sz="2200" dirty="0">
                <a:latin typeface="Century" charset="0"/>
                <a:ea typeface="Century" charset="0"/>
                <a:cs typeface="Century" charset="0"/>
              </a:rPr>
              <a:t> o “</a:t>
            </a:r>
            <a:r>
              <a:rPr lang="en-US" sz="2200" dirty="0" err="1">
                <a:latin typeface="Century" charset="0"/>
                <a:ea typeface="Century" charset="0"/>
                <a:cs typeface="Century" charset="0"/>
              </a:rPr>
              <a:t>Exame</a:t>
            </a:r>
            <a:r>
              <a:rPr lang="en-US" sz="2200" dirty="0">
                <a:latin typeface="Century" charset="0"/>
                <a:ea typeface="Century" charset="0"/>
                <a:cs typeface="Century" charset="0"/>
              </a:rPr>
              <a:t> de </a:t>
            </a:r>
            <a:r>
              <a:rPr lang="en-US" sz="2200" dirty="0" err="1">
                <a:latin typeface="Century" charset="0"/>
                <a:ea typeface="Century" charset="0"/>
                <a:cs typeface="Century" charset="0"/>
              </a:rPr>
              <a:t>Ordem</a:t>
            </a:r>
            <a:r>
              <a:rPr lang="en-US" sz="2200" dirty="0" smtClean="0">
                <a:latin typeface="Century" charset="0"/>
                <a:ea typeface="Century" charset="0"/>
                <a:cs typeface="Century" charset="0"/>
              </a:rPr>
              <a:t>”</a:t>
            </a:r>
            <a:endParaRPr lang="pt-BR" sz="2200" dirty="0" smtClean="0">
              <a:latin typeface="Century" charset="0"/>
              <a:ea typeface="Century" charset="0"/>
              <a:cs typeface="Century" charset="0"/>
            </a:endParaRPr>
          </a:p>
          <a:p>
            <a:endParaRPr lang="pt-BR" sz="2200" dirty="0">
              <a:latin typeface="Century" charset="0"/>
              <a:ea typeface="Century" charset="0"/>
              <a:cs typeface="Century" charset="0"/>
            </a:endParaRPr>
          </a:p>
          <a:p>
            <a:r>
              <a:rPr lang="pt-BR" dirty="0" smtClean="0">
                <a:latin typeface="Century" charset="0"/>
                <a:ea typeface="Century" charset="0"/>
                <a:cs typeface="Century" charset="0"/>
              </a:rPr>
              <a:t>PLS 165 de 2017</a:t>
            </a:r>
          </a:p>
          <a:p>
            <a:r>
              <a:rPr lang="pt-BR" dirty="0" smtClean="0">
                <a:latin typeface="Century" charset="0"/>
                <a:ea typeface="Century" charset="0"/>
                <a:cs typeface="Century" charset="0"/>
              </a:rPr>
              <a:t>“Exame nacional de </a:t>
            </a:r>
            <a:r>
              <a:rPr lang="pt-BR" dirty="0" err="1" smtClean="0">
                <a:latin typeface="Century" charset="0"/>
                <a:ea typeface="Century" charset="0"/>
                <a:cs typeface="Century" charset="0"/>
              </a:rPr>
              <a:t>profici</a:t>
            </a:r>
            <a:r>
              <a:rPr lang="en-US" dirty="0" err="1" smtClean="0">
                <a:latin typeface="Century" charset="0"/>
                <a:ea typeface="Century" charset="0"/>
                <a:cs typeface="Century" charset="0"/>
              </a:rPr>
              <a:t>ência</a:t>
            </a:r>
            <a:r>
              <a:rPr lang="en-US" dirty="0" smtClean="0">
                <a:latin typeface="Century" charset="0"/>
                <a:ea typeface="Century" charset="0"/>
                <a:cs typeface="Century" charset="0"/>
              </a:rPr>
              <a:t> </a:t>
            </a:r>
            <a:r>
              <a:rPr lang="en-US" dirty="0" err="1" smtClean="0">
                <a:latin typeface="Century" charset="0"/>
                <a:ea typeface="Century" charset="0"/>
                <a:cs typeface="Century" charset="0"/>
              </a:rPr>
              <a:t>em</a:t>
            </a:r>
            <a:r>
              <a:rPr lang="en-US" dirty="0" smtClean="0">
                <a:latin typeface="Century" charset="0"/>
                <a:ea typeface="Century" charset="0"/>
                <a:cs typeface="Century" charset="0"/>
              </a:rPr>
              <a:t> </a:t>
            </a:r>
            <a:r>
              <a:rPr lang="en-US" dirty="0" err="1" smtClean="0">
                <a:latin typeface="Century" charset="0"/>
                <a:ea typeface="Century" charset="0"/>
                <a:cs typeface="Century" charset="0"/>
              </a:rPr>
              <a:t>Medicina</a:t>
            </a:r>
            <a:r>
              <a:rPr lang="en-US" dirty="0" smtClean="0">
                <a:latin typeface="Century" charset="0"/>
                <a:ea typeface="Century" charset="0"/>
                <a:cs typeface="Century" charset="0"/>
              </a:rPr>
              <a:t>”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420858" y="4619294"/>
            <a:ext cx="835047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entury" charset="0"/>
                <a:ea typeface="Century" charset="0"/>
                <a:cs typeface="Century" charset="0"/>
              </a:rPr>
              <a:t>Gustavo Di Lorenzo Villas Boas</a:t>
            </a:r>
          </a:p>
          <a:p>
            <a:pPr algn="ctr"/>
            <a:r>
              <a:rPr lang="en-US" sz="1400" dirty="0" err="1" smtClean="0">
                <a:latin typeface="Century" charset="0"/>
                <a:ea typeface="Century" charset="0"/>
                <a:cs typeface="Century" charset="0"/>
              </a:rPr>
              <a:t>Coordenador</a:t>
            </a:r>
            <a:r>
              <a:rPr lang="en-US" sz="1400" dirty="0" smtClean="0">
                <a:latin typeface="Century" charset="0"/>
                <a:ea typeface="Century" charset="0"/>
                <a:cs typeface="Century" charset="0"/>
              </a:rPr>
              <a:t> </a:t>
            </a:r>
            <a:r>
              <a:rPr lang="en-US" sz="1400" dirty="0" err="1" smtClean="0">
                <a:latin typeface="Century" charset="0"/>
                <a:ea typeface="Century" charset="0"/>
                <a:cs typeface="Century" charset="0"/>
              </a:rPr>
              <a:t>Geral</a:t>
            </a:r>
            <a:r>
              <a:rPr lang="en-US" sz="1400" dirty="0" smtClean="0">
                <a:latin typeface="Century" charset="0"/>
                <a:ea typeface="Century" charset="0"/>
                <a:cs typeface="Century" charset="0"/>
              </a:rPr>
              <a:t> </a:t>
            </a:r>
            <a:r>
              <a:rPr lang="mr-IN" sz="1400" dirty="0" smtClean="0">
                <a:latin typeface="Century" charset="0"/>
                <a:ea typeface="Century" charset="0"/>
                <a:cs typeface="Century" charset="0"/>
              </a:rPr>
              <a:t>–</a:t>
            </a:r>
            <a:r>
              <a:rPr lang="en-US" sz="1400" dirty="0" smtClean="0">
                <a:latin typeface="Century" charset="0"/>
                <a:ea typeface="Century" charset="0"/>
                <a:cs typeface="Century" charset="0"/>
              </a:rPr>
              <a:t> DENEM</a:t>
            </a:r>
          </a:p>
          <a:p>
            <a:pPr algn="ctr"/>
            <a:r>
              <a:rPr lang="en-US" sz="1400" dirty="0" err="1" smtClean="0">
                <a:latin typeface="Century" charset="0"/>
                <a:ea typeface="Century" charset="0"/>
                <a:cs typeface="Century" charset="0"/>
              </a:rPr>
              <a:t>g.boas@unesp.br</a:t>
            </a:r>
            <a:endParaRPr lang="en-US" sz="1400" dirty="0" smtClean="0">
              <a:latin typeface="Century" charset="0"/>
              <a:ea typeface="Century" charset="0"/>
              <a:cs typeface="Century" charset="0"/>
            </a:endParaRPr>
          </a:p>
          <a:p>
            <a:pPr algn="ctr"/>
            <a:endParaRPr lang="en-US" sz="1400" dirty="0">
              <a:latin typeface="Century" charset="0"/>
              <a:ea typeface="Century" charset="0"/>
              <a:cs typeface="Century" charset="0"/>
            </a:endParaRPr>
          </a:p>
          <a:p>
            <a:pPr algn="ctr"/>
            <a:r>
              <a:rPr lang="en-US" sz="1400" b="1" dirty="0" err="1">
                <a:latin typeface="Century" charset="0"/>
                <a:ea typeface="Century" charset="0"/>
                <a:cs typeface="Century" charset="0"/>
              </a:rPr>
              <a:t>d</a:t>
            </a:r>
            <a:r>
              <a:rPr lang="en-US" sz="1400" b="1" dirty="0" err="1" smtClean="0">
                <a:latin typeface="Century" charset="0"/>
                <a:ea typeface="Century" charset="0"/>
                <a:cs typeface="Century" charset="0"/>
              </a:rPr>
              <a:t>enem.org.br</a:t>
            </a:r>
            <a:endParaRPr lang="en-US" sz="1400" b="1" dirty="0" smtClean="0">
              <a:latin typeface="Century" charset="0"/>
              <a:ea typeface="Century" charset="0"/>
              <a:cs typeface="Centur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93">
            <a:extLst>
              <a:ext uri="{FF2B5EF4-FFF2-40B4-BE49-F238E27FC236}">
                <a16:creationId xmlns="" xmlns:a16="http://schemas.microsoft.com/office/drawing/2014/main" id="{EF8E7426-9617-44F9-B98B-3D10167B1462}"/>
              </a:ext>
            </a:extLst>
          </p:cNvPr>
          <p:cNvSpPr/>
          <p:nvPr/>
        </p:nvSpPr>
        <p:spPr>
          <a:xfrm>
            <a:off x="0" y="-1"/>
            <a:ext cx="7190509" cy="1212969"/>
          </a:xfrm>
          <a:prstGeom prst="rect">
            <a:avLst/>
          </a:prstGeom>
          <a:gradFill>
            <a:gsLst>
              <a:gs pos="0">
                <a:srgbClr val="080349"/>
              </a:gs>
              <a:gs pos="50000">
                <a:srgbClr val="0C046A"/>
              </a:gs>
              <a:gs pos="100000">
                <a:srgbClr val="0F067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pt-BR" sz="3600" b="1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CINAEM </a:t>
            </a:r>
          </a:p>
          <a:p>
            <a:pPr algn="ctr">
              <a:buSzPct val="25000"/>
            </a:pPr>
            <a:r>
              <a:rPr lang="pt-BR" sz="2000" b="1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Comissão Interinstitucional de Avaliação das Escolas Médicas</a:t>
            </a:r>
          </a:p>
        </p:txBody>
      </p:sp>
      <p:sp>
        <p:nvSpPr>
          <p:cNvPr id="5" name="Shape 94">
            <a:extLst>
              <a:ext uri="{FF2B5EF4-FFF2-40B4-BE49-F238E27FC236}">
                <a16:creationId xmlns="" xmlns:a16="http://schemas.microsoft.com/office/drawing/2014/main" id="{2C7892F0-1562-4FDD-B30F-A921D8737FB5}"/>
              </a:ext>
            </a:extLst>
          </p:cNvPr>
          <p:cNvSpPr/>
          <p:nvPr/>
        </p:nvSpPr>
        <p:spPr>
          <a:xfrm>
            <a:off x="7190508" y="0"/>
            <a:ext cx="318655" cy="1196752"/>
          </a:xfrm>
          <a:prstGeom prst="rect">
            <a:avLst/>
          </a:prstGeom>
          <a:solidFill>
            <a:srgbClr val="C4161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rgbClr val="3D7B3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Shape 96">
            <a:extLst>
              <a:ext uri="{FF2B5EF4-FFF2-40B4-BE49-F238E27FC236}">
                <a16:creationId xmlns="" xmlns:a16="http://schemas.microsoft.com/office/drawing/2014/main" id="{EB9C8B56-4BC9-40FF-9D0A-AE32017C48D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38482" y="5876779"/>
            <a:ext cx="2243049" cy="5040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C6E2D37F-4DDD-41D8-98B8-FB09661731D0}"/>
              </a:ext>
            </a:extLst>
          </p:cNvPr>
          <p:cNvSpPr txBox="1"/>
          <p:nvPr/>
        </p:nvSpPr>
        <p:spPr>
          <a:xfrm>
            <a:off x="0" y="1502186"/>
            <a:ext cx="7509163" cy="487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300" dirty="0">
              <a:latin typeface="Century" panose="02040604050505020304" pitchFamily="18" charset="0"/>
            </a:endParaRPr>
          </a:p>
          <a:p>
            <a:pPr algn="just"/>
            <a:r>
              <a:rPr lang="pt-BR" b="1" dirty="0" smtClean="0">
                <a:latin typeface="Century" panose="02040604050505020304" pitchFamily="18" charset="0"/>
              </a:rPr>
              <a:t>	3ª Fase</a:t>
            </a:r>
          </a:p>
          <a:p>
            <a:pPr algn="just"/>
            <a:endParaRPr lang="pt-BR" dirty="0" smtClean="0">
              <a:latin typeface="Century" panose="020406040505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dirty="0" smtClean="0">
                <a:latin typeface="Century" panose="02040604050505020304" pitchFamily="18" charset="0"/>
              </a:rPr>
              <a:t>Empenhou-se </a:t>
            </a:r>
            <a:r>
              <a:rPr lang="pt-BR" dirty="0">
                <a:latin typeface="Century" panose="02040604050505020304" pitchFamily="18" charset="0"/>
              </a:rPr>
              <a:t>em construir instrumentos de investigação e intervenção, visando à transformação da escola e do ensino médico, tendo como produto a proposta de um </a:t>
            </a:r>
            <a:r>
              <a:rPr lang="pt-BR" b="1" dirty="0">
                <a:latin typeface="Century" panose="02040604050505020304" pitchFamily="18" charset="0"/>
              </a:rPr>
              <a:t>novo eixo de desenvolvimento curricular</a:t>
            </a:r>
            <a:r>
              <a:rPr lang="pt-BR" dirty="0">
                <a:latin typeface="Century" panose="02040604050505020304" pitchFamily="18" charset="0"/>
              </a:rPr>
              <a:t> para a educação médica. </a:t>
            </a:r>
          </a:p>
          <a:p>
            <a:endParaRPr lang="pt-BR" dirty="0">
              <a:latin typeface="Century" panose="02040604050505020304" pitchFamily="18" charset="0"/>
            </a:endParaRPr>
          </a:p>
          <a:p>
            <a:r>
              <a:rPr lang="pt-BR" b="1" dirty="0" smtClean="0">
                <a:latin typeface="Century" panose="02040604050505020304" pitchFamily="18" charset="0"/>
              </a:rPr>
              <a:t>	4ª Fase</a:t>
            </a:r>
          </a:p>
          <a:p>
            <a:pPr algn="ctr"/>
            <a:endParaRPr lang="pt-BR" dirty="0">
              <a:latin typeface="Century" panose="020406040505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dirty="0">
                <a:latin typeface="Century" panose="02040604050505020304" pitchFamily="18" charset="0"/>
              </a:rPr>
              <a:t>Aprofundou a </a:t>
            </a:r>
            <a:r>
              <a:rPr lang="pt-BR" b="1" dirty="0">
                <a:latin typeface="Century" panose="02040604050505020304" pitchFamily="18" charset="0"/>
              </a:rPr>
              <a:t>ideia de avaliação como transformação </a:t>
            </a:r>
            <a:r>
              <a:rPr lang="pt-BR" dirty="0">
                <a:latin typeface="Century" panose="02040604050505020304" pitchFamily="18" charset="0"/>
              </a:rPr>
              <a:t>e desenvolveu vários instrumentos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dirty="0">
              <a:latin typeface="Century" panose="020406040505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dirty="0">
              <a:latin typeface="Century" panose="020406040505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dirty="0">
              <a:latin typeface="Century" panose="020406040505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dirty="0">
              <a:latin typeface="Century" panose="020406040505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234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93">
            <a:extLst>
              <a:ext uri="{FF2B5EF4-FFF2-40B4-BE49-F238E27FC236}">
                <a16:creationId xmlns="" xmlns:a16="http://schemas.microsoft.com/office/drawing/2014/main" id="{EF8E7426-9617-44F9-B98B-3D10167B1462}"/>
              </a:ext>
            </a:extLst>
          </p:cNvPr>
          <p:cNvSpPr/>
          <p:nvPr/>
        </p:nvSpPr>
        <p:spPr>
          <a:xfrm>
            <a:off x="0" y="0"/>
            <a:ext cx="7190509" cy="1196752"/>
          </a:xfrm>
          <a:prstGeom prst="rect">
            <a:avLst/>
          </a:prstGeom>
          <a:gradFill>
            <a:gsLst>
              <a:gs pos="0">
                <a:srgbClr val="080349"/>
              </a:gs>
              <a:gs pos="50000">
                <a:srgbClr val="0C046A"/>
              </a:gs>
              <a:gs pos="100000">
                <a:srgbClr val="0F067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pt-BR" sz="3600" b="1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SINAES</a:t>
            </a:r>
          </a:p>
          <a:p>
            <a:pPr algn="ctr">
              <a:buSzPct val="25000"/>
            </a:pPr>
            <a:r>
              <a:rPr lang="pt-BR" sz="2300" b="1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Sistema Nacional de Avaliação do Ensino Superior</a:t>
            </a:r>
          </a:p>
        </p:txBody>
      </p:sp>
      <p:sp>
        <p:nvSpPr>
          <p:cNvPr id="5" name="Shape 94">
            <a:extLst>
              <a:ext uri="{FF2B5EF4-FFF2-40B4-BE49-F238E27FC236}">
                <a16:creationId xmlns="" xmlns:a16="http://schemas.microsoft.com/office/drawing/2014/main" id="{2C7892F0-1562-4FDD-B30F-A921D8737FB5}"/>
              </a:ext>
            </a:extLst>
          </p:cNvPr>
          <p:cNvSpPr/>
          <p:nvPr/>
        </p:nvSpPr>
        <p:spPr>
          <a:xfrm>
            <a:off x="7190508" y="0"/>
            <a:ext cx="318655" cy="1196752"/>
          </a:xfrm>
          <a:prstGeom prst="rect">
            <a:avLst/>
          </a:prstGeom>
          <a:solidFill>
            <a:srgbClr val="C4161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rgbClr val="3D7B3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Shape 96">
            <a:extLst>
              <a:ext uri="{FF2B5EF4-FFF2-40B4-BE49-F238E27FC236}">
                <a16:creationId xmlns="" xmlns:a16="http://schemas.microsoft.com/office/drawing/2014/main" id="{EB9C8B56-4BC9-40FF-9D0A-AE32017C48D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38482" y="5876779"/>
            <a:ext cx="2243049" cy="5040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C6E2D37F-4DDD-41D8-98B8-FB09661731D0}"/>
              </a:ext>
            </a:extLst>
          </p:cNvPr>
          <p:cNvSpPr txBox="1"/>
          <p:nvPr/>
        </p:nvSpPr>
        <p:spPr>
          <a:xfrm>
            <a:off x="0" y="2138290"/>
            <a:ext cx="835621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/>
            </a:r>
            <a:br>
              <a:rPr lang="pt-BR" sz="2400" dirty="0"/>
            </a:br>
            <a:endParaRPr lang="pt-BR" sz="2100" dirty="0">
              <a:latin typeface="Century" panose="02040604050505020304" pitchFamily="18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10" y="1692166"/>
            <a:ext cx="7223453" cy="378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35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93">
            <a:extLst>
              <a:ext uri="{FF2B5EF4-FFF2-40B4-BE49-F238E27FC236}">
                <a16:creationId xmlns="" xmlns:a16="http://schemas.microsoft.com/office/drawing/2014/main" id="{EF8E7426-9617-44F9-B98B-3D10167B1462}"/>
              </a:ext>
            </a:extLst>
          </p:cNvPr>
          <p:cNvSpPr/>
          <p:nvPr/>
        </p:nvSpPr>
        <p:spPr>
          <a:xfrm>
            <a:off x="0" y="0"/>
            <a:ext cx="7190509" cy="1196752"/>
          </a:xfrm>
          <a:prstGeom prst="rect">
            <a:avLst/>
          </a:prstGeom>
          <a:gradFill>
            <a:gsLst>
              <a:gs pos="0">
                <a:srgbClr val="080349"/>
              </a:gs>
              <a:gs pos="50000">
                <a:srgbClr val="0C046A"/>
              </a:gs>
              <a:gs pos="100000">
                <a:srgbClr val="0F067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pt-BR" sz="3600" b="1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SINAES</a:t>
            </a:r>
          </a:p>
          <a:p>
            <a:pPr algn="ctr">
              <a:buSzPct val="25000"/>
            </a:pPr>
            <a:r>
              <a:rPr lang="pt-BR" sz="2300" b="1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Sistema Nacional de Avaliação do Ensino Superior</a:t>
            </a:r>
          </a:p>
        </p:txBody>
      </p:sp>
      <p:sp>
        <p:nvSpPr>
          <p:cNvPr id="5" name="Shape 94">
            <a:extLst>
              <a:ext uri="{FF2B5EF4-FFF2-40B4-BE49-F238E27FC236}">
                <a16:creationId xmlns="" xmlns:a16="http://schemas.microsoft.com/office/drawing/2014/main" id="{2C7892F0-1562-4FDD-B30F-A921D8737FB5}"/>
              </a:ext>
            </a:extLst>
          </p:cNvPr>
          <p:cNvSpPr/>
          <p:nvPr/>
        </p:nvSpPr>
        <p:spPr>
          <a:xfrm>
            <a:off x="7190508" y="0"/>
            <a:ext cx="318655" cy="1196752"/>
          </a:xfrm>
          <a:prstGeom prst="rect">
            <a:avLst/>
          </a:prstGeom>
          <a:solidFill>
            <a:srgbClr val="C4161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rgbClr val="3D7B3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Shape 96">
            <a:extLst>
              <a:ext uri="{FF2B5EF4-FFF2-40B4-BE49-F238E27FC236}">
                <a16:creationId xmlns="" xmlns:a16="http://schemas.microsoft.com/office/drawing/2014/main" id="{EB9C8B56-4BC9-40FF-9D0A-AE32017C48D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38482" y="5876779"/>
            <a:ext cx="2243049" cy="5040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C6E2D37F-4DDD-41D8-98B8-FB09661731D0}"/>
              </a:ext>
            </a:extLst>
          </p:cNvPr>
          <p:cNvSpPr txBox="1"/>
          <p:nvPr/>
        </p:nvSpPr>
        <p:spPr>
          <a:xfrm>
            <a:off x="0" y="2138290"/>
            <a:ext cx="835621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/>
            </a:r>
            <a:br>
              <a:rPr lang="pt-BR" sz="2400" dirty="0"/>
            </a:br>
            <a:endParaRPr lang="pt-BR" sz="2100" dirty="0">
              <a:latin typeface="Century" panose="02040604050505020304" pitchFamily="18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B3FD8D2F-ACC0-4792-9201-A9C79D0EC094}"/>
              </a:ext>
            </a:extLst>
          </p:cNvPr>
          <p:cNvSpPr txBox="1"/>
          <p:nvPr/>
        </p:nvSpPr>
        <p:spPr>
          <a:xfrm>
            <a:off x="251791" y="1352464"/>
            <a:ext cx="7653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pt-BR" dirty="0"/>
          </a:p>
          <a:p>
            <a:pPr marL="285750" indent="-285750">
              <a:buFontTx/>
              <a:buChar char="-"/>
            </a:pPr>
            <a:endParaRPr lang="pt-BR" dirty="0"/>
          </a:p>
        </p:txBody>
      </p:sp>
      <p:graphicFrame>
        <p:nvGraphicFramePr>
          <p:cNvPr id="11" name="Espaço Reservado para Conteúdo 10">
            <a:extLst>
              <a:ext uri="{FF2B5EF4-FFF2-40B4-BE49-F238E27FC236}">
                <a16:creationId xmlns="" xmlns:a16="http://schemas.microsoft.com/office/drawing/2014/main" id="{8269747E-F582-4A5A-B452-C5A17C8E86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1684658"/>
              </p:ext>
            </p:extLst>
          </p:nvPr>
        </p:nvGraphicFramePr>
        <p:xfrm>
          <a:off x="364623" y="1802079"/>
          <a:ext cx="5772150" cy="3253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CaixaDeTexto 11">
            <a:extLst>
              <a:ext uri="{FF2B5EF4-FFF2-40B4-BE49-F238E27FC236}">
                <a16:creationId xmlns="" xmlns:a16="http://schemas.microsoft.com/office/drawing/2014/main" id="{82DFF308-EF10-425A-94C6-17811BB62A29}"/>
              </a:ext>
            </a:extLst>
          </p:cNvPr>
          <p:cNvSpPr txBox="1"/>
          <p:nvPr/>
        </p:nvSpPr>
        <p:spPr>
          <a:xfrm>
            <a:off x="364623" y="4952454"/>
            <a:ext cx="671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O que prevalece nesse instrumento?</a:t>
            </a:r>
          </a:p>
          <a:p>
            <a:pPr marL="342900" indent="-342900">
              <a:buFont typeface="Arial" charset="0"/>
              <a:buChar char="•"/>
            </a:pPr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Quais as repercussões desse instrumento?</a:t>
            </a:r>
          </a:p>
        </p:txBody>
      </p:sp>
    </p:spTree>
    <p:extLst>
      <p:ext uri="{BB962C8B-B14F-4D97-AF65-F5344CB8AC3E}">
        <p14:creationId xmlns:p14="http://schemas.microsoft.com/office/powerpoint/2010/main" val="3245342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93">
            <a:extLst>
              <a:ext uri="{FF2B5EF4-FFF2-40B4-BE49-F238E27FC236}">
                <a16:creationId xmlns="" xmlns:a16="http://schemas.microsoft.com/office/drawing/2014/main" id="{EF8E7426-9617-44F9-B98B-3D10167B1462}"/>
              </a:ext>
            </a:extLst>
          </p:cNvPr>
          <p:cNvSpPr/>
          <p:nvPr/>
        </p:nvSpPr>
        <p:spPr>
          <a:xfrm>
            <a:off x="0" y="0"/>
            <a:ext cx="7190509" cy="1196752"/>
          </a:xfrm>
          <a:prstGeom prst="rect">
            <a:avLst/>
          </a:prstGeom>
          <a:gradFill>
            <a:gsLst>
              <a:gs pos="0">
                <a:srgbClr val="080349"/>
              </a:gs>
              <a:gs pos="50000">
                <a:srgbClr val="0C046A"/>
              </a:gs>
              <a:gs pos="100000">
                <a:srgbClr val="0F067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pt-BR" sz="3600" b="1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Diagnósticos</a:t>
            </a:r>
          </a:p>
        </p:txBody>
      </p:sp>
      <p:sp>
        <p:nvSpPr>
          <p:cNvPr id="5" name="Shape 94">
            <a:extLst>
              <a:ext uri="{FF2B5EF4-FFF2-40B4-BE49-F238E27FC236}">
                <a16:creationId xmlns="" xmlns:a16="http://schemas.microsoft.com/office/drawing/2014/main" id="{2C7892F0-1562-4FDD-B30F-A921D8737FB5}"/>
              </a:ext>
            </a:extLst>
          </p:cNvPr>
          <p:cNvSpPr/>
          <p:nvPr/>
        </p:nvSpPr>
        <p:spPr>
          <a:xfrm>
            <a:off x="7190508" y="0"/>
            <a:ext cx="318655" cy="1196752"/>
          </a:xfrm>
          <a:prstGeom prst="rect">
            <a:avLst/>
          </a:prstGeom>
          <a:solidFill>
            <a:srgbClr val="C4161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rgbClr val="3D7B3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Shape 96">
            <a:extLst>
              <a:ext uri="{FF2B5EF4-FFF2-40B4-BE49-F238E27FC236}">
                <a16:creationId xmlns="" xmlns:a16="http://schemas.microsoft.com/office/drawing/2014/main" id="{EB9C8B56-4BC9-40FF-9D0A-AE32017C48D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38482" y="5876779"/>
            <a:ext cx="2243049" cy="5040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C6E2D37F-4DDD-41D8-98B8-FB09661731D0}"/>
              </a:ext>
            </a:extLst>
          </p:cNvPr>
          <p:cNvSpPr txBox="1"/>
          <p:nvPr/>
        </p:nvSpPr>
        <p:spPr>
          <a:xfrm>
            <a:off x="0" y="2138290"/>
            <a:ext cx="835621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/>
            </a:r>
            <a:br>
              <a:rPr lang="pt-BR" sz="2400" dirty="0"/>
            </a:br>
            <a:endParaRPr lang="pt-BR" sz="2100" dirty="0">
              <a:latin typeface="Century" panose="02040604050505020304" pitchFamily="18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B3FD8D2F-ACC0-4792-9201-A9C79D0EC094}"/>
              </a:ext>
            </a:extLst>
          </p:cNvPr>
          <p:cNvSpPr txBox="1"/>
          <p:nvPr/>
        </p:nvSpPr>
        <p:spPr>
          <a:xfrm>
            <a:off x="251791" y="1352464"/>
            <a:ext cx="7653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pt-BR" dirty="0"/>
          </a:p>
          <a:p>
            <a:pPr marL="285750" indent="-285750">
              <a:buFontTx/>
              <a:buChar char="-"/>
            </a:pPr>
            <a:endParaRPr lang="pt-BR" dirty="0"/>
          </a:p>
        </p:txBody>
      </p:sp>
      <p:pic>
        <p:nvPicPr>
          <p:cNvPr id="9" name="Espaço Reservado para Conteúdo 3">
            <a:extLst>
              <a:ext uri="{FF2B5EF4-FFF2-40B4-BE49-F238E27FC236}">
                <a16:creationId xmlns="" xmlns:a16="http://schemas.microsoft.com/office/drawing/2014/main" id="{5BD5BA99-B377-4A76-AA0C-76924856F771}"/>
              </a:ext>
            </a:extLst>
          </p:cNvPr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4" y="1549633"/>
            <a:ext cx="7684067" cy="2408439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="" xmlns:a16="http://schemas.microsoft.com/office/drawing/2014/main" id="{CD89F9D8-D660-47A7-9DED-C9A64339A1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482" y="2298097"/>
            <a:ext cx="2388138" cy="323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690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93">
            <a:extLst>
              <a:ext uri="{FF2B5EF4-FFF2-40B4-BE49-F238E27FC236}">
                <a16:creationId xmlns="" xmlns:a16="http://schemas.microsoft.com/office/drawing/2014/main" id="{EF8E7426-9617-44F9-B98B-3D10167B1462}"/>
              </a:ext>
            </a:extLst>
          </p:cNvPr>
          <p:cNvSpPr/>
          <p:nvPr/>
        </p:nvSpPr>
        <p:spPr>
          <a:xfrm>
            <a:off x="0" y="0"/>
            <a:ext cx="7190509" cy="1196752"/>
          </a:xfrm>
          <a:prstGeom prst="rect">
            <a:avLst/>
          </a:prstGeom>
          <a:gradFill>
            <a:gsLst>
              <a:gs pos="0">
                <a:srgbClr val="080349"/>
              </a:gs>
              <a:gs pos="50000">
                <a:srgbClr val="0C046A"/>
              </a:gs>
              <a:gs pos="100000">
                <a:srgbClr val="0F067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pt-BR" sz="3600" b="1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Experiência Internacional</a:t>
            </a:r>
          </a:p>
          <a:p>
            <a:pPr algn="ctr">
              <a:buSzPct val="25000"/>
            </a:pPr>
            <a:r>
              <a:rPr lang="pt-BR" sz="2000" b="1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GMC (Reino Unido)</a:t>
            </a:r>
          </a:p>
        </p:txBody>
      </p:sp>
      <p:sp>
        <p:nvSpPr>
          <p:cNvPr id="5" name="Shape 94">
            <a:extLst>
              <a:ext uri="{FF2B5EF4-FFF2-40B4-BE49-F238E27FC236}">
                <a16:creationId xmlns="" xmlns:a16="http://schemas.microsoft.com/office/drawing/2014/main" id="{2C7892F0-1562-4FDD-B30F-A921D8737FB5}"/>
              </a:ext>
            </a:extLst>
          </p:cNvPr>
          <p:cNvSpPr/>
          <p:nvPr/>
        </p:nvSpPr>
        <p:spPr>
          <a:xfrm>
            <a:off x="7190508" y="0"/>
            <a:ext cx="318655" cy="1196752"/>
          </a:xfrm>
          <a:prstGeom prst="rect">
            <a:avLst/>
          </a:prstGeom>
          <a:solidFill>
            <a:srgbClr val="C4161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rgbClr val="3D7B3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Shape 96">
            <a:extLst>
              <a:ext uri="{FF2B5EF4-FFF2-40B4-BE49-F238E27FC236}">
                <a16:creationId xmlns="" xmlns:a16="http://schemas.microsoft.com/office/drawing/2014/main" id="{EB9C8B56-4BC9-40FF-9D0A-AE32017C48D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38482" y="5876779"/>
            <a:ext cx="2243049" cy="5040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C6E2D37F-4DDD-41D8-98B8-FB09661731D0}"/>
              </a:ext>
            </a:extLst>
          </p:cNvPr>
          <p:cNvSpPr txBox="1"/>
          <p:nvPr/>
        </p:nvSpPr>
        <p:spPr>
          <a:xfrm>
            <a:off x="0" y="2138290"/>
            <a:ext cx="835621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/>
            </a:r>
            <a:br>
              <a:rPr lang="pt-BR" sz="2400" dirty="0"/>
            </a:br>
            <a:endParaRPr lang="pt-BR" sz="2100" dirty="0">
              <a:latin typeface="Century" panose="02040604050505020304" pitchFamily="18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B3FD8D2F-ACC0-4792-9201-A9C79D0EC094}"/>
              </a:ext>
            </a:extLst>
          </p:cNvPr>
          <p:cNvSpPr txBox="1"/>
          <p:nvPr/>
        </p:nvSpPr>
        <p:spPr>
          <a:xfrm>
            <a:off x="251791" y="1352464"/>
            <a:ext cx="7653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pt-BR" dirty="0"/>
          </a:p>
          <a:p>
            <a:pPr marL="285750" indent="-285750">
              <a:buFontTx/>
              <a:buChar char="-"/>
            </a:pPr>
            <a:endParaRPr lang="pt-BR" dirty="0"/>
          </a:p>
        </p:txBody>
      </p:sp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AF563517-2548-4993-B139-F802DD09D6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60" y="1998795"/>
            <a:ext cx="6103666" cy="228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210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93">
            <a:extLst>
              <a:ext uri="{FF2B5EF4-FFF2-40B4-BE49-F238E27FC236}">
                <a16:creationId xmlns="" xmlns:a16="http://schemas.microsoft.com/office/drawing/2014/main" id="{EF8E7426-9617-44F9-B98B-3D10167B1462}"/>
              </a:ext>
            </a:extLst>
          </p:cNvPr>
          <p:cNvSpPr/>
          <p:nvPr/>
        </p:nvSpPr>
        <p:spPr>
          <a:xfrm>
            <a:off x="0" y="0"/>
            <a:ext cx="7190509" cy="1196752"/>
          </a:xfrm>
          <a:prstGeom prst="rect">
            <a:avLst/>
          </a:prstGeom>
          <a:gradFill>
            <a:gsLst>
              <a:gs pos="0">
                <a:srgbClr val="080349"/>
              </a:gs>
              <a:gs pos="50000">
                <a:srgbClr val="0C046A"/>
              </a:gs>
              <a:gs pos="100000">
                <a:srgbClr val="0F067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pt-BR" sz="3600" b="1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Experiência Internacional</a:t>
            </a:r>
          </a:p>
          <a:p>
            <a:pPr algn="ctr">
              <a:buSzPct val="25000"/>
            </a:pPr>
            <a:r>
              <a:rPr lang="pt-BR" sz="2000" b="1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GMC (Reino Unido)</a:t>
            </a:r>
          </a:p>
        </p:txBody>
      </p:sp>
      <p:sp>
        <p:nvSpPr>
          <p:cNvPr id="5" name="Shape 94">
            <a:extLst>
              <a:ext uri="{FF2B5EF4-FFF2-40B4-BE49-F238E27FC236}">
                <a16:creationId xmlns="" xmlns:a16="http://schemas.microsoft.com/office/drawing/2014/main" id="{2C7892F0-1562-4FDD-B30F-A921D8737FB5}"/>
              </a:ext>
            </a:extLst>
          </p:cNvPr>
          <p:cNvSpPr/>
          <p:nvPr/>
        </p:nvSpPr>
        <p:spPr>
          <a:xfrm>
            <a:off x="7190508" y="0"/>
            <a:ext cx="318655" cy="1196752"/>
          </a:xfrm>
          <a:prstGeom prst="rect">
            <a:avLst/>
          </a:prstGeom>
          <a:solidFill>
            <a:srgbClr val="C4161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rgbClr val="3D7B3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Shape 96">
            <a:extLst>
              <a:ext uri="{FF2B5EF4-FFF2-40B4-BE49-F238E27FC236}">
                <a16:creationId xmlns="" xmlns:a16="http://schemas.microsoft.com/office/drawing/2014/main" id="{EB9C8B56-4BC9-40FF-9D0A-AE32017C48D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38482" y="5876779"/>
            <a:ext cx="2243049" cy="5040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C6E2D37F-4DDD-41D8-98B8-FB09661731D0}"/>
              </a:ext>
            </a:extLst>
          </p:cNvPr>
          <p:cNvSpPr txBox="1"/>
          <p:nvPr/>
        </p:nvSpPr>
        <p:spPr>
          <a:xfrm>
            <a:off x="0" y="2138290"/>
            <a:ext cx="835621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/>
            </a:r>
            <a:br>
              <a:rPr lang="pt-BR" sz="2400" dirty="0"/>
            </a:br>
            <a:endParaRPr lang="pt-BR" sz="2100" dirty="0">
              <a:latin typeface="Century" panose="02040604050505020304" pitchFamily="18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B3FD8D2F-ACC0-4792-9201-A9C79D0EC094}"/>
              </a:ext>
            </a:extLst>
          </p:cNvPr>
          <p:cNvSpPr txBox="1"/>
          <p:nvPr/>
        </p:nvSpPr>
        <p:spPr>
          <a:xfrm>
            <a:off x="251791" y="1352464"/>
            <a:ext cx="7653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pt-BR" dirty="0"/>
          </a:p>
          <a:p>
            <a:pPr marL="285750" indent="-285750">
              <a:buFontTx/>
              <a:buChar char="-"/>
            </a:pPr>
            <a:endParaRPr lang="pt-BR" dirty="0"/>
          </a:p>
        </p:txBody>
      </p:sp>
      <p:pic>
        <p:nvPicPr>
          <p:cNvPr id="8" name="Espaço Reservado para Conteúdo 3">
            <a:extLst>
              <a:ext uri="{FF2B5EF4-FFF2-40B4-BE49-F238E27FC236}">
                <a16:creationId xmlns="" xmlns:a16="http://schemas.microsoft.com/office/drawing/2014/main" id="{22DDC7C7-2738-4DDA-8483-C133FF1C33FF}"/>
              </a:ext>
            </a:extLst>
          </p:cNvPr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49" y="1675629"/>
            <a:ext cx="6928928" cy="351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071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93">
            <a:extLst>
              <a:ext uri="{FF2B5EF4-FFF2-40B4-BE49-F238E27FC236}">
                <a16:creationId xmlns="" xmlns:a16="http://schemas.microsoft.com/office/drawing/2014/main" id="{EF8E7426-9617-44F9-B98B-3D10167B1462}"/>
              </a:ext>
            </a:extLst>
          </p:cNvPr>
          <p:cNvSpPr/>
          <p:nvPr/>
        </p:nvSpPr>
        <p:spPr>
          <a:xfrm>
            <a:off x="0" y="0"/>
            <a:ext cx="7190509" cy="1196752"/>
          </a:xfrm>
          <a:prstGeom prst="rect">
            <a:avLst/>
          </a:prstGeom>
          <a:gradFill>
            <a:gsLst>
              <a:gs pos="0">
                <a:srgbClr val="080349"/>
              </a:gs>
              <a:gs pos="50000">
                <a:srgbClr val="0C046A"/>
              </a:gs>
              <a:gs pos="100000">
                <a:srgbClr val="0F067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pt-BR" sz="3600" b="1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SAEME</a:t>
            </a:r>
          </a:p>
          <a:p>
            <a:pPr algn="ctr">
              <a:buSzPct val="25000"/>
            </a:pPr>
            <a:r>
              <a:rPr lang="pt-BR" sz="2300" b="1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Sistema de Acreditação das Escolas Médicas</a:t>
            </a:r>
          </a:p>
        </p:txBody>
      </p:sp>
      <p:sp>
        <p:nvSpPr>
          <p:cNvPr id="5" name="Shape 94">
            <a:extLst>
              <a:ext uri="{FF2B5EF4-FFF2-40B4-BE49-F238E27FC236}">
                <a16:creationId xmlns="" xmlns:a16="http://schemas.microsoft.com/office/drawing/2014/main" id="{2C7892F0-1562-4FDD-B30F-A921D8737FB5}"/>
              </a:ext>
            </a:extLst>
          </p:cNvPr>
          <p:cNvSpPr/>
          <p:nvPr/>
        </p:nvSpPr>
        <p:spPr>
          <a:xfrm>
            <a:off x="7190508" y="0"/>
            <a:ext cx="318655" cy="1196752"/>
          </a:xfrm>
          <a:prstGeom prst="rect">
            <a:avLst/>
          </a:prstGeom>
          <a:solidFill>
            <a:srgbClr val="C4161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rgbClr val="3D7B3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Shape 96">
            <a:extLst>
              <a:ext uri="{FF2B5EF4-FFF2-40B4-BE49-F238E27FC236}">
                <a16:creationId xmlns="" xmlns:a16="http://schemas.microsoft.com/office/drawing/2014/main" id="{EB9C8B56-4BC9-40FF-9D0A-AE32017C48D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38482" y="5876779"/>
            <a:ext cx="2243049" cy="5040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C6E2D37F-4DDD-41D8-98B8-FB09661731D0}"/>
              </a:ext>
            </a:extLst>
          </p:cNvPr>
          <p:cNvSpPr txBox="1"/>
          <p:nvPr/>
        </p:nvSpPr>
        <p:spPr>
          <a:xfrm>
            <a:off x="0" y="2138290"/>
            <a:ext cx="835621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/>
            </a:r>
            <a:br>
              <a:rPr lang="pt-BR" sz="2400" dirty="0"/>
            </a:br>
            <a:endParaRPr lang="pt-BR" sz="2100" dirty="0">
              <a:latin typeface="Century" panose="02040604050505020304" pitchFamily="18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B3FD8D2F-ACC0-4792-9201-A9C79D0EC094}"/>
              </a:ext>
            </a:extLst>
          </p:cNvPr>
          <p:cNvSpPr txBox="1"/>
          <p:nvPr/>
        </p:nvSpPr>
        <p:spPr>
          <a:xfrm>
            <a:off x="251791" y="1352464"/>
            <a:ext cx="7653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pt-BR" dirty="0"/>
          </a:p>
          <a:p>
            <a:pPr marL="285750" indent="-285750">
              <a:buFontTx/>
              <a:buChar char="-"/>
            </a:pPr>
            <a:endParaRPr lang="pt-BR" dirty="0"/>
          </a:p>
        </p:txBody>
      </p:sp>
      <p:pic>
        <p:nvPicPr>
          <p:cNvPr id="8" name="Espaço Reservado para Conteúdo 3">
            <a:extLst>
              <a:ext uri="{FF2B5EF4-FFF2-40B4-BE49-F238E27FC236}">
                <a16:creationId xmlns="" xmlns:a16="http://schemas.microsoft.com/office/drawing/2014/main" id="{73053600-1567-46ED-A6A2-CBE55E70A7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91" y="1392963"/>
            <a:ext cx="8315325" cy="1685925"/>
          </a:xfrm>
        </p:spPr>
      </p:pic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F47ABCC0-C2BC-4622-A210-919F58255E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91" y="3119387"/>
            <a:ext cx="6078088" cy="344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59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93">
            <a:extLst>
              <a:ext uri="{FF2B5EF4-FFF2-40B4-BE49-F238E27FC236}">
                <a16:creationId xmlns="" xmlns:a16="http://schemas.microsoft.com/office/drawing/2014/main" id="{EF8E7426-9617-44F9-B98B-3D10167B1462}"/>
              </a:ext>
            </a:extLst>
          </p:cNvPr>
          <p:cNvSpPr/>
          <p:nvPr/>
        </p:nvSpPr>
        <p:spPr>
          <a:xfrm>
            <a:off x="0" y="0"/>
            <a:ext cx="7190509" cy="1196752"/>
          </a:xfrm>
          <a:prstGeom prst="rect">
            <a:avLst/>
          </a:prstGeom>
          <a:gradFill>
            <a:gsLst>
              <a:gs pos="0">
                <a:srgbClr val="080349"/>
              </a:gs>
              <a:gs pos="50000">
                <a:srgbClr val="0C046A"/>
              </a:gs>
              <a:gs pos="100000">
                <a:srgbClr val="0F067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pt-BR" sz="3600" b="1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SAEME</a:t>
            </a:r>
          </a:p>
          <a:p>
            <a:pPr algn="ctr">
              <a:buSzPct val="25000"/>
            </a:pPr>
            <a:r>
              <a:rPr lang="pt-BR" sz="2300" b="1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Sistema de Acreditação das Escolas Médicas</a:t>
            </a:r>
          </a:p>
        </p:txBody>
      </p:sp>
      <p:sp>
        <p:nvSpPr>
          <p:cNvPr id="5" name="Shape 94">
            <a:extLst>
              <a:ext uri="{FF2B5EF4-FFF2-40B4-BE49-F238E27FC236}">
                <a16:creationId xmlns="" xmlns:a16="http://schemas.microsoft.com/office/drawing/2014/main" id="{2C7892F0-1562-4FDD-B30F-A921D8737FB5}"/>
              </a:ext>
            </a:extLst>
          </p:cNvPr>
          <p:cNvSpPr/>
          <p:nvPr/>
        </p:nvSpPr>
        <p:spPr>
          <a:xfrm>
            <a:off x="7190508" y="0"/>
            <a:ext cx="318655" cy="1196752"/>
          </a:xfrm>
          <a:prstGeom prst="rect">
            <a:avLst/>
          </a:prstGeom>
          <a:solidFill>
            <a:srgbClr val="C4161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rgbClr val="3D7B3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Shape 96">
            <a:extLst>
              <a:ext uri="{FF2B5EF4-FFF2-40B4-BE49-F238E27FC236}">
                <a16:creationId xmlns="" xmlns:a16="http://schemas.microsoft.com/office/drawing/2014/main" id="{EB9C8B56-4BC9-40FF-9D0A-AE32017C48D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38482" y="5876779"/>
            <a:ext cx="2243049" cy="5040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C6E2D37F-4DDD-41D8-98B8-FB09661731D0}"/>
              </a:ext>
            </a:extLst>
          </p:cNvPr>
          <p:cNvSpPr txBox="1"/>
          <p:nvPr/>
        </p:nvSpPr>
        <p:spPr>
          <a:xfrm>
            <a:off x="0" y="2138290"/>
            <a:ext cx="835621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/>
            </a:r>
            <a:br>
              <a:rPr lang="pt-BR" sz="2400" dirty="0"/>
            </a:br>
            <a:endParaRPr lang="pt-BR" sz="2100" dirty="0">
              <a:latin typeface="Century" panose="02040604050505020304" pitchFamily="18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B3FD8D2F-ACC0-4792-9201-A9C79D0EC094}"/>
              </a:ext>
            </a:extLst>
          </p:cNvPr>
          <p:cNvSpPr txBox="1"/>
          <p:nvPr/>
        </p:nvSpPr>
        <p:spPr>
          <a:xfrm>
            <a:off x="251791" y="1352464"/>
            <a:ext cx="7653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pt-BR" dirty="0"/>
          </a:p>
          <a:p>
            <a:pPr marL="285750" indent="-285750">
              <a:buFontTx/>
              <a:buChar char="-"/>
            </a:pPr>
            <a:endParaRPr lang="pt-BR" dirty="0"/>
          </a:p>
        </p:txBody>
      </p:sp>
      <p:pic>
        <p:nvPicPr>
          <p:cNvPr id="11" name="Espaço Reservado para Conteúdo 3">
            <a:extLst>
              <a:ext uri="{FF2B5EF4-FFF2-40B4-BE49-F238E27FC236}">
                <a16:creationId xmlns="" xmlns:a16="http://schemas.microsoft.com/office/drawing/2014/main" id="{9635852A-B892-4644-840B-A1ECB97CEF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91" y="1352464"/>
            <a:ext cx="6325244" cy="448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79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93">
            <a:extLst>
              <a:ext uri="{FF2B5EF4-FFF2-40B4-BE49-F238E27FC236}">
                <a16:creationId xmlns="" xmlns:a16="http://schemas.microsoft.com/office/drawing/2014/main" id="{EF8E7426-9617-44F9-B98B-3D10167B1462}"/>
              </a:ext>
            </a:extLst>
          </p:cNvPr>
          <p:cNvSpPr/>
          <p:nvPr/>
        </p:nvSpPr>
        <p:spPr>
          <a:xfrm>
            <a:off x="0" y="0"/>
            <a:ext cx="7190509" cy="1196752"/>
          </a:xfrm>
          <a:prstGeom prst="rect">
            <a:avLst/>
          </a:prstGeom>
          <a:gradFill>
            <a:gsLst>
              <a:gs pos="0">
                <a:srgbClr val="080349"/>
              </a:gs>
              <a:gs pos="50000">
                <a:srgbClr val="0C046A"/>
              </a:gs>
              <a:gs pos="100000">
                <a:srgbClr val="0F067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pt-BR" sz="3600" b="1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SAEME</a:t>
            </a:r>
          </a:p>
          <a:p>
            <a:pPr algn="ctr">
              <a:buSzPct val="25000"/>
            </a:pPr>
            <a:r>
              <a:rPr lang="pt-BR" sz="2300" b="1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Sistema de Acreditação das Escolas Médicas</a:t>
            </a:r>
          </a:p>
        </p:txBody>
      </p:sp>
      <p:sp>
        <p:nvSpPr>
          <p:cNvPr id="5" name="Shape 94">
            <a:extLst>
              <a:ext uri="{FF2B5EF4-FFF2-40B4-BE49-F238E27FC236}">
                <a16:creationId xmlns="" xmlns:a16="http://schemas.microsoft.com/office/drawing/2014/main" id="{2C7892F0-1562-4FDD-B30F-A921D8737FB5}"/>
              </a:ext>
            </a:extLst>
          </p:cNvPr>
          <p:cNvSpPr/>
          <p:nvPr/>
        </p:nvSpPr>
        <p:spPr>
          <a:xfrm>
            <a:off x="7190508" y="0"/>
            <a:ext cx="318655" cy="1196752"/>
          </a:xfrm>
          <a:prstGeom prst="rect">
            <a:avLst/>
          </a:prstGeom>
          <a:solidFill>
            <a:srgbClr val="C4161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rgbClr val="3D7B3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Shape 96">
            <a:extLst>
              <a:ext uri="{FF2B5EF4-FFF2-40B4-BE49-F238E27FC236}">
                <a16:creationId xmlns="" xmlns:a16="http://schemas.microsoft.com/office/drawing/2014/main" id="{EB9C8B56-4BC9-40FF-9D0A-AE32017C48D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38482" y="5876779"/>
            <a:ext cx="2243049" cy="5040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C6E2D37F-4DDD-41D8-98B8-FB09661731D0}"/>
              </a:ext>
            </a:extLst>
          </p:cNvPr>
          <p:cNvSpPr txBox="1"/>
          <p:nvPr/>
        </p:nvSpPr>
        <p:spPr>
          <a:xfrm>
            <a:off x="0" y="2138290"/>
            <a:ext cx="835621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/>
            </a:r>
            <a:br>
              <a:rPr lang="pt-BR" sz="2400" dirty="0"/>
            </a:br>
            <a:endParaRPr lang="pt-BR" sz="2100" dirty="0">
              <a:latin typeface="Century" panose="02040604050505020304" pitchFamily="18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B3FD8D2F-ACC0-4792-9201-A9C79D0EC094}"/>
              </a:ext>
            </a:extLst>
          </p:cNvPr>
          <p:cNvSpPr txBox="1"/>
          <p:nvPr/>
        </p:nvSpPr>
        <p:spPr>
          <a:xfrm>
            <a:off x="450169" y="1215322"/>
            <a:ext cx="7653845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pt-BR" dirty="0"/>
          </a:p>
          <a:p>
            <a:pPr marL="285750" indent="-285750">
              <a:buFontTx/>
              <a:buChar char="-"/>
            </a:pPr>
            <a:r>
              <a:rPr lang="pt-BR" sz="2300" dirty="0">
                <a:latin typeface="Century" panose="02040604050505020304" pitchFamily="18" charset="0"/>
              </a:rPr>
              <a:t>17 Indicadores </a:t>
            </a: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="" xmlns:a16="http://schemas.microsoft.com/office/drawing/2014/main" id="{49279FBF-62AD-45AB-BFCA-6839DA5F6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078" y="2263760"/>
            <a:ext cx="3905736" cy="3613019"/>
          </a:xfrm>
        </p:spPr>
        <p:txBody>
          <a:bodyPr>
            <a:normAutofit lnSpcReduction="10000"/>
          </a:bodyPr>
          <a:lstStyle/>
          <a:p>
            <a:r>
              <a:rPr lang="pt-BR" sz="2000" dirty="0">
                <a:latin typeface="Century" panose="02040604050505020304" pitchFamily="18" charset="0"/>
              </a:rPr>
              <a:t>Processo Seletivo</a:t>
            </a:r>
          </a:p>
          <a:p>
            <a:r>
              <a:rPr lang="pt-BR" sz="2000" dirty="0">
                <a:latin typeface="Century" panose="02040604050505020304" pitchFamily="18" charset="0"/>
              </a:rPr>
              <a:t>Recepção de Ingressantes</a:t>
            </a:r>
          </a:p>
          <a:p>
            <a:r>
              <a:rPr lang="pt-BR" sz="2000" dirty="0">
                <a:latin typeface="Century" panose="02040604050505020304" pitchFamily="18" charset="0"/>
              </a:rPr>
              <a:t>Permanência estudantil</a:t>
            </a:r>
          </a:p>
          <a:p>
            <a:r>
              <a:rPr lang="pt-BR" sz="2000" dirty="0">
                <a:latin typeface="Century" panose="02040604050505020304" pitchFamily="18" charset="0"/>
              </a:rPr>
              <a:t>Bolsas</a:t>
            </a:r>
          </a:p>
          <a:p>
            <a:r>
              <a:rPr lang="pt-BR" sz="2000" dirty="0">
                <a:latin typeface="Century" panose="02040604050505020304" pitchFamily="18" charset="0"/>
              </a:rPr>
              <a:t>Transferência estudantil</a:t>
            </a:r>
          </a:p>
          <a:p>
            <a:r>
              <a:rPr lang="pt-BR" sz="2000" dirty="0">
                <a:latin typeface="Century" panose="02040604050505020304" pitchFamily="18" charset="0"/>
              </a:rPr>
              <a:t>Mobilidade estudantil</a:t>
            </a:r>
          </a:p>
          <a:p>
            <a:r>
              <a:rPr lang="pt-BR" sz="2000" dirty="0">
                <a:latin typeface="Century" panose="02040604050505020304" pitchFamily="18" charset="0"/>
              </a:rPr>
              <a:t>Políticas de não discriminação</a:t>
            </a:r>
          </a:p>
          <a:p>
            <a:r>
              <a:rPr lang="pt-BR" sz="2000" dirty="0">
                <a:latin typeface="Century" panose="02040604050505020304" pitchFamily="18" charset="0"/>
              </a:rPr>
              <a:t>Direito a sindicância</a:t>
            </a:r>
          </a:p>
          <a:p>
            <a:r>
              <a:rPr lang="pt-BR" sz="2000" dirty="0" smtClean="0">
                <a:latin typeface="Century" panose="02040604050505020304" pitchFamily="18" charset="0"/>
              </a:rPr>
              <a:t>Representatividade</a:t>
            </a:r>
          </a:p>
          <a:p>
            <a:endParaRPr lang="pt-BR" sz="2000" dirty="0">
              <a:latin typeface="Century" panose="02040604050505020304" pitchFamily="18" charset="0"/>
            </a:endParaRP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="" xmlns:a16="http://schemas.microsoft.com/office/drawing/2014/main" id="{5532DF30-B281-4312-A11E-283F80C0E71C}"/>
              </a:ext>
            </a:extLst>
          </p:cNvPr>
          <p:cNvSpPr txBox="1">
            <a:spLocks/>
          </p:cNvSpPr>
          <p:nvPr/>
        </p:nvSpPr>
        <p:spPr>
          <a:xfrm>
            <a:off x="4176516" y="2209127"/>
            <a:ext cx="3927498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10" name="Espaço Reservado para Conteúdo 2">
            <a:extLst>
              <a:ext uri="{FF2B5EF4-FFF2-40B4-BE49-F238E27FC236}">
                <a16:creationId xmlns="" xmlns:a16="http://schemas.microsoft.com/office/drawing/2014/main" id="{49279FBF-62AD-45AB-BFCA-6839DA5F699B}"/>
              </a:ext>
            </a:extLst>
          </p:cNvPr>
          <p:cNvSpPr txBox="1">
            <a:spLocks/>
          </p:cNvSpPr>
          <p:nvPr/>
        </p:nvSpPr>
        <p:spPr>
          <a:xfrm>
            <a:off x="4031007" y="2263761"/>
            <a:ext cx="3478156" cy="3411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dirty="0" smtClean="0">
                <a:latin typeface="Century" panose="02040604050505020304" pitchFamily="18" charset="0"/>
              </a:rPr>
              <a:t>Organização estudantil</a:t>
            </a:r>
          </a:p>
          <a:p>
            <a:r>
              <a:rPr lang="pt-BR" sz="2000" dirty="0" smtClean="0">
                <a:latin typeface="Century" panose="02040604050505020304" pitchFamily="18" charset="0"/>
              </a:rPr>
              <a:t>Participação em eventos</a:t>
            </a:r>
          </a:p>
          <a:p>
            <a:r>
              <a:rPr lang="pt-BR" sz="2000" dirty="0" smtClean="0">
                <a:latin typeface="Century" panose="02040604050505020304" pitchFamily="18" charset="0"/>
              </a:rPr>
              <a:t>Prevenção a saúde</a:t>
            </a:r>
          </a:p>
          <a:p>
            <a:r>
              <a:rPr lang="pt-BR" sz="2000" dirty="0" smtClean="0">
                <a:latin typeface="Century" panose="02040604050505020304" pitchFamily="18" charset="0"/>
              </a:rPr>
              <a:t>Cuidado a saúde</a:t>
            </a:r>
          </a:p>
          <a:p>
            <a:r>
              <a:rPr lang="pt-BR" sz="2000" dirty="0" smtClean="0">
                <a:latin typeface="Century" panose="02040604050505020304" pitchFamily="18" charset="0"/>
              </a:rPr>
              <a:t>Cuidado a saúde mental</a:t>
            </a:r>
          </a:p>
          <a:p>
            <a:r>
              <a:rPr lang="pt-BR" sz="2000" dirty="0" smtClean="0">
                <a:latin typeface="Century" panose="02040604050505020304" pitchFamily="18" charset="0"/>
              </a:rPr>
              <a:t>Suporte psicopedagógico</a:t>
            </a:r>
          </a:p>
          <a:p>
            <a:r>
              <a:rPr lang="pt-BR" sz="2000" dirty="0" err="1" smtClean="0">
                <a:latin typeface="Century" panose="02040604050505020304" pitchFamily="18" charset="0"/>
              </a:rPr>
              <a:t>Mentoring</a:t>
            </a:r>
            <a:endParaRPr lang="pt-BR" sz="2000" dirty="0" smtClean="0">
              <a:latin typeface="Century" panose="02040604050505020304" pitchFamily="18" charset="0"/>
            </a:endParaRPr>
          </a:p>
          <a:p>
            <a:r>
              <a:rPr lang="pt-BR" sz="2000" dirty="0" smtClean="0">
                <a:latin typeface="Century" panose="02040604050505020304" pitchFamily="18" charset="0"/>
              </a:rPr>
              <a:t>Qualidade de vida</a:t>
            </a:r>
          </a:p>
          <a:p>
            <a:endParaRPr lang="pt-BR" sz="2000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94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93">
            <a:extLst>
              <a:ext uri="{FF2B5EF4-FFF2-40B4-BE49-F238E27FC236}">
                <a16:creationId xmlns="" xmlns:a16="http://schemas.microsoft.com/office/drawing/2014/main" id="{EF8E7426-9617-44F9-B98B-3D10167B1462}"/>
              </a:ext>
            </a:extLst>
          </p:cNvPr>
          <p:cNvSpPr/>
          <p:nvPr/>
        </p:nvSpPr>
        <p:spPr>
          <a:xfrm>
            <a:off x="0" y="0"/>
            <a:ext cx="7190509" cy="1196752"/>
          </a:xfrm>
          <a:prstGeom prst="rect">
            <a:avLst/>
          </a:prstGeom>
          <a:gradFill>
            <a:gsLst>
              <a:gs pos="0">
                <a:srgbClr val="080349"/>
              </a:gs>
              <a:gs pos="50000">
                <a:srgbClr val="0C046A"/>
              </a:gs>
              <a:gs pos="100000">
                <a:srgbClr val="0F067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pt-BR" sz="3600" b="1" dirty="0" smtClean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Um </a:t>
            </a:r>
            <a:r>
              <a:rPr lang="pt-BR" sz="3600" b="1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Exame de Ordem </a:t>
            </a:r>
            <a:r>
              <a:rPr lang="pt-BR" sz="3600" b="1" dirty="0" smtClean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é </a:t>
            </a:r>
            <a:r>
              <a:rPr lang="pt-BR" sz="3600" b="1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a solução?</a:t>
            </a:r>
          </a:p>
        </p:txBody>
      </p:sp>
      <p:sp>
        <p:nvSpPr>
          <p:cNvPr id="5" name="Shape 94">
            <a:extLst>
              <a:ext uri="{FF2B5EF4-FFF2-40B4-BE49-F238E27FC236}">
                <a16:creationId xmlns="" xmlns:a16="http://schemas.microsoft.com/office/drawing/2014/main" id="{2C7892F0-1562-4FDD-B30F-A921D8737FB5}"/>
              </a:ext>
            </a:extLst>
          </p:cNvPr>
          <p:cNvSpPr/>
          <p:nvPr/>
        </p:nvSpPr>
        <p:spPr>
          <a:xfrm>
            <a:off x="7190508" y="0"/>
            <a:ext cx="318655" cy="1196752"/>
          </a:xfrm>
          <a:prstGeom prst="rect">
            <a:avLst/>
          </a:prstGeom>
          <a:solidFill>
            <a:srgbClr val="C4161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rgbClr val="3D7B3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Shape 96">
            <a:extLst>
              <a:ext uri="{FF2B5EF4-FFF2-40B4-BE49-F238E27FC236}">
                <a16:creationId xmlns="" xmlns:a16="http://schemas.microsoft.com/office/drawing/2014/main" id="{EB9C8B56-4BC9-40FF-9D0A-AE32017C48D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32320" y="6045592"/>
            <a:ext cx="2243049" cy="5040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C6E2D37F-4DDD-41D8-98B8-FB09661731D0}"/>
              </a:ext>
            </a:extLst>
          </p:cNvPr>
          <p:cNvSpPr txBox="1"/>
          <p:nvPr/>
        </p:nvSpPr>
        <p:spPr>
          <a:xfrm>
            <a:off x="0" y="2138290"/>
            <a:ext cx="835621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/>
            </a:r>
            <a:br>
              <a:rPr lang="pt-BR" sz="2400" dirty="0"/>
            </a:br>
            <a:endParaRPr lang="pt-BR" sz="2100" dirty="0">
              <a:latin typeface="Century" panose="02040604050505020304" pitchFamily="18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B3FD8D2F-ACC0-4792-9201-A9C79D0EC094}"/>
              </a:ext>
            </a:extLst>
          </p:cNvPr>
          <p:cNvSpPr txBox="1"/>
          <p:nvPr/>
        </p:nvSpPr>
        <p:spPr>
          <a:xfrm>
            <a:off x="225287" y="1458149"/>
            <a:ext cx="7653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pt-BR" dirty="0"/>
          </a:p>
          <a:p>
            <a:pPr marL="285750" indent="-285750">
              <a:buFontTx/>
              <a:buChar char="-"/>
            </a:pPr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E096C1CE-85B8-4834-A6D4-8C33B1088E81}"/>
              </a:ext>
            </a:extLst>
          </p:cNvPr>
          <p:cNvSpPr/>
          <p:nvPr/>
        </p:nvSpPr>
        <p:spPr>
          <a:xfrm>
            <a:off x="0" y="1323361"/>
            <a:ext cx="765384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charset="0"/>
              <a:buChar char="•"/>
            </a:pPr>
            <a:r>
              <a:rPr lang="pt-BR" dirty="0">
                <a:latin typeface="Century" panose="02040604050505020304" pitchFamily="18" charset="0"/>
              </a:rPr>
              <a:t>Falsa sensação de segurança e consequente </a:t>
            </a:r>
            <a:r>
              <a:rPr lang="pt-BR" dirty="0" err="1">
                <a:latin typeface="Century" panose="02040604050505020304" pitchFamily="18" charset="0"/>
              </a:rPr>
              <a:t>desresponsabilização</a:t>
            </a:r>
            <a:r>
              <a:rPr lang="pt-BR" dirty="0">
                <a:latin typeface="Century" panose="02040604050505020304" pitchFamily="18" charset="0"/>
              </a:rPr>
              <a:t> das Escolas Médicas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pt-BR" dirty="0">
              <a:latin typeface="Century" panose="02040604050505020304" pitchFamily="18" charset="0"/>
            </a:endParaRPr>
          </a:p>
          <a:p>
            <a:pPr marL="342900" indent="-342900" algn="just">
              <a:buFont typeface="Arial" charset="0"/>
              <a:buChar char="•"/>
            </a:pPr>
            <a:r>
              <a:rPr lang="pt-BR" dirty="0">
                <a:latin typeface="Century" panose="02040604050505020304" pitchFamily="18" charset="0"/>
              </a:rPr>
              <a:t>Modelo de Avaliação Limitado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pt-BR" dirty="0">
              <a:latin typeface="Century" panose="02040604050505020304" pitchFamily="18" charset="0"/>
            </a:endParaRPr>
          </a:p>
          <a:p>
            <a:pPr marL="342900" indent="-342900" algn="just">
              <a:buFont typeface="Arial" charset="0"/>
              <a:buChar char="•"/>
            </a:pPr>
            <a:r>
              <a:rPr lang="pt-BR" dirty="0">
                <a:latin typeface="Century" panose="02040604050505020304" pitchFamily="18" charset="0"/>
              </a:rPr>
              <a:t>Direcionamento da graduação e perfil que defendemos </a:t>
            </a:r>
            <a:r>
              <a:rPr lang="pt-BR" dirty="0" smtClean="0">
                <a:latin typeface="Century" panose="02040604050505020304" pitchFamily="18" charset="0"/>
              </a:rPr>
              <a:t>do egresso</a:t>
            </a:r>
            <a:endParaRPr lang="pt-BR" dirty="0">
              <a:latin typeface="Century" panose="020406040505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dirty="0">
                <a:latin typeface="Century" panose="02040604050505020304" pitchFamily="18" charset="0"/>
              </a:rPr>
              <a:t>Prova de residência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dirty="0">
                <a:latin typeface="Century" panose="02040604050505020304" pitchFamily="18" charset="0"/>
              </a:rPr>
              <a:t>Cursinhos preparatórios para a prova</a:t>
            </a:r>
          </a:p>
          <a:p>
            <a:pPr algn="just"/>
            <a:endParaRPr lang="pt-BR" dirty="0">
              <a:latin typeface="Century" panose="02040604050505020304" pitchFamily="18" charset="0"/>
            </a:endParaRPr>
          </a:p>
          <a:p>
            <a:pPr marL="342900" indent="-342900" algn="just">
              <a:buFont typeface="Arial" charset="0"/>
              <a:buChar char="•"/>
            </a:pPr>
            <a:r>
              <a:rPr lang="pt-BR" dirty="0" err="1" smtClean="0">
                <a:latin typeface="Century" panose="02040604050505020304" pitchFamily="18" charset="0"/>
              </a:rPr>
              <a:t>Autorregulação</a:t>
            </a:r>
            <a:r>
              <a:rPr lang="pt-BR" dirty="0" smtClean="0">
                <a:latin typeface="Century" panose="02040604050505020304" pitchFamily="18" charset="0"/>
              </a:rPr>
              <a:t> </a:t>
            </a:r>
            <a:r>
              <a:rPr lang="pt-BR" dirty="0">
                <a:latin typeface="Century" panose="02040604050505020304" pitchFamily="18" charset="0"/>
              </a:rPr>
              <a:t>da corporação médica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pt-BR" dirty="0">
              <a:latin typeface="Century" panose="02040604050505020304" pitchFamily="18" charset="0"/>
            </a:endParaRPr>
          </a:p>
          <a:p>
            <a:pPr marL="342900" indent="-342900" algn="just">
              <a:buFont typeface="Arial" charset="0"/>
              <a:buChar char="•"/>
            </a:pPr>
            <a:r>
              <a:rPr lang="pt-BR" dirty="0" smtClean="0">
                <a:latin typeface="Century" panose="02040604050505020304" pitchFamily="18" charset="0"/>
              </a:rPr>
              <a:t>O mito da proteção </a:t>
            </a:r>
            <a:r>
              <a:rPr lang="pt-BR" dirty="0">
                <a:latin typeface="Century" panose="02040604050505020304" pitchFamily="18" charset="0"/>
              </a:rPr>
              <a:t>da população e real problema da saúde pública no país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pt-BR" dirty="0">
              <a:latin typeface="Century" panose="02040604050505020304" pitchFamily="18" charset="0"/>
            </a:endParaRPr>
          </a:p>
          <a:p>
            <a:pPr marL="342900" indent="-342900" algn="just">
              <a:buFont typeface="Arial" charset="0"/>
              <a:buChar char="•"/>
            </a:pPr>
            <a:r>
              <a:rPr lang="pt-BR" dirty="0">
                <a:latin typeface="Century" panose="02040604050505020304" pitchFamily="18" charset="0"/>
              </a:rPr>
              <a:t>Avaliação da escola médica para além da avaliação dos estudantes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pt-BR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98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93">
            <a:extLst>
              <a:ext uri="{FF2B5EF4-FFF2-40B4-BE49-F238E27FC236}">
                <a16:creationId xmlns="" xmlns:a16="http://schemas.microsoft.com/office/drawing/2014/main" id="{EF8E7426-9617-44F9-B98B-3D10167B1462}"/>
              </a:ext>
            </a:extLst>
          </p:cNvPr>
          <p:cNvSpPr/>
          <p:nvPr/>
        </p:nvSpPr>
        <p:spPr>
          <a:xfrm>
            <a:off x="0" y="0"/>
            <a:ext cx="7190509" cy="1196752"/>
          </a:xfrm>
          <a:prstGeom prst="rect">
            <a:avLst/>
          </a:prstGeom>
          <a:gradFill>
            <a:gsLst>
              <a:gs pos="0">
                <a:srgbClr val="080349"/>
              </a:gs>
              <a:gs pos="50000">
                <a:srgbClr val="0C046A"/>
              </a:gs>
              <a:gs pos="100000">
                <a:srgbClr val="0F067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pt-BR" sz="3600" b="1" dirty="0" smtClean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Consulta aos estudantes</a:t>
            </a:r>
            <a:r>
              <a:rPr lang="en-US" sz="3600" b="1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/>
            </a:r>
            <a:br>
              <a:rPr lang="en-US" sz="3600" b="1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pt-BR" sz="2400" b="1" dirty="0" smtClean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Junho </a:t>
            </a:r>
            <a:r>
              <a:rPr lang="pt-BR" sz="2400" b="1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de 2018</a:t>
            </a:r>
          </a:p>
        </p:txBody>
      </p:sp>
      <p:sp>
        <p:nvSpPr>
          <p:cNvPr id="5" name="Shape 94">
            <a:extLst>
              <a:ext uri="{FF2B5EF4-FFF2-40B4-BE49-F238E27FC236}">
                <a16:creationId xmlns="" xmlns:a16="http://schemas.microsoft.com/office/drawing/2014/main" id="{2C7892F0-1562-4FDD-B30F-A921D8737FB5}"/>
              </a:ext>
            </a:extLst>
          </p:cNvPr>
          <p:cNvSpPr/>
          <p:nvPr/>
        </p:nvSpPr>
        <p:spPr>
          <a:xfrm>
            <a:off x="7190508" y="0"/>
            <a:ext cx="318655" cy="1196752"/>
          </a:xfrm>
          <a:prstGeom prst="rect">
            <a:avLst/>
          </a:prstGeom>
          <a:solidFill>
            <a:srgbClr val="C4161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rgbClr val="3D7B3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Shape 96">
            <a:extLst>
              <a:ext uri="{FF2B5EF4-FFF2-40B4-BE49-F238E27FC236}">
                <a16:creationId xmlns="" xmlns:a16="http://schemas.microsoft.com/office/drawing/2014/main" id="{EB9C8B56-4BC9-40FF-9D0A-AE32017C48D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38482" y="5876779"/>
            <a:ext cx="2243049" cy="5040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0FAD68AD-75A5-44B5-AFC0-1445C25C6DEF}"/>
              </a:ext>
            </a:extLst>
          </p:cNvPr>
          <p:cNvSpPr txBox="1"/>
          <p:nvPr/>
        </p:nvSpPr>
        <p:spPr>
          <a:xfrm>
            <a:off x="463826" y="1815548"/>
            <a:ext cx="704533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endParaRPr lang="pt-BR" sz="2500" dirty="0">
              <a:latin typeface="Century" panose="02040604050505020304" pitchFamily="18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7453F676-D651-4DF1-8D69-990717AB4C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3791855"/>
            <a:ext cx="4309952" cy="2868077"/>
          </a:xfrm>
          <a:prstGeom prst="rect">
            <a:avLst/>
          </a:prstGeom>
        </p:spPr>
      </p:pic>
      <p:pic>
        <p:nvPicPr>
          <p:cNvPr id="8" name="Imagem 7" descr="Uma imagem contendo gráficos vetoriais&#10;&#10;Descrição gerada com alta confiança">
            <a:extLst>
              <a:ext uri="{FF2B5EF4-FFF2-40B4-BE49-F238E27FC236}">
                <a16:creationId xmlns="" xmlns:a16="http://schemas.microsoft.com/office/drawing/2014/main" id="{CCD78286-45D3-44D1-877C-1239BCB5C9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254" y="1437987"/>
            <a:ext cx="5310403" cy="2301489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BA50226B-0BA6-4A42-A036-99A0CC4FAB07}"/>
              </a:ext>
            </a:extLst>
          </p:cNvPr>
          <p:cNvSpPr txBox="1"/>
          <p:nvPr/>
        </p:nvSpPr>
        <p:spPr>
          <a:xfrm>
            <a:off x="4859076" y="3980710"/>
            <a:ext cx="466286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1389 discentes</a:t>
            </a:r>
          </a:p>
          <a:p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92 médicos</a:t>
            </a:r>
          </a:p>
          <a:p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86 docentes</a:t>
            </a:r>
          </a:p>
          <a:p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Técnicos-administrativos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7497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93">
            <a:extLst>
              <a:ext uri="{FF2B5EF4-FFF2-40B4-BE49-F238E27FC236}">
                <a16:creationId xmlns="" xmlns:a16="http://schemas.microsoft.com/office/drawing/2014/main" id="{EF8E7426-9617-44F9-B98B-3D10167B1462}"/>
              </a:ext>
            </a:extLst>
          </p:cNvPr>
          <p:cNvSpPr/>
          <p:nvPr/>
        </p:nvSpPr>
        <p:spPr>
          <a:xfrm>
            <a:off x="0" y="0"/>
            <a:ext cx="7190509" cy="1196752"/>
          </a:xfrm>
          <a:prstGeom prst="rect">
            <a:avLst/>
          </a:prstGeom>
          <a:gradFill>
            <a:gsLst>
              <a:gs pos="0">
                <a:srgbClr val="080349"/>
              </a:gs>
              <a:gs pos="50000">
                <a:srgbClr val="0C046A"/>
              </a:gs>
              <a:gs pos="100000">
                <a:srgbClr val="0F067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pt-BR" sz="3600" b="1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Por que um Exame de Ordem NÃO é a solução?</a:t>
            </a:r>
          </a:p>
        </p:txBody>
      </p:sp>
      <p:sp>
        <p:nvSpPr>
          <p:cNvPr id="5" name="Shape 94">
            <a:extLst>
              <a:ext uri="{FF2B5EF4-FFF2-40B4-BE49-F238E27FC236}">
                <a16:creationId xmlns="" xmlns:a16="http://schemas.microsoft.com/office/drawing/2014/main" id="{2C7892F0-1562-4FDD-B30F-A921D8737FB5}"/>
              </a:ext>
            </a:extLst>
          </p:cNvPr>
          <p:cNvSpPr/>
          <p:nvPr/>
        </p:nvSpPr>
        <p:spPr>
          <a:xfrm>
            <a:off x="7190508" y="0"/>
            <a:ext cx="318655" cy="1196752"/>
          </a:xfrm>
          <a:prstGeom prst="rect">
            <a:avLst/>
          </a:prstGeom>
          <a:solidFill>
            <a:srgbClr val="C4161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rgbClr val="3D7B3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Shape 96">
            <a:extLst>
              <a:ext uri="{FF2B5EF4-FFF2-40B4-BE49-F238E27FC236}">
                <a16:creationId xmlns="" xmlns:a16="http://schemas.microsoft.com/office/drawing/2014/main" id="{EB9C8B56-4BC9-40FF-9D0A-AE32017C48D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38482" y="5876779"/>
            <a:ext cx="2243049" cy="5040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C6E2D37F-4DDD-41D8-98B8-FB09661731D0}"/>
              </a:ext>
            </a:extLst>
          </p:cNvPr>
          <p:cNvSpPr txBox="1"/>
          <p:nvPr/>
        </p:nvSpPr>
        <p:spPr>
          <a:xfrm>
            <a:off x="0" y="2138290"/>
            <a:ext cx="835621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/>
            </a:r>
            <a:br>
              <a:rPr lang="pt-BR" sz="2400" dirty="0"/>
            </a:br>
            <a:endParaRPr lang="pt-BR" sz="2100" dirty="0">
              <a:latin typeface="Century" panose="02040604050505020304" pitchFamily="18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B3FD8D2F-ACC0-4792-9201-A9C79D0EC094}"/>
              </a:ext>
            </a:extLst>
          </p:cNvPr>
          <p:cNvSpPr txBox="1"/>
          <p:nvPr/>
        </p:nvSpPr>
        <p:spPr>
          <a:xfrm>
            <a:off x="225287" y="1458149"/>
            <a:ext cx="7653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pt-BR" dirty="0"/>
          </a:p>
          <a:p>
            <a:pPr marL="285750" indent="-285750">
              <a:buFontTx/>
              <a:buChar char="-"/>
            </a:pPr>
            <a:endParaRPr lang="pt-BR" dirty="0"/>
          </a:p>
        </p:txBody>
      </p:sp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7A378D99-64BC-4565-84FF-9E26D3C287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30" y="1781314"/>
            <a:ext cx="6251447" cy="373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83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93">
            <a:extLst>
              <a:ext uri="{FF2B5EF4-FFF2-40B4-BE49-F238E27FC236}">
                <a16:creationId xmlns="" xmlns:a16="http://schemas.microsoft.com/office/drawing/2014/main" id="{EF8E7426-9617-44F9-B98B-3D10167B1462}"/>
              </a:ext>
            </a:extLst>
          </p:cNvPr>
          <p:cNvSpPr/>
          <p:nvPr/>
        </p:nvSpPr>
        <p:spPr>
          <a:xfrm>
            <a:off x="0" y="0"/>
            <a:ext cx="7190509" cy="1196752"/>
          </a:xfrm>
          <a:prstGeom prst="rect">
            <a:avLst/>
          </a:prstGeom>
          <a:gradFill>
            <a:gsLst>
              <a:gs pos="0">
                <a:srgbClr val="080349"/>
              </a:gs>
              <a:gs pos="50000">
                <a:srgbClr val="0C046A"/>
              </a:gs>
              <a:gs pos="100000">
                <a:srgbClr val="0F067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>
              <a:buSzPct val="25000"/>
            </a:pPr>
            <a:endParaRPr lang="pt-BR" sz="3600" b="1" dirty="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" name="Shape 94">
            <a:extLst>
              <a:ext uri="{FF2B5EF4-FFF2-40B4-BE49-F238E27FC236}">
                <a16:creationId xmlns="" xmlns:a16="http://schemas.microsoft.com/office/drawing/2014/main" id="{2C7892F0-1562-4FDD-B30F-A921D8737FB5}"/>
              </a:ext>
            </a:extLst>
          </p:cNvPr>
          <p:cNvSpPr/>
          <p:nvPr/>
        </p:nvSpPr>
        <p:spPr>
          <a:xfrm>
            <a:off x="7190508" y="0"/>
            <a:ext cx="318655" cy="1196752"/>
          </a:xfrm>
          <a:prstGeom prst="rect">
            <a:avLst/>
          </a:prstGeom>
          <a:solidFill>
            <a:srgbClr val="C4161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rgbClr val="3D7B3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Shape 96">
            <a:extLst>
              <a:ext uri="{FF2B5EF4-FFF2-40B4-BE49-F238E27FC236}">
                <a16:creationId xmlns="" xmlns:a16="http://schemas.microsoft.com/office/drawing/2014/main" id="{EB9C8B56-4BC9-40FF-9D0A-AE32017C48D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38482" y="5876779"/>
            <a:ext cx="2243049" cy="50405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B3FD8D2F-ACC0-4792-9201-A9C79D0EC094}"/>
              </a:ext>
            </a:extLst>
          </p:cNvPr>
          <p:cNvSpPr txBox="1"/>
          <p:nvPr/>
        </p:nvSpPr>
        <p:spPr>
          <a:xfrm>
            <a:off x="225287" y="1458149"/>
            <a:ext cx="7653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pt-BR" dirty="0"/>
          </a:p>
          <a:p>
            <a:pPr marL="285750" indent="-285750">
              <a:buFontTx/>
              <a:buChar char="-"/>
            </a:pPr>
            <a:endParaRPr lang="pt-BR" dirty="0"/>
          </a:p>
        </p:txBody>
      </p:sp>
      <p:pic>
        <p:nvPicPr>
          <p:cNvPr id="8" name="Imagem 7" descr="Uma imagem contendo captura de tela&#10;&#10;Descrição gerada com muito alta confiança">
            <a:extLst>
              <a:ext uri="{FF2B5EF4-FFF2-40B4-BE49-F238E27FC236}">
                <a16:creationId xmlns="" xmlns:a16="http://schemas.microsoft.com/office/drawing/2014/main" id="{CB6B9F27-2D0F-40EA-940C-F851D0C878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87" y="1781314"/>
            <a:ext cx="6658904" cy="336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27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93">
            <a:extLst>
              <a:ext uri="{FF2B5EF4-FFF2-40B4-BE49-F238E27FC236}">
                <a16:creationId xmlns="" xmlns:a16="http://schemas.microsoft.com/office/drawing/2014/main" id="{EF8E7426-9617-44F9-B98B-3D10167B1462}"/>
              </a:ext>
            </a:extLst>
          </p:cNvPr>
          <p:cNvSpPr/>
          <p:nvPr/>
        </p:nvSpPr>
        <p:spPr>
          <a:xfrm>
            <a:off x="0" y="0"/>
            <a:ext cx="7190509" cy="1196752"/>
          </a:xfrm>
          <a:prstGeom prst="rect">
            <a:avLst/>
          </a:prstGeom>
          <a:gradFill>
            <a:gsLst>
              <a:gs pos="0">
                <a:srgbClr val="080349"/>
              </a:gs>
              <a:gs pos="50000">
                <a:srgbClr val="0C046A"/>
              </a:gs>
              <a:gs pos="100000">
                <a:srgbClr val="0F067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pt-BR" sz="3600" b="1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Por quais razões você discorda?</a:t>
            </a:r>
          </a:p>
        </p:txBody>
      </p:sp>
      <p:sp>
        <p:nvSpPr>
          <p:cNvPr id="5" name="Shape 94">
            <a:extLst>
              <a:ext uri="{FF2B5EF4-FFF2-40B4-BE49-F238E27FC236}">
                <a16:creationId xmlns="" xmlns:a16="http://schemas.microsoft.com/office/drawing/2014/main" id="{2C7892F0-1562-4FDD-B30F-A921D8737FB5}"/>
              </a:ext>
            </a:extLst>
          </p:cNvPr>
          <p:cNvSpPr/>
          <p:nvPr/>
        </p:nvSpPr>
        <p:spPr>
          <a:xfrm>
            <a:off x="7190508" y="0"/>
            <a:ext cx="318655" cy="1196752"/>
          </a:xfrm>
          <a:prstGeom prst="rect">
            <a:avLst/>
          </a:prstGeom>
          <a:solidFill>
            <a:srgbClr val="C4161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rgbClr val="3D7B3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Shape 96">
            <a:extLst>
              <a:ext uri="{FF2B5EF4-FFF2-40B4-BE49-F238E27FC236}">
                <a16:creationId xmlns="" xmlns:a16="http://schemas.microsoft.com/office/drawing/2014/main" id="{EB9C8B56-4BC9-40FF-9D0A-AE32017C48D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38482" y="5876779"/>
            <a:ext cx="2243049" cy="50405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B3FD8D2F-ACC0-4792-9201-A9C79D0EC094}"/>
              </a:ext>
            </a:extLst>
          </p:cNvPr>
          <p:cNvSpPr txBox="1"/>
          <p:nvPr/>
        </p:nvSpPr>
        <p:spPr>
          <a:xfrm>
            <a:off x="225287" y="1458149"/>
            <a:ext cx="7653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pt-BR" dirty="0"/>
          </a:p>
          <a:p>
            <a:pPr marL="285750" indent="-285750">
              <a:buFontTx/>
              <a:buChar char="-"/>
            </a:pPr>
            <a:endParaRPr lang="pt-BR" dirty="0"/>
          </a:p>
        </p:txBody>
      </p:sp>
      <p:sp>
        <p:nvSpPr>
          <p:cNvPr id="8" name="CaixaDeTexto 1">
            <a:extLst>
              <a:ext uri="{FF2B5EF4-FFF2-40B4-BE49-F238E27FC236}">
                <a16:creationId xmlns="" xmlns:a16="http://schemas.microsoft.com/office/drawing/2014/main" id="{4D00FC0B-8093-4065-8C69-BC7AB2C6E8E4}"/>
              </a:ext>
            </a:extLst>
          </p:cNvPr>
          <p:cNvSpPr txBox="1"/>
          <p:nvPr/>
        </p:nvSpPr>
        <p:spPr>
          <a:xfrm>
            <a:off x="339436" y="1977778"/>
            <a:ext cx="7994073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AutoNum type="arabicPeriod"/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Não é possível avaliar a qualidade do profissional por meio de uma prova – 754 (86,8%)</a:t>
            </a:r>
          </a:p>
          <a:p>
            <a:pPr marL="342900" indent="-342900">
              <a:buAutoNum type="arabicPeriod"/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Contribuiria para a disseminação do mercado de cursinhos – 662 (76,2%)</a:t>
            </a:r>
          </a:p>
          <a:p>
            <a:pPr marL="342900" indent="-342900">
              <a:buAutoNum type="arabicPeriod"/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Não responsabiliza as instituições de ensino – 567 (65,2%)</a:t>
            </a:r>
          </a:p>
          <a:p>
            <a:pPr marL="342900" indent="-342900">
              <a:buAutoNum type="arabicPeriod"/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Não influenciaria na abertura de novos cursos de Medicina – 285 (32,8%)</a:t>
            </a:r>
          </a:p>
        </p:txBody>
      </p:sp>
    </p:spTree>
    <p:extLst>
      <p:ext uri="{BB962C8B-B14F-4D97-AF65-F5344CB8AC3E}">
        <p14:creationId xmlns:p14="http://schemas.microsoft.com/office/powerpoint/2010/main" val="208298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96">
            <a:extLst>
              <a:ext uri="{FF2B5EF4-FFF2-40B4-BE49-F238E27FC236}">
                <a16:creationId xmlns="" xmlns:a16="http://schemas.microsoft.com/office/drawing/2014/main" id="{EB9C8B56-4BC9-40FF-9D0A-AE32017C48D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38482" y="5876779"/>
            <a:ext cx="2243049" cy="5040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C6E2D37F-4DDD-41D8-98B8-FB09661731D0}"/>
              </a:ext>
            </a:extLst>
          </p:cNvPr>
          <p:cNvSpPr txBox="1"/>
          <p:nvPr/>
        </p:nvSpPr>
        <p:spPr>
          <a:xfrm>
            <a:off x="0" y="1490008"/>
            <a:ext cx="7509163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>
              <a:latin typeface="Century" panose="020406040505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>
              <a:latin typeface="Century" panose="02040604050505020304" pitchFamily="18" charset="0"/>
            </a:endParaRPr>
          </a:p>
          <a:p>
            <a:pPr algn="just"/>
            <a:endParaRPr lang="pt-BR" sz="2400" dirty="0">
              <a:latin typeface="Century" panose="020406040505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>
                <a:latin typeface="Century" panose="02040604050505020304" pitchFamily="18" charset="0"/>
              </a:rPr>
              <a:t>Aperfeiçoamento dos processos de avaliação institucional do </a:t>
            </a:r>
            <a:r>
              <a:rPr lang="pt-BR" sz="2400" dirty="0" err="1">
                <a:latin typeface="Century" panose="02040604050505020304" pitchFamily="18" charset="0"/>
              </a:rPr>
              <a:t>Govero</a:t>
            </a:r>
            <a:r>
              <a:rPr lang="pt-BR" sz="2400" dirty="0">
                <a:latin typeface="Century" panose="02040604050505020304" pitchFamily="18" charset="0"/>
              </a:rPr>
              <a:t>, fortalecendo o SINAES e ampliando seu modelo de avaliação e resultados para </a:t>
            </a:r>
            <a:r>
              <a:rPr lang="pt-BR" sz="2400" u="sng" dirty="0">
                <a:latin typeface="Century" panose="02040604050505020304" pitchFamily="18" charset="0"/>
              </a:rPr>
              <a:t>além da avaliação dos estudantes</a:t>
            </a:r>
            <a:r>
              <a:rPr lang="pt-BR" sz="2400" dirty="0">
                <a:latin typeface="Century" panose="02040604050505020304" pitchFamily="18" charset="0"/>
              </a:rPr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>
              <a:latin typeface="Century" panose="020406040505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>
              <a:latin typeface="Century" panose="020406040505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>
              <a:latin typeface="Century" panose="020406040505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>
              <a:latin typeface="Century" panose="020406040505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>
              <a:latin typeface="Century" panose="020406040505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100" dirty="0">
              <a:latin typeface="Century" panose="02040604050505020304" pitchFamily="18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B3FD8D2F-ACC0-4792-9201-A9C79D0EC094}"/>
              </a:ext>
            </a:extLst>
          </p:cNvPr>
          <p:cNvSpPr txBox="1"/>
          <p:nvPr/>
        </p:nvSpPr>
        <p:spPr>
          <a:xfrm>
            <a:off x="0" y="1262890"/>
            <a:ext cx="76538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66768C2E-C309-4433-B201-32C97A29B138}"/>
              </a:ext>
            </a:extLst>
          </p:cNvPr>
          <p:cNvSpPr/>
          <p:nvPr/>
        </p:nvSpPr>
        <p:spPr>
          <a:xfrm>
            <a:off x="2478156" y="1574897"/>
            <a:ext cx="3127514" cy="5640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100" dirty="0">
                <a:latin typeface="Century" panose="02040604050505020304" pitchFamily="18" charset="0"/>
              </a:rPr>
              <a:t>Avaliação Institucional</a:t>
            </a:r>
          </a:p>
        </p:txBody>
      </p:sp>
      <p:sp>
        <p:nvSpPr>
          <p:cNvPr id="8" name="Shape 93">
            <a:extLst>
              <a:ext uri="{FF2B5EF4-FFF2-40B4-BE49-F238E27FC236}">
                <a16:creationId xmlns="" xmlns:a16="http://schemas.microsoft.com/office/drawing/2014/main" id="{EF8E7426-9617-44F9-B98B-3D10167B1462}"/>
              </a:ext>
            </a:extLst>
          </p:cNvPr>
          <p:cNvSpPr/>
          <p:nvPr/>
        </p:nvSpPr>
        <p:spPr>
          <a:xfrm>
            <a:off x="0" y="0"/>
            <a:ext cx="7190509" cy="1196752"/>
          </a:xfrm>
          <a:prstGeom prst="rect">
            <a:avLst/>
          </a:prstGeom>
          <a:gradFill>
            <a:gsLst>
              <a:gs pos="0">
                <a:srgbClr val="080349"/>
              </a:gs>
              <a:gs pos="50000">
                <a:srgbClr val="0C046A"/>
              </a:gs>
              <a:gs pos="100000">
                <a:srgbClr val="0F067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pt-BR" sz="3600" b="1" dirty="0" smtClean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O que propomos?</a:t>
            </a:r>
            <a:endParaRPr lang="pt-BR" sz="3600" b="1" dirty="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" name="Shape 94">
            <a:extLst>
              <a:ext uri="{FF2B5EF4-FFF2-40B4-BE49-F238E27FC236}">
                <a16:creationId xmlns="" xmlns:a16="http://schemas.microsoft.com/office/drawing/2014/main" id="{2C7892F0-1562-4FDD-B30F-A921D8737FB5}"/>
              </a:ext>
            </a:extLst>
          </p:cNvPr>
          <p:cNvSpPr/>
          <p:nvPr/>
        </p:nvSpPr>
        <p:spPr>
          <a:xfrm>
            <a:off x="7190508" y="0"/>
            <a:ext cx="318655" cy="1196752"/>
          </a:xfrm>
          <a:prstGeom prst="rect">
            <a:avLst/>
          </a:prstGeom>
          <a:solidFill>
            <a:srgbClr val="C4161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rgbClr val="3D7B3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583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96">
            <a:extLst>
              <a:ext uri="{FF2B5EF4-FFF2-40B4-BE49-F238E27FC236}">
                <a16:creationId xmlns="" xmlns:a16="http://schemas.microsoft.com/office/drawing/2014/main" id="{EB9C8B56-4BC9-40FF-9D0A-AE32017C48D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38482" y="5876779"/>
            <a:ext cx="2243049" cy="5040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C6E2D37F-4DDD-41D8-98B8-FB09661731D0}"/>
              </a:ext>
            </a:extLst>
          </p:cNvPr>
          <p:cNvSpPr txBox="1"/>
          <p:nvPr/>
        </p:nvSpPr>
        <p:spPr>
          <a:xfrm>
            <a:off x="0" y="1490008"/>
            <a:ext cx="7509163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>
              <a:latin typeface="Century" panose="020406040505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>
              <a:latin typeface="Century" panose="020406040505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>
                <a:latin typeface="Century" panose="02040604050505020304" pitchFamily="18" charset="0"/>
              </a:rPr>
              <a:t>Institucionalização de uma avaliação formal, periódica e metodológica do próprio estudante sobre sua formação médica, sendo motivadora de reformas curriculares locais;</a:t>
            </a:r>
          </a:p>
          <a:p>
            <a:pPr algn="just"/>
            <a:endParaRPr lang="pt-BR" sz="2400" dirty="0">
              <a:latin typeface="Century" panose="020406040505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>
                <a:latin typeface="Century" panose="02040604050505020304" pitchFamily="18" charset="0"/>
              </a:rPr>
              <a:t>Avaliação não punitiva e progressiva, que auxilie o processo de aprendizagem, abordando habilidades e atitudes, e não só aspectos cognitivos. Dessa forma: fortalecer e ampliar o Teste de Progresso.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>
              <a:latin typeface="Century" panose="020406040505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100" dirty="0">
              <a:latin typeface="Century" panose="02040604050505020304" pitchFamily="18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B3FD8D2F-ACC0-4792-9201-A9C79D0EC094}"/>
              </a:ext>
            </a:extLst>
          </p:cNvPr>
          <p:cNvSpPr txBox="1"/>
          <p:nvPr/>
        </p:nvSpPr>
        <p:spPr>
          <a:xfrm>
            <a:off x="0" y="1262890"/>
            <a:ext cx="76538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66768C2E-C309-4433-B201-32C97A29B138}"/>
              </a:ext>
            </a:extLst>
          </p:cNvPr>
          <p:cNvSpPr/>
          <p:nvPr/>
        </p:nvSpPr>
        <p:spPr>
          <a:xfrm>
            <a:off x="2478156" y="1574897"/>
            <a:ext cx="3127514" cy="5640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100" dirty="0">
                <a:latin typeface="Century" panose="02040604050505020304" pitchFamily="18" charset="0"/>
              </a:rPr>
              <a:t>Avaliação do estudante</a:t>
            </a:r>
          </a:p>
        </p:txBody>
      </p:sp>
      <p:sp>
        <p:nvSpPr>
          <p:cNvPr id="8" name="Shape 93">
            <a:extLst>
              <a:ext uri="{FF2B5EF4-FFF2-40B4-BE49-F238E27FC236}">
                <a16:creationId xmlns="" xmlns:a16="http://schemas.microsoft.com/office/drawing/2014/main" id="{EF8E7426-9617-44F9-B98B-3D10167B1462}"/>
              </a:ext>
            </a:extLst>
          </p:cNvPr>
          <p:cNvSpPr/>
          <p:nvPr/>
        </p:nvSpPr>
        <p:spPr>
          <a:xfrm>
            <a:off x="0" y="0"/>
            <a:ext cx="7190509" cy="1196752"/>
          </a:xfrm>
          <a:prstGeom prst="rect">
            <a:avLst/>
          </a:prstGeom>
          <a:gradFill>
            <a:gsLst>
              <a:gs pos="0">
                <a:srgbClr val="080349"/>
              </a:gs>
              <a:gs pos="50000">
                <a:srgbClr val="0C046A"/>
              </a:gs>
              <a:gs pos="100000">
                <a:srgbClr val="0F067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pt-BR" sz="3600" b="1" dirty="0" smtClean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O que podemos avançar?</a:t>
            </a:r>
            <a:endParaRPr lang="pt-BR" sz="3600" b="1" dirty="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" name="Shape 94">
            <a:extLst>
              <a:ext uri="{FF2B5EF4-FFF2-40B4-BE49-F238E27FC236}">
                <a16:creationId xmlns="" xmlns:a16="http://schemas.microsoft.com/office/drawing/2014/main" id="{2C7892F0-1562-4FDD-B30F-A921D8737FB5}"/>
              </a:ext>
            </a:extLst>
          </p:cNvPr>
          <p:cNvSpPr/>
          <p:nvPr/>
        </p:nvSpPr>
        <p:spPr>
          <a:xfrm>
            <a:off x="7190508" y="0"/>
            <a:ext cx="318655" cy="1196752"/>
          </a:xfrm>
          <a:prstGeom prst="rect">
            <a:avLst/>
          </a:prstGeom>
          <a:solidFill>
            <a:srgbClr val="C4161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rgbClr val="3D7B3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848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96">
            <a:extLst>
              <a:ext uri="{FF2B5EF4-FFF2-40B4-BE49-F238E27FC236}">
                <a16:creationId xmlns="" xmlns:a16="http://schemas.microsoft.com/office/drawing/2014/main" id="{EB9C8B56-4BC9-40FF-9D0A-AE32017C48D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34895" y="4339503"/>
            <a:ext cx="4197133" cy="94317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C6E2D37F-4DDD-41D8-98B8-FB09661731D0}"/>
              </a:ext>
            </a:extLst>
          </p:cNvPr>
          <p:cNvSpPr txBox="1"/>
          <p:nvPr/>
        </p:nvSpPr>
        <p:spPr>
          <a:xfrm>
            <a:off x="0" y="2138290"/>
            <a:ext cx="835621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/>
            </a:r>
            <a:br>
              <a:rPr lang="pt-BR" sz="2400" dirty="0"/>
            </a:br>
            <a:endParaRPr lang="pt-BR" sz="2100" dirty="0">
              <a:latin typeface="Century" panose="02040604050505020304" pitchFamily="18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B3FD8D2F-ACC0-4792-9201-A9C79D0EC094}"/>
              </a:ext>
            </a:extLst>
          </p:cNvPr>
          <p:cNvSpPr txBox="1"/>
          <p:nvPr/>
        </p:nvSpPr>
        <p:spPr>
          <a:xfrm>
            <a:off x="702365" y="1815548"/>
            <a:ext cx="7653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pt-BR" dirty="0"/>
          </a:p>
          <a:p>
            <a:pPr marL="285750" indent="-285750">
              <a:buFontTx/>
              <a:buChar char="-"/>
            </a:pPr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9AE7CE5E-F772-448C-8025-2127B5B326DF}"/>
              </a:ext>
            </a:extLst>
          </p:cNvPr>
          <p:cNvSpPr/>
          <p:nvPr/>
        </p:nvSpPr>
        <p:spPr>
          <a:xfrm>
            <a:off x="354051" y="1176912"/>
            <a:ext cx="8463479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300" dirty="0">
                <a:latin typeface="Century" panose="02040604050505020304" pitchFamily="18" charset="0"/>
              </a:rPr>
              <a:t>“É preciso pensar em processos avaliativos mais </a:t>
            </a:r>
            <a:r>
              <a:rPr lang="pt-BR" sz="2300" b="1" dirty="0">
                <a:latin typeface="Century" panose="02040604050505020304" pitchFamily="18" charset="0"/>
              </a:rPr>
              <a:t>amplos, vinculados a projetos educativos democráticos e emancipatórios</a:t>
            </a:r>
            <a:r>
              <a:rPr lang="pt-BR" sz="2300" dirty="0">
                <a:latin typeface="Century" panose="02040604050505020304" pitchFamily="18" charset="0"/>
              </a:rPr>
              <a:t>, contrapondo-se à centralidade conferida a avaliação como medida de resultado e que se traduz em </a:t>
            </a:r>
            <a:r>
              <a:rPr lang="pt-BR" sz="2300" b="1" dirty="0">
                <a:latin typeface="Century" panose="02040604050505020304" pitchFamily="18" charset="0"/>
              </a:rPr>
              <a:t>instrumento de controle e competição institucional</a:t>
            </a:r>
            <a:r>
              <a:rPr lang="pt-BR" sz="2300" dirty="0">
                <a:latin typeface="Century" panose="02040604050505020304" pitchFamily="18" charset="0"/>
              </a:rPr>
              <a:t>.”</a:t>
            </a:r>
          </a:p>
          <a:p>
            <a:pPr algn="just"/>
            <a:endParaRPr lang="pt-BR" sz="2300" dirty="0">
              <a:latin typeface="Century" panose="02040604050505020304" pitchFamily="18" charset="0"/>
            </a:endParaRPr>
          </a:p>
          <a:p>
            <a:pPr algn="r"/>
            <a:r>
              <a:rPr lang="pt-BR" sz="2300" dirty="0">
                <a:latin typeface="Century" panose="02040604050505020304" pitchFamily="18" charset="0"/>
              </a:rPr>
              <a:t>Assis e Amaral, 2015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54051" y="5480036"/>
            <a:ext cx="835047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entury" charset="0"/>
                <a:ea typeface="Century" charset="0"/>
                <a:cs typeface="Century" charset="0"/>
              </a:rPr>
              <a:t>Gustavo Di Lorenzo Villas Boas</a:t>
            </a:r>
          </a:p>
          <a:p>
            <a:pPr algn="ctr"/>
            <a:r>
              <a:rPr lang="en-US" sz="1400" dirty="0" err="1" smtClean="0">
                <a:latin typeface="Century" charset="0"/>
                <a:ea typeface="Century" charset="0"/>
                <a:cs typeface="Century" charset="0"/>
              </a:rPr>
              <a:t>Coordenador</a:t>
            </a:r>
            <a:r>
              <a:rPr lang="en-US" sz="1400" dirty="0" smtClean="0">
                <a:latin typeface="Century" charset="0"/>
                <a:ea typeface="Century" charset="0"/>
                <a:cs typeface="Century" charset="0"/>
              </a:rPr>
              <a:t> </a:t>
            </a:r>
            <a:r>
              <a:rPr lang="en-US" sz="1400" dirty="0" err="1" smtClean="0">
                <a:latin typeface="Century" charset="0"/>
                <a:ea typeface="Century" charset="0"/>
                <a:cs typeface="Century" charset="0"/>
              </a:rPr>
              <a:t>Geral</a:t>
            </a:r>
            <a:r>
              <a:rPr lang="en-US" sz="1400" dirty="0" smtClean="0">
                <a:latin typeface="Century" charset="0"/>
                <a:ea typeface="Century" charset="0"/>
                <a:cs typeface="Century" charset="0"/>
              </a:rPr>
              <a:t> </a:t>
            </a:r>
            <a:r>
              <a:rPr lang="mr-IN" sz="1400" dirty="0" smtClean="0">
                <a:latin typeface="Century" charset="0"/>
                <a:ea typeface="Century" charset="0"/>
                <a:cs typeface="Century" charset="0"/>
              </a:rPr>
              <a:t>–</a:t>
            </a:r>
            <a:r>
              <a:rPr lang="en-US" sz="1400" dirty="0" smtClean="0">
                <a:latin typeface="Century" charset="0"/>
                <a:ea typeface="Century" charset="0"/>
                <a:cs typeface="Century" charset="0"/>
              </a:rPr>
              <a:t> DENEM</a:t>
            </a:r>
          </a:p>
          <a:p>
            <a:pPr algn="ctr"/>
            <a:r>
              <a:rPr lang="en-US" sz="1400" dirty="0" err="1" smtClean="0">
                <a:latin typeface="Century" charset="0"/>
                <a:ea typeface="Century" charset="0"/>
                <a:cs typeface="Century" charset="0"/>
              </a:rPr>
              <a:t>g.boas@unesp.br</a:t>
            </a:r>
            <a:endParaRPr lang="en-US" sz="1400" dirty="0" smtClean="0">
              <a:latin typeface="Century" charset="0"/>
              <a:ea typeface="Century" charset="0"/>
              <a:cs typeface="Century" charset="0"/>
            </a:endParaRPr>
          </a:p>
          <a:p>
            <a:pPr algn="ctr"/>
            <a:endParaRPr lang="en-US" sz="1400" dirty="0">
              <a:latin typeface="Century" charset="0"/>
              <a:ea typeface="Century" charset="0"/>
              <a:cs typeface="Century" charset="0"/>
            </a:endParaRPr>
          </a:p>
          <a:p>
            <a:pPr algn="ctr"/>
            <a:r>
              <a:rPr lang="en-US" sz="1400" b="1" dirty="0" err="1">
                <a:latin typeface="Century" charset="0"/>
                <a:ea typeface="Century" charset="0"/>
                <a:cs typeface="Century" charset="0"/>
              </a:rPr>
              <a:t>d</a:t>
            </a:r>
            <a:r>
              <a:rPr lang="en-US" sz="1400" b="1" dirty="0" err="1" smtClean="0">
                <a:latin typeface="Century" charset="0"/>
                <a:ea typeface="Century" charset="0"/>
                <a:cs typeface="Century" charset="0"/>
              </a:rPr>
              <a:t>enem.org.br</a:t>
            </a:r>
            <a:endParaRPr lang="en-US" sz="1400" b="1" dirty="0" smtClean="0">
              <a:latin typeface="Century" charset="0"/>
              <a:ea typeface="Century" charset="0"/>
              <a:cs typeface="Centur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25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93">
            <a:extLst>
              <a:ext uri="{FF2B5EF4-FFF2-40B4-BE49-F238E27FC236}">
                <a16:creationId xmlns="" xmlns:a16="http://schemas.microsoft.com/office/drawing/2014/main" id="{EF8E7426-9617-44F9-B98B-3D10167B1462}"/>
              </a:ext>
            </a:extLst>
          </p:cNvPr>
          <p:cNvSpPr/>
          <p:nvPr/>
        </p:nvSpPr>
        <p:spPr>
          <a:xfrm>
            <a:off x="0" y="0"/>
            <a:ext cx="7190509" cy="1196752"/>
          </a:xfrm>
          <a:prstGeom prst="rect">
            <a:avLst/>
          </a:prstGeom>
          <a:gradFill>
            <a:gsLst>
              <a:gs pos="0">
                <a:srgbClr val="080349"/>
              </a:gs>
              <a:gs pos="50000">
                <a:srgbClr val="0C046A"/>
              </a:gs>
              <a:gs pos="100000">
                <a:srgbClr val="0F067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pt-BR" sz="3600" b="1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A educação médica</a:t>
            </a:r>
          </a:p>
          <a:p>
            <a:pPr algn="ctr">
              <a:buSzPct val="25000"/>
            </a:pPr>
            <a:r>
              <a:rPr lang="pt-BR" sz="2300" b="1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Panorama, transformações e desafios</a:t>
            </a:r>
          </a:p>
        </p:txBody>
      </p:sp>
      <p:sp>
        <p:nvSpPr>
          <p:cNvPr id="5" name="Shape 94">
            <a:extLst>
              <a:ext uri="{FF2B5EF4-FFF2-40B4-BE49-F238E27FC236}">
                <a16:creationId xmlns="" xmlns:a16="http://schemas.microsoft.com/office/drawing/2014/main" id="{2C7892F0-1562-4FDD-B30F-A921D8737FB5}"/>
              </a:ext>
            </a:extLst>
          </p:cNvPr>
          <p:cNvSpPr/>
          <p:nvPr/>
        </p:nvSpPr>
        <p:spPr>
          <a:xfrm>
            <a:off x="7190508" y="0"/>
            <a:ext cx="318655" cy="1196752"/>
          </a:xfrm>
          <a:prstGeom prst="rect">
            <a:avLst/>
          </a:prstGeom>
          <a:solidFill>
            <a:srgbClr val="C4161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rgbClr val="3D7B3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Shape 96">
            <a:extLst>
              <a:ext uri="{FF2B5EF4-FFF2-40B4-BE49-F238E27FC236}">
                <a16:creationId xmlns="" xmlns:a16="http://schemas.microsoft.com/office/drawing/2014/main" id="{EB9C8B56-4BC9-40FF-9D0A-AE32017C48D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38482" y="5876779"/>
            <a:ext cx="2243049" cy="5040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0FAD68AD-75A5-44B5-AFC0-1445C25C6DEF}"/>
              </a:ext>
            </a:extLst>
          </p:cNvPr>
          <p:cNvSpPr txBox="1"/>
          <p:nvPr/>
        </p:nvSpPr>
        <p:spPr>
          <a:xfrm>
            <a:off x="463826" y="1815548"/>
            <a:ext cx="704533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pt-BR" sz="2500" dirty="0" smtClean="0">
                <a:latin typeface="Century" panose="02040604050505020304" pitchFamily="18" charset="0"/>
              </a:rPr>
              <a:t>Mudanças </a:t>
            </a:r>
            <a:r>
              <a:rPr lang="pt-BR" sz="2500" dirty="0">
                <a:latin typeface="Century" panose="02040604050505020304" pitchFamily="18" charset="0"/>
              </a:rPr>
              <a:t>curriculares e do perfil do profissional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pt-BR" sz="2500" dirty="0">
              <a:latin typeface="Century" panose="02040604050505020304" pitchFamily="18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pt-BR" sz="2500" dirty="0">
                <a:latin typeface="Century" panose="02040604050505020304" pitchFamily="18" charset="0"/>
              </a:rPr>
              <a:t>Expansão das Escolas Médicas </a:t>
            </a:r>
          </a:p>
          <a:p>
            <a:r>
              <a:rPr lang="pt-BR" sz="2000" dirty="0">
                <a:latin typeface="Century" panose="02040604050505020304" pitchFamily="18" charset="0"/>
              </a:rPr>
              <a:t>     2000 -100 escolas</a:t>
            </a:r>
          </a:p>
          <a:p>
            <a:r>
              <a:rPr lang="pt-BR" sz="2000" dirty="0">
                <a:latin typeface="Century" panose="02040604050505020304" pitchFamily="18" charset="0"/>
              </a:rPr>
              <a:t>     2018 -328 escolas</a:t>
            </a:r>
          </a:p>
          <a:p>
            <a:endParaRPr lang="pt-BR" sz="2000" dirty="0">
              <a:latin typeface="Century" panose="02040604050505020304" pitchFamily="18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pt-BR" sz="2500" dirty="0">
                <a:latin typeface="Century" panose="02040604050505020304" pitchFamily="18" charset="0"/>
              </a:rPr>
              <a:t>Como se deu essa expansão do ensino médico?</a:t>
            </a:r>
          </a:p>
        </p:txBody>
      </p:sp>
    </p:spTree>
    <p:extLst>
      <p:ext uri="{BB962C8B-B14F-4D97-AF65-F5344CB8AC3E}">
        <p14:creationId xmlns:p14="http://schemas.microsoft.com/office/powerpoint/2010/main" val="1231075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93">
            <a:extLst>
              <a:ext uri="{FF2B5EF4-FFF2-40B4-BE49-F238E27FC236}">
                <a16:creationId xmlns="" xmlns:a16="http://schemas.microsoft.com/office/drawing/2014/main" id="{EF8E7426-9617-44F9-B98B-3D10167B1462}"/>
              </a:ext>
            </a:extLst>
          </p:cNvPr>
          <p:cNvSpPr/>
          <p:nvPr/>
        </p:nvSpPr>
        <p:spPr>
          <a:xfrm>
            <a:off x="0" y="0"/>
            <a:ext cx="7190509" cy="1196752"/>
          </a:xfrm>
          <a:prstGeom prst="rect">
            <a:avLst/>
          </a:prstGeom>
          <a:gradFill>
            <a:gsLst>
              <a:gs pos="0">
                <a:srgbClr val="080349"/>
              </a:gs>
              <a:gs pos="50000">
                <a:srgbClr val="0C046A"/>
              </a:gs>
              <a:gs pos="100000">
                <a:srgbClr val="0F067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pt-BR" sz="3600" b="1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Avaliação como instrumento de transformação</a:t>
            </a:r>
          </a:p>
        </p:txBody>
      </p:sp>
      <p:sp>
        <p:nvSpPr>
          <p:cNvPr id="5" name="Shape 94">
            <a:extLst>
              <a:ext uri="{FF2B5EF4-FFF2-40B4-BE49-F238E27FC236}">
                <a16:creationId xmlns="" xmlns:a16="http://schemas.microsoft.com/office/drawing/2014/main" id="{2C7892F0-1562-4FDD-B30F-A921D8737FB5}"/>
              </a:ext>
            </a:extLst>
          </p:cNvPr>
          <p:cNvSpPr/>
          <p:nvPr/>
        </p:nvSpPr>
        <p:spPr>
          <a:xfrm>
            <a:off x="7190508" y="0"/>
            <a:ext cx="318655" cy="1196752"/>
          </a:xfrm>
          <a:prstGeom prst="rect">
            <a:avLst/>
          </a:prstGeom>
          <a:solidFill>
            <a:srgbClr val="C4161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rgbClr val="3D7B3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Shape 96">
            <a:extLst>
              <a:ext uri="{FF2B5EF4-FFF2-40B4-BE49-F238E27FC236}">
                <a16:creationId xmlns="" xmlns:a16="http://schemas.microsoft.com/office/drawing/2014/main" id="{EB9C8B56-4BC9-40FF-9D0A-AE32017C48D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8711" y="6128807"/>
            <a:ext cx="2243049" cy="5040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C6E2D37F-4DDD-41D8-98B8-FB09661731D0}"/>
              </a:ext>
            </a:extLst>
          </p:cNvPr>
          <p:cNvSpPr txBox="1"/>
          <p:nvPr/>
        </p:nvSpPr>
        <p:spPr>
          <a:xfrm>
            <a:off x="333746" y="4059070"/>
            <a:ext cx="835621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/>
            </a:r>
            <a:br>
              <a:rPr lang="pt-BR" sz="2400" dirty="0"/>
            </a:br>
            <a:endParaRPr lang="pt-BR" sz="2100" dirty="0">
              <a:latin typeface="Century" panose="02040604050505020304" pitchFamily="18" charset="0"/>
            </a:endParaRPr>
          </a:p>
        </p:txBody>
      </p:sp>
      <p:sp>
        <p:nvSpPr>
          <p:cNvPr id="33" name="Conector reto 4">
            <a:extLst>
              <a:ext uri="{FF2B5EF4-FFF2-40B4-BE49-F238E27FC236}">
                <a16:creationId xmlns="" xmlns:a16="http://schemas.microsoft.com/office/drawing/2014/main" id="{A1D21F54-21A5-4F95-ADAF-3F8A67FB6796}"/>
              </a:ext>
            </a:extLst>
          </p:cNvPr>
          <p:cNvSpPr txBox="1"/>
          <p:nvPr/>
        </p:nvSpPr>
        <p:spPr>
          <a:xfrm>
            <a:off x="4511382" y="3368381"/>
            <a:ext cx="121235" cy="121235"/>
          </a:xfrm>
          <a:prstGeom prst="rect">
            <a:avLst/>
          </a:prstGeom>
          <a:scene3d>
            <a:camera prst="isometricOffAxis2Left" zoom="95000"/>
            <a:lightRig rig="flat" dir="t"/>
          </a:scene3d>
          <a:sp3d z="-400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0" rIns="12700" bIns="0" numCol="1" spcCol="1270" anchor="ctr" anchorCtr="0">
            <a:noAutofit/>
          </a:bodyPr>
          <a:lstStyle/>
          <a:p>
            <a:pPr marL="0" lvl="0" indent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t-BR" sz="800" kern="1200"/>
          </a:p>
        </p:txBody>
      </p:sp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E185F028-E7CF-456F-9FB5-F8A143491A8D}"/>
              </a:ext>
            </a:extLst>
          </p:cNvPr>
          <p:cNvSpPr/>
          <p:nvPr/>
        </p:nvSpPr>
        <p:spPr>
          <a:xfrm>
            <a:off x="161468" y="1427582"/>
            <a:ext cx="734769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pt-BR" sz="2000" dirty="0">
                <a:latin typeface="Century" panose="02040604050505020304" pitchFamily="18" charset="0"/>
              </a:rPr>
              <a:t>Parte indissociável do processo educacional</a:t>
            </a:r>
          </a:p>
          <a:p>
            <a:endParaRPr lang="pt-BR" sz="2000" dirty="0">
              <a:latin typeface="Century" panose="02040604050505020304" pitchFamily="18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pt-BR" sz="2000" dirty="0">
                <a:latin typeface="Century" panose="02040604050505020304" pitchFamily="18" charset="0"/>
              </a:rPr>
              <a:t>Construção e/ou inovação de currículos e práticas pedagógicas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pt-BR" sz="2000" dirty="0">
              <a:latin typeface="Century" panose="02040604050505020304" pitchFamily="18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pt-BR" sz="2000" dirty="0">
                <a:latin typeface="Century" panose="02040604050505020304" pitchFamily="18" charset="0"/>
              </a:rPr>
              <a:t>Obtenção de informações para tomada de decisões</a:t>
            </a:r>
          </a:p>
          <a:p>
            <a:pPr algn="just"/>
            <a:endParaRPr lang="pt-BR" sz="2500" i="1" dirty="0">
              <a:latin typeface="Century" panose="02040604050505020304" pitchFamily="18" charset="0"/>
            </a:endParaRPr>
          </a:p>
          <a:p>
            <a:pPr algn="just"/>
            <a:r>
              <a:rPr lang="pt-BR" sz="2500" i="1" dirty="0"/>
              <a:t>“como fenômenos sociais, </a:t>
            </a:r>
            <a:r>
              <a:rPr lang="pt-BR" sz="2500" b="1" i="1" dirty="0"/>
              <a:t>educação superior e avaliação </a:t>
            </a:r>
            <a:r>
              <a:rPr lang="pt-BR" sz="2500" i="1" dirty="0"/>
              <a:t>sofrem mudanças e cumprem papéis dinâmicos, respondendo às demandas que lhes são feitas nas mais diversas circunstâncias históricas” </a:t>
            </a:r>
          </a:p>
          <a:p>
            <a:pPr algn="r"/>
            <a:r>
              <a:rPr lang="pt-BR" sz="2500" i="1" dirty="0"/>
              <a:t>Dias Sobrinho, 2010</a:t>
            </a:r>
            <a:endParaRPr lang="pt-BR" sz="2500" dirty="0"/>
          </a:p>
        </p:txBody>
      </p:sp>
    </p:spTree>
    <p:extLst>
      <p:ext uri="{BB962C8B-B14F-4D97-AF65-F5344CB8AC3E}">
        <p14:creationId xmlns:p14="http://schemas.microsoft.com/office/powerpoint/2010/main" val="1918888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93">
            <a:extLst>
              <a:ext uri="{FF2B5EF4-FFF2-40B4-BE49-F238E27FC236}">
                <a16:creationId xmlns="" xmlns:a16="http://schemas.microsoft.com/office/drawing/2014/main" id="{EF8E7426-9617-44F9-B98B-3D10167B1462}"/>
              </a:ext>
            </a:extLst>
          </p:cNvPr>
          <p:cNvSpPr/>
          <p:nvPr/>
        </p:nvSpPr>
        <p:spPr>
          <a:xfrm>
            <a:off x="0" y="0"/>
            <a:ext cx="7190509" cy="1196752"/>
          </a:xfrm>
          <a:prstGeom prst="rect">
            <a:avLst/>
          </a:prstGeom>
          <a:gradFill>
            <a:gsLst>
              <a:gs pos="0">
                <a:srgbClr val="080349"/>
              </a:gs>
              <a:gs pos="50000">
                <a:srgbClr val="0C046A"/>
              </a:gs>
              <a:gs pos="100000">
                <a:srgbClr val="0F067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pt-BR" sz="3600" b="1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Avaliação Institucional</a:t>
            </a:r>
          </a:p>
        </p:txBody>
      </p:sp>
      <p:sp>
        <p:nvSpPr>
          <p:cNvPr id="5" name="Shape 94">
            <a:extLst>
              <a:ext uri="{FF2B5EF4-FFF2-40B4-BE49-F238E27FC236}">
                <a16:creationId xmlns="" xmlns:a16="http://schemas.microsoft.com/office/drawing/2014/main" id="{2C7892F0-1562-4FDD-B30F-A921D8737FB5}"/>
              </a:ext>
            </a:extLst>
          </p:cNvPr>
          <p:cNvSpPr/>
          <p:nvPr/>
        </p:nvSpPr>
        <p:spPr>
          <a:xfrm>
            <a:off x="7190508" y="0"/>
            <a:ext cx="318655" cy="1196752"/>
          </a:xfrm>
          <a:prstGeom prst="rect">
            <a:avLst/>
          </a:prstGeom>
          <a:solidFill>
            <a:srgbClr val="C4161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rgbClr val="3D7B3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Shape 96">
            <a:extLst>
              <a:ext uri="{FF2B5EF4-FFF2-40B4-BE49-F238E27FC236}">
                <a16:creationId xmlns="" xmlns:a16="http://schemas.microsoft.com/office/drawing/2014/main" id="{EB9C8B56-4BC9-40FF-9D0A-AE32017C48D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38482" y="5876779"/>
            <a:ext cx="2243049" cy="5040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C6E2D37F-4DDD-41D8-98B8-FB09661731D0}"/>
              </a:ext>
            </a:extLst>
          </p:cNvPr>
          <p:cNvSpPr txBox="1"/>
          <p:nvPr/>
        </p:nvSpPr>
        <p:spPr>
          <a:xfrm>
            <a:off x="393895" y="1594951"/>
            <a:ext cx="711526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pt-BR" sz="2400" dirty="0">
                <a:latin typeface="Century" panose="02040604050505020304" pitchFamily="18" charset="0"/>
              </a:rPr>
              <a:t>Processo de mercantilização, padronização, terceirização e responsabilização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pt-BR" sz="2400" dirty="0">
              <a:latin typeface="Century" panose="02040604050505020304" pitchFamily="18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pt-BR" sz="2400" dirty="0">
                <a:latin typeface="Century" panose="02040604050505020304" pitchFamily="18" charset="0"/>
              </a:rPr>
              <a:t>Lógica concorrencial das políticas de cunho neoliberal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pt-BR" sz="2400" dirty="0">
              <a:latin typeface="Century" panose="02040604050505020304" pitchFamily="18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pt-BR" sz="2400" dirty="0">
                <a:latin typeface="Century" panose="02040604050505020304" pitchFamily="18" charset="0"/>
              </a:rPr>
              <a:t>Ênfase nos produtos e resultados</a:t>
            </a:r>
            <a:endParaRPr lang="pt-BR" sz="2400" i="1" dirty="0"/>
          </a:p>
          <a:p>
            <a:pPr algn="just"/>
            <a:endParaRPr lang="pt-BR" sz="2200" i="1" dirty="0"/>
          </a:p>
        </p:txBody>
      </p:sp>
    </p:spTree>
    <p:extLst>
      <p:ext uri="{BB962C8B-B14F-4D97-AF65-F5344CB8AC3E}">
        <p14:creationId xmlns:p14="http://schemas.microsoft.com/office/powerpoint/2010/main" val="2825889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93">
            <a:extLst>
              <a:ext uri="{FF2B5EF4-FFF2-40B4-BE49-F238E27FC236}">
                <a16:creationId xmlns="" xmlns:a16="http://schemas.microsoft.com/office/drawing/2014/main" id="{EF8E7426-9617-44F9-B98B-3D10167B1462}"/>
              </a:ext>
            </a:extLst>
          </p:cNvPr>
          <p:cNvSpPr/>
          <p:nvPr/>
        </p:nvSpPr>
        <p:spPr>
          <a:xfrm>
            <a:off x="0" y="0"/>
            <a:ext cx="7190509" cy="1196752"/>
          </a:xfrm>
          <a:prstGeom prst="rect">
            <a:avLst/>
          </a:prstGeom>
          <a:gradFill>
            <a:gsLst>
              <a:gs pos="0">
                <a:srgbClr val="080349"/>
              </a:gs>
              <a:gs pos="50000">
                <a:srgbClr val="0C046A"/>
              </a:gs>
              <a:gs pos="100000">
                <a:srgbClr val="0F067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pt-BR" sz="3600" b="1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Avaliação do estudante </a:t>
            </a:r>
          </a:p>
        </p:txBody>
      </p:sp>
      <p:sp>
        <p:nvSpPr>
          <p:cNvPr id="5" name="Shape 94">
            <a:extLst>
              <a:ext uri="{FF2B5EF4-FFF2-40B4-BE49-F238E27FC236}">
                <a16:creationId xmlns="" xmlns:a16="http://schemas.microsoft.com/office/drawing/2014/main" id="{2C7892F0-1562-4FDD-B30F-A921D8737FB5}"/>
              </a:ext>
            </a:extLst>
          </p:cNvPr>
          <p:cNvSpPr/>
          <p:nvPr/>
        </p:nvSpPr>
        <p:spPr>
          <a:xfrm>
            <a:off x="7190508" y="0"/>
            <a:ext cx="318655" cy="1196752"/>
          </a:xfrm>
          <a:prstGeom prst="rect">
            <a:avLst/>
          </a:prstGeom>
          <a:solidFill>
            <a:srgbClr val="C4161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rgbClr val="3D7B3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C6E2D37F-4DDD-41D8-98B8-FB09661731D0}"/>
              </a:ext>
            </a:extLst>
          </p:cNvPr>
          <p:cNvSpPr txBox="1"/>
          <p:nvPr/>
        </p:nvSpPr>
        <p:spPr>
          <a:xfrm>
            <a:off x="0" y="2138290"/>
            <a:ext cx="835621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/>
            </a:r>
            <a:br>
              <a:rPr lang="pt-BR" sz="2400" dirty="0"/>
            </a:br>
            <a:endParaRPr lang="pt-BR" sz="2100" dirty="0">
              <a:latin typeface="Century" panose="02040604050505020304" pitchFamily="18" charset="0"/>
            </a:endParaRPr>
          </a:p>
        </p:txBody>
      </p:sp>
      <p:pic>
        <p:nvPicPr>
          <p:cNvPr id="9" name="Shape 96">
            <a:extLst>
              <a:ext uri="{FF2B5EF4-FFF2-40B4-BE49-F238E27FC236}">
                <a16:creationId xmlns="" xmlns:a16="http://schemas.microsoft.com/office/drawing/2014/main" id="{6DC9C521-9177-4A45-B212-302EBE41470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46294" y="5814977"/>
            <a:ext cx="2243049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5AA75C20-A847-433A-B220-657C4D1325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5" y="5214409"/>
            <a:ext cx="3043687" cy="1643591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="" xmlns:a16="http://schemas.microsoft.com/office/drawing/2014/main" id="{32CCD5E4-B695-497D-B17F-68BFCE3F2E8B}"/>
              </a:ext>
            </a:extLst>
          </p:cNvPr>
          <p:cNvSpPr/>
          <p:nvPr/>
        </p:nvSpPr>
        <p:spPr>
          <a:xfrm>
            <a:off x="418158" y="1338470"/>
            <a:ext cx="64398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pt-BR" dirty="0">
                <a:latin typeface="Century" panose="02040604050505020304" pitchFamily="18" charset="0"/>
              </a:rPr>
              <a:t>Ênfase nas habilidade cognitivas</a:t>
            </a:r>
          </a:p>
          <a:p>
            <a:pPr marL="285750" indent="-285750">
              <a:buFont typeface="Arial" charset="0"/>
              <a:buChar char="•"/>
            </a:pPr>
            <a:endParaRPr lang="pt-BR" dirty="0">
              <a:latin typeface="Century" panose="02040604050505020304" pitchFamily="18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pt-BR" dirty="0">
                <a:latin typeface="Century" panose="02040604050505020304" pitchFamily="18" charset="0"/>
              </a:rPr>
              <a:t>Afastamento do processo de aprendizagem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pt-BR" dirty="0">
              <a:latin typeface="Century" panose="02040604050505020304" pitchFamily="18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pt-BR" dirty="0">
                <a:latin typeface="Century" panose="02040604050505020304" pitchFamily="18" charset="0"/>
              </a:rPr>
              <a:t>Realizada apenas como instrumento de medida</a:t>
            </a:r>
          </a:p>
          <a:p>
            <a:endParaRPr lang="pt-BR" dirty="0">
              <a:latin typeface="Century" panose="02040604050505020304" pitchFamily="18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="" xmlns:a16="http://schemas.microsoft.com/office/drawing/2014/main" id="{0AC8903B-F496-4329-AD18-94C5FA496865}"/>
              </a:ext>
            </a:extLst>
          </p:cNvPr>
          <p:cNvSpPr txBox="1"/>
          <p:nvPr/>
        </p:nvSpPr>
        <p:spPr>
          <a:xfrm>
            <a:off x="418158" y="3464295"/>
            <a:ext cx="64398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pt-BR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Quais alternativas nós temos?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="" xmlns:a16="http://schemas.microsoft.com/office/drawing/2014/main" id="{00136A41-FEAE-4006-8523-6CCB29701F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83" y="4172380"/>
            <a:ext cx="6449325" cy="105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579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93">
            <a:extLst>
              <a:ext uri="{FF2B5EF4-FFF2-40B4-BE49-F238E27FC236}">
                <a16:creationId xmlns="" xmlns:a16="http://schemas.microsoft.com/office/drawing/2014/main" id="{EF8E7426-9617-44F9-B98B-3D10167B1462}"/>
              </a:ext>
            </a:extLst>
          </p:cNvPr>
          <p:cNvSpPr/>
          <p:nvPr/>
        </p:nvSpPr>
        <p:spPr>
          <a:xfrm>
            <a:off x="-1" y="15079"/>
            <a:ext cx="7190509" cy="1196752"/>
          </a:xfrm>
          <a:prstGeom prst="rect">
            <a:avLst/>
          </a:prstGeom>
          <a:gradFill>
            <a:gsLst>
              <a:gs pos="0">
                <a:srgbClr val="080349"/>
              </a:gs>
              <a:gs pos="50000">
                <a:srgbClr val="0C046A"/>
              </a:gs>
              <a:gs pos="100000">
                <a:srgbClr val="0F067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pt-BR" sz="3000" b="1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Histórico dos processos de verificação da qualidade da formação médica</a:t>
            </a:r>
          </a:p>
        </p:txBody>
      </p:sp>
      <p:sp>
        <p:nvSpPr>
          <p:cNvPr id="5" name="Shape 94">
            <a:extLst>
              <a:ext uri="{FF2B5EF4-FFF2-40B4-BE49-F238E27FC236}">
                <a16:creationId xmlns="" xmlns:a16="http://schemas.microsoft.com/office/drawing/2014/main" id="{2C7892F0-1562-4FDD-B30F-A921D8737FB5}"/>
              </a:ext>
            </a:extLst>
          </p:cNvPr>
          <p:cNvSpPr/>
          <p:nvPr/>
        </p:nvSpPr>
        <p:spPr>
          <a:xfrm>
            <a:off x="7190508" y="0"/>
            <a:ext cx="318655" cy="1196752"/>
          </a:xfrm>
          <a:prstGeom prst="rect">
            <a:avLst/>
          </a:prstGeom>
          <a:solidFill>
            <a:srgbClr val="C4161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rgbClr val="3D7B3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C6E2D37F-4DDD-41D8-98B8-FB09661731D0}"/>
              </a:ext>
            </a:extLst>
          </p:cNvPr>
          <p:cNvSpPr txBox="1"/>
          <p:nvPr/>
        </p:nvSpPr>
        <p:spPr>
          <a:xfrm>
            <a:off x="0" y="2138290"/>
            <a:ext cx="835621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/>
            </a:r>
            <a:br>
              <a:rPr lang="pt-BR" sz="2400" dirty="0"/>
            </a:br>
            <a:endParaRPr lang="pt-BR" sz="2100" dirty="0">
              <a:latin typeface="Century" panose="02040604050505020304" pitchFamily="18" charset="0"/>
            </a:endParaRPr>
          </a:p>
        </p:txBody>
      </p:sp>
      <p:pic>
        <p:nvPicPr>
          <p:cNvPr id="9" name="Shape 96">
            <a:extLst>
              <a:ext uri="{FF2B5EF4-FFF2-40B4-BE49-F238E27FC236}">
                <a16:creationId xmlns="" xmlns:a16="http://schemas.microsoft.com/office/drawing/2014/main" id="{6DC9C521-9177-4A45-B212-302EBE41470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7638" y="6068571"/>
            <a:ext cx="2243049" cy="50405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896977CD-E454-4B86-B9F7-3E9B0A551CE4}"/>
              </a:ext>
            </a:extLst>
          </p:cNvPr>
          <p:cNvSpPr txBox="1"/>
          <p:nvPr/>
        </p:nvSpPr>
        <p:spPr>
          <a:xfrm>
            <a:off x="702365" y="1683026"/>
            <a:ext cx="7739269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pt-BR" sz="2300" dirty="0">
                <a:latin typeface="Century" panose="02040604050505020304" pitchFamily="18" charset="0"/>
              </a:rPr>
              <a:t>CINAEM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pt-BR" sz="2300" dirty="0">
              <a:latin typeface="Century" panose="02040604050505020304" pitchFamily="18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pt-BR" sz="2300" dirty="0">
                <a:latin typeface="Century" panose="02040604050505020304" pitchFamily="18" charset="0"/>
              </a:rPr>
              <a:t>SINAES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pt-BR" sz="2300" dirty="0">
              <a:latin typeface="Century" panose="02040604050505020304" pitchFamily="18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pt-BR" sz="2300" dirty="0">
                <a:latin typeface="Century" panose="02040604050505020304" pitchFamily="18" charset="0"/>
              </a:rPr>
              <a:t>Experiência Internacional</a:t>
            </a:r>
          </a:p>
          <a:p>
            <a:pPr marL="342900" indent="-342900">
              <a:buFont typeface="Arial" charset="0"/>
              <a:buChar char="•"/>
            </a:pPr>
            <a:endParaRPr lang="pt-BR" sz="2300" dirty="0">
              <a:latin typeface="Century" panose="02040604050505020304" pitchFamily="18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pt-BR" sz="2300" dirty="0">
                <a:latin typeface="Century" panose="02040604050505020304" pitchFamily="18" charset="0"/>
              </a:rPr>
              <a:t>SAEME</a:t>
            </a:r>
          </a:p>
          <a:p>
            <a:endParaRPr lang="pt-BR" sz="2300" dirty="0">
              <a:latin typeface="Century" panose="02040604050505020304" pitchFamily="18" charset="0"/>
            </a:endParaRPr>
          </a:p>
          <a:p>
            <a:endParaRPr lang="pt-BR" sz="2300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902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93">
            <a:extLst>
              <a:ext uri="{FF2B5EF4-FFF2-40B4-BE49-F238E27FC236}">
                <a16:creationId xmlns="" xmlns:a16="http://schemas.microsoft.com/office/drawing/2014/main" id="{EF8E7426-9617-44F9-B98B-3D10167B1462}"/>
              </a:ext>
            </a:extLst>
          </p:cNvPr>
          <p:cNvSpPr/>
          <p:nvPr/>
        </p:nvSpPr>
        <p:spPr>
          <a:xfrm>
            <a:off x="0" y="-1"/>
            <a:ext cx="7190509" cy="1212969"/>
          </a:xfrm>
          <a:prstGeom prst="rect">
            <a:avLst/>
          </a:prstGeom>
          <a:gradFill>
            <a:gsLst>
              <a:gs pos="0">
                <a:srgbClr val="080349"/>
              </a:gs>
              <a:gs pos="50000">
                <a:srgbClr val="0C046A"/>
              </a:gs>
              <a:gs pos="100000">
                <a:srgbClr val="0F067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pt-BR" sz="3600" b="1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CINAEM </a:t>
            </a:r>
          </a:p>
          <a:p>
            <a:pPr algn="ctr">
              <a:buSzPct val="25000"/>
            </a:pPr>
            <a:r>
              <a:rPr lang="pt-BR" sz="2000" b="1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Comissão Interinstitucional de Avaliação das Escolas Médicas</a:t>
            </a:r>
          </a:p>
        </p:txBody>
      </p:sp>
      <p:sp>
        <p:nvSpPr>
          <p:cNvPr id="5" name="Shape 94">
            <a:extLst>
              <a:ext uri="{FF2B5EF4-FFF2-40B4-BE49-F238E27FC236}">
                <a16:creationId xmlns="" xmlns:a16="http://schemas.microsoft.com/office/drawing/2014/main" id="{2C7892F0-1562-4FDD-B30F-A921D8737FB5}"/>
              </a:ext>
            </a:extLst>
          </p:cNvPr>
          <p:cNvSpPr/>
          <p:nvPr/>
        </p:nvSpPr>
        <p:spPr>
          <a:xfrm>
            <a:off x="7190508" y="0"/>
            <a:ext cx="318655" cy="1196752"/>
          </a:xfrm>
          <a:prstGeom prst="rect">
            <a:avLst/>
          </a:prstGeom>
          <a:solidFill>
            <a:srgbClr val="C4161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rgbClr val="3D7B3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Shape 96">
            <a:extLst>
              <a:ext uri="{FF2B5EF4-FFF2-40B4-BE49-F238E27FC236}">
                <a16:creationId xmlns="" xmlns:a16="http://schemas.microsoft.com/office/drawing/2014/main" id="{EB9C8B56-4BC9-40FF-9D0A-AE32017C48D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38482" y="5876779"/>
            <a:ext cx="2243049" cy="50405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B3FD8D2F-ACC0-4792-9201-A9C79D0EC094}"/>
              </a:ext>
            </a:extLst>
          </p:cNvPr>
          <p:cNvSpPr txBox="1"/>
          <p:nvPr/>
        </p:nvSpPr>
        <p:spPr>
          <a:xfrm>
            <a:off x="118128" y="1344642"/>
            <a:ext cx="739103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endParaRPr lang="pt-BR" i="1" dirty="0">
              <a:latin typeface="Century" panose="02040604050505020304" pitchFamily="18" charset="0"/>
            </a:endParaRPr>
          </a:p>
          <a:p>
            <a:pPr algn="just"/>
            <a:r>
              <a:rPr lang="pt-BR" i="1" dirty="0">
                <a:latin typeface="Century" panose="02040604050505020304" pitchFamily="18" charset="0"/>
              </a:rPr>
              <a:t>O propósito da CINAEM é de buscar conhecer essa realidade, difundir esse conhecimento através do </a:t>
            </a:r>
            <a:r>
              <a:rPr lang="pt-BR" b="1" i="1" dirty="0">
                <a:latin typeface="Century" panose="02040604050505020304" pitchFamily="18" charset="0"/>
              </a:rPr>
              <a:t>debate democrático com a sociedade civil e a comunidade universitária e através de um processo de cooperação intensa e profunda.</a:t>
            </a:r>
            <a:r>
              <a:rPr lang="pt-BR" i="1" dirty="0">
                <a:latin typeface="Century" panose="02040604050505020304" pitchFamily="18" charset="0"/>
              </a:rPr>
              <a:t> Produzir mudanças que possam resultar na </a:t>
            </a:r>
            <a:r>
              <a:rPr lang="pt-BR" b="1" i="1" dirty="0">
                <a:latin typeface="Century" panose="02040604050505020304" pitchFamily="18" charset="0"/>
              </a:rPr>
              <a:t>adequação da Escola Médica e do médico formado às necessidades sociais</a:t>
            </a:r>
            <a:r>
              <a:rPr lang="pt-BR" i="1" dirty="0">
                <a:latin typeface="Century" panose="02040604050505020304" pitchFamily="18" charset="0"/>
              </a:rPr>
              <a:t>, dentro de um compromisso ético e dos melhores padrões técnico-</a:t>
            </a:r>
            <a:r>
              <a:rPr lang="pt-BR" i="1" dirty="0" err="1">
                <a:latin typeface="Century" panose="02040604050505020304" pitchFamily="18" charset="0"/>
              </a:rPr>
              <a:t>cientifícos</a:t>
            </a:r>
            <a:r>
              <a:rPr lang="pt-BR" i="1" dirty="0">
                <a:latin typeface="Century" panose="02040604050505020304" pitchFamily="18" charset="0"/>
              </a:rPr>
              <a:t> (ATA de 4/3/91 da CINAEM)</a:t>
            </a:r>
          </a:p>
        </p:txBody>
      </p:sp>
    </p:spTree>
    <p:extLst>
      <p:ext uri="{BB962C8B-B14F-4D97-AF65-F5344CB8AC3E}">
        <p14:creationId xmlns:p14="http://schemas.microsoft.com/office/powerpoint/2010/main" val="2328274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93">
            <a:extLst>
              <a:ext uri="{FF2B5EF4-FFF2-40B4-BE49-F238E27FC236}">
                <a16:creationId xmlns="" xmlns:a16="http://schemas.microsoft.com/office/drawing/2014/main" id="{EF8E7426-9617-44F9-B98B-3D10167B1462}"/>
              </a:ext>
            </a:extLst>
          </p:cNvPr>
          <p:cNvSpPr/>
          <p:nvPr/>
        </p:nvSpPr>
        <p:spPr>
          <a:xfrm>
            <a:off x="0" y="-1"/>
            <a:ext cx="7190509" cy="1212969"/>
          </a:xfrm>
          <a:prstGeom prst="rect">
            <a:avLst/>
          </a:prstGeom>
          <a:gradFill>
            <a:gsLst>
              <a:gs pos="0">
                <a:srgbClr val="080349"/>
              </a:gs>
              <a:gs pos="50000">
                <a:srgbClr val="0C046A"/>
              </a:gs>
              <a:gs pos="100000">
                <a:srgbClr val="0F067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pt-BR" sz="3600" b="1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CINAEM </a:t>
            </a:r>
          </a:p>
          <a:p>
            <a:pPr algn="ctr">
              <a:buSzPct val="25000"/>
            </a:pPr>
            <a:r>
              <a:rPr lang="pt-BR" sz="2000" b="1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Comissão Interinstitucional de Avaliação das Escolas Médicas</a:t>
            </a:r>
          </a:p>
        </p:txBody>
      </p:sp>
      <p:sp>
        <p:nvSpPr>
          <p:cNvPr id="5" name="Shape 94">
            <a:extLst>
              <a:ext uri="{FF2B5EF4-FFF2-40B4-BE49-F238E27FC236}">
                <a16:creationId xmlns="" xmlns:a16="http://schemas.microsoft.com/office/drawing/2014/main" id="{2C7892F0-1562-4FDD-B30F-A921D8737FB5}"/>
              </a:ext>
            </a:extLst>
          </p:cNvPr>
          <p:cNvSpPr/>
          <p:nvPr/>
        </p:nvSpPr>
        <p:spPr>
          <a:xfrm>
            <a:off x="7190508" y="0"/>
            <a:ext cx="318655" cy="1196752"/>
          </a:xfrm>
          <a:prstGeom prst="rect">
            <a:avLst/>
          </a:prstGeom>
          <a:solidFill>
            <a:srgbClr val="C4161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rgbClr val="3D7B3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Shape 96">
            <a:extLst>
              <a:ext uri="{FF2B5EF4-FFF2-40B4-BE49-F238E27FC236}">
                <a16:creationId xmlns="" xmlns:a16="http://schemas.microsoft.com/office/drawing/2014/main" id="{EB9C8B56-4BC9-40FF-9D0A-AE32017C48D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38482" y="5876779"/>
            <a:ext cx="2243049" cy="5040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C6E2D37F-4DDD-41D8-98B8-FB09661731D0}"/>
              </a:ext>
            </a:extLst>
          </p:cNvPr>
          <p:cNvSpPr txBox="1"/>
          <p:nvPr/>
        </p:nvSpPr>
        <p:spPr>
          <a:xfrm>
            <a:off x="0" y="1212967"/>
            <a:ext cx="7509163" cy="4304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300" dirty="0">
              <a:latin typeface="Century" panose="02040604050505020304" pitchFamily="18" charset="0"/>
            </a:endParaRPr>
          </a:p>
          <a:p>
            <a:r>
              <a:rPr lang="pt-BR" b="1" dirty="0">
                <a:latin typeface="Century" panose="02040604050505020304" pitchFamily="18" charset="0"/>
              </a:rPr>
              <a:t>	</a:t>
            </a:r>
            <a:r>
              <a:rPr lang="pt-BR" b="1" dirty="0" smtClean="0">
                <a:latin typeface="Century" panose="02040604050505020304" pitchFamily="18" charset="0"/>
              </a:rPr>
              <a:t>1ª Fase</a:t>
            </a:r>
            <a:endParaRPr lang="pt-BR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dirty="0" smtClean="0">
              <a:latin typeface="Century" panose="020406040505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dirty="0" smtClean="0">
                <a:latin typeface="Century" panose="02040604050505020304" pitchFamily="18" charset="0"/>
              </a:rPr>
              <a:t>Constatou </a:t>
            </a:r>
            <a:r>
              <a:rPr lang="pt-BR" dirty="0">
                <a:latin typeface="Century" panose="02040604050505020304" pitchFamily="18" charset="0"/>
              </a:rPr>
              <a:t>que os médicos formados atingiam 45% da qualificação desejada e que </a:t>
            </a:r>
            <a:r>
              <a:rPr lang="pt-BR" b="1" dirty="0">
                <a:latin typeface="Century" panose="02040604050505020304" pitchFamily="18" charset="0"/>
              </a:rPr>
              <a:t>estrutura econômico-administrativa, corpo docente e modelo pedagógico são as variáveis determinantes desta inadequação</a:t>
            </a:r>
            <a:r>
              <a:rPr lang="pt-BR" dirty="0">
                <a:latin typeface="Century" panose="02040604050505020304" pitchFamily="18" charset="0"/>
              </a:rPr>
              <a:t>.</a:t>
            </a:r>
          </a:p>
          <a:p>
            <a:pPr algn="ctr"/>
            <a:endParaRPr lang="pt-BR" dirty="0">
              <a:latin typeface="Century" panose="02040604050505020304" pitchFamily="18" charset="0"/>
            </a:endParaRPr>
          </a:p>
          <a:p>
            <a:r>
              <a:rPr lang="pt-BR" b="1" dirty="0">
                <a:latin typeface="Century" panose="02040604050505020304" pitchFamily="18" charset="0"/>
              </a:rPr>
              <a:t>	</a:t>
            </a:r>
            <a:endParaRPr lang="pt-BR" b="1" dirty="0" smtClean="0">
              <a:latin typeface="Century" panose="02040604050505020304" pitchFamily="18" charset="0"/>
            </a:endParaRPr>
          </a:p>
          <a:p>
            <a:r>
              <a:rPr lang="pt-BR" b="1" dirty="0">
                <a:latin typeface="Century" panose="02040604050505020304" pitchFamily="18" charset="0"/>
              </a:rPr>
              <a:t>	</a:t>
            </a:r>
            <a:r>
              <a:rPr lang="pt-BR" b="1" dirty="0" smtClean="0">
                <a:latin typeface="Century" panose="02040604050505020304" pitchFamily="18" charset="0"/>
              </a:rPr>
              <a:t>2ª </a:t>
            </a:r>
            <a:r>
              <a:rPr lang="pt-BR" b="1" dirty="0">
                <a:latin typeface="Century" panose="02040604050505020304" pitchFamily="18" charset="0"/>
              </a:rPr>
              <a:t>Fase</a:t>
            </a:r>
          </a:p>
          <a:p>
            <a:pPr algn="ctr"/>
            <a:endParaRPr lang="pt-BR" dirty="0">
              <a:latin typeface="Century" panose="020406040505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dirty="0">
                <a:latin typeface="Century" panose="02040604050505020304" pitchFamily="18" charset="0"/>
              </a:rPr>
              <a:t>Identificou o </a:t>
            </a:r>
            <a:r>
              <a:rPr lang="pt-BR" b="1" dirty="0">
                <a:latin typeface="Century" panose="02040604050505020304" pitchFamily="18" charset="0"/>
              </a:rPr>
              <a:t>modelo pedagógico </a:t>
            </a:r>
            <a:r>
              <a:rPr lang="pt-BR" dirty="0">
                <a:latin typeface="Century" panose="02040604050505020304" pitchFamily="18" charset="0"/>
              </a:rPr>
              <a:t>vigente na grande maioria das escolas participantes como um dos </a:t>
            </a:r>
            <a:r>
              <a:rPr lang="pt-BR" b="1" dirty="0">
                <a:latin typeface="Century" panose="02040604050505020304" pitchFamily="18" charset="0"/>
              </a:rPr>
              <a:t>determinantes da ineficiência e ineficácia atual da resposta dos médicos frente às principais necessidades</a:t>
            </a:r>
            <a:r>
              <a:rPr lang="pt-BR" dirty="0">
                <a:latin typeface="Century" panose="02040604050505020304" pitchFamily="18" charset="0"/>
              </a:rPr>
              <a:t> e demandas de saúde de indivíduos e coletividades</a:t>
            </a:r>
            <a:r>
              <a:rPr lang="pt-BR" dirty="0"/>
              <a:t>.</a:t>
            </a:r>
            <a:endParaRPr lang="pt-BR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9636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18098</TotalTime>
  <Words>714</Words>
  <Application>Microsoft Office PowerPoint</Application>
  <PresentationFormat>Apresentação na tela (4:3)</PresentationFormat>
  <Paragraphs>187</Paragraphs>
  <Slides>25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4" baseType="lpstr">
      <vt:lpstr>Arial</vt:lpstr>
      <vt:lpstr>Calibri</vt:lpstr>
      <vt:lpstr>Calibri Light</vt:lpstr>
      <vt:lpstr>Century</vt:lpstr>
      <vt:lpstr>Nunito</vt:lpstr>
      <vt:lpstr>Times New Roman</vt:lpstr>
      <vt:lpstr>Wingdings</vt:lpstr>
      <vt:lpstr>Wingdings 3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 Helena Reis</dc:creator>
  <cp:lastModifiedBy>Nayara de Jesus Nascimento Santana</cp:lastModifiedBy>
  <cp:revision>94</cp:revision>
  <dcterms:created xsi:type="dcterms:W3CDTF">2017-10-11T14:40:12Z</dcterms:created>
  <dcterms:modified xsi:type="dcterms:W3CDTF">2018-11-19T19:34:54Z</dcterms:modified>
</cp:coreProperties>
</file>