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2" r:id="rId3"/>
    <p:sldId id="293" r:id="rId4"/>
    <p:sldId id="294" r:id="rId5"/>
    <p:sldId id="295" r:id="rId6"/>
    <p:sldId id="296" r:id="rId7"/>
    <p:sldId id="335" r:id="rId8"/>
    <p:sldId id="297" r:id="rId9"/>
    <p:sldId id="298" r:id="rId10"/>
    <p:sldId id="300" r:id="rId11"/>
    <p:sldId id="314" r:id="rId12"/>
    <p:sldId id="317" r:id="rId13"/>
    <p:sldId id="319" r:id="rId14"/>
    <p:sldId id="320" r:id="rId15"/>
    <p:sldId id="334" r:id="rId1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7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7EA5-C8DE-4A15-9C7A-9CBE56B5AC6C}" type="datetimeFigureOut">
              <a:rPr lang="pt-BR" smtClean="0"/>
              <a:t>03/03/2016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D876-59EF-4ECB-B54B-DEE7938749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19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4C608-EE19-4B1B-A72B-CEB170A89D70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940A1-BA0B-442B-812F-307A63BFE9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5F52E8-E276-445F-88F1-8C6C544BDBD0}" type="slidenum">
              <a:rPr lang="en-US" altLang="es-CL" smtClean="0">
                <a:latin typeface="Calibri" pitchFamily="34" charset="0"/>
              </a:rPr>
              <a:pPr/>
              <a:t>7</a:t>
            </a:fld>
            <a:endParaRPr lang="en-US" altLang="es-C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3</a:t>
            </a:r>
            <a:r>
              <a:rPr lang="en-US" altLang="en-US" baseline="30000" smtClean="0"/>
              <a:t>rd</a:t>
            </a:r>
            <a:r>
              <a:rPr lang="en-US" altLang="en-US" smtClean="0"/>
              <a:t> and the 5</a:t>
            </a:r>
            <a:r>
              <a:rPr lang="en-US" altLang="en-US" baseline="30000" smtClean="0"/>
              <a:t>th</a:t>
            </a:r>
            <a:r>
              <a:rPr lang="en-US" altLang="en-US" smtClean="0"/>
              <a:t> elements of the ZHC are inter-related </a:t>
            </a:r>
          </a:p>
          <a:p>
            <a:endParaRPr lang="en-US" altLang="en-US" smtClean="0"/>
          </a:p>
          <a:p>
            <a:r>
              <a:rPr lang="en-US" altLang="en-US" smtClean="0"/>
              <a:t>Not feasible to have zero FLW, we are referring to food systems optimizations </a:t>
            </a:r>
          </a:p>
          <a:p>
            <a:endParaRPr lang="en-US" altLang="en-US" smtClean="0"/>
          </a:p>
          <a:p>
            <a:r>
              <a:rPr lang="en-US" altLang="en-US" smtClean="0"/>
              <a:t>Discussion are taking place also for the Post-2015 development Agenda, on Goal No. 5 on Food and Nutrition Security and indicators that are related to food loss and waste and reduction in order to contribute to reaching the SDGs . </a:t>
            </a:r>
            <a:r>
              <a:rPr lang="en-US" altLang="en-US" sz="1200" smtClean="0"/>
              <a:t>indicators are yet to be established and FAO initiated the process to work towards identification.</a:t>
            </a:r>
            <a:endParaRPr lang="en-US" altLang="en-US" sz="1200" b="1" smtClean="0"/>
          </a:p>
          <a:p>
            <a:endParaRPr lang="en-US" altLang="en-US" smtClean="0"/>
          </a:p>
          <a:p>
            <a:r>
              <a:rPr lang="en-US" altLang="en-US" smtClean="0"/>
              <a:t>FAO in its </a:t>
            </a:r>
            <a:r>
              <a:rPr lang="en-US" altLang="en-US" b="1" smtClean="0"/>
              <a:t>Strategic Objective 4: </a:t>
            </a:r>
            <a:r>
              <a:rPr lang="en-US" altLang="en-US" i="1" smtClean="0"/>
              <a:t>Enable more inclusive and efficient agricultural and food systems at local, national and international levels has </a:t>
            </a:r>
            <a:r>
              <a:rPr lang="en-US" altLang="en-US" sz="1200" b="1" smtClean="0"/>
              <a:t>Outcome 2: </a:t>
            </a:r>
            <a:r>
              <a:rPr lang="en-US" altLang="en-US" sz="1200" smtClean="0"/>
              <a:t>Agribusinesses and agri-food chains that are more inclusive and efficient are developed and implemented by the public and private sectors</a:t>
            </a:r>
            <a:r>
              <a:rPr lang="en-US" altLang="en-US" smtClean="0"/>
              <a:t> </a:t>
            </a:r>
            <a:r>
              <a:rPr lang="en-US" altLang="en-US" sz="1200" b="1" smtClean="0"/>
              <a:t>Output 2.2: </a:t>
            </a:r>
            <a:r>
              <a:rPr lang="en-US" altLang="en-US" sz="1200" smtClean="0"/>
              <a:t>Evidence-based food loss and waste reduction programs are developed at national, regional and global levels </a:t>
            </a: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CBC148-F47E-44A9-86D9-51158D2C40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6861AA2-7DD7-497C-9F62-10CDF75F2FF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0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5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4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29816"/>
            <a:ext cx="86868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4964-0B3E-46E4-91CF-3460CA71A998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A66EA-C224-4A87-90AA-7CA943A3D483}" type="slidenum">
              <a:rPr lang="en-US" smtClean="0"/>
              <a:t>‹nº›</a:t>
            </a:fld>
            <a:endParaRPr lang="en-US"/>
          </a:p>
        </p:txBody>
      </p:sp>
      <p:pic>
        <p:nvPicPr>
          <p:cNvPr id="1026" name="Picture 2" descr="C:\Users\herrerami\Downloads\Logotip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05" y="5535885"/>
            <a:ext cx="1205483" cy="12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save-food/hallazgos-clave/infographics/fruit/es/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fao.org/save-food/hallazgos-clave/infographics/oilseeds-es/es/" TargetMode="External"/><Relationship Id="rId2" Type="http://schemas.openxmlformats.org/officeDocument/2006/relationships/hyperlink" Target="http://www.fao.org/save-food/hallazgos-clave/infographics/cereals-es/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save-food/hallazgos-clave/infographics/fish/es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www.fao.org/save-food/hallazgos-clave/infographics/meat/es/" TargetMode="External"/><Relationship Id="rId4" Type="http://schemas.openxmlformats.org/officeDocument/2006/relationships/hyperlink" Target="http://www.fao.org/save-food/hallazgos-clave/infographics/dairy/es/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www.fao.org/save-food/hallazgos-clave/infographics/roots/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5400000">
            <a:off x="341783" y="3663280"/>
            <a:ext cx="648072" cy="133164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492987"/>
            <a:ext cx="9169567" cy="1584176"/>
          </a:xfrm>
        </p:spPr>
        <p:txBody>
          <a:bodyPr anchor="ctr" anchorCtr="1"/>
          <a:lstStyle/>
          <a:p>
            <a:r>
              <a:rPr lang="es-CL" dirty="0" smtClean="0">
                <a:latin typeface="Arial Black" panose="020B0A04020102020204" pitchFamily="34" charset="0"/>
              </a:rPr>
              <a:t>REDUÇÃO DE PERDAS E </a:t>
            </a:r>
            <a:r>
              <a:rPr lang="es-CL" dirty="0" err="1" smtClean="0">
                <a:latin typeface="Arial Black" panose="020B0A04020102020204" pitchFamily="34" charset="0"/>
              </a:rPr>
              <a:t>DesperdÍcios</a:t>
            </a:r>
            <a:r>
              <a:rPr lang="es-CL" dirty="0" smtClean="0">
                <a:latin typeface="Arial Black" panose="020B0A04020102020204" pitchFamily="34" charset="0"/>
              </a:rPr>
              <a:t> </a:t>
            </a:r>
            <a:r>
              <a:rPr lang="es-CL" dirty="0">
                <a:latin typeface="Arial Black" panose="020B0A04020102020204" pitchFamily="34" charset="0"/>
              </a:rPr>
              <a:t>de </a:t>
            </a:r>
            <a:r>
              <a:rPr lang="es-CL" dirty="0" smtClean="0">
                <a:latin typeface="Arial Black" panose="020B0A04020102020204" pitchFamily="34" charset="0"/>
              </a:rPr>
              <a:t>Alimentos</a:t>
            </a:r>
            <a:r>
              <a:rPr lang="es-CL" sz="2000" dirty="0" smtClean="0">
                <a:latin typeface="Arial Black" panose="020B0A04020102020204" pitchFamily="34" charset="0"/>
              </a:rPr>
              <a:t/>
            </a:r>
            <a:br>
              <a:rPr lang="es-CL" sz="2000" dirty="0" smtClean="0">
                <a:latin typeface="Arial Black" panose="020B0A04020102020204" pitchFamily="34" charset="0"/>
              </a:rPr>
            </a:br>
            <a:r>
              <a:rPr lang="es-CL" sz="2000" b="0" cap="none" dirty="0" err="1" smtClean="0">
                <a:latin typeface="Arial Black" panose="020B0A04020102020204" pitchFamily="34" charset="0"/>
              </a:rPr>
              <a:t>Uma</a:t>
            </a:r>
            <a:r>
              <a:rPr lang="es-CL" sz="2000" b="0" cap="none" dirty="0" smtClean="0">
                <a:latin typeface="Arial Black" panose="020B0A04020102020204" pitchFamily="34" charset="0"/>
              </a:rPr>
              <a:t> agenda </a:t>
            </a:r>
            <a:r>
              <a:rPr lang="es-CL" sz="2000" b="0" cap="none" dirty="0" err="1" smtClean="0">
                <a:latin typeface="Arial Black" panose="020B0A04020102020204" pitchFamily="34" charset="0"/>
              </a:rPr>
              <a:t>pendente</a:t>
            </a:r>
            <a:r>
              <a:rPr lang="es-CL" sz="2000" b="0" cap="none" dirty="0" smtClean="0">
                <a:latin typeface="Arial Black" panose="020B0A04020102020204" pitchFamily="34" charset="0"/>
              </a:rPr>
              <a:t> na América Latina e Caribe </a:t>
            </a:r>
            <a:endParaRPr lang="en-US" sz="2000" b="0" cap="none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herrerami\Documents\Logo save fo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9067"/>
            <a:ext cx="2880320" cy="10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32656"/>
            <a:ext cx="5467793" cy="111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9" t="-4655" r="-5042" b="-3918"/>
          <a:stretch/>
        </p:blipFill>
        <p:spPr>
          <a:xfrm>
            <a:off x="4235002" y="2060848"/>
            <a:ext cx="285727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8" t="191" r="-540" b="-1070"/>
          <a:stretch/>
        </p:blipFill>
        <p:spPr bwMode="auto">
          <a:xfrm>
            <a:off x="1518966" y="1412776"/>
            <a:ext cx="2511442" cy="360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016" y="116632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 smtClean="0">
                <a:solidFill>
                  <a:schemeClr val="accent6">
                    <a:lumMod val="75000"/>
                  </a:schemeClr>
                </a:solidFill>
              </a:rPr>
              <a:t>MATERIAS DA CAMPANHA</a:t>
            </a:r>
          </a:p>
          <a:p>
            <a:r>
              <a:rPr lang="es-CL" sz="3200" b="1" i="1" dirty="0" smtClean="0">
                <a:solidFill>
                  <a:schemeClr val="accent6">
                    <a:lumMod val="75000"/>
                  </a:schemeClr>
                </a:solidFill>
              </a:rPr>
              <a:t>SAVE FOOD </a:t>
            </a:r>
            <a:r>
              <a:rPr lang="es-CL" sz="3200" b="1" dirty="0" smtClean="0">
                <a:solidFill>
                  <a:schemeClr val="accent6">
                    <a:lumMod val="75000"/>
                  </a:schemeClr>
                </a:solidFill>
              </a:rPr>
              <a:t>AMERICA LATINA E CARIBE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7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Anillo"/>
          <p:cNvSpPr/>
          <p:nvPr/>
        </p:nvSpPr>
        <p:spPr>
          <a:xfrm>
            <a:off x="2555776" y="2348880"/>
            <a:ext cx="4175125" cy="2369654"/>
          </a:xfrm>
          <a:prstGeom prst="donut">
            <a:avLst>
              <a:gd name="adj" fmla="val 6398"/>
            </a:avLst>
          </a:pr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4 Rectángulo redondeado"/>
          <p:cNvSpPr/>
          <p:nvPr/>
        </p:nvSpPr>
        <p:spPr>
          <a:xfrm>
            <a:off x="1547813" y="3057947"/>
            <a:ext cx="2087562" cy="8043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INVESTIGAÇÃO</a:t>
            </a: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, TECNOLOGIA E CONHECIMENTO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5 Rectángulo redondeado"/>
          <p:cNvSpPr/>
          <p:nvPr/>
        </p:nvSpPr>
        <p:spPr>
          <a:xfrm>
            <a:off x="5724526" y="3057947"/>
            <a:ext cx="2087563" cy="80434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INFORMAÇÃO/</a:t>
            </a:r>
          </a:p>
          <a:p>
            <a:pPr algn="ctr">
              <a:defRPr/>
            </a:pP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COMUNICAÇÃO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6 Rectángulo redondeado"/>
          <p:cNvSpPr/>
          <p:nvPr/>
        </p:nvSpPr>
        <p:spPr>
          <a:xfrm>
            <a:off x="3562970" y="1471217"/>
            <a:ext cx="2089150" cy="8056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>
              <a:defRPr/>
            </a:pPr>
            <a:r>
              <a:rPr lang="es-ES" sz="1600" dirty="0" smtClean="0">
                <a:latin typeface="+mj-lt"/>
              </a:rPr>
              <a:t>GOVERNANÇA</a:t>
            </a:r>
            <a:endParaRPr lang="en-US" sz="1600" dirty="0">
              <a:latin typeface="+mj-lt"/>
            </a:endParaRPr>
          </a:p>
        </p:txBody>
      </p:sp>
      <p:sp>
        <p:nvSpPr>
          <p:cNvPr id="7" name="7 Flecha izquierda, derecha y arriba"/>
          <p:cNvSpPr/>
          <p:nvPr/>
        </p:nvSpPr>
        <p:spPr>
          <a:xfrm>
            <a:off x="3851275" y="2766316"/>
            <a:ext cx="1657350" cy="1027769"/>
          </a:xfrm>
          <a:prstGeom prst="leftRigh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1" bIns="4572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266799" y="3926283"/>
            <a:ext cx="1712913" cy="7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5721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s-CL" sz="1400" b="1" dirty="0" smtClean="0">
                <a:latin typeface="+mj-lt"/>
              </a:rPr>
              <a:t>EVIDÊNCIA</a:t>
            </a:r>
            <a:endParaRPr lang="en-US" altLang="es-CL" sz="1400" b="1" dirty="0">
              <a:latin typeface="+mj-lt"/>
            </a:endParaRPr>
          </a:p>
          <a:p>
            <a:r>
              <a:rPr lang="es-ES" altLang="es-CL" sz="1400" b="1" dirty="0" smtClean="0">
                <a:latin typeface="+mj-lt"/>
              </a:rPr>
              <a:t>TECNOLOGIA</a:t>
            </a:r>
            <a:endParaRPr lang="es-ES" altLang="es-CL" sz="1400" b="1" dirty="0">
              <a:latin typeface="+mj-lt"/>
            </a:endParaRPr>
          </a:p>
          <a:p>
            <a:r>
              <a:rPr lang="es-ES" altLang="es-CL" sz="1400" b="1" dirty="0" smtClean="0">
                <a:latin typeface="+mj-lt"/>
              </a:rPr>
              <a:t>INOVAÇÃO</a:t>
            </a:r>
            <a:endParaRPr lang="es-ES" altLang="es-CL" sz="1400" b="1" dirty="0">
              <a:latin typeface="+mj-lt"/>
            </a:endParaRP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6498361" y="4087066"/>
            <a:ext cx="1397177" cy="3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721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CL" sz="1400" b="1" dirty="0" smtClean="0">
                <a:latin typeface="+mj-lt"/>
              </a:rPr>
              <a:t>SENSIBILIZAÇÃO</a:t>
            </a:r>
            <a:endParaRPr lang="en-US" altLang="es-CL" sz="1400" b="1" dirty="0">
              <a:latin typeface="+mj-lt"/>
            </a:endParaRP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5738814" y="872977"/>
            <a:ext cx="2671950" cy="116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721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s-CL" sz="1400" b="1" dirty="0" smtClean="0">
                <a:latin typeface="+mj-lt"/>
              </a:rPr>
              <a:t>ALIANÇAS PÚBLICAS E PRIVADAS</a:t>
            </a:r>
            <a:endParaRPr lang="en-US" altLang="es-CL" sz="1400" b="1" dirty="0">
              <a:latin typeface="+mj-lt"/>
            </a:endParaRPr>
          </a:p>
          <a:p>
            <a:pPr algn="ctr"/>
            <a:r>
              <a:rPr lang="en-US" altLang="es-CL" sz="1400" b="1" dirty="0" smtClean="0">
                <a:latin typeface="+mj-lt"/>
              </a:rPr>
              <a:t>DIÁLOGO COM ATORES</a:t>
            </a:r>
            <a:endParaRPr lang="en-US" altLang="es-CL" sz="1400" b="1" dirty="0">
              <a:latin typeface="+mj-lt"/>
            </a:endParaRPr>
          </a:p>
          <a:p>
            <a:pPr algn="ctr"/>
            <a:r>
              <a:rPr lang="es-ES" altLang="es-CL" sz="1400" b="1" dirty="0" smtClean="0">
                <a:latin typeface="+mj-lt"/>
              </a:rPr>
              <a:t>IMPULSAR POLÍTICAS PÚBLICAS E</a:t>
            </a:r>
          </a:p>
          <a:p>
            <a:pPr algn="ctr"/>
            <a:r>
              <a:rPr lang="es-ES" altLang="es-CL" sz="1400" b="1" dirty="0" smtClean="0">
                <a:latin typeface="+mj-lt"/>
              </a:rPr>
              <a:t>REDES</a:t>
            </a:r>
            <a:endParaRPr lang="en-US" altLang="es-CL" sz="1400" b="1" dirty="0">
              <a:latin typeface="+mj-lt"/>
            </a:endParaRPr>
          </a:p>
          <a:p>
            <a:endParaRPr lang="en-US" altLang="es-CL" sz="1400" b="1" dirty="0">
              <a:latin typeface="+mj-lt"/>
            </a:endParaRPr>
          </a:p>
        </p:txBody>
      </p:sp>
      <p:sp>
        <p:nvSpPr>
          <p:cNvPr id="11" name="11 CuadroTexto"/>
          <p:cNvSpPr txBox="1"/>
          <p:nvPr/>
        </p:nvSpPr>
        <p:spPr>
          <a:xfrm>
            <a:off x="192161" y="4727053"/>
            <a:ext cx="3587751" cy="1223414"/>
          </a:xfrm>
          <a:prstGeom prst="rect">
            <a:avLst/>
          </a:prstGeom>
          <a:noFill/>
        </p:spPr>
        <p:txBody>
          <a:bodyPr tIns="45721" bIns="45721">
            <a:spAutoFit/>
          </a:bodyPr>
          <a:lstStyle/>
          <a:p>
            <a:pPr marL="171451" indent="-171451">
              <a:buFont typeface="Wingdings" panose="05000000000000000000" pitchFamily="2" charset="2"/>
              <a:buChar char="v"/>
              <a:defRPr/>
            </a:pPr>
            <a:endParaRPr lang="es-ES" sz="1050" b="1" dirty="0" smtClean="0">
              <a:latin typeface="+mj-lt"/>
            </a:endParaRPr>
          </a:p>
          <a:p>
            <a:pPr marL="171451" indent="-171451">
              <a:buFont typeface="Wingdings" panose="05000000000000000000" pitchFamily="2" charset="2"/>
              <a:buChar char="v"/>
              <a:defRPr/>
            </a:pPr>
            <a:r>
              <a:rPr lang="es-ES" sz="1050" b="1" dirty="0">
                <a:latin typeface="+mj-lt"/>
              </a:rPr>
              <a:t>CONSULTA REGIONAL </a:t>
            </a:r>
            <a:r>
              <a:rPr lang="es-ES" sz="1050" b="1" dirty="0" smtClean="0">
                <a:latin typeface="+mj-lt"/>
              </a:rPr>
              <a:t>DE PERITOS 2014</a:t>
            </a:r>
          </a:p>
          <a:p>
            <a:pPr>
              <a:defRPr/>
            </a:pPr>
            <a:endParaRPr lang="es-ES" sz="1050" b="1" dirty="0">
              <a:latin typeface="+mj-lt"/>
            </a:endParaRPr>
          </a:p>
          <a:p>
            <a:pPr marL="171451" indent="-171451">
              <a:buFont typeface="Wingdings" panose="05000000000000000000" pitchFamily="2" charset="2"/>
              <a:buChar char="v"/>
              <a:defRPr/>
            </a:pPr>
            <a:r>
              <a:rPr lang="es-ES" sz="1050" b="1" dirty="0" smtClean="0">
                <a:latin typeface="+mj-lt"/>
              </a:rPr>
              <a:t>ESTUDOS EM PDA </a:t>
            </a:r>
            <a:r>
              <a:rPr lang="es-ES" sz="1050" b="1" dirty="0" smtClean="0">
                <a:latin typeface="+mj-lt"/>
              </a:rPr>
              <a:t>DE</a:t>
            </a:r>
            <a:r>
              <a:rPr lang="es-ES" sz="1050" b="1" dirty="0" smtClean="0">
                <a:latin typeface="+mj-lt"/>
              </a:rPr>
              <a:t> </a:t>
            </a:r>
            <a:r>
              <a:rPr lang="es-ES" sz="1050" b="1" dirty="0" smtClean="0">
                <a:latin typeface="+mj-lt"/>
              </a:rPr>
              <a:t>CADEIAS SELECIONADAS COM ENFASES EM ALIMENTOS DA CESTA BÁSICA (FRUTAS, VEGETAIS, PESCADO, PÃES, QUINOA)</a:t>
            </a:r>
          </a:p>
          <a:p>
            <a:pPr>
              <a:defRPr/>
            </a:pPr>
            <a:endParaRPr lang="es-ES" sz="1050" b="1" dirty="0">
              <a:latin typeface="+mj-lt"/>
            </a:endParaRPr>
          </a:p>
        </p:txBody>
      </p:sp>
      <p:sp>
        <p:nvSpPr>
          <p:cNvPr id="12" name="12 CuadroTexto"/>
          <p:cNvSpPr txBox="1"/>
          <p:nvPr/>
        </p:nvSpPr>
        <p:spPr>
          <a:xfrm>
            <a:off x="6156176" y="4394845"/>
            <a:ext cx="2632075" cy="2192910"/>
          </a:xfrm>
          <a:prstGeom prst="rect">
            <a:avLst/>
          </a:prstGeom>
          <a:noFill/>
        </p:spPr>
        <p:txBody>
          <a:bodyPr tIns="45721" bIns="45721">
            <a:spAutoFit/>
          </a:bodyPr>
          <a:lstStyle/>
          <a:p>
            <a:pPr>
              <a:defRPr/>
            </a:pPr>
            <a:endParaRPr lang="es-ES" sz="1050" b="1" dirty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r>
              <a:rPr lang="es-ES" sz="1050" b="1" dirty="0" smtClean="0">
                <a:latin typeface="+mj-lt"/>
              </a:rPr>
              <a:t>CAMPANHA “</a:t>
            </a:r>
            <a:r>
              <a:rPr lang="es-ES" sz="1050" b="1" dirty="0" smtClean="0">
                <a:latin typeface="+mj-lt"/>
              </a:rPr>
              <a:t>PENSAR, COMER </a:t>
            </a:r>
            <a:r>
              <a:rPr lang="es-ES" sz="1050" b="1" dirty="0" smtClean="0">
                <a:latin typeface="+mj-lt"/>
              </a:rPr>
              <a:t>E </a:t>
            </a:r>
            <a:r>
              <a:rPr lang="es-ES" sz="1050" b="1" dirty="0" smtClean="0">
                <a:latin typeface="+mj-lt"/>
              </a:rPr>
              <a:t>CONSERVAR” </a:t>
            </a:r>
            <a:r>
              <a:rPr lang="es-ES" sz="1050" b="1" dirty="0" smtClean="0">
                <a:latin typeface="+mj-lt"/>
              </a:rPr>
              <a:t>NA AMÉRICA LATINA</a:t>
            </a: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endParaRPr lang="es-ES" sz="1050" b="1" dirty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r>
              <a:rPr lang="es-ES" sz="1050" b="1" dirty="0" smtClean="0">
                <a:latin typeface="+mj-lt"/>
              </a:rPr>
              <a:t>MATERIAL DE DISSIMINAÇÃO: VÍDEOS, EVENTOS </a:t>
            </a:r>
            <a:r>
              <a:rPr lang="en-US" sz="1050" b="1" dirty="0" smtClean="0">
                <a:latin typeface="+mj-lt"/>
              </a:rPr>
              <a:t>PROMOCIONAIS</a:t>
            </a:r>
            <a:endParaRPr lang="es-CL" sz="1050" b="1" dirty="0" smtClean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endParaRPr lang="es-CL" sz="1050" b="1" dirty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r>
              <a:rPr lang="es-CL" sz="1050" b="1" dirty="0" smtClean="0">
                <a:latin typeface="+mj-lt"/>
              </a:rPr>
              <a:t>INFORMATIVO E CONTEÚDOS DE CAPACITAÇÃO: BOLETINS</a:t>
            </a:r>
            <a:endParaRPr lang="es-CL" sz="1050" b="1" dirty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endParaRPr lang="es-ES" sz="1050" b="1" dirty="0" smtClean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endParaRPr lang="es-ES" sz="1050" b="1" dirty="0" smtClean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endParaRPr lang="es-ES" sz="1050" b="1" dirty="0">
              <a:latin typeface="+mj-lt"/>
            </a:endParaRPr>
          </a:p>
          <a:p>
            <a:pPr>
              <a:defRPr/>
            </a:pPr>
            <a:endParaRPr lang="es-ES" sz="1050" b="1" dirty="0">
              <a:latin typeface="+mj-lt"/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6030551" y="1933380"/>
            <a:ext cx="2217738" cy="415500"/>
          </a:xfrm>
          <a:prstGeom prst="rect">
            <a:avLst/>
          </a:prstGeom>
        </p:spPr>
        <p:txBody>
          <a:bodyPr tIns="45721" bIns="45721">
            <a:spAutoFit/>
          </a:bodyPr>
          <a:lstStyle/>
          <a:p>
            <a:pPr marL="285751" indent="-285751">
              <a:buFont typeface="Wingdings" panose="05000000000000000000" pitchFamily="2" charset="2"/>
              <a:buChar char="v"/>
              <a:defRPr/>
            </a:pPr>
            <a:r>
              <a:rPr lang="es-ES" sz="1050" b="1" dirty="0" smtClean="0">
                <a:latin typeface="+mj-lt"/>
              </a:rPr>
              <a:t>SEMINÁRIO </a:t>
            </a:r>
            <a:r>
              <a:rPr lang="es-ES" sz="1050" b="1" dirty="0" smtClean="0">
                <a:latin typeface="+mj-lt"/>
              </a:rPr>
              <a:t>REGIONAL</a:t>
            </a:r>
            <a:endParaRPr lang="es-ES" sz="1050" b="1" dirty="0" smtClean="0">
              <a:latin typeface="+mj-lt"/>
            </a:endParaRPr>
          </a:p>
          <a:p>
            <a:pPr marL="285751" indent="-285751">
              <a:buFont typeface="Wingdings" panose="05000000000000000000" pitchFamily="2" charset="2"/>
              <a:buChar char="v"/>
              <a:defRPr/>
            </a:pPr>
            <a:r>
              <a:rPr lang="es-ES" sz="1050" b="1" dirty="0" smtClean="0">
                <a:latin typeface="+mj-lt"/>
              </a:rPr>
              <a:t>CÓDIGO DE CONDUTA</a:t>
            </a:r>
            <a:endParaRPr lang="en-US" sz="1050" b="1" dirty="0">
              <a:latin typeface="+mj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648072"/>
          </a:xfrm>
        </p:spPr>
        <p:txBody>
          <a:bodyPr/>
          <a:lstStyle/>
          <a:p>
            <a:r>
              <a:rPr lang="es-ES" sz="1600" dirty="0" err="1" smtClean="0">
                <a:latin typeface="Arial Black" panose="020B0A04020102020204" pitchFamily="34" charset="0"/>
              </a:rPr>
              <a:t>ESTABeLECIMENTO</a:t>
            </a:r>
            <a:r>
              <a:rPr lang="es-ES" sz="1600" dirty="0" smtClean="0">
                <a:latin typeface="Arial Black" panose="020B0A04020102020204" pitchFamily="34" charset="0"/>
              </a:rPr>
              <a:t> DE UMA ESTRATÉGIA REGIONAL PARA A REDUÇÃO DE PERDAS E DESPERDÍCIOS DE ALIMENTOS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3"/>
          <p:cNvSpPr txBox="1">
            <a:spLocks/>
          </p:cNvSpPr>
          <p:nvPr/>
        </p:nvSpPr>
        <p:spPr>
          <a:xfrm>
            <a:off x="-14436" y="116632"/>
            <a:ext cx="8686800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000" dirty="0" smtClean="0">
                <a:latin typeface="Arial Black" panose="020B0A04020102020204" pitchFamily="34" charset="0"/>
              </a:rPr>
              <a:t> ALIANÇA REGIONAL como </a:t>
            </a:r>
            <a:r>
              <a:rPr lang="es-CL" sz="2000" dirty="0">
                <a:latin typeface="Arial Black" panose="020B0A04020102020204" pitchFamily="34" charset="0"/>
              </a:rPr>
              <a:t>Plataforma de </a:t>
            </a:r>
            <a:r>
              <a:rPr lang="es-CL" sz="2000" dirty="0" err="1" smtClean="0">
                <a:latin typeface="Arial Black" panose="020B0A04020102020204" pitchFamily="34" charset="0"/>
              </a:rPr>
              <a:t>articulaÇÃO</a:t>
            </a:r>
            <a:r>
              <a:rPr lang="es-CL" sz="2000" dirty="0" smtClean="0">
                <a:latin typeface="Arial Black" panose="020B0A04020102020204" pitchFamily="34" charset="0"/>
              </a:rPr>
              <a:t> </a:t>
            </a:r>
            <a:r>
              <a:rPr lang="es-CL" sz="2000" dirty="0">
                <a:latin typeface="Arial Black" panose="020B0A04020102020204" pitchFamily="34" charset="0"/>
              </a:rPr>
              <a:t>política e </a:t>
            </a:r>
            <a:r>
              <a:rPr lang="es-CL" sz="2000" dirty="0" err="1" smtClean="0">
                <a:latin typeface="Arial Black" panose="020B0A04020102020204" pitchFamily="34" charset="0"/>
              </a:rPr>
              <a:t>inOVAÇÃO</a:t>
            </a:r>
            <a:endParaRPr lang="es-CL" sz="2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48" y="1484784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Estabelecimento de metas comuns para a redução de perdas e desperdícios de alimentos;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de ferramentas, como um </a:t>
            </a:r>
            <a:r>
              <a:rPr lang="pt-BR" sz="2400" b="1" dirty="0" smtClean="0"/>
              <a:t>Código de Conduta Internacional para a Redução de Perdas e Desperdícios de Alimentos;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Está sendo construída uma Aliança a partir de </a:t>
            </a:r>
            <a:r>
              <a:rPr lang="pt-BR" sz="2400" b="1" dirty="0" smtClean="0"/>
              <a:t>Comitês Nacionais</a:t>
            </a:r>
            <a:r>
              <a:rPr lang="pt-BR" sz="2400" dirty="0" smtClean="0"/>
              <a:t>, os quais integram diferentes atores, públicos, privados e a sociedade civil.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Alguns comitês de referência são Argentina, Costa Rica, e República Dominicana.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17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692696"/>
          </a:xfrm>
        </p:spPr>
        <p:txBody>
          <a:bodyPr/>
          <a:lstStyle/>
          <a:p>
            <a:r>
              <a:rPr lang="es-ES" dirty="0" err="1" smtClean="0"/>
              <a:t>PrincipaIs</a:t>
            </a:r>
            <a:r>
              <a:rPr lang="es-ES" dirty="0" smtClean="0"/>
              <a:t> </a:t>
            </a:r>
            <a:r>
              <a:rPr lang="es-ES" dirty="0" err="1" smtClean="0"/>
              <a:t>mensaGENS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4320480"/>
          </a:xfrm>
        </p:spPr>
        <p:txBody>
          <a:bodyPr>
            <a:noAutofit/>
          </a:bodyPr>
          <a:lstStyle/>
          <a:p>
            <a:pPr algn="just"/>
            <a:r>
              <a:rPr lang="pt-BR" sz="1800" b="0" dirty="0" smtClean="0"/>
              <a:t>As perdas e desperdícios de alimentos impactam a sustentabilidade dos sistemas alimentares, reduzem a disponibilidade local e mundial de  alimentos, geram perdas de receitas para os produtores, aumentam os preços para os consumidores e impactam de maneira negativa na nutrição e saúde, e afetam o meio ambiente devido a utilização não sustentável dos recursos naturais.</a:t>
            </a:r>
          </a:p>
          <a:p>
            <a:pPr marL="0" indent="0">
              <a:buNone/>
            </a:pPr>
            <a:endParaRPr lang="pt-BR" sz="1800" b="0" dirty="0" smtClean="0"/>
          </a:p>
          <a:p>
            <a:pPr algn="just"/>
            <a:r>
              <a:rPr lang="pt-BR" sz="1800" b="0" dirty="0" smtClean="0"/>
              <a:t>A cada ano , a região  perde ou desperdiça pelo menos </a:t>
            </a:r>
            <a:r>
              <a:rPr lang="pt-BR" sz="1800" dirty="0" smtClean="0"/>
              <a:t>15% </a:t>
            </a:r>
            <a:r>
              <a:rPr lang="pt-BR" sz="1800" b="0" dirty="0" smtClean="0"/>
              <a:t>dos alimentos disponíveis.</a:t>
            </a:r>
          </a:p>
          <a:p>
            <a:endParaRPr lang="pt-BR" sz="1800" dirty="0" smtClean="0"/>
          </a:p>
          <a:p>
            <a:pPr algn="just"/>
            <a:r>
              <a:rPr lang="pt-BR" sz="1800" dirty="0" smtClean="0"/>
              <a:t>Desperdício de alimentos por segmento</a:t>
            </a:r>
            <a:r>
              <a:rPr lang="pt-BR" sz="1800" b="0" dirty="0" smtClean="0"/>
              <a:t>: 28% no consumo, 28% na produção, 22% no manejo e armazenamento, 17% no mercado e distribuição, 6% durante o processamento.</a:t>
            </a:r>
          </a:p>
          <a:p>
            <a:endParaRPr lang="pt-BR" sz="1800" b="0" dirty="0" smtClean="0"/>
          </a:p>
          <a:p>
            <a:pPr algn="just"/>
            <a:r>
              <a:rPr lang="pt-BR" sz="1800" b="0" dirty="0" smtClean="0"/>
              <a:t>Os alimentos que se desperdiçam a nível de varejo na América Latina e Caribe poderiam </a:t>
            </a:r>
            <a:r>
              <a:rPr lang="pt-BR" sz="1800" dirty="0" smtClean="0"/>
              <a:t>atender </a:t>
            </a:r>
            <a:r>
              <a:rPr lang="pt-BR" sz="1800" b="0" dirty="0" smtClean="0"/>
              <a:t>as necessidades alimentares de mais  de </a:t>
            </a:r>
            <a:r>
              <a:rPr lang="pt-BR" sz="1800" dirty="0" smtClean="0"/>
              <a:t>30 milhões de pessoas</a:t>
            </a:r>
            <a:r>
              <a:rPr lang="pt-BR" sz="1800" b="0" dirty="0" smtClean="0"/>
              <a:t>, ou seja, 64% dos que sofrem de fome na região.</a:t>
            </a:r>
          </a:p>
          <a:p>
            <a:endParaRPr lang="pt-BR" sz="1800" b="0" dirty="0" smtClean="0"/>
          </a:p>
          <a:p>
            <a:r>
              <a:rPr lang="pt-BR" sz="1800" b="0" dirty="0" smtClean="0"/>
              <a:t>Nos países da região com níveis de subalimentação maior que  5%, os alimentos perdidos somente a nível de varejo são suficientes para </a:t>
            </a:r>
            <a:r>
              <a:rPr lang="pt-BR" sz="1800" b="0" dirty="0" smtClean="0"/>
              <a:t>alimentar milhare</a:t>
            </a:r>
            <a:r>
              <a:rPr lang="pt-BR" sz="1800" b="0" dirty="0" smtClean="0"/>
              <a:t>s de pessoas</a:t>
            </a:r>
            <a:r>
              <a:rPr lang="pt-BR" sz="1800" b="0" dirty="0" smtClean="0"/>
              <a:t>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2640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/>
          <a:lstStyle/>
          <a:p>
            <a:r>
              <a:rPr lang="es-ES" dirty="0" err="1" smtClean="0"/>
              <a:t>PrincipaIs</a:t>
            </a:r>
            <a:r>
              <a:rPr lang="es-ES" dirty="0" smtClean="0"/>
              <a:t> </a:t>
            </a:r>
            <a:r>
              <a:rPr lang="es-ES" dirty="0" err="1" smtClean="0"/>
              <a:t>mensaGENs</a:t>
            </a:r>
            <a:r>
              <a:rPr lang="es-E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8133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b="0" dirty="0" smtClean="0"/>
              <a:t>Os países da região avançam rumo a um futuro com menos perdas e desperdícios de alimentos.</a:t>
            </a:r>
          </a:p>
          <a:p>
            <a:pPr marL="0" indent="0">
              <a:buNone/>
            </a:pPr>
            <a:endParaRPr lang="pt-BR" b="0" dirty="0" smtClean="0"/>
          </a:p>
          <a:p>
            <a:pPr algn="just"/>
            <a:r>
              <a:rPr lang="pt-BR" b="0" dirty="0" smtClean="0"/>
              <a:t>A </a:t>
            </a:r>
            <a:r>
              <a:rPr lang="pt-BR" dirty="0" smtClean="0"/>
              <a:t>Comunidade dos Estados Latino-americanos e Caribenhos (CELAC)</a:t>
            </a:r>
            <a:r>
              <a:rPr lang="pt-BR" b="0" dirty="0" smtClean="0"/>
              <a:t>, principal plataforma política da região, incluiu a redução de perdas e desperdícios de alimentos como linha de ação do  </a:t>
            </a:r>
            <a:r>
              <a:rPr lang="pt-BR" dirty="0" smtClean="0"/>
              <a:t>Plano de Ação para a Segurança Alimentar, Nutricional e Erradicação da Fome em 2025</a:t>
            </a:r>
            <a:r>
              <a:rPr lang="pt-BR" b="0" dirty="0" smtClean="0"/>
              <a:t>.</a:t>
            </a:r>
          </a:p>
          <a:p>
            <a:pPr marL="0" indent="0" algn="just">
              <a:buNone/>
            </a:pPr>
            <a:endParaRPr lang="pt-BR" b="0" dirty="0" smtClean="0"/>
          </a:p>
          <a:p>
            <a:pPr algn="just"/>
            <a:r>
              <a:rPr lang="pt-BR" b="0" dirty="0" smtClean="0"/>
              <a:t>Existem </a:t>
            </a:r>
            <a:r>
              <a:rPr lang="pt-BR" dirty="0" smtClean="0"/>
              <a:t>experiências nacionais </a:t>
            </a:r>
            <a:r>
              <a:rPr lang="pt-BR" b="0" dirty="0" smtClean="0"/>
              <a:t>na redução de perdas e desperdícios de alimentos e no aproveitamento de  subprodutos.</a:t>
            </a:r>
          </a:p>
          <a:p>
            <a:pPr marL="0" indent="0" algn="just">
              <a:buNone/>
            </a:pPr>
            <a:endParaRPr lang="pt-BR" b="0" dirty="0" smtClean="0"/>
          </a:p>
          <a:p>
            <a:pPr algn="just"/>
            <a:r>
              <a:rPr lang="pt-BR" b="0" dirty="0" smtClean="0"/>
              <a:t>Está sendo construída a institucionalização necessária para a formação de uma </a:t>
            </a:r>
            <a:r>
              <a:rPr lang="pt-BR" dirty="0" smtClean="0"/>
              <a:t>Aliança Regional para a Redução de Perdas e Desperdícios de Alimentos</a:t>
            </a:r>
            <a:r>
              <a:rPr lang="pt-BR" b="0" dirty="0" smtClean="0"/>
              <a:t>.</a:t>
            </a:r>
          </a:p>
          <a:p>
            <a:pPr marL="0" indent="0" algn="just">
              <a:buNone/>
            </a:pPr>
            <a:endParaRPr lang="pt-BR" b="0" dirty="0" smtClean="0"/>
          </a:p>
          <a:p>
            <a:pPr algn="just"/>
            <a:r>
              <a:rPr lang="pt-BR" b="0" dirty="0" smtClean="0"/>
              <a:t>Existem </a:t>
            </a:r>
            <a:r>
              <a:rPr lang="pt-BR" dirty="0" smtClean="0"/>
              <a:t>evidências </a:t>
            </a:r>
            <a:r>
              <a:rPr lang="pt-BR" b="0" dirty="0" smtClean="0"/>
              <a:t>de perdas e desperdícios em cadeias de valor específicas de alguns países, e também possíveis soluções.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918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/>
          <a:lstStyle/>
          <a:p>
            <a:r>
              <a:rPr lang="pt-BR" dirty="0" smtClean="0"/>
              <a:t>FAO sinaliza um caminho a ser seguido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 FAO visa fortalecer o  interesse do setor privado, governos e outras instituições para conjuntamente combater a perda e o desperdício de alimentos, e fortalecer as parcerias </a:t>
            </a:r>
            <a:r>
              <a:rPr lang="pt-BR" smtClean="0"/>
              <a:t>para a </a:t>
            </a:r>
            <a:r>
              <a:rPr lang="pt-BR" dirty="0" smtClean="0"/>
              <a:t>redução.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5816" y="5157192"/>
            <a:ext cx="3423681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0" cap="none" dirty="0" smtClean="0">
                <a:latin typeface="Arial Black" panose="020B0A04020102020204" pitchFamily="34" charset="0"/>
              </a:rPr>
              <a:t>OBRIGADO!</a:t>
            </a:r>
            <a:endParaRPr lang="en-US" sz="2000" b="0" cap="non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2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29816"/>
            <a:ext cx="6070600" cy="71095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s-ES" sz="2800" b="0" dirty="0" smtClean="0">
                <a:latin typeface="Arial Black" panose="020B0A04020102020204" pitchFamily="34" charset="0"/>
              </a:rPr>
              <a:t>cifras</a:t>
            </a:r>
            <a:endParaRPr lang="en-US" sz="2800" b="0" dirty="0">
              <a:latin typeface="Arial Black" panose="020B0A040201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5536" y="1412776"/>
            <a:ext cx="5400675" cy="865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latin typeface="+mj-lt"/>
            </a:endParaRPr>
          </a:p>
          <a:p>
            <a:pPr marL="0" indent="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000" dirty="0" smtClean="0">
                <a:latin typeface="Arial Black" panose="020B0A04020102020204" pitchFamily="34" charset="0"/>
              </a:rPr>
              <a:t>1.3 </a:t>
            </a:r>
            <a:r>
              <a:rPr lang="en-US" sz="2000" dirty="0" smtClean="0">
                <a:latin typeface="Arial Black" panose="020B0A04020102020204" pitchFamily="34" charset="0"/>
              </a:rPr>
              <a:t>MILH</a:t>
            </a:r>
            <a:r>
              <a:rPr lang="pt-BR" sz="2000" dirty="0" smtClean="0">
                <a:latin typeface="Arial Black" panose="020B0A04020102020204" pitchFamily="34" charset="0"/>
              </a:rPr>
              <a:t>ÃO</a:t>
            </a: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DE TONELADAS DE ALIMENTOS SE PERDEM OU SÃO DISPERDIÇADOS POR ANO NO MUNDO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en-US" sz="1600" dirty="0" smtClean="0">
              <a:latin typeface="+mj-lt"/>
            </a:endParaRP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endParaRPr lang="en-US" sz="2000" dirty="0" smtClean="0">
              <a:latin typeface="+mj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24" y="4055840"/>
            <a:ext cx="2724150" cy="14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24" y="1041704"/>
            <a:ext cx="2713277" cy="12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83" y="2560897"/>
            <a:ext cx="2673017" cy="122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Imagen" descr="http://www.fao.org/uploads/RTEmagicC_i2697s02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7760"/>
            <a:ext cx="6291471" cy="33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5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nlarge image">
            <a:hlinkClick r:id="rId2" tooltip="&quot;enlarge image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0" y="1533252"/>
            <a:ext cx="1528884" cy="14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 Imagen" descr="http://www.fao.org/typo3temp/pics/cd15698e8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0" y="1514503"/>
            <a:ext cx="1528883" cy="155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5 Imagen" descr="http://www.fao.org/typo3temp/pics/886c36037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75" y="1569244"/>
            <a:ext cx="1527610" cy="15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 Imagen" descr="http://www.fao.org/typo3temp/pics/dde3c64d5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026"/>
            <a:ext cx="1528884" cy="181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7 Imagen" descr="http://www.fao.org/typo3temp/pics/be45b6d05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78958"/>
            <a:ext cx="1527610" cy="133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 Imagen" descr="http://www.fao.org/typo3temp/pics/4bb3d7bce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71318"/>
            <a:ext cx="1527610" cy="14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9 Imagen" descr="http://www.fao.org/typo3temp/pics/609f7ea4cd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81" y="3538926"/>
            <a:ext cx="1528883" cy="16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904" y="1928639"/>
            <a:ext cx="4824536" cy="2940521"/>
          </a:xfrm>
        </p:spPr>
        <p:txBody>
          <a:bodyPr>
            <a:normAutofit/>
          </a:bodyPr>
          <a:lstStyle/>
          <a:p>
            <a:pPr algn="just"/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es-CL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países industrializados 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em </a:t>
            </a:r>
            <a:r>
              <a:rPr lang="es-CL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desenvolvimento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desperdiçam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aproximadamente a </a:t>
            </a:r>
            <a:r>
              <a:rPr lang="es-CL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mesma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alimentos (de 630 a 670 </a:t>
            </a:r>
            <a:r>
              <a:rPr lang="es-CL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milhões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L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CL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toneladas) </a:t>
            </a:r>
            <a:endParaRPr lang="es-CL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28639"/>
            <a:ext cx="3633579" cy="328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29816"/>
            <a:ext cx="6070600" cy="71095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" sz="2800" dirty="0" smtClean="0">
                <a:latin typeface="Arial Black" panose="020B0A04020102020204" pitchFamily="34" charset="0"/>
              </a:rPr>
              <a:t>cifras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868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ES" sz="2400" dirty="0" smtClean="0">
                <a:latin typeface="Arial Black" panose="020B0A04020102020204" pitchFamily="34" charset="0"/>
              </a:rPr>
              <a:t>PERDAS E DESPERDÍCIOS E A LUTA CONTRA A FOME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2 Rectángulo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528" y="1340768"/>
            <a:ext cx="7992888" cy="52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089150" indent="19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46350" indent="19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03550" indent="19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60750" indent="19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os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alimentos 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disperdiçados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na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Europa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daria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para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alimentar a 200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milhões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pessoas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algn="just">
              <a:buFont typeface="Arial" charset="0"/>
              <a:buChar char="•"/>
            </a:pPr>
            <a:endParaRPr lang="es-CL" altLang="en-US" sz="2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s-CL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os </a:t>
            </a:r>
            <a:r>
              <a:rPr lang="es-CL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alimentos que 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 </a:t>
            </a:r>
            <a:r>
              <a:rPr lang="es-CL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perdem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 se </a:t>
            </a:r>
            <a:r>
              <a:rPr lang="es-CL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desperdiçam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na </a:t>
            </a:r>
            <a:r>
              <a:rPr lang="es-CL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América Latina </a:t>
            </a:r>
            <a:r>
              <a:rPr lang="es-CL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daria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para alimentar </a:t>
            </a:r>
            <a:r>
              <a:rPr lang="es-CL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300 </a:t>
            </a:r>
            <a:r>
              <a:rPr lang="es-CL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milhões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es-CL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pesssoas</a:t>
            </a:r>
            <a:r>
              <a:rPr lang="es-CL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s-CL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es-CL" altLang="en-US" sz="22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os alimentos se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perdem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 se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desperdiçam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na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África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daria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para alimentar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300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milhões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pessoas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  <a:p>
            <a:pPr algn="just">
              <a:buFont typeface="Arial" charset="0"/>
              <a:buChar char="•"/>
            </a:pPr>
            <a:endParaRPr lang="es-CL" altLang="en-US" sz="22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>
              <a:buFont typeface="Arial" charset="0"/>
              <a:buChar char="•"/>
            </a:pP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nível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desperdício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nivel de consumidor 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nos 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países industrializados (222 mil 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toneladas) é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quase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equivalente a </a:t>
            </a:r>
            <a:r>
              <a:rPr lang="es-CL" altLang="en-US" sz="22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produção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líquida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 alimentos 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 África Subsahariana 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(230 mil </a:t>
            </a:r>
            <a:r>
              <a:rPr lang="es-CL" altLang="en-US" sz="22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toneladas</a:t>
            </a:r>
            <a:r>
              <a:rPr lang="es-CL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</a:t>
            </a:r>
          </a:p>
          <a:p>
            <a:pPr>
              <a:buFont typeface="Arial" charset="0"/>
              <a:buChar char="•"/>
            </a:pPr>
            <a:endParaRPr lang="es-CL" alt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2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964994"/>
            <a:ext cx="77762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PERDAS E DESPERDÍCOS DE ALIMENTOS AFETAM:</a:t>
            </a:r>
          </a:p>
          <a:p>
            <a:pPr algn="just">
              <a:defRPr/>
            </a:pP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SUSTENTABILIDADE DOS SISTEMAS ALIMENTARES.</a:t>
            </a: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REDUZEM A DISPONIBILIDADE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MUNDIAL DE ALIMENTOS.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GERAM PERDA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RECEITA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PRODUTORES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AUMENTAM OS PREÇOS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OS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CONSUMIDORES.</a:t>
            </a:r>
          </a:p>
          <a:p>
            <a:pPr lvl="1">
              <a:defRPr/>
            </a:pP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MEIO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AMBIENTE DE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MANEIRA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NEGATIVA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DEVIDO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UTILIZAÇÃO NÃO SUSTENTÁVEL DOS </a:t>
            </a:r>
            <a:r>
              <a:rPr lang="es-C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RECURSOS </a:t>
            </a:r>
            <a:r>
              <a:rPr lang="es-C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NATURAIS. (CIFRAS DE USO DE ÁGUA E UTILIZAÇÃO DO SOLO)</a:t>
            </a:r>
            <a:endParaRPr lang="es-C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922" y="116632"/>
            <a:ext cx="8686800" cy="79208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QUAIS SÃO OS IMPACTOS?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4 Grupo"/>
          <p:cNvGrpSpPr>
            <a:grpSpLocks/>
          </p:cNvGrpSpPr>
          <p:nvPr/>
        </p:nvGrpSpPr>
        <p:grpSpPr bwMode="auto">
          <a:xfrm>
            <a:off x="1043608" y="1432898"/>
            <a:ext cx="6839422" cy="4586938"/>
            <a:chOff x="469196" y="1124744"/>
            <a:chExt cx="8277225" cy="5351952"/>
          </a:xfrm>
        </p:grpSpPr>
        <p:pic>
          <p:nvPicPr>
            <p:cNvPr id="41990" name="Picture 2" descr="http://www.bancomundial.org/temas/preciosalimentos/alerta/images/2014-02-Figure2-b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196" y="1124744"/>
              <a:ext cx="8277225" cy="488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5292021" y="1916090"/>
              <a:ext cx="1152525" cy="3241556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767218" y="6215181"/>
              <a:ext cx="2946640" cy="261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s-CL" altLang="en-US" sz="1100">
                  <a:ea typeface="Calibri" pitchFamily="34" charset="0"/>
                  <a:cs typeface="Times New Roman" pitchFamily="18" charset="0"/>
                </a:rPr>
                <a:t>Source: World Bank  based on FAO  (2014).</a:t>
              </a:r>
              <a:endParaRPr lang="es-CL" altLang="en-US" sz="1700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1988" name="5 CuadroTexto"/>
          <p:cNvSpPr txBox="1">
            <a:spLocks noChangeArrowheads="1"/>
          </p:cNvSpPr>
          <p:nvPr/>
        </p:nvSpPr>
        <p:spPr bwMode="auto">
          <a:xfrm>
            <a:off x="177800" y="3357033"/>
            <a:ext cx="389850" cy="36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45721" bIns="4572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es-CL" b="1"/>
              <a:t>%</a:t>
            </a:r>
            <a:endParaRPr lang="en-US" altLang="es-CL" b="1"/>
          </a:p>
        </p:txBody>
      </p:sp>
      <p:sp>
        <p:nvSpPr>
          <p:cNvPr id="41989" name="3 Rectángulo"/>
          <p:cNvSpPr>
            <a:spLocks noChangeArrowheads="1"/>
          </p:cNvSpPr>
          <p:nvPr/>
        </p:nvSpPr>
        <p:spPr bwMode="auto">
          <a:xfrm>
            <a:off x="3203848" y="6267288"/>
            <a:ext cx="482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es-CL" sz="1200" dirty="0" smtClean="0"/>
              <a:t>Nota: Proporção de  </a:t>
            </a:r>
            <a:r>
              <a:rPr lang="pt-BR" altLang="es-CL" sz="1200" dirty="0" smtClean="0"/>
              <a:t>perdas e desperdício </a:t>
            </a:r>
            <a:r>
              <a:rPr lang="pt-BR" altLang="es-CL" sz="1200" dirty="0" smtClean="0"/>
              <a:t>global de alimentos em 2009 (100 % = 1500 bilh</a:t>
            </a:r>
            <a:r>
              <a:rPr lang="pt-BR" altLang="es-CL" sz="1200" dirty="0" smtClean="0"/>
              <a:t>ões </a:t>
            </a:r>
            <a:r>
              <a:rPr lang="pt-BR" altLang="es-CL" sz="1200" dirty="0" smtClean="0"/>
              <a:t>de calorias).</a:t>
            </a:r>
            <a:endParaRPr lang="pt-BR" altLang="es-CL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792088"/>
          </a:xfrm>
        </p:spPr>
        <p:txBody>
          <a:bodyPr/>
          <a:lstStyle/>
          <a:p>
            <a:r>
              <a:rPr lang="pt-BR" altLang="en-US" sz="2000" kern="0" dirty="0" smtClean="0">
                <a:latin typeface="Arial Black" panose="020B0A04020102020204" pitchFamily="34" charset="0"/>
              </a:rPr>
              <a:t>AMÉRICA LATINA E CARIBE --- PERDE Ou Desperdiça cerca DE 15% Dos Alimentos Disponíveis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418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hieme\Desktop\postcard_zero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694" y="302683"/>
            <a:ext cx="6035675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027988" y="402872"/>
            <a:ext cx="863600" cy="158538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4901"/>
            <a:ext cx="8316913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dirty="0">
                <a:latin typeface="+mn-lt"/>
              </a:rPr>
              <a:t>     	</a:t>
            </a:r>
            <a:r>
              <a:rPr lang="en-US" b="1" dirty="0">
                <a:latin typeface="+mn-lt"/>
              </a:rPr>
              <a:t>	</a:t>
            </a:r>
            <a:endParaRPr lang="en-US" dirty="0">
              <a:latin typeface="+mn-lt"/>
            </a:endParaRPr>
          </a:p>
          <a:p>
            <a:pPr marL="457200" indent="-457200">
              <a:spcAft>
                <a:spcPts val="0"/>
              </a:spcAft>
              <a:buClr>
                <a:srgbClr val="C00000"/>
              </a:buClr>
              <a:defRPr/>
            </a:pPr>
            <a:endParaRPr lang="en-US" i="1" dirty="0">
              <a:latin typeface="+mn-lt"/>
            </a:endParaRP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defRPr/>
            </a:pPr>
            <a:endParaRPr lang="en-US" i="1" dirty="0">
              <a:latin typeface="+mn-lt"/>
            </a:endParaRP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defRPr/>
            </a:pPr>
            <a:endParaRPr lang="it-IT" sz="2200" dirty="0"/>
          </a:p>
        </p:txBody>
      </p:sp>
      <p:sp>
        <p:nvSpPr>
          <p:cNvPr id="9" name="Oval 8"/>
          <p:cNvSpPr/>
          <p:nvPr/>
        </p:nvSpPr>
        <p:spPr>
          <a:xfrm>
            <a:off x="6228184" y="478366"/>
            <a:ext cx="936625" cy="1583267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822486"/>
            <a:ext cx="2883694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2012</a:t>
            </a:r>
          </a:p>
          <a:p>
            <a:pPr algn="r"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</a:rPr>
              <a:t>Rio+20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7038626" y="1813279"/>
            <a:ext cx="1042987" cy="143933"/>
          </a:xfrm>
          <a:prstGeom prst="leftRightArrow">
            <a:avLst/>
          </a:prstGeom>
          <a:noFill/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Loading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4" y="2342129"/>
            <a:ext cx="62595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107950" y="2445030"/>
            <a:ext cx="3529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2400" b="1" dirty="0" smtClean="0">
                <a:solidFill>
                  <a:srgbClr val="FF0000"/>
                </a:solidFill>
              </a:rPr>
              <a:t>Uma </a:t>
            </a:r>
            <a:r>
              <a:rPr lang="en-GB" altLang="en-US" sz="2400" b="1" dirty="0" err="1" smtClean="0">
                <a:solidFill>
                  <a:srgbClr val="FF0000"/>
                </a:solidFill>
              </a:rPr>
              <a:t>visão</a:t>
            </a:r>
            <a:endParaRPr lang="en-GB" altLang="en-US" sz="2400" b="1" dirty="0">
              <a:solidFill>
                <a:srgbClr val="FF0000"/>
              </a:solidFill>
            </a:endParaRPr>
          </a:p>
          <a:p>
            <a:r>
              <a:rPr lang="en-GB" altLang="en-US" sz="2400" b="1" dirty="0" smtClean="0">
                <a:solidFill>
                  <a:srgbClr val="FF0000"/>
                </a:solidFill>
              </a:rPr>
              <a:t>Um </a:t>
            </a:r>
            <a:r>
              <a:rPr lang="en-GB" altLang="en-US" sz="2400" b="1" dirty="0" err="1" smtClean="0">
                <a:solidFill>
                  <a:srgbClr val="FF0000"/>
                </a:solidFill>
              </a:rPr>
              <a:t>convite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 a </a:t>
            </a:r>
            <a:r>
              <a:rPr lang="en-GB" altLang="en-US" sz="2400" b="1" dirty="0" err="1" smtClean="0">
                <a:solidFill>
                  <a:srgbClr val="FF0000"/>
                </a:solidFill>
              </a:rPr>
              <a:t>ação</a:t>
            </a:r>
            <a:endParaRPr lang="en-GB" altLang="en-US" sz="2400" b="1" dirty="0">
              <a:solidFill>
                <a:srgbClr val="FF0000"/>
              </a:solidFill>
            </a:endParaRPr>
          </a:p>
          <a:p>
            <a:pPr algn="just"/>
            <a:r>
              <a:rPr lang="en-GB" altLang="en-US" sz="2400" b="1" dirty="0" smtClean="0">
                <a:solidFill>
                  <a:srgbClr val="FF0000"/>
                </a:solidFill>
              </a:rPr>
              <a:t>Uma </a:t>
            </a:r>
            <a:r>
              <a:rPr lang="en-GB" altLang="en-US" sz="2400" b="1" dirty="0">
                <a:solidFill>
                  <a:srgbClr val="FF0000"/>
                </a:solidFill>
              </a:rPr>
              <a:t>causa </a:t>
            </a:r>
            <a:r>
              <a:rPr lang="en-GB" altLang="en-US" sz="2400" b="1" dirty="0" err="1">
                <a:solidFill>
                  <a:srgbClr val="FF0000"/>
                </a:solidFill>
              </a:rPr>
              <a:t>que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une</a:t>
            </a:r>
            <a:r>
              <a:rPr lang="en-GB" altLang="en-US" sz="2400" b="1" dirty="0">
                <a:solidFill>
                  <a:srgbClr val="FF0000"/>
                </a:solidFill>
              </a:rPr>
              <a:t> a </a:t>
            </a:r>
            <a:r>
              <a:rPr lang="en-GB" altLang="en-US" sz="2400" b="1" dirty="0" err="1">
                <a:solidFill>
                  <a:srgbClr val="FF0000"/>
                </a:solidFill>
              </a:rPr>
              <a:t>todos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107950" y="4869160"/>
            <a:ext cx="45360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2400"/>
              </a:spcAft>
            </a:pP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Reconhece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interconectividade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GB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sistemas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alimentares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mundo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seu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pobreza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fome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desnutrição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recursos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naturais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no </a:t>
            </a: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6" descr="savefoo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28" y="1868479"/>
            <a:ext cx="1500187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 txBox="1">
            <a:spLocks/>
          </p:cNvSpPr>
          <p:nvPr/>
        </p:nvSpPr>
        <p:spPr bwMode="auto">
          <a:xfrm>
            <a:off x="2022867" y="2152111"/>
            <a:ext cx="6996113" cy="68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en-US" sz="2000" dirty="0">
                <a:solidFill>
                  <a:srgbClr val="5291C7"/>
                </a:solidFill>
                <a:latin typeface="Arial Black" pitchFamily="34" charset="0"/>
              </a:rPr>
              <a:t>INICIATIVA GLOBAL</a:t>
            </a:r>
          </a:p>
          <a:p>
            <a:pPr eaLnBrk="1" hangingPunct="1"/>
            <a:r>
              <a:rPr lang="en-US" altLang="en-US" sz="2000" dirty="0">
                <a:solidFill>
                  <a:srgbClr val="5291C7"/>
                </a:solidFill>
                <a:latin typeface="Arial Black" pitchFamily="34" charset="0"/>
              </a:rPr>
              <a:t>PARA </a:t>
            </a:r>
            <a:r>
              <a:rPr lang="en-US" altLang="en-US" sz="2000" dirty="0" smtClean="0">
                <a:solidFill>
                  <a:srgbClr val="5291C7"/>
                </a:solidFill>
                <a:latin typeface="Arial Black" pitchFamily="34" charset="0"/>
              </a:rPr>
              <a:t>A REDUÇÃO DAS PERDAS E DESPERDÍCIOS </a:t>
            </a:r>
            <a:r>
              <a:rPr lang="en-US" altLang="en-US" sz="2000" dirty="0">
                <a:solidFill>
                  <a:srgbClr val="5291C7"/>
                </a:solidFill>
                <a:latin typeface="Arial Black" pitchFamily="34" charset="0"/>
              </a:rPr>
              <a:t>DE ALIMENTOS</a:t>
            </a:r>
          </a:p>
        </p:txBody>
      </p:sp>
      <p:sp>
        <p:nvSpPr>
          <p:cNvPr id="4" name="AutoShape 2" descr="data:image/jpeg;base64,/9j/4AAQSkZJRgABAQAAAQABAAD/2wCEAAkGBxQTBhQTExMWFhQXGR0bGRgYGRkdIBwZIhoeHCIgGBocHCggICQmIh0XIjEiJikrLi4uFx8zODMsNygtLisBCgoKDg0OGxAQGzImICY0NTQtODQvLC4sLDQsLy0yLzcsNDQsMiw0LDQtLywsLTQsMCwsLCwsLCwsLCwsLCw0LP/AABEIAHABgAMBEQACEQEDEQH/xAAcAAEAAgMBAQEAAAAAAAAAAAAABAUCAwYHAQj/xABMEAABBAADBQUEBQUKDwAAAAABAAIDEQQSIQUGEzFBByIyUWEUcYGRI0JSobEVFjNywRckVGKDkpOy0eMmJ0NHU2SCoqOzwsPh8PH/xAAaAQEAAwEBAQAAAAAAAAAAAAAAAQMEAgUG/8QAPREAAgECBAMFBgUCAwkAAAAAAAECAxEEEiExBRNRIkFhgcEUcaHR4fAVMpGx8SMzQkViBhY0Q1NjkqLi/9oADAMBAAIRAxEAPwD3FAEAQBAEAQBAEAQBAEAQBAEAQBAEAQBAEAQBAEAQBAEAQBAEAQBAEAQBAEAQBAEAQBAEAQBAEAQBAEAQBAEAQBAasRMGQlx/+nyVVasqUHN/z0CIDcaSdXGzqGsaDp8ia9TS81Ytyfak7vZRV9P0bt4tJeB1Y14vaT27NeXNLJGtLq+0BqcrqIugei0YfFyl2K0cs/g/c/TcmMU5Ex2GIbYlc2tTmpw+N/sIW4i/gZbPxJkw9kVrQIunD7QvUA+X3nmiElZkpSchAEAQBAEAQBAEAQBAEAQBAEAQBAEAQBAEAQBAEAQBAEAQBAEAQBAEAQBAEAQBAEAQBAEBHxeJDANLc401vmf7BztcTnl972LKdPPfotyPjYHy4BzDlzX0uvPmsWOw88Th5U1a/wAA7J6bGvDzsjkLGuaTdFtjMTWp9T6eQFctbaEIUVkj59W+pndTtWuQts7TJwr2OjfHfJzqqwb6GqNed68l3KtbdWOViMkryTNmIxM0mznNdExrHt1kZKC0MPNxzNaQMtlW3ujVFw0kmacXvKRtAMjic6IMBdIWuAD3HujUAVWpJIHebq3mpzamV1dbJF9hGuGFYJCC/KMxHIurWviui1XtqbUJCAIAgCAIAgCAIAgCAIAgCAIAgCAIAgCAIAgCAIAgCAIAgCAIAgCAIAgCAIAgCAIAgCApsZM1m8LHSGmmOmE6AOsl2vKyMnyWSpKMa6c+mnr6G2nCU8M1Ba316+HqH3wmu1BcCQLLdXEHXUXlAGlHn89uG1hd9+p5+L/uWXdpv99PibG06fIe/G4gU7XmzN110r7x5KycFKHaX3exStZW3T+VzXimSteGxSFwBaS0glwAN0JBfPycLo81gm5Rdou/31+Zdyalrxenj9/fUYiAv2RI1vNx0a8jvGwS06aZqI6813BrL7+odKSTViM9oGxfZ2QPiia3K4vqmxDxVRNkix8bKsSvohCDlanFb6EiXb+WVtxP4ZsF3NzXA1RYBfIOcT0A+Vyp+J6McFmTtJZunc17/h7y6VZhCAIAgCAIAgCAIAgCAIAgCAIAgCAIAgCAIAgCAIAgCAIAgCAIAgCAIAgCAIAgCAIAgCAgY6RznZGsa4BzQ4uGYA8wQ3rWmtirHPpxLXSxopRUVmbtp3aX8yA5sxkzOZZpo5kal7m0HNGgaO9ZB0epjUqRViZ0MNN3vb6K/wCru1ubX4iFsTgHZH1ZLie7ZItztQASxwzfxeamrKVSDSdjPCnGlPVX+psfL+8QGF1uIJJB5E6m2Cj8DrXNZJSahlje/fe/nt6GqKTnmdrd23qaXYduei94ZzHdol5000vQDy+sFEMPndk3l/TX6Eus4q7Sv6Egytnw8gc1vBBq815sps5mZaAsEVZvyXoWy26melKUJpx3KNuPgxeMkbC10gGjnhoIeXCqc4/UAF0RRoVyVmWUEmz1HRrYWEZVHbou9W6eL/k65optKg8d6n1AEAQBAEAQBAEAQBAEAQBAEAQBAEAQBAEAQBAEAQBAEAQBAEAQBAEAQBAEAQBAEAQBAVu0pmtnAyPe51WGOrTU3zF0AdBqulTzanSqSjoiuZDPmBkHDaWtNMc62uN21znE5q7moa3xHy17yU+4c2ff+yJL9jxTANlGYxU3py7rtetOoEi9aFqrTuIbbd2WGEnzTyjmGOAv1ygkfC/xHRCCi3sn+laKJa1pLi2y7VwHcINNd3S0OPLNoRqtFBaHUTfsCQsikLv0YDQyuXN1Bg66FjQetA9VzWt5kSdjKPGyR7QizOa6OYlmQZfongE90t5jQg31o6clnu7lOaWZX7y+XRaEAQBAEAQBAEAQBAEAQBAEAQBAEAQBAEAQBAEAQBAEAQBAEAQBAEAQBAEAQBAEAQBARMftGOHD53upuZrLGvec4NA09SFDaRzKSirs0bXwPGrI/LKzkRzAPp72g+uVWwnl3JepXYNobMx0zcvAa4Z3agl2XwGtPBZ6glos2V1UmlFu+j9OpzdLVm7aE0cuLyMaXyZfE1zmitaDyxw9avlZ86OfNrYh1NbIywmzmt4YlPeYLpt5Nb1d79bvz1tcOSTtL6BU27OW5IxeDifjGvc8DLlLQCBqL1u/UfL1VqrxirXRarmjE7RjGPLC+NvCFhr3tZ3q8RB1ygGgQDrfkFDepU5q58wDePtBs4JMMYIiJ+u53N/6oHdb52T5KFrqI9p37i7XRYEAQBAEAQBAEAQBAEAQBAEAQBAEAQBAEAQBAEAQBAEAQBAEAQBAEAQBAEAQBAEAQBAeR7U2h/i9ncP4c9w/pjIs7/I/f6nnzqf0W/H1Oq2TiT+6di2XoYI9PVpFf1nfNWL87NEX/WkvAt5sVO3FR2xskEvioaxairFnODepoZcpOoNCbs2VIx2j3fE2RukY0h8jswJo8K2kdO63UUPUKRo9kfHTEnWWNxHLJC4m/wCea+73hQ4p7iy6fEkbMgfHgmhzWlxFuDdKcdTVk2Pj+OnEKfLVorQ5k03oSG4VpjGdjTRsAgHL7v8Awu4RsjlpMkLsBAEAQBAEAQBAEAQBAEAQBAEAQBAEAQBAEAQBAEAQBAEAQBAEAQBAEAQBAEAQBAEAQHxxptoDwB2JJ7MiDzOMo/0Gb8VkveH30PJ/5Hn6HabDxObtZkP2ov8AtsKuT7Zog74h+75HQ7R2+Yca3DRXisTWkTKY1jftTO1rSr8/IKbtabmytiI5ssI6/fwLzZDcRwScS6IuPJsbXAN9MznEu99Bdq/eI5v8RPUnQQBAEAQBAEAQBAEAQBAEAQBAEAQGl+LYMSIy9oe7k29T8Fw6kFJRb1Z2qc3FzS0RuXZwEAQBAEAQBAEAQBAEAQBAEAQBAEAQBAEAQBAEAQBARNrOrZUxHMRvP+6VD2OZ/lZ+cxjj+RBh67vF4t314YZVe4XfqsvdY8bN2MpYYbeSSPbhxTGgPyZADrX0YZfTXS1ObW52qrU86PStiRt2XuWcU9hknlyveSdXOee6C42aGbX1JV8I2R7XC8FzpqnezerfxK5naq7PrhW/CU3/AMtWWPo3/s/G2lR/+P1LfbXaGyLAQSwxcTi5iQ52XLlIBBoHWz9ygyYfg06k5wqStlt3Xvf9NDVvB2i8DFtYyDODG15Ln5fEMwFBp5CtbRHWF4NzoOUp21a0V9vNGvZvaRxNn4iQ4ejE1pGV9glzsoDjlGXz68j5IdVuCZKkIqf5vDpr1L3c7etmNw7u7klZ4mXenRzTQsfghix/D5YWS1vF7P5ldsLf9k+Pma+Phxsa54fmu2tP1hWhI10vyQ0YnhEqUIuMrtu1rd76FPie1X98dzDDJ0zyU4j3BpA+ZU2NcP8AZ/s9qevgtP3+R22x9vRz7CGKosZTi4Hplu/fyKg8XEYSdGvyd389jltk9pTZdrtjfBkje4Na/PZBJoZm5a105HS+vNSepX4HKnSc4yu1q1b9ba/yd+oPBCA5rb29zcPjeG2PiEeLvZa9BobPyXmYvicaE8iV336nqYThcq9PO5WXdpcspdtMGwziWgublsDkb5UfLVapYqCoc5bWMscJN1+Q9GY7u7ZGKwRfkyEOykXetA6Gh0I6KMHiliKee1icbhHhqmW97q5F/OZv5xey8M88ue/rVfhrl638FV7evaeRbzLvw+Xs3PzeX1Iu0N82RbWMRjJY005+bl502ta96pq8UhTrctrTvZbR4TOpR5mbV7L6knePecYWZrBHxHEWe9lAHTWjz1VuM4hHDtRtdsrwXDniYuTdl7r/ACPu0t6GRbJimDC7ieFt177NHklfiEadGNRK99iKHDpVK0qTdsu5ym720ovy+1zonukkfQc6TNlJNcsgvnzvkvJweIpvEKTi22973tfyPYxmHqezuMZJJLa1r282dNsje+ObaJiLclnuOJvN7xQonpzXp4fidOtUyWt08TysTwudGnnTv18Pmbdq7zth2wyAxk3WZ11VmhQrX5hWV8fGlWVJrf1OMPw6Vai6ua1tl1sVMu/1SkDD2ASNZKPxGQ17rWKXGkm1k+P0NkeCXSbn8PqWm7e8/tWJczhZCG5vFmBF1r3RXMLXguILEycctreNzJjeHezRUs17+FvVkTFb8Rs2iWCMuYDReHfMhtaj4qqpxenGrktp1LqfB5yp5s1n0+v0LDePeIYaKMhnE4l13qFCutHzFaea0YzGrDxi7XuZsFgHiXJN2t4XKP8AdA/1f/i/3awfjf8Ao+P0PQ/A/wDufD6knaG/AZicrYS4UDbn5eYB5ZT5+atrcXjTnlUb+dvQqo8Hc45pTt5X9UWm7W8IxYk+jyFlfWzAg31oeR6LVgsasSnpaxkx2BeFy9q9/LYu1uMBx+++/AwM7I2xcWRwzEF2UNbyFmiSTrp6e665zymetX5eiWpY7A3pjxO7rsUGlvDDs7LsgtGYgHS7FEHTmuoyurndOqpwzEHcXfP298rXQ8J0eUinZgWuvrlGor42uYTzHFCvzL6Gpu/QO+3sPB7ubJxM2ubLm8NcunNM/asR7R/VyWIu9faVHhsY6KGPivaae4uytafK6JJHXlXmolUtsc1cUoOyVzHdXtMjxOMbFNHwnOIDHB2Zrieh0BaTpXO/MJGpfcUsUpO0lY170dpRwu2pIG4cPEdAudJls0DoAw6ajqkqlnaxFXFZJOKWxu3T7SGYraTYZIeE5/gcH5gTzo90V6c/gkKl3Zk0sUpys0Usva+cxLcI3L9XNLRrpYyUD6a/Fc87wK3jfA63cvfNmPzt4ZilYLLc2YFt1bXUPS9BzCshPMaKNdVPeU28Hac2DbToWQcRsZyvdnymxzDRlI05anUjpzXMqtnsVTxajKyR3eBxbZcGyVhtj2hwPoVanc1ppq6N6EhAEBH2gy8BIPNjh9xUMiWzPzKzwD3LIeGtjdh4OJiWRjm9zWD3uIb+1N9DpK7se39p4/wPf+vH/XC2H2HBv+Lj7n+zPNsDLipNh+zRQOfG515mxEm7us9UFJ9HUjQhW5052aW1/Q2bz7FfhdnYVknjcJXuHlZYAPkB8UOcFio4ipUlDZWX7nzeLN+Xochp/Dw+U6aOyNo66c656KFsMJbkSzbXlf8AVl7jHYs7n4r2mVkjbjy5XMcQc2t5NAKrmpMNNYb2unyYtPW+/TxOc2ZDPBhGY+E6MkLDXQ0D3h1a66/9BQ9KtKlVk8NU71f+PFEnc3DMlx0zJHiNjoHgu+zy118kKuITlThGUVdqS06n04XE4XCudFiInwkguyPY5p6d6J/y5Wg5lDESUZwal3XTT8mv4LXaW95l3G4Ra1kjpDGQwUMjQ15Ib08TW16oZaPDVTxue7aSvrvd3Xo2cliTEdmxNaHcUZ+ISBRBIy1r0F/ND1YcxVJN/l0t6npe2do4nF9nIkwpdxiGiTITm0NPy1renTXyUHxONocivKHd3e4w7MXYqHd+d+M4gjabjEt5wADm8WoHhoHra5qTUIuT2RRTg5yUVuzn48QySeZ8xOZzXFtAnvk6e4DVfIRqQqSnOq9Xe3vPsXCUIwhS2Vr+4stlY+92MTAelPb7iQCPnR+JWnDV74WpTfdqjLiKFsVTqrv0foX/AGdPA2VJZA+lP9Rq9Hg7SoO/X0R53GU3Wjbp6sqP84f8r/0LL/mPn6Gz/LfL1KJzDNJNKOlyEehf+zMvNcJVnOou7X9WeipKioU37v0X0M5XPxBfIf8AJsbfuFNCmWfEXm/8KOYqFC0F3t/HUlYubNutAPsySD7gfwKtqzzYSC6NlVOGXFzfVIuN0m4r2mIhreDXMhl5fQjvWt3D1iM0dFl8v5MPEXh8stXm89/2OZ2fgXzPcIxbmtLq6mvL1Xk0KM6reTdanrVq0KSTns3Y2y49020o3v1d3G350RqfVWSryrVYylvojiNCNGlKMdtTpO0iMCSAgAE8SyBz8HNelxqKWRrx9Dy+CSbU0/D1LeXFjD7oNkaA1xjaAQALcRQP7VvnUVDC51vYxRpOvjHB7Xf6HnsQj/Jz7J4mZuUVplAN6+tj+avmo8vlSu+1dW9fvwPpJczmK35bO/v0t9+J6DudjBNsEMcA4x90g66fVOvpp8Cvo+HVVWw9patafI+b4lSdHEZo6KWvzOd7O4w7aTswB+jvUA65mrzuERTqyuu71PU4zJxpKz7/AEZD2wH/AJ2ycMAvz90GueX10+aoxOf2x5N/p4l2Gyexxz7W1/U6OBmNO6mJADWzEHhZcoN1r4dL8l7mA52R81L4eh4PEOTnXKb8d/UoOyWHGsxU5xPGbDlH6cv/AEl8259eV2eRsLcYDjcbtmLE73vxGIDjA4uADRZyZS1tAkejvQrNmTldnkyqKVTNLYmdn+1eG3FQOOk2HfX67WOOnvBd8h5JTe6OsPO149UQ9zsPjnzSewuLXANz0WjSzXiHvSObuOKKqNvISNhRzN7Q42zG8QJDmJo9/hmrrTyRXzanUFLnK+/0JXZXJCzeU+0FrX5CGGTSpLF6nk7xfeppWvqdYVxU+0fe1iWF+8I4GVz8lSFlG32a5c3VX3JVtfQYvK5dkh7wumG/rywXOHNIFXbxE26HXroolfMcVL8123+hv3Hb7ZvuyWWRocDxNBWdwGgaBp5H3AqYdqVzqis9W7ZQ7ubQnga6WCrEYzktDqYS0XR9a1XEG0tCuEpRu4nS9nkrMNs7F40vbnijyNj627k4+hIAHuPpfdPRNluHaipT6HL4SSL2Gfi5jK4N4bqvvZszi4k9aAvXmVwvEoVrO+56p2P7X4mxn4dx70JsfqOsj5EOHy81dSldWN+EneOXod+rTWEAQA8kB+e96t2JcFjnNcxxhv6OSiQW9AT0dWlHyKyyhlPIq0nTfgWnZ3uzLPtuKZzHNgjcH5nAgOI1AbfPWjY00XVOLbud4ek5ST7j13eTY4xeyHwOcW5qIcBdEGxp11HJaD3cJiXh6qqJXsYbsbEGD2S2EPL6JJcRVkm9BZofEoTjMU8TVdRqxA3x3SGOMR4pjdHmF5c1tdVirFHQUffoUNHD+IvCZllun422K7b3Z4yfFNeyZ0dMawgtDrDRQPiFac0RowvGZUYuMo31b3tv5Mw2f2cMjwc7HTucZWhoIYGhtOzA1mN6gdR1QmrxqU5wkoWyu+9793QvN3d2mYbYjsO48UPJLyRQdYrw2aFAdUMOLx069ZVVpbbwKfZvZ1DHNNmlc9kjSxraotBPV1nMeVGh62hsrcZqVFC0Umnd+Pl3FY7sqHG0xRy+XCGav1s9X/s/BTc0/wC8Dt/b19+n7epY7U7OIZIYWxyujEYId3Q4vBNk3Yp3PXUctNFBno8aqQcpTje+3db6fdyzx+5GEfgXMZE2NxFB7Rq0+fPVDNS4piYTUpSbXTqSd093xgtmGISGQlxcXVWtAaNs1oB1Qrx2MeKqZ7W0sTtsYDj7OfFmy5hz5/d1VOIo82m4Xtcpw1bk1VUtexUbL3PhZhalAlfdl1EfAC1jw/DKVOFpq7Nlfilac703lRFbuQ0YqQiUhjgQ1obq2/M3qAqlwmKnJqWj+Fy58Yk4RWXVb672IZ7PT/CB/Rf3ip/Bf9fw+pf+OL/p/wDt/wDJZQ7nhu1hLxSWgVVa3ky+K/jyWqPDUq3Mzd3pYyy4o5UXTy6/De+xnsTdNsMUodJn4jcmjctN+Z15fJTheHRoqSbvfQ5xXE3WcXGNsrvvcbL3TEWzJonSZjKKLg2qAutCT1JPP+1RQ4cqdKcG/wAwxHE3Uqwmo2Ue65FG5I/JXCM3ez582TTkG1lzeg1tV/hK5PLcu+5b+Lvm58mlrWv572Mdnbj8LHskM95HB1CPKTXS85/BRR4Ty5qefbw+p1W4xzKcoZN11v6E/YO64w20XyCTMCCGty1QJ6m9fLor8Jw+OHqOad+hmxfEXiKShlt1Ne0Nz2SbXEzX5BYc5uW7N3ob0v3LmrwyE63MTt1R3R4pOFF02rvZO5K3n3f9rbHUmQsv6uYEGr0seQVuNwSxKjra3qU4HHeyuXZvfxtsfNtbvcbZEcLX5eHVEi7puXUWExWDVakqadrDC47k1pVGr5vncxw+6OGGEDXMzOqi/UEnz56KIcOoKGVq/idT4niHPMnZdBuzu77K6QmTPnoaNyihfPU66/BMFgfZs3avcY7H+05Uo2t433Md292BhcU9/Ez2MrRlqhd66mzoPL+yMHgFh5yle9ycbxF4mCjlt3vUh7Y3L420Hytmy5tS0sza+/MFTiOFKrUc1K1/Auw3FuTTUHC9vG3oyx3Y3e9kbJ9Jnz19XKBV9LOuvP0C04LB+zJ9q9zNjsd7Vl7NreN9/JFrjsMJcE+NxID2lpI50RWnzW1nntXVjj93OzbDwRv45GJc4ii5mUNAvkMx1N6m+g0HWuNNLczU8LGP5tTDE9mcDtucZjzHFRuJrepaW9196DXlR96ctXuHhY5rrYsdydzRgHSnimV0mUXlygNbdCsxs6mz6DQKYQyndGgqd9bmobjM/PP27innm4eUePLlvPfL0r4qMnazEezrmZ7mjers6hxeKMrHmGR3iIaHNcfMtsa+oISVNPUirhYzd1ofN1uzmHC4sSyPM0jdW20Na0+YbZ19SUjTtqKWFjB3epJl3GY7fIY7inmHGPLzeG5bzXy5aV8VOTtXJeHXMz3NTuz+L87G4xkhY0OzmIN5v8w69AeZFeeqjlrNcj2aPMzobrbgRYTEzOMhlZIzhhjmgUwmyHGzmOg1066JGmok0sOoN63uVI7J4wyYDEv71cPueEB19/vfSch9nz58ueV4lfsa11L7ZO4ODi2e1kkTZnjxSOFFx916D0Xagki2GGglZq5r3P3HbgdpyyiZ0mYZWtLaytu+8bOY6DWh108kYZWRRw/Lbdzrl2aAgCAIDiO181uj/KM/FV1fymXF/wBstuz4/wCBmF/U/aV1D8qLMP8A24nQrouCAIAgCAIAgCAIAgCAIAgCAIAgCAIDx/fWeb848c5rpssQw9PbiJY2wF+cZ3RtsPacuorTL6qQfTjh+fcrZsTyxEIbeIxDAbZH+jjjPDIJN0dCT5KAYbv41xx8XAnxD8X7Y8SxmSV8Yw3FIJe1xLG0zkRRvRSCRszachgwmC4kxxbMeXSsLpMwhD3El7idWZSKs0dFAJW7GLjdtIe1T4obR4kgfEHS5AKdQMY7gjqiHe7XVARuyjGNfjYs05fKYjbXYjEPcT5ujeTGNOoQF3jtkN/dGiZxcQGPjdM5onmAzh+lND6Df4vJAUez9pyOw+FwXEmOLZjy6VmaTMIQ9ziXG9WZSKs0RSA6LePE4kb8Nbhi0/vQktke8N/SHvAN+tyFoDmtgbf9nwmGmxM0oilwBDHuc9wdKHk87rPVa89QgK3F4iRjsKzETvYfZGEiXEYmLv5zqTGcxdXmgOt3b3jhh3pxUUuINSOw7YGuc912wAZburLm+Vk6oCNuTvtBFubUs5fPGyR5a9zi40SQC51+iA2dnePxEW2HYfFmXNiGcZnF/wBIP0gj7x7urCG6VXLVARd8NuTneV02HEzosCQHCM9xziWukEuo5MoDQ0SDprYFjsTeiFm+eMbLiO7McOIGlziDmafAOTbLmeXMIDkN28RizhsB7PI4ytbipMjnOyy5ZB3XDMAbBoE8lIGOnniwTmT4p5c3aBbI8zSsGuGzEZmOzNbmOgbpoNAgLKLEznG4I4GbiFsUz8nGmkZLlk1YXSHMT0BPLooBqa0y7jQYl02IEhxQi0nlb3H4qiCA4WQCQCdRQqqUgst9ZZxjI8JgnTn2OPiuLXOeeIT9GJnOeHObTXkgk5r9FAKzena78RjX4iHjOj9jZKGxYmSLhkms1M8eUnUVrSAk4LbkkGK2k7i8aV0WEZEQdHyva9oLB6nX4KQdD2bYyRhmwU/FzxZZGGY990bhrfed4Xg9eT2+RUA7lAEAQBACEAQBAEAQBAEAQBAEAQBAEAQBA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2072245" y="3212976"/>
            <a:ext cx="453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dirty="0" smtClean="0">
                <a:latin typeface="Arial Black" panose="020B0A04020102020204" pitchFamily="34" charset="0"/>
              </a:rPr>
              <a:t>CAMPANHA DE SENSIBILIZAÇÃO</a:t>
            </a:r>
            <a:endParaRPr lang="es-CL" dirty="0"/>
          </a:p>
        </p:txBody>
      </p:sp>
      <p:pic>
        <p:nvPicPr>
          <p:cNvPr id="2050" name="Picture 2" descr="http://vidamasverde.com/blog/wp-content/uploads/2012/05/onu-pnu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2832249" cy="13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957"/>
            <a:ext cx="4760912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3.bp.blogspot.com/-cAJZb-wgCOY/Um_RnZ1iXpI/AAAAAAAAB9I/6GsN95qVe-0/s1600/425990_421223831295446_1272481325_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3" y="3561819"/>
            <a:ext cx="7421064" cy="30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1009</Words>
  <Application>Microsoft Office PowerPoint</Application>
  <PresentationFormat>Apresentação na tela (4:3)</PresentationFormat>
  <Paragraphs>111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Office Theme</vt:lpstr>
      <vt:lpstr>REDUÇÃO DE PERDAS E DesperdÍcios de Alimentos Uma agenda pendente na América Latina e Caribe </vt:lpstr>
      <vt:lpstr>cifras</vt:lpstr>
      <vt:lpstr>Apresentação do PowerPoint</vt:lpstr>
      <vt:lpstr>cifras</vt:lpstr>
      <vt:lpstr>PERDAS E DESPERDÍCIOS E A LUTA CONTRA A FOME</vt:lpstr>
      <vt:lpstr>QUAIS SÃO OS IMPACTOS?</vt:lpstr>
      <vt:lpstr>AMÉRICA LATINA E CARIBE --- PERDE Ou Desperdiça cerca DE 15% Dos Alimentos Disponíveis</vt:lpstr>
      <vt:lpstr>Apresentação do PowerPoint</vt:lpstr>
      <vt:lpstr>Apresentação do PowerPoint</vt:lpstr>
      <vt:lpstr>Apresentação do PowerPoint</vt:lpstr>
      <vt:lpstr>ESTABeLECIMENTO DE UMA ESTRATÉGIA REGIONAL PARA A REDUÇÃO DE PERDAS E DESPERDÍCIOS DE ALIMENTOS</vt:lpstr>
      <vt:lpstr>Apresentação do PowerPoint</vt:lpstr>
      <vt:lpstr>PrincipaIs mensaGENS </vt:lpstr>
      <vt:lpstr>PrincipaIs mensaGENs </vt:lpstr>
      <vt:lpstr>FAO sinaliza um caminho a ser seguido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Herrera, Miguel (FAORLC)</dc:creator>
  <cp:lastModifiedBy>Vieira, Karla (FAOBR)</cp:lastModifiedBy>
  <cp:revision>239</cp:revision>
  <cp:lastPrinted>2015-08-07T14:20:28Z</cp:lastPrinted>
  <dcterms:created xsi:type="dcterms:W3CDTF">2014-08-18T21:38:33Z</dcterms:created>
  <dcterms:modified xsi:type="dcterms:W3CDTF">2016-03-03T13:43:57Z</dcterms:modified>
</cp:coreProperties>
</file>